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55"/>
  </p:notesMasterIdLst>
  <p:sldIdLst>
    <p:sldId id="304" r:id="rId3"/>
    <p:sldId id="305" r:id="rId4"/>
    <p:sldId id="306" r:id="rId5"/>
    <p:sldId id="311" r:id="rId6"/>
    <p:sldId id="314" r:id="rId7"/>
    <p:sldId id="316" r:id="rId8"/>
    <p:sldId id="318" r:id="rId9"/>
    <p:sldId id="321" r:id="rId10"/>
    <p:sldId id="322" r:id="rId11"/>
    <p:sldId id="448" r:id="rId12"/>
    <p:sldId id="325" r:id="rId13"/>
    <p:sldId id="257" r:id="rId14"/>
    <p:sldId id="261" r:id="rId15"/>
    <p:sldId id="378" r:id="rId16"/>
    <p:sldId id="428" r:id="rId17"/>
    <p:sldId id="380" r:id="rId18"/>
    <p:sldId id="432" r:id="rId19"/>
    <p:sldId id="433" r:id="rId20"/>
    <p:sldId id="434" r:id="rId21"/>
    <p:sldId id="436" r:id="rId22"/>
    <p:sldId id="383" r:id="rId23"/>
    <p:sldId id="435" r:id="rId24"/>
    <p:sldId id="379" r:id="rId25"/>
    <p:sldId id="381" r:id="rId26"/>
    <p:sldId id="414" r:id="rId27"/>
    <p:sldId id="404" r:id="rId28"/>
    <p:sldId id="415" r:id="rId29"/>
    <p:sldId id="429" r:id="rId30"/>
    <p:sldId id="427" r:id="rId31"/>
    <p:sldId id="422" r:id="rId32"/>
    <p:sldId id="423" r:id="rId33"/>
    <p:sldId id="384" r:id="rId34"/>
    <p:sldId id="386" r:id="rId35"/>
    <p:sldId id="410" r:id="rId36"/>
    <p:sldId id="409" r:id="rId37"/>
    <p:sldId id="385" r:id="rId38"/>
    <p:sldId id="437" r:id="rId39"/>
    <p:sldId id="439" r:id="rId40"/>
    <p:sldId id="438" r:id="rId41"/>
    <p:sldId id="408" r:id="rId42"/>
    <p:sldId id="440" r:id="rId43"/>
    <p:sldId id="420" r:id="rId44"/>
    <p:sldId id="425" r:id="rId45"/>
    <p:sldId id="418" r:id="rId46"/>
    <p:sldId id="417" r:id="rId47"/>
    <p:sldId id="290" r:id="rId48"/>
    <p:sldId id="297" r:id="rId49"/>
    <p:sldId id="441" r:id="rId50"/>
    <p:sldId id="442" r:id="rId51"/>
    <p:sldId id="339" r:id="rId52"/>
    <p:sldId id="444" r:id="rId53"/>
    <p:sldId id="44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17F818-BD3E-452D-A855-F1CD4C1F8B75}">
          <p14:sldIdLst>
            <p14:sldId id="304"/>
            <p14:sldId id="305"/>
          </p14:sldIdLst>
        </p14:section>
        <p14:section name="Section 2 figures (11)" id="{3055B02A-97C7-4524-B8A7-35592FEF5F10}">
          <p14:sldIdLst>
            <p14:sldId id="306"/>
            <p14:sldId id="311"/>
            <p14:sldId id="314"/>
            <p14:sldId id="316"/>
          </p14:sldIdLst>
        </p14:section>
        <p14:section name="Section 3 Figures (5)" id="{B29469C9-75E7-4400-870A-04A98DCD30D1}">
          <p14:sldIdLst>
            <p14:sldId id="318"/>
            <p14:sldId id="321"/>
          </p14:sldIdLst>
        </p14:section>
        <p14:section name="Section 4 figures (8)" id="{0F9E1DE5-0565-40E8-AF8A-8A153A1A7933}">
          <p14:sldIdLst>
            <p14:sldId id="322"/>
            <p14:sldId id="448"/>
            <p14:sldId id="325"/>
          </p14:sldIdLst>
        </p14:section>
        <p14:section name="Section 5 figures (13)" id="{70A9F464-3A0F-4350-88D5-26848597F11A}">
          <p14:sldIdLst>
            <p14:sldId id="257"/>
            <p14:sldId id="261"/>
          </p14:sldIdLst>
        </p14:section>
        <p14:section name="Section 6 Figures (19)" id="{82784809-2CFB-43BE-9D0D-BC8DCD7CDB04}">
          <p14:sldIdLst>
            <p14:sldId id="378"/>
            <p14:sldId id="428"/>
            <p14:sldId id="380"/>
            <p14:sldId id="432"/>
            <p14:sldId id="433"/>
            <p14:sldId id="434"/>
            <p14:sldId id="436"/>
            <p14:sldId id="383"/>
            <p14:sldId id="435"/>
            <p14:sldId id="379"/>
            <p14:sldId id="381"/>
            <p14:sldId id="414"/>
            <p14:sldId id="404"/>
            <p14:sldId id="415"/>
            <p14:sldId id="429"/>
            <p14:sldId id="427"/>
            <p14:sldId id="422"/>
            <p14:sldId id="423"/>
            <p14:sldId id="384"/>
            <p14:sldId id="386"/>
            <p14:sldId id="410"/>
            <p14:sldId id="409"/>
            <p14:sldId id="385"/>
            <p14:sldId id="437"/>
            <p14:sldId id="439"/>
            <p14:sldId id="438"/>
            <p14:sldId id="408"/>
            <p14:sldId id="440"/>
            <p14:sldId id="420"/>
            <p14:sldId id="425"/>
            <p14:sldId id="418"/>
            <p14:sldId id="417"/>
          </p14:sldIdLst>
        </p14:section>
        <p14:section name="Section 7 Figures (14)" id="{765F78B5-64EA-406A-8EC4-2D2EF4F4339F}">
          <p14:sldIdLst>
            <p14:sldId id="290"/>
            <p14:sldId id="297"/>
            <p14:sldId id="441"/>
            <p14:sldId id="442"/>
            <p14:sldId id="339"/>
            <p14:sldId id="444"/>
            <p14:sldId id="4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F34"/>
    <a:srgbClr val="FF99CC"/>
    <a:srgbClr val="FF3399"/>
    <a:srgbClr val="3366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2" autoAdjust="0"/>
    <p:restoredTop sz="99275" autoAdjust="0"/>
  </p:normalViewPr>
  <p:slideViewPr>
    <p:cSldViewPr>
      <p:cViewPr varScale="1">
        <p:scale>
          <a:sx n="120" d="100"/>
          <a:sy n="120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6FFD-BDFE-4878-AEDB-3E364D09EFE4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84DC-5BC7-47E3-8727-0741E04D5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12/2012</a:t>
            </a:r>
            <a:r>
              <a:rPr lang="en-US" baseline="0" dirty="0" smtClean="0">
                <a:ea typeface="ＭＳ Ｐゴシック" pitchFamily="34" charset="-128"/>
              </a:rPr>
              <a:t> CYS:  I added descriptive text underneath the line types to make it clear as to what they are; it should be more explanatory than not having them. Based on that addition, I made slight adjustments to the font/alignment of the second set of items (</a:t>
            </a:r>
            <a:r>
              <a:rPr lang="en-US" baseline="0" smtClean="0">
                <a:ea typeface="ＭＳ Ｐゴシック" pitchFamily="34" charset="-128"/>
              </a:rPr>
              <a:t>Functional Element’s row).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12/20122 CYS: I just lined stuff up a little here and changed the font in the color keys area to bold Helvetica so it would stand out more on when put into the document.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F2F54A-7203-4509-9CA6-05650F3F8431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12/12: We reference</a:t>
            </a:r>
            <a:r>
              <a:rPr lang="en-US" baseline="0" dirty="0" smtClean="0"/>
              <a:t> “Node” in the figure, but the caption/figure title reflects “Building Block”—are we using the terms interchangeably? They should probably at least match between figure and figure title.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Made minor alignment adjustments.//</a:t>
            </a:r>
            <a:r>
              <a:rPr lang="en-US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2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Made minor alignment adjustments.//</a:t>
            </a:r>
            <a:r>
              <a:rPr lang="en-US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23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Made minor spacing adjustments.//</a:t>
            </a:r>
            <a:r>
              <a:rPr lang="en-US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2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CYS note: On the original of this slide, it wasn’t clear if the four items </a:t>
            </a:r>
            <a:r>
              <a:rPr lang="en-US" smtClean="0">
                <a:ea typeface="ＭＳ Ｐゴシック" pitchFamily="34" charset="-128"/>
              </a:rPr>
              <a:t>under “Architecture” </a:t>
            </a:r>
            <a:r>
              <a:rPr lang="en-US" dirty="0" smtClean="0">
                <a:ea typeface="ＭＳ Ｐゴシック" pitchFamily="34" charset="-128"/>
              </a:rPr>
              <a:t>were separate; I’ve added bullets to make sure it’s clear. If that’s wrong, well, we need to fix it.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07F247-D461-4C79-9277-703148EEDB06}" type="slidenum">
              <a:rPr lang="en-US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12/12/12: Made minor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adjustments--f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iddled with alignment, made all lines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the same width. Removed spaces </a:t>
            </a:r>
            <a:r>
              <a:rPr lang="en-US" baseline="0" smtClean="0">
                <a:latin typeface="Times New Roman" pitchFamily="18" charset="0"/>
                <a:ea typeface="ＭＳ Ｐゴシック" pitchFamily="34" charset="-128"/>
              </a:rPr>
              <a:t>before/after “/”.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426FEF-993D-42F9-B09E-10CF70DAD7AC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12/12/12: Made minor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adjustments--f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iddled with alignment, made all lines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the same width. Removed spaces </a:t>
            </a:r>
            <a:r>
              <a:rPr lang="en-US" baseline="0" smtClean="0">
                <a:latin typeface="Times New Roman" pitchFamily="18" charset="0"/>
                <a:ea typeface="ＭＳ Ｐゴシック" pitchFamily="34" charset="-128"/>
              </a:rPr>
              <a:t>before/after “/”.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426FEF-993D-42F9-B09E-10CF70DAD7AC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0" dirty="0" smtClean="0"/>
              <a:t> Jan 14 Changed back to Processing for all “function ovals”</a:t>
            </a:r>
          </a:p>
          <a:p>
            <a:r>
              <a:rPr lang="en-US" dirty="0" smtClean="0"/>
              <a:t>11/28/12:</a:t>
            </a:r>
            <a:r>
              <a:rPr lang="en-US" baseline="0" dirty="0" smtClean="0"/>
              <a:t> Changed only the SLE F-CLTU Production and SLE RAF Production to read “Provision” instead of “Production” per Peter’s 11/25/12 e-mail.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6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12/12/12: New add from Peter. Updated any </a:t>
            </a:r>
            <a:r>
              <a:rPr lang="en-US" smtClean="0"/>
              <a:t>non-hyphenated ”Forward Frame” to “Forward-Frame” </a:t>
            </a:r>
            <a:r>
              <a:rPr lang="en-US" dirty="0" smtClean="0"/>
              <a:t>to be consistent</a:t>
            </a:r>
            <a:r>
              <a:rPr lang="en-US" baseline="0" dirty="0" smtClean="0"/>
              <a:t> w/document and other figures. Removed space before/after slashes.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4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12/12/12: New add from Peter. Updated any </a:t>
            </a:r>
            <a:r>
              <a:rPr lang="en-US" smtClean="0"/>
              <a:t>non-hyphenated ”Forward Frame” to “Forward-Frame” </a:t>
            </a:r>
            <a:r>
              <a:rPr lang="en-US" dirty="0" smtClean="0"/>
              <a:t>to be consistent</a:t>
            </a:r>
            <a:r>
              <a:rPr lang="en-US" baseline="0" dirty="0" smtClean="0"/>
              <a:t> w/document and other figures. Removed space before/after slashes.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84DC-5BC7-47E3-8727-0741E04D557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4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Removed “&amp;” and</a:t>
            </a:r>
            <a:r>
              <a:rPr lang="en-US" baseline="0" dirty="0" smtClean="0"/>
              <a:t> added dashes in “store-and-forward processing” lines. //</a:t>
            </a:r>
            <a:r>
              <a:rPr lang="en-US" baseline="0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67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Made minor alignment adjustments.//</a:t>
            </a:r>
            <a:r>
              <a:rPr lang="en-US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23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Removed “&amp;” and</a:t>
            </a:r>
            <a:r>
              <a:rPr lang="en-US" baseline="0" dirty="0" smtClean="0"/>
              <a:t> added dashes in “store-and-forward processing” lines. //</a:t>
            </a:r>
            <a:r>
              <a:rPr lang="en-US" baseline="0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6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I changed the lines here from dashed to solid.</a:t>
            </a:r>
          </a:p>
          <a:p>
            <a:r>
              <a:rPr lang="en-US" dirty="0" smtClean="0">
                <a:ea typeface="ＭＳ Ｐゴシック" pitchFamily="34" charset="-128"/>
              </a:rPr>
              <a:t>7/25: Changed to ESLT</a:t>
            </a:r>
            <a:r>
              <a:rPr lang="en-US" baseline="0" dirty="0" smtClean="0">
                <a:ea typeface="ＭＳ Ｐゴシック" pitchFamily="34" charset="-128"/>
              </a:rPr>
              <a:t> now that the term is defined before this graphic.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trike="sngStrike" dirty="0" smtClean="0">
                <a:ea typeface="ＭＳ Ｐゴシック" pitchFamily="34" charset="-128"/>
              </a:rPr>
              <a:t>Note that Earth-Space Link Terminals, while shown here, isn’t mentioned in the document until section 3. In part, that’s why I’ve not adjusted the term to show as “ESLT”.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1E74C0-3056-47DB-AF69-DA22C79BFC21}" type="slidenum">
              <a:rPr 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Removed “&amp;” and</a:t>
            </a:r>
            <a:r>
              <a:rPr lang="en-US" baseline="0" dirty="0" smtClean="0"/>
              <a:t> added dashes in “store-and-forward processing” lines. //</a:t>
            </a:r>
            <a:r>
              <a:rPr lang="en-US" baseline="0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67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made minor adjustments to spacing.//</a:t>
            </a:r>
            <a:r>
              <a:rPr lang="en-US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86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12/12/12:  Please note difference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in what the document has for a figure title and what the original PPT file has for the title (in all cases, actually):  For 7-7, the original PPT files </a:t>
            </a:r>
            <a:r>
              <a:rPr lang="en-US" baseline="0" smtClean="0">
                <a:latin typeface="Times New Roman" pitchFamily="18" charset="0"/>
                <a:ea typeface="ＭＳ Ｐゴシック" pitchFamily="34" charset="-128"/>
              </a:rPr>
              <a:t>show “</a:t>
            </a:r>
            <a:r>
              <a:rPr lang="en-GB" sz="1200" b="1" smtClean="0"/>
              <a:t>SSI </a:t>
            </a:r>
            <a:r>
              <a:rPr lang="en-GB" sz="1200" b="1" dirty="0" smtClean="0"/>
              <a:t>Single Link Cross Support – Forward (File, Frame &amp; Message all </a:t>
            </a:r>
            <a:r>
              <a:rPr lang="en-GB" sz="1200" b="1" smtClean="0"/>
              <a:t>DTN)”</a:t>
            </a:r>
            <a:endParaRPr lang="en-US" sz="1200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80A7367-2D8E-43BB-8A36-C1DBBA490E8A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Removed “&amp;” and</a:t>
            </a:r>
            <a:r>
              <a:rPr lang="en-US" baseline="0" dirty="0" smtClean="0"/>
              <a:t> added dashes in “store-and-forward processing” lines. //</a:t>
            </a:r>
            <a:r>
              <a:rPr lang="en-US" baseline="0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67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Removed “&amp;” and</a:t>
            </a:r>
            <a:r>
              <a:rPr lang="en-US" baseline="0" dirty="0" smtClean="0"/>
              <a:t> added dashes in “store-and-forward processing” lines. //</a:t>
            </a:r>
            <a:r>
              <a:rPr lang="en-US" baseline="0" dirty="0" err="1" smtClean="0"/>
              <a:t>cys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67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7/12: made minor adjustments to spacing.//</a:t>
            </a:r>
            <a:r>
              <a:rPr lang="en-US" dirty="0" err="1" smtClean="0"/>
              <a:t>cys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7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7/12: made minor adjustments to spacing.//</a:t>
            </a:r>
            <a:r>
              <a:rPr lang="en-US" dirty="0" err="1" smtClean="0"/>
              <a:t>cys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4BEF2-E5F0-480B-8BFB-B1F18D5DC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56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12/12/12: Updated Peter’s version so all lines were the same width, alignment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within text boxes was center, general alignment adjustments. Added “C &amp; S” definition to bottom.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4A0B6E2-9714-44F8-A5AC-377243E44F0A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12/12/12:  Figure title here on slide is what’s in the document. Original figure title in PPT file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is “</a:t>
            </a:r>
            <a:r>
              <a:rPr lang="en-GB" sz="1200" b="1" dirty="0" smtClean="0"/>
              <a:t>ABCBA SSI Agency supported by SSI Agency - Forward, with legacy commanding”</a:t>
            </a:r>
            <a:endParaRPr lang="en-US" sz="1200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09D7197-7E09-48B7-9613-1AD90BE533EF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12/12/12: New slide from Peter. Original slide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figure title is “</a:t>
            </a:r>
            <a:r>
              <a:rPr lang="en-GB" sz="1200" b="1" dirty="0" smtClean="0"/>
              <a:t>ABA Secure Single Link Cross Support – Forward</a:t>
            </a:r>
          </a:p>
          <a:p>
            <a:pPr eaLnBrk="1" hangingPunct="1"/>
            <a:r>
              <a:rPr lang="en-GB" sz="1200" b="1" dirty="0" smtClean="0"/>
              <a:t>File, Frame &amp; Packet”; however, the figure title in the document is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 Secure End-to-End Forward: ABA Agency Supporting ABA Agency”</a:t>
            </a:r>
            <a:endParaRPr lang="en-US" sz="1200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D5DF583-2BA0-454A-86D4-B30D42959055}" type="slidenum">
              <a:rPr lang="en-US" sz="1200"/>
              <a:pPr algn="r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7/25: Changed the center box</a:t>
            </a:r>
            <a:r>
              <a:rPr lang="en-US" baseline="0" dirty="0" smtClean="0">
                <a:ea typeface="ＭＳ Ｐゴシック" pitchFamily="34" charset="-128"/>
              </a:rPr>
              <a:t> to read ESLT.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 changed the lines here to solid (from dashed).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3AD1097-D265-4A07-925B-D595ECC3120F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12/12/12: New slide from Peter.  Figure title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in document is shown above. PPT original figure title is “</a:t>
            </a:r>
            <a:r>
              <a:rPr lang="en-GB" sz="1200" b="1" dirty="0" smtClean="0"/>
              <a:t>SSI Secure Single Link Cross Support – Forward</a:t>
            </a:r>
          </a:p>
          <a:p>
            <a:pPr eaLnBrk="1" hangingPunct="1"/>
            <a:r>
              <a:rPr lang="en-GB" sz="1200" b="1" dirty="0" smtClean="0"/>
              <a:t>(File, Frame &amp; Message all DTN)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2FF7593-2D13-499F-9658-F88A171F4723}" type="slidenum">
              <a:rPr lang="en-US" sz="1200"/>
              <a:pPr algn="r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CYS: I cleaned this up a little (text placement, Title Case).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BC468FD-0403-4BF0-A163-B89479F9B669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I mostly cleaned up lines, text within objects.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BD1F57-E501-4B7B-B58A-B59465EF3AF7}" type="slidenum">
              <a:rPr 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DDFEA1-AAF0-48BD-AC5F-D9AD463E28A2}" type="slidenum">
              <a:rPr lang="en-US" sz="11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1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1F497D"/>
              </a:solidFill>
            </a:endParaRPr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227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12/2012: Removed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“(e.g. Network)” from ABA CSSE box per John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Pietras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/Peter Shames direction (via e-mail).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Unclear why some items are italicized. Suggest removing italics.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Changed to solid lines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41CEE5-051F-4823-A012-0E15DC9BDBD5}" type="slidenum">
              <a:rPr lang="en-US" sz="11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1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1F497D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227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12/2012: Removed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“(e.g. Network)” from SSI CSSE box per John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Pietras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/Peter Shames direction.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7/25/12: Added transparency to the object next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to the teal box. </a:t>
            </a:r>
            <a:r>
              <a:rPr lang="en-US" strike="sngStrike" baseline="0" dirty="0" smtClean="0">
                <a:latin typeface="Times New Roman" pitchFamily="18" charset="0"/>
                <a:ea typeface="ＭＳ Ｐゴシック" pitchFamily="34" charset="-128"/>
              </a:rPr>
              <a:t>Changed to “ESLT”. 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Slightly modified boxes so they’re the same width, ensured alignment, etc.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teal box shape was reversed; I flipped it.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What is the purpose of the italics??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Spelled out forward/return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Removed shadow effect from text at bottom.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Changed font to Calibri for consistency.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DDFEA1-AAF0-48BD-AC5F-D9AD463E28A2}" type="slidenum">
              <a:rPr lang="en-US" sz="11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1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1F497D"/>
              </a:solidFill>
            </a:endParaRPr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227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12/2012: Removed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“(e.g. Network)” from SSI CSSE box per John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Pietras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/Peter Shames direction via e-mail.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12/2012: Fixed “hockey pucks” so the arrows are all white.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Unclear why some items are italicized. Suggest removing italics.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Changed to solid lines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2A98B37-2DDA-4989-B002-1022C027B6D0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7/24/14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EF5C079-FF16-402B-A6A0-E82185CEB538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6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28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  <a:lvl2pPr>
              <a:defRPr>
                <a:latin typeface="Helvetica" pitchFamily="34" charset="0"/>
                <a:cs typeface="Helvetica" pitchFamily="34" charset="0"/>
              </a:defRPr>
            </a:lvl2pPr>
            <a:lvl3pPr>
              <a:defRPr>
                <a:latin typeface="Helvetica" pitchFamily="34" charset="0"/>
                <a:cs typeface="Helvetica" pitchFamily="34" charset="0"/>
              </a:defRPr>
            </a:lvl3pPr>
            <a:lvl4pPr>
              <a:defRPr>
                <a:latin typeface="Helvetica" pitchFamily="34" charset="0"/>
                <a:cs typeface="Helvetica" pitchFamily="34" charset="0"/>
              </a:defRPr>
            </a:lvl4pPr>
            <a:lvl5pPr>
              <a:defRPr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5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03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03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6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24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8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 dirty="0" smtClean="0"/>
              <a:t>Click icon to add picture</a:t>
            </a:r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8363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8363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5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2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2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5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2863"/>
            <a:ext cx="1905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Osaka" charset="-128"/>
              </a:defRPr>
            </a:lvl1pPr>
          </a:lstStyle>
          <a:p>
            <a:fld id="{328AF178-0060-40F3-8596-724A98881502}" type="datetimeFigureOut">
              <a:rPr lang="en-US" smtClean="0"/>
              <a:pPr/>
              <a:t>7/24/14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8013" y="6392863"/>
            <a:ext cx="28956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Osaka" charset="-128"/>
                <a:cs typeface="Osaka" charset="-128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8A66BF67-D563-4C24-879D-8FF2629F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Impact" charset="0"/>
          <a:ea typeface="Osaka" charset="-128"/>
          <a:cs typeface="Osaka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Impact" charset="0"/>
          <a:ea typeface="Osaka" charset="-128"/>
          <a:cs typeface="Osaka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Impact" charset="0"/>
          <a:ea typeface="Osaka" charset="-128"/>
          <a:cs typeface="Osaka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Impact" charset="0"/>
          <a:ea typeface="Osaka" charset="-128"/>
          <a:cs typeface="Osaka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Impact" charset="0"/>
          <a:ea typeface="Osaka" charset="-128"/>
          <a:cs typeface="Osaka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Impact" charset="0"/>
          <a:ea typeface="Osaka" charset="-128"/>
          <a:cs typeface="Osaka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Impact" charset="0"/>
          <a:ea typeface="Osaka" charset="-128"/>
          <a:cs typeface="Osaka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Impact" charset="0"/>
          <a:ea typeface="Osaka" charset="-128"/>
          <a:cs typeface="Osaka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kumimoji="1" sz="20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20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kumimoji="1" sz="20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solidFill>
            <a:srgbClr val="0EC438"/>
          </a:soli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CCSDS SCCS ARD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For brevity and file-size sake, this file consolidates ONLY those figures that are in the current ARD</a:t>
            </a:r>
            <a:r>
              <a:rPr lang="en-US" dirty="0" smtClean="0"/>
              <a:t>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smtClean="0"/>
              <a:t>0.9</a:t>
            </a:r>
            <a:r>
              <a:rPr lang="en-US" smtClean="0"/>
              <a:t>, 29 </a:t>
            </a:r>
            <a:r>
              <a:rPr lang="en-US" dirty="0" smtClean="0"/>
              <a:t>July 2014</a:t>
            </a:r>
            <a:endParaRPr lang="en-US" dirty="0" smtClean="0"/>
          </a:p>
          <a:p>
            <a:pPr eaLnBrk="1" hangingPunct="1"/>
            <a:r>
              <a:rPr lang="en-US" dirty="0" smtClean="0"/>
              <a:t>Peter Shames, Takahiro Yamada, et al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Derived from </a:t>
            </a:r>
            <a:r>
              <a:rPr lang="en-US" dirty="0">
                <a:solidFill>
                  <a:srgbClr val="FF0000"/>
                </a:solidFill>
              </a:rPr>
              <a:t>the file “2012_12_Figures Used in SCCS-ADD--Combined 7Jan13!ModwithfinalMODs!</a:t>
            </a:r>
            <a:r>
              <a:rPr lang="en-US" dirty="0" smtClean="0">
                <a:solidFill>
                  <a:srgbClr val="FF0000"/>
                </a:solidFill>
              </a:rPr>
              <a:t>”, source for figures in published </a:t>
            </a:r>
            <a:r>
              <a:rPr lang="en-US" dirty="0" smtClean="0">
                <a:solidFill>
                  <a:srgbClr val="FF0000"/>
                </a:solidFill>
              </a:rPr>
              <a:t>ADD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25 Jul 14, add new fig 4-2, fix ENCAP and SBSP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9" name="Rectangle 253"/>
          <p:cNvSpPr>
            <a:spLocks noChangeArrowheads="1"/>
          </p:cNvSpPr>
          <p:nvPr/>
        </p:nvSpPr>
        <p:spPr bwMode="auto">
          <a:xfrm>
            <a:off x="1628775" y="2819400"/>
            <a:ext cx="40100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05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Space Routing Node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z="2000" b="1" dirty="0" smtClean="0"/>
              <a:t>Figure 4</a:t>
            </a:r>
            <a:r>
              <a:rPr kumimoji="1" lang="en-US" sz="2000" b="1" dirty="0" smtClean="0"/>
              <a:t>‑2: </a:t>
            </a:r>
            <a:r>
              <a:rPr kumimoji="1" lang="en-US" sz="2000" b="1" dirty="0" smtClean="0"/>
              <a:t>SSI </a:t>
            </a:r>
            <a:r>
              <a:rPr kumimoji="1" lang="en-US" sz="2000" b="1" dirty="0" smtClean="0"/>
              <a:t>End-to-End </a:t>
            </a:r>
            <a:r>
              <a:rPr kumimoji="1" lang="en-US" sz="2000" b="1" dirty="0" smtClean="0"/>
              <a:t>Run-Time Service Interfaces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773028" y="2819400"/>
            <a:ext cx="3955257" cy="3048000"/>
            <a:chOff x="2773028" y="2819400"/>
            <a:chExt cx="3955257" cy="3048000"/>
          </a:xfrm>
        </p:grpSpPr>
        <p:sp>
          <p:nvSpPr>
            <p:cNvPr id="20484" name="AutoShape 1"/>
            <p:cNvSpPr>
              <a:spLocks noChangeArrowheads="1"/>
            </p:cNvSpPr>
            <p:nvPr/>
          </p:nvSpPr>
          <p:spPr bwMode="auto">
            <a:xfrm>
              <a:off x="2773028" y="3159392"/>
              <a:ext cx="1636738" cy="1616796"/>
            </a:xfrm>
            <a:prstGeom prst="cube">
              <a:avLst>
                <a:gd name="adj" fmla="val 7704"/>
              </a:avLst>
            </a:prstGeom>
            <a:solidFill>
              <a:srgbClr val="4597A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 rot="16200000" flipH="1">
              <a:off x="3130033" y="3587138"/>
              <a:ext cx="1327062" cy="955346"/>
            </a:xfrm>
            <a:prstGeom prst="rect">
              <a:avLst/>
            </a:prstGeom>
            <a:solidFill>
              <a:srgbClr val="CCE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487" name="Rectangle 4"/>
            <p:cNvSpPr>
              <a:spLocks noChangeArrowheads="1"/>
            </p:cNvSpPr>
            <p:nvPr/>
          </p:nvSpPr>
          <p:spPr bwMode="auto">
            <a:xfrm rot="16200000" flipH="1">
              <a:off x="2532237" y="3950342"/>
              <a:ext cx="1329056" cy="224285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 </a:t>
              </a:r>
              <a:r>
                <a:rPr kumimoji="1" lang="en-US" sz="10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Provision</a:t>
              </a:r>
            </a:p>
          </p:txBody>
        </p:sp>
        <p:cxnSp>
          <p:nvCxnSpPr>
            <p:cNvPr id="20489" name="AutoShape 308"/>
            <p:cNvCxnSpPr>
              <a:cxnSpLocks noChangeShapeType="1"/>
              <a:stCxn id="20487" idx="1"/>
            </p:cNvCxnSpPr>
            <p:nvPr/>
          </p:nvCxnSpPr>
          <p:spPr bwMode="auto">
            <a:xfrm rot="16200000" flipV="1">
              <a:off x="3068043" y="3269236"/>
              <a:ext cx="45188" cy="212255"/>
            </a:xfrm>
            <a:prstGeom prst="bentConnector2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0" name="AutoShape 307"/>
            <p:cNvCxnSpPr>
              <a:cxnSpLocks noChangeShapeType="1"/>
            </p:cNvCxnSpPr>
            <p:nvPr/>
          </p:nvCxnSpPr>
          <p:spPr bwMode="auto">
            <a:xfrm rot="16200000" flipV="1">
              <a:off x="3365337" y="2973493"/>
              <a:ext cx="50504" cy="809056"/>
            </a:xfrm>
            <a:prstGeom prst="bentConnector2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Line 309"/>
            <p:cNvSpPr>
              <a:spLocks noChangeShapeType="1"/>
            </p:cNvSpPr>
            <p:nvPr/>
          </p:nvSpPr>
          <p:spPr bwMode="auto">
            <a:xfrm flipH="1">
              <a:off x="3315116" y="3606620"/>
              <a:ext cx="792370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492" name="Line 310"/>
            <p:cNvSpPr>
              <a:spLocks noChangeShapeType="1"/>
            </p:cNvSpPr>
            <p:nvPr/>
          </p:nvSpPr>
          <p:spPr bwMode="auto">
            <a:xfrm flipH="1">
              <a:off x="3315116" y="3861834"/>
              <a:ext cx="792370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493" name="Line 311"/>
            <p:cNvSpPr>
              <a:spLocks noChangeShapeType="1"/>
            </p:cNvSpPr>
            <p:nvPr/>
          </p:nvSpPr>
          <p:spPr bwMode="auto">
            <a:xfrm flipH="1">
              <a:off x="3308908" y="4304929"/>
              <a:ext cx="792370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494" name="Line 312"/>
            <p:cNvSpPr>
              <a:spLocks noChangeShapeType="1"/>
            </p:cNvSpPr>
            <p:nvPr/>
          </p:nvSpPr>
          <p:spPr bwMode="auto">
            <a:xfrm flipH="1">
              <a:off x="3790073" y="4500409"/>
              <a:ext cx="315086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495" name="Line 313"/>
            <p:cNvSpPr>
              <a:spLocks noChangeShapeType="1"/>
            </p:cNvSpPr>
            <p:nvPr/>
          </p:nvSpPr>
          <p:spPr bwMode="auto">
            <a:xfrm flipH="1" flipV="1">
              <a:off x="4105159" y="3599974"/>
              <a:ext cx="776" cy="903093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496" name="Line 314"/>
            <p:cNvSpPr>
              <a:spLocks noChangeShapeType="1"/>
            </p:cNvSpPr>
            <p:nvPr/>
          </p:nvSpPr>
          <p:spPr bwMode="auto">
            <a:xfrm flipH="1">
              <a:off x="4112143" y="4336935"/>
              <a:ext cx="157543" cy="1993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497" name="Text Box 315"/>
            <p:cNvSpPr txBox="1">
              <a:spLocks noChangeArrowheads="1"/>
            </p:cNvSpPr>
            <p:nvPr/>
          </p:nvSpPr>
          <p:spPr bwMode="auto">
            <a:xfrm flipH="1">
              <a:off x="3048000" y="4572000"/>
              <a:ext cx="1255396" cy="23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33CC"/>
                  </a:solidFill>
                  <a:cs typeface="Arial" pitchFamily="34" charset="0"/>
                </a:rPr>
                <a:t>Service </a:t>
              </a:r>
              <a:r>
                <a:rPr lang="en-US" sz="900" b="1" i="1" dirty="0">
                  <a:solidFill>
                    <a:srgbClr val="0033CC"/>
                  </a:solidFill>
                  <a:cs typeface="Arial" pitchFamily="34" charset="0"/>
                </a:rPr>
                <a:t>Production</a:t>
              </a:r>
            </a:p>
          </p:txBody>
        </p:sp>
        <p:sp>
          <p:nvSpPr>
            <p:cNvPr id="20498" name="Rectangle 316"/>
            <p:cNvSpPr>
              <a:spLocks noChangeArrowheads="1"/>
            </p:cNvSpPr>
            <p:nvPr/>
          </p:nvSpPr>
          <p:spPr bwMode="auto">
            <a:xfrm flipH="1">
              <a:off x="3268551" y="4428291"/>
              <a:ext cx="782282" cy="201701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Position &amp; Timing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20499" name="Rectangle 317"/>
            <p:cNvSpPr>
              <a:spLocks noChangeArrowheads="1"/>
            </p:cNvSpPr>
            <p:nvPr/>
          </p:nvSpPr>
          <p:spPr bwMode="auto">
            <a:xfrm flipH="1">
              <a:off x="3268551" y="4202790"/>
              <a:ext cx="782282" cy="199358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Radiometric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20500" name="Line 326"/>
            <p:cNvSpPr>
              <a:spLocks noChangeShapeType="1"/>
            </p:cNvSpPr>
            <p:nvPr/>
          </p:nvSpPr>
          <p:spPr bwMode="auto">
            <a:xfrm flipH="1">
              <a:off x="2982181" y="4021949"/>
              <a:ext cx="102441" cy="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01" name="Rectangle 319"/>
            <p:cNvSpPr>
              <a:spLocks noChangeArrowheads="1"/>
            </p:cNvSpPr>
            <p:nvPr/>
          </p:nvSpPr>
          <p:spPr bwMode="auto">
            <a:xfrm flipH="1">
              <a:off x="3268551" y="3756082"/>
              <a:ext cx="782282" cy="199358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Forward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sp>
          <p:nvSpPr>
            <p:cNvPr id="20502" name="Rectangle 319"/>
            <p:cNvSpPr>
              <a:spLocks noChangeArrowheads="1"/>
            </p:cNvSpPr>
            <p:nvPr/>
          </p:nvSpPr>
          <p:spPr bwMode="auto">
            <a:xfrm flipH="1">
              <a:off x="3268551" y="3527307"/>
              <a:ext cx="782282" cy="199358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SSI Forward/Return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sp>
          <p:nvSpPr>
            <p:cNvPr id="20503" name="Line 311"/>
            <p:cNvSpPr>
              <a:spLocks noChangeShapeType="1"/>
            </p:cNvSpPr>
            <p:nvPr/>
          </p:nvSpPr>
          <p:spPr bwMode="auto">
            <a:xfrm flipH="1">
              <a:off x="3315116" y="4085130"/>
              <a:ext cx="792370" cy="0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04" name="Rectangle 318"/>
            <p:cNvSpPr>
              <a:spLocks noChangeArrowheads="1"/>
            </p:cNvSpPr>
            <p:nvPr/>
          </p:nvSpPr>
          <p:spPr bwMode="auto">
            <a:xfrm flipH="1">
              <a:off x="3268551" y="3979436"/>
              <a:ext cx="782282" cy="199358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Return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sp>
          <p:nvSpPr>
            <p:cNvPr id="3374" name="Line 302"/>
            <p:cNvSpPr>
              <a:spLocks noChangeShapeType="1"/>
            </p:cNvSpPr>
            <p:nvPr/>
          </p:nvSpPr>
          <p:spPr bwMode="auto">
            <a:xfrm flipH="1">
              <a:off x="4458271" y="4336794"/>
              <a:ext cx="558773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05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509" name="Rectangle 334"/>
            <p:cNvSpPr>
              <a:spLocks noChangeArrowheads="1"/>
            </p:cNvSpPr>
            <p:nvPr/>
          </p:nvSpPr>
          <p:spPr bwMode="auto">
            <a:xfrm>
              <a:off x="5147424" y="2819400"/>
              <a:ext cx="15249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050" b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SSI ESLT</a:t>
              </a:r>
              <a:endParaRPr kumimoji="1" lang="en-US" sz="105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510" name="AutoShape 1"/>
            <p:cNvSpPr>
              <a:spLocks noChangeArrowheads="1"/>
            </p:cNvSpPr>
            <p:nvPr/>
          </p:nvSpPr>
          <p:spPr bwMode="auto">
            <a:xfrm>
              <a:off x="5091547" y="3159392"/>
              <a:ext cx="1636738" cy="1616796"/>
            </a:xfrm>
            <a:prstGeom prst="cube">
              <a:avLst>
                <a:gd name="adj" fmla="val 7704"/>
              </a:avLst>
            </a:prstGeom>
            <a:solidFill>
              <a:srgbClr val="E0C62C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512" name="Rectangle 3"/>
            <p:cNvSpPr>
              <a:spLocks noChangeArrowheads="1"/>
            </p:cNvSpPr>
            <p:nvPr/>
          </p:nvSpPr>
          <p:spPr bwMode="auto">
            <a:xfrm rot="5400000">
              <a:off x="5015891" y="3587138"/>
              <a:ext cx="1327062" cy="955346"/>
            </a:xfrm>
            <a:prstGeom prst="rect">
              <a:avLst/>
            </a:prstGeom>
            <a:solidFill>
              <a:srgbClr val="CCE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513" name="Rectangle 4"/>
            <p:cNvSpPr>
              <a:spLocks noChangeArrowheads="1"/>
            </p:cNvSpPr>
            <p:nvPr/>
          </p:nvSpPr>
          <p:spPr bwMode="auto">
            <a:xfrm rot="5400000">
              <a:off x="5611694" y="3950342"/>
              <a:ext cx="1329056" cy="224285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 </a:t>
              </a:r>
              <a:r>
                <a:rPr kumimoji="1" lang="en-US" sz="10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Provision</a:t>
              </a:r>
            </a:p>
          </p:txBody>
        </p:sp>
        <p:sp>
          <p:nvSpPr>
            <p:cNvPr id="20514" name="Rectangle 303"/>
            <p:cNvSpPr>
              <a:spLocks noChangeArrowheads="1"/>
            </p:cNvSpPr>
            <p:nvPr/>
          </p:nvSpPr>
          <p:spPr bwMode="auto">
            <a:xfrm>
              <a:off x="6491582" y="3959483"/>
              <a:ext cx="223509" cy="12759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cxnSp>
          <p:nvCxnSpPr>
            <p:cNvPr id="20515" name="AutoShape 308"/>
            <p:cNvCxnSpPr>
              <a:cxnSpLocks noChangeShapeType="1"/>
              <a:stCxn id="20513" idx="1"/>
            </p:cNvCxnSpPr>
            <p:nvPr/>
          </p:nvCxnSpPr>
          <p:spPr bwMode="auto">
            <a:xfrm rot="5400000" flipH="1" flipV="1">
              <a:off x="6359125" y="3258903"/>
              <a:ext cx="56151" cy="221957"/>
            </a:xfrm>
            <a:prstGeom prst="bentConnector2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6" name="Line 309"/>
            <p:cNvSpPr>
              <a:spLocks noChangeShapeType="1"/>
            </p:cNvSpPr>
            <p:nvPr/>
          </p:nvSpPr>
          <p:spPr bwMode="auto">
            <a:xfrm>
              <a:off x="5365501" y="3606619"/>
              <a:ext cx="792370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17" name="Line 310"/>
            <p:cNvSpPr>
              <a:spLocks noChangeShapeType="1"/>
            </p:cNvSpPr>
            <p:nvPr/>
          </p:nvSpPr>
          <p:spPr bwMode="auto">
            <a:xfrm>
              <a:off x="5360844" y="4092389"/>
              <a:ext cx="792370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18" name="Line 311"/>
            <p:cNvSpPr>
              <a:spLocks noChangeShapeType="1"/>
            </p:cNvSpPr>
            <p:nvPr/>
          </p:nvSpPr>
          <p:spPr bwMode="auto">
            <a:xfrm>
              <a:off x="5367053" y="4301051"/>
              <a:ext cx="792370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19" name="Line 312"/>
            <p:cNvSpPr>
              <a:spLocks noChangeShapeType="1"/>
            </p:cNvSpPr>
            <p:nvPr/>
          </p:nvSpPr>
          <p:spPr bwMode="auto">
            <a:xfrm>
              <a:off x="5367829" y="4500409"/>
              <a:ext cx="315086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20" name="Line 313"/>
            <p:cNvSpPr>
              <a:spLocks noChangeShapeType="1"/>
            </p:cNvSpPr>
            <p:nvPr/>
          </p:nvSpPr>
          <p:spPr bwMode="auto">
            <a:xfrm flipV="1">
              <a:off x="5367053" y="3599974"/>
              <a:ext cx="776" cy="903094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21" name="Line 314"/>
            <p:cNvSpPr>
              <a:spLocks noChangeShapeType="1"/>
            </p:cNvSpPr>
            <p:nvPr/>
          </p:nvSpPr>
          <p:spPr bwMode="auto">
            <a:xfrm>
              <a:off x="5203301" y="4336935"/>
              <a:ext cx="157543" cy="1993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22" name="Text Box 315"/>
            <p:cNvSpPr txBox="1">
              <a:spLocks noChangeArrowheads="1"/>
            </p:cNvSpPr>
            <p:nvPr/>
          </p:nvSpPr>
          <p:spPr bwMode="auto">
            <a:xfrm>
              <a:off x="5181600" y="4572000"/>
              <a:ext cx="1255396" cy="23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33CC"/>
                  </a:solidFill>
                  <a:cs typeface="Arial" pitchFamily="34" charset="0"/>
                </a:rPr>
                <a:t>Service </a:t>
              </a:r>
              <a:r>
                <a:rPr lang="en-US" sz="900" b="1" i="1" dirty="0">
                  <a:solidFill>
                    <a:srgbClr val="0033CC"/>
                  </a:solidFill>
                  <a:cs typeface="Arial" pitchFamily="34" charset="0"/>
                </a:rPr>
                <a:t>Production</a:t>
              </a:r>
            </a:p>
          </p:txBody>
        </p:sp>
        <p:sp>
          <p:nvSpPr>
            <p:cNvPr id="20523" name="Line 326"/>
            <p:cNvSpPr>
              <a:spLocks noChangeShapeType="1"/>
            </p:cNvSpPr>
            <p:nvPr/>
          </p:nvSpPr>
          <p:spPr bwMode="auto">
            <a:xfrm>
              <a:off x="6388365" y="4021949"/>
              <a:ext cx="102442" cy="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20524" name="AutoShape 307"/>
            <p:cNvCxnSpPr>
              <a:cxnSpLocks noChangeShapeType="1"/>
            </p:cNvCxnSpPr>
            <p:nvPr/>
          </p:nvCxnSpPr>
          <p:spPr bwMode="auto">
            <a:xfrm rot="5400000" flipH="1" flipV="1">
              <a:off x="4983662" y="3593047"/>
              <a:ext cx="956920" cy="443138"/>
            </a:xfrm>
            <a:prstGeom prst="bentConnector3">
              <a:avLst>
                <a:gd name="adj1" fmla="val 99630"/>
              </a:avLst>
            </a:prstGeom>
            <a:noFill/>
            <a:ln w="38160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5" name="AutoShape 307"/>
            <p:cNvCxnSpPr>
              <a:cxnSpLocks noChangeShapeType="1"/>
            </p:cNvCxnSpPr>
            <p:nvPr/>
          </p:nvCxnSpPr>
          <p:spPr bwMode="auto">
            <a:xfrm rot="16200000" flipV="1">
              <a:off x="3530853" y="3605009"/>
              <a:ext cx="956920" cy="443138"/>
            </a:xfrm>
            <a:prstGeom prst="bentConnector3">
              <a:avLst>
                <a:gd name="adj1" fmla="val 99630"/>
              </a:avLst>
            </a:prstGeom>
            <a:noFill/>
            <a:ln w="38160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6" name="Rectangle 327"/>
            <p:cNvSpPr>
              <a:spLocks noChangeArrowheads="1"/>
            </p:cNvSpPr>
            <p:nvPr/>
          </p:nvSpPr>
          <p:spPr bwMode="auto">
            <a:xfrm>
              <a:off x="5017044" y="4273141"/>
              <a:ext cx="223509" cy="12759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grpSp>
          <p:nvGrpSpPr>
            <p:cNvPr id="20527" name="Group 8"/>
            <p:cNvGrpSpPr>
              <a:grpSpLocks/>
            </p:cNvGrpSpPr>
            <p:nvPr/>
          </p:nvGrpSpPr>
          <p:grpSpPr bwMode="auto">
            <a:xfrm>
              <a:off x="5410200" y="5181600"/>
              <a:ext cx="762000" cy="685800"/>
              <a:chOff x="896" y="2214"/>
              <a:chExt cx="317" cy="323"/>
            </a:xfrm>
          </p:grpSpPr>
          <p:sp>
            <p:nvSpPr>
              <p:cNvPr id="20552" name="Freeform 9"/>
              <p:cNvSpPr>
                <a:spLocks noChangeArrowheads="1"/>
              </p:cNvSpPr>
              <p:nvPr/>
            </p:nvSpPr>
            <p:spPr bwMode="auto">
              <a:xfrm rot="420000">
                <a:off x="914" y="2230"/>
                <a:ext cx="285" cy="291"/>
              </a:xfrm>
              <a:custGeom>
                <a:avLst/>
                <a:gdLst>
                  <a:gd name="T0" fmla="*/ 0 w 1335"/>
                  <a:gd name="T1" fmla="*/ 0 h 1339"/>
                  <a:gd name="T2" fmla="*/ 0 w 1335"/>
                  <a:gd name="T3" fmla="*/ 0 h 1339"/>
                  <a:gd name="T4" fmla="*/ 0 w 1335"/>
                  <a:gd name="T5" fmla="*/ 0 h 1339"/>
                  <a:gd name="T6" fmla="*/ 0 w 1335"/>
                  <a:gd name="T7" fmla="*/ 0 h 1339"/>
                  <a:gd name="T8" fmla="*/ 0 w 1335"/>
                  <a:gd name="T9" fmla="*/ 0 h 1339"/>
                  <a:gd name="T10" fmla="*/ 0 w 1335"/>
                  <a:gd name="T11" fmla="*/ 0 h 1339"/>
                  <a:gd name="T12" fmla="*/ 0 w 1335"/>
                  <a:gd name="T13" fmla="*/ 0 h 1339"/>
                  <a:gd name="T14" fmla="*/ 0 w 1335"/>
                  <a:gd name="T15" fmla="*/ 0 h 1339"/>
                  <a:gd name="T16" fmla="*/ 0 w 1335"/>
                  <a:gd name="T17" fmla="*/ 0 h 1339"/>
                  <a:gd name="T18" fmla="*/ 0 w 1335"/>
                  <a:gd name="T19" fmla="*/ 0 h 1339"/>
                  <a:gd name="T20" fmla="*/ 0 w 1335"/>
                  <a:gd name="T21" fmla="*/ 0 h 1339"/>
                  <a:gd name="T22" fmla="*/ 0 w 1335"/>
                  <a:gd name="T23" fmla="*/ 0 h 1339"/>
                  <a:gd name="T24" fmla="*/ 0 w 1335"/>
                  <a:gd name="T25" fmla="*/ 0 h 1339"/>
                  <a:gd name="T26" fmla="*/ 0 w 1335"/>
                  <a:gd name="T27" fmla="*/ 0 h 1339"/>
                  <a:gd name="T28" fmla="*/ 0 w 1335"/>
                  <a:gd name="T29" fmla="*/ 0 h 1339"/>
                  <a:gd name="T30" fmla="*/ 0 w 1335"/>
                  <a:gd name="T31" fmla="*/ 0 h 1339"/>
                  <a:gd name="T32" fmla="*/ 0 w 1335"/>
                  <a:gd name="T33" fmla="*/ 0 h 1339"/>
                  <a:gd name="T34" fmla="*/ 0 w 1335"/>
                  <a:gd name="T35" fmla="*/ 0 h 1339"/>
                  <a:gd name="T36" fmla="*/ 0 w 1335"/>
                  <a:gd name="T37" fmla="*/ 0 h 1339"/>
                  <a:gd name="T38" fmla="*/ 0 w 1335"/>
                  <a:gd name="T39" fmla="*/ 0 h 1339"/>
                  <a:gd name="T40" fmla="*/ 0 w 1335"/>
                  <a:gd name="T41" fmla="*/ 0 h 1339"/>
                  <a:gd name="T42" fmla="*/ 0 w 1335"/>
                  <a:gd name="T43" fmla="*/ 0 h 1339"/>
                  <a:gd name="T44" fmla="*/ 0 w 1335"/>
                  <a:gd name="T45" fmla="*/ 0 h 1339"/>
                  <a:gd name="T46" fmla="*/ 0 w 1335"/>
                  <a:gd name="T47" fmla="*/ 0 h 1339"/>
                  <a:gd name="T48" fmla="*/ 0 w 1335"/>
                  <a:gd name="T49" fmla="*/ 0 h 1339"/>
                  <a:gd name="T50" fmla="*/ 0 w 1335"/>
                  <a:gd name="T51" fmla="*/ 0 h 1339"/>
                  <a:gd name="T52" fmla="*/ 0 w 1335"/>
                  <a:gd name="T53" fmla="*/ 0 h 1339"/>
                  <a:gd name="T54" fmla="*/ 0 w 1335"/>
                  <a:gd name="T55" fmla="*/ 0 h 1339"/>
                  <a:gd name="T56" fmla="*/ 0 w 1335"/>
                  <a:gd name="T57" fmla="*/ 0 h 1339"/>
                  <a:gd name="T58" fmla="*/ 0 w 1335"/>
                  <a:gd name="T59" fmla="*/ 0 h 1339"/>
                  <a:gd name="T60" fmla="*/ 0 w 1335"/>
                  <a:gd name="T61" fmla="*/ 0 h 1339"/>
                  <a:gd name="T62" fmla="*/ 0 w 1335"/>
                  <a:gd name="T63" fmla="*/ 0 h 1339"/>
                  <a:gd name="T64" fmla="*/ 0 w 1335"/>
                  <a:gd name="T65" fmla="*/ 0 h 1339"/>
                  <a:gd name="T66" fmla="*/ 0 w 1335"/>
                  <a:gd name="T67" fmla="*/ 0 h 1339"/>
                  <a:gd name="T68" fmla="*/ 0 w 1335"/>
                  <a:gd name="T69" fmla="*/ 0 h 1339"/>
                  <a:gd name="T70" fmla="*/ 0 w 1335"/>
                  <a:gd name="T71" fmla="*/ 0 h 1339"/>
                  <a:gd name="T72" fmla="*/ 0 w 1335"/>
                  <a:gd name="T73" fmla="*/ 0 h 1339"/>
                  <a:gd name="T74" fmla="*/ 0 w 1335"/>
                  <a:gd name="T75" fmla="*/ 0 h 1339"/>
                  <a:gd name="T76" fmla="*/ 0 w 1335"/>
                  <a:gd name="T77" fmla="*/ 0 h 1339"/>
                  <a:gd name="T78" fmla="*/ 0 w 1335"/>
                  <a:gd name="T79" fmla="*/ 0 h 1339"/>
                  <a:gd name="T80" fmla="*/ 0 w 1335"/>
                  <a:gd name="T81" fmla="*/ 0 h 1339"/>
                  <a:gd name="T82" fmla="*/ 0 w 1335"/>
                  <a:gd name="T83" fmla="*/ 0 h 1339"/>
                  <a:gd name="T84" fmla="*/ 0 w 1335"/>
                  <a:gd name="T85" fmla="*/ 0 h 1339"/>
                  <a:gd name="T86" fmla="*/ 0 w 1335"/>
                  <a:gd name="T87" fmla="*/ 0 h 1339"/>
                  <a:gd name="T88" fmla="*/ 0 w 1335"/>
                  <a:gd name="T89" fmla="*/ 0 h 1339"/>
                  <a:gd name="T90" fmla="*/ 0 w 1335"/>
                  <a:gd name="T91" fmla="*/ 0 h 1339"/>
                  <a:gd name="T92" fmla="*/ 0 w 1335"/>
                  <a:gd name="T93" fmla="*/ 0 h 1339"/>
                  <a:gd name="T94" fmla="*/ 0 w 1335"/>
                  <a:gd name="T95" fmla="*/ 0 h 1339"/>
                  <a:gd name="T96" fmla="*/ 0 w 1335"/>
                  <a:gd name="T97" fmla="*/ 0 h 1339"/>
                  <a:gd name="T98" fmla="*/ 0 w 1335"/>
                  <a:gd name="T99" fmla="*/ 0 h 1339"/>
                  <a:gd name="T100" fmla="*/ 0 w 1335"/>
                  <a:gd name="T101" fmla="*/ 0 h 1339"/>
                  <a:gd name="T102" fmla="*/ 0 w 1335"/>
                  <a:gd name="T103" fmla="*/ 0 h 1339"/>
                  <a:gd name="T104" fmla="*/ 0 w 1335"/>
                  <a:gd name="T105" fmla="*/ 0 h 1339"/>
                  <a:gd name="T106" fmla="*/ 0 w 1335"/>
                  <a:gd name="T107" fmla="*/ 0 h 1339"/>
                  <a:gd name="T108" fmla="*/ 0 w 1335"/>
                  <a:gd name="T109" fmla="*/ 0 h 1339"/>
                  <a:gd name="T110" fmla="*/ 0 w 1335"/>
                  <a:gd name="T111" fmla="*/ 0 h 1339"/>
                  <a:gd name="T112" fmla="*/ 0 w 1335"/>
                  <a:gd name="T113" fmla="*/ 0 h 1339"/>
                  <a:gd name="T114" fmla="*/ 0 w 1335"/>
                  <a:gd name="T115" fmla="*/ 0 h 1339"/>
                  <a:gd name="T116" fmla="*/ 0 w 1335"/>
                  <a:gd name="T117" fmla="*/ 0 h 1339"/>
                  <a:gd name="T118" fmla="*/ 0 w 1335"/>
                  <a:gd name="T119" fmla="*/ 0 h 13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35"/>
                  <a:gd name="T181" fmla="*/ 0 h 1339"/>
                  <a:gd name="T182" fmla="*/ 1335 w 1335"/>
                  <a:gd name="T183" fmla="*/ 1339 h 13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35" h="1339">
                    <a:moveTo>
                      <a:pt x="915" y="844"/>
                    </a:moveTo>
                    <a:lnTo>
                      <a:pt x="915" y="945"/>
                    </a:lnTo>
                    <a:lnTo>
                      <a:pt x="880" y="946"/>
                    </a:lnTo>
                    <a:lnTo>
                      <a:pt x="880" y="886"/>
                    </a:lnTo>
                    <a:lnTo>
                      <a:pt x="744" y="892"/>
                    </a:lnTo>
                    <a:lnTo>
                      <a:pt x="730" y="940"/>
                    </a:lnTo>
                    <a:lnTo>
                      <a:pt x="723" y="965"/>
                    </a:lnTo>
                    <a:lnTo>
                      <a:pt x="775" y="1077"/>
                    </a:lnTo>
                    <a:lnTo>
                      <a:pt x="880" y="971"/>
                    </a:lnTo>
                    <a:lnTo>
                      <a:pt x="880" y="1000"/>
                    </a:lnTo>
                    <a:lnTo>
                      <a:pt x="786" y="1096"/>
                    </a:lnTo>
                    <a:lnTo>
                      <a:pt x="880" y="1297"/>
                    </a:lnTo>
                    <a:lnTo>
                      <a:pt x="857" y="1294"/>
                    </a:lnTo>
                    <a:lnTo>
                      <a:pt x="771" y="1109"/>
                    </a:lnTo>
                    <a:lnTo>
                      <a:pt x="647" y="1236"/>
                    </a:lnTo>
                    <a:lnTo>
                      <a:pt x="657" y="1198"/>
                    </a:lnTo>
                    <a:lnTo>
                      <a:pt x="760" y="1090"/>
                    </a:lnTo>
                    <a:lnTo>
                      <a:pt x="715" y="994"/>
                    </a:lnTo>
                    <a:lnTo>
                      <a:pt x="657" y="1198"/>
                    </a:lnTo>
                    <a:lnTo>
                      <a:pt x="647" y="1236"/>
                    </a:lnTo>
                    <a:lnTo>
                      <a:pt x="642" y="1258"/>
                    </a:lnTo>
                    <a:lnTo>
                      <a:pt x="857" y="1294"/>
                    </a:lnTo>
                    <a:lnTo>
                      <a:pt x="880" y="1297"/>
                    </a:lnTo>
                    <a:lnTo>
                      <a:pt x="880" y="1000"/>
                    </a:lnTo>
                    <a:lnTo>
                      <a:pt x="880" y="971"/>
                    </a:lnTo>
                    <a:lnTo>
                      <a:pt x="723" y="965"/>
                    </a:lnTo>
                    <a:lnTo>
                      <a:pt x="730" y="940"/>
                    </a:lnTo>
                    <a:lnTo>
                      <a:pt x="880" y="946"/>
                    </a:lnTo>
                    <a:lnTo>
                      <a:pt x="915" y="945"/>
                    </a:lnTo>
                    <a:lnTo>
                      <a:pt x="1074" y="923"/>
                    </a:lnTo>
                    <a:lnTo>
                      <a:pt x="1089" y="948"/>
                    </a:lnTo>
                    <a:lnTo>
                      <a:pt x="918" y="971"/>
                    </a:lnTo>
                    <a:lnTo>
                      <a:pt x="917" y="994"/>
                    </a:lnTo>
                    <a:lnTo>
                      <a:pt x="915" y="1271"/>
                    </a:lnTo>
                    <a:lnTo>
                      <a:pt x="927" y="1290"/>
                    </a:lnTo>
                    <a:lnTo>
                      <a:pt x="1274" y="1192"/>
                    </a:lnTo>
                    <a:lnTo>
                      <a:pt x="1335" y="1214"/>
                    </a:lnTo>
                    <a:lnTo>
                      <a:pt x="889" y="1339"/>
                    </a:lnTo>
                    <a:lnTo>
                      <a:pt x="578" y="1288"/>
                    </a:lnTo>
                    <a:lnTo>
                      <a:pt x="703" y="882"/>
                    </a:lnTo>
                    <a:lnTo>
                      <a:pt x="660" y="831"/>
                    </a:lnTo>
                    <a:lnTo>
                      <a:pt x="421" y="770"/>
                    </a:lnTo>
                    <a:lnTo>
                      <a:pt x="380" y="776"/>
                    </a:lnTo>
                    <a:lnTo>
                      <a:pt x="338" y="779"/>
                    </a:lnTo>
                    <a:lnTo>
                      <a:pt x="299" y="780"/>
                    </a:lnTo>
                    <a:lnTo>
                      <a:pt x="262" y="780"/>
                    </a:lnTo>
                    <a:lnTo>
                      <a:pt x="227" y="779"/>
                    </a:lnTo>
                    <a:lnTo>
                      <a:pt x="194" y="776"/>
                    </a:lnTo>
                    <a:lnTo>
                      <a:pt x="163" y="771"/>
                    </a:lnTo>
                    <a:lnTo>
                      <a:pt x="135" y="766"/>
                    </a:lnTo>
                    <a:lnTo>
                      <a:pt x="108" y="758"/>
                    </a:lnTo>
                    <a:lnTo>
                      <a:pt x="85" y="751"/>
                    </a:lnTo>
                    <a:lnTo>
                      <a:pt x="65" y="744"/>
                    </a:lnTo>
                    <a:lnTo>
                      <a:pt x="47" y="736"/>
                    </a:lnTo>
                    <a:lnTo>
                      <a:pt x="32" y="728"/>
                    </a:lnTo>
                    <a:lnTo>
                      <a:pt x="20" y="720"/>
                    </a:lnTo>
                    <a:lnTo>
                      <a:pt x="11" y="713"/>
                    </a:lnTo>
                    <a:lnTo>
                      <a:pt x="6" y="706"/>
                    </a:lnTo>
                    <a:lnTo>
                      <a:pt x="0" y="693"/>
                    </a:lnTo>
                    <a:lnTo>
                      <a:pt x="2" y="677"/>
                    </a:lnTo>
                    <a:lnTo>
                      <a:pt x="6" y="658"/>
                    </a:lnTo>
                    <a:lnTo>
                      <a:pt x="17" y="636"/>
                    </a:lnTo>
                    <a:lnTo>
                      <a:pt x="32" y="611"/>
                    </a:lnTo>
                    <a:lnTo>
                      <a:pt x="51" y="585"/>
                    </a:lnTo>
                    <a:lnTo>
                      <a:pt x="75" y="556"/>
                    </a:lnTo>
                    <a:lnTo>
                      <a:pt x="102" y="527"/>
                    </a:lnTo>
                    <a:lnTo>
                      <a:pt x="133" y="495"/>
                    </a:lnTo>
                    <a:lnTo>
                      <a:pt x="169" y="463"/>
                    </a:lnTo>
                    <a:lnTo>
                      <a:pt x="206" y="429"/>
                    </a:lnTo>
                    <a:lnTo>
                      <a:pt x="248" y="394"/>
                    </a:lnTo>
                    <a:lnTo>
                      <a:pt x="291" y="361"/>
                    </a:lnTo>
                    <a:lnTo>
                      <a:pt x="338" y="326"/>
                    </a:lnTo>
                    <a:lnTo>
                      <a:pt x="387" y="291"/>
                    </a:lnTo>
                    <a:lnTo>
                      <a:pt x="438" y="258"/>
                    </a:lnTo>
                    <a:lnTo>
                      <a:pt x="375" y="167"/>
                    </a:lnTo>
                    <a:lnTo>
                      <a:pt x="506" y="82"/>
                    </a:lnTo>
                    <a:lnTo>
                      <a:pt x="578" y="173"/>
                    </a:lnTo>
                    <a:lnTo>
                      <a:pt x="630" y="146"/>
                    </a:lnTo>
                    <a:lnTo>
                      <a:pt x="681" y="121"/>
                    </a:lnTo>
                    <a:lnTo>
                      <a:pt x="729" y="98"/>
                    </a:lnTo>
                    <a:lnTo>
                      <a:pt x="777" y="77"/>
                    </a:lnTo>
                    <a:lnTo>
                      <a:pt x="821" y="60"/>
                    </a:lnTo>
                    <a:lnTo>
                      <a:pt x="865" y="44"/>
                    </a:lnTo>
                    <a:lnTo>
                      <a:pt x="907" y="31"/>
                    </a:lnTo>
                    <a:lnTo>
                      <a:pt x="944" y="20"/>
                    </a:lnTo>
                    <a:lnTo>
                      <a:pt x="980" y="12"/>
                    </a:lnTo>
                    <a:lnTo>
                      <a:pt x="1013" y="6"/>
                    </a:lnTo>
                    <a:lnTo>
                      <a:pt x="1041" y="2"/>
                    </a:lnTo>
                    <a:lnTo>
                      <a:pt x="1066" y="0"/>
                    </a:lnTo>
                    <a:lnTo>
                      <a:pt x="1089" y="0"/>
                    </a:lnTo>
                    <a:lnTo>
                      <a:pt x="1107" y="3"/>
                    </a:lnTo>
                    <a:lnTo>
                      <a:pt x="1120" y="7"/>
                    </a:lnTo>
                    <a:lnTo>
                      <a:pt x="1129" y="15"/>
                    </a:lnTo>
                    <a:lnTo>
                      <a:pt x="1148" y="51"/>
                    </a:lnTo>
                    <a:lnTo>
                      <a:pt x="1156" y="96"/>
                    </a:lnTo>
                    <a:lnTo>
                      <a:pt x="1153" y="149"/>
                    </a:lnTo>
                    <a:lnTo>
                      <a:pt x="1139" y="205"/>
                    </a:lnTo>
                    <a:lnTo>
                      <a:pt x="1117" y="265"/>
                    </a:lnTo>
                    <a:lnTo>
                      <a:pt x="1089" y="325"/>
                    </a:lnTo>
                    <a:lnTo>
                      <a:pt x="1054" y="381"/>
                    </a:lnTo>
                    <a:lnTo>
                      <a:pt x="1016" y="434"/>
                    </a:lnTo>
                    <a:lnTo>
                      <a:pt x="993" y="739"/>
                    </a:lnTo>
                    <a:lnTo>
                      <a:pt x="1335" y="1214"/>
                    </a:lnTo>
                    <a:lnTo>
                      <a:pt x="1274" y="1192"/>
                    </a:lnTo>
                    <a:lnTo>
                      <a:pt x="1053" y="1071"/>
                    </a:lnTo>
                    <a:lnTo>
                      <a:pt x="1066" y="1048"/>
                    </a:lnTo>
                    <a:lnTo>
                      <a:pt x="1229" y="1140"/>
                    </a:lnTo>
                    <a:lnTo>
                      <a:pt x="1107" y="968"/>
                    </a:lnTo>
                    <a:lnTo>
                      <a:pt x="1066" y="1048"/>
                    </a:lnTo>
                    <a:lnTo>
                      <a:pt x="1053" y="1071"/>
                    </a:lnTo>
                    <a:lnTo>
                      <a:pt x="927" y="1290"/>
                    </a:lnTo>
                    <a:lnTo>
                      <a:pt x="915" y="1271"/>
                    </a:lnTo>
                    <a:lnTo>
                      <a:pt x="1033" y="1058"/>
                    </a:lnTo>
                    <a:lnTo>
                      <a:pt x="917" y="994"/>
                    </a:lnTo>
                    <a:lnTo>
                      <a:pt x="918" y="971"/>
                    </a:lnTo>
                    <a:lnTo>
                      <a:pt x="1045" y="1036"/>
                    </a:lnTo>
                    <a:lnTo>
                      <a:pt x="1089" y="948"/>
                    </a:lnTo>
                    <a:lnTo>
                      <a:pt x="1074" y="923"/>
                    </a:lnTo>
                    <a:lnTo>
                      <a:pt x="969" y="774"/>
                    </a:lnTo>
                    <a:lnTo>
                      <a:pt x="915" y="8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53" name="Freeform 10"/>
              <p:cNvSpPr>
                <a:spLocks noChangeArrowheads="1"/>
              </p:cNvSpPr>
              <p:nvPr/>
            </p:nvSpPr>
            <p:spPr bwMode="auto">
              <a:xfrm rot="420000">
                <a:off x="1053" y="2339"/>
                <a:ext cx="65" cy="69"/>
              </a:xfrm>
              <a:custGeom>
                <a:avLst/>
                <a:gdLst>
                  <a:gd name="T0" fmla="*/ 0 w 306"/>
                  <a:gd name="T1" fmla="*/ 0 h 316"/>
                  <a:gd name="T2" fmla="*/ 0 w 306"/>
                  <a:gd name="T3" fmla="*/ 0 h 316"/>
                  <a:gd name="T4" fmla="*/ 0 w 306"/>
                  <a:gd name="T5" fmla="*/ 0 h 316"/>
                  <a:gd name="T6" fmla="*/ 0 w 306"/>
                  <a:gd name="T7" fmla="*/ 0 h 316"/>
                  <a:gd name="T8" fmla="*/ 0 w 306"/>
                  <a:gd name="T9" fmla="*/ 0 h 316"/>
                  <a:gd name="T10" fmla="*/ 0 w 306"/>
                  <a:gd name="T11" fmla="*/ 0 h 316"/>
                  <a:gd name="T12" fmla="*/ 0 w 306"/>
                  <a:gd name="T13" fmla="*/ 0 h 316"/>
                  <a:gd name="T14" fmla="*/ 0 w 306"/>
                  <a:gd name="T15" fmla="*/ 0 h 316"/>
                  <a:gd name="T16" fmla="*/ 0 w 306"/>
                  <a:gd name="T17" fmla="*/ 0 h 316"/>
                  <a:gd name="T18" fmla="*/ 0 w 306"/>
                  <a:gd name="T19" fmla="*/ 0 h 316"/>
                  <a:gd name="T20" fmla="*/ 0 w 306"/>
                  <a:gd name="T21" fmla="*/ 0 h 316"/>
                  <a:gd name="T22" fmla="*/ 0 w 306"/>
                  <a:gd name="T23" fmla="*/ 0 h 316"/>
                  <a:gd name="T24" fmla="*/ 0 w 306"/>
                  <a:gd name="T25" fmla="*/ 0 h 316"/>
                  <a:gd name="T26" fmla="*/ 0 w 306"/>
                  <a:gd name="T27" fmla="*/ 0 h 316"/>
                  <a:gd name="T28" fmla="*/ 0 w 306"/>
                  <a:gd name="T29" fmla="*/ 0 h 316"/>
                  <a:gd name="T30" fmla="*/ 0 w 306"/>
                  <a:gd name="T31" fmla="*/ 0 h 316"/>
                  <a:gd name="T32" fmla="*/ 0 w 306"/>
                  <a:gd name="T33" fmla="*/ 0 h 316"/>
                  <a:gd name="T34" fmla="*/ 0 w 306"/>
                  <a:gd name="T35" fmla="*/ 0 h 316"/>
                  <a:gd name="T36" fmla="*/ 0 w 306"/>
                  <a:gd name="T37" fmla="*/ 0 h 316"/>
                  <a:gd name="T38" fmla="*/ 0 w 306"/>
                  <a:gd name="T39" fmla="*/ 0 h 316"/>
                  <a:gd name="T40" fmla="*/ 0 w 306"/>
                  <a:gd name="T41" fmla="*/ 0 h 3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6"/>
                  <a:gd name="T64" fmla="*/ 0 h 316"/>
                  <a:gd name="T65" fmla="*/ 306 w 306"/>
                  <a:gd name="T66" fmla="*/ 316 h 3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6" h="316">
                    <a:moveTo>
                      <a:pt x="234" y="316"/>
                    </a:moveTo>
                    <a:lnTo>
                      <a:pt x="194" y="269"/>
                    </a:lnTo>
                    <a:lnTo>
                      <a:pt x="0" y="207"/>
                    </a:lnTo>
                    <a:lnTo>
                      <a:pt x="15" y="201"/>
                    </a:lnTo>
                    <a:lnTo>
                      <a:pt x="30" y="193"/>
                    </a:lnTo>
                    <a:lnTo>
                      <a:pt x="45" y="186"/>
                    </a:lnTo>
                    <a:lnTo>
                      <a:pt x="61" y="179"/>
                    </a:lnTo>
                    <a:lnTo>
                      <a:pt x="76" y="172"/>
                    </a:lnTo>
                    <a:lnTo>
                      <a:pt x="91" y="164"/>
                    </a:lnTo>
                    <a:lnTo>
                      <a:pt x="106" y="156"/>
                    </a:lnTo>
                    <a:lnTo>
                      <a:pt x="121" y="147"/>
                    </a:lnTo>
                    <a:lnTo>
                      <a:pt x="145" y="132"/>
                    </a:lnTo>
                    <a:lnTo>
                      <a:pt x="168" y="116"/>
                    </a:lnTo>
                    <a:lnTo>
                      <a:pt x="192" y="100"/>
                    </a:lnTo>
                    <a:lnTo>
                      <a:pt x="216" y="81"/>
                    </a:lnTo>
                    <a:lnTo>
                      <a:pt x="239" y="62"/>
                    </a:lnTo>
                    <a:lnTo>
                      <a:pt x="261" y="44"/>
                    </a:lnTo>
                    <a:lnTo>
                      <a:pt x="283" y="22"/>
                    </a:lnTo>
                    <a:lnTo>
                      <a:pt x="306" y="0"/>
                    </a:lnTo>
                    <a:lnTo>
                      <a:pt x="291" y="241"/>
                    </a:lnTo>
                    <a:lnTo>
                      <a:pt x="234" y="316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54" name="Freeform 11"/>
              <p:cNvSpPr>
                <a:spLocks noChangeArrowheads="1"/>
              </p:cNvSpPr>
              <p:nvPr/>
            </p:nvSpPr>
            <p:spPr bwMode="auto">
              <a:xfrm rot="420000">
                <a:off x="960" y="2282"/>
                <a:ext cx="183" cy="105"/>
              </a:xfrm>
              <a:custGeom>
                <a:avLst/>
                <a:gdLst>
                  <a:gd name="T0" fmla="*/ 0 w 855"/>
                  <a:gd name="T1" fmla="*/ 0 h 485"/>
                  <a:gd name="T2" fmla="*/ 0 w 855"/>
                  <a:gd name="T3" fmla="*/ 0 h 485"/>
                  <a:gd name="T4" fmla="*/ 0 w 855"/>
                  <a:gd name="T5" fmla="*/ 0 h 485"/>
                  <a:gd name="T6" fmla="*/ 0 w 855"/>
                  <a:gd name="T7" fmla="*/ 0 h 485"/>
                  <a:gd name="T8" fmla="*/ 0 w 855"/>
                  <a:gd name="T9" fmla="*/ 0 h 485"/>
                  <a:gd name="T10" fmla="*/ 0 w 855"/>
                  <a:gd name="T11" fmla="*/ 0 h 485"/>
                  <a:gd name="T12" fmla="*/ 0 w 855"/>
                  <a:gd name="T13" fmla="*/ 0 h 485"/>
                  <a:gd name="T14" fmla="*/ 0 w 855"/>
                  <a:gd name="T15" fmla="*/ 0 h 485"/>
                  <a:gd name="T16" fmla="*/ 0 w 855"/>
                  <a:gd name="T17" fmla="*/ 0 h 485"/>
                  <a:gd name="T18" fmla="*/ 0 w 855"/>
                  <a:gd name="T19" fmla="*/ 0 h 485"/>
                  <a:gd name="T20" fmla="*/ 0 w 855"/>
                  <a:gd name="T21" fmla="*/ 0 h 485"/>
                  <a:gd name="T22" fmla="*/ 0 w 855"/>
                  <a:gd name="T23" fmla="*/ 0 h 485"/>
                  <a:gd name="T24" fmla="*/ 0 w 855"/>
                  <a:gd name="T25" fmla="*/ 0 h 485"/>
                  <a:gd name="T26" fmla="*/ 0 w 855"/>
                  <a:gd name="T27" fmla="*/ 0 h 485"/>
                  <a:gd name="T28" fmla="*/ 0 w 855"/>
                  <a:gd name="T29" fmla="*/ 0 h 485"/>
                  <a:gd name="T30" fmla="*/ 0 w 855"/>
                  <a:gd name="T31" fmla="*/ 0 h 485"/>
                  <a:gd name="T32" fmla="*/ 0 w 855"/>
                  <a:gd name="T33" fmla="*/ 0 h 485"/>
                  <a:gd name="T34" fmla="*/ 0 w 855"/>
                  <a:gd name="T35" fmla="*/ 0 h 485"/>
                  <a:gd name="T36" fmla="*/ 0 w 855"/>
                  <a:gd name="T37" fmla="*/ 0 h 485"/>
                  <a:gd name="T38" fmla="*/ 0 w 855"/>
                  <a:gd name="T39" fmla="*/ 0 h 485"/>
                  <a:gd name="T40" fmla="*/ 0 w 855"/>
                  <a:gd name="T41" fmla="*/ 0 h 485"/>
                  <a:gd name="T42" fmla="*/ 0 w 855"/>
                  <a:gd name="T43" fmla="*/ 0 h 485"/>
                  <a:gd name="T44" fmla="*/ 0 w 855"/>
                  <a:gd name="T45" fmla="*/ 0 h 485"/>
                  <a:gd name="T46" fmla="*/ 0 w 855"/>
                  <a:gd name="T47" fmla="*/ 0 h 485"/>
                  <a:gd name="T48" fmla="*/ 0 w 855"/>
                  <a:gd name="T49" fmla="*/ 0 h 485"/>
                  <a:gd name="T50" fmla="*/ 0 w 855"/>
                  <a:gd name="T51" fmla="*/ 0 h 485"/>
                  <a:gd name="T52" fmla="*/ 0 w 855"/>
                  <a:gd name="T53" fmla="*/ 0 h 485"/>
                  <a:gd name="T54" fmla="*/ 0 w 855"/>
                  <a:gd name="T55" fmla="*/ 0 h 485"/>
                  <a:gd name="T56" fmla="*/ 0 w 855"/>
                  <a:gd name="T57" fmla="*/ 0 h 485"/>
                  <a:gd name="T58" fmla="*/ 0 w 855"/>
                  <a:gd name="T59" fmla="*/ 0 h 485"/>
                  <a:gd name="T60" fmla="*/ 0 w 855"/>
                  <a:gd name="T61" fmla="*/ 0 h 485"/>
                  <a:gd name="T62" fmla="*/ 0 w 855"/>
                  <a:gd name="T63" fmla="*/ 0 h 485"/>
                  <a:gd name="T64" fmla="*/ 0 w 855"/>
                  <a:gd name="T65" fmla="*/ 0 h 485"/>
                  <a:gd name="T66" fmla="*/ 0 w 855"/>
                  <a:gd name="T67" fmla="*/ 0 h 485"/>
                  <a:gd name="T68" fmla="*/ 0 w 855"/>
                  <a:gd name="T69" fmla="*/ 0 h 485"/>
                  <a:gd name="T70" fmla="*/ 0 w 855"/>
                  <a:gd name="T71" fmla="*/ 0 h 485"/>
                  <a:gd name="T72" fmla="*/ 0 w 855"/>
                  <a:gd name="T73" fmla="*/ 0 h 485"/>
                  <a:gd name="T74" fmla="*/ 0 w 855"/>
                  <a:gd name="T75" fmla="*/ 0 h 485"/>
                  <a:gd name="T76" fmla="*/ 0 w 855"/>
                  <a:gd name="T77" fmla="*/ 0 h 485"/>
                  <a:gd name="T78" fmla="*/ 0 w 855"/>
                  <a:gd name="T79" fmla="*/ 0 h 485"/>
                  <a:gd name="T80" fmla="*/ 0 w 855"/>
                  <a:gd name="T81" fmla="*/ 0 h 4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5"/>
                  <a:gd name="T124" fmla="*/ 0 h 485"/>
                  <a:gd name="T125" fmla="*/ 855 w 855"/>
                  <a:gd name="T126" fmla="*/ 485 h 4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5" h="485">
                    <a:moveTo>
                      <a:pt x="849" y="2"/>
                    </a:moveTo>
                    <a:lnTo>
                      <a:pt x="834" y="16"/>
                    </a:lnTo>
                    <a:lnTo>
                      <a:pt x="819" y="32"/>
                    </a:lnTo>
                    <a:lnTo>
                      <a:pt x="803" y="48"/>
                    </a:lnTo>
                    <a:lnTo>
                      <a:pt x="785" y="64"/>
                    </a:lnTo>
                    <a:lnTo>
                      <a:pt x="767" y="80"/>
                    </a:lnTo>
                    <a:lnTo>
                      <a:pt x="749" y="96"/>
                    </a:lnTo>
                    <a:lnTo>
                      <a:pt x="730" y="112"/>
                    </a:lnTo>
                    <a:lnTo>
                      <a:pt x="709" y="130"/>
                    </a:lnTo>
                    <a:lnTo>
                      <a:pt x="687" y="146"/>
                    </a:lnTo>
                    <a:lnTo>
                      <a:pt x="664" y="163"/>
                    </a:lnTo>
                    <a:lnTo>
                      <a:pt x="642" y="181"/>
                    </a:lnTo>
                    <a:lnTo>
                      <a:pt x="616" y="197"/>
                    </a:lnTo>
                    <a:lnTo>
                      <a:pt x="591" y="214"/>
                    </a:lnTo>
                    <a:lnTo>
                      <a:pt x="566" y="232"/>
                    </a:lnTo>
                    <a:lnTo>
                      <a:pt x="537" y="248"/>
                    </a:lnTo>
                    <a:lnTo>
                      <a:pt x="509" y="265"/>
                    </a:lnTo>
                    <a:lnTo>
                      <a:pt x="487" y="278"/>
                    </a:lnTo>
                    <a:lnTo>
                      <a:pt x="463" y="291"/>
                    </a:lnTo>
                    <a:lnTo>
                      <a:pt x="440" y="303"/>
                    </a:lnTo>
                    <a:lnTo>
                      <a:pt x="418" y="315"/>
                    </a:lnTo>
                    <a:lnTo>
                      <a:pt x="394" y="328"/>
                    </a:lnTo>
                    <a:lnTo>
                      <a:pt x="372" y="339"/>
                    </a:lnTo>
                    <a:lnTo>
                      <a:pt x="349" y="350"/>
                    </a:lnTo>
                    <a:lnTo>
                      <a:pt x="327" y="361"/>
                    </a:lnTo>
                    <a:lnTo>
                      <a:pt x="304" y="371"/>
                    </a:lnTo>
                    <a:lnTo>
                      <a:pt x="282" y="382"/>
                    </a:lnTo>
                    <a:lnTo>
                      <a:pt x="260" y="392"/>
                    </a:lnTo>
                    <a:lnTo>
                      <a:pt x="237" y="401"/>
                    </a:lnTo>
                    <a:lnTo>
                      <a:pt x="216" y="409"/>
                    </a:lnTo>
                    <a:lnTo>
                      <a:pt x="194" y="418"/>
                    </a:lnTo>
                    <a:lnTo>
                      <a:pt x="173" y="427"/>
                    </a:lnTo>
                    <a:lnTo>
                      <a:pt x="152" y="434"/>
                    </a:lnTo>
                    <a:lnTo>
                      <a:pt x="131" y="441"/>
                    </a:lnTo>
                    <a:lnTo>
                      <a:pt x="112" y="449"/>
                    </a:lnTo>
                    <a:lnTo>
                      <a:pt x="92" y="456"/>
                    </a:lnTo>
                    <a:lnTo>
                      <a:pt x="73" y="462"/>
                    </a:lnTo>
                    <a:lnTo>
                      <a:pt x="54" y="467"/>
                    </a:lnTo>
                    <a:lnTo>
                      <a:pt x="36" y="472"/>
                    </a:lnTo>
                    <a:lnTo>
                      <a:pt x="18" y="476"/>
                    </a:lnTo>
                    <a:lnTo>
                      <a:pt x="0" y="481"/>
                    </a:lnTo>
                    <a:lnTo>
                      <a:pt x="28" y="483"/>
                    </a:lnTo>
                    <a:lnTo>
                      <a:pt x="57" y="485"/>
                    </a:lnTo>
                    <a:lnTo>
                      <a:pt x="85" y="485"/>
                    </a:lnTo>
                    <a:lnTo>
                      <a:pt x="115" y="485"/>
                    </a:lnTo>
                    <a:lnTo>
                      <a:pt x="142" y="483"/>
                    </a:lnTo>
                    <a:lnTo>
                      <a:pt x="170" y="481"/>
                    </a:lnTo>
                    <a:lnTo>
                      <a:pt x="198" y="478"/>
                    </a:lnTo>
                    <a:lnTo>
                      <a:pt x="227" y="473"/>
                    </a:lnTo>
                    <a:lnTo>
                      <a:pt x="254" y="467"/>
                    </a:lnTo>
                    <a:lnTo>
                      <a:pt x="281" y="462"/>
                    </a:lnTo>
                    <a:lnTo>
                      <a:pt x="306" y="456"/>
                    </a:lnTo>
                    <a:lnTo>
                      <a:pt x="333" y="449"/>
                    </a:lnTo>
                    <a:lnTo>
                      <a:pt x="358" y="440"/>
                    </a:lnTo>
                    <a:lnTo>
                      <a:pt x="382" y="433"/>
                    </a:lnTo>
                    <a:lnTo>
                      <a:pt x="406" y="422"/>
                    </a:lnTo>
                    <a:lnTo>
                      <a:pt x="430" y="414"/>
                    </a:lnTo>
                    <a:lnTo>
                      <a:pt x="449" y="406"/>
                    </a:lnTo>
                    <a:lnTo>
                      <a:pt x="467" y="398"/>
                    </a:lnTo>
                    <a:lnTo>
                      <a:pt x="487" y="389"/>
                    </a:lnTo>
                    <a:lnTo>
                      <a:pt x="503" y="380"/>
                    </a:lnTo>
                    <a:lnTo>
                      <a:pt x="519" y="371"/>
                    </a:lnTo>
                    <a:lnTo>
                      <a:pt x="536" y="363"/>
                    </a:lnTo>
                    <a:lnTo>
                      <a:pt x="551" y="354"/>
                    </a:lnTo>
                    <a:lnTo>
                      <a:pt x="566" y="345"/>
                    </a:lnTo>
                    <a:lnTo>
                      <a:pt x="593" y="328"/>
                    </a:lnTo>
                    <a:lnTo>
                      <a:pt x="618" y="309"/>
                    </a:lnTo>
                    <a:lnTo>
                      <a:pt x="643" y="290"/>
                    </a:lnTo>
                    <a:lnTo>
                      <a:pt x="669" y="271"/>
                    </a:lnTo>
                    <a:lnTo>
                      <a:pt x="691" y="251"/>
                    </a:lnTo>
                    <a:lnTo>
                      <a:pt x="714" y="230"/>
                    </a:lnTo>
                    <a:lnTo>
                      <a:pt x="736" y="208"/>
                    </a:lnTo>
                    <a:lnTo>
                      <a:pt x="755" y="187"/>
                    </a:lnTo>
                    <a:lnTo>
                      <a:pt x="773" y="165"/>
                    </a:lnTo>
                    <a:lnTo>
                      <a:pt x="791" y="141"/>
                    </a:lnTo>
                    <a:lnTo>
                      <a:pt x="806" y="118"/>
                    </a:lnTo>
                    <a:lnTo>
                      <a:pt x="819" y="95"/>
                    </a:lnTo>
                    <a:lnTo>
                      <a:pt x="831" y="72"/>
                    </a:lnTo>
                    <a:lnTo>
                      <a:pt x="842" y="48"/>
                    </a:lnTo>
                    <a:lnTo>
                      <a:pt x="849" y="24"/>
                    </a:lnTo>
                    <a:lnTo>
                      <a:pt x="855" y="0"/>
                    </a:lnTo>
                    <a:lnTo>
                      <a:pt x="849" y="2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55" name="Freeform 12"/>
              <p:cNvSpPr>
                <a:spLocks noChangeArrowheads="1"/>
              </p:cNvSpPr>
              <p:nvPr/>
            </p:nvSpPr>
            <p:spPr bwMode="auto">
              <a:xfrm rot="420000">
                <a:off x="927" y="2282"/>
                <a:ext cx="87" cy="89"/>
              </a:xfrm>
              <a:custGeom>
                <a:avLst/>
                <a:gdLst>
                  <a:gd name="T0" fmla="*/ 0 w 408"/>
                  <a:gd name="T1" fmla="*/ 0 h 409"/>
                  <a:gd name="T2" fmla="*/ 0 w 408"/>
                  <a:gd name="T3" fmla="*/ 0 h 409"/>
                  <a:gd name="T4" fmla="*/ 0 w 408"/>
                  <a:gd name="T5" fmla="*/ 0 h 409"/>
                  <a:gd name="T6" fmla="*/ 0 w 408"/>
                  <a:gd name="T7" fmla="*/ 0 h 409"/>
                  <a:gd name="T8" fmla="*/ 0 w 408"/>
                  <a:gd name="T9" fmla="*/ 0 h 409"/>
                  <a:gd name="T10" fmla="*/ 0 w 408"/>
                  <a:gd name="T11" fmla="*/ 0 h 409"/>
                  <a:gd name="T12" fmla="*/ 0 w 408"/>
                  <a:gd name="T13" fmla="*/ 0 h 409"/>
                  <a:gd name="T14" fmla="*/ 0 w 408"/>
                  <a:gd name="T15" fmla="*/ 0 h 409"/>
                  <a:gd name="T16" fmla="*/ 0 w 408"/>
                  <a:gd name="T17" fmla="*/ 0 h 409"/>
                  <a:gd name="T18" fmla="*/ 0 w 408"/>
                  <a:gd name="T19" fmla="*/ 0 h 409"/>
                  <a:gd name="T20" fmla="*/ 0 w 408"/>
                  <a:gd name="T21" fmla="*/ 0 h 409"/>
                  <a:gd name="T22" fmla="*/ 0 w 408"/>
                  <a:gd name="T23" fmla="*/ 0 h 409"/>
                  <a:gd name="T24" fmla="*/ 0 w 408"/>
                  <a:gd name="T25" fmla="*/ 0 h 409"/>
                  <a:gd name="T26" fmla="*/ 0 w 408"/>
                  <a:gd name="T27" fmla="*/ 0 h 409"/>
                  <a:gd name="T28" fmla="*/ 0 w 408"/>
                  <a:gd name="T29" fmla="*/ 0 h 409"/>
                  <a:gd name="T30" fmla="*/ 0 w 408"/>
                  <a:gd name="T31" fmla="*/ 0 h 409"/>
                  <a:gd name="T32" fmla="*/ 0 w 408"/>
                  <a:gd name="T33" fmla="*/ 0 h 409"/>
                  <a:gd name="T34" fmla="*/ 0 w 408"/>
                  <a:gd name="T35" fmla="*/ 0 h 409"/>
                  <a:gd name="T36" fmla="*/ 0 w 408"/>
                  <a:gd name="T37" fmla="*/ 0 h 409"/>
                  <a:gd name="T38" fmla="*/ 0 w 408"/>
                  <a:gd name="T39" fmla="*/ 0 h 409"/>
                  <a:gd name="T40" fmla="*/ 0 w 408"/>
                  <a:gd name="T41" fmla="*/ 0 h 409"/>
                  <a:gd name="T42" fmla="*/ 0 w 408"/>
                  <a:gd name="T43" fmla="*/ 0 h 409"/>
                  <a:gd name="T44" fmla="*/ 0 w 408"/>
                  <a:gd name="T45" fmla="*/ 0 h 409"/>
                  <a:gd name="T46" fmla="*/ 0 w 408"/>
                  <a:gd name="T47" fmla="*/ 0 h 409"/>
                  <a:gd name="T48" fmla="*/ 0 w 408"/>
                  <a:gd name="T49" fmla="*/ 0 h 409"/>
                  <a:gd name="T50" fmla="*/ 0 w 408"/>
                  <a:gd name="T51" fmla="*/ 0 h 409"/>
                  <a:gd name="T52" fmla="*/ 0 w 408"/>
                  <a:gd name="T53" fmla="*/ 0 h 409"/>
                  <a:gd name="T54" fmla="*/ 0 w 408"/>
                  <a:gd name="T55" fmla="*/ 0 h 409"/>
                  <a:gd name="T56" fmla="*/ 0 w 408"/>
                  <a:gd name="T57" fmla="*/ 0 h 409"/>
                  <a:gd name="T58" fmla="*/ 0 w 408"/>
                  <a:gd name="T59" fmla="*/ 0 h 409"/>
                  <a:gd name="T60" fmla="*/ 0 w 408"/>
                  <a:gd name="T61" fmla="*/ 0 h 409"/>
                  <a:gd name="T62" fmla="*/ 0 w 408"/>
                  <a:gd name="T63" fmla="*/ 0 h 409"/>
                  <a:gd name="T64" fmla="*/ 0 w 408"/>
                  <a:gd name="T65" fmla="*/ 0 h 409"/>
                  <a:gd name="T66" fmla="*/ 0 w 408"/>
                  <a:gd name="T67" fmla="*/ 0 h 4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8"/>
                  <a:gd name="T103" fmla="*/ 0 h 409"/>
                  <a:gd name="T104" fmla="*/ 408 w 408"/>
                  <a:gd name="T105" fmla="*/ 409 h 4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8" h="409">
                    <a:moveTo>
                      <a:pt x="408" y="0"/>
                    </a:moveTo>
                    <a:lnTo>
                      <a:pt x="372" y="25"/>
                    </a:lnTo>
                    <a:lnTo>
                      <a:pt x="335" y="53"/>
                    </a:lnTo>
                    <a:lnTo>
                      <a:pt x="299" y="80"/>
                    </a:lnTo>
                    <a:lnTo>
                      <a:pt x="261" y="110"/>
                    </a:lnTo>
                    <a:lnTo>
                      <a:pt x="226" y="139"/>
                    </a:lnTo>
                    <a:lnTo>
                      <a:pt x="191" y="168"/>
                    </a:lnTo>
                    <a:lnTo>
                      <a:pt x="157" y="197"/>
                    </a:lnTo>
                    <a:lnTo>
                      <a:pt x="126" y="225"/>
                    </a:lnTo>
                    <a:lnTo>
                      <a:pt x="97" y="252"/>
                    </a:lnTo>
                    <a:lnTo>
                      <a:pt x="72" y="277"/>
                    </a:lnTo>
                    <a:lnTo>
                      <a:pt x="48" y="302"/>
                    </a:lnTo>
                    <a:lnTo>
                      <a:pt x="30" y="324"/>
                    </a:lnTo>
                    <a:lnTo>
                      <a:pt x="15" y="344"/>
                    </a:lnTo>
                    <a:lnTo>
                      <a:pt x="5" y="361"/>
                    </a:lnTo>
                    <a:lnTo>
                      <a:pt x="0" y="376"/>
                    </a:lnTo>
                    <a:lnTo>
                      <a:pt x="0" y="386"/>
                    </a:lnTo>
                    <a:lnTo>
                      <a:pt x="6" y="395"/>
                    </a:lnTo>
                    <a:lnTo>
                      <a:pt x="15" y="402"/>
                    </a:lnTo>
                    <a:lnTo>
                      <a:pt x="27" y="406"/>
                    </a:lnTo>
                    <a:lnTo>
                      <a:pt x="42" y="409"/>
                    </a:lnTo>
                    <a:lnTo>
                      <a:pt x="60" y="409"/>
                    </a:lnTo>
                    <a:lnTo>
                      <a:pt x="81" y="408"/>
                    </a:lnTo>
                    <a:lnTo>
                      <a:pt x="103" y="405"/>
                    </a:lnTo>
                    <a:lnTo>
                      <a:pt x="127" y="401"/>
                    </a:lnTo>
                    <a:lnTo>
                      <a:pt x="152" y="395"/>
                    </a:lnTo>
                    <a:lnTo>
                      <a:pt x="181" y="388"/>
                    </a:lnTo>
                    <a:lnTo>
                      <a:pt x="209" y="380"/>
                    </a:lnTo>
                    <a:lnTo>
                      <a:pt x="239" y="370"/>
                    </a:lnTo>
                    <a:lnTo>
                      <a:pt x="270" y="360"/>
                    </a:lnTo>
                    <a:lnTo>
                      <a:pt x="302" y="350"/>
                    </a:lnTo>
                    <a:lnTo>
                      <a:pt x="333" y="337"/>
                    </a:lnTo>
                    <a:lnTo>
                      <a:pt x="364" y="325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56" name="Freeform 13"/>
              <p:cNvSpPr>
                <a:spLocks noChangeArrowheads="1"/>
              </p:cNvSpPr>
              <p:nvPr/>
            </p:nvSpPr>
            <p:spPr bwMode="auto">
              <a:xfrm rot="420000">
                <a:off x="1013" y="2299"/>
                <a:ext cx="13" cy="58"/>
              </a:xfrm>
              <a:custGeom>
                <a:avLst/>
                <a:gdLst>
                  <a:gd name="T0" fmla="*/ 0 w 59"/>
                  <a:gd name="T1" fmla="*/ 0 h 267"/>
                  <a:gd name="T2" fmla="*/ 0 w 59"/>
                  <a:gd name="T3" fmla="*/ 0 h 267"/>
                  <a:gd name="T4" fmla="*/ 0 w 59"/>
                  <a:gd name="T5" fmla="*/ 0 h 267"/>
                  <a:gd name="T6" fmla="*/ 0 w 59"/>
                  <a:gd name="T7" fmla="*/ 0 h 267"/>
                  <a:gd name="T8" fmla="*/ 0 w 59"/>
                  <a:gd name="T9" fmla="*/ 0 h 267"/>
                  <a:gd name="T10" fmla="*/ 0 w 59"/>
                  <a:gd name="T11" fmla="*/ 0 h 267"/>
                  <a:gd name="T12" fmla="*/ 0 w 59"/>
                  <a:gd name="T13" fmla="*/ 0 h 267"/>
                  <a:gd name="T14" fmla="*/ 0 w 59"/>
                  <a:gd name="T15" fmla="*/ 0 h 267"/>
                  <a:gd name="T16" fmla="*/ 0 w 59"/>
                  <a:gd name="T17" fmla="*/ 0 h 267"/>
                  <a:gd name="T18" fmla="*/ 0 w 59"/>
                  <a:gd name="T19" fmla="*/ 0 h 267"/>
                  <a:gd name="T20" fmla="*/ 0 w 59"/>
                  <a:gd name="T21" fmla="*/ 0 h 2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267"/>
                  <a:gd name="T35" fmla="*/ 59 w 59"/>
                  <a:gd name="T36" fmla="*/ 267 h 2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267">
                    <a:moveTo>
                      <a:pt x="59" y="241"/>
                    </a:moveTo>
                    <a:lnTo>
                      <a:pt x="52" y="244"/>
                    </a:lnTo>
                    <a:lnTo>
                      <a:pt x="45" y="247"/>
                    </a:lnTo>
                    <a:lnTo>
                      <a:pt x="37" y="251"/>
                    </a:lnTo>
                    <a:lnTo>
                      <a:pt x="30" y="254"/>
                    </a:lnTo>
                    <a:lnTo>
                      <a:pt x="22" y="257"/>
                    </a:lnTo>
                    <a:lnTo>
                      <a:pt x="15" y="260"/>
                    </a:lnTo>
                    <a:lnTo>
                      <a:pt x="7" y="265"/>
                    </a:lnTo>
                    <a:lnTo>
                      <a:pt x="0" y="267"/>
                    </a:lnTo>
                    <a:lnTo>
                      <a:pt x="31" y="0"/>
                    </a:lnTo>
                    <a:lnTo>
                      <a:pt x="59" y="241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57" name="Freeform 14"/>
              <p:cNvSpPr>
                <a:spLocks noChangeArrowheads="1"/>
              </p:cNvSpPr>
              <p:nvPr/>
            </p:nvSpPr>
            <p:spPr bwMode="auto">
              <a:xfrm rot="420000">
                <a:off x="1057" y="2327"/>
                <a:ext cx="10" cy="10"/>
              </a:xfrm>
              <a:custGeom>
                <a:avLst/>
                <a:gdLst>
                  <a:gd name="T0" fmla="*/ 0 w 46"/>
                  <a:gd name="T1" fmla="*/ 0 h 45"/>
                  <a:gd name="T2" fmla="*/ 0 w 46"/>
                  <a:gd name="T3" fmla="*/ 0 h 45"/>
                  <a:gd name="T4" fmla="*/ 0 w 46"/>
                  <a:gd name="T5" fmla="*/ 0 h 45"/>
                  <a:gd name="T6" fmla="*/ 0 w 46"/>
                  <a:gd name="T7" fmla="*/ 0 h 45"/>
                  <a:gd name="T8" fmla="*/ 0 w 46"/>
                  <a:gd name="T9" fmla="*/ 0 h 45"/>
                  <a:gd name="T10" fmla="*/ 0 w 46"/>
                  <a:gd name="T11" fmla="*/ 0 h 45"/>
                  <a:gd name="T12" fmla="*/ 0 w 46"/>
                  <a:gd name="T13" fmla="*/ 0 h 45"/>
                  <a:gd name="T14" fmla="*/ 0 w 46"/>
                  <a:gd name="T15" fmla="*/ 0 h 45"/>
                  <a:gd name="T16" fmla="*/ 0 w 46"/>
                  <a:gd name="T17" fmla="*/ 0 h 45"/>
                  <a:gd name="T18" fmla="*/ 0 w 46"/>
                  <a:gd name="T19" fmla="*/ 0 h 45"/>
                  <a:gd name="T20" fmla="*/ 0 w 46"/>
                  <a:gd name="T21" fmla="*/ 0 h 45"/>
                  <a:gd name="T22" fmla="*/ 0 w 46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5"/>
                  <a:gd name="T38" fmla="*/ 46 w 46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5">
                    <a:moveTo>
                      <a:pt x="46" y="28"/>
                    </a:moveTo>
                    <a:lnTo>
                      <a:pt x="45" y="29"/>
                    </a:lnTo>
                    <a:lnTo>
                      <a:pt x="42" y="32"/>
                    </a:lnTo>
                    <a:lnTo>
                      <a:pt x="39" y="34"/>
                    </a:lnTo>
                    <a:lnTo>
                      <a:pt x="36" y="37"/>
                    </a:lnTo>
                    <a:lnTo>
                      <a:pt x="31" y="38"/>
                    </a:lnTo>
                    <a:lnTo>
                      <a:pt x="28" y="41"/>
                    </a:lnTo>
                    <a:lnTo>
                      <a:pt x="24" y="42"/>
                    </a:lnTo>
                    <a:lnTo>
                      <a:pt x="19" y="45"/>
                    </a:lnTo>
                    <a:lnTo>
                      <a:pt x="0" y="15"/>
                    </a:lnTo>
                    <a:lnTo>
                      <a:pt x="28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58" name="Freeform 15"/>
              <p:cNvSpPr>
                <a:spLocks noChangeArrowheads="1"/>
              </p:cNvSpPr>
              <p:nvPr/>
            </p:nvSpPr>
            <p:spPr bwMode="auto">
              <a:xfrm rot="420000" flipH="1">
                <a:off x="1024" y="2283"/>
                <a:ext cx="75" cy="72"/>
              </a:xfrm>
              <a:custGeom>
                <a:avLst/>
                <a:gdLst>
                  <a:gd name="T0" fmla="*/ 0 w 349"/>
                  <a:gd name="T1" fmla="*/ 0 h 332"/>
                  <a:gd name="T2" fmla="*/ 0 w 349"/>
                  <a:gd name="T3" fmla="*/ 0 h 332"/>
                  <a:gd name="T4" fmla="*/ 0 w 349"/>
                  <a:gd name="T5" fmla="*/ 0 h 332"/>
                  <a:gd name="T6" fmla="*/ 0 w 349"/>
                  <a:gd name="T7" fmla="*/ 0 h 332"/>
                  <a:gd name="T8" fmla="*/ 0 w 349"/>
                  <a:gd name="T9" fmla="*/ 0 h 332"/>
                  <a:gd name="T10" fmla="*/ 0 w 349"/>
                  <a:gd name="T11" fmla="*/ 0 h 332"/>
                  <a:gd name="T12" fmla="*/ 0 w 349"/>
                  <a:gd name="T13" fmla="*/ 0 h 332"/>
                  <a:gd name="T14" fmla="*/ 0 w 349"/>
                  <a:gd name="T15" fmla="*/ 0 h 332"/>
                  <a:gd name="T16" fmla="*/ 0 w 349"/>
                  <a:gd name="T17" fmla="*/ 0 h 332"/>
                  <a:gd name="T18" fmla="*/ 0 w 349"/>
                  <a:gd name="T19" fmla="*/ 0 h 332"/>
                  <a:gd name="T20" fmla="*/ 0 w 349"/>
                  <a:gd name="T21" fmla="*/ 0 h 332"/>
                  <a:gd name="T22" fmla="*/ 0 w 349"/>
                  <a:gd name="T23" fmla="*/ 0 h 332"/>
                  <a:gd name="T24" fmla="*/ 0 w 349"/>
                  <a:gd name="T25" fmla="*/ 0 h 332"/>
                  <a:gd name="T26" fmla="*/ 0 w 349"/>
                  <a:gd name="T27" fmla="*/ 0 h 332"/>
                  <a:gd name="T28" fmla="*/ 0 w 349"/>
                  <a:gd name="T29" fmla="*/ 0 h 332"/>
                  <a:gd name="T30" fmla="*/ 0 w 349"/>
                  <a:gd name="T31" fmla="*/ 0 h 332"/>
                  <a:gd name="T32" fmla="*/ 0 w 349"/>
                  <a:gd name="T33" fmla="*/ 0 h 332"/>
                  <a:gd name="T34" fmla="*/ 0 w 349"/>
                  <a:gd name="T35" fmla="*/ 0 h 332"/>
                  <a:gd name="T36" fmla="*/ 0 w 349"/>
                  <a:gd name="T37" fmla="*/ 0 h 332"/>
                  <a:gd name="T38" fmla="*/ 0 w 349"/>
                  <a:gd name="T39" fmla="*/ 0 h 332"/>
                  <a:gd name="T40" fmla="*/ 0 w 349"/>
                  <a:gd name="T41" fmla="*/ 0 h 332"/>
                  <a:gd name="T42" fmla="*/ 0 w 349"/>
                  <a:gd name="T43" fmla="*/ 0 h 332"/>
                  <a:gd name="T44" fmla="*/ 0 w 349"/>
                  <a:gd name="T45" fmla="*/ 0 h 3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9"/>
                  <a:gd name="T70" fmla="*/ 0 h 332"/>
                  <a:gd name="T71" fmla="*/ 349 w 349"/>
                  <a:gd name="T72" fmla="*/ 332 h 3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9" h="332">
                    <a:moveTo>
                      <a:pt x="137" y="278"/>
                    </a:moveTo>
                    <a:lnTo>
                      <a:pt x="125" y="284"/>
                    </a:lnTo>
                    <a:lnTo>
                      <a:pt x="113" y="291"/>
                    </a:lnTo>
                    <a:lnTo>
                      <a:pt x="101" y="297"/>
                    </a:lnTo>
                    <a:lnTo>
                      <a:pt x="88" y="304"/>
                    </a:lnTo>
                    <a:lnTo>
                      <a:pt x="75" y="310"/>
                    </a:lnTo>
                    <a:lnTo>
                      <a:pt x="60" y="317"/>
                    </a:lnTo>
                    <a:lnTo>
                      <a:pt x="45" y="324"/>
                    </a:lnTo>
                    <a:lnTo>
                      <a:pt x="30" y="332"/>
                    </a:lnTo>
                    <a:lnTo>
                      <a:pt x="0" y="42"/>
                    </a:lnTo>
                    <a:lnTo>
                      <a:pt x="67" y="0"/>
                    </a:lnTo>
                    <a:lnTo>
                      <a:pt x="349" y="138"/>
                    </a:lnTo>
                    <a:lnTo>
                      <a:pt x="331" y="151"/>
                    </a:lnTo>
                    <a:lnTo>
                      <a:pt x="312" y="164"/>
                    </a:lnTo>
                    <a:lnTo>
                      <a:pt x="294" y="177"/>
                    </a:lnTo>
                    <a:lnTo>
                      <a:pt x="276" y="189"/>
                    </a:lnTo>
                    <a:lnTo>
                      <a:pt x="260" y="202"/>
                    </a:lnTo>
                    <a:lnTo>
                      <a:pt x="243" y="212"/>
                    </a:lnTo>
                    <a:lnTo>
                      <a:pt x="227" y="223"/>
                    </a:lnTo>
                    <a:lnTo>
                      <a:pt x="212" y="233"/>
                    </a:lnTo>
                    <a:lnTo>
                      <a:pt x="181" y="183"/>
                    </a:lnTo>
                    <a:lnTo>
                      <a:pt x="107" y="225"/>
                    </a:lnTo>
                    <a:lnTo>
                      <a:pt x="137" y="278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59" name="Freeform 16"/>
              <p:cNvSpPr>
                <a:spLocks noChangeArrowheads="1"/>
              </p:cNvSpPr>
              <p:nvPr/>
            </p:nvSpPr>
            <p:spPr bwMode="auto">
              <a:xfrm rot="420000">
                <a:off x="1050" y="2242"/>
                <a:ext cx="113" cy="68"/>
              </a:xfrm>
              <a:custGeom>
                <a:avLst/>
                <a:gdLst>
                  <a:gd name="T0" fmla="*/ 0 w 529"/>
                  <a:gd name="T1" fmla="*/ 0 h 315"/>
                  <a:gd name="T2" fmla="*/ 0 w 529"/>
                  <a:gd name="T3" fmla="*/ 0 h 315"/>
                  <a:gd name="T4" fmla="*/ 0 w 529"/>
                  <a:gd name="T5" fmla="*/ 0 h 315"/>
                  <a:gd name="T6" fmla="*/ 0 w 529"/>
                  <a:gd name="T7" fmla="*/ 0 h 315"/>
                  <a:gd name="T8" fmla="*/ 0 w 529"/>
                  <a:gd name="T9" fmla="*/ 0 h 315"/>
                  <a:gd name="T10" fmla="*/ 0 w 529"/>
                  <a:gd name="T11" fmla="*/ 0 h 315"/>
                  <a:gd name="T12" fmla="*/ 0 w 529"/>
                  <a:gd name="T13" fmla="*/ 0 h 315"/>
                  <a:gd name="T14" fmla="*/ 0 w 529"/>
                  <a:gd name="T15" fmla="*/ 0 h 315"/>
                  <a:gd name="T16" fmla="*/ 0 w 529"/>
                  <a:gd name="T17" fmla="*/ 0 h 315"/>
                  <a:gd name="T18" fmla="*/ 0 w 529"/>
                  <a:gd name="T19" fmla="*/ 0 h 315"/>
                  <a:gd name="T20" fmla="*/ 0 w 529"/>
                  <a:gd name="T21" fmla="*/ 0 h 315"/>
                  <a:gd name="T22" fmla="*/ 0 w 529"/>
                  <a:gd name="T23" fmla="*/ 0 h 315"/>
                  <a:gd name="T24" fmla="*/ 0 w 529"/>
                  <a:gd name="T25" fmla="*/ 0 h 315"/>
                  <a:gd name="T26" fmla="*/ 0 w 529"/>
                  <a:gd name="T27" fmla="*/ 0 h 315"/>
                  <a:gd name="T28" fmla="*/ 0 w 529"/>
                  <a:gd name="T29" fmla="*/ 0 h 315"/>
                  <a:gd name="T30" fmla="*/ 0 w 529"/>
                  <a:gd name="T31" fmla="*/ 0 h 315"/>
                  <a:gd name="T32" fmla="*/ 0 w 529"/>
                  <a:gd name="T33" fmla="*/ 0 h 315"/>
                  <a:gd name="T34" fmla="*/ 0 w 529"/>
                  <a:gd name="T35" fmla="*/ 0 h 315"/>
                  <a:gd name="T36" fmla="*/ 0 w 529"/>
                  <a:gd name="T37" fmla="*/ 0 h 315"/>
                  <a:gd name="T38" fmla="*/ 0 w 529"/>
                  <a:gd name="T39" fmla="*/ 0 h 315"/>
                  <a:gd name="T40" fmla="*/ 0 w 529"/>
                  <a:gd name="T41" fmla="*/ 0 h 315"/>
                  <a:gd name="T42" fmla="*/ 0 w 529"/>
                  <a:gd name="T43" fmla="*/ 0 h 315"/>
                  <a:gd name="T44" fmla="*/ 0 w 529"/>
                  <a:gd name="T45" fmla="*/ 0 h 315"/>
                  <a:gd name="T46" fmla="*/ 0 w 529"/>
                  <a:gd name="T47" fmla="*/ 0 h 315"/>
                  <a:gd name="T48" fmla="*/ 0 w 529"/>
                  <a:gd name="T49" fmla="*/ 0 h 315"/>
                  <a:gd name="T50" fmla="*/ 0 w 529"/>
                  <a:gd name="T51" fmla="*/ 0 h 315"/>
                  <a:gd name="T52" fmla="*/ 0 w 529"/>
                  <a:gd name="T53" fmla="*/ 0 h 315"/>
                  <a:gd name="T54" fmla="*/ 0 w 529"/>
                  <a:gd name="T55" fmla="*/ 0 h 315"/>
                  <a:gd name="T56" fmla="*/ 0 w 529"/>
                  <a:gd name="T57" fmla="*/ 0 h 315"/>
                  <a:gd name="T58" fmla="*/ 0 w 529"/>
                  <a:gd name="T59" fmla="*/ 0 h 315"/>
                  <a:gd name="T60" fmla="*/ 0 w 529"/>
                  <a:gd name="T61" fmla="*/ 0 h 315"/>
                  <a:gd name="T62" fmla="*/ 0 w 529"/>
                  <a:gd name="T63" fmla="*/ 0 h 315"/>
                  <a:gd name="T64" fmla="*/ 0 w 529"/>
                  <a:gd name="T65" fmla="*/ 0 h 315"/>
                  <a:gd name="T66" fmla="*/ 0 w 529"/>
                  <a:gd name="T67" fmla="*/ 0 h 315"/>
                  <a:gd name="T68" fmla="*/ 0 w 529"/>
                  <a:gd name="T69" fmla="*/ 0 h 315"/>
                  <a:gd name="T70" fmla="*/ 0 w 529"/>
                  <a:gd name="T71" fmla="*/ 0 h 315"/>
                  <a:gd name="T72" fmla="*/ 0 w 529"/>
                  <a:gd name="T73" fmla="*/ 0 h 315"/>
                  <a:gd name="T74" fmla="*/ 0 w 529"/>
                  <a:gd name="T75" fmla="*/ 0 h 315"/>
                  <a:gd name="T76" fmla="*/ 0 w 529"/>
                  <a:gd name="T77" fmla="*/ 0 h 315"/>
                  <a:gd name="T78" fmla="*/ 0 w 529"/>
                  <a:gd name="T79" fmla="*/ 0 h 315"/>
                  <a:gd name="T80" fmla="*/ 0 w 529"/>
                  <a:gd name="T81" fmla="*/ 0 h 315"/>
                  <a:gd name="T82" fmla="*/ 0 w 529"/>
                  <a:gd name="T83" fmla="*/ 0 h 315"/>
                  <a:gd name="T84" fmla="*/ 0 w 529"/>
                  <a:gd name="T85" fmla="*/ 0 h 315"/>
                  <a:gd name="T86" fmla="*/ 0 w 529"/>
                  <a:gd name="T87" fmla="*/ 0 h 315"/>
                  <a:gd name="T88" fmla="*/ 0 w 529"/>
                  <a:gd name="T89" fmla="*/ 0 h 315"/>
                  <a:gd name="T90" fmla="*/ 0 w 529"/>
                  <a:gd name="T91" fmla="*/ 0 h 315"/>
                  <a:gd name="T92" fmla="*/ 0 w 529"/>
                  <a:gd name="T93" fmla="*/ 0 h 315"/>
                  <a:gd name="T94" fmla="*/ 0 w 529"/>
                  <a:gd name="T95" fmla="*/ 0 h 315"/>
                  <a:gd name="T96" fmla="*/ 0 w 529"/>
                  <a:gd name="T97" fmla="*/ 0 h 315"/>
                  <a:gd name="T98" fmla="*/ 0 w 529"/>
                  <a:gd name="T99" fmla="*/ 0 h 3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9"/>
                  <a:gd name="T151" fmla="*/ 0 h 315"/>
                  <a:gd name="T152" fmla="*/ 529 w 529"/>
                  <a:gd name="T153" fmla="*/ 315 h 3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9" h="315">
                    <a:moveTo>
                      <a:pt x="291" y="315"/>
                    </a:moveTo>
                    <a:lnTo>
                      <a:pt x="306" y="303"/>
                    </a:lnTo>
                    <a:lnTo>
                      <a:pt x="320" y="291"/>
                    </a:lnTo>
                    <a:lnTo>
                      <a:pt x="334" y="280"/>
                    </a:lnTo>
                    <a:lnTo>
                      <a:pt x="349" y="268"/>
                    </a:lnTo>
                    <a:lnTo>
                      <a:pt x="363" y="257"/>
                    </a:lnTo>
                    <a:lnTo>
                      <a:pt x="376" y="245"/>
                    </a:lnTo>
                    <a:lnTo>
                      <a:pt x="390" y="233"/>
                    </a:lnTo>
                    <a:lnTo>
                      <a:pt x="403" y="222"/>
                    </a:lnTo>
                    <a:lnTo>
                      <a:pt x="436" y="191"/>
                    </a:lnTo>
                    <a:lnTo>
                      <a:pt x="464" y="162"/>
                    </a:lnTo>
                    <a:lnTo>
                      <a:pt x="488" y="133"/>
                    </a:lnTo>
                    <a:lnTo>
                      <a:pt x="508" y="105"/>
                    </a:lnTo>
                    <a:lnTo>
                      <a:pt x="521" y="79"/>
                    </a:lnTo>
                    <a:lnTo>
                      <a:pt x="529" y="54"/>
                    </a:lnTo>
                    <a:lnTo>
                      <a:pt x="529" y="32"/>
                    </a:lnTo>
                    <a:lnTo>
                      <a:pt x="521" y="13"/>
                    </a:lnTo>
                    <a:lnTo>
                      <a:pt x="517" y="9"/>
                    </a:lnTo>
                    <a:lnTo>
                      <a:pt x="511" y="5"/>
                    </a:lnTo>
                    <a:lnTo>
                      <a:pt x="502" y="3"/>
                    </a:lnTo>
                    <a:lnTo>
                      <a:pt x="491" y="2"/>
                    </a:lnTo>
                    <a:lnTo>
                      <a:pt x="481" y="0"/>
                    </a:lnTo>
                    <a:lnTo>
                      <a:pt x="467" y="0"/>
                    </a:lnTo>
                    <a:lnTo>
                      <a:pt x="452" y="2"/>
                    </a:lnTo>
                    <a:lnTo>
                      <a:pt x="437" y="5"/>
                    </a:lnTo>
                    <a:lnTo>
                      <a:pt x="420" y="8"/>
                    </a:lnTo>
                    <a:lnTo>
                      <a:pt x="402" y="11"/>
                    </a:lnTo>
                    <a:lnTo>
                      <a:pt x="382" y="16"/>
                    </a:lnTo>
                    <a:lnTo>
                      <a:pt x="363" y="21"/>
                    </a:lnTo>
                    <a:lnTo>
                      <a:pt x="342" y="28"/>
                    </a:lnTo>
                    <a:lnTo>
                      <a:pt x="320" y="34"/>
                    </a:lnTo>
                    <a:lnTo>
                      <a:pt x="297" y="41"/>
                    </a:lnTo>
                    <a:lnTo>
                      <a:pt x="275" y="50"/>
                    </a:lnTo>
                    <a:lnTo>
                      <a:pt x="258" y="56"/>
                    </a:lnTo>
                    <a:lnTo>
                      <a:pt x="242" y="62"/>
                    </a:lnTo>
                    <a:lnTo>
                      <a:pt x="224" y="69"/>
                    </a:lnTo>
                    <a:lnTo>
                      <a:pt x="208" y="75"/>
                    </a:lnTo>
                    <a:lnTo>
                      <a:pt x="190" y="82"/>
                    </a:lnTo>
                    <a:lnTo>
                      <a:pt x="173" y="89"/>
                    </a:lnTo>
                    <a:lnTo>
                      <a:pt x="155" y="96"/>
                    </a:lnTo>
                    <a:lnTo>
                      <a:pt x="137" y="104"/>
                    </a:lnTo>
                    <a:lnTo>
                      <a:pt x="121" y="112"/>
                    </a:lnTo>
                    <a:lnTo>
                      <a:pt x="103" y="120"/>
                    </a:lnTo>
                    <a:lnTo>
                      <a:pt x="85" y="128"/>
                    </a:lnTo>
                    <a:lnTo>
                      <a:pt x="69" y="137"/>
                    </a:lnTo>
                    <a:lnTo>
                      <a:pt x="51" y="146"/>
                    </a:lnTo>
                    <a:lnTo>
                      <a:pt x="34" y="155"/>
                    </a:lnTo>
                    <a:lnTo>
                      <a:pt x="16" y="163"/>
                    </a:lnTo>
                    <a:lnTo>
                      <a:pt x="0" y="172"/>
                    </a:lnTo>
                    <a:lnTo>
                      <a:pt x="291" y="315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60" name="Freeform 17"/>
              <p:cNvSpPr>
                <a:spLocks noChangeArrowheads="1"/>
              </p:cNvSpPr>
              <p:nvPr/>
            </p:nvSpPr>
            <p:spPr bwMode="auto">
              <a:xfrm rot="420000">
                <a:off x="1017" y="2254"/>
                <a:ext cx="25" cy="22"/>
              </a:xfrm>
              <a:custGeom>
                <a:avLst/>
                <a:gdLst>
                  <a:gd name="T0" fmla="*/ 0 w 116"/>
                  <a:gd name="T1" fmla="*/ 0 h 104"/>
                  <a:gd name="T2" fmla="*/ 0 w 116"/>
                  <a:gd name="T3" fmla="*/ 0 h 104"/>
                  <a:gd name="T4" fmla="*/ 0 w 116"/>
                  <a:gd name="T5" fmla="*/ 0 h 104"/>
                  <a:gd name="T6" fmla="*/ 0 w 116"/>
                  <a:gd name="T7" fmla="*/ 0 h 104"/>
                  <a:gd name="T8" fmla="*/ 0 w 11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04"/>
                  <a:gd name="T17" fmla="*/ 116 w 11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04">
                    <a:moveTo>
                      <a:pt x="43" y="104"/>
                    </a:moveTo>
                    <a:lnTo>
                      <a:pt x="0" y="43"/>
                    </a:lnTo>
                    <a:lnTo>
                      <a:pt x="68" y="0"/>
                    </a:lnTo>
                    <a:lnTo>
                      <a:pt x="116" y="61"/>
                    </a:lnTo>
                    <a:lnTo>
                      <a:pt x="43" y="104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61" name="Freeform 18"/>
              <p:cNvSpPr>
                <a:spLocks noChangeArrowheads="1"/>
              </p:cNvSpPr>
              <p:nvPr/>
            </p:nvSpPr>
            <p:spPr bwMode="auto">
              <a:xfrm rot="420000">
                <a:off x="956" y="2357"/>
                <a:ext cx="92" cy="27"/>
              </a:xfrm>
              <a:custGeom>
                <a:avLst/>
                <a:gdLst>
                  <a:gd name="T0" fmla="*/ 0 w 430"/>
                  <a:gd name="T1" fmla="*/ 0 h 124"/>
                  <a:gd name="T2" fmla="*/ 0 w 430"/>
                  <a:gd name="T3" fmla="*/ 0 h 124"/>
                  <a:gd name="T4" fmla="*/ 0 w 430"/>
                  <a:gd name="T5" fmla="*/ 0 h 124"/>
                  <a:gd name="T6" fmla="*/ 0 w 430"/>
                  <a:gd name="T7" fmla="*/ 0 h 124"/>
                  <a:gd name="T8" fmla="*/ 0 w 430"/>
                  <a:gd name="T9" fmla="*/ 0 h 124"/>
                  <a:gd name="T10" fmla="*/ 0 w 430"/>
                  <a:gd name="T11" fmla="*/ 0 h 124"/>
                  <a:gd name="T12" fmla="*/ 0 w 430"/>
                  <a:gd name="T13" fmla="*/ 0 h 124"/>
                  <a:gd name="T14" fmla="*/ 0 w 430"/>
                  <a:gd name="T15" fmla="*/ 0 h 124"/>
                  <a:gd name="T16" fmla="*/ 0 w 430"/>
                  <a:gd name="T17" fmla="*/ 0 h 124"/>
                  <a:gd name="T18" fmla="*/ 0 w 430"/>
                  <a:gd name="T19" fmla="*/ 0 h 124"/>
                  <a:gd name="T20" fmla="*/ 0 w 430"/>
                  <a:gd name="T21" fmla="*/ 0 h 124"/>
                  <a:gd name="T22" fmla="*/ 0 w 430"/>
                  <a:gd name="T23" fmla="*/ 0 h 124"/>
                  <a:gd name="T24" fmla="*/ 0 w 430"/>
                  <a:gd name="T25" fmla="*/ 0 h 124"/>
                  <a:gd name="T26" fmla="*/ 0 w 430"/>
                  <a:gd name="T27" fmla="*/ 0 h 124"/>
                  <a:gd name="T28" fmla="*/ 0 w 430"/>
                  <a:gd name="T29" fmla="*/ 0 h 124"/>
                  <a:gd name="T30" fmla="*/ 0 w 430"/>
                  <a:gd name="T31" fmla="*/ 0 h 124"/>
                  <a:gd name="T32" fmla="*/ 0 w 430"/>
                  <a:gd name="T33" fmla="*/ 0 h 124"/>
                  <a:gd name="T34" fmla="*/ 0 w 430"/>
                  <a:gd name="T35" fmla="*/ 0 h 124"/>
                  <a:gd name="T36" fmla="*/ 0 w 430"/>
                  <a:gd name="T37" fmla="*/ 0 h 124"/>
                  <a:gd name="T38" fmla="*/ 0 w 430"/>
                  <a:gd name="T39" fmla="*/ 0 h 124"/>
                  <a:gd name="T40" fmla="*/ 0 w 430"/>
                  <a:gd name="T41" fmla="*/ 0 h 124"/>
                  <a:gd name="T42" fmla="*/ 0 w 430"/>
                  <a:gd name="T43" fmla="*/ 0 h 124"/>
                  <a:gd name="T44" fmla="*/ 0 w 430"/>
                  <a:gd name="T45" fmla="*/ 0 h 124"/>
                  <a:gd name="T46" fmla="*/ 0 w 430"/>
                  <a:gd name="T47" fmla="*/ 0 h 124"/>
                  <a:gd name="T48" fmla="*/ 0 w 430"/>
                  <a:gd name="T49" fmla="*/ 0 h 124"/>
                  <a:gd name="T50" fmla="*/ 0 w 430"/>
                  <a:gd name="T51" fmla="*/ 0 h 124"/>
                  <a:gd name="T52" fmla="*/ 0 w 430"/>
                  <a:gd name="T53" fmla="*/ 0 h 124"/>
                  <a:gd name="T54" fmla="*/ 0 w 430"/>
                  <a:gd name="T55" fmla="*/ 0 h 124"/>
                  <a:gd name="T56" fmla="*/ 0 w 430"/>
                  <a:gd name="T57" fmla="*/ 0 h 124"/>
                  <a:gd name="T58" fmla="*/ 0 w 430"/>
                  <a:gd name="T59" fmla="*/ 0 h 124"/>
                  <a:gd name="T60" fmla="*/ 0 w 430"/>
                  <a:gd name="T61" fmla="*/ 0 h 124"/>
                  <a:gd name="T62" fmla="*/ 0 w 430"/>
                  <a:gd name="T63" fmla="*/ 0 h 124"/>
                  <a:gd name="T64" fmla="*/ 0 w 430"/>
                  <a:gd name="T65" fmla="*/ 0 h 124"/>
                  <a:gd name="T66" fmla="*/ 0 w 430"/>
                  <a:gd name="T67" fmla="*/ 0 h 124"/>
                  <a:gd name="T68" fmla="*/ 0 w 430"/>
                  <a:gd name="T69" fmla="*/ 0 h 124"/>
                  <a:gd name="T70" fmla="*/ 0 w 430"/>
                  <a:gd name="T71" fmla="*/ 0 h 124"/>
                  <a:gd name="T72" fmla="*/ 0 w 430"/>
                  <a:gd name="T73" fmla="*/ 0 h 124"/>
                  <a:gd name="T74" fmla="*/ 0 w 430"/>
                  <a:gd name="T75" fmla="*/ 0 h 124"/>
                  <a:gd name="T76" fmla="*/ 0 w 430"/>
                  <a:gd name="T77" fmla="*/ 0 h 124"/>
                  <a:gd name="T78" fmla="*/ 0 w 430"/>
                  <a:gd name="T79" fmla="*/ 0 h 124"/>
                  <a:gd name="T80" fmla="*/ 0 w 430"/>
                  <a:gd name="T81" fmla="*/ 0 h 1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30"/>
                  <a:gd name="T124" fmla="*/ 0 h 124"/>
                  <a:gd name="T125" fmla="*/ 430 w 430"/>
                  <a:gd name="T126" fmla="*/ 124 h 1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30" h="124">
                    <a:moveTo>
                      <a:pt x="430" y="53"/>
                    </a:moveTo>
                    <a:lnTo>
                      <a:pt x="406" y="61"/>
                    </a:lnTo>
                    <a:lnTo>
                      <a:pt x="382" y="72"/>
                    </a:lnTo>
                    <a:lnTo>
                      <a:pt x="358" y="79"/>
                    </a:lnTo>
                    <a:lnTo>
                      <a:pt x="333" y="88"/>
                    </a:lnTo>
                    <a:lnTo>
                      <a:pt x="306" y="95"/>
                    </a:lnTo>
                    <a:lnTo>
                      <a:pt x="281" y="101"/>
                    </a:lnTo>
                    <a:lnTo>
                      <a:pt x="254" y="106"/>
                    </a:lnTo>
                    <a:lnTo>
                      <a:pt x="227" y="112"/>
                    </a:lnTo>
                    <a:lnTo>
                      <a:pt x="198" y="117"/>
                    </a:lnTo>
                    <a:lnTo>
                      <a:pt x="170" y="120"/>
                    </a:lnTo>
                    <a:lnTo>
                      <a:pt x="142" y="122"/>
                    </a:lnTo>
                    <a:lnTo>
                      <a:pt x="115" y="124"/>
                    </a:lnTo>
                    <a:lnTo>
                      <a:pt x="85" y="124"/>
                    </a:lnTo>
                    <a:lnTo>
                      <a:pt x="57" y="124"/>
                    </a:lnTo>
                    <a:lnTo>
                      <a:pt x="28" y="122"/>
                    </a:lnTo>
                    <a:lnTo>
                      <a:pt x="0" y="120"/>
                    </a:lnTo>
                    <a:lnTo>
                      <a:pt x="18" y="115"/>
                    </a:lnTo>
                    <a:lnTo>
                      <a:pt x="36" y="111"/>
                    </a:lnTo>
                    <a:lnTo>
                      <a:pt x="54" y="106"/>
                    </a:lnTo>
                    <a:lnTo>
                      <a:pt x="73" y="101"/>
                    </a:lnTo>
                    <a:lnTo>
                      <a:pt x="92" y="95"/>
                    </a:lnTo>
                    <a:lnTo>
                      <a:pt x="112" y="88"/>
                    </a:lnTo>
                    <a:lnTo>
                      <a:pt x="131" y="80"/>
                    </a:lnTo>
                    <a:lnTo>
                      <a:pt x="152" y="73"/>
                    </a:lnTo>
                    <a:lnTo>
                      <a:pt x="173" y="66"/>
                    </a:lnTo>
                    <a:lnTo>
                      <a:pt x="194" y="57"/>
                    </a:lnTo>
                    <a:lnTo>
                      <a:pt x="216" y="48"/>
                    </a:lnTo>
                    <a:lnTo>
                      <a:pt x="237" y="40"/>
                    </a:lnTo>
                    <a:lnTo>
                      <a:pt x="260" y="31"/>
                    </a:lnTo>
                    <a:lnTo>
                      <a:pt x="282" y="21"/>
                    </a:lnTo>
                    <a:lnTo>
                      <a:pt x="304" y="10"/>
                    </a:lnTo>
                    <a:lnTo>
                      <a:pt x="327" y="0"/>
                    </a:lnTo>
                    <a:lnTo>
                      <a:pt x="327" y="3"/>
                    </a:lnTo>
                    <a:lnTo>
                      <a:pt x="330" y="10"/>
                    </a:lnTo>
                    <a:lnTo>
                      <a:pt x="333" y="19"/>
                    </a:lnTo>
                    <a:lnTo>
                      <a:pt x="342" y="31"/>
                    </a:lnTo>
                    <a:lnTo>
                      <a:pt x="354" y="41"/>
                    </a:lnTo>
                    <a:lnTo>
                      <a:pt x="372" y="48"/>
                    </a:lnTo>
                    <a:lnTo>
                      <a:pt x="397" y="53"/>
                    </a:lnTo>
                    <a:lnTo>
                      <a:pt x="430" y="53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62" name="Freeform 19"/>
              <p:cNvSpPr>
                <a:spLocks noChangeArrowheads="1"/>
              </p:cNvSpPr>
              <p:nvPr/>
            </p:nvSpPr>
            <p:spPr bwMode="auto">
              <a:xfrm rot="420000">
                <a:off x="1109" y="2247"/>
                <a:ext cx="54" cy="48"/>
              </a:xfrm>
              <a:custGeom>
                <a:avLst/>
                <a:gdLst>
                  <a:gd name="T0" fmla="*/ 0 w 254"/>
                  <a:gd name="T1" fmla="*/ 0 h 222"/>
                  <a:gd name="T2" fmla="*/ 0 w 254"/>
                  <a:gd name="T3" fmla="*/ 0 h 222"/>
                  <a:gd name="T4" fmla="*/ 0 w 254"/>
                  <a:gd name="T5" fmla="*/ 0 h 222"/>
                  <a:gd name="T6" fmla="*/ 0 w 254"/>
                  <a:gd name="T7" fmla="*/ 0 h 222"/>
                  <a:gd name="T8" fmla="*/ 0 w 254"/>
                  <a:gd name="T9" fmla="*/ 0 h 222"/>
                  <a:gd name="T10" fmla="*/ 0 w 254"/>
                  <a:gd name="T11" fmla="*/ 0 h 222"/>
                  <a:gd name="T12" fmla="*/ 0 w 254"/>
                  <a:gd name="T13" fmla="*/ 0 h 222"/>
                  <a:gd name="T14" fmla="*/ 0 w 254"/>
                  <a:gd name="T15" fmla="*/ 0 h 222"/>
                  <a:gd name="T16" fmla="*/ 0 w 254"/>
                  <a:gd name="T17" fmla="*/ 0 h 222"/>
                  <a:gd name="T18" fmla="*/ 0 w 254"/>
                  <a:gd name="T19" fmla="*/ 0 h 222"/>
                  <a:gd name="T20" fmla="*/ 0 w 254"/>
                  <a:gd name="T21" fmla="*/ 0 h 222"/>
                  <a:gd name="T22" fmla="*/ 0 w 254"/>
                  <a:gd name="T23" fmla="*/ 0 h 222"/>
                  <a:gd name="T24" fmla="*/ 0 w 254"/>
                  <a:gd name="T25" fmla="*/ 0 h 222"/>
                  <a:gd name="T26" fmla="*/ 0 w 254"/>
                  <a:gd name="T27" fmla="*/ 0 h 222"/>
                  <a:gd name="T28" fmla="*/ 0 w 254"/>
                  <a:gd name="T29" fmla="*/ 0 h 222"/>
                  <a:gd name="T30" fmla="*/ 0 w 254"/>
                  <a:gd name="T31" fmla="*/ 0 h 222"/>
                  <a:gd name="T32" fmla="*/ 0 w 254"/>
                  <a:gd name="T33" fmla="*/ 0 h 222"/>
                  <a:gd name="T34" fmla="*/ 0 w 254"/>
                  <a:gd name="T35" fmla="*/ 0 h 222"/>
                  <a:gd name="T36" fmla="*/ 0 w 254"/>
                  <a:gd name="T37" fmla="*/ 0 h 222"/>
                  <a:gd name="T38" fmla="*/ 0 w 254"/>
                  <a:gd name="T39" fmla="*/ 0 h 222"/>
                  <a:gd name="T40" fmla="*/ 0 w 254"/>
                  <a:gd name="T41" fmla="*/ 0 h 222"/>
                  <a:gd name="T42" fmla="*/ 0 w 254"/>
                  <a:gd name="T43" fmla="*/ 0 h 222"/>
                  <a:gd name="T44" fmla="*/ 0 w 254"/>
                  <a:gd name="T45" fmla="*/ 0 h 222"/>
                  <a:gd name="T46" fmla="*/ 0 w 254"/>
                  <a:gd name="T47" fmla="*/ 0 h 222"/>
                  <a:gd name="T48" fmla="*/ 0 w 254"/>
                  <a:gd name="T49" fmla="*/ 0 h 222"/>
                  <a:gd name="T50" fmla="*/ 0 w 254"/>
                  <a:gd name="T51" fmla="*/ 0 h 222"/>
                  <a:gd name="T52" fmla="*/ 0 w 254"/>
                  <a:gd name="T53" fmla="*/ 0 h 222"/>
                  <a:gd name="T54" fmla="*/ 0 w 254"/>
                  <a:gd name="T55" fmla="*/ 0 h 222"/>
                  <a:gd name="T56" fmla="*/ 0 w 254"/>
                  <a:gd name="T57" fmla="*/ 0 h 222"/>
                  <a:gd name="T58" fmla="*/ 0 w 254"/>
                  <a:gd name="T59" fmla="*/ 0 h 222"/>
                  <a:gd name="T60" fmla="*/ 0 w 254"/>
                  <a:gd name="T61" fmla="*/ 0 h 222"/>
                  <a:gd name="T62" fmla="*/ 0 w 254"/>
                  <a:gd name="T63" fmla="*/ 0 h 222"/>
                  <a:gd name="T64" fmla="*/ 0 w 254"/>
                  <a:gd name="T65" fmla="*/ 0 h 2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4"/>
                  <a:gd name="T100" fmla="*/ 0 h 222"/>
                  <a:gd name="T101" fmla="*/ 254 w 254"/>
                  <a:gd name="T102" fmla="*/ 222 h 2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4" h="222">
                    <a:moveTo>
                      <a:pt x="128" y="222"/>
                    </a:moveTo>
                    <a:lnTo>
                      <a:pt x="161" y="191"/>
                    </a:lnTo>
                    <a:lnTo>
                      <a:pt x="189" y="162"/>
                    </a:lnTo>
                    <a:lnTo>
                      <a:pt x="213" y="133"/>
                    </a:lnTo>
                    <a:lnTo>
                      <a:pt x="233" y="105"/>
                    </a:lnTo>
                    <a:lnTo>
                      <a:pt x="246" y="79"/>
                    </a:lnTo>
                    <a:lnTo>
                      <a:pt x="254" y="54"/>
                    </a:lnTo>
                    <a:lnTo>
                      <a:pt x="254" y="32"/>
                    </a:lnTo>
                    <a:lnTo>
                      <a:pt x="246" y="13"/>
                    </a:lnTo>
                    <a:lnTo>
                      <a:pt x="242" y="9"/>
                    </a:lnTo>
                    <a:lnTo>
                      <a:pt x="236" y="5"/>
                    </a:lnTo>
                    <a:lnTo>
                      <a:pt x="227" y="3"/>
                    </a:lnTo>
                    <a:lnTo>
                      <a:pt x="216" y="2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77" y="2"/>
                    </a:lnTo>
                    <a:lnTo>
                      <a:pt x="162" y="5"/>
                    </a:lnTo>
                    <a:lnTo>
                      <a:pt x="145" y="8"/>
                    </a:lnTo>
                    <a:lnTo>
                      <a:pt x="127" y="11"/>
                    </a:lnTo>
                    <a:lnTo>
                      <a:pt x="107" y="16"/>
                    </a:lnTo>
                    <a:lnTo>
                      <a:pt x="88" y="21"/>
                    </a:lnTo>
                    <a:lnTo>
                      <a:pt x="67" y="28"/>
                    </a:lnTo>
                    <a:lnTo>
                      <a:pt x="45" y="34"/>
                    </a:lnTo>
                    <a:lnTo>
                      <a:pt x="22" y="41"/>
                    </a:lnTo>
                    <a:lnTo>
                      <a:pt x="0" y="50"/>
                    </a:lnTo>
                    <a:lnTo>
                      <a:pt x="33" y="51"/>
                    </a:lnTo>
                    <a:lnTo>
                      <a:pt x="64" y="60"/>
                    </a:lnTo>
                    <a:lnTo>
                      <a:pt x="91" y="76"/>
                    </a:lnTo>
                    <a:lnTo>
                      <a:pt x="115" y="98"/>
                    </a:lnTo>
                    <a:lnTo>
                      <a:pt x="131" y="124"/>
                    </a:lnTo>
                    <a:lnTo>
                      <a:pt x="140" y="155"/>
                    </a:lnTo>
                    <a:lnTo>
                      <a:pt x="139" y="188"/>
                    </a:lnTo>
                    <a:lnTo>
                      <a:pt x="128" y="222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0530" name="Straight Connector 259"/>
            <p:cNvCxnSpPr>
              <a:cxnSpLocks noChangeShapeType="1"/>
            </p:cNvCxnSpPr>
            <p:nvPr/>
          </p:nvCxnSpPr>
          <p:spPr bwMode="auto">
            <a:xfrm>
              <a:off x="4461621" y="4400730"/>
              <a:ext cx="558773" cy="664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1" name="Rectangle 316"/>
            <p:cNvSpPr>
              <a:spLocks noChangeArrowheads="1"/>
            </p:cNvSpPr>
            <p:nvPr/>
          </p:nvSpPr>
          <p:spPr bwMode="auto">
            <a:xfrm flipH="1">
              <a:off x="5416410" y="4427976"/>
              <a:ext cx="782282" cy="202017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Position &amp; Timing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20532" name="Rectangle 317"/>
            <p:cNvSpPr>
              <a:spLocks noChangeArrowheads="1"/>
            </p:cNvSpPr>
            <p:nvPr/>
          </p:nvSpPr>
          <p:spPr bwMode="auto">
            <a:xfrm flipH="1">
              <a:off x="5416410" y="4202701"/>
              <a:ext cx="782282" cy="199358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Radiometric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20533" name="Rectangle 318"/>
            <p:cNvSpPr>
              <a:spLocks noChangeArrowheads="1"/>
            </p:cNvSpPr>
            <p:nvPr/>
          </p:nvSpPr>
          <p:spPr bwMode="auto">
            <a:xfrm flipH="1">
              <a:off x="5416410" y="3979419"/>
              <a:ext cx="782282" cy="199358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Return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sp>
          <p:nvSpPr>
            <p:cNvPr id="20534" name="Rectangle 319"/>
            <p:cNvSpPr>
              <a:spLocks noChangeArrowheads="1"/>
            </p:cNvSpPr>
            <p:nvPr/>
          </p:nvSpPr>
          <p:spPr bwMode="auto">
            <a:xfrm flipH="1">
              <a:off x="5416410" y="3527541"/>
              <a:ext cx="782282" cy="199358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SSI Forward/Return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sp>
          <p:nvSpPr>
            <p:cNvPr id="20535" name="Line 310"/>
            <p:cNvSpPr>
              <a:spLocks noChangeShapeType="1"/>
            </p:cNvSpPr>
            <p:nvPr/>
          </p:nvSpPr>
          <p:spPr bwMode="auto">
            <a:xfrm>
              <a:off x="5371709" y="3847178"/>
              <a:ext cx="792370" cy="8639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36" name="Rectangle 319"/>
            <p:cNvSpPr>
              <a:spLocks noChangeArrowheads="1"/>
            </p:cNvSpPr>
            <p:nvPr/>
          </p:nvSpPr>
          <p:spPr bwMode="auto">
            <a:xfrm flipH="1">
              <a:off x="5416410" y="3756138"/>
              <a:ext cx="782282" cy="199358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Forward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8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cxnSp>
          <p:nvCxnSpPr>
            <p:cNvPr id="20537" name="AutoShape 308"/>
            <p:cNvCxnSpPr>
              <a:cxnSpLocks noChangeShapeType="1"/>
              <a:stCxn id="20512" idx="1"/>
            </p:cNvCxnSpPr>
            <p:nvPr/>
          </p:nvCxnSpPr>
          <p:spPr bwMode="auto">
            <a:xfrm rot="5400000" flipH="1" flipV="1">
              <a:off x="6056043" y="2964188"/>
              <a:ext cx="60471" cy="813713"/>
            </a:xfrm>
            <a:prstGeom prst="bentConnector2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8" name="Rectangle 305"/>
            <p:cNvSpPr>
              <a:spLocks noChangeArrowheads="1"/>
            </p:cNvSpPr>
            <p:nvPr/>
          </p:nvSpPr>
          <p:spPr bwMode="auto">
            <a:xfrm>
              <a:off x="6493135" y="3286981"/>
              <a:ext cx="223509" cy="12759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SM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20539" name="Rectangle 303"/>
            <p:cNvSpPr>
              <a:spLocks noChangeArrowheads="1"/>
            </p:cNvSpPr>
            <p:nvPr/>
          </p:nvSpPr>
          <p:spPr bwMode="auto">
            <a:xfrm flipH="1">
              <a:off x="2782568" y="3959483"/>
              <a:ext cx="223509" cy="12759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20540" name="Rectangle 327"/>
            <p:cNvSpPr>
              <a:spLocks noChangeArrowheads="1"/>
            </p:cNvSpPr>
            <p:nvPr/>
          </p:nvSpPr>
          <p:spPr bwMode="auto">
            <a:xfrm flipH="1">
              <a:off x="4232435" y="4273140"/>
              <a:ext cx="223509" cy="12759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pic>
          <p:nvPicPr>
            <p:cNvPr id="2" name="Picture 1" descr="MR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5181600"/>
              <a:ext cx="799428" cy="609600"/>
            </a:xfrm>
            <a:prstGeom prst="rect">
              <a:avLst/>
            </a:prstGeom>
          </p:spPr>
        </p:pic>
        <p:sp>
          <p:nvSpPr>
            <p:cNvPr id="20505" name="Text Box 301"/>
            <p:cNvSpPr txBox="1">
              <a:spLocks noChangeArrowheads="1"/>
            </p:cNvSpPr>
            <p:nvPr/>
          </p:nvSpPr>
          <p:spPr bwMode="auto">
            <a:xfrm>
              <a:off x="4427343" y="4648200"/>
              <a:ext cx="754257" cy="51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0000FF"/>
                  </a:solidFill>
                  <a:cs typeface="Arial" pitchFamily="34" charset="0"/>
                </a:rPr>
                <a:t>Service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0000FF"/>
                  </a:solidFill>
                  <a:cs typeface="Arial" pitchFamily="34" charset="0"/>
                </a:rPr>
                <a:t>Delivery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0000FF"/>
                  </a:solidFill>
                  <a:cs typeface="Arial" pitchFamily="34" charset="0"/>
                </a:rPr>
                <a:t>Interfaces</a:t>
              </a:r>
            </a:p>
          </p:txBody>
        </p:sp>
        <p:sp>
          <p:nvSpPr>
            <p:cNvPr id="20488" name="Rectangle 305"/>
            <p:cNvSpPr>
              <a:spLocks noChangeArrowheads="1"/>
            </p:cNvSpPr>
            <p:nvPr/>
          </p:nvSpPr>
          <p:spPr bwMode="auto">
            <a:xfrm flipH="1">
              <a:off x="2781016" y="3286981"/>
              <a:ext cx="223509" cy="12759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SM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72" name="Text Box 2"/>
            <p:cNvSpPr txBox="1">
              <a:spLocks noChangeArrowheads="1"/>
            </p:cNvSpPr>
            <p:nvPr/>
          </p:nvSpPr>
          <p:spPr bwMode="auto">
            <a:xfrm>
              <a:off x="2895600" y="4800600"/>
              <a:ext cx="1348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  <a:cs typeface="Arial" pitchFamily="34" charset="0"/>
                </a:rPr>
                <a:t>SSI CSSE (e.g., </a:t>
              </a:r>
              <a:r>
                <a:rPr lang="en-US" sz="900" b="1" dirty="0" smtClean="0">
                  <a:solidFill>
                    <a:srgbClr val="000000"/>
                  </a:solidFill>
                  <a:cs typeface="Arial" pitchFamily="34" charset="0"/>
                </a:rPr>
                <a:t>Routing Spacecraft</a:t>
              </a:r>
              <a:r>
                <a:rPr lang="en-US" sz="900" b="1" dirty="0" smtClean="0">
                  <a:solidFill>
                    <a:srgbClr val="000000"/>
                  </a:solidFill>
                  <a:cs typeface="Arial" pitchFamily="34" charset="0"/>
                </a:rPr>
                <a:t>)</a:t>
              </a:r>
              <a:endParaRPr lang="en-US" sz="9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Text Box 2"/>
            <p:cNvSpPr txBox="1">
              <a:spLocks noChangeArrowheads="1"/>
            </p:cNvSpPr>
            <p:nvPr/>
          </p:nvSpPr>
          <p:spPr bwMode="auto">
            <a:xfrm>
              <a:off x="5105400" y="4800600"/>
              <a:ext cx="1348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  <a:cs typeface="Arial" pitchFamily="34" charset="0"/>
                </a:rPr>
                <a:t>SSI </a:t>
              </a:r>
              <a:r>
                <a:rPr lang="en-US" sz="900" b="1" dirty="0" smtClean="0">
                  <a:solidFill>
                    <a:srgbClr val="000000"/>
                  </a:solidFill>
                  <a:cs typeface="Arial" pitchFamily="34" charset="0"/>
                </a:rPr>
                <a:t>CSSE (e.g.</a:t>
              </a:r>
            </a:p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  <a:cs typeface="Arial" pitchFamily="34" charset="0"/>
                </a:rPr>
                <a:t>Ground Station)</a:t>
              </a:r>
              <a:r>
                <a:rPr lang="en-US" sz="900" b="1" dirty="0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n-US" sz="9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75" name="Group 4"/>
            <p:cNvGrpSpPr>
              <a:grpSpLocks/>
            </p:cNvGrpSpPr>
            <p:nvPr/>
          </p:nvGrpSpPr>
          <p:grpSpPr bwMode="auto">
            <a:xfrm>
              <a:off x="2781016" y="4451905"/>
              <a:ext cx="254552" cy="160132"/>
              <a:chOff x="4395786" y="4773612"/>
              <a:chExt cx="520700" cy="382587"/>
            </a:xfrm>
          </p:grpSpPr>
          <p:sp>
            <p:nvSpPr>
              <p:cNvPr id="76" name="Oval 2"/>
              <p:cNvSpPr>
                <a:spLocks noChangeArrowheads="1"/>
              </p:cNvSpPr>
              <p:nvPr/>
            </p:nvSpPr>
            <p:spPr bwMode="auto">
              <a:xfrm>
                <a:off x="4404518" y="4774406"/>
                <a:ext cx="509587" cy="2595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pic>
            <p:nvPicPr>
              <p:cNvPr id="77" name="Picture 650" descr="router_joeseph_teed_01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5786" y="4773612"/>
                <a:ext cx="520700" cy="382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" name="Line 326"/>
            <p:cNvSpPr>
              <a:spLocks noChangeShapeType="1"/>
            </p:cNvSpPr>
            <p:nvPr/>
          </p:nvSpPr>
          <p:spPr bwMode="auto">
            <a:xfrm>
              <a:off x="6385871" y="4534230"/>
              <a:ext cx="102442" cy="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78" name="Group 4"/>
            <p:cNvGrpSpPr>
              <a:grpSpLocks/>
            </p:cNvGrpSpPr>
            <p:nvPr/>
          </p:nvGrpSpPr>
          <p:grpSpPr bwMode="auto">
            <a:xfrm>
              <a:off x="6417762" y="4419601"/>
              <a:ext cx="310522" cy="195341"/>
              <a:chOff x="4281296" y="4689491"/>
              <a:chExt cx="635190" cy="466708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4404518" y="4774406"/>
                <a:ext cx="509587" cy="2595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pic>
            <p:nvPicPr>
              <p:cNvPr id="81" name="Picture 650" descr="router_joeseph_teed_01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296" y="4689491"/>
                <a:ext cx="635190" cy="466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3" name="Line 326"/>
            <p:cNvSpPr>
              <a:spLocks noChangeShapeType="1"/>
            </p:cNvSpPr>
            <p:nvPr/>
          </p:nvSpPr>
          <p:spPr bwMode="auto">
            <a:xfrm>
              <a:off x="2984509" y="4534230"/>
              <a:ext cx="102442" cy="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84" name="Group 4"/>
            <p:cNvGrpSpPr>
              <a:grpSpLocks/>
            </p:cNvGrpSpPr>
            <p:nvPr/>
          </p:nvGrpSpPr>
          <p:grpSpPr bwMode="auto">
            <a:xfrm>
              <a:off x="4073339" y="3542754"/>
              <a:ext cx="254552" cy="160132"/>
              <a:chOff x="4395786" y="4773612"/>
              <a:chExt cx="520700" cy="382587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4404518" y="4774406"/>
                <a:ext cx="509587" cy="2595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pic>
            <p:nvPicPr>
              <p:cNvPr id="86" name="Picture 650" descr="router_joeseph_teed_01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5786" y="4773612"/>
                <a:ext cx="520700" cy="382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7" name="Group 4"/>
            <p:cNvGrpSpPr>
              <a:grpSpLocks/>
            </p:cNvGrpSpPr>
            <p:nvPr/>
          </p:nvGrpSpPr>
          <p:grpSpPr bwMode="auto">
            <a:xfrm>
              <a:off x="5153633" y="3542754"/>
              <a:ext cx="254552" cy="160132"/>
              <a:chOff x="4395786" y="4773612"/>
              <a:chExt cx="520700" cy="382587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4404518" y="4774406"/>
                <a:ext cx="509587" cy="2595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pic>
            <p:nvPicPr>
              <p:cNvPr id="89" name="Picture 650" descr="router_joeseph_teed_01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5786" y="4773612"/>
                <a:ext cx="520700" cy="382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6629400" y="3505200"/>
            <a:ext cx="2058726" cy="1676400"/>
            <a:chOff x="6629400" y="3505200"/>
            <a:chExt cx="2058726" cy="1676400"/>
          </a:xfrm>
        </p:grpSpPr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7270296" y="3505200"/>
              <a:ext cx="1417830" cy="1321225"/>
            </a:xfrm>
            <a:prstGeom prst="cube">
              <a:avLst>
                <a:gd name="adj" fmla="val 9741"/>
              </a:avLst>
            </a:prstGeom>
            <a:solidFill>
              <a:srgbClr val="CCFF66"/>
            </a:solidFill>
            <a:ln w="1908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1" name="Text Box 301"/>
            <p:cNvSpPr txBox="1">
              <a:spLocks noChangeArrowheads="1"/>
            </p:cNvSpPr>
            <p:nvPr/>
          </p:nvSpPr>
          <p:spPr bwMode="auto">
            <a:xfrm>
              <a:off x="6629400" y="4671588"/>
              <a:ext cx="897165" cy="51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 smtClean="0">
                  <a:solidFill>
                    <a:srgbClr val="0000FF"/>
                  </a:solidFill>
                  <a:cs typeface="Arial" pitchFamily="34" charset="0"/>
                </a:rPr>
                <a:t>SSI </a:t>
              </a:r>
              <a:endParaRPr lang="en-US" sz="900" b="1" i="1" dirty="0" smtClean="0">
                <a:solidFill>
                  <a:srgbClr val="0000FF"/>
                </a:solidFill>
                <a:cs typeface="Arial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 smtClean="0">
                  <a:solidFill>
                    <a:srgbClr val="0000FF"/>
                  </a:solidFill>
                  <a:cs typeface="Arial" pitchFamily="34" charset="0"/>
                </a:rPr>
                <a:t>Service</a:t>
              </a:r>
              <a:endParaRPr lang="en-US" sz="900" b="1" i="1" dirty="0">
                <a:solidFill>
                  <a:srgbClr val="0000FF"/>
                </a:solidFill>
                <a:cs typeface="Arial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0000FF"/>
                  </a:solidFill>
                  <a:cs typeface="Arial" pitchFamily="34" charset="0"/>
                </a:rPr>
                <a:t>Interfaces</a:t>
              </a:r>
            </a:p>
          </p:txBody>
        </p:sp>
        <p:sp>
          <p:nvSpPr>
            <p:cNvPr id="92" name="Line 302"/>
            <p:cNvSpPr>
              <a:spLocks noChangeShapeType="1"/>
            </p:cNvSpPr>
            <p:nvPr/>
          </p:nvSpPr>
          <p:spPr bwMode="auto">
            <a:xfrm flipH="1" flipV="1">
              <a:off x="6741581" y="4529666"/>
              <a:ext cx="423335" cy="1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93" name="AutoShape 320"/>
            <p:cNvCxnSpPr>
              <a:cxnSpLocks noChangeShapeType="1"/>
              <a:stCxn id="391" idx="3"/>
            </p:cNvCxnSpPr>
            <p:nvPr/>
          </p:nvCxnSpPr>
          <p:spPr bwMode="auto">
            <a:xfrm flipV="1">
              <a:off x="7418288" y="4347678"/>
              <a:ext cx="351656" cy="192878"/>
            </a:xfrm>
            <a:prstGeom prst="straightConnector1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Freeform 159"/>
            <p:cNvSpPr>
              <a:spLocks noChangeArrowheads="1"/>
            </p:cNvSpPr>
            <p:nvPr/>
          </p:nvSpPr>
          <p:spPr bwMode="auto">
            <a:xfrm>
              <a:off x="7732811" y="4386640"/>
              <a:ext cx="259793" cy="321156"/>
            </a:xfrm>
            <a:custGeom>
              <a:avLst/>
              <a:gdLst>
                <a:gd name="T0" fmla="*/ 0 w 1082"/>
                <a:gd name="T1" fmla="*/ 0 h 1746"/>
                <a:gd name="T2" fmla="*/ 0 w 1082"/>
                <a:gd name="T3" fmla="*/ 0 h 1746"/>
                <a:gd name="T4" fmla="*/ 0 w 1082"/>
                <a:gd name="T5" fmla="*/ 0 h 1746"/>
                <a:gd name="T6" fmla="*/ 0 w 1082"/>
                <a:gd name="T7" fmla="*/ 0 h 17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2"/>
                <a:gd name="T13" fmla="*/ 0 h 1746"/>
                <a:gd name="T14" fmla="*/ 1082 w 1082"/>
                <a:gd name="T15" fmla="*/ 1746 h 17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2" h="1746">
                  <a:moveTo>
                    <a:pt x="468" y="0"/>
                  </a:moveTo>
                  <a:lnTo>
                    <a:pt x="0" y="1458"/>
                  </a:lnTo>
                  <a:lnTo>
                    <a:pt x="1082" y="1746"/>
                  </a:lnTo>
                  <a:lnTo>
                    <a:pt x="904" y="32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5" name="Freeform 160"/>
            <p:cNvSpPr>
              <a:spLocks noChangeArrowheads="1"/>
            </p:cNvSpPr>
            <p:nvPr/>
          </p:nvSpPr>
          <p:spPr bwMode="auto">
            <a:xfrm>
              <a:off x="7985583" y="4366569"/>
              <a:ext cx="216662" cy="250312"/>
            </a:xfrm>
            <a:custGeom>
              <a:avLst/>
              <a:gdLst>
                <a:gd name="T0" fmla="*/ 0 w 911"/>
                <a:gd name="T1" fmla="*/ 0 h 1361"/>
                <a:gd name="T2" fmla="*/ 0 w 911"/>
                <a:gd name="T3" fmla="*/ 0 h 1361"/>
                <a:gd name="T4" fmla="*/ 0 w 911"/>
                <a:gd name="T5" fmla="*/ 0 h 1361"/>
                <a:gd name="T6" fmla="*/ 0 w 911"/>
                <a:gd name="T7" fmla="*/ 0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1"/>
                <a:gd name="T13" fmla="*/ 0 h 1361"/>
                <a:gd name="T14" fmla="*/ 911 w 911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1" h="1361">
                  <a:moveTo>
                    <a:pt x="306" y="24"/>
                  </a:moveTo>
                  <a:lnTo>
                    <a:pt x="0" y="1241"/>
                  </a:lnTo>
                  <a:lnTo>
                    <a:pt x="911" y="1361"/>
                  </a:lnTo>
                  <a:lnTo>
                    <a:pt x="677" y="0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6" name="Group 161"/>
            <p:cNvGrpSpPr>
              <a:grpSpLocks/>
            </p:cNvGrpSpPr>
            <p:nvPr/>
          </p:nvGrpSpPr>
          <p:grpSpPr bwMode="auto">
            <a:xfrm>
              <a:off x="7732811" y="4316978"/>
              <a:ext cx="608859" cy="101542"/>
              <a:chOff x="4464" y="1826"/>
              <a:chExt cx="607" cy="86"/>
            </a:xfrm>
          </p:grpSpPr>
          <p:sp>
            <p:nvSpPr>
              <p:cNvPr id="97" name="Freeform 162"/>
              <p:cNvSpPr>
                <a:spLocks noChangeArrowheads="1"/>
              </p:cNvSpPr>
              <p:nvPr/>
            </p:nvSpPr>
            <p:spPr bwMode="auto">
              <a:xfrm>
                <a:off x="4464" y="1826"/>
                <a:ext cx="608" cy="73"/>
              </a:xfrm>
              <a:custGeom>
                <a:avLst/>
                <a:gdLst>
                  <a:gd name="T0" fmla="*/ 0 w 2559"/>
                  <a:gd name="T1" fmla="*/ 0 h 481"/>
                  <a:gd name="T2" fmla="*/ 0 w 2559"/>
                  <a:gd name="T3" fmla="*/ 0 h 481"/>
                  <a:gd name="T4" fmla="*/ 0 w 2559"/>
                  <a:gd name="T5" fmla="*/ 0 h 481"/>
                  <a:gd name="T6" fmla="*/ 0 w 2559"/>
                  <a:gd name="T7" fmla="*/ 0 h 481"/>
                  <a:gd name="T8" fmla="*/ 0 w 2559"/>
                  <a:gd name="T9" fmla="*/ 0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9"/>
                  <a:gd name="T16" fmla="*/ 0 h 481"/>
                  <a:gd name="T17" fmla="*/ 2559 w 2559"/>
                  <a:gd name="T18" fmla="*/ 481 h 4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9" h="481">
                    <a:moveTo>
                      <a:pt x="0" y="249"/>
                    </a:moveTo>
                    <a:lnTo>
                      <a:pt x="1614" y="481"/>
                    </a:lnTo>
                    <a:lnTo>
                      <a:pt x="2559" y="120"/>
                    </a:lnTo>
                    <a:lnTo>
                      <a:pt x="1348" y="0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" name="Freeform 163"/>
              <p:cNvSpPr>
                <a:spLocks noChangeArrowheads="1"/>
              </p:cNvSpPr>
              <p:nvPr/>
            </p:nvSpPr>
            <p:spPr bwMode="auto">
              <a:xfrm>
                <a:off x="4468" y="1866"/>
                <a:ext cx="382" cy="47"/>
              </a:xfrm>
              <a:custGeom>
                <a:avLst/>
                <a:gdLst>
                  <a:gd name="T0" fmla="*/ 0 w 1608"/>
                  <a:gd name="T1" fmla="*/ 0 h 311"/>
                  <a:gd name="T2" fmla="*/ 0 w 1608"/>
                  <a:gd name="T3" fmla="*/ 0 h 311"/>
                  <a:gd name="T4" fmla="*/ 0 w 1608"/>
                  <a:gd name="T5" fmla="*/ 0 h 311"/>
                  <a:gd name="T6" fmla="*/ 0 w 1608"/>
                  <a:gd name="T7" fmla="*/ 0 h 311"/>
                  <a:gd name="T8" fmla="*/ 0 w 1608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8"/>
                  <a:gd name="T16" fmla="*/ 0 h 311"/>
                  <a:gd name="T17" fmla="*/ 1608 w 1608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8" h="311">
                    <a:moveTo>
                      <a:pt x="0" y="0"/>
                    </a:moveTo>
                    <a:lnTo>
                      <a:pt x="1608" y="231"/>
                    </a:lnTo>
                    <a:lnTo>
                      <a:pt x="1608" y="31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" name="Freeform 164"/>
              <p:cNvSpPr>
                <a:spLocks noChangeArrowheads="1"/>
              </p:cNvSpPr>
              <p:nvPr/>
            </p:nvSpPr>
            <p:spPr bwMode="auto">
              <a:xfrm>
                <a:off x="4850" y="1845"/>
                <a:ext cx="222" cy="68"/>
              </a:xfrm>
              <a:custGeom>
                <a:avLst/>
                <a:gdLst>
                  <a:gd name="T0" fmla="*/ 0 w 945"/>
                  <a:gd name="T1" fmla="*/ 0 h 441"/>
                  <a:gd name="T2" fmla="*/ 0 w 945"/>
                  <a:gd name="T3" fmla="*/ 0 h 441"/>
                  <a:gd name="T4" fmla="*/ 0 w 945"/>
                  <a:gd name="T5" fmla="*/ 0 h 441"/>
                  <a:gd name="T6" fmla="*/ 0 w 945"/>
                  <a:gd name="T7" fmla="*/ 0 h 441"/>
                  <a:gd name="T8" fmla="*/ 0 w 945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5"/>
                  <a:gd name="T16" fmla="*/ 0 h 441"/>
                  <a:gd name="T17" fmla="*/ 945 w 945"/>
                  <a:gd name="T18" fmla="*/ 441 h 4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5" h="441">
                    <a:moveTo>
                      <a:pt x="0" y="441"/>
                    </a:moveTo>
                    <a:lnTo>
                      <a:pt x="0" y="361"/>
                    </a:lnTo>
                    <a:lnTo>
                      <a:pt x="945" y="0"/>
                    </a:lnTo>
                    <a:lnTo>
                      <a:pt x="945" y="57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C0C0C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00" name="Group 165"/>
            <p:cNvGrpSpPr>
              <a:grpSpLocks/>
            </p:cNvGrpSpPr>
            <p:nvPr/>
          </p:nvGrpSpPr>
          <p:grpSpPr bwMode="auto">
            <a:xfrm>
              <a:off x="7832115" y="4136328"/>
              <a:ext cx="622902" cy="571468"/>
              <a:chOff x="4563" y="1673"/>
              <a:chExt cx="621" cy="484"/>
            </a:xfrm>
          </p:grpSpPr>
          <p:grpSp>
            <p:nvGrpSpPr>
              <p:cNvPr id="101" name="Group 166"/>
              <p:cNvGrpSpPr>
                <a:grpSpLocks/>
              </p:cNvGrpSpPr>
              <p:nvPr/>
            </p:nvGrpSpPr>
            <p:grpSpPr bwMode="auto">
              <a:xfrm>
                <a:off x="4563" y="1699"/>
                <a:ext cx="419" cy="191"/>
                <a:chOff x="4563" y="1699"/>
                <a:chExt cx="419" cy="191"/>
              </a:xfrm>
            </p:grpSpPr>
            <p:grpSp>
              <p:nvGrpSpPr>
                <p:cNvPr id="185" name="Group 167"/>
                <p:cNvGrpSpPr>
                  <a:grpSpLocks/>
                </p:cNvGrpSpPr>
                <p:nvPr/>
              </p:nvGrpSpPr>
              <p:grpSpPr bwMode="auto">
                <a:xfrm>
                  <a:off x="4563" y="1699"/>
                  <a:ext cx="322" cy="172"/>
                  <a:chOff x="4563" y="1699"/>
                  <a:chExt cx="322" cy="172"/>
                </a:xfrm>
              </p:grpSpPr>
              <p:grpSp>
                <p:nvGrpSpPr>
                  <p:cNvPr id="218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4563" y="1699"/>
                    <a:ext cx="322" cy="172"/>
                    <a:chOff x="4563" y="1699"/>
                    <a:chExt cx="322" cy="172"/>
                  </a:xfrm>
                </p:grpSpPr>
                <p:grpSp>
                  <p:nvGrpSpPr>
                    <p:cNvPr id="227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3" y="1796"/>
                      <a:ext cx="322" cy="75"/>
                      <a:chOff x="4563" y="1796"/>
                      <a:chExt cx="322" cy="75"/>
                    </a:xfrm>
                  </p:grpSpPr>
                  <p:sp>
                    <p:nvSpPr>
                      <p:cNvPr id="233" name="Freeform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02" y="1796"/>
                        <a:ext cx="184" cy="76"/>
                      </a:xfrm>
                      <a:custGeom>
                        <a:avLst/>
                        <a:gdLst>
                          <a:gd name="T0" fmla="*/ 0 w 790"/>
                          <a:gd name="T1" fmla="*/ 0 h 489"/>
                          <a:gd name="T2" fmla="*/ 0 w 790"/>
                          <a:gd name="T3" fmla="*/ 0 h 489"/>
                          <a:gd name="T4" fmla="*/ 0 w 790"/>
                          <a:gd name="T5" fmla="*/ 0 h 489"/>
                          <a:gd name="T6" fmla="*/ 0 w 790"/>
                          <a:gd name="T7" fmla="*/ 0 h 489"/>
                          <a:gd name="T8" fmla="*/ 0 w 790"/>
                          <a:gd name="T9" fmla="*/ 0 h 48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0"/>
                          <a:gd name="T16" fmla="*/ 0 h 489"/>
                          <a:gd name="T17" fmla="*/ 790 w 790"/>
                          <a:gd name="T18" fmla="*/ 489 h 48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0" h="489">
                            <a:moveTo>
                              <a:pt x="0" y="149"/>
                            </a:moveTo>
                            <a:lnTo>
                              <a:pt x="0" y="489"/>
                            </a:lnTo>
                            <a:lnTo>
                              <a:pt x="790" y="238"/>
                            </a:lnTo>
                            <a:lnTo>
                              <a:pt x="790" y="0"/>
                            </a:lnTo>
                            <a:lnTo>
                              <a:pt x="0" y="149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1050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234" name="Freeform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3" y="1814"/>
                        <a:ext cx="139" cy="57"/>
                      </a:xfrm>
                      <a:custGeom>
                        <a:avLst/>
                        <a:gdLst>
                          <a:gd name="T0" fmla="*/ 0 w 587"/>
                          <a:gd name="T1" fmla="*/ 0 h 373"/>
                          <a:gd name="T2" fmla="*/ 0 w 587"/>
                          <a:gd name="T3" fmla="*/ 0 h 373"/>
                          <a:gd name="T4" fmla="*/ 0 w 587"/>
                          <a:gd name="T5" fmla="*/ 0 h 373"/>
                          <a:gd name="T6" fmla="*/ 0 w 587"/>
                          <a:gd name="T7" fmla="*/ 0 h 373"/>
                          <a:gd name="T8" fmla="*/ 0 w 587"/>
                          <a:gd name="T9" fmla="*/ 0 h 3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7"/>
                          <a:gd name="T16" fmla="*/ 0 h 373"/>
                          <a:gd name="T17" fmla="*/ 587 w 587"/>
                          <a:gd name="T18" fmla="*/ 373 h 3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7" h="373">
                            <a:moveTo>
                              <a:pt x="587" y="33"/>
                            </a:moveTo>
                            <a:lnTo>
                              <a:pt x="587" y="373"/>
                            </a:lnTo>
                            <a:lnTo>
                              <a:pt x="0" y="289"/>
                            </a:lnTo>
                            <a:lnTo>
                              <a:pt x="0" y="0"/>
                            </a:lnTo>
                            <a:lnTo>
                              <a:pt x="587" y="33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1050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235" name="Freeform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3" y="1796"/>
                        <a:ext cx="323" cy="24"/>
                      </a:xfrm>
                      <a:custGeom>
                        <a:avLst/>
                        <a:gdLst>
                          <a:gd name="T0" fmla="*/ 0 w 1377"/>
                          <a:gd name="T1" fmla="*/ 0 h 149"/>
                          <a:gd name="T2" fmla="*/ 0 w 1377"/>
                          <a:gd name="T3" fmla="*/ 0 h 149"/>
                          <a:gd name="T4" fmla="*/ 0 w 1377"/>
                          <a:gd name="T5" fmla="*/ 0 h 149"/>
                          <a:gd name="T6" fmla="*/ 0 w 1377"/>
                          <a:gd name="T7" fmla="*/ 0 h 149"/>
                          <a:gd name="T8" fmla="*/ 0 w 1377"/>
                          <a:gd name="T9" fmla="*/ 0 h 14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77"/>
                          <a:gd name="T16" fmla="*/ 0 h 149"/>
                          <a:gd name="T17" fmla="*/ 1377 w 1377"/>
                          <a:gd name="T18" fmla="*/ 149 h 14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77" h="149">
                            <a:moveTo>
                              <a:pt x="0" y="116"/>
                            </a:moveTo>
                            <a:lnTo>
                              <a:pt x="593" y="149"/>
                            </a:lnTo>
                            <a:lnTo>
                              <a:pt x="1377" y="0"/>
                            </a:lnTo>
                            <a:lnTo>
                              <a:pt x="800" y="0"/>
                            </a:lnTo>
                            <a:lnTo>
                              <a:pt x="0" y="11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1050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</p:grpSp>
                <p:sp>
                  <p:nvSpPr>
                    <p:cNvPr id="228" name="Freeform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9" y="1791"/>
                      <a:ext cx="115" cy="21"/>
                    </a:xfrm>
                    <a:custGeom>
                      <a:avLst/>
                      <a:gdLst>
                        <a:gd name="T0" fmla="*/ 0 w 499"/>
                        <a:gd name="T1" fmla="*/ 0 h 139"/>
                        <a:gd name="T2" fmla="*/ 0 w 499"/>
                        <a:gd name="T3" fmla="*/ 0 h 139"/>
                        <a:gd name="T4" fmla="*/ 0 w 499"/>
                        <a:gd name="T5" fmla="*/ 0 h 139"/>
                        <a:gd name="T6" fmla="*/ 0 w 499"/>
                        <a:gd name="T7" fmla="*/ 0 h 139"/>
                        <a:gd name="T8" fmla="*/ 0 w 499"/>
                        <a:gd name="T9" fmla="*/ 0 h 139"/>
                        <a:gd name="T10" fmla="*/ 0 w 499"/>
                        <a:gd name="T11" fmla="*/ 0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9"/>
                        <a:gd name="T19" fmla="*/ 0 h 139"/>
                        <a:gd name="T20" fmla="*/ 499 w 49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9" h="139">
                          <a:moveTo>
                            <a:pt x="0" y="79"/>
                          </a:moveTo>
                          <a:lnTo>
                            <a:pt x="0" y="124"/>
                          </a:lnTo>
                          <a:lnTo>
                            <a:pt x="233" y="139"/>
                          </a:lnTo>
                          <a:lnTo>
                            <a:pt x="499" y="89"/>
                          </a:lnTo>
                          <a:lnTo>
                            <a:pt x="499" y="0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grpSp>
                  <p:nvGrpSpPr>
                    <p:cNvPr id="229" name="Group 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6" y="1699"/>
                      <a:ext cx="262" cy="106"/>
                      <a:chOff x="4586" y="1699"/>
                      <a:chExt cx="262" cy="106"/>
                    </a:xfrm>
                  </p:grpSpPr>
                  <p:sp>
                    <p:nvSpPr>
                      <p:cNvPr id="230" name="Freeform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8" y="1699"/>
                        <a:ext cx="151" cy="104"/>
                      </a:xfrm>
                      <a:custGeom>
                        <a:avLst/>
                        <a:gdLst>
                          <a:gd name="T0" fmla="*/ 0 w 638"/>
                          <a:gd name="T1" fmla="*/ 0 h 682"/>
                          <a:gd name="T2" fmla="*/ 0 w 638"/>
                          <a:gd name="T3" fmla="*/ 0 h 682"/>
                          <a:gd name="T4" fmla="*/ 0 w 638"/>
                          <a:gd name="T5" fmla="*/ 0 h 682"/>
                          <a:gd name="T6" fmla="*/ 0 w 638"/>
                          <a:gd name="T7" fmla="*/ 0 h 682"/>
                          <a:gd name="T8" fmla="*/ 0 w 638"/>
                          <a:gd name="T9" fmla="*/ 0 h 68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8"/>
                          <a:gd name="T16" fmla="*/ 0 h 682"/>
                          <a:gd name="T17" fmla="*/ 638 w 638"/>
                          <a:gd name="T18" fmla="*/ 682 h 68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8" h="682">
                            <a:moveTo>
                              <a:pt x="90" y="682"/>
                            </a:moveTo>
                            <a:lnTo>
                              <a:pt x="0" y="22"/>
                            </a:lnTo>
                            <a:lnTo>
                              <a:pt x="549" y="0"/>
                            </a:lnTo>
                            <a:lnTo>
                              <a:pt x="638" y="588"/>
                            </a:lnTo>
                            <a:lnTo>
                              <a:pt x="90" y="682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1050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231" name="Freeform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86" y="1701"/>
                        <a:ext cx="135" cy="105"/>
                      </a:xfrm>
                      <a:custGeom>
                        <a:avLst/>
                        <a:gdLst>
                          <a:gd name="T0" fmla="*/ 0 w 566"/>
                          <a:gd name="T1" fmla="*/ 0 h 678"/>
                          <a:gd name="T2" fmla="*/ 0 w 566"/>
                          <a:gd name="T3" fmla="*/ 0 h 678"/>
                          <a:gd name="T4" fmla="*/ 0 w 566"/>
                          <a:gd name="T5" fmla="*/ 0 h 678"/>
                          <a:gd name="T6" fmla="*/ 0 w 566"/>
                          <a:gd name="T7" fmla="*/ 0 h 678"/>
                          <a:gd name="T8" fmla="*/ 0 w 566"/>
                          <a:gd name="T9" fmla="*/ 0 h 6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6"/>
                          <a:gd name="T16" fmla="*/ 0 h 678"/>
                          <a:gd name="T17" fmla="*/ 566 w 566"/>
                          <a:gd name="T18" fmla="*/ 678 h 6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6" h="678">
                            <a:moveTo>
                              <a:pt x="476" y="0"/>
                            </a:moveTo>
                            <a:lnTo>
                              <a:pt x="0" y="151"/>
                            </a:lnTo>
                            <a:lnTo>
                              <a:pt x="67" y="678"/>
                            </a:lnTo>
                            <a:lnTo>
                              <a:pt x="566" y="661"/>
                            </a:lnTo>
                            <a:lnTo>
                              <a:pt x="47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1050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232" name="Freeform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5" y="1710"/>
                        <a:ext cx="109" cy="78"/>
                      </a:xfrm>
                      <a:custGeom>
                        <a:avLst/>
                        <a:gdLst>
                          <a:gd name="T0" fmla="*/ 0 w 458"/>
                          <a:gd name="T1" fmla="*/ 0 h 514"/>
                          <a:gd name="T2" fmla="*/ 0 w 458"/>
                          <a:gd name="T3" fmla="*/ 0 h 514"/>
                          <a:gd name="T4" fmla="*/ 0 w 458"/>
                          <a:gd name="T5" fmla="*/ 0 h 514"/>
                          <a:gd name="T6" fmla="*/ 0 w 458"/>
                          <a:gd name="T7" fmla="*/ 0 h 514"/>
                          <a:gd name="T8" fmla="*/ 0 w 458"/>
                          <a:gd name="T9" fmla="*/ 0 h 51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8"/>
                          <a:gd name="T16" fmla="*/ 0 h 514"/>
                          <a:gd name="T17" fmla="*/ 458 w 458"/>
                          <a:gd name="T18" fmla="*/ 514 h 51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8" h="514">
                            <a:moveTo>
                              <a:pt x="0" y="23"/>
                            </a:moveTo>
                            <a:lnTo>
                              <a:pt x="64" y="514"/>
                            </a:lnTo>
                            <a:lnTo>
                              <a:pt x="458" y="456"/>
                            </a:lnTo>
                            <a:lnTo>
                              <a:pt x="390" y="0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0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 sz="1050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219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4769" y="1804"/>
                    <a:ext cx="105" cy="48"/>
                    <a:chOff x="4769" y="1804"/>
                    <a:chExt cx="105" cy="48"/>
                  </a:xfrm>
                </p:grpSpPr>
                <p:sp>
                  <p:nvSpPr>
                    <p:cNvPr id="220" name="Freeform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9" y="1804"/>
                      <a:ext cx="105" cy="49"/>
                    </a:xfrm>
                    <a:custGeom>
                      <a:avLst/>
                      <a:gdLst>
                        <a:gd name="T0" fmla="*/ 0 w 448"/>
                        <a:gd name="T1" fmla="*/ 0 h 319"/>
                        <a:gd name="T2" fmla="*/ 0 w 448"/>
                        <a:gd name="T3" fmla="*/ 0 h 319"/>
                        <a:gd name="T4" fmla="*/ 0 w 448"/>
                        <a:gd name="T5" fmla="*/ 0 h 319"/>
                        <a:gd name="T6" fmla="*/ 0 w 448"/>
                        <a:gd name="T7" fmla="*/ 0 h 319"/>
                        <a:gd name="T8" fmla="*/ 0 w 448"/>
                        <a:gd name="T9" fmla="*/ 0 h 3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19"/>
                        <a:gd name="T17" fmla="*/ 448 w 448"/>
                        <a:gd name="T18" fmla="*/ 319 h 3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19">
                          <a:moveTo>
                            <a:pt x="448" y="0"/>
                          </a:moveTo>
                          <a:lnTo>
                            <a:pt x="0" y="95"/>
                          </a:lnTo>
                          <a:lnTo>
                            <a:pt x="0" y="319"/>
                          </a:lnTo>
                          <a:lnTo>
                            <a:pt x="448" y="179"/>
                          </a:lnTo>
                          <a:lnTo>
                            <a:pt x="448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21" name="Line 1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7" y="1812"/>
                      <a:ext cx="27" cy="9"/>
                    </a:xfrm>
                    <a:prstGeom prst="line">
                      <a:avLst/>
                    </a:prstGeom>
                    <a:noFill/>
                    <a:ln w="32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22" name="Line 1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6" y="1822"/>
                      <a:ext cx="37" cy="5"/>
                    </a:xfrm>
                    <a:prstGeom prst="line">
                      <a:avLst/>
                    </a:prstGeom>
                    <a:noFill/>
                    <a:ln w="32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23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31" y="1809"/>
                      <a:ext cx="3" cy="3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24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8" y="1817"/>
                      <a:ext cx="3" cy="3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25" name="Line 1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77" y="1817"/>
                      <a:ext cx="99" cy="16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26" name="Line 1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8" y="1810"/>
                      <a:ext cx="95" cy="1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</p:grpSp>
            <p:grpSp>
              <p:nvGrpSpPr>
                <p:cNvPr id="186" name="Group 186"/>
                <p:cNvGrpSpPr>
                  <a:grpSpLocks/>
                </p:cNvGrpSpPr>
                <p:nvPr/>
              </p:nvGrpSpPr>
              <p:grpSpPr bwMode="auto">
                <a:xfrm>
                  <a:off x="4729" y="1804"/>
                  <a:ext cx="253" cy="86"/>
                  <a:chOff x="4729" y="1804"/>
                  <a:chExt cx="253" cy="86"/>
                </a:xfrm>
              </p:grpSpPr>
              <p:grpSp>
                <p:nvGrpSpPr>
                  <p:cNvPr id="18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4746" y="1852"/>
                    <a:ext cx="40" cy="17"/>
                    <a:chOff x="4746" y="1852"/>
                    <a:chExt cx="40" cy="17"/>
                  </a:xfrm>
                </p:grpSpPr>
                <p:sp>
                  <p:nvSpPr>
                    <p:cNvPr id="216" name="Freeform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6" y="1852"/>
                      <a:ext cx="13" cy="18"/>
                    </a:xfrm>
                    <a:custGeom>
                      <a:avLst/>
                      <a:gdLst>
                        <a:gd name="T0" fmla="*/ 0 w 50"/>
                        <a:gd name="T1" fmla="*/ 0 h 129"/>
                        <a:gd name="T2" fmla="*/ 0 w 50"/>
                        <a:gd name="T3" fmla="*/ 0 h 129"/>
                        <a:gd name="T4" fmla="*/ 0 w 50"/>
                        <a:gd name="T5" fmla="*/ 0 h 129"/>
                        <a:gd name="T6" fmla="*/ 0 w 50"/>
                        <a:gd name="T7" fmla="*/ 0 h 129"/>
                        <a:gd name="T8" fmla="*/ 0 w 50"/>
                        <a:gd name="T9" fmla="*/ 0 h 1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29"/>
                        <a:gd name="T17" fmla="*/ 50 w 50"/>
                        <a:gd name="T18" fmla="*/ 129 h 1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29">
                          <a:moveTo>
                            <a:pt x="15" y="0"/>
                          </a:moveTo>
                          <a:lnTo>
                            <a:pt x="0" y="121"/>
                          </a:lnTo>
                          <a:lnTo>
                            <a:pt x="36" y="129"/>
                          </a:lnTo>
                          <a:lnTo>
                            <a:pt x="50" y="6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17" name="Freeform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5" y="1854"/>
                      <a:ext cx="32" cy="16"/>
                    </a:xfrm>
                    <a:custGeom>
                      <a:avLst/>
                      <a:gdLst>
                        <a:gd name="T0" fmla="*/ 0 w 138"/>
                        <a:gd name="T1" fmla="*/ 0 h 112"/>
                        <a:gd name="T2" fmla="*/ 0 w 138"/>
                        <a:gd name="T3" fmla="*/ 0 h 112"/>
                        <a:gd name="T4" fmla="*/ 0 w 138"/>
                        <a:gd name="T5" fmla="*/ 0 h 112"/>
                        <a:gd name="T6" fmla="*/ 0 w 138"/>
                        <a:gd name="T7" fmla="*/ 0 h 112"/>
                        <a:gd name="T8" fmla="*/ 0 w 138"/>
                        <a:gd name="T9" fmla="*/ 0 h 112"/>
                        <a:gd name="T10" fmla="*/ 0 w 138"/>
                        <a:gd name="T11" fmla="*/ 0 h 112"/>
                        <a:gd name="T12" fmla="*/ 0 w 138"/>
                        <a:gd name="T13" fmla="*/ 0 h 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8"/>
                        <a:gd name="T22" fmla="*/ 0 h 112"/>
                        <a:gd name="T23" fmla="*/ 138 w 138"/>
                        <a:gd name="T24" fmla="*/ 112 h 11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8" h="112">
                          <a:moveTo>
                            <a:pt x="12" y="4"/>
                          </a:moveTo>
                          <a:lnTo>
                            <a:pt x="0" y="112"/>
                          </a:lnTo>
                          <a:lnTo>
                            <a:pt x="138" y="56"/>
                          </a:lnTo>
                          <a:lnTo>
                            <a:pt x="84" y="39"/>
                          </a:lnTo>
                          <a:lnTo>
                            <a:pt x="35" y="64"/>
                          </a:lnTo>
                          <a:lnTo>
                            <a:pt x="50" y="0"/>
                          </a:lnTo>
                          <a:lnTo>
                            <a:pt x="12" y="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88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729" y="1804"/>
                    <a:ext cx="253" cy="86"/>
                    <a:chOff x="4729" y="1804"/>
                    <a:chExt cx="253" cy="86"/>
                  </a:xfrm>
                </p:grpSpPr>
                <p:sp>
                  <p:nvSpPr>
                    <p:cNvPr id="189" name="Freeform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6" y="1804"/>
                      <a:ext cx="247" cy="76"/>
                    </a:xfrm>
                    <a:custGeom>
                      <a:avLst/>
                      <a:gdLst>
                        <a:gd name="T0" fmla="*/ 0 w 1052"/>
                        <a:gd name="T1" fmla="*/ 0 h 484"/>
                        <a:gd name="T2" fmla="*/ 0 w 1052"/>
                        <a:gd name="T3" fmla="*/ 0 h 484"/>
                        <a:gd name="T4" fmla="*/ 0 w 1052"/>
                        <a:gd name="T5" fmla="*/ 0 h 484"/>
                        <a:gd name="T6" fmla="*/ 0 w 1052"/>
                        <a:gd name="T7" fmla="*/ 0 h 484"/>
                        <a:gd name="T8" fmla="*/ 0 w 1052"/>
                        <a:gd name="T9" fmla="*/ 0 h 4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52"/>
                        <a:gd name="T16" fmla="*/ 0 h 484"/>
                        <a:gd name="T17" fmla="*/ 1052 w 1052"/>
                        <a:gd name="T18" fmla="*/ 484 h 4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52" h="484">
                          <a:moveTo>
                            <a:pt x="0" y="205"/>
                          </a:moveTo>
                          <a:lnTo>
                            <a:pt x="505" y="484"/>
                          </a:lnTo>
                          <a:lnTo>
                            <a:pt x="1052" y="211"/>
                          </a:lnTo>
                          <a:lnTo>
                            <a:pt x="633" y="0"/>
                          </a:lnTo>
                          <a:lnTo>
                            <a:pt x="0" y="20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0" name="Freeform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9" y="1836"/>
                      <a:ext cx="125" cy="53"/>
                    </a:xfrm>
                    <a:custGeom>
                      <a:avLst/>
                      <a:gdLst>
                        <a:gd name="T0" fmla="*/ 0 w 527"/>
                        <a:gd name="T1" fmla="*/ 0 h 342"/>
                        <a:gd name="T2" fmla="*/ 0 w 527"/>
                        <a:gd name="T3" fmla="*/ 0 h 342"/>
                        <a:gd name="T4" fmla="*/ 0 w 527"/>
                        <a:gd name="T5" fmla="*/ 0 h 342"/>
                        <a:gd name="T6" fmla="*/ 0 w 527"/>
                        <a:gd name="T7" fmla="*/ 0 h 342"/>
                        <a:gd name="T8" fmla="*/ 0 w 527"/>
                        <a:gd name="T9" fmla="*/ 0 h 3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7"/>
                        <a:gd name="T16" fmla="*/ 0 h 342"/>
                        <a:gd name="T17" fmla="*/ 527 w 527"/>
                        <a:gd name="T18" fmla="*/ 342 h 3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7" h="342">
                          <a:moveTo>
                            <a:pt x="18" y="0"/>
                          </a:moveTo>
                          <a:lnTo>
                            <a:pt x="527" y="283"/>
                          </a:lnTo>
                          <a:lnTo>
                            <a:pt x="512" y="342"/>
                          </a:lnTo>
                          <a:lnTo>
                            <a:pt x="0" y="5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1" name="Freeform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1" y="1839"/>
                      <a:ext cx="132" cy="52"/>
                    </a:xfrm>
                    <a:custGeom>
                      <a:avLst/>
                      <a:gdLst>
                        <a:gd name="T0" fmla="*/ 0 w 562"/>
                        <a:gd name="T1" fmla="*/ 0 h 336"/>
                        <a:gd name="T2" fmla="*/ 0 w 562"/>
                        <a:gd name="T3" fmla="*/ 0 h 336"/>
                        <a:gd name="T4" fmla="*/ 0 w 562"/>
                        <a:gd name="T5" fmla="*/ 0 h 336"/>
                        <a:gd name="T6" fmla="*/ 0 w 562"/>
                        <a:gd name="T7" fmla="*/ 0 h 336"/>
                        <a:gd name="T8" fmla="*/ 0 w 562"/>
                        <a:gd name="T9" fmla="*/ 0 h 3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2"/>
                        <a:gd name="T16" fmla="*/ 0 h 336"/>
                        <a:gd name="T17" fmla="*/ 562 w 562"/>
                        <a:gd name="T18" fmla="*/ 336 h 3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2" h="336">
                          <a:moveTo>
                            <a:pt x="0" y="336"/>
                          </a:moveTo>
                          <a:lnTo>
                            <a:pt x="17" y="273"/>
                          </a:lnTo>
                          <a:lnTo>
                            <a:pt x="562" y="0"/>
                          </a:lnTo>
                          <a:lnTo>
                            <a:pt x="543" y="50"/>
                          </a:lnTo>
                          <a:lnTo>
                            <a:pt x="0" y="336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2" name="Freeform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1" y="1841"/>
                      <a:ext cx="102" cy="31"/>
                    </a:xfrm>
                    <a:custGeom>
                      <a:avLst/>
                      <a:gdLst>
                        <a:gd name="T0" fmla="*/ 0 w 425"/>
                        <a:gd name="T1" fmla="*/ 0 h 215"/>
                        <a:gd name="T2" fmla="*/ 0 w 425"/>
                        <a:gd name="T3" fmla="*/ 0 h 215"/>
                        <a:gd name="T4" fmla="*/ 0 w 425"/>
                        <a:gd name="T5" fmla="*/ 0 h 215"/>
                        <a:gd name="T6" fmla="*/ 0 w 425"/>
                        <a:gd name="T7" fmla="*/ 0 h 215"/>
                        <a:gd name="T8" fmla="*/ 0 w 425"/>
                        <a:gd name="T9" fmla="*/ 0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5"/>
                        <a:gd name="T16" fmla="*/ 0 h 215"/>
                        <a:gd name="T17" fmla="*/ 425 w 425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5" h="215">
                          <a:moveTo>
                            <a:pt x="0" y="57"/>
                          </a:moveTo>
                          <a:lnTo>
                            <a:pt x="147" y="0"/>
                          </a:lnTo>
                          <a:lnTo>
                            <a:pt x="425" y="150"/>
                          </a:lnTo>
                          <a:lnTo>
                            <a:pt x="283" y="215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3" name="Freeform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5" y="1817"/>
                      <a:ext cx="145" cy="44"/>
                    </a:xfrm>
                    <a:custGeom>
                      <a:avLst/>
                      <a:gdLst>
                        <a:gd name="T0" fmla="*/ 0 w 625"/>
                        <a:gd name="T1" fmla="*/ 0 h 288"/>
                        <a:gd name="T2" fmla="*/ 0 w 625"/>
                        <a:gd name="T3" fmla="*/ 0 h 288"/>
                        <a:gd name="T4" fmla="*/ 0 w 625"/>
                        <a:gd name="T5" fmla="*/ 0 h 288"/>
                        <a:gd name="T6" fmla="*/ 0 w 625"/>
                        <a:gd name="T7" fmla="*/ 0 h 288"/>
                        <a:gd name="T8" fmla="*/ 0 w 625"/>
                        <a:gd name="T9" fmla="*/ 0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5"/>
                        <a:gd name="T16" fmla="*/ 0 h 288"/>
                        <a:gd name="T17" fmla="*/ 625 w 625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5" h="288">
                          <a:moveTo>
                            <a:pt x="0" y="139"/>
                          </a:moveTo>
                          <a:lnTo>
                            <a:pt x="273" y="288"/>
                          </a:lnTo>
                          <a:lnTo>
                            <a:pt x="625" y="123"/>
                          </a:lnTo>
                          <a:lnTo>
                            <a:pt x="369" y="0"/>
                          </a:lnTo>
                          <a:lnTo>
                            <a:pt x="0" y="13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4" name="Freeform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6" y="1807"/>
                      <a:ext cx="161" cy="41"/>
                    </a:xfrm>
                    <a:custGeom>
                      <a:avLst/>
                      <a:gdLst>
                        <a:gd name="T0" fmla="*/ 0 w 689"/>
                        <a:gd name="T1" fmla="*/ 0 h 262"/>
                        <a:gd name="T2" fmla="*/ 0 w 689"/>
                        <a:gd name="T3" fmla="*/ 0 h 262"/>
                        <a:gd name="T4" fmla="*/ 0 w 689"/>
                        <a:gd name="T5" fmla="*/ 0 h 262"/>
                        <a:gd name="T6" fmla="*/ 0 w 689"/>
                        <a:gd name="T7" fmla="*/ 0 h 262"/>
                        <a:gd name="T8" fmla="*/ 0 w 689"/>
                        <a:gd name="T9" fmla="*/ 0 h 2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9"/>
                        <a:gd name="T16" fmla="*/ 0 h 262"/>
                        <a:gd name="T17" fmla="*/ 689 w 689"/>
                        <a:gd name="T18" fmla="*/ 262 h 2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9" h="262">
                          <a:moveTo>
                            <a:pt x="143" y="262"/>
                          </a:moveTo>
                          <a:lnTo>
                            <a:pt x="0" y="189"/>
                          </a:lnTo>
                          <a:lnTo>
                            <a:pt x="578" y="0"/>
                          </a:lnTo>
                          <a:lnTo>
                            <a:pt x="689" y="54"/>
                          </a:lnTo>
                          <a:lnTo>
                            <a:pt x="143" y="262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5" name="Line 1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2" y="1808"/>
                      <a:ext cx="138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6" name="Line 1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62" y="1811"/>
                      <a:ext cx="135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7" name="Line 1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2" y="1813"/>
                      <a:ext cx="132" cy="3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8" name="Line 2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92" y="1818"/>
                      <a:ext cx="129" cy="38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99" name="Line 2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2" y="1821"/>
                      <a:ext cx="129" cy="38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0" name="Line 2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1" y="1824"/>
                      <a:ext cx="129" cy="40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1" name="Line 2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25" y="1825"/>
                      <a:ext cx="122" cy="4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2" name="Line 2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5" y="1831"/>
                      <a:ext cx="125" cy="4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3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95" y="1846"/>
                      <a:ext cx="66" cy="2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4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8" y="1844"/>
                      <a:ext cx="66" cy="2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5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38" y="1836"/>
                      <a:ext cx="63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6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" y="1831"/>
                      <a:ext cx="63" cy="2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7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7" y="1828"/>
                      <a:ext cx="59" cy="2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8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1" y="1826"/>
                      <a:ext cx="59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09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4" y="1820"/>
                      <a:ext cx="60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10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5" y="1833"/>
                      <a:ext cx="33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11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88" y="1828"/>
                      <a:ext cx="30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12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5" y="1826"/>
                      <a:ext cx="30" cy="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13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25" y="1820"/>
                      <a:ext cx="29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14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4" y="1815"/>
                      <a:ext cx="26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215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64" y="1813"/>
                      <a:ext cx="26" cy="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102" name="Group 218"/>
              <p:cNvGrpSpPr>
                <a:grpSpLocks/>
              </p:cNvGrpSpPr>
              <p:nvPr/>
            </p:nvGrpSpPr>
            <p:grpSpPr bwMode="auto">
              <a:xfrm>
                <a:off x="4739" y="1673"/>
                <a:ext cx="445" cy="484"/>
                <a:chOff x="4739" y="1673"/>
                <a:chExt cx="445" cy="484"/>
              </a:xfrm>
            </p:grpSpPr>
            <p:grpSp>
              <p:nvGrpSpPr>
                <p:cNvPr id="103" name="Group 219"/>
                <p:cNvGrpSpPr>
                  <a:grpSpLocks/>
                </p:cNvGrpSpPr>
                <p:nvPr/>
              </p:nvGrpSpPr>
              <p:grpSpPr bwMode="auto">
                <a:xfrm>
                  <a:off x="4776" y="2093"/>
                  <a:ext cx="150" cy="49"/>
                  <a:chOff x="4776" y="2093"/>
                  <a:chExt cx="150" cy="49"/>
                </a:xfrm>
              </p:grpSpPr>
              <p:sp>
                <p:nvSpPr>
                  <p:cNvPr id="180" name="Freeform 220"/>
                  <p:cNvSpPr>
                    <a:spLocks noChangeArrowheads="1"/>
                  </p:cNvSpPr>
                  <p:nvPr/>
                </p:nvSpPr>
                <p:spPr bwMode="auto">
                  <a:xfrm>
                    <a:off x="4776" y="2093"/>
                    <a:ext cx="151" cy="50"/>
                  </a:xfrm>
                  <a:custGeom>
                    <a:avLst/>
                    <a:gdLst>
                      <a:gd name="T0" fmla="*/ 0 w 643"/>
                      <a:gd name="T1" fmla="*/ 0 h 328"/>
                      <a:gd name="T2" fmla="*/ 0 w 643"/>
                      <a:gd name="T3" fmla="*/ 0 h 328"/>
                      <a:gd name="T4" fmla="*/ 0 w 643"/>
                      <a:gd name="T5" fmla="*/ 0 h 328"/>
                      <a:gd name="T6" fmla="*/ 0 w 643"/>
                      <a:gd name="T7" fmla="*/ 0 h 328"/>
                      <a:gd name="T8" fmla="*/ 0 w 643"/>
                      <a:gd name="T9" fmla="*/ 0 h 328"/>
                      <a:gd name="T10" fmla="*/ 0 w 643"/>
                      <a:gd name="T11" fmla="*/ 0 h 328"/>
                      <a:gd name="T12" fmla="*/ 0 w 643"/>
                      <a:gd name="T13" fmla="*/ 0 h 328"/>
                      <a:gd name="T14" fmla="*/ 0 w 643"/>
                      <a:gd name="T15" fmla="*/ 0 h 328"/>
                      <a:gd name="T16" fmla="*/ 0 w 643"/>
                      <a:gd name="T17" fmla="*/ 0 h 328"/>
                      <a:gd name="T18" fmla="*/ 0 w 643"/>
                      <a:gd name="T19" fmla="*/ 0 h 328"/>
                      <a:gd name="T20" fmla="*/ 0 w 643"/>
                      <a:gd name="T21" fmla="*/ 0 h 328"/>
                      <a:gd name="T22" fmla="*/ 0 w 643"/>
                      <a:gd name="T23" fmla="*/ 0 h 328"/>
                      <a:gd name="T24" fmla="*/ 0 w 643"/>
                      <a:gd name="T25" fmla="*/ 0 h 328"/>
                      <a:gd name="T26" fmla="*/ 0 w 643"/>
                      <a:gd name="T27" fmla="*/ 0 h 328"/>
                      <a:gd name="T28" fmla="*/ 0 w 643"/>
                      <a:gd name="T29" fmla="*/ 0 h 328"/>
                      <a:gd name="T30" fmla="*/ 0 w 643"/>
                      <a:gd name="T31" fmla="*/ 0 h 328"/>
                      <a:gd name="T32" fmla="*/ 0 w 643"/>
                      <a:gd name="T33" fmla="*/ 0 h 328"/>
                      <a:gd name="T34" fmla="*/ 0 w 643"/>
                      <a:gd name="T35" fmla="*/ 0 h 328"/>
                      <a:gd name="T36" fmla="*/ 0 w 643"/>
                      <a:gd name="T37" fmla="*/ 0 h 328"/>
                      <a:gd name="T38" fmla="*/ 0 w 643"/>
                      <a:gd name="T39" fmla="*/ 0 h 3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43"/>
                      <a:gd name="T61" fmla="*/ 0 h 328"/>
                      <a:gd name="T62" fmla="*/ 643 w 643"/>
                      <a:gd name="T63" fmla="*/ 328 h 3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43" h="328">
                        <a:moveTo>
                          <a:pt x="383" y="11"/>
                        </a:moveTo>
                        <a:lnTo>
                          <a:pt x="389" y="97"/>
                        </a:lnTo>
                        <a:lnTo>
                          <a:pt x="220" y="176"/>
                        </a:lnTo>
                        <a:lnTo>
                          <a:pt x="78" y="210"/>
                        </a:lnTo>
                        <a:lnTo>
                          <a:pt x="0" y="244"/>
                        </a:lnTo>
                        <a:lnTo>
                          <a:pt x="5" y="289"/>
                        </a:lnTo>
                        <a:lnTo>
                          <a:pt x="107" y="318"/>
                        </a:lnTo>
                        <a:lnTo>
                          <a:pt x="259" y="328"/>
                        </a:lnTo>
                        <a:lnTo>
                          <a:pt x="389" y="306"/>
                        </a:lnTo>
                        <a:lnTo>
                          <a:pt x="468" y="284"/>
                        </a:lnTo>
                        <a:lnTo>
                          <a:pt x="473" y="309"/>
                        </a:lnTo>
                        <a:lnTo>
                          <a:pt x="575" y="306"/>
                        </a:lnTo>
                        <a:lnTo>
                          <a:pt x="637" y="295"/>
                        </a:lnTo>
                        <a:lnTo>
                          <a:pt x="637" y="250"/>
                        </a:lnTo>
                        <a:lnTo>
                          <a:pt x="643" y="224"/>
                        </a:lnTo>
                        <a:lnTo>
                          <a:pt x="643" y="161"/>
                        </a:lnTo>
                        <a:lnTo>
                          <a:pt x="626" y="125"/>
                        </a:lnTo>
                        <a:lnTo>
                          <a:pt x="594" y="86"/>
                        </a:lnTo>
                        <a:lnTo>
                          <a:pt x="587" y="0"/>
                        </a:lnTo>
                        <a:lnTo>
                          <a:pt x="383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1" name="Freeform 221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2111"/>
                    <a:ext cx="46" cy="15"/>
                  </a:xfrm>
                  <a:custGeom>
                    <a:avLst/>
                    <a:gdLst>
                      <a:gd name="T0" fmla="*/ 0 w 195"/>
                      <a:gd name="T1" fmla="*/ 0 h 104"/>
                      <a:gd name="T2" fmla="*/ 0 w 195"/>
                      <a:gd name="T3" fmla="*/ 0 h 104"/>
                      <a:gd name="T4" fmla="*/ 0 w 195"/>
                      <a:gd name="T5" fmla="*/ 0 h 104"/>
                      <a:gd name="T6" fmla="*/ 0 w 195"/>
                      <a:gd name="T7" fmla="*/ 0 h 104"/>
                      <a:gd name="T8" fmla="*/ 0 w 195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"/>
                      <a:gd name="T16" fmla="*/ 0 h 104"/>
                      <a:gd name="T17" fmla="*/ 195 w 195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" h="104">
                        <a:moveTo>
                          <a:pt x="146" y="0"/>
                        </a:moveTo>
                        <a:lnTo>
                          <a:pt x="195" y="55"/>
                        </a:lnTo>
                        <a:lnTo>
                          <a:pt x="20" y="104"/>
                        </a:lnTo>
                        <a:lnTo>
                          <a:pt x="0" y="66"/>
                        </a:lnTo>
                        <a:lnTo>
                          <a:pt x="14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2" name="Freeform 222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2121"/>
                    <a:ext cx="50" cy="10"/>
                  </a:xfrm>
                  <a:custGeom>
                    <a:avLst/>
                    <a:gdLst>
                      <a:gd name="T0" fmla="*/ 0 w 220"/>
                      <a:gd name="T1" fmla="*/ 0 h 64"/>
                      <a:gd name="T2" fmla="*/ 0 w 220"/>
                      <a:gd name="T3" fmla="*/ 0 h 64"/>
                      <a:gd name="T4" fmla="*/ 0 w 220"/>
                      <a:gd name="T5" fmla="*/ 0 h 64"/>
                      <a:gd name="T6" fmla="*/ 0 w 220"/>
                      <a:gd name="T7" fmla="*/ 0 h 64"/>
                      <a:gd name="T8" fmla="*/ 0 w 220"/>
                      <a:gd name="T9" fmla="*/ 0 h 64"/>
                      <a:gd name="T10" fmla="*/ 0 w 220"/>
                      <a:gd name="T11" fmla="*/ 0 h 64"/>
                      <a:gd name="T12" fmla="*/ 0 w 220"/>
                      <a:gd name="T13" fmla="*/ 0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0"/>
                      <a:gd name="T22" fmla="*/ 0 h 64"/>
                      <a:gd name="T23" fmla="*/ 220 w 220"/>
                      <a:gd name="T24" fmla="*/ 64 h 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0" h="64">
                        <a:moveTo>
                          <a:pt x="195" y="0"/>
                        </a:moveTo>
                        <a:lnTo>
                          <a:pt x="220" y="30"/>
                        </a:lnTo>
                        <a:lnTo>
                          <a:pt x="112" y="58"/>
                        </a:lnTo>
                        <a:lnTo>
                          <a:pt x="61" y="64"/>
                        </a:lnTo>
                        <a:lnTo>
                          <a:pt x="0" y="60"/>
                        </a:lnTo>
                        <a:lnTo>
                          <a:pt x="66" y="28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3" name="Freeform 223"/>
                  <p:cNvSpPr>
                    <a:spLocks noChangeArrowheads="1"/>
                  </p:cNvSpPr>
                  <p:nvPr/>
                </p:nvSpPr>
                <p:spPr bwMode="auto">
                  <a:xfrm>
                    <a:off x="4779" y="2111"/>
                    <a:ext cx="148" cy="31"/>
                  </a:xfrm>
                  <a:custGeom>
                    <a:avLst/>
                    <a:gdLst>
                      <a:gd name="T0" fmla="*/ 0 w 625"/>
                      <a:gd name="T1" fmla="*/ 0 h 195"/>
                      <a:gd name="T2" fmla="*/ 0 w 625"/>
                      <a:gd name="T3" fmla="*/ 0 h 195"/>
                      <a:gd name="T4" fmla="*/ 0 w 625"/>
                      <a:gd name="T5" fmla="*/ 0 h 195"/>
                      <a:gd name="T6" fmla="*/ 0 w 625"/>
                      <a:gd name="T7" fmla="*/ 0 h 195"/>
                      <a:gd name="T8" fmla="*/ 0 w 625"/>
                      <a:gd name="T9" fmla="*/ 0 h 195"/>
                      <a:gd name="T10" fmla="*/ 0 w 625"/>
                      <a:gd name="T11" fmla="*/ 0 h 195"/>
                      <a:gd name="T12" fmla="*/ 0 w 625"/>
                      <a:gd name="T13" fmla="*/ 0 h 195"/>
                      <a:gd name="T14" fmla="*/ 0 w 625"/>
                      <a:gd name="T15" fmla="*/ 0 h 195"/>
                      <a:gd name="T16" fmla="*/ 0 w 625"/>
                      <a:gd name="T17" fmla="*/ 0 h 195"/>
                      <a:gd name="T18" fmla="*/ 0 w 625"/>
                      <a:gd name="T19" fmla="*/ 0 h 195"/>
                      <a:gd name="T20" fmla="*/ 0 w 625"/>
                      <a:gd name="T21" fmla="*/ 0 h 195"/>
                      <a:gd name="T22" fmla="*/ 0 w 625"/>
                      <a:gd name="T23" fmla="*/ 0 h 195"/>
                      <a:gd name="T24" fmla="*/ 0 w 625"/>
                      <a:gd name="T25" fmla="*/ 0 h 195"/>
                      <a:gd name="T26" fmla="*/ 0 w 625"/>
                      <a:gd name="T27" fmla="*/ 0 h 195"/>
                      <a:gd name="T28" fmla="*/ 0 w 625"/>
                      <a:gd name="T29" fmla="*/ 0 h 195"/>
                      <a:gd name="T30" fmla="*/ 0 w 625"/>
                      <a:gd name="T31" fmla="*/ 0 h 195"/>
                      <a:gd name="T32" fmla="*/ 0 w 625"/>
                      <a:gd name="T33" fmla="*/ 0 h 195"/>
                      <a:gd name="T34" fmla="*/ 0 w 625"/>
                      <a:gd name="T35" fmla="*/ 0 h 195"/>
                      <a:gd name="T36" fmla="*/ 0 w 625"/>
                      <a:gd name="T37" fmla="*/ 0 h 19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5"/>
                      <a:gd name="T58" fmla="*/ 0 h 195"/>
                      <a:gd name="T59" fmla="*/ 625 w 625"/>
                      <a:gd name="T60" fmla="*/ 195 h 19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5" h="195">
                        <a:moveTo>
                          <a:pt x="0" y="166"/>
                        </a:moveTo>
                        <a:lnTo>
                          <a:pt x="0" y="136"/>
                        </a:lnTo>
                        <a:lnTo>
                          <a:pt x="82" y="144"/>
                        </a:lnTo>
                        <a:lnTo>
                          <a:pt x="214" y="125"/>
                        </a:lnTo>
                        <a:lnTo>
                          <a:pt x="288" y="108"/>
                        </a:lnTo>
                        <a:lnTo>
                          <a:pt x="433" y="62"/>
                        </a:lnTo>
                        <a:lnTo>
                          <a:pt x="495" y="55"/>
                        </a:lnTo>
                        <a:lnTo>
                          <a:pt x="557" y="32"/>
                        </a:lnTo>
                        <a:lnTo>
                          <a:pt x="588" y="0"/>
                        </a:lnTo>
                        <a:lnTo>
                          <a:pt x="625" y="40"/>
                        </a:lnTo>
                        <a:lnTo>
                          <a:pt x="625" y="123"/>
                        </a:lnTo>
                        <a:lnTo>
                          <a:pt x="579" y="136"/>
                        </a:lnTo>
                        <a:lnTo>
                          <a:pt x="466" y="151"/>
                        </a:lnTo>
                        <a:lnTo>
                          <a:pt x="422" y="157"/>
                        </a:lnTo>
                        <a:lnTo>
                          <a:pt x="347" y="183"/>
                        </a:lnTo>
                        <a:lnTo>
                          <a:pt x="263" y="195"/>
                        </a:lnTo>
                        <a:lnTo>
                          <a:pt x="204" y="195"/>
                        </a:lnTo>
                        <a:lnTo>
                          <a:pt x="109" y="195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" name="Freeform 224"/>
                  <p:cNvSpPr>
                    <a:spLocks noChangeArrowheads="1"/>
                  </p:cNvSpPr>
                  <p:nvPr/>
                </p:nvSpPr>
                <p:spPr bwMode="auto">
                  <a:xfrm>
                    <a:off x="4868" y="2095"/>
                    <a:ext cx="49" cy="24"/>
                  </a:xfrm>
                  <a:custGeom>
                    <a:avLst/>
                    <a:gdLst>
                      <a:gd name="T0" fmla="*/ 0 w 207"/>
                      <a:gd name="T1" fmla="*/ 0 h 160"/>
                      <a:gd name="T2" fmla="*/ 0 w 207"/>
                      <a:gd name="T3" fmla="*/ 0 h 160"/>
                      <a:gd name="T4" fmla="*/ 0 w 207"/>
                      <a:gd name="T5" fmla="*/ 0 h 160"/>
                      <a:gd name="T6" fmla="*/ 0 w 207"/>
                      <a:gd name="T7" fmla="*/ 0 h 160"/>
                      <a:gd name="T8" fmla="*/ 0 w 207"/>
                      <a:gd name="T9" fmla="*/ 0 h 160"/>
                      <a:gd name="T10" fmla="*/ 0 w 207"/>
                      <a:gd name="T11" fmla="*/ 0 h 160"/>
                      <a:gd name="T12" fmla="*/ 0 w 207"/>
                      <a:gd name="T13" fmla="*/ 0 h 160"/>
                      <a:gd name="T14" fmla="*/ 0 w 207"/>
                      <a:gd name="T15" fmla="*/ 0 h 160"/>
                      <a:gd name="T16" fmla="*/ 0 w 207"/>
                      <a:gd name="T17" fmla="*/ 0 h 160"/>
                      <a:gd name="T18" fmla="*/ 0 w 207"/>
                      <a:gd name="T19" fmla="*/ 0 h 16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7"/>
                      <a:gd name="T31" fmla="*/ 0 h 160"/>
                      <a:gd name="T32" fmla="*/ 207 w 207"/>
                      <a:gd name="T33" fmla="*/ 160 h 16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7" h="160">
                        <a:moveTo>
                          <a:pt x="6" y="10"/>
                        </a:moveTo>
                        <a:lnTo>
                          <a:pt x="12" y="90"/>
                        </a:lnTo>
                        <a:lnTo>
                          <a:pt x="0" y="107"/>
                        </a:lnTo>
                        <a:lnTo>
                          <a:pt x="47" y="160"/>
                        </a:lnTo>
                        <a:lnTo>
                          <a:pt x="110" y="160"/>
                        </a:lnTo>
                        <a:lnTo>
                          <a:pt x="182" y="137"/>
                        </a:lnTo>
                        <a:lnTo>
                          <a:pt x="207" y="105"/>
                        </a:lnTo>
                        <a:lnTo>
                          <a:pt x="193" y="84"/>
                        </a:lnTo>
                        <a:lnTo>
                          <a:pt x="189" y="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04" name="Group 225"/>
                <p:cNvGrpSpPr>
                  <a:grpSpLocks/>
                </p:cNvGrpSpPr>
                <p:nvPr/>
              </p:nvGrpSpPr>
              <p:grpSpPr bwMode="auto">
                <a:xfrm>
                  <a:off x="4862" y="2003"/>
                  <a:ext cx="64" cy="102"/>
                  <a:chOff x="4862" y="2003"/>
                  <a:chExt cx="64" cy="102"/>
                </a:xfrm>
              </p:grpSpPr>
              <p:sp>
                <p:nvSpPr>
                  <p:cNvPr id="178" name="Freeform 226"/>
                  <p:cNvSpPr>
                    <a:spLocks noChangeArrowheads="1"/>
                  </p:cNvSpPr>
                  <p:nvPr/>
                </p:nvSpPr>
                <p:spPr bwMode="auto">
                  <a:xfrm>
                    <a:off x="4862" y="2003"/>
                    <a:ext cx="65" cy="103"/>
                  </a:xfrm>
                  <a:custGeom>
                    <a:avLst/>
                    <a:gdLst>
                      <a:gd name="T0" fmla="*/ 0 w 271"/>
                      <a:gd name="T1" fmla="*/ 0 h 654"/>
                      <a:gd name="T2" fmla="*/ 0 w 271"/>
                      <a:gd name="T3" fmla="*/ 0 h 654"/>
                      <a:gd name="T4" fmla="*/ 0 w 271"/>
                      <a:gd name="T5" fmla="*/ 0 h 654"/>
                      <a:gd name="T6" fmla="*/ 0 w 271"/>
                      <a:gd name="T7" fmla="*/ 0 h 654"/>
                      <a:gd name="T8" fmla="*/ 0 w 271"/>
                      <a:gd name="T9" fmla="*/ 0 h 654"/>
                      <a:gd name="T10" fmla="*/ 0 w 271"/>
                      <a:gd name="T11" fmla="*/ 0 h 654"/>
                      <a:gd name="T12" fmla="*/ 0 w 271"/>
                      <a:gd name="T13" fmla="*/ 0 h 654"/>
                      <a:gd name="T14" fmla="*/ 0 w 271"/>
                      <a:gd name="T15" fmla="*/ 0 h 6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1"/>
                      <a:gd name="T25" fmla="*/ 0 h 654"/>
                      <a:gd name="T26" fmla="*/ 271 w 271"/>
                      <a:gd name="T27" fmla="*/ 654 h 65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1" h="654">
                        <a:moveTo>
                          <a:pt x="249" y="14"/>
                        </a:moveTo>
                        <a:lnTo>
                          <a:pt x="266" y="235"/>
                        </a:lnTo>
                        <a:lnTo>
                          <a:pt x="262" y="418"/>
                        </a:lnTo>
                        <a:lnTo>
                          <a:pt x="271" y="625"/>
                        </a:lnTo>
                        <a:lnTo>
                          <a:pt x="138" y="654"/>
                        </a:lnTo>
                        <a:lnTo>
                          <a:pt x="9" y="654"/>
                        </a:lnTo>
                        <a:lnTo>
                          <a:pt x="0" y="0"/>
                        </a:lnTo>
                        <a:lnTo>
                          <a:pt x="249" y="14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9" name="Freeform 227"/>
                  <p:cNvSpPr>
                    <a:spLocks noChangeArrowheads="1"/>
                  </p:cNvSpPr>
                  <p:nvPr/>
                </p:nvSpPr>
                <p:spPr bwMode="auto">
                  <a:xfrm>
                    <a:off x="4865" y="2006"/>
                    <a:ext cx="56" cy="97"/>
                  </a:xfrm>
                  <a:custGeom>
                    <a:avLst/>
                    <a:gdLst>
                      <a:gd name="T0" fmla="*/ 0 w 236"/>
                      <a:gd name="T1" fmla="*/ 0 h 631"/>
                      <a:gd name="T2" fmla="*/ 0 w 236"/>
                      <a:gd name="T3" fmla="*/ 0 h 631"/>
                      <a:gd name="T4" fmla="*/ 0 w 236"/>
                      <a:gd name="T5" fmla="*/ 0 h 631"/>
                      <a:gd name="T6" fmla="*/ 0 w 236"/>
                      <a:gd name="T7" fmla="*/ 0 h 631"/>
                      <a:gd name="T8" fmla="*/ 0 w 236"/>
                      <a:gd name="T9" fmla="*/ 0 h 631"/>
                      <a:gd name="T10" fmla="*/ 0 w 236"/>
                      <a:gd name="T11" fmla="*/ 0 h 631"/>
                      <a:gd name="T12" fmla="*/ 0 w 236"/>
                      <a:gd name="T13" fmla="*/ 0 h 631"/>
                      <a:gd name="T14" fmla="*/ 0 w 236"/>
                      <a:gd name="T15" fmla="*/ 0 h 6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6"/>
                      <a:gd name="T25" fmla="*/ 0 h 631"/>
                      <a:gd name="T26" fmla="*/ 236 w 236"/>
                      <a:gd name="T27" fmla="*/ 631 h 6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6" h="631">
                        <a:moveTo>
                          <a:pt x="215" y="20"/>
                        </a:moveTo>
                        <a:lnTo>
                          <a:pt x="236" y="207"/>
                        </a:lnTo>
                        <a:lnTo>
                          <a:pt x="232" y="356"/>
                        </a:lnTo>
                        <a:lnTo>
                          <a:pt x="232" y="586"/>
                        </a:lnTo>
                        <a:lnTo>
                          <a:pt x="116" y="631"/>
                        </a:lnTo>
                        <a:lnTo>
                          <a:pt x="13" y="631"/>
                        </a:lnTo>
                        <a:lnTo>
                          <a:pt x="0" y="0"/>
                        </a:lnTo>
                        <a:lnTo>
                          <a:pt x="215" y="2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05" name="Group 228"/>
                <p:cNvGrpSpPr>
                  <a:grpSpLocks/>
                </p:cNvGrpSpPr>
                <p:nvPr/>
              </p:nvGrpSpPr>
              <p:grpSpPr bwMode="auto">
                <a:xfrm>
                  <a:off x="4739" y="2109"/>
                  <a:ext cx="151" cy="48"/>
                  <a:chOff x="4739" y="2109"/>
                  <a:chExt cx="151" cy="48"/>
                </a:xfrm>
              </p:grpSpPr>
              <p:sp>
                <p:nvSpPr>
                  <p:cNvPr id="173" name="Freeform 229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109"/>
                    <a:ext cx="152" cy="49"/>
                  </a:xfrm>
                  <a:custGeom>
                    <a:avLst/>
                    <a:gdLst>
                      <a:gd name="T0" fmla="*/ 0 w 654"/>
                      <a:gd name="T1" fmla="*/ 0 h 328"/>
                      <a:gd name="T2" fmla="*/ 0 w 654"/>
                      <a:gd name="T3" fmla="*/ 0 h 328"/>
                      <a:gd name="T4" fmla="*/ 0 w 654"/>
                      <a:gd name="T5" fmla="*/ 0 h 328"/>
                      <a:gd name="T6" fmla="*/ 0 w 654"/>
                      <a:gd name="T7" fmla="*/ 0 h 328"/>
                      <a:gd name="T8" fmla="*/ 0 w 654"/>
                      <a:gd name="T9" fmla="*/ 0 h 328"/>
                      <a:gd name="T10" fmla="*/ 0 w 654"/>
                      <a:gd name="T11" fmla="*/ 0 h 328"/>
                      <a:gd name="T12" fmla="*/ 0 w 654"/>
                      <a:gd name="T13" fmla="*/ 0 h 328"/>
                      <a:gd name="T14" fmla="*/ 0 w 654"/>
                      <a:gd name="T15" fmla="*/ 0 h 328"/>
                      <a:gd name="T16" fmla="*/ 0 w 654"/>
                      <a:gd name="T17" fmla="*/ 0 h 328"/>
                      <a:gd name="T18" fmla="*/ 0 w 654"/>
                      <a:gd name="T19" fmla="*/ 0 h 328"/>
                      <a:gd name="T20" fmla="*/ 0 w 654"/>
                      <a:gd name="T21" fmla="*/ 0 h 328"/>
                      <a:gd name="T22" fmla="*/ 0 w 654"/>
                      <a:gd name="T23" fmla="*/ 0 h 328"/>
                      <a:gd name="T24" fmla="*/ 0 w 654"/>
                      <a:gd name="T25" fmla="*/ 0 h 328"/>
                      <a:gd name="T26" fmla="*/ 0 w 654"/>
                      <a:gd name="T27" fmla="*/ 0 h 328"/>
                      <a:gd name="T28" fmla="*/ 0 w 654"/>
                      <a:gd name="T29" fmla="*/ 0 h 328"/>
                      <a:gd name="T30" fmla="*/ 0 w 654"/>
                      <a:gd name="T31" fmla="*/ 0 h 328"/>
                      <a:gd name="T32" fmla="*/ 0 w 654"/>
                      <a:gd name="T33" fmla="*/ 0 h 328"/>
                      <a:gd name="T34" fmla="*/ 0 w 654"/>
                      <a:gd name="T35" fmla="*/ 0 h 328"/>
                      <a:gd name="T36" fmla="*/ 0 w 654"/>
                      <a:gd name="T37" fmla="*/ 0 h 328"/>
                      <a:gd name="T38" fmla="*/ 0 w 654"/>
                      <a:gd name="T39" fmla="*/ 0 h 3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54"/>
                      <a:gd name="T61" fmla="*/ 0 h 328"/>
                      <a:gd name="T62" fmla="*/ 654 w 654"/>
                      <a:gd name="T63" fmla="*/ 328 h 3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54" h="328">
                        <a:moveTo>
                          <a:pt x="389" y="11"/>
                        </a:moveTo>
                        <a:lnTo>
                          <a:pt x="395" y="96"/>
                        </a:lnTo>
                        <a:lnTo>
                          <a:pt x="223" y="175"/>
                        </a:lnTo>
                        <a:lnTo>
                          <a:pt x="80" y="209"/>
                        </a:lnTo>
                        <a:lnTo>
                          <a:pt x="0" y="243"/>
                        </a:lnTo>
                        <a:lnTo>
                          <a:pt x="5" y="289"/>
                        </a:lnTo>
                        <a:lnTo>
                          <a:pt x="108" y="317"/>
                        </a:lnTo>
                        <a:lnTo>
                          <a:pt x="264" y="328"/>
                        </a:lnTo>
                        <a:lnTo>
                          <a:pt x="395" y="306"/>
                        </a:lnTo>
                        <a:lnTo>
                          <a:pt x="474" y="283"/>
                        </a:lnTo>
                        <a:lnTo>
                          <a:pt x="480" y="308"/>
                        </a:lnTo>
                        <a:lnTo>
                          <a:pt x="583" y="306"/>
                        </a:lnTo>
                        <a:lnTo>
                          <a:pt x="647" y="294"/>
                        </a:lnTo>
                        <a:lnTo>
                          <a:pt x="647" y="249"/>
                        </a:lnTo>
                        <a:lnTo>
                          <a:pt x="654" y="224"/>
                        </a:lnTo>
                        <a:lnTo>
                          <a:pt x="654" y="160"/>
                        </a:lnTo>
                        <a:lnTo>
                          <a:pt x="635" y="125"/>
                        </a:lnTo>
                        <a:lnTo>
                          <a:pt x="603" y="86"/>
                        </a:lnTo>
                        <a:lnTo>
                          <a:pt x="596" y="0"/>
                        </a:lnTo>
                        <a:lnTo>
                          <a:pt x="389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4" name="Freeform 230"/>
                  <p:cNvSpPr>
                    <a:spLocks noChangeArrowheads="1"/>
                  </p:cNvSpPr>
                  <p:nvPr/>
                </p:nvSpPr>
                <p:spPr bwMode="auto">
                  <a:xfrm>
                    <a:off x="4795" y="2127"/>
                    <a:ext cx="46" cy="16"/>
                  </a:xfrm>
                  <a:custGeom>
                    <a:avLst/>
                    <a:gdLst>
                      <a:gd name="T0" fmla="*/ 0 w 198"/>
                      <a:gd name="T1" fmla="*/ 0 h 104"/>
                      <a:gd name="T2" fmla="*/ 0 w 198"/>
                      <a:gd name="T3" fmla="*/ 0 h 104"/>
                      <a:gd name="T4" fmla="*/ 0 w 198"/>
                      <a:gd name="T5" fmla="*/ 0 h 104"/>
                      <a:gd name="T6" fmla="*/ 0 w 198"/>
                      <a:gd name="T7" fmla="*/ 0 h 104"/>
                      <a:gd name="T8" fmla="*/ 0 w 198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8"/>
                      <a:gd name="T16" fmla="*/ 0 h 104"/>
                      <a:gd name="T17" fmla="*/ 198 w 198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8" h="104">
                        <a:moveTo>
                          <a:pt x="149" y="0"/>
                        </a:moveTo>
                        <a:lnTo>
                          <a:pt x="198" y="56"/>
                        </a:lnTo>
                        <a:lnTo>
                          <a:pt x="22" y="104"/>
                        </a:lnTo>
                        <a:lnTo>
                          <a:pt x="0" y="66"/>
                        </a:lnTo>
                        <a:lnTo>
                          <a:pt x="14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5" name="Freeform 231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2137"/>
                    <a:ext cx="52" cy="11"/>
                  </a:xfrm>
                  <a:custGeom>
                    <a:avLst/>
                    <a:gdLst>
                      <a:gd name="T0" fmla="*/ 0 w 222"/>
                      <a:gd name="T1" fmla="*/ 0 h 63"/>
                      <a:gd name="T2" fmla="*/ 0 w 222"/>
                      <a:gd name="T3" fmla="*/ 0 h 63"/>
                      <a:gd name="T4" fmla="*/ 0 w 222"/>
                      <a:gd name="T5" fmla="*/ 0 h 63"/>
                      <a:gd name="T6" fmla="*/ 0 w 222"/>
                      <a:gd name="T7" fmla="*/ 0 h 63"/>
                      <a:gd name="T8" fmla="*/ 0 w 222"/>
                      <a:gd name="T9" fmla="*/ 0 h 63"/>
                      <a:gd name="T10" fmla="*/ 0 w 222"/>
                      <a:gd name="T11" fmla="*/ 0 h 63"/>
                      <a:gd name="T12" fmla="*/ 0 w 222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"/>
                      <a:gd name="T22" fmla="*/ 0 h 63"/>
                      <a:gd name="T23" fmla="*/ 222 w 222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" h="63">
                        <a:moveTo>
                          <a:pt x="197" y="0"/>
                        </a:moveTo>
                        <a:lnTo>
                          <a:pt x="222" y="29"/>
                        </a:lnTo>
                        <a:lnTo>
                          <a:pt x="114" y="57"/>
                        </a:lnTo>
                        <a:lnTo>
                          <a:pt x="62" y="63"/>
                        </a:lnTo>
                        <a:lnTo>
                          <a:pt x="0" y="59"/>
                        </a:lnTo>
                        <a:lnTo>
                          <a:pt x="66" y="27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6" name="Freeform 232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2127"/>
                    <a:ext cx="148" cy="29"/>
                  </a:xfrm>
                  <a:custGeom>
                    <a:avLst/>
                    <a:gdLst>
                      <a:gd name="T0" fmla="*/ 0 w 632"/>
                      <a:gd name="T1" fmla="*/ 0 h 196"/>
                      <a:gd name="T2" fmla="*/ 0 w 632"/>
                      <a:gd name="T3" fmla="*/ 0 h 196"/>
                      <a:gd name="T4" fmla="*/ 0 w 632"/>
                      <a:gd name="T5" fmla="*/ 0 h 196"/>
                      <a:gd name="T6" fmla="*/ 0 w 632"/>
                      <a:gd name="T7" fmla="*/ 0 h 196"/>
                      <a:gd name="T8" fmla="*/ 0 w 632"/>
                      <a:gd name="T9" fmla="*/ 0 h 196"/>
                      <a:gd name="T10" fmla="*/ 0 w 632"/>
                      <a:gd name="T11" fmla="*/ 0 h 196"/>
                      <a:gd name="T12" fmla="*/ 0 w 632"/>
                      <a:gd name="T13" fmla="*/ 0 h 196"/>
                      <a:gd name="T14" fmla="*/ 0 w 632"/>
                      <a:gd name="T15" fmla="*/ 0 h 196"/>
                      <a:gd name="T16" fmla="*/ 0 w 632"/>
                      <a:gd name="T17" fmla="*/ 0 h 196"/>
                      <a:gd name="T18" fmla="*/ 0 w 632"/>
                      <a:gd name="T19" fmla="*/ 0 h 196"/>
                      <a:gd name="T20" fmla="*/ 0 w 632"/>
                      <a:gd name="T21" fmla="*/ 0 h 196"/>
                      <a:gd name="T22" fmla="*/ 0 w 632"/>
                      <a:gd name="T23" fmla="*/ 0 h 196"/>
                      <a:gd name="T24" fmla="*/ 0 w 632"/>
                      <a:gd name="T25" fmla="*/ 0 h 196"/>
                      <a:gd name="T26" fmla="*/ 0 w 632"/>
                      <a:gd name="T27" fmla="*/ 0 h 196"/>
                      <a:gd name="T28" fmla="*/ 0 w 632"/>
                      <a:gd name="T29" fmla="*/ 0 h 196"/>
                      <a:gd name="T30" fmla="*/ 0 w 632"/>
                      <a:gd name="T31" fmla="*/ 0 h 196"/>
                      <a:gd name="T32" fmla="*/ 0 w 632"/>
                      <a:gd name="T33" fmla="*/ 0 h 196"/>
                      <a:gd name="T34" fmla="*/ 0 w 632"/>
                      <a:gd name="T35" fmla="*/ 0 h 196"/>
                      <a:gd name="T36" fmla="*/ 0 w 632"/>
                      <a:gd name="T37" fmla="*/ 0 h 19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32"/>
                      <a:gd name="T58" fmla="*/ 0 h 196"/>
                      <a:gd name="T59" fmla="*/ 632 w 632"/>
                      <a:gd name="T60" fmla="*/ 196 h 19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32" h="196">
                        <a:moveTo>
                          <a:pt x="0" y="166"/>
                        </a:moveTo>
                        <a:lnTo>
                          <a:pt x="0" y="136"/>
                        </a:lnTo>
                        <a:lnTo>
                          <a:pt x="81" y="145"/>
                        </a:lnTo>
                        <a:lnTo>
                          <a:pt x="216" y="126"/>
                        </a:lnTo>
                        <a:lnTo>
                          <a:pt x="291" y="109"/>
                        </a:lnTo>
                        <a:lnTo>
                          <a:pt x="437" y="62"/>
                        </a:lnTo>
                        <a:lnTo>
                          <a:pt x="502" y="56"/>
                        </a:lnTo>
                        <a:lnTo>
                          <a:pt x="563" y="32"/>
                        </a:lnTo>
                        <a:lnTo>
                          <a:pt x="596" y="0"/>
                        </a:lnTo>
                        <a:lnTo>
                          <a:pt x="632" y="41"/>
                        </a:lnTo>
                        <a:lnTo>
                          <a:pt x="632" y="124"/>
                        </a:lnTo>
                        <a:lnTo>
                          <a:pt x="586" y="136"/>
                        </a:lnTo>
                        <a:lnTo>
                          <a:pt x="472" y="151"/>
                        </a:lnTo>
                        <a:lnTo>
                          <a:pt x="426" y="158"/>
                        </a:lnTo>
                        <a:lnTo>
                          <a:pt x="352" y="183"/>
                        </a:lnTo>
                        <a:lnTo>
                          <a:pt x="266" y="196"/>
                        </a:lnTo>
                        <a:lnTo>
                          <a:pt x="205" y="196"/>
                        </a:lnTo>
                        <a:lnTo>
                          <a:pt x="108" y="19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7" name="Freeform 233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2109"/>
                    <a:ext cx="49" cy="23"/>
                  </a:xfrm>
                  <a:custGeom>
                    <a:avLst/>
                    <a:gdLst>
                      <a:gd name="T0" fmla="*/ 0 w 211"/>
                      <a:gd name="T1" fmla="*/ 0 h 159"/>
                      <a:gd name="T2" fmla="*/ 0 w 211"/>
                      <a:gd name="T3" fmla="*/ 0 h 159"/>
                      <a:gd name="T4" fmla="*/ 0 w 211"/>
                      <a:gd name="T5" fmla="*/ 0 h 159"/>
                      <a:gd name="T6" fmla="*/ 0 w 211"/>
                      <a:gd name="T7" fmla="*/ 0 h 159"/>
                      <a:gd name="T8" fmla="*/ 0 w 211"/>
                      <a:gd name="T9" fmla="*/ 0 h 159"/>
                      <a:gd name="T10" fmla="*/ 0 w 211"/>
                      <a:gd name="T11" fmla="*/ 0 h 159"/>
                      <a:gd name="T12" fmla="*/ 0 w 211"/>
                      <a:gd name="T13" fmla="*/ 0 h 159"/>
                      <a:gd name="T14" fmla="*/ 0 w 211"/>
                      <a:gd name="T15" fmla="*/ 0 h 159"/>
                      <a:gd name="T16" fmla="*/ 0 w 211"/>
                      <a:gd name="T17" fmla="*/ 0 h 159"/>
                      <a:gd name="T18" fmla="*/ 0 w 211"/>
                      <a:gd name="T19" fmla="*/ 0 h 15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1"/>
                      <a:gd name="T31" fmla="*/ 0 h 159"/>
                      <a:gd name="T32" fmla="*/ 211 w 211"/>
                      <a:gd name="T33" fmla="*/ 159 h 15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1" h="159">
                        <a:moveTo>
                          <a:pt x="7" y="11"/>
                        </a:moveTo>
                        <a:lnTo>
                          <a:pt x="13" y="89"/>
                        </a:lnTo>
                        <a:lnTo>
                          <a:pt x="0" y="106"/>
                        </a:lnTo>
                        <a:lnTo>
                          <a:pt x="47" y="159"/>
                        </a:lnTo>
                        <a:lnTo>
                          <a:pt x="112" y="159"/>
                        </a:lnTo>
                        <a:lnTo>
                          <a:pt x="184" y="136"/>
                        </a:lnTo>
                        <a:lnTo>
                          <a:pt x="211" y="104"/>
                        </a:lnTo>
                        <a:lnTo>
                          <a:pt x="195" y="83"/>
                        </a:lnTo>
                        <a:lnTo>
                          <a:pt x="191" y="0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06" name="Oval 234"/>
                <p:cNvSpPr>
                  <a:spLocks noChangeArrowheads="1"/>
                </p:cNvSpPr>
                <p:nvPr/>
              </p:nvSpPr>
              <p:spPr bwMode="auto">
                <a:xfrm>
                  <a:off x="4938" y="2109"/>
                  <a:ext cx="189" cy="47"/>
                </a:xfrm>
                <a:prstGeom prst="ellipse">
                  <a:avLst/>
                </a:prstGeom>
                <a:solidFill>
                  <a:srgbClr val="606060"/>
                </a:solidFill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07" name="Rectangle 235"/>
                <p:cNvSpPr>
                  <a:spLocks noChangeArrowheads="1"/>
                </p:cNvSpPr>
                <p:nvPr/>
              </p:nvSpPr>
              <p:spPr bwMode="auto">
                <a:xfrm>
                  <a:off x="5008" y="2014"/>
                  <a:ext cx="49" cy="108"/>
                </a:xfrm>
                <a:prstGeom prst="rect">
                  <a:avLst/>
                </a:prstGeom>
                <a:solidFill>
                  <a:srgbClr val="606060"/>
                </a:solidFill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108" name="Group 236"/>
                <p:cNvGrpSpPr>
                  <a:grpSpLocks/>
                </p:cNvGrpSpPr>
                <p:nvPr/>
              </p:nvGrpSpPr>
              <p:grpSpPr bwMode="auto">
                <a:xfrm>
                  <a:off x="4898" y="1977"/>
                  <a:ext cx="243" cy="54"/>
                  <a:chOff x="4898" y="1977"/>
                  <a:chExt cx="243" cy="54"/>
                </a:xfrm>
              </p:grpSpPr>
              <p:sp>
                <p:nvSpPr>
                  <p:cNvPr id="171" name="Freeform 237"/>
                  <p:cNvSpPr>
                    <a:spLocks noChangeArrowheads="1"/>
                  </p:cNvSpPr>
                  <p:nvPr/>
                </p:nvSpPr>
                <p:spPr bwMode="auto">
                  <a:xfrm>
                    <a:off x="4898" y="1977"/>
                    <a:ext cx="244" cy="55"/>
                  </a:xfrm>
                  <a:custGeom>
                    <a:avLst/>
                    <a:gdLst>
                      <a:gd name="T0" fmla="*/ 0 w 1028"/>
                      <a:gd name="T1" fmla="*/ 0 h 356"/>
                      <a:gd name="T2" fmla="*/ 0 w 1028"/>
                      <a:gd name="T3" fmla="*/ 0 h 356"/>
                      <a:gd name="T4" fmla="*/ 0 w 1028"/>
                      <a:gd name="T5" fmla="*/ 0 h 356"/>
                      <a:gd name="T6" fmla="*/ 0 w 1028"/>
                      <a:gd name="T7" fmla="*/ 0 h 356"/>
                      <a:gd name="T8" fmla="*/ 0 w 1028"/>
                      <a:gd name="T9" fmla="*/ 0 h 356"/>
                      <a:gd name="T10" fmla="*/ 0 w 1028"/>
                      <a:gd name="T11" fmla="*/ 0 h 356"/>
                      <a:gd name="T12" fmla="*/ 0 w 1028"/>
                      <a:gd name="T13" fmla="*/ 0 h 356"/>
                      <a:gd name="T14" fmla="*/ 0 w 1028"/>
                      <a:gd name="T15" fmla="*/ 0 h 3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28"/>
                      <a:gd name="T25" fmla="*/ 0 h 356"/>
                      <a:gd name="T26" fmla="*/ 1028 w 1028"/>
                      <a:gd name="T27" fmla="*/ 356 h 3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28" h="356">
                        <a:moveTo>
                          <a:pt x="0" y="186"/>
                        </a:moveTo>
                        <a:lnTo>
                          <a:pt x="6" y="296"/>
                        </a:lnTo>
                        <a:lnTo>
                          <a:pt x="345" y="356"/>
                        </a:lnTo>
                        <a:lnTo>
                          <a:pt x="718" y="356"/>
                        </a:lnTo>
                        <a:lnTo>
                          <a:pt x="1011" y="266"/>
                        </a:lnTo>
                        <a:lnTo>
                          <a:pt x="1028" y="9"/>
                        </a:lnTo>
                        <a:lnTo>
                          <a:pt x="448" y="0"/>
                        </a:lnTo>
                        <a:lnTo>
                          <a:pt x="0" y="186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2" name="Freeform 238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997"/>
                    <a:ext cx="231" cy="31"/>
                  </a:xfrm>
                  <a:custGeom>
                    <a:avLst/>
                    <a:gdLst>
                      <a:gd name="T0" fmla="*/ 0 w 983"/>
                      <a:gd name="T1" fmla="*/ 0 h 206"/>
                      <a:gd name="T2" fmla="*/ 0 w 983"/>
                      <a:gd name="T3" fmla="*/ 0 h 206"/>
                      <a:gd name="T4" fmla="*/ 0 w 983"/>
                      <a:gd name="T5" fmla="*/ 0 h 206"/>
                      <a:gd name="T6" fmla="*/ 0 w 983"/>
                      <a:gd name="T7" fmla="*/ 0 h 206"/>
                      <a:gd name="T8" fmla="*/ 0 w 983"/>
                      <a:gd name="T9" fmla="*/ 0 h 206"/>
                      <a:gd name="T10" fmla="*/ 0 w 983"/>
                      <a:gd name="T11" fmla="*/ 0 h 206"/>
                      <a:gd name="T12" fmla="*/ 0 w 983"/>
                      <a:gd name="T13" fmla="*/ 0 h 206"/>
                      <a:gd name="T14" fmla="*/ 0 w 983"/>
                      <a:gd name="T15" fmla="*/ 0 h 206"/>
                      <a:gd name="T16" fmla="*/ 0 w 983"/>
                      <a:gd name="T17" fmla="*/ 0 h 2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83"/>
                      <a:gd name="T28" fmla="*/ 0 h 206"/>
                      <a:gd name="T29" fmla="*/ 983 w 983"/>
                      <a:gd name="T30" fmla="*/ 206 h 2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83" h="206">
                        <a:moveTo>
                          <a:pt x="0" y="71"/>
                        </a:moveTo>
                        <a:lnTo>
                          <a:pt x="5" y="151"/>
                        </a:lnTo>
                        <a:lnTo>
                          <a:pt x="311" y="206"/>
                        </a:lnTo>
                        <a:lnTo>
                          <a:pt x="707" y="206"/>
                        </a:lnTo>
                        <a:lnTo>
                          <a:pt x="983" y="111"/>
                        </a:lnTo>
                        <a:lnTo>
                          <a:pt x="983" y="0"/>
                        </a:lnTo>
                        <a:lnTo>
                          <a:pt x="719" y="111"/>
                        </a:lnTo>
                        <a:lnTo>
                          <a:pt x="316" y="116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09" name="Freeform 239"/>
                <p:cNvSpPr>
                  <a:spLocks noChangeArrowheads="1"/>
                </p:cNvSpPr>
                <p:nvPr/>
              </p:nvSpPr>
              <p:spPr bwMode="auto">
                <a:xfrm>
                  <a:off x="4819" y="1918"/>
                  <a:ext cx="332" cy="200"/>
                </a:xfrm>
                <a:custGeom>
                  <a:avLst/>
                  <a:gdLst>
                    <a:gd name="T0" fmla="*/ 0 w 1402"/>
                    <a:gd name="T1" fmla="*/ 0 h 1293"/>
                    <a:gd name="T2" fmla="*/ 0 w 1402"/>
                    <a:gd name="T3" fmla="*/ 0 h 1293"/>
                    <a:gd name="T4" fmla="*/ 0 w 1402"/>
                    <a:gd name="T5" fmla="*/ 0 h 1293"/>
                    <a:gd name="T6" fmla="*/ 0 w 1402"/>
                    <a:gd name="T7" fmla="*/ 0 h 1293"/>
                    <a:gd name="T8" fmla="*/ 0 w 1402"/>
                    <a:gd name="T9" fmla="*/ 0 h 1293"/>
                    <a:gd name="T10" fmla="*/ 0 w 1402"/>
                    <a:gd name="T11" fmla="*/ 0 h 1293"/>
                    <a:gd name="T12" fmla="*/ 0 w 1402"/>
                    <a:gd name="T13" fmla="*/ 0 h 1293"/>
                    <a:gd name="T14" fmla="*/ 0 w 1402"/>
                    <a:gd name="T15" fmla="*/ 0 h 1293"/>
                    <a:gd name="T16" fmla="*/ 0 w 1402"/>
                    <a:gd name="T17" fmla="*/ 0 h 1293"/>
                    <a:gd name="T18" fmla="*/ 0 w 1402"/>
                    <a:gd name="T19" fmla="*/ 0 h 1293"/>
                    <a:gd name="T20" fmla="*/ 0 w 1402"/>
                    <a:gd name="T21" fmla="*/ 0 h 1293"/>
                    <a:gd name="T22" fmla="*/ 0 w 1402"/>
                    <a:gd name="T23" fmla="*/ 0 h 1293"/>
                    <a:gd name="T24" fmla="*/ 0 w 1402"/>
                    <a:gd name="T25" fmla="*/ 0 h 1293"/>
                    <a:gd name="T26" fmla="*/ 0 w 1402"/>
                    <a:gd name="T27" fmla="*/ 0 h 1293"/>
                    <a:gd name="T28" fmla="*/ 0 w 1402"/>
                    <a:gd name="T29" fmla="*/ 0 h 1293"/>
                    <a:gd name="T30" fmla="*/ 0 w 1402"/>
                    <a:gd name="T31" fmla="*/ 0 h 1293"/>
                    <a:gd name="T32" fmla="*/ 0 w 1402"/>
                    <a:gd name="T33" fmla="*/ 0 h 1293"/>
                    <a:gd name="T34" fmla="*/ 0 w 1402"/>
                    <a:gd name="T35" fmla="*/ 0 h 1293"/>
                    <a:gd name="T36" fmla="*/ 0 w 1402"/>
                    <a:gd name="T37" fmla="*/ 0 h 1293"/>
                    <a:gd name="T38" fmla="*/ 0 w 1402"/>
                    <a:gd name="T39" fmla="*/ 0 h 1293"/>
                    <a:gd name="T40" fmla="*/ 0 w 1402"/>
                    <a:gd name="T41" fmla="*/ 0 h 1293"/>
                    <a:gd name="T42" fmla="*/ 0 w 1402"/>
                    <a:gd name="T43" fmla="*/ 0 h 1293"/>
                    <a:gd name="T44" fmla="*/ 0 w 1402"/>
                    <a:gd name="T45" fmla="*/ 0 h 1293"/>
                    <a:gd name="T46" fmla="*/ 0 w 1402"/>
                    <a:gd name="T47" fmla="*/ 0 h 1293"/>
                    <a:gd name="T48" fmla="*/ 0 w 1402"/>
                    <a:gd name="T49" fmla="*/ 0 h 1293"/>
                    <a:gd name="T50" fmla="*/ 0 w 1402"/>
                    <a:gd name="T51" fmla="*/ 0 h 1293"/>
                    <a:gd name="T52" fmla="*/ 0 w 1402"/>
                    <a:gd name="T53" fmla="*/ 0 h 1293"/>
                    <a:gd name="T54" fmla="*/ 0 w 1402"/>
                    <a:gd name="T55" fmla="*/ 0 h 1293"/>
                    <a:gd name="T56" fmla="*/ 0 w 1402"/>
                    <a:gd name="T57" fmla="*/ 0 h 1293"/>
                    <a:gd name="T58" fmla="*/ 0 w 1402"/>
                    <a:gd name="T59" fmla="*/ 0 h 1293"/>
                    <a:gd name="T60" fmla="*/ 0 w 1402"/>
                    <a:gd name="T61" fmla="*/ 0 h 1293"/>
                    <a:gd name="T62" fmla="*/ 0 w 1402"/>
                    <a:gd name="T63" fmla="*/ 0 h 1293"/>
                    <a:gd name="T64" fmla="*/ 0 w 1402"/>
                    <a:gd name="T65" fmla="*/ 0 h 1293"/>
                    <a:gd name="T66" fmla="*/ 0 w 1402"/>
                    <a:gd name="T67" fmla="*/ 0 h 1293"/>
                    <a:gd name="T68" fmla="*/ 0 w 1402"/>
                    <a:gd name="T69" fmla="*/ 0 h 1293"/>
                    <a:gd name="T70" fmla="*/ 0 w 1402"/>
                    <a:gd name="T71" fmla="*/ 0 h 1293"/>
                    <a:gd name="T72" fmla="*/ 0 w 1402"/>
                    <a:gd name="T73" fmla="*/ 0 h 1293"/>
                    <a:gd name="T74" fmla="*/ 0 w 1402"/>
                    <a:gd name="T75" fmla="*/ 0 h 1293"/>
                    <a:gd name="T76" fmla="*/ 0 w 1402"/>
                    <a:gd name="T77" fmla="*/ 0 h 1293"/>
                    <a:gd name="T78" fmla="*/ 0 w 1402"/>
                    <a:gd name="T79" fmla="*/ 0 h 1293"/>
                    <a:gd name="T80" fmla="*/ 0 w 1402"/>
                    <a:gd name="T81" fmla="*/ 0 h 1293"/>
                    <a:gd name="T82" fmla="*/ 0 w 1402"/>
                    <a:gd name="T83" fmla="*/ 0 h 1293"/>
                    <a:gd name="T84" fmla="*/ 0 w 1402"/>
                    <a:gd name="T85" fmla="*/ 0 h 1293"/>
                    <a:gd name="T86" fmla="*/ 0 w 1402"/>
                    <a:gd name="T87" fmla="*/ 0 h 1293"/>
                    <a:gd name="T88" fmla="*/ 0 w 1402"/>
                    <a:gd name="T89" fmla="*/ 0 h 1293"/>
                    <a:gd name="T90" fmla="*/ 0 w 1402"/>
                    <a:gd name="T91" fmla="*/ 0 h 1293"/>
                    <a:gd name="T92" fmla="*/ 0 w 1402"/>
                    <a:gd name="T93" fmla="*/ 0 h 1293"/>
                    <a:gd name="T94" fmla="*/ 0 w 1402"/>
                    <a:gd name="T95" fmla="*/ 0 h 1293"/>
                    <a:gd name="T96" fmla="*/ 0 w 1402"/>
                    <a:gd name="T97" fmla="*/ 0 h 1293"/>
                    <a:gd name="T98" fmla="*/ 0 w 1402"/>
                    <a:gd name="T99" fmla="*/ 0 h 1293"/>
                    <a:gd name="T100" fmla="*/ 0 w 1402"/>
                    <a:gd name="T101" fmla="*/ 0 h 1293"/>
                    <a:gd name="T102" fmla="*/ 0 w 1402"/>
                    <a:gd name="T103" fmla="*/ 0 h 1293"/>
                    <a:gd name="T104" fmla="*/ 0 w 1402"/>
                    <a:gd name="T105" fmla="*/ 0 h 1293"/>
                    <a:gd name="T106" fmla="*/ 0 w 1402"/>
                    <a:gd name="T107" fmla="*/ 0 h 1293"/>
                    <a:gd name="T108" fmla="*/ 0 w 1402"/>
                    <a:gd name="T109" fmla="*/ 0 h 1293"/>
                    <a:gd name="T110" fmla="*/ 0 w 1402"/>
                    <a:gd name="T111" fmla="*/ 0 h 1293"/>
                    <a:gd name="T112" fmla="*/ 0 w 1402"/>
                    <a:gd name="T113" fmla="*/ 0 h 12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02"/>
                    <a:gd name="T172" fmla="*/ 0 h 1293"/>
                    <a:gd name="T173" fmla="*/ 1402 w 1402"/>
                    <a:gd name="T174" fmla="*/ 1293 h 12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02" h="1293">
                      <a:moveTo>
                        <a:pt x="6" y="728"/>
                      </a:moveTo>
                      <a:lnTo>
                        <a:pt x="14" y="599"/>
                      </a:lnTo>
                      <a:lnTo>
                        <a:pt x="11" y="461"/>
                      </a:lnTo>
                      <a:lnTo>
                        <a:pt x="17" y="355"/>
                      </a:lnTo>
                      <a:lnTo>
                        <a:pt x="78" y="292"/>
                      </a:lnTo>
                      <a:lnTo>
                        <a:pt x="151" y="256"/>
                      </a:lnTo>
                      <a:lnTo>
                        <a:pt x="317" y="196"/>
                      </a:lnTo>
                      <a:lnTo>
                        <a:pt x="562" y="137"/>
                      </a:lnTo>
                      <a:lnTo>
                        <a:pt x="610" y="133"/>
                      </a:lnTo>
                      <a:lnTo>
                        <a:pt x="642" y="137"/>
                      </a:lnTo>
                      <a:lnTo>
                        <a:pt x="650" y="125"/>
                      </a:lnTo>
                      <a:lnTo>
                        <a:pt x="663" y="112"/>
                      </a:lnTo>
                      <a:lnTo>
                        <a:pt x="679" y="115"/>
                      </a:lnTo>
                      <a:lnTo>
                        <a:pt x="700" y="117"/>
                      </a:lnTo>
                      <a:lnTo>
                        <a:pt x="709" y="92"/>
                      </a:lnTo>
                      <a:lnTo>
                        <a:pt x="728" y="79"/>
                      </a:lnTo>
                      <a:lnTo>
                        <a:pt x="747" y="75"/>
                      </a:lnTo>
                      <a:lnTo>
                        <a:pt x="772" y="75"/>
                      </a:lnTo>
                      <a:lnTo>
                        <a:pt x="768" y="54"/>
                      </a:lnTo>
                      <a:lnTo>
                        <a:pt x="797" y="0"/>
                      </a:lnTo>
                      <a:lnTo>
                        <a:pt x="1368" y="15"/>
                      </a:lnTo>
                      <a:lnTo>
                        <a:pt x="1366" y="73"/>
                      </a:lnTo>
                      <a:lnTo>
                        <a:pt x="1376" y="125"/>
                      </a:lnTo>
                      <a:lnTo>
                        <a:pt x="1385" y="162"/>
                      </a:lnTo>
                      <a:lnTo>
                        <a:pt x="1394" y="208"/>
                      </a:lnTo>
                      <a:lnTo>
                        <a:pt x="1402" y="283"/>
                      </a:lnTo>
                      <a:lnTo>
                        <a:pt x="1393" y="327"/>
                      </a:lnTo>
                      <a:lnTo>
                        <a:pt x="1376" y="368"/>
                      </a:lnTo>
                      <a:lnTo>
                        <a:pt x="1356" y="404"/>
                      </a:lnTo>
                      <a:lnTo>
                        <a:pt x="1330" y="417"/>
                      </a:lnTo>
                      <a:lnTo>
                        <a:pt x="1288" y="429"/>
                      </a:lnTo>
                      <a:lnTo>
                        <a:pt x="1234" y="446"/>
                      </a:lnTo>
                      <a:lnTo>
                        <a:pt x="1209" y="475"/>
                      </a:lnTo>
                      <a:lnTo>
                        <a:pt x="1179" y="500"/>
                      </a:lnTo>
                      <a:lnTo>
                        <a:pt x="1133" y="521"/>
                      </a:lnTo>
                      <a:lnTo>
                        <a:pt x="1079" y="538"/>
                      </a:lnTo>
                      <a:lnTo>
                        <a:pt x="992" y="548"/>
                      </a:lnTo>
                      <a:lnTo>
                        <a:pt x="918" y="548"/>
                      </a:lnTo>
                      <a:lnTo>
                        <a:pt x="862" y="542"/>
                      </a:lnTo>
                      <a:lnTo>
                        <a:pt x="810" y="538"/>
                      </a:lnTo>
                      <a:lnTo>
                        <a:pt x="772" y="558"/>
                      </a:lnTo>
                      <a:lnTo>
                        <a:pt x="697" y="554"/>
                      </a:lnTo>
                      <a:lnTo>
                        <a:pt x="399" y="596"/>
                      </a:lnTo>
                      <a:lnTo>
                        <a:pt x="318" y="605"/>
                      </a:lnTo>
                      <a:lnTo>
                        <a:pt x="348" y="779"/>
                      </a:lnTo>
                      <a:lnTo>
                        <a:pt x="351" y="869"/>
                      </a:lnTo>
                      <a:lnTo>
                        <a:pt x="333" y="983"/>
                      </a:lnTo>
                      <a:lnTo>
                        <a:pt x="315" y="1118"/>
                      </a:lnTo>
                      <a:lnTo>
                        <a:pt x="315" y="1257"/>
                      </a:lnTo>
                      <a:lnTo>
                        <a:pt x="245" y="1278"/>
                      </a:lnTo>
                      <a:lnTo>
                        <a:pt x="158" y="1287"/>
                      </a:lnTo>
                      <a:lnTo>
                        <a:pt x="82" y="1293"/>
                      </a:lnTo>
                      <a:lnTo>
                        <a:pt x="0" y="1284"/>
                      </a:lnTo>
                      <a:lnTo>
                        <a:pt x="6" y="1154"/>
                      </a:lnTo>
                      <a:lnTo>
                        <a:pt x="6" y="944"/>
                      </a:lnTo>
                      <a:lnTo>
                        <a:pt x="6" y="761"/>
                      </a:lnTo>
                      <a:lnTo>
                        <a:pt x="6" y="728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10" name="Freeform 240"/>
                <p:cNvSpPr>
                  <a:spLocks noChangeArrowheads="1"/>
                </p:cNvSpPr>
                <p:nvPr/>
              </p:nvSpPr>
              <p:spPr bwMode="auto">
                <a:xfrm>
                  <a:off x="4822" y="1926"/>
                  <a:ext cx="325" cy="190"/>
                </a:xfrm>
                <a:custGeom>
                  <a:avLst/>
                  <a:gdLst>
                    <a:gd name="T0" fmla="*/ 0 w 1373"/>
                    <a:gd name="T1" fmla="*/ 0 h 1223"/>
                    <a:gd name="T2" fmla="*/ 0 w 1373"/>
                    <a:gd name="T3" fmla="*/ 0 h 1223"/>
                    <a:gd name="T4" fmla="*/ 0 w 1373"/>
                    <a:gd name="T5" fmla="*/ 0 h 1223"/>
                    <a:gd name="T6" fmla="*/ 0 w 1373"/>
                    <a:gd name="T7" fmla="*/ 0 h 1223"/>
                    <a:gd name="T8" fmla="*/ 0 w 1373"/>
                    <a:gd name="T9" fmla="*/ 0 h 1223"/>
                    <a:gd name="T10" fmla="*/ 0 w 1373"/>
                    <a:gd name="T11" fmla="*/ 0 h 1223"/>
                    <a:gd name="T12" fmla="*/ 0 w 1373"/>
                    <a:gd name="T13" fmla="*/ 0 h 1223"/>
                    <a:gd name="T14" fmla="*/ 0 w 1373"/>
                    <a:gd name="T15" fmla="*/ 0 h 1223"/>
                    <a:gd name="T16" fmla="*/ 0 w 1373"/>
                    <a:gd name="T17" fmla="*/ 0 h 1223"/>
                    <a:gd name="T18" fmla="*/ 0 w 1373"/>
                    <a:gd name="T19" fmla="*/ 0 h 1223"/>
                    <a:gd name="T20" fmla="*/ 0 w 1373"/>
                    <a:gd name="T21" fmla="*/ 0 h 1223"/>
                    <a:gd name="T22" fmla="*/ 0 w 1373"/>
                    <a:gd name="T23" fmla="*/ 0 h 1223"/>
                    <a:gd name="T24" fmla="*/ 0 w 1373"/>
                    <a:gd name="T25" fmla="*/ 0 h 1223"/>
                    <a:gd name="T26" fmla="*/ 0 w 1373"/>
                    <a:gd name="T27" fmla="*/ 0 h 1223"/>
                    <a:gd name="T28" fmla="*/ 0 w 1373"/>
                    <a:gd name="T29" fmla="*/ 0 h 1223"/>
                    <a:gd name="T30" fmla="*/ 0 w 1373"/>
                    <a:gd name="T31" fmla="*/ 0 h 1223"/>
                    <a:gd name="T32" fmla="*/ 0 w 1373"/>
                    <a:gd name="T33" fmla="*/ 0 h 1223"/>
                    <a:gd name="T34" fmla="*/ 0 w 1373"/>
                    <a:gd name="T35" fmla="*/ 0 h 1223"/>
                    <a:gd name="T36" fmla="*/ 0 w 1373"/>
                    <a:gd name="T37" fmla="*/ 0 h 1223"/>
                    <a:gd name="T38" fmla="*/ 0 w 1373"/>
                    <a:gd name="T39" fmla="*/ 0 h 1223"/>
                    <a:gd name="T40" fmla="*/ 0 w 1373"/>
                    <a:gd name="T41" fmla="*/ 0 h 1223"/>
                    <a:gd name="T42" fmla="*/ 0 w 1373"/>
                    <a:gd name="T43" fmla="*/ 0 h 1223"/>
                    <a:gd name="T44" fmla="*/ 0 w 1373"/>
                    <a:gd name="T45" fmla="*/ 0 h 1223"/>
                    <a:gd name="T46" fmla="*/ 0 w 1373"/>
                    <a:gd name="T47" fmla="*/ 0 h 1223"/>
                    <a:gd name="T48" fmla="*/ 0 w 1373"/>
                    <a:gd name="T49" fmla="*/ 0 h 1223"/>
                    <a:gd name="T50" fmla="*/ 0 w 1373"/>
                    <a:gd name="T51" fmla="*/ 0 h 1223"/>
                    <a:gd name="T52" fmla="*/ 0 w 1373"/>
                    <a:gd name="T53" fmla="*/ 0 h 1223"/>
                    <a:gd name="T54" fmla="*/ 0 w 1373"/>
                    <a:gd name="T55" fmla="*/ 0 h 1223"/>
                    <a:gd name="T56" fmla="*/ 0 w 1373"/>
                    <a:gd name="T57" fmla="*/ 0 h 1223"/>
                    <a:gd name="T58" fmla="*/ 0 w 1373"/>
                    <a:gd name="T59" fmla="*/ 0 h 1223"/>
                    <a:gd name="T60" fmla="*/ 0 w 1373"/>
                    <a:gd name="T61" fmla="*/ 0 h 1223"/>
                    <a:gd name="T62" fmla="*/ 0 w 1373"/>
                    <a:gd name="T63" fmla="*/ 0 h 1223"/>
                    <a:gd name="T64" fmla="*/ 0 w 1373"/>
                    <a:gd name="T65" fmla="*/ 0 h 1223"/>
                    <a:gd name="T66" fmla="*/ 0 w 1373"/>
                    <a:gd name="T67" fmla="*/ 0 h 1223"/>
                    <a:gd name="T68" fmla="*/ 0 w 1373"/>
                    <a:gd name="T69" fmla="*/ 0 h 1223"/>
                    <a:gd name="T70" fmla="*/ 0 w 1373"/>
                    <a:gd name="T71" fmla="*/ 0 h 1223"/>
                    <a:gd name="T72" fmla="*/ 0 w 1373"/>
                    <a:gd name="T73" fmla="*/ 0 h 1223"/>
                    <a:gd name="T74" fmla="*/ 0 w 1373"/>
                    <a:gd name="T75" fmla="*/ 0 h 1223"/>
                    <a:gd name="T76" fmla="*/ 0 w 1373"/>
                    <a:gd name="T77" fmla="*/ 0 h 12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73"/>
                    <a:gd name="T118" fmla="*/ 0 h 1223"/>
                    <a:gd name="T119" fmla="*/ 1373 w 1373"/>
                    <a:gd name="T120" fmla="*/ 1223 h 12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73" h="1223">
                      <a:moveTo>
                        <a:pt x="1328" y="21"/>
                      </a:moveTo>
                      <a:lnTo>
                        <a:pt x="1331" y="60"/>
                      </a:lnTo>
                      <a:lnTo>
                        <a:pt x="1346" y="45"/>
                      </a:lnTo>
                      <a:lnTo>
                        <a:pt x="1364" y="132"/>
                      </a:lnTo>
                      <a:lnTo>
                        <a:pt x="1373" y="234"/>
                      </a:lnTo>
                      <a:lnTo>
                        <a:pt x="1337" y="340"/>
                      </a:lnTo>
                      <a:lnTo>
                        <a:pt x="1252" y="364"/>
                      </a:lnTo>
                      <a:lnTo>
                        <a:pt x="1261" y="340"/>
                      </a:lnTo>
                      <a:lnTo>
                        <a:pt x="1216" y="376"/>
                      </a:lnTo>
                      <a:lnTo>
                        <a:pt x="1177" y="415"/>
                      </a:lnTo>
                      <a:lnTo>
                        <a:pt x="1089" y="457"/>
                      </a:lnTo>
                      <a:lnTo>
                        <a:pt x="980" y="466"/>
                      </a:lnTo>
                      <a:lnTo>
                        <a:pt x="850" y="472"/>
                      </a:lnTo>
                      <a:lnTo>
                        <a:pt x="795" y="466"/>
                      </a:lnTo>
                      <a:lnTo>
                        <a:pt x="844" y="445"/>
                      </a:lnTo>
                      <a:lnTo>
                        <a:pt x="865" y="391"/>
                      </a:lnTo>
                      <a:lnTo>
                        <a:pt x="826" y="436"/>
                      </a:lnTo>
                      <a:lnTo>
                        <a:pt x="777" y="463"/>
                      </a:lnTo>
                      <a:lnTo>
                        <a:pt x="732" y="487"/>
                      </a:lnTo>
                      <a:lnTo>
                        <a:pt x="686" y="481"/>
                      </a:lnTo>
                      <a:lnTo>
                        <a:pt x="717" y="460"/>
                      </a:lnTo>
                      <a:lnTo>
                        <a:pt x="747" y="433"/>
                      </a:lnTo>
                      <a:lnTo>
                        <a:pt x="698" y="451"/>
                      </a:lnTo>
                      <a:lnTo>
                        <a:pt x="650" y="487"/>
                      </a:lnTo>
                      <a:lnTo>
                        <a:pt x="493" y="505"/>
                      </a:lnTo>
                      <a:lnTo>
                        <a:pt x="335" y="529"/>
                      </a:lnTo>
                      <a:lnTo>
                        <a:pt x="288" y="541"/>
                      </a:lnTo>
                      <a:lnTo>
                        <a:pt x="327" y="769"/>
                      </a:lnTo>
                      <a:lnTo>
                        <a:pt x="297" y="982"/>
                      </a:lnTo>
                      <a:lnTo>
                        <a:pt x="294" y="1190"/>
                      </a:lnTo>
                      <a:lnTo>
                        <a:pt x="194" y="1211"/>
                      </a:lnTo>
                      <a:lnTo>
                        <a:pt x="106" y="1223"/>
                      </a:lnTo>
                      <a:lnTo>
                        <a:pt x="0" y="1220"/>
                      </a:lnTo>
                      <a:lnTo>
                        <a:pt x="6" y="922"/>
                      </a:lnTo>
                      <a:lnTo>
                        <a:pt x="6" y="673"/>
                      </a:lnTo>
                      <a:lnTo>
                        <a:pt x="22" y="535"/>
                      </a:lnTo>
                      <a:lnTo>
                        <a:pt x="8" y="448"/>
                      </a:lnTo>
                      <a:lnTo>
                        <a:pt x="18" y="352"/>
                      </a:lnTo>
                      <a:lnTo>
                        <a:pt x="36" y="288"/>
                      </a:lnTo>
                      <a:lnTo>
                        <a:pt x="111" y="240"/>
                      </a:lnTo>
                      <a:lnTo>
                        <a:pt x="205" y="198"/>
                      </a:lnTo>
                      <a:lnTo>
                        <a:pt x="390" y="138"/>
                      </a:lnTo>
                      <a:lnTo>
                        <a:pt x="538" y="96"/>
                      </a:lnTo>
                      <a:lnTo>
                        <a:pt x="620" y="90"/>
                      </a:lnTo>
                      <a:lnTo>
                        <a:pt x="653" y="138"/>
                      </a:lnTo>
                      <a:lnTo>
                        <a:pt x="756" y="189"/>
                      </a:lnTo>
                      <a:lnTo>
                        <a:pt x="701" y="144"/>
                      </a:lnTo>
                      <a:lnTo>
                        <a:pt x="659" y="120"/>
                      </a:lnTo>
                      <a:lnTo>
                        <a:pt x="644" y="87"/>
                      </a:lnTo>
                      <a:lnTo>
                        <a:pt x="650" y="72"/>
                      </a:lnTo>
                      <a:lnTo>
                        <a:pt x="680" y="72"/>
                      </a:lnTo>
                      <a:lnTo>
                        <a:pt x="698" y="90"/>
                      </a:lnTo>
                      <a:lnTo>
                        <a:pt x="717" y="108"/>
                      </a:lnTo>
                      <a:lnTo>
                        <a:pt x="762" y="126"/>
                      </a:lnTo>
                      <a:lnTo>
                        <a:pt x="720" y="90"/>
                      </a:lnTo>
                      <a:lnTo>
                        <a:pt x="701" y="63"/>
                      </a:lnTo>
                      <a:lnTo>
                        <a:pt x="714" y="45"/>
                      </a:lnTo>
                      <a:lnTo>
                        <a:pt x="750" y="33"/>
                      </a:lnTo>
                      <a:lnTo>
                        <a:pt x="798" y="75"/>
                      </a:lnTo>
                      <a:lnTo>
                        <a:pt x="844" y="102"/>
                      </a:lnTo>
                      <a:lnTo>
                        <a:pt x="789" y="42"/>
                      </a:lnTo>
                      <a:lnTo>
                        <a:pt x="771" y="18"/>
                      </a:lnTo>
                      <a:lnTo>
                        <a:pt x="771" y="0"/>
                      </a:lnTo>
                      <a:lnTo>
                        <a:pt x="816" y="6"/>
                      </a:lnTo>
                      <a:lnTo>
                        <a:pt x="859" y="36"/>
                      </a:lnTo>
                      <a:lnTo>
                        <a:pt x="886" y="57"/>
                      </a:lnTo>
                      <a:lnTo>
                        <a:pt x="1016" y="69"/>
                      </a:lnTo>
                      <a:lnTo>
                        <a:pt x="1013" y="36"/>
                      </a:lnTo>
                      <a:lnTo>
                        <a:pt x="1052" y="24"/>
                      </a:lnTo>
                      <a:lnTo>
                        <a:pt x="1052" y="66"/>
                      </a:lnTo>
                      <a:lnTo>
                        <a:pt x="1092" y="75"/>
                      </a:lnTo>
                      <a:lnTo>
                        <a:pt x="1177" y="87"/>
                      </a:lnTo>
                      <a:lnTo>
                        <a:pt x="1171" y="42"/>
                      </a:lnTo>
                      <a:lnTo>
                        <a:pt x="1201" y="42"/>
                      </a:lnTo>
                      <a:lnTo>
                        <a:pt x="1204" y="87"/>
                      </a:lnTo>
                      <a:lnTo>
                        <a:pt x="1252" y="84"/>
                      </a:lnTo>
                      <a:lnTo>
                        <a:pt x="1304" y="72"/>
                      </a:lnTo>
                      <a:lnTo>
                        <a:pt x="1307" y="36"/>
                      </a:lnTo>
                      <a:lnTo>
                        <a:pt x="1328" y="2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11" name="Freeform 241"/>
                <p:cNvSpPr>
                  <a:spLocks noChangeArrowheads="1"/>
                </p:cNvSpPr>
                <p:nvPr/>
              </p:nvSpPr>
              <p:spPr bwMode="auto">
                <a:xfrm>
                  <a:off x="5057" y="1958"/>
                  <a:ext cx="44" cy="5"/>
                </a:xfrm>
                <a:custGeom>
                  <a:avLst/>
                  <a:gdLst>
                    <a:gd name="T0" fmla="*/ 0 w 188"/>
                    <a:gd name="T1" fmla="*/ 0 h 33"/>
                    <a:gd name="T2" fmla="*/ 0 w 188"/>
                    <a:gd name="T3" fmla="*/ 0 h 33"/>
                    <a:gd name="T4" fmla="*/ 0 w 188"/>
                    <a:gd name="T5" fmla="*/ 0 h 33"/>
                    <a:gd name="T6" fmla="*/ 0 w 188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8"/>
                    <a:gd name="T13" fmla="*/ 0 h 33"/>
                    <a:gd name="T14" fmla="*/ 188 w 188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8" h="33">
                      <a:moveTo>
                        <a:pt x="188" y="0"/>
                      </a:moveTo>
                      <a:lnTo>
                        <a:pt x="100" y="33"/>
                      </a:lnTo>
                      <a:lnTo>
                        <a:pt x="0" y="24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12" name="Freeform 242"/>
                <p:cNvSpPr>
                  <a:spLocks noChangeArrowheads="1"/>
                </p:cNvSpPr>
                <p:nvPr/>
              </p:nvSpPr>
              <p:spPr bwMode="auto">
                <a:xfrm>
                  <a:off x="5117" y="1950"/>
                  <a:ext cx="26" cy="5"/>
                </a:xfrm>
                <a:custGeom>
                  <a:avLst/>
                  <a:gdLst>
                    <a:gd name="T0" fmla="*/ 0 w 115"/>
                    <a:gd name="T1" fmla="*/ 0 h 39"/>
                    <a:gd name="T2" fmla="*/ 0 w 115"/>
                    <a:gd name="T3" fmla="*/ 0 h 39"/>
                    <a:gd name="T4" fmla="*/ 0 w 115"/>
                    <a:gd name="T5" fmla="*/ 0 h 39"/>
                    <a:gd name="T6" fmla="*/ 0 w 115"/>
                    <a:gd name="T7" fmla="*/ 0 h 39"/>
                    <a:gd name="T8" fmla="*/ 0 w 115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39"/>
                    <a:gd name="T17" fmla="*/ 115 w 115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39">
                      <a:moveTo>
                        <a:pt x="115" y="0"/>
                      </a:moveTo>
                      <a:lnTo>
                        <a:pt x="85" y="24"/>
                      </a:lnTo>
                      <a:lnTo>
                        <a:pt x="0" y="36"/>
                      </a:lnTo>
                      <a:lnTo>
                        <a:pt x="88" y="39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13" name="Freeform 243"/>
                <p:cNvSpPr>
                  <a:spLocks noChangeArrowheads="1"/>
                </p:cNvSpPr>
                <p:nvPr/>
              </p:nvSpPr>
              <p:spPr bwMode="auto">
                <a:xfrm>
                  <a:off x="4991" y="1945"/>
                  <a:ext cx="40" cy="13"/>
                </a:xfrm>
                <a:custGeom>
                  <a:avLst/>
                  <a:gdLst>
                    <a:gd name="T0" fmla="*/ 0 w 175"/>
                    <a:gd name="T1" fmla="*/ 0 h 96"/>
                    <a:gd name="T2" fmla="*/ 0 w 175"/>
                    <a:gd name="T3" fmla="*/ 0 h 96"/>
                    <a:gd name="T4" fmla="*/ 0 w 175"/>
                    <a:gd name="T5" fmla="*/ 0 h 96"/>
                    <a:gd name="T6" fmla="*/ 0 w 175"/>
                    <a:gd name="T7" fmla="*/ 0 h 96"/>
                    <a:gd name="T8" fmla="*/ 0 w 175"/>
                    <a:gd name="T9" fmla="*/ 0 h 96"/>
                    <a:gd name="T10" fmla="*/ 0 w 175"/>
                    <a:gd name="T11" fmla="*/ 0 h 96"/>
                    <a:gd name="T12" fmla="*/ 0 w 175"/>
                    <a:gd name="T13" fmla="*/ 0 h 96"/>
                    <a:gd name="T14" fmla="*/ 0 w 175"/>
                    <a:gd name="T15" fmla="*/ 0 h 96"/>
                    <a:gd name="T16" fmla="*/ 0 w 175"/>
                    <a:gd name="T17" fmla="*/ 0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5"/>
                    <a:gd name="T28" fmla="*/ 0 h 96"/>
                    <a:gd name="T29" fmla="*/ 175 w 175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5" h="96">
                      <a:moveTo>
                        <a:pt x="175" y="0"/>
                      </a:moveTo>
                      <a:lnTo>
                        <a:pt x="96" y="9"/>
                      </a:lnTo>
                      <a:lnTo>
                        <a:pt x="81" y="21"/>
                      </a:lnTo>
                      <a:lnTo>
                        <a:pt x="81" y="51"/>
                      </a:lnTo>
                      <a:lnTo>
                        <a:pt x="75" y="84"/>
                      </a:lnTo>
                      <a:lnTo>
                        <a:pt x="0" y="96"/>
                      </a:lnTo>
                      <a:lnTo>
                        <a:pt x="90" y="93"/>
                      </a:lnTo>
                      <a:lnTo>
                        <a:pt x="105" y="33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14" name="Freeform 244"/>
                <p:cNvSpPr>
                  <a:spLocks noChangeArrowheads="1"/>
                </p:cNvSpPr>
                <p:nvPr/>
              </p:nvSpPr>
              <p:spPr bwMode="auto">
                <a:xfrm>
                  <a:off x="4855" y="1979"/>
                  <a:ext cx="136" cy="22"/>
                </a:xfrm>
                <a:custGeom>
                  <a:avLst/>
                  <a:gdLst>
                    <a:gd name="T0" fmla="*/ 0 w 569"/>
                    <a:gd name="T1" fmla="*/ 0 h 141"/>
                    <a:gd name="T2" fmla="*/ 0 w 569"/>
                    <a:gd name="T3" fmla="*/ 0 h 141"/>
                    <a:gd name="T4" fmla="*/ 0 w 569"/>
                    <a:gd name="T5" fmla="*/ 0 h 141"/>
                    <a:gd name="T6" fmla="*/ 0 w 569"/>
                    <a:gd name="T7" fmla="*/ 0 h 141"/>
                    <a:gd name="T8" fmla="*/ 0 w 569"/>
                    <a:gd name="T9" fmla="*/ 0 h 141"/>
                    <a:gd name="T10" fmla="*/ 0 w 569"/>
                    <a:gd name="T11" fmla="*/ 0 h 141"/>
                    <a:gd name="T12" fmla="*/ 0 w 569"/>
                    <a:gd name="T13" fmla="*/ 0 h 141"/>
                    <a:gd name="T14" fmla="*/ 0 w 569"/>
                    <a:gd name="T15" fmla="*/ 0 h 141"/>
                    <a:gd name="T16" fmla="*/ 0 w 569"/>
                    <a:gd name="T17" fmla="*/ 0 h 141"/>
                    <a:gd name="T18" fmla="*/ 0 w 569"/>
                    <a:gd name="T19" fmla="*/ 0 h 141"/>
                    <a:gd name="T20" fmla="*/ 0 w 569"/>
                    <a:gd name="T21" fmla="*/ 0 h 141"/>
                    <a:gd name="T22" fmla="*/ 0 w 569"/>
                    <a:gd name="T23" fmla="*/ 0 h 141"/>
                    <a:gd name="T24" fmla="*/ 0 w 569"/>
                    <a:gd name="T25" fmla="*/ 0 h 141"/>
                    <a:gd name="T26" fmla="*/ 0 w 569"/>
                    <a:gd name="T27" fmla="*/ 0 h 1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9"/>
                    <a:gd name="T43" fmla="*/ 0 h 141"/>
                    <a:gd name="T44" fmla="*/ 569 w 569"/>
                    <a:gd name="T45" fmla="*/ 141 h 14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9" h="141">
                      <a:moveTo>
                        <a:pt x="569" y="0"/>
                      </a:moveTo>
                      <a:lnTo>
                        <a:pt x="423" y="6"/>
                      </a:lnTo>
                      <a:lnTo>
                        <a:pt x="275" y="42"/>
                      </a:lnTo>
                      <a:lnTo>
                        <a:pt x="166" y="48"/>
                      </a:lnTo>
                      <a:lnTo>
                        <a:pt x="75" y="66"/>
                      </a:lnTo>
                      <a:lnTo>
                        <a:pt x="42" y="114"/>
                      </a:lnTo>
                      <a:lnTo>
                        <a:pt x="0" y="141"/>
                      </a:lnTo>
                      <a:lnTo>
                        <a:pt x="42" y="132"/>
                      </a:lnTo>
                      <a:lnTo>
                        <a:pt x="81" y="78"/>
                      </a:lnTo>
                      <a:lnTo>
                        <a:pt x="202" y="54"/>
                      </a:lnTo>
                      <a:lnTo>
                        <a:pt x="275" y="54"/>
                      </a:lnTo>
                      <a:lnTo>
                        <a:pt x="333" y="42"/>
                      </a:lnTo>
                      <a:lnTo>
                        <a:pt x="432" y="15"/>
                      </a:lnTo>
                      <a:lnTo>
                        <a:pt x="569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115" name="Group 245"/>
                <p:cNvGrpSpPr>
                  <a:grpSpLocks/>
                </p:cNvGrpSpPr>
                <p:nvPr/>
              </p:nvGrpSpPr>
              <p:grpSpPr bwMode="auto">
                <a:xfrm>
                  <a:off x="4875" y="1813"/>
                  <a:ext cx="134" cy="48"/>
                  <a:chOff x="4875" y="1813"/>
                  <a:chExt cx="134" cy="48"/>
                </a:xfrm>
              </p:grpSpPr>
              <p:grpSp>
                <p:nvGrpSpPr>
                  <p:cNvPr id="158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4875" y="1813"/>
                    <a:ext cx="117" cy="38"/>
                    <a:chOff x="4875" y="1813"/>
                    <a:chExt cx="117" cy="38"/>
                  </a:xfrm>
                </p:grpSpPr>
                <p:sp>
                  <p:nvSpPr>
                    <p:cNvPr id="162" name="Freeform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5" y="1813"/>
                      <a:ext cx="118" cy="39"/>
                    </a:xfrm>
                    <a:custGeom>
                      <a:avLst/>
                      <a:gdLst>
                        <a:gd name="T0" fmla="*/ 0 w 500"/>
                        <a:gd name="T1" fmla="*/ 0 h 252"/>
                        <a:gd name="T2" fmla="*/ 0 w 500"/>
                        <a:gd name="T3" fmla="*/ 0 h 252"/>
                        <a:gd name="T4" fmla="*/ 0 w 500"/>
                        <a:gd name="T5" fmla="*/ 0 h 252"/>
                        <a:gd name="T6" fmla="*/ 0 w 500"/>
                        <a:gd name="T7" fmla="*/ 0 h 252"/>
                        <a:gd name="T8" fmla="*/ 0 w 500"/>
                        <a:gd name="T9" fmla="*/ 0 h 252"/>
                        <a:gd name="T10" fmla="*/ 0 w 500"/>
                        <a:gd name="T11" fmla="*/ 0 h 252"/>
                        <a:gd name="T12" fmla="*/ 0 w 500"/>
                        <a:gd name="T13" fmla="*/ 0 h 252"/>
                        <a:gd name="T14" fmla="*/ 0 w 500"/>
                        <a:gd name="T15" fmla="*/ 0 h 252"/>
                        <a:gd name="T16" fmla="*/ 0 w 500"/>
                        <a:gd name="T17" fmla="*/ 0 h 252"/>
                        <a:gd name="T18" fmla="*/ 0 w 500"/>
                        <a:gd name="T19" fmla="*/ 0 h 252"/>
                        <a:gd name="T20" fmla="*/ 0 w 500"/>
                        <a:gd name="T21" fmla="*/ 0 h 252"/>
                        <a:gd name="T22" fmla="*/ 0 w 500"/>
                        <a:gd name="T23" fmla="*/ 0 h 252"/>
                        <a:gd name="T24" fmla="*/ 0 w 500"/>
                        <a:gd name="T25" fmla="*/ 0 h 252"/>
                        <a:gd name="T26" fmla="*/ 0 w 500"/>
                        <a:gd name="T27" fmla="*/ 0 h 252"/>
                        <a:gd name="T28" fmla="*/ 0 w 500"/>
                        <a:gd name="T29" fmla="*/ 0 h 252"/>
                        <a:gd name="T30" fmla="*/ 0 w 500"/>
                        <a:gd name="T31" fmla="*/ 0 h 252"/>
                        <a:gd name="T32" fmla="*/ 0 w 500"/>
                        <a:gd name="T33" fmla="*/ 0 h 252"/>
                        <a:gd name="T34" fmla="*/ 0 w 500"/>
                        <a:gd name="T35" fmla="*/ 0 h 252"/>
                        <a:gd name="T36" fmla="*/ 0 w 500"/>
                        <a:gd name="T37" fmla="*/ 0 h 252"/>
                        <a:gd name="T38" fmla="*/ 0 w 500"/>
                        <a:gd name="T39" fmla="*/ 0 h 252"/>
                        <a:gd name="T40" fmla="*/ 0 w 500"/>
                        <a:gd name="T41" fmla="*/ 0 h 252"/>
                        <a:gd name="T42" fmla="*/ 0 w 500"/>
                        <a:gd name="T43" fmla="*/ 0 h 252"/>
                        <a:gd name="T44" fmla="*/ 0 w 500"/>
                        <a:gd name="T45" fmla="*/ 0 h 252"/>
                        <a:gd name="T46" fmla="*/ 0 w 500"/>
                        <a:gd name="T47" fmla="*/ 0 h 252"/>
                        <a:gd name="T48" fmla="*/ 0 w 500"/>
                        <a:gd name="T49" fmla="*/ 0 h 252"/>
                        <a:gd name="T50" fmla="*/ 0 w 500"/>
                        <a:gd name="T51" fmla="*/ 0 h 252"/>
                        <a:gd name="T52" fmla="*/ 0 w 500"/>
                        <a:gd name="T53" fmla="*/ 0 h 252"/>
                        <a:gd name="T54" fmla="*/ 0 w 500"/>
                        <a:gd name="T55" fmla="*/ 0 h 252"/>
                        <a:gd name="T56" fmla="*/ 0 w 500"/>
                        <a:gd name="T57" fmla="*/ 0 h 252"/>
                        <a:gd name="T58" fmla="*/ 0 w 500"/>
                        <a:gd name="T59" fmla="*/ 0 h 252"/>
                        <a:gd name="T60" fmla="*/ 0 w 500"/>
                        <a:gd name="T61" fmla="*/ 0 h 252"/>
                        <a:gd name="T62" fmla="*/ 0 w 500"/>
                        <a:gd name="T63" fmla="*/ 0 h 252"/>
                        <a:gd name="T64" fmla="*/ 0 w 500"/>
                        <a:gd name="T65" fmla="*/ 0 h 252"/>
                        <a:gd name="T66" fmla="*/ 0 w 500"/>
                        <a:gd name="T67" fmla="*/ 0 h 252"/>
                        <a:gd name="T68" fmla="*/ 0 w 500"/>
                        <a:gd name="T69" fmla="*/ 0 h 252"/>
                        <a:gd name="T70" fmla="*/ 0 w 500"/>
                        <a:gd name="T71" fmla="*/ 0 h 252"/>
                        <a:gd name="T72" fmla="*/ 0 w 500"/>
                        <a:gd name="T73" fmla="*/ 0 h 252"/>
                        <a:gd name="T74" fmla="*/ 0 w 500"/>
                        <a:gd name="T75" fmla="*/ 0 h 252"/>
                        <a:gd name="T76" fmla="*/ 0 w 500"/>
                        <a:gd name="T77" fmla="*/ 0 h 252"/>
                        <a:gd name="T78" fmla="*/ 0 w 500"/>
                        <a:gd name="T79" fmla="*/ 0 h 252"/>
                        <a:gd name="T80" fmla="*/ 0 w 500"/>
                        <a:gd name="T81" fmla="*/ 0 h 252"/>
                        <a:gd name="T82" fmla="*/ 0 w 500"/>
                        <a:gd name="T83" fmla="*/ 0 h 252"/>
                        <a:gd name="T84" fmla="*/ 0 w 500"/>
                        <a:gd name="T85" fmla="*/ 0 h 252"/>
                        <a:gd name="T86" fmla="*/ 0 w 500"/>
                        <a:gd name="T87" fmla="*/ 0 h 252"/>
                        <a:gd name="T88" fmla="*/ 0 w 500"/>
                        <a:gd name="T89" fmla="*/ 0 h 252"/>
                        <a:gd name="T90" fmla="*/ 0 w 500"/>
                        <a:gd name="T91" fmla="*/ 0 h 252"/>
                        <a:gd name="T92" fmla="*/ 0 w 500"/>
                        <a:gd name="T93" fmla="*/ 0 h 252"/>
                        <a:gd name="T94" fmla="*/ 0 w 500"/>
                        <a:gd name="T95" fmla="*/ 0 h 252"/>
                        <a:gd name="T96" fmla="*/ 0 w 500"/>
                        <a:gd name="T97" fmla="*/ 0 h 252"/>
                        <a:gd name="T98" fmla="*/ 0 w 500"/>
                        <a:gd name="T99" fmla="*/ 0 h 252"/>
                        <a:gd name="T100" fmla="*/ 0 w 500"/>
                        <a:gd name="T101" fmla="*/ 0 h 252"/>
                        <a:gd name="T102" fmla="*/ 0 w 500"/>
                        <a:gd name="T103" fmla="*/ 0 h 252"/>
                        <a:gd name="T104" fmla="*/ 0 w 500"/>
                        <a:gd name="T105" fmla="*/ 0 h 252"/>
                        <a:gd name="T106" fmla="*/ 0 w 500"/>
                        <a:gd name="T107" fmla="*/ 0 h 252"/>
                        <a:gd name="T108" fmla="*/ 0 w 500"/>
                        <a:gd name="T109" fmla="*/ 0 h 252"/>
                        <a:gd name="T110" fmla="*/ 0 w 500"/>
                        <a:gd name="T111" fmla="*/ 0 h 252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500"/>
                        <a:gd name="T169" fmla="*/ 0 h 252"/>
                        <a:gd name="T170" fmla="*/ 500 w 500"/>
                        <a:gd name="T171" fmla="*/ 252 h 252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500" h="252">
                          <a:moveTo>
                            <a:pt x="452" y="252"/>
                          </a:moveTo>
                          <a:lnTo>
                            <a:pt x="426" y="246"/>
                          </a:lnTo>
                          <a:lnTo>
                            <a:pt x="400" y="233"/>
                          </a:lnTo>
                          <a:lnTo>
                            <a:pt x="376" y="228"/>
                          </a:lnTo>
                          <a:lnTo>
                            <a:pt x="334" y="234"/>
                          </a:lnTo>
                          <a:lnTo>
                            <a:pt x="304" y="233"/>
                          </a:lnTo>
                          <a:lnTo>
                            <a:pt x="283" y="226"/>
                          </a:lnTo>
                          <a:lnTo>
                            <a:pt x="266" y="220"/>
                          </a:lnTo>
                          <a:lnTo>
                            <a:pt x="249" y="212"/>
                          </a:lnTo>
                          <a:lnTo>
                            <a:pt x="230" y="196"/>
                          </a:lnTo>
                          <a:lnTo>
                            <a:pt x="215" y="181"/>
                          </a:lnTo>
                          <a:lnTo>
                            <a:pt x="192" y="163"/>
                          </a:lnTo>
                          <a:lnTo>
                            <a:pt x="159" y="169"/>
                          </a:lnTo>
                          <a:lnTo>
                            <a:pt x="139" y="170"/>
                          </a:lnTo>
                          <a:lnTo>
                            <a:pt x="128" y="167"/>
                          </a:lnTo>
                          <a:lnTo>
                            <a:pt x="121" y="161"/>
                          </a:lnTo>
                          <a:lnTo>
                            <a:pt x="117" y="152"/>
                          </a:lnTo>
                          <a:lnTo>
                            <a:pt x="120" y="143"/>
                          </a:lnTo>
                          <a:lnTo>
                            <a:pt x="128" y="133"/>
                          </a:lnTo>
                          <a:lnTo>
                            <a:pt x="139" y="129"/>
                          </a:lnTo>
                          <a:lnTo>
                            <a:pt x="166" y="125"/>
                          </a:lnTo>
                          <a:lnTo>
                            <a:pt x="197" y="114"/>
                          </a:lnTo>
                          <a:lnTo>
                            <a:pt x="171" y="93"/>
                          </a:lnTo>
                          <a:lnTo>
                            <a:pt x="140" y="81"/>
                          </a:lnTo>
                          <a:lnTo>
                            <a:pt x="112" y="83"/>
                          </a:lnTo>
                          <a:lnTo>
                            <a:pt x="81" y="81"/>
                          </a:lnTo>
                          <a:lnTo>
                            <a:pt x="63" y="87"/>
                          </a:lnTo>
                          <a:lnTo>
                            <a:pt x="37" y="88"/>
                          </a:lnTo>
                          <a:lnTo>
                            <a:pt x="29" y="81"/>
                          </a:lnTo>
                          <a:lnTo>
                            <a:pt x="27" y="70"/>
                          </a:lnTo>
                          <a:lnTo>
                            <a:pt x="13" y="71"/>
                          </a:lnTo>
                          <a:lnTo>
                            <a:pt x="4" y="69"/>
                          </a:lnTo>
                          <a:lnTo>
                            <a:pt x="0" y="59"/>
                          </a:lnTo>
                          <a:lnTo>
                            <a:pt x="3" y="50"/>
                          </a:lnTo>
                          <a:lnTo>
                            <a:pt x="11" y="46"/>
                          </a:lnTo>
                          <a:lnTo>
                            <a:pt x="25" y="38"/>
                          </a:lnTo>
                          <a:lnTo>
                            <a:pt x="36" y="30"/>
                          </a:lnTo>
                          <a:lnTo>
                            <a:pt x="48" y="23"/>
                          </a:lnTo>
                          <a:lnTo>
                            <a:pt x="63" y="19"/>
                          </a:lnTo>
                          <a:lnTo>
                            <a:pt x="75" y="19"/>
                          </a:lnTo>
                          <a:lnTo>
                            <a:pt x="136" y="6"/>
                          </a:lnTo>
                          <a:lnTo>
                            <a:pt x="149" y="3"/>
                          </a:lnTo>
                          <a:lnTo>
                            <a:pt x="163" y="0"/>
                          </a:lnTo>
                          <a:lnTo>
                            <a:pt x="178" y="3"/>
                          </a:lnTo>
                          <a:lnTo>
                            <a:pt x="196" y="9"/>
                          </a:lnTo>
                          <a:lnTo>
                            <a:pt x="249" y="38"/>
                          </a:lnTo>
                          <a:lnTo>
                            <a:pt x="273" y="43"/>
                          </a:lnTo>
                          <a:lnTo>
                            <a:pt x="295" y="48"/>
                          </a:lnTo>
                          <a:lnTo>
                            <a:pt x="312" y="59"/>
                          </a:lnTo>
                          <a:lnTo>
                            <a:pt x="322" y="72"/>
                          </a:lnTo>
                          <a:lnTo>
                            <a:pt x="366" y="102"/>
                          </a:lnTo>
                          <a:lnTo>
                            <a:pt x="386" y="116"/>
                          </a:lnTo>
                          <a:lnTo>
                            <a:pt x="411" y="143"/>
                          </a:lnTo>
                          <a:lnTo>
                            <a:pt x="427" y="151"/>
                          </a:lnTo>
                          <a:lnTo>
                            <a:pt x="500" y="154"/>
                          </a:lnTo>
                          <a:lnTo>
                            <a:pt x="452" y="252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440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3" name="Freeform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831"/>
                      <a:ext cx="29" cy="2"/>
                    </a:xfrm>
                    <a:custGeom>
                      <a:avLst/>
                      <a:gdLst>
                        <a:gd name="T0" fmla="*/ 0 w 120"/>
                        <a:gd name="T1" fmla="*/ 0 h 30"/>
                        <a:gd name="T2" fmla="*/ 0 w 120"/>
                        <a:gd name="T3" fmla="*/ 0 h 30"/>
                        <a:gd name="T4" fmla="*/ 0 w 120"/>
                        <a:gd name="T5" fmla="*/ 0 h 30"/>
                        <a:gd name="T6" fmla="*/ 0 w 120"/>
                        <a:gd name="T7" fmla="*/ 0 h 30"/>
                        <a:gd name="T8" fmla="*/ 0 w 120"/>
                        <a:gd name="T9" fmla="*/ 0 h 30"/>
                        <a:gd name="T10" fmla="*/ 0 w 120"/>
                        <a:gd name="T11" fmla="*/ 0 h 30"/>
                        <a:gd name="T12" fmla="*/ 0 w 120"/>
                        <a:gd name="T13" fmla="*/ 0 h 30"/>
                        <a:gd name="T14" fmla="*/ 0 w 120"/>
                        <a:gd name="T15" fmla="*/ 0 h 30"/>
                        <a:gd name="T16" fmla="*/ 0 w 120"/>
                        <a:gd name="T17" fmla="*/ 0 h 30"/>
                        <a:gd name="T18" fmla="*/ 0 w 120"/>
                        <a:gd name="T19" fmla="*/ 0 h 30"/>
                        <a:gd name="T20" fmla="*/ 0 w 120"/>
                        <a:gd name="T21" fmla="*/ 0 h 30"/>
                        <a:gd name="T22" fmla="*/ 0 w 120"/>
                        <a:gd name="T23" fmla="*/ 0 h 30"/>
                        <a:gd name="T24" fmla="*/ 0 w 120"/>
                        <a:gd name="T25" fmla="*/ 0 h 30"/>
                        <a:gd name="T26" fmla="*/ 0 w 120"/>
                        <a:gd name="T27" fmla="*/ 0 h 30"/>
                        <a:gd name="T28" fmla="*/ 0 w 120"/>
                        <a:gd name="T29" fmla="*/ 0 h 30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20"/>
                        <a:gd name="T46" fmla="*/ 0 h 30"/>
                        <a:gd name="T47" fmla="*/ 120 w 120"/>
                        <a:gd name="T48" fmla="*/ 30 h 30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20" h="30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24" y="7"/>
                          </a:lnTo>
                          <a:lnTo>
                            <a:pt x="33" y="12"/>
                          </a:lnTo>
                          <a:lnTo>
                            <a:pt x="51" y="21"/>
                          </a:lnTo>
                          <a:lnTo>
                            <a:pt x="75" y="26"/>
                          </a:lnTo>
                          <a:lnTo>
                            <a:pt x="101" y="27"/>
                          </a:lnTo>
                          <a:lnTo>
                            <a:pt x="120" y="30"/>
                          </a:lnTo>
                          <a:lnTo>
                            <a:pt x="104" y="24"/>
                          </a:lnTo>
                          <a:lnTo>
                            <a:pt x="84" y="21"/>
                          </a:lnTo>
                          <a:lnTo>
                            <a:pt x="70" y="21"/>
                          </a:lnTo>
                          <a:lnTo>
                            <a:pt x="51" y="15"/>
                          </a:lnTo>
                          <a:lnTo>
                            <a:pt x="35" y="6"/>
                          </a:lnTo>
                          <a:lnTo>
                            <a:pt x="28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" name="Freeform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1" y="1833"/>
                      <a:ext cx="4" cy="2"/>
                    </a:xfrm>
                    <a:custGeom>
                      <a:avLst/>
                      <a:gdLst>
                        <a:gd name="T0" fmla="*/ 0 w 14"/>
                        <a:gd name="T1" fmla="*/ 0 h 18"/>
                        <a:gd name="T2" fmla="*/ 0 w 14"/>
                        <a:gd name="T3" fmla="*/ 0 h 18"/>
                        <a:gd name="T4" fmla="*/ 0 w 14"/>
                        <a:gd name="T5" fmla="*/ 0 h 18"/>
                        <a:gd name="T6" fmla="*/ 0 w 14"/>
                        <a:gd name="T7" fmla="*/ 0 h 18"/>
                        <a:gd name="T8" fmla="*/ 0 w 14"/>
                        <a:gd name="T9" fmla="*/ 0 h 18"/>
                        <a:gd name="T10" fmla="*/ 0 w 14"/>
                        <a:gd name="T11" fmla="*/ 0 h 18"/>
                        <a:gd name="T12" fmla="*/ 0 w 14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"/>
                        <a:gd name="T22" fmla="*/ 0 h 18"/>
                        <a:gd name="T23" fmla="*/ 14 w 14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" h="18">
                          <a:moveTo>
                            <a:pt x="2" y="0"/>
                          </a:moveTo>
                          <a:lnTo>
                            <a:pt x="8" y="5"/>
                          </a:lnTo>
                          <a:lnTo>
                            <a:pt x="6" y="11"/>
                          </a:lnTo>
                          <a:lnTo>
                            <a:pt x="0" y="18"/>
                          </a:lnTo>
                          <a:lnTo>
                            <a:pt x="12" y="13"/>
                          </a:lnTo>
                          <a:lnTo>
                            <a:pt x="14" y="6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" name="Freeform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2" y="1818"/>
                      <a:ext cx="16" cy="5"/>
                    </a:xfrm>
                    <a:custGeom>
                      <a:avLst/>
                      <a:gdLst>
                        <a:gd name="T0" fmla="*/ 0 w 70"/>
                        <a:gd name="T1" fmla="*/ 0 h 33"/>
                        <a:gd name="T2" fmla="*/ 0 w 70"/>
                        <a:gd name="T3" fmla="*/ 0 h 33"/>
                        <a:gd name="T4" fmla="*/ 0 w 70"/>
                        <a:gd name="T5" fmla="*/ 0 h 33"/>
                        <a:gd name="T6" fmla="*/ 0 w 70"/>
                        <a:gd name="T7" fmla="*/ 0 h 33"/>
                        <a:gd name="T8" fmla="*/ 0 w 70"/>
                        <a:gd name="T9" fmla="*/ 0 h 33"/>
                        <a:gd name="T10" fmla="*/ 0 w 70"/>
                        <a:gd name="T11" fmla="*/ 0 h 33"/>
                        <a:gd name="T12" fmla="*/ 0 w 70"/>
                        <a:gd name="T13" fmla="*/ 0 h 33"/>
                        <a:gd name="T14" fmla="*/ 0 w 70"/>
                        <a:gd name="T15" fmla="*/ 0 h 33"/>
                        <a:gd name="T16" fmla="*/ 0 w 70"/>
                        <a:gd name="T17" fmla="*/ 0 h 33"/>
                        <a:gd name="T18" fmla="*/ 0 w 70"/>
                        <a:gd name="T19" fmla="*/ 0 h 33"/>
                        <a:gd name="T20" fmla="*/ 0 w 70"/>
                        <a:gd name="T21" fmla="*/ 0 h 33"/>
                        <a:gd name="T22" fmla="*/ 0 w 70"/>
                        <a:gd name="T23" fmla="*/ 0 h 33"/>
                        <a:gd name="T24" fmla="*/ 0 w 70"/>
                        <a:gd name="T25" fmla="*/ 0 h 3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0"/>
                        <a:gd name="T40" fmla="*/ 0 h 33"/>
                        <a:gd name="T41" fmla="*/ 70 w 70"/>
                        <a:gd name="T42" fmla="*/ 33 h 3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0" h="33">
                          <a:moveTo>
                            <a:pt x="0" y="31"/>
                          </a:moveTo>
                          <a:lnTo>
                            <a:pt x="7" y="33"/>
                          </a:lnTo>
                          <a:lnTo>
                            <a:pt x="17" y="23"/>
                          </a:lnTo>
                          <a:lnTo>
                            <a:pt x="31" y="17"/>
                          </a:lnTo>
                          <a:lnTo>
                            <a:pt x="38" y="10"/>
                          </a:lnTo>
                          <a:lnTo>
                            <a:pt x="44" y="6"/>
                          </a:lnTo>
                          <a:lnTo>
                            <a:pt x="60" y="3"/>
                          </a:lnTo>
                          <a:lnTo>
                            <a:pt x="70" y="1"/>
                          </a:lnTo>
                          <a:lnTo>
                            <a:pt x="57" y="0"/>
                          </a:lnTo>
                          <a:lnTo>
                            <a:pt x="39" y="3"/>
                          </a:lnTo>
                          <a:lnTo>
                            <a:pt x="33" y="8"/>
                          </a:lnTo>
                          <a:lnTo>
                            <a:pt x="25" y="14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6" name="Freeform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5" y="1818"/>
                      <a:ext cx="26" cy="3"/>
                    </a:xfrm>
                    <a:custGeom>
                      <a:avLst/>
                      <a:gdLst>
                        <a:gd name="T0" fmla="*/ 0 w 110"/>
                        <a:gd name="T1" fmla="*/ 0 h 29"/>
                        <a:gd name="T2" fmla="*/ 0 w 110"/>
                        <a:gd name="T3" fmla="*/ 0 h 29"/>
                        <a:gd name="T4" fmla="*/ 0 w 110"/>
                        <a:gd name="T5" fmla="*/ 0 h 29"/>
                        <a:gd name="T6" fmla="*/ 0 w 110"/>
                        <a:gd name="T7" fmla="*/ 0 h 29"/>
                        <a:gd name="T8" fmla="*/ 0 w 110"/>
                        <a:gd name="T9" fmla="*/ 0 h 29"/>
                        <a:gd name="T10" fmla="*/ 0 w 110"/>
                        <a:gd name="T11" fmla="*/ 0 h 29"/>
                        <a:gd name="T12" fmla="*/ 0 w 110"/>
                        <a:gd name="T13" fmla="*/ 0 h 29"/>
                        <a:gd name="T14" fmla="*/ 0 w 110"/>
                        <a:gd name="T15" fmla="*/ 0 h 29"/>
                        <a:gd name="T16" fmla="*/ 0 w 110"/>
                        <a:gd name="T17" fmla="*/ 0 h 29"/>
                        <a:gd name="T18" fmla="*/ 0 w 110"/>
                        <a:gd name="T19" fmla="*/ 0 h 29"/>
                        <a:gd name="T20" fmla="*/ 0 w 110"/>
                        <a:gd name="T21" fmla="*/ 0 h 29"/>
                        <a:gd name="T22" fmla="*/ 0 w 110"/>
                        <a:gd name="T23" fmla="*/ 0 h 29"/>
                        <a:gd name="T24" fmla="*/ 0 w 110"/>
                        <a:gd name="T25" fmla="*/ 0 h 29"/>
                        <a:gd name="T26" fmla="*/ 0 w 110"/>
                        <a:gd name="T27" fmla="*/ 0 h 29"/>
                        <a:gd name="T28" fmla="*/ 0 w 110"/>
                        <a:gd name="T29" fmla="*/ 0 h 29"/>
                        <a:gd name="T30" fmla="*/ 0 w 110"/>
                        <a:gd name="T31" fmla="*/ 0 h 2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29"/>
                        <a:gd name="T50" fmla="*/ 110 w 110"/>
                        <a:gd name="T51" fmla="*/ 29 h 2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29">
                          <a:moveTo>
                            <a:pt x="0" y="7"/>
                          </a:moveTo>
                          <a:lnTo>
                            <a:pt x="23" y="4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56" y="3"/>
                          </a:lnTo>
                          <a:lnTo>
                            <a:pt x="62" y="10"/>
                          </a:lnTo>
                          <a:lnTo>
                            <a:pt x="73" y="16"/>
                          </a:lnTo>
                          <a:lnTo>
                            <a:pt x="95" y="25"/>
                          </a:lnTo>
                          <a:lnTo>
                            <a:pt x="110" y="25"/>
                          </a:lnTo>
                          <a:lnTo>
                            <a:pt x="94" y="29"/>
                          </a:lnTo>
                          <a:lnTo>
                            <a:pt x="84" y="27"/>
                          </a:lnTo>
                          <a:lnTo>
                            <a:pt x="60" y="15"/>
                          </a:lnTo>
                          <a:lnTo>
                            <a:pt x="52" y="7"/>
                          </a:lnTo>
                          <a:lnTo>
                            <a:pt x="36" y="5"/>
                          </a:lnTo>
                          <a:lnTo>
                            <a:pt x="23" y="7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7" name="Freeform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5" y="1821"/>
                      <a:ext cx="7" cy="5"/>
                    </a:xfrm>
                    <a:custGeom>
                      <a:avLst/>
                      <a:gdLst>
                        <a:gd name="T0" fmla="*/ 0 w 23"/>
                        <a:gd name="T1" fmla="*/ 0 h 21"/>
                        <a:gd name="T2" fmla="*/ 0 w 23"/>
                        <a:gd name="T3" fmla="*/ 0 h 21"/>
                        <a:gd name="T4" fmla="*/ 0 w 23"/>
                        <a:gd name="T5" fmla="*/ 0 h 21"/>
                        <a:gd name="T6" fmla="*/ 0 w 23"/>
                        <a:gd name="T7" fmla="*/ 0 h 21"/>
                        <a:gd name="T8" fmla="*/ 0 w 23"/>
                        <a:gd name="T9" fmla="*/ 0 h 21"/>
                        <a:gd name="T10" fmla="*/ 0 w 23"/>
                        <a:gd name="T11" fmla="*/ 0 h 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1"/>
                        <a:gd name="T20" fmla="*/ 23 w 23"/>
                        <a:gd name="T21" fmla="*/ 21 h 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1">
                          <a:moveTo>
                            <a:pt x="17" y="0"/>
                          </a:moveTo>
                          <a:lnTo>
                            <a:pt x="23" y="8"/>
                          </a:lnTo>
                          <a:lnTo>
                            <a:pt x="16" y="17"/>
                          </a:lnTo>
                          <a:lnTo>
                            <a:pt x="0" y="21"/>
                          </a:lnTo>
                          <a:lnTo>
                            <a:pt x="17" y="1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8" name="Freeform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2" y="1818"/>
                      <a:ext cx="3" cy="5"/>
                    </a:xfrm>
                    <a:custGeom>
                      <a:avLst/>
                      <a:gdLst>
                        <a:gd name="T0" fmla="*/ 0 w 23"/>
                        <a:gd name="T1" fmla="*/ 0 h 20"/>
                        <a:gd name="T2" fmla="*/ 0 w 23"/>
                        <a:gd name="T3" fmla="*/ 0 h 20"/>
                        <a:gd name="T4" fmla="*/ 0 w 23"/>
                        <a:gd name="T5" fmla="*/ 0 h 20"/>
                        <a:gd name="T6" fmla="*/ 0 w 23"/>
                        <a:gd name="T7" fmla="*/ 0 h 20"/>
                        <a:gd name="T8" fmla="*/ 0 w 23"/>
                        <a:gd name="T9" fmla="*/ 0 h 20"/>
                        <a:gd name="T10" fmla="*/ 0 w 2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0"/>
                        <a:gd name="T20" fmla="*/ 23 w 2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0">
                          <a:moveTo>
                            <a:pt x="23" y="11"/>
                          </a:moveTo>
                          <a:lnTo>
                            <a:pt x="17" y="0"/>
                          </a:lnTo>
                          <a:lnTo>
                            <a:pt x="16" y="9"/>
                          </a:lnTo>
                          <a:lnTo>
                            <a:pt x="0" y="18"/>
                          </a:lnTo>
                          <a:lnTo>
                            <a:pt x="2" y="20"/>
                          </a:lnTo>
                          <a:lnTo>
                            <a:pt x="23" y="11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9" name="Freeform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5" y="1823"/>
                      <a:ext cx="6" cy="5"/>
                    </a:xfrm>
                    <a:custGeom>
                      <a:avLst/>
                      <a:gdLst>
                        <a:gd name="T0" fmla="*/ 0 w 26"/>
                        <a:gd name="T1" fmla="*/ 0 h 29"/>
                        <a:gd name="T2" fmla="*/ 0 w 26"/>
                        <a:gd name="T3" fmla="*/ 0 h 29"/>
                        <a:gd name="T4" fmla="*/ 0 w 26"/>
                        <a:gd name="T5" fmla="*/ 0 h 29"/>
                        <a:gd name="T6" fmla="*/ 0 w 26"/>
                        <a:gd name="T7" fmla="*/ 0 h 29"/>
                        <a:gd name="T8" fmla="*/ 0 w 26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29"/>
                        <a:gd name="T17" fmla="*/ 26 w 2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29">
                          <a:moveTo>
                            <a:pt x="0" y="0"/>
                          </a:moveTo>
                          <a:lnTo>
                            <a:pt x="6" y="15"/>
                          </a:lnTo>
                          <a:lnTo>
                            <a:pt x="16" y="27"/>
                          </a:lnTo>
                          <a:lnTo>
                            <a:pt x="26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70" name="Freeform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7" y="1841"/>
                      <a:ext cx="7" cy="5"/>
                    </a:xfrm>
                    <a:custGeom>
                      <a:avLst/>
                      <a:gdLst>
                        <a:gd name="T0" fmla="*/ 0 w 34"/>
                        <a:gd name="T1" fmla="*/ 0 h 27"/>
                        <a:gd name="T2" fmla="*/ 0 w 34"/>
                        <a:gd name="T3" fmla="*/ 0 h 27"/>
                        <a:gd name="T4" fmla="*/ 0 w 34"/>
                        <a:gd name="T5" fmla="*/ 0 h 27"/>
                        <a:gd name="T6" fmla="*/ 0 w 34"/>
                        <a:gd name="T7" fmla="*/ 0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4"/>
                        <a:gd name="T13" fmla="*/ 0 h 27"/>
                        <a:gd name="T14" fmla="*/ 34 w 34"/>
                        <a:gd name="T15" fmla="*/ 27 h 2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4" h="27">
                          <a:moveTo>
                            <a:pt x="34" y="0"/>
                          </a:moveTo>
                          <a:lnTo>
                            <a:pt x="12" y="10"/>
                          </a:lnTo>
                          <a:lnTo>
                            <a:pt x="0" y="27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59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978" y="1834"/>
                    <a:ext cx="31" cy="27"/>
                    <a:chOff x="4978" y="1834"/>
                    <a:chExt cx="31" cy="27"/>
                  </a:xfrm>
                </p:grpSpPr>
                <p:sp>
                  <p:nvSpPr>
                    <p:cNvPr id="160" name="Freeform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8" y="1834"/>
                      <a:ext cx="32" cy="28"/>
                    </a:xfrm>
                    <a:custGeom>
                      <a:avLst/>
                      <a:gdLst>
                        <a:gd name="T0" fmla="*/ 0 w 145"/>
                        <a:gd name="T1" fmla="*/ 0 h 177"/>
                        <a:gd name="T2" fmla="*/ 0 w 145"/>
                        <a:gd name="T3" fmla="*/ 0 h 177"/>
                        <a:gd name="T4" fmla="*/ 0 w 145"/>
                        <a:gd name="T5" fmla="*/ 0 h 177"/>
                        <a:gd name="T6" fmla="*/ 0 w 145"/>
                        <a:gd name="T7" fmla="*/ 0 h 177"/>
                        <a:gd name="T8" fmla="*/ 0 w 145"/>
                        <a:gd name="T9" fmla="*/ 0 h 177"/>
                        <a:gd name="T10" fmla="*/ 0 w 145"/>
                        <a:gd name="T11" fmla="*/ 0 h 177"/>
                        <a:gd name="T12" fmla="*/ 0 w 145"/>
                        <a:gd name="T13" fmla="*/ 0 h 177"/>
                        <a:gd name="T14" fmla="*/ 0 w 145"/>
                        <a:gd name="T15" fmla="*/ 0 h 177"/>
                        <a:gd name="T16" fmla="*/ 0 w 145"/>
                        <a:gd name="T17" fmla="*/ 0 h 177"/>
                        <a:gd name="T18" fmla="*/ 0 w 145"/>
                        <a:gd name="T19" fmla="*/ 0 h 1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5"/>
                        <a:gd name="T31" fmla="*/ 0 h 177"/>
                        <a:gd name="T32" fmla="*/ 145 w 145"/>
                        <a:gd name="T33" fmla="*/ 177 h 1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5" h="177">
                          <a:moveTo>
                            <a:pt x="51" y="12"/>
                          </a:moveTo>
                          <a:lnTo>
                            <a:pt x="27" y="37"/>
                          </a:lnTo>
                          <a:lnTo>
                            <a:pt x="17" y="58"/>
                          </a:lnTo>
                          <a:lnTo>
                            <a:pt x="7" y="91"/>
                          </a:lnTo>
                          <a:lnTo>
                            <a:pt x="7" y="111"/>
                          </a:lnTo>
                          <a:lnTo>
                            <a:pt x="0" y="140"/>
                          </a:lnTo>
                          <a:lnTo>
                            <a:pt x="118" y="177"/>
                          </a:lnTo>
                          <a:lnTo>
                            <a:pt x="145" y="0"/>
                          </a:lnTo>
                          <a:lnTo>
                            <a:pt x="97" y="12"/>
                          </a:lnTo>
                          <a:lnTo>
                            <a:pt x="51" y="1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1" name="Freeform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1" y="1836"/>
                      <a:ext cx="26" cy="23"/>
                    </a:xfrm>
                    <a:custGeom>
                      <a:avLst/>
                      <a:gdLst>
                        <a:gd name="T0" fmla="*/ 0 w 118"/>
                        <a:gd name="T1" fmla="*/ 0 h 147"/>
                        <a:gd name="T2" fmla="*/ 0 w 118"/>
                        <a:gd name="T3" fmla="*/ 0 h 147"/>
                        <a:gd name="T4" fmla="*/ 0 w 118"/>
                        <a:gd name="T5" fmla="*/ 0 h 147"/>
                        <a:gd name="T6" fmla="*/ 0 w 118"/>
                        <a:gd name="T7" fmla="*/ 0 h 147"/>
                        <a:gd name="T8" fmla="*/ 0 w 118"/>
                        <a:gd name="T9" fmla="*/ 0 h 147"/>
                        <a:gd name="T10" fmla="*/ 0 w 118"/>
                        <a:gd name="T11" fmla="*/ 0 h 147"/>
                        <a:gd name="T12" fmla="*/ 0 w 118"/>
                        <a:gd name="T13" fmla="*/ 0 h 147"/>
                        <a:gd name="T14" fmla="*/ 0 w 118"/>
                        <a:gd name="T15" fmla="*/ 0 h 147"/>
                        <a:gd name="T16" fmla="*/ 0 w 118"/>
                        <a:gd name="T17" fmla="*/ 0 h 14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8"/>
                        <a:gd name="T28" fmla="*/ 0 h 147"/>
                        <a:gd name="T29" fmla="*/ 118 w 118"/>
                        <a:gd name="T30" fmla="*/ 147 h 14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8" h="147">
                          <a:moveTo>
                            <a:pt x="47" y="4"/>
                          </a:moveTo>
                          <a:lnTo>
                            <a:pt x="25" y="27"/>
                          </a:lnTo>
                          <a:lnTo>
                            <a:pt x="8" y="61"/>
                          </a:lnTo>
                          <a:lnTo>
                            <a:pt x="4" y="86"/>
                          </a:lnTo>
                          <a:lnTo>
                            <a:pt x="0" y="114"/>
                          </a:lnTo>
                          <a:lnTo>
                            <a:pt x="95" y="147"/>
                          </a:lnTo>
                          <a:lnTo>
                            <a:pt x="118" y="0"/>
                          </a:lnTo>
                          <a:lnTo>
                            <a:pt x="82" y="6"/>
                          </a:lnTo>
                          <a:lnTo>
                            <a:pt x="47" y="4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 sz="1050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</p:grpSp>
            <p:sp>
              <p:nvSpPr>
                <p:cNvPr id="116" name="Freeform 259"/>
                <p:cNvSpPr>
                  <a:spLocks noChangeArrowheads="1"/>
                </p:cNvSpPr>
                <p:nvPr/>
              </p:nvSpPr>
              <p:spPr bwMode="auto">
                <a:xfrm>
                  <a:off x="5008" y="1684"/>
                  <a:ext cx="116" cy="84"/>
                </a:xfrm>
                <a:custGeom>
                  <a:avLst/>
                  <a:gdLst>
                    <a:gd name="T0" fmla="*/ 0 w 492"/>
                    <a:gd name="T1" fmla="*/ 0 h 534"/>
                    <a:gd name="T2" fmla="*/ 0 w 492"/>
                    <a:gd name="T3" fmla="*/ 0 h 534"/>
                    <a:gd name="T4" fmla="*/ 0 w 492"/>
                    <a:gd name="T5" fmla="*/ 0 h 534"/>
                    <a:gd name="T6" fmla="*/ 0 w 492"/>
                    <a:gd name="T7" fmla="*/ 0 h 534"/>
                    <a:gd name="T8" fmla="*/ 0 w 492"/>
                    <a:gd name="T9" fmla="*/ 0 h 534"/>
                    <a:gd name="T10" fmla="*/ 0 w 492"/>
                    <a:gd name="T11" fmla="*/ 0 h 534"/>
                    <a:gd name="T12" fmla="*/ 0 w 492"/>
                    <a:gd name="T13" fmla="*/ 0 h 534"/>
                    <a:gd name="T14" fmla="*/ 0 w 492"/>
                    <a:gd name="T15" fmla="*/ 0 h 534"/>
                    <a:gd name="T16" fmla="*/ 0 w 492"/>
                    <a:gd name="T17" fmla="*/ 0 h 534"/>
                    <a:gd name="T18" fmla="*/ 0 w 492"/>
                    <a:gd name="T19" fmla="*/ 0 h 534"/>
                    <a:gd name="T20" fmla="*/ 0 w 492"/>
                    <a:gd name="T21" fmla="*/ 0 h 534"/>
                    <a:gd name="T22" fmla="*/ 0 w 492"/>
                    <a:gd name="T23" fmla="*/ 0 h 534"/>
                    <a:gd name="T24" fmla="*/ 0 w 492"/>
                    <a:gd name="T25" fmla="*/ 0 h 534"/>
                    <a:gd name="T26" fmla="*/ 0 w 492"/>
                    <a:gd name="T27" fmla="*/ 0 h 534"/>
                    <a:gd name="T28" fmla="*/ 0 w 492"/>
                    <a:gd name="T29" fmla="*/ 0 h 534"/>
                    <a:gd name="T30" fmla="*/ 0 w 492"/>
                    <a:gd name="T31" fmla="*/ 0 h 534"/>
                    <a:gd name="T32" fmla="*/ 0 w 492"/>
                    <a:gd name="T33" fmla="*/ 0 h 534"/>
                    <a:gd name="T34" fmla="*/ 0 w 492"/>
                    <a:gd name="T35" fmla="*/ 0 h 534"/>
                    <a:gd name="T36" fmla="*/ 0 w 492"/>
                    <a:gd name="T37" fmla="*/ 0 h 534"/>
                    <a:gd name="T38" fmla="*/ 0 w 492"/>
                    <a:gd name="T39" fmla="*/ 0 h 534"/>
                    <a:gd name="T40" fmla="*/ 0 w 492"/>
                    <a:gd name="T41" fmla="*/ 0 h 534"/>
                    <a:gd name="T42" fmla="*/ 0 w 492"/>
                    <a:gd name="T43" fmla="*/ 0 h 534"/>
                    <a:gd name="T44" fmla="*/ 0 w 492"/>
                    <a:gd name="T45" fmla="*/ 0 h 534"/>
                    <a:gd name="T46" fmla="*/ 0 w 492"/>
                    <a:gd name="T47" fmla="*/ 0 h 534"/>
                    <a:gd name="T48" fmla="*/ 0 w 492"/>
                    <a:gd name="T49" fmla="*/ 0 h 534"/>
                    <a:gd name="T50" fmla="*/ 0 w 492"/>
                    <a:gd name="T51" fmla="*/ 0 h 534"/>
                    <a:gd name="T52" fmla="*/ 0 w 492"/>
                    <a:gd name="T53" fmla="*/ 0 h 534"/>
                    <a:gd name="T54" fmla="*/ 0 w 492"/>
                    <a:gd name="T55" fmla="*/ 0 h 534"/>
                    <a:gd name="T56" fmla="*/ 0 w 492"/>
                    <a:gd name="T57" fmla="*/ 0 h 534"/>
                    <a:gd name="T58" fmla="*/ 0 w 492"/>
                    <a:gd name="T59" fmla="*/ 0 h 534"/>
                    <a:gd name="T60" fmla="*/ 0 w 492"/>
                    <a:gd name="T61" fmla="*/ 0 h 534"/>
                    <a:gd name="T62" fmla="*/ 0 w 492"/>
                    <a:gd name="T63" fmla="*/ 0 h 534"/>
                    <a:gd name="T64" fmla="*/ 0 w 492"/>
                    <a:gd name="T65" fmla="*/ 0 h 534"/>
                    <a:gd name="T66" fmla="*/ 0 w 492"/>
                    <a:gd name="T67" fmla="*/ 0 h 534"/>
                    <a:gd name="T68" fmla="*/ 0 w 492"/>
                    <a:gd name="T69" fmla="*/ 0 h 534"/>
                    <a:gd name="T70" fmla="*/ 0 w 492"/>
                    <a:gd name="T71" fmla="*/ 0 h 5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92"/>
                    <a:gd name="T109" fmla="*/ 0 h 534"/>
                    <a:gd name="T110" fmla="*/ 492 w 492"/>
                    <a:gd name="T111" fmla="*/ 534 h 5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92" h="534">
                      <a:moveTo>
                        <a:pt x="161" y="17"/>
                      </a:moveTo>
                      <a:lnTo>
                        <a:pt x="118" y="48"/>
                      </a:lnTo>
                      <a:lnTo>
                        <a:pt x="95" y="86"/>
                      </a:lnTo>
                      <a:lnTo>
                        <a:pt x="74" y="127"/>
                      </a:lnTo>
                      <a:lnTo>
                        <a:pt x="61" y="148"/>
                      </a:lnTo>
                      <a:lnTo>
                        <a:pt x="61" y="171"/>
                      </a:lnTo>
                      <a:lnTo>
                        <a:pt x="72" y="198"/>
                      </a:lnTo>
                      <a:lnTo>
                        <a:pt x="51" y="219"/>
                      </a:lnTo>
                      <a:lnTo>
                        <a:pt x="17" y="278"/>
                      </a:lnTo>
                      <a:lnTo>
                        <a:pt x="0" y="309"/>
                      </a:lnTo>
                      <a:lnTo>
                        <a:pt x="0" y="319"/>
                      </a:lnTo>
                      <a:lnTo>
                        <a:pt x="4" y="330"/>
                      </a:lnTo>
                      <a:lnTo>
                        <a:pt x="18" y="333"/>
                      </a:lnTo>
                      <a:lnTo>
                        <a:pt x="40" y="334"/>
                      </a:lnTo>
                      <a:lnTo>
                        <a:pt x="52" y="338"/>
                      </a:lnTo>
                      <a:lnTo>
                        <a:pt x="51" y="361"/>
                      </a:lnTo>
                      <a:lnTo>
                        <a:pt x="45" y="388"/>
                      </a:lnTo>
                      <a:lnTo>
                        <a:pt x="57" y="403"/>
                      </a:lnTo>
                      <a:lnTo>
                        <a:pt x="53" y="423"/>
                      </a:lnTo>
                      <a:lnTo>
                        <a:pt x="63" y="436"/>
                      </a:lnTo>
                      <a:lnTo>
                        <a:pt x="73" y="471"/>
                      </a:lnTo>
                      <a:lnTo>
                        <a:pt x="88" y="482"/>
                      </a:lnTo>
                      <a:lnTo>
                        <a:pt x="111" y="482"/>
                      </a:lnTo>
                      <a:lnTo>
                        <a:pt x="143" y="477"/>
                      </a:lnTo>
                      <a:lnTo>
                        <a:pt x="178" y="471"/>
                      </a:lnTo>
                      <a:lnTo>
                        <a:pt x="175" y="534"/>
                      </a:lnTo>
                      <a:lnTo>
                        <a:pt x="437" y="450"/>
                      </a:lnTo>
                      <a:lnTo>
                        <a:pt x="416" y="401"/>
                      </a:lnTo>
                      <a:lnTo>
                        <a:pt x="421" y="363"/>
                      </a:lnTo>
                      <a:lnTo>
                        <a:pt x="492" y="292"/>
                      </a:lnTo>
                      <a:lnTo>
                        <a:pt x="492" y="102"/>
                      </a:lnTo>
                      <a:lnTo>
                        <a:pt x="444" y="50"/>
                      </a:lnTo>
                      <a:lnTo>
                        <a:pt x="384" y="23"/>
                      </a:lnTo>
                      <a:lnTo>
                        <a:pt x="320" y="0"/>
                      </a:lnTo>
                      <a:lnTo>
                        <a:pt x="236" y="11"/>
                      </a:lnTo>
                      <a:lnTo>
                        <a:pt x="161" y="17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44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17" name="Freeform 260"/>
                <p:cNvSpPr>
                  <a:spLocks noChangeArrowheads="1"/>
                </p:cNvSpPr>
                <p:nvPr/>
              </p:nvSpPr>
              <p:spPr bwMode="auto">
                <a:xfrm>
                  <a:off x="5014" y="1733"/>
                  <a:ext cx="7" cy="3"/>
                </a:xfrm>
                <a:custGeom>
                  <a:avLst/>
                  <a:gdLst>
                    <a:gd name="T0" fmla="*/ 0 w 30"/>
                    <a:gd name="T1" fmla="*/ 0 h 8"/>
                    <a:gd name="T2" fmla="*/ 0 w 30"/>
                    <a:gd name="T3" fmla="*/ 0 h 8"/>
                    <a:gd name="T4" fmla="*/ 0 w 30"/>
                    <a:gd name="T5" fmla="*/ 0 h 8"/>
                    <a:gd name="T6" fmla="*/ 0 w 30"/>
                    <a:gd name="T7" fmla="*/ 0 h 8"/>
                    <a:gd name="T8" fmla="*/ 0 w 30"/>
                    <a:gd name="T9" fmla="*/ 0 h 8"/>
                    <a:gd name="T10" fmla="*/ 0 w 30"/>
                    <a:gd name="T11" fmla="*/ 0 h 8"/>
                    <a:gd name="T12" fmla="*/ 0 w 30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8"/>
                    <a:gd name="T23" fmla="*/ 30 w 30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8">
                      <a:moveTo>
                        <a:pt x="0" y="3"/>
                      </a:moveTo>
                      <a:lnTo>
                        <a:pt x="7" y="7"/>
                      </a:lnTo>
                      <a:lnTo>
                        <a:pt x="22" y="5"/>
                      </a:lnTo>
                      <a:lnTo>
                        <a:pt x="28" y="8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18" name="Freeform 261"/>
                <p:cNvSpPr>
                  <a:spLocks noChangeArrowheads="1"/>
                </p:cNvSpPr>
                <p:nvPr/>
              </p:nvSpPr>
              <p:spPr bwMode="auto">
                <a:xfrm>
                  <a:off x="5021" y="1731"/>
                  <a:ext cx="3" cy="2"/>
                </a:xfrm>
                <a:custGeom>
                  <a:avLst/>
                  <a:gdLst>
                    <a:gd name="T0" fmla="*/ 0 w 13"/>
                    <a:gd name="T1" fmla="*/ 0 h 22"/>
                    <a:gd name="T2" fmla="*/ 0 w 13"/>
                    <a:gd name="T3" fmla="*/ 0 h 22"/>
                    <a:gd name="T4" fmla="*/ 0 w 13"/>
                    <a:gd name="T5" fmla="*/ 0 h 22"/>
                    <a:gd name="T6" fmla="*/ 0 w 13"/>
                    <a:gd name="T7" fmla="*/ 0 h 22"/>
                    <a:gd name="T8" fmla="*/ 0 w 13"/>
                    <a:gd name="T9" fmla="*/ 0 h 22"/>
                    <a:gd name="T10" fmla="*/ 0 w 13"/>
                    <a:gd name="T11" fmla="*/ 0 h 22"/>
                    <a:gd name="T12" fmla="*/ 0 w 13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22"/>
                    <a:gd name="T23" fmla="*/ 13 w 13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2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12"/>
                      </a:lnTo>
                      <a:lnTo>
                        <a:pt x="10" y="22"/>
                      </a:lnTo>
                      <a:lnTo>
                        <a:pt x="13" y="9"/>
                      </a:lnTo>
                      <a:lnTo>
                        <a:pt x="1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19" name="Freeform 262"/>
                <p:cNvSpPr>
                  <a:spLocks noChangeArrowheads="1"/>
                </p:cNvSpPr>
                <p:nvPr/>
              </p:nvSpPr>
              <p:spPr bwMode="auto">
                <a:xfrm>
                  <a:off x="5024" y="1720"/>
                  <a:ext cx="4" cy="8"/>
                </a:xfrm>
                <a:custGeom>
                  <a:avLst/>
                  <a:gdLst>
                    <a:gd name="T0" fmla="*/ 0 w 14"/>
                    <a:gd name="T1" fmla="*/ 0 h 42"/>
                    <a:gd name="T2" fmla="*/ 0 w 14"/>
                    <a:gd name="T3" fmla="*/ 0 h 42"/>
                    <a:gd name="T4" fmla="*/ 0 w 14"/>
                    <a:gd name="T5" fmla="*/ 0 h 42"/>
                    <a:gd name="T6" fmla="*/ 0 w 14"/>
                    <a:gd name="T7" fmla="*/ 0 h 42"/>
                    <a:gd name="T8" fmla="*/ 0 w 14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2"/>
                    <a:gd name="T17" fmla="*/ 14 w 1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2">
                      <a:moveTo>
                        <a:pt x="14" y="0"/>
                      </a:moveTo>
                      <a:lnTo>
                        <a:pt x="4" y="24"/>
                      </a:lnTo>
                      <a:lnTo>
                        <a:pt x="0" y="42"/>
                      </a:lnTo>
                      <a:lnTo>
                        <a:pt x="7" y="3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20" name="Freeform 263"/>
                <p:cNvSpPr>
                  <a:spLocks noChangeArrowheads="1"/>
                </p:cNvSpPr>
                <p:nvPr/>
              </p:nvSpPr>
              <p:spPr bwMode="auto">
                <a:xfrm>
                  <a:off x="5028" y="1715"/>
                  <a:ext cx="13" cy="5"/>
                </a:xfrm>
                <a:custGeom>
                  <a:avLst/>
                  <a:gdLst>
                    <a:gd name="T0" fmla="*/ 0 w 54"/>
                    <a:gd name="T1" fmla="*/ 0 h 35"/>
                    <a:gd name="T2" fmla="*/ 0 w 54"/>
                    <a:gd name="T3" fmla="*/ 0 h 35"/>
                    <a:gd name="T4" fmla="*/ 0 w 54"/>
                    <a:gd name="T5" fmla="*/ 0 h 35"/>
                    <a:gd name="T6" fmla="*/ 0 w 54"/>
                    <a:gd name="T7" fmla="*/ 0 h 35"/>
                    <a:gd name="T8" fmla="*/ 0 w 54"/>
                    <a:gd name="T9" fmla="*/ 0 h 35"/>
                    <a:gd name="T10" fmla="*/ 0 w 54"/>
                    <a:gd name="T11" fmla="*/ 0 h 35"/>
                    <a:gd name="T12" fmla="*/ 0 w 54"/>
                    <a:gd name="T13" fmla="*/ 0 h 35"/>
                    <a:gd name="T14" fmla="*/ 0 w 54"/>
                    <a:gd name="T15" fmla="*/ 0 h 35"/>
                    <a:gd name="T16" fmla="*/ 0 w 54"/>
                    <a:gd name="T17" fmla="*/ 0 h 35"/>
                    <a:gd name="T18" fmla="*/ 0 w 54"/>
                    <a:gd name="T19" fmla="*/ 0 h 35"/>
                    <a:gd name="T20" fmla="*/ 0 w 54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35"/>
                    <a:gd name="T35" fmla="*/ 54 w 54"/>
                    <a:gd name="T36" fmla="*/ 35 h 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35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9" y="24"/>
                      </a:lnTo>
                      <a:lnTo>
                        <a:pt x="9" y="28"/>
                      </a:lnTo>
                      <a:lnTo>
                        <a:pt x="6" y="35"/>
                      </a:lnTo>
                      <a:lnTo>
                        <a:pt x="13" y="23"/>
                      </a:lnTo>
                      <a:lnTo>
                        <a:pt x="24" y="23"/>
                      </a:lnTo>
                      <a:lnTo>
                        <a:pt x="35" y="19"/>
                      </a:lnTo>
                      <a:lnTo>
                        <a:pt x="54" y="18"/>
                      </a:lnTo>
                      <a:lnTo>
                        <a:pt x="3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21" name="Freeform 264"/>
                <p:cNvSpPr>
                  <a:spLocks noChangeArrowheads="1"/>
                </p:cNvSpPr>
                <p:nvPr/>
              </p:nvSpPr>
              <p:spPr bwMode="auto">
                <a:xfrm>
                  <a:off x="5024" y="1707"/>
                  <a:ext cx="23" cy="5"/>
                </a:xfrm>
                <a:custGeom>
                  <a:avLst/>
                  <a:gdLst>
                    <a:gd name="T0" fmla="*/ 0 w 91"/>
                    <a:gd name="T1" fmla="*/ 0 h 33"/>
                    <a:gd name="T2" fmla="*/ 0 w 91"/>
                    <a:gd name="T3" fmla="*/ 0 h 33"/>
                    <a:gd name="T4" fmla="*/ 0 w 91"/>
                    <a:gd name="T5" fmla="*/ 0 h 33"/>
                    <a:gd name="T6" fmla="*/ 0 w 91"/>
                    <a:gd name="T7" fmla="*/ 0 h 33"/>
                    <a:gd name="T8" fmla="*/ 0 w 91"/>
                    <a:gd name="T9" fmla="*/ 0 h 33"/>
                    <a:gd name="T10" fmla="*/ 0 w 91"/>
                    <a:gd name="T11" fmla="*/ 0 h 33"/>
                    <a:gd name="T12" fmla="*/ 0 w 91"/>
                    <a:gd name="T13" fmla="*/ 0 h 33"/>
                    <a:gd name="T14" fmla="*/ 0 w 91"/>
                    <a:gd name="T15" fmla="*/ 0 h 33"/>
                    <a:gd name="T16" fmla="*/ 0 w 91"/>
                    <a:gd name="T17" fmla="*/ 0 h 33"/>
                    <a:gd name="T18" fmla="*/ 0 w 91"/>
                    <a:gd name="T19" fmla="*/ 0 h 33"/>
                    <a:gd name="T20" fmla="*/ 0 w 91"/>
                    <a:gd name="T21" fmla="*/ 0 h 33"/>
                    <a:gd name="T22" fmla="*/ 0 w 91"/>
                    <a:gd name="T23" fmla="*/ 0 h 33"/>
                    <a:gd name="T24" fmla="*/ 0 w 91"/>
                    <a:gd name="T25" fmla="*/ 0 h 33"/>
                    <a:gd name="T26" fmla="*/ 0 w 91"/>
                    <a:gd name="T27" fmla="*/ 0 h 33"/>
                    <a:gd name="T28" fmla="*/ 0 w 91"/>
                    <a:gd name="T29" fmla="*/ 0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1"/>
                    <a:gd name="T46" fmla="*/ 0 h 33"/>
                    <a:gd name="T47" fmla="*/ 91 w 91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1" h="33">
                      <a:moveTo>
                        <a:pt x="0" y="17"/>
                      </a:moveTo>
                      <a:lnTo>
                        <a:pt x="4" y="29"/>
                      </a:lnTo>
                      <a:lnTo>
                        <a:pt x="13" y="33"/>
                      </a:lnTo>
                      <a:lnTo>
                        <a:pt x="28" y="23"/>
                      </a:lnTo>
                      <a:lnTo>
                        <a:pt x="46" y="17"/>
                      </a:lnTo>
                      <a:lnTo>
                        <a:pt x="76" y="16"/>
                      </a:lnTo>
                      <a:lnTo>
                        <a:pt x="91" y="18"/>
                      </a:lnTo>
                      <a:lnTo>
                        <a:pt x="67" y="8"/>
                      </a:lnTo>
                      <a:lnTo>
                        <a:pt x="51" y="4"/>
                      </a:lnTo>
                      <a:lnTo>
                        <a:pt x="53" y="0"/>
                      </a:lnTo>
                      <a:lnTo>
                        <a:pt x="38" y="6"/>
                      </a:lnTo>
                      <a:lnTo>
                        <a:pt x="40" y="2"/>
                      </a:lnTo>
                      <a:lnTo>
                        <a:pt x="27" y="8"/>
                      </a:lnTo>
                      <a:lnTo>
                        <a:pt x="15" y="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22" name="Freeform 265"/>
                <p:cNvSpPr>
                  <a:spLocks noChangeArrowheads="1"/>
                </p:cNvSpPr>
                <p:nvPr/>
              </p:nvSpPr>
              <p:spPr bwMode="auto">
                <a:xfrm>
                  <a:off x="5071" y="1715"/>
                  <a:ext cx="13" cy="16"/>
                </a:xfrm>
                <a:custGeom>
                  <a:avLst/>
                  <a:gdLst>
                    <a:gd name="T0" fmla="*/ 0 w 53"/>
                    <a:gd name="T1" fmla="*/ 0 h 107"/>
                    <a:gd name="T2" fmla="*/ 0 w 53"/>
                    <a:gd name="T3" fmla="*/ 0 h 107"/>
                    <a:gd name="T4" fmla="*/ 0 w 53"/>
                    <a:gd name="T5" fmla="*/ 0 h 107"/>
                    <a:gd name="T6" fmla="*/ 0 w 53"/>
                    <a:gd name="T7" fmla="*/ 0 h 107"/>
                    <a:gd name="T8" fmla="*/ 0 w 53"/>
                    <a:gd name="T9" fmla="*/ 0 h 107"/>
                    <a:gd name="T10" fmla="*/ 0 w 53"/>
                    <a:gd name="T11" fmla="*/ 0 h 107"/>
                    <a:gd name="T12" fmla="*/ 0 w 53"/>
                    <a:gd name="T13" fmla="*/ 0 h 107"/>
                    <a:gd name="T14" fmla="*/ 0 w 53"/>
                    <a:gd name="T15" fmla="*/ 0 h 107"/>
                    <a:gd name="T16" fmla="*/ 0 w 53"/>
                    <a:gd name="T17" fmla="*/ 0 h 107"/>
                    <a:gd name="T18" fmla="*/ 0 w 53"/>
                    <a:gd name="T19" fmla="*/ 0 h 107"/>
                    <a:gd name="T20" fmla="*/ 0 w 53"/>
                    <a:gd name="T21" fmla="*/ 0 h 107"/>
                    <a:gd name="T22" fmla="*/ 0 w 53"/>
                    <a:gd name="T23" fmla="*/ 0 h 107"/>
                    <a:gd name="T24" fmla="*/ 0 w 53"/>
                    <a:gd name="T25" fmla="*/ 0 h 107"/>
                    <a:gd name="T26" fmla="*/ 0 w 53"/>
                    <a:gd name="T27" fmla="*/ 0 h 107"/>
                    <a:gd name="T28" fmla="*/ 0 w 53"/>
                    <a:gd name="T29" fmla="*/ 0 h 107"/>
                    <a:gd name="T30" fmla="*/ 0 w 53"/>
                    <a:gd name="T31" fmla="*/ 0 h 107"/>
                    <a:gd name="T32" fmla="*/ 0 w 53"/>
                    <a:gd name="T33" fmla="*/ 0 h 107"/>
                    <a:gd name="T34" fmla="*/ 0 w 53"/>
                    <a:gd name="T35" fmla="*/ 0 h 107"/>
                    <a:gd name="T36" fmla="*/ 0 w 53"/>
                    <a:gd name="T37" fmla="*/ 0 h 107"/>
                    <a:gd name="T38" fmla="*/ 0 w 53"/>
                    <a:gd name="T39" fmla="*/ 0 h 107"/>
                    <a:gd name="T40" fmla="*/ 0 w 53"/>
                    <a:gd name="T41" fmla="*/ 0 h 107"/>
                    <a:gd name="T42" fmla="*/ 0 w 53"/>
                    <a:gd name="T43" fmla="*/ 0 h 107"/>
                    <a:gd name="T44" fmla="*/ 0 w 53"/>
                    <a:gd name="T45" fmla="*/ 0 h 10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3"/>
                    <a:gd name="T70" fmla="*/ 0 h 107"/>
                    <a:gd name="T71" fmla="*/ 53 w 53"/>
                    <a:gd name="T72" fmla="*/ 107 h 10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3" h="107">
                      <a:moveTo>
                        <a:pt x="0" y="20"/>
                      </a:moveTo>
                      <a:lnTo>
                        <a:pt x="16" y="7"/>
                      </a:lnTo>
                      <a:lnTo>
                        <a:pt x="35" y="10"/>
                      </a:lnTo>
                      <a:lnTo>
                        <a:pt x="46" y="28"/>
                      </a:lnTo>
                      <a:lnTo>
                        <a:pt x="48" y="52"/>
                      </a:lnTo>
                      <a:lnTo>
                        <a:pt x="46" y="71"/>
                      </a:lnTo>
                      <a:lnTo>
                        <a:pt x="39" y="87"/>
                      </a:lnTo>
                      <a:lnTo>
                        <a:pt x="30" y="62"/>
                      </a:lnTo>
                      <a:lnTo>
                        <a:pt x="21" y="49"/>
                      </a:lnTo>
                      <a:lnTo>
                        <a:pt x="3" y="40"/>
                      </a:lnTo>
                      <a:lnTo>
                        <a:pt x="17" y="59"/>
                      </a:lnTo>
                      <a:lnTo>
                        <a:pt x="32" y="75"/>
                      </a:lnTo>
                      <a:lnTo>
                        <a:pt x="33" y="91"/>
                      </a:lnTo>
                      <a:lnTo>
                        <a:pt x="27" y="105"/>
                      </a:lnTo>
                      <a:lnTo>
                        <a:pt x="19" y="107"/>
                      </a:lnTo>
                      <a:lnTo>
                        <a:pt x="41" y="102"/>
                      </a:lnTo>
                      <a:lnTo>
                        <a:pt x="52" y="79"/>
                      </a:lnTo>
                      <a:lnTo>
                        <a:pt x="53" y="49"/>
                      </a:lnTo>
                      <a:lnTo>
                        <a:pt x="52" y="22"/>
                      </a:lnTo>
                      <a:lnTo>
                        <a:pt x="39" y="5"/>
                      </a:lnTo>
                      <a:lnTo>
                        <a:pt x="23" y="0"/>
                      </a:lnTo>
                      <a:lnTo>
                        <a:pt x="7" y="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23" name="Freeform 266"/>
                <p:cNvSpPr>
                  <a:spLocks noChangeArrowheads="1"/>
                </p:cNvSpPr>
                <p:nvPr/>
              </p:nvSpPr>
              <p:spPr bwMode="auto">
                <a:xfrm>
                  <a:off x="5068" y="1712"/>
                  <a:ext cx="23" cy="21"/>
                </a:xfrm>
                <a:custGeom>
                  <a:avLst/>
                  <a:gdLst>
                    <a:gd name="T0" fmla="*/ 0 w 87"/>
                    <a:gd name="T1" fmla="*/ 0 h 144"/>
                    <a:gd name="T2" fmla="*/ 0 w 87"/>
                    <a:gd name="T3" fmla="*/ 0 h 144"/>
                    <a:gd name="T4" fmla="*/ 0 w 87"/>
                    <a:gd name="T5" fmla="*/ 0 h 144"/>
                    <a:gd name="T6" fmla="*/ 0 w 87"/>
                    <a:gd name="T7" fmla="*/ 0 h 144"/>
                    <a:gd name="T8" fmla="*/ 0 w 87"/>
                    <a:gd name="T9" fmla="*/ 0 h 144"/>
                    <a:gd name="T10" fmla="*/ 0 w 87"/>
                    <a:gd name="T11" fmla="*/ 0 h 144"/>
                    <a:gd name="T12" fmla="*/ 0 w 87"/>
                    <a:gd name="T13" fmla="*/ 0 h 144"/>
                    <a:gd name="T14" fmla="*/ 0 w 87"/>
                    <a:gd name="T15" fmla="*/ 0 h 144"/>
                    <a:gd name="T16" fmla="*/ 0 w 87"/>
                    <a:gd name="T17" fmla="*/ 0 h 144"/>
                    <a:gd name="T18" fmla="*/ 0 w 87"/>
                    <a:gd name="T19" fmla="*/ 0 h 144"/>
                    <a:gd name="T20" fmla="*/ 0 w 87"/>
                    <a:gd name="T21" fmla="*/ 0 h 144"/>
                    <a:gd name="T22" fmla="*/ 0 w 87"/>
                    <a:gd name="T23" fmla="*/ 0 h 144"/>
                    <a:gd name="T24" fmla="*/ 0 w 87"/>
                    <a:gd name="T25" fmla="*/ 0 h 144"/>
                    <a:gd name="T26" fmla="*/ 0 w 87"/>
                    <a:gd name="T27" fmla="*/ 0 h 144"/>
                    <a:gd name="T28" fmla="*/ 0 w 87"/>
                    <a:gd name="T29" fmla="*/ 0 h 144"/>
                    <a:gd name="T30" fmla="*/ 0 w 87"/>
                    <a:gd name="T31" fmla="*/ 0 h 144"/>
                    <a:gd name="T32" fmla="*/ 0 w 87"/>
                    <a:gd name="T33" fmla="*/ 0 h 144"/>
                    <a:gd name="T34" fmla="*/ 0 w 87"/>
                    <a:gd name="T35" fmla="*/ 0 h 144"/>
                    <a:gd name="T36" fmla="*/ 0 w 87"/>
                    <a:gd name="T37" fmla="*/ 0 h 144"/>
                    <a:gd name="T38" fmla="*/ 0 w 87"/>
                    <a:gd name="T39" fmla="*/ 0 h 144"/>
                    <a:gd name="T40" fmla="*/ 0 w 87"/>
                    <a:gd name="T41" fmla="*/ 0 h 144"/>
                    <a:gd name="T42" fmla="*/ 0 w 87"/>
                    <a:gd name="T43" fmla="*/ 0 h 144"/>
                    <a:gd name="T44" fmla="*/ 0 w 87"/>
                    <a:gd name="T45" fmla="*/ 0 h 144"/>
                    <a:gd name="T46" fmla="*/ 0 w 87"/>
                    <a:gd name="T47" fmla="*/ 0 h 144"/>
                    <a:gd name="T48" fmla="*/ 0 w 87"/>
                    <a:gd name="T49" fmla="*/ 0 h 144"/>
                    <a:gd name="T50" fmla="*/ 0 w 87"/>
                    <a:gd name="T51" fmla="*/ 0 h 144"/>
                    <a:gd name="T52" fmla="*/ 0 w 87"/>
                    <a:gd name="T53" fmla="*/ 0 h 1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7"/>
                    <a:gd name="T82" fmla="*/ 0 h 144"/>
                    <a:gd name="T83" fmla="*/ 87 w 87"/>
                    <a:gd name="T84" fmla="*/ 144 h 1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7" h="144">
                      <a:moveTo>
                        <a:pt x="0" y="35"/>
                      </a:moveTo>
                      <a:lnTo>
                        <a:pt x="14" y="12"/>
                      </a:lnTo>
                      <a:lnTo>
                        <a:pt x="37" y="6"/>
                      </a:lnTo>
                      <a:lnTo>
                        <a:pt x="64" y="10"/>
                      </a:lnTo>
                      <a:lnTo>
                        <a:pt x="74" y="23"/>
                      </a:lnTo>
                      <a:lnTo>
                        <a:pt x="81" y="45"/>
                      </a:lnTo>
                      <a:lnTo>
                        <a:pt x="81" y="62"/>
                      </a:lnTo>
                      <a:lnTo>
                        <a:pt x="77" y="74"/>
                      </a:lnTo>
                      <a:lnTo>
                        <a:pt x="77" y="92"/>
                      </a:lnTo>
                      <a:lnTo>
                        <a:pt x="73" y="113"/>
                      </a:lnTo>
                      <a:lnTo>
                        <a:pt x="54" y="133"/>
                      </a:lnTo>
                      <a:lnTo>
                        <a:pt x="43" y="133"/>
                      </a:lnTo>
                      <a:lnTo>
                        <a:pt x="28" y="133"/>
                      </a:lnTo>
                      <a:lnTo>
                        <a:pt x="28" y="136"/>
                      </a:lnTo>
                      <a:lnTo>
                        <a:pt x="39" y="144"/>
                      </a:lnTo>
                      <a:lnTo>
                        <a:pt x="52" y="142"/>
                      </a:lnTo>
                      <a:lnTo>
                        <a:pt x="69" y="135"/>
                      </a:lnTo>
                      <a:lnTo>
                        <a:pt x="82" y="115"/>
                      </a:lnTo>
                      <a:lnTo>
                        <a:pt x="83" y="80"/>
                      </a:lnTo>
                      <a:lnTo>
                        <a:pt x="87" y="58"/>
                      </a:lnTo>
                      <a:lnTo>
                        <a:pt x="87" y="39"/>
                      </a:lnTo>
                      <a:lnTo>
                        <a:pt x="79" y="21"/>
                      </a:lnTo>
                      <a:lnTo>
                        <a:pt x="70" y="6"/>
                      </a:lnTo>
                      <a:lnTo>
                        <a:pt x="47" y="0"/>
                      </a:lnTo>
                      <a:lnTo>
                        <a:pt x="14" y="4"/>
                      </a:lnTo>
                      <a:lnTo>
                        <a:pt x="2" y="12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24" name="Freeform 267"/>
                <p:cNvSpPr>
                  <a:spLocks noChangeArrowheads="1"/>
                </p:cNvSpPr>
                <p:nvPr/>
              </p:nvSpPr>
              <p:spPr bwMode="auto">
                <a:xfrm>
                  <a:off x="5057" y="1736"/>
                  <a:ext cx="20" cy="18"/>
                </a:xfrm>
                <a:custGeom>
                  <a:avLst/>
                  <a:gdLst>
                    <a:gd name="T0" fmla="*/ 0 w 80"/>
                    <a:gd name="T1" fmla="*/ 0 h 120"/>
                    <a:gd name="T2" fmla="*/ 0 w 80"/>
                    <a:gd name="T3" fmla="*/ 0 h 120"/>
                    <a:gd name="T4" fmla="*/ 0 w 80"/>
                    <a:gd name="T5" fmla="*/ 0 h 120"/>
                    <a:gd name="T6" fmla="*/ 0 w 80"/>
                    <a:gd name="T7" fmla="*/ 0 h 120"/>
                    <a:gd name="T8" fmla="*/ 0 w 80"/>
                    <a:gd name="T9" fmla="*/ 0 h 120"/>
                    <a:gd name="T10" fmla="*/ 0 w 80"/>
                    <a:gd name="T11" fmla="*/ 0 h 120"/>
                    <a:gd name="T12" fmla="*/ 0 w 80"/>
                    <a:gd name="T13" fmla="*/ 0 h 120"/>
                    <a:gd name="T14" fmla="*/ 0 w 80"/>
                    <a:gd name="T15" fmla="*/ 0 h 120"/>
                    <a:gd name="T16" fmla="*/ 0 w 80"/>
                    <a:gd name="T17" fmla="*/ 0 h 120"/>
                    <a:gd name="T18" fmla="*/ 0 w 80"/>
                    <a:gd name="T19" fmla="*/ 0 h 1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0"/>
                    <a:gd name="T31" fmla="*/ 0 h 120"/>
                    <a:gd name="T32" fmla="*/ 80 w 80"/>
                    <a:gd name="T33" fmla="*/ 120 h 1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0" h="120">
                      <a:moveTo>
                        <a:pt x="80" y="0"/>
                      </a:moveTo>
                      <a:lnTo>
                        <a:pt x="70" y="26"/>
                      </a:lnTo>
                      <a:lnTo>
                        <a:pt x="53" y="54"/>
                      </a:lnTo>
                      <a:lnTo>
                        <a:pt x="35" y="78"/>
                      </a:lnTo>
                      <a:lnTo>
                        <a:pt x="11" y="110"/>
                      </a:lnTo>
                      <a:lnTo>
                        <a:pt x="0" y="120"/>
                      </a:lnTo>
                      <a:lnTo>
                        <a:pt x="27" y="106"/>
                      </a:lnTo>
                      <a:lnTo>
                        <a:pt x="47" y="77"/>
                      </a:lnTo>
                      <a:lnTo>
                        <a:pt x="68" y="4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25" name="Freeform 268"/>
                <p:cNvSpPr>
                  <a:spLocks noChangeArrowheads="1"/>
                </p:cNvSpPr>
                <p:nvPr/>
              </p:nvSpPr>
              <p:spPr bwMode="auto">
                <a:xfrm>
                  <a:off x="5028" y="1673"/>
                  <a:ext cx="106" cy="69"/>
                </a:xfrm>
                <a:custGeom>
                  <a:avLst/>
                  <a:gdLst>
                    <a:gd name="T0" fmla="*/ 0 w 447"/>
                    <a:gd name="T1" fmla="*/ 0 h 445"/>
                    <a:gd name="T2" fmla="*/ 0 w 447"/>
                    <a:gd name="T3" fmla="*/ 0 h 445"/>
                    <a:gd name="T4" fmla="*/ 0 w 447"/>
                    <a:gd name="T5" fmla="*/ 0 h 445"/>
                    <a:gd name="T6" fmla="*/ 0 w 447"/>
                    <a:gd name="T7" fmla="*/ 0 h 445"/>
                    <a:gd name="T8" fmla="*/ 0 w 447"/>
                    <a:gd name="T9" fmla="*/ 0 h 445"/>
                    <a:gd name="T10" fmla="*/ 0 w 447"/>
                    <a:gd name="T11" fmla="*/ 0 h 445"/>
                    <a:gd name="T12" fmla="*/ 0 w 447"/>
                    <a:gd name="T13" fmla="*/ 0 h 445"/>
                    <a:gd name="T14" fmla="*/ 0 w 447"/>
                    <a:gd name="T15" fmla="*/ 0 h 445"/>
                    <a:gd name="T16" fmla="*/ 0 w 447"/>
                    <a:gd name="T17" fmla="*/ 0 h 445"/>
                    <a:gd name="T18" fmla="*/ 0 w 447"/>
                    <a:gd name="T19" fmla="*/ 0 h 445"/>
                    <a:gd name="T20" fmla="*/ 0 w 447"/>
                    <a:gd name="T21" fmla="*/ 0 h 445"/>
                    <a:gd name="T22" fmla="*/ 0 w 447"/>
                    <a:gd name="T23" fmla="*/ 0 h 445"/>
                    <a:gd name="T24" fmla="*/ 0 w 447"/>
                    <a:gd name="T25" fmla="*/ 0 h 445"/>
                    <a:gd name="T26" fmla="*/ 0 w 447"/>
                    <a:gd name="T27" fmla="*/ 0 h 445"/>
                    <a:gd name="T28" fmla="*/ 0 w 447"/>
                    <a:gd name="T29" fmla="*/ 0 h 445"/>
                    <a:gd name="T30" fmla="*/ 0 w 447"/>
                    <a:gd name="T31" fmla="*/ 0 h 445"/>
                    <a:gd name="T32" fmla="*/ 0 w 447"/>
                    <a:gd name="T33" fmla="*/ 0 h 445"/>
                    <a:gd name="T34" fmla="*/ 0 w 447"/>
                    <a:gd name="T35" fmla="*/ 0 h 445"/>
                    <a:gd name="T36" fmla="*/ 0 w 447"/>
                    <a:gd name="T37" fmla="*/ 0 h 445"/>
                    <a:gd name="T38" fmla="*/ 0 w 447"/>
                    <a:gd name="T39" fmla="*/ 0 h 445"/>
                    <a:gd name="T40" fmla="*/ 0 w 447"/>
                    <a:gd name="T41" fmla="*/ 0 h 445"/>
                    <a:gd name="T42" fmla="*/ 0 w 447"/>
                    <a:gd name="T43" fmla="*/ 0 h 445"/>
                    <a:gd name="T44" fmla="*/ 0 w 447"/>
                    <a:gd name="T45" fmla="*/ 0 h 445"/>
                    <a:gd name="T46" fmla="*/ 0 w 447"/>
                    <a:gd name="T47" fmla="*/ 0 h 445"/>
                    <a:gd name="T48" fmla="*/ 0 w 447"/>
                    <a:gd name="T49" fmla="*/ 0 h 445"/>
                    <a:gd name="T50" fmla="*/ 0 w 447"/>
                    <a:gd name="T51" fmla="*/ 0 h 445"/>
                    <a:gd name="T52" fmla="*/ 0 w 447"/>
                    <a:gd name="T53" fmla="*/ 0 h 445"/>
                    <a:gd name="T54" fmla="*/ 0 w 447"/>
                    <a:gd name="T55" fmla="*/ 0 h 445"/>
                    <a:gd name="T56" fmla="*/ 0 w 447"/>
                    <a:gd name="T57" fmla="*/ 0 h 445"/>
                    <a:gd name="T58" fmla="*/ 0 w 447"/>
                    <a:gd name="T59" fmla="*/ 0 h 445"/>
                    <a:gd name="T60" fmla="*/ 0 w 447"/>
                    <a:gd name="T61" fmla="*/ 0 h 445"/>
                    <a:gd name="T62" fmla="*/ 0 w 447"/>
                    <a:gd name="T63" fmla="*/ 0 h 445"/>
                    <a:gd name="T64" fmla="*/ 0 w 447"/>
                    <a:gd name="T65" fmla="*/ 0 h 445"/>
                    <a:gd name="T66" fmla="*/ 0 w 447"/>
                    <a:gd name="T67" fmla="*/ 0 h 445"/>
                    <a:gd name="T68" fmla="*/ 0 w 447"/>
                    <a:gd name="T69" fmla="*/ 0 h 445"/>
                    <a:gd name="T70" fmla="*/ 0 w 447"/>
                    <a:gd name="T71" fmla="*/ 0 h 445"/>
                    <a:gd name="T72" fmla="*/ 0 w 447"/>
                    <a:gd name="T73" fmla="*/ 0 h 445"/>
                    <a:gd name="T74" fmla="*/ 0 w 447"/>
                    <a:gd name="T75" fmla="*/ 0 h 44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47"/>
                    <a:gd name="T115" fmla="*/ 0 h 445"/>
                    <a:gd name="T116" fmla="*/ 447 w 447"/>
                    <a:gd name="T117" fmla="*/ 445 h 44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47" h="445">
                      <a:moveTo>
                        <a:pt x="35" y="128"/>
                      </a:moveTo>
                      <a:lnTo>
                        <a:pt x="103" y="118"/>
                      </a:lnTo>
                      <a:lnTo>
                        <a:pt x="149" y="124"/>
                      </a:lnTo>
                      <a:lnTo>
                        <a:pt x="176" y="155"/>
                      </a:lnTo>
                      <a:lnTo>
                        <a:pt x="159" y="193"/>
                      </a:lnTo>
                      <a:lnTo>
                        <a:pt x="138" y="207"/>
                      </a:lnTo>
                      <a:lnTo>
                        <a:pt x="132" y="243"/>
                      </a:lnTo>
                      <a:lnTo>
                        <a:pt x="145" y="266"/>
                      </a:lnTo>
                      <a:lnTo>
                        <a:pt x="134" y="301"/>
                      </a:lnTo>
                      <a:lnTo>
                        <a:pt x="161" y="301"/>
                      </a:lnTo>
                      <a:lnTo>
                        <a:pt x="169" y="261"/>
                      </a:lnTo>
                      <a:lnTo>
                        <a:pt x="187" y="243"/>
                      </a:lnTo>
                      <a:lnTo>
                        <a:pt x="220" y="243"/>
                      </a:lnTo>
                      <a:lnTo>
                        <a:pt x="252" y="251"/>
                      </a:lnTo>
                      <a:lnTo>
                        <a:pt x="262" y="278"/>
                      </a:lnTo>
                      <a:lnTo>
                        <a:pt x="266" y="315"/>
                      </a:lnTo>
                      <a:lnTo>
                        <a:pt x="262" y="344"/>
                      </a:lnTo>
                      <a:lnTo>
                        <a:pt x="262" y="364"/>
                      </a:lnTo>
                      <a:lnTo>
                        <a:pt x="264" y="387"/>
                      </a:lnTo>
                      <a:lnTo>
                        <a:pt x="285" y="408"/>
                      </a:lnTo>
                      <a:lnTo>
                        <a:pt x="301" y="420"/>
                      </a:lnTo>
                      <a:lnTo>
                        <a:pt x="340" y="445"/>
                      </a:lnTo>
                      <a:lnTo>
                        <a:pt x="414" y="371"/>
                      </a:lnTo>
                      <a:lnTo>
                        <a:pt x="435" y="309"/>
                      </a:lnTo>
                      <a:lnTo>
                        <a:pt x="443" y="212"/>
                      </a:lnTo>
                      <a:lnTo>
                        <a:pt x="447" y="143"/>
                      </a:lnTo>
                      <a:lnTo>
                        <a:pt x="439" y="76"/>
                      </a:lnTo>
                      <a:lnTo>
                        <a:pt x="420" y="39"/>
                      </a:lnTo>
                      <a:lnTo>
                        <a:pt x="375" y="14"/>
                      </a:lnTo>
                      <a:lnTo>
                        <a:pt x="334" y="6"/>
                      </a:lnTo>
                      <a:lnTo>
                        <a:pt x="256" y="0"/>
                      </a:lnTo>
                      <a:lnTo>
                        <a:pt x="181" y="4"/>
                      </a:lnTo>
                      <a:lnTo>
                        <a:pt x="86" y="20"/>
                      </a:lnTo>
                      <a:lnTo>
                        <a:pt x="42" y="41"/>
                      </a:lnTo>
                      <a:lnTo>
                        <a:pt x="21" y="62"/>
                      </a:lnTo>
                      <a:lnTo>
                        <a:pt x="0" y="93"/>
                      </a:lnTo>
                      <a:lnTo>
                        <a:pt x="4" y="110"/>
                      </a:lnTo>
                      <a:lnTo>
                        <a:pt x="35" y="128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26" name="Freeform 269"/>
                <p:cNvSpPr>
                  <a:spLocks noChangeArrowheads="1"/>
                </p:cNvSpPr>
                <p:nvPr/>
              </p:nvSpPr>
              <p:spPr bwMode="auto">
                <a:xfrm>
                  <a:off x="5031" y="1673"/>
                  <a:ext cx="99" cy="66"/>
                </a:xfrm>
                <a:custGeom>
                  <a:avLst/>
                  <a:gdLst>
                    <a:gd name="T0" fmla="*/ 0 w 425"/>
                    <a:gd name="T1" fmla="*/ 0 h 427"/>
                    <a:gd name="T2" fmla="*/ 0 w 425"/>
                    <a:gd name="T3" fmla="*/ 0 h 427"/>
                    <a:gd name="T4" fmla="*/ 0 w 425"/>
                    <a:gd name="T5" fmla="*/ 0 h 427"/>
                    <a:gd name="T6" fmla="*/ 0 w 425"/>
                    <a:gd name="T7" fmla="*/ 0 h 427"/>
                    <a:gd name="T8" fmla="*/ 0 w 425"/>
                    <a:gd name="T9" fmla="*/ 0 h 427"/>
                    <a:gd name="T10" fmla="*/ 0 w 425"/>
                    <a:gd name="T11" fmla="*/ 0 h 427"/>
                    <a:gd name="T12" fmla="*/ 0 w 425"/>
                    <a:gd name="T13" fmla="*/ 0 h 427"/>
                    <a:gd name="T14" fmla="*/ 0 w 425"/>
                    <a:gd name="T15" fmla="*/ 0 h 427"/>
                    <a:gd name="T16" fmla="*/ 0 w 425"/>
                    <a:gd name="T17" fmla="*/ 0 h 427"/>
                    <a:gd name="T18" fmla="*/ 0 w 425"/>
                    <a:gd name="T19" fmla="*/ 0 h 427"/>
                    <a:gd name="T20" fmla="*/ 0 w 425"/>
                    <a:gd name="T21" fmla="*/ 0 h 427"/>
                    <a:gd name="T22" fmla="*/ 0 w 425"/>
                    <a:gd name="T23" fmla="*/ 0 h 427"/>
                    <a:gd name="T24" fmla="*/ 0 w 425"/>
                    <a:gd name="T25" fmla="*/ 0 h 427"/>
                    <a:gd name="T26" fmla="*/ 0 w 425"/>
                    <a:gd name="T27" fmla="*/ 0 h 427"/>
                    <a:gd name="T28" fmla="*/ 0 w 425"/>
                    <a:gd name="T29" fmla="*/ 0 h 427"/>
                    <a:gd name="T30" fmla="*/ 0 w 425"/>
                    <a:gd name="T31" fmla="*/ 0 h 427"/>
                    <a:gd name="T32" fmla="*/ 0 w 425"/>
                    <a:gd name="T33" fmla="*/ 0 h 427"/>
                    <a:gd name="T34" fmla="*/ 0 w 425"/>
                    <a:gd name="T35" fmla="*/ 0 h 427"/>
                    <a:gd name="T36" fmla="*/ 0 w 425"/>
                    <a:gd name="T37" fmla="*/ 0 h 427"/>
                    <a:gd name="T38" fmla="*/ 0 w 425"/>
                    <a:gd name="T39" fmla="*/ 0 h 427"/>
                    <a:gd name="T40" fmla="*/ 0 w 425"/>
                    <a:gd name="T41" fmla="*/ 0 h 427"/>
                    <a:gd name="T42" fmla="*/ 0 w 425"/>
                    <a:gd name="T43" fmla="*/ 0 h 427"/>
                    <a:gd name="T44" fmla="*/ 0 w 425"/>
                    <a:gd name="T45" fmla="*/ 0 h 427"/>
                    <a:gd name="T46" fmla="*/ 0 w 425"/>
                    <a:gd name="T47" fmla="*/ 0 h 427"/>
                    <a:gd name="T48" fmla="*/ 0 w 425"/>
                    <a:gd name="T49" fmla="*/ 0 h 427"/>
                    <a:gd name="T50" fmla="*/ 0 w 425"/>
                    <a:gd name="T51" fmla="*/ 0 h 427"/>
                    <a:gd name="T52" fmla="*/ 0 w 425"/>
                    <a:gd name="T53" fmla="*/ 0 h 427"/>
                    <a:gd name="T54" fmla="*/ 0 w 425"/>
                    <a:gd name="T55" fmla="*/ 0 h 427"/>
                    <a:gd name="T56" fmla="*/ 0 w 425"/>
                    <a:gd name="T57" fmla="*/ 0 h 427"/>
                    <a:gd name="T58" fmla="*/ 0 w 425"/>
                    <a:gd name="T59" fmla="*/ 0 h 427"/>
                    <a:gd name="T60" fmla="*/ 0 w 425"/>
                    <a:gd name="T61" fmla="*/ 0 h 427"/>
                    <a:gd name="T62" fmla="*/ 0 w 425"/>
                    <a:gd name="T63" fmla="*/ 0 h 427"/>
                    <a:gd name="T64" fmla="*/ 0 w 425"/>
                    <a:gd name="T65" fmla="*/ 0 h 427"/>
                    <a:gd name="T66" fmla="*/ 0 w 425"/>
                    <a:gd name="T67" fmla="*/ 0 h 427"/>
                    <a:gd name="T68" fmla="*/ 0 w 425"/>
                    <a:gd name="T69" fmla="*/ 0 h 427"/>
                    <a:gd name="T70" fmla="*/ 0 w 425"/>
                    <a:gd name="T71" fmla="*/ 0 h 427"/>
                    <a:gd name="T72" fmla="*/ 0 w 425"/>
                    <a:gd name="T73" fmla="*/ 0 h 427"/>
                    <a:gd name="T74" fmla="*/ 0 w 425"/>
                    <a:gd name="T75" fmla="*/ 0 h 427"/>
                    <a:gd name="T76" fmla="*/ 0 w 425"/>
                    <a:gd name="T77" fmla="*/ 0 h 427"/>
                    <a:gd name="T78" fmla="*/ 0 w 425"/>
                    <a:gd name="T79" fmla="*/ 0 h 427"/>
                    <a:gd name="T80" fmla="*/ 0 w 425"/>
                    <a:gd name="T81" fmla="*/ 0 h 427"/>
                    <a:gd name="T82" fmla="*/ 0 w 425"/>
                    <a:gd name="T83" fmla="*/ 0 h 427"/>
                    <a:gd name="T84" fmla="*/ 0 w 425"/>
                    <a:gd name="T85" fmla="*/ 0 h 427"/>
                    <a:gd name="T86" fmla="*/ 0 w 425"/>
                    <a:gd name="T87" fmla="*/ 0 h 4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5"/>
                    <a:gd name="T133" fmla="*/ 0 h 427"/>
                    <a:gd name="T134" fmla="*/ 425 w 425"/>
                    <a:gd name="T135" fmla="*/ 427 h 4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5" h="427">
                      <a:moveTo>
                        <a:pt x="70" y="27"/>
                      </a:moveTo>
                      <a:lnTo>
                        <a:pt x="34" y="41"/>
                      </a:lnTo>
                      <a:lnTo>
                        <a:pt x="17" y="64"/>
                      </a:lnTo>
                      <a:lnTo>
                        <a:pt x="7" y="79"/>
                      </a:lnTo>
                      <a:lnTo>
                        <a:pt x="0" y="91"/>
                      </a:lnTo>
                      <a:lnTo>
                        <a:pt x="9" y="100"/>
                      </a:lnTo>
                      <a:lnTo>
                        <a:pt x="27" y="112"/>
                      </a:lnTo>
                      <a:lnTo>
                        <a:pt x="74" y="104"/>
                      </a:lnTo>
                      <a:lnTo>
                        <a:pt x="108" y="104"/>
                      </a:lnTo>
                      <a:lnTo>
                        <a:pt x="130" y="93"/>
                      </a:lnTo>
                      <a:lnTo>
                        <a:pt x="164" y="85"/>
                      </a:lnTo>
                      <a:lnTo>
                        <a:pt x="194" y="83"/>
                      </a:lnTo>
                      <a:lnTo>
                        <a:pt x="229" y="85"/>
                      </a:lnTo>
                      <a:lnTo>
                        <a:pt x="179" y="91"/>
                      </a:lnTo>
                      <a:lnTo>
                        <a:pt x="153" y="97"/>
                      </a:lnTo>
                      <a:lnTo>
                        <a:pt x="135" y="104"/>
                      </a:lnTo>
                      <a:lnTo>
                        <a:pt x="130" y="106"/>
                      </a:lnTo>
                      <a:lnTo>
                        <a:pt x="143" y="112"/>
                      </a:lnTo>
                      <a:lnTo>
                        <a:pt x="153" y="122"/>
                      </a:lnTo>
                      <a:lnTo>
                        <a:pt x="171" y="112"/>
                      </a:lnTo>
                      <a:lnTo>
                        <a:pt x="186" y="108"/>
                      </a:lnTo>
                      <a:lnTo>
                        <a:pt x="217" y="102"/>
                      </a:lnTo>
                      <a:lnTo>
                        <a:pt x="227" y="102"/>
                      </a:lnTo>
                      <a:lnTo>
                        <a:pt x="196" y="114"/>
                      </a:lnTo>
                      <a:lnTo>
                        <a:pt x="173" y="124"/>
                      </a:lnTo>
                      <a:lnTo>
                        <a:pt x="160" y="133"/>
                      </a:lnTo>
                      <a:lnTo>
                        <a:pt x="171" y="143"/>
                      </a:lnTo>
                      <a:lnTo>
                        <a:pt x="196" y="135"/>
                      </a:lnTo>
                      <a:lnTo>
                        <a:pt x="217" y="131"/>
                      </a:lnTo>
                      <a:lnTo>
                        <a:pt x="179" y="149"/>
                      </a:lnTo>
                      <a:lnTo>
                        <a:pt x="167" y="158"/>
                      </a:lnTo>
                      <a:lnTo>
                        <a:pt x="162" y="176"/>
                      </a:lnTo>
                      <a:lnTo>
                        <a:pt x="155" y="185"/>
                      </a:lnTo>
                      <a:lnTo>
                        <a:pt x="179" y="174"/>
                      </a:lnTo>
                      <a:lnTo>
                        <a:pt x="200" y="170"/>
                      </a:lnTo>
                      <a:lnTo>
                        <a:pt x="233" y="168"/>
                      </a:lnTo>
                      <a:lnTo>
                        <a:pt x="183" y="183"/>
                      </a:lnTo>
                      <a:lnTo>
                        <a:pt x="151" y="195"/>
                      </a:lnTo>
                      <a:lnTo>
                        <a:pt x="130" y="206"/>
                      </a:lnTo>
                      <a:lnTo>
                        <a:pt x="128" y="222"/>
                      </a:lnTo>
                      <a:lnTo>
                        <a:pt x="153" y="210"/>
                      </a:lnTo>
                      <a:lnTo>
                        <a:pt x="188" y="199"/>
                      </a:lnTo>
                      <a:lnTo>
                        <a:pt x="204" y="199"/>
                      </a:lnTo>
                      <a:lnTo>
                        <a:pt x="167" y="212"/>
                      </a:lnTo>
                      <a:lnTo>
                        <a:pt x="137" y="224"/>
                      </a:lnTo>
                      <a:lnTo>
                        <a:pt x="126" y="235"/>
                      </a:lnTo>
                      <a:lnTo>
                        <a:pt x="130" y="245"/>
                      </a:lnTo>
                      <a:lnTo>
                        <a:pt x="153" y="237"/>
                      </a:lnTo>
                      <a:lnTo>
                        <a:pt x="175" y="228"/>
                      </a:lnTo>
                      <a:lnTo>
                        <a:pt x="219" y="226"/>
                      </a:lnTo>
                      <a:lnTo>
                        <a:pt x="236" y="228"/>
                      </a:lnTo>
                      <a:lnTo>
                        <a:pt x="277" y="230"/>
                      </a:lnTo>
                      <a:lnTo>
                        <a:pt x="326" y="224"/>
                      </a:lnTo>
                      <a:lnTo>
                        <a:pt x="297" y="235"/>
                      </a:lnTo>
                      <a:lnTo>
                        <a:pt x="246" y="243"/>
                      </a:lnTo>
                      <a:lnTo>
                        <a:pt x="256" y="260"/>
                      </a:lnTo>
                      <a:lnTo>
                        <a:pt x="293" y="251"/>
                      </a:lnTo>
                      <a:lnTo>
                        <a:pt x="328" y="239"/>
                      </a:lnTo>
                      <a:lnTo>
                        <a:pt x="351" y="228"/>
                      </a:lnTo>
                      <a:lnTo>
                        <a:pt x="307" y="260"/>
                      </a:lnTo>
                      <a:lnTo>
                        <a:pt x="279" y="268"/>
                      </a:lnTo>
                      <a:lnTo>
                        <a:pt x="256" y="276"/>
                      </a:lnTo>
                      <a:lnTo>
                        <a:pt x="258" y="293"/>
                      </a:lnTo>
                      <a:lnTo>
                        <a:pt x="293" y="287"/>
                      </a:lnTo>
                      <a:lnTo>
                        <a:pt x="320" y="280"/>
                      </a:lnTo>
                      <a:lnTo>
                        <a:pt x="303" y="291"/>
                      </a:lnTo>
                      <a:lnTo>
                        <a:pt x="273" y="299"/>
                      </a:lnTo>
                      <a:lnTo>
                        <a:pt x="258" y="301"/>
                      </a:lnTo>
                      <a:lnTo>
                        <a:pt x="258" y="340"/>
                      </a:lnTo>
                      <a:lnTo>
                        <a:pt x="291" y="327"/>
                      </a:lnTo>
                      <a:lnTo>
                        <a:pt x="316" y="316"/>
                      </a:lnTo>
                      <a:lnTo>
                        <a:pt x="289" y="338"/>
                      </a:lnTo>
                      <a:lnTo>
                        <a:pt x="254" y="352"/>
                      </a:lnTo>
                      <a:lnTo>
                        <a:pt x="256" y="369"/>
                      </a:lnTo>
                      <a:lnTo>
                        <a:pt x="275" y="389"/>
                      </a:lnTo>
                      <a:lnTo>
                        <a:pt x="293" y="367"/>
                      </a:lnTo>
                      <a:lnTo>
                        <a:pt x="316" y="340"/>
                      </a:lnTo>
                      <a:lnTo>
                        <a:pt x="332" y="312"/>
                      </a:lnTo>
                      <a:lnTo>
                        <a:pt x="316" y="354"/>
                      </a:lnTo>
                      <a:lnTo>
                        <a:pt x="303" y="369"/>
                      </a:lnTo>
                      <a:lnTo>
                        <a:pt x="279" y="398"/>
                      </a:lnTo>
                      <a:lnTo>
                        <a:pt x="297" y="417"/>
                      </a:lnTo>
                      <a:lnTo>
                        <a:pt x="324" y="394"/>
                      </a:lnTo>
                      <a:lnTo>
                        <a:pt x="343" y="367"/>
                      </a:lnTo>
                      <a:lnTo>
                        <a:pt x="361" y="338"/>
                      </a:lnTo>
                      <a:lnTo>
                        <a:pt x="345" y="381"/>
                      </a:lnTo>
                      <a:lnTo>
                        <a:pt x="328" y="400"/>
                      </a:lnTo>
                      <a:lnTo>
                        <a:pt x="311" y="419"/>
                      </a:lnTo>
                      <a:lnTo>
                        <a:pt x="326" y="427"/>
                      </a:lnTo>
                      <a:lnTo>
                        <a:pt x="361" y="398"/>
                      </a:lnTo>
                      <a:lnTo>
                        <a:pt x="393" y="352"/>
                      </a:lnTo>
                      <a:lnTo>
                        <a:pt x="406" y="316"/>
                      </a:lnTo>
                      <a:lnTo>
                        <a:pt x="414" y="255"/>
                      </a:lnTo>
                      <a:lnTo>
                        <a:pt x="419" y="210"/>
                      </a:lnTo>
                      <a:lnTo>
                        <a:pt x="425" y="158"/>
                      </a:lnTo>
                      <a:lnTo>
                        <a:pt x="388" y="168"/>
                      </a:lnTo>
                      <a:lnTo>
                        <a:pt x="349" y="183"/>
                      </a:lnTo>
                      <a:lnTo>
                        <a:pt x="289" y="197"/>
                      </a:lnTo>
                      <a:lnTo>
                        <a:pt x="343" y="176"/>
                      </a:lnTo>
                      <a:lnTo>
                        <a:pt x="363" y="164"/>
                      </a:lnTo>
                      <a:lnTo>
                        <a:pt x="402" y="151"/>
                      </a:lnTo>
                      <a:lnTo>
                        <a:pt x="421" y="147"/>
                      </a:lnTo>
                      <a:lnTo>
                        <a:pt x="421" y="120"/>
                      </a:lnTo>
                      <a:lnTo>
                        <a:pt x="416" y="85"/>
                      </a:lnTo>
                      <a:lnTo>
                        <a:pt x="368" y="93"/>
                      </a:lnTo>
                      <a:lnTo>
                        <a:pt x="338" y="102"/>
                      </a:lnTo>
                      <a:lnTo>
                        <a:pt x="299" y="120"/>
                      </a:lnTo>
                      <a:lnTo>
                        <a:pt x="334" y="93"/>
                      </a:lnTo>
                      <a:lnTo>
                        <a:pt x="374" y="81"/>
                      </a:lnTo>
                      <a:lnTo>
                        <a:pt x="414" y="72"/>
                      </a:lnTo>
                      <a:lnTo>
                        <a:pt x="406" y="45"/>
                      </a:lnTo>
                      <a:lnTo>
                        <a:pt x="393" y="29"/>
                      </a:lnTo>
                      <a:lnTo>
                        <a:pt x="357" y="18"/>
                      </a:lnTo>
                      <a:lnTo>
                        <a:pt x="322" y="27"/>
                      </a:lnTo>
                      <a:lnTo>
                        <a:pt x="289" y="50"/>
                      </a:lnTo>
                      <a:lnTo>
                        <a:pt x="311" y="23"/>
                      </a:lnTo>
                      <a:lnTo>
                        <a:pt x="345" y="10"/>
                      </a:lnTo>
                      <a:lnTo>
                        <a:pt x="307" y="4"/>
                      </a:lnTo>
                      <a:lnTo>
                        <a:pt x="279" y="2"/>
                      </a:lnTo>
                      <a:lnTo>
                        <a:pt x="240" y="8"/>
                      </a:lnTo>
                      <a:lnTo>
                        <a:pt x="213" y="25"/>
                      </a:lnTo>
                      <a:lnTo>
                        <a:pt x="171" y="33"/>
                      </a:lnTo>
                      <a:lnTo>
                        <a:pt x="200" y="21"/>
                      </a:lnTo>
                      <a:lnTo>
                        <a:pt x="221" y="8"/>
                      </a:lnTo>
                      <a:lnTo>
                        <a:pt x="233" y="0"/>
                      </a:lnTo>
                      <a:lnTo>
                        <a:pt x="192" y="2"/>
                      </a:lnTo>
                      <a:lnTo>
                        <a:pt x="155" y="4"/>
                      </a:lnTo>
                      <a:lnTo>
                        <a:pt x="133" y="14"/>
                      </a:lnTo>
                      <a:lnTo>
                        <a:pt x="110" y="35"/>
                      </a:lnTo>
                      <a:lnTo>
                        <a:pt x="91" y="62"/>
                      </a:lnTo>
                      <a:lnTo>
                        <a:pt x="101" y="31"/>
                      </a:lnTo>
                      <a:lnTo>
                        <a:pt x="124" y="10"/>
                      </a:lnTo>
                      <a:lnTo>
                        <a:pt x="70" y="27"/>
                      </a:lnTo>
                      <a:close/>
                    </a:path>
                  </a:pathLst>
                </a:custGeom>
                <a:solidFill>
                  <a:srgbClr val="A05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127" name="Group 270"/>
                <p:cNvGrpSpPr>
                  <a:grpSpLocks/>
                </p:cNvGrpSpPr>
                <p:nvPr/>
              </p:nvGrpSpPr>
              <p:grpSpPr bwMode="auto">
                <a:xfrm>
                  <a:off x="4819" y="1839"/>
                  <a:ext cx="107" cy="43"/>
                  <a:chOff x="4819" y="1839"/>
                  <a:chExt cx="107" cy="43"/>
                </a:xfrm>
              </p:grpSpPr>
              <p:sp>
                <p:nvSpPr>
                  <p:cNvPr id="148" name="Freeform 271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1839"/>
                    <a:ext cx="108" cy="44"/>
                  </a:xfrm>
                  <a:custGeom>
                    <a:avLst/>
                    <a:gdLst>
                      <a:gd name="T0" fmla="*/ 0 w 463"/>
                      <a:gd name="T1" fmla="*/ 0 h 282"/>
                      <a:gd name="T2" fmla="*/ 0 w 463"/>
                      <a:gd name="T3" fmla="*/ 0 h 282"/>
                      <a:gd name="T4" fmla="*/ 0 w 463"/>
                      <a:gd name="T5" fmla="*/ 0 h 282"/>
                      <a:gd name="T6" fmla="*/ 0 w 463"/>
                      <a:gd name="T7" fmla="*/ 0 h 282"/>
                      <a:gd name="T8" fmla="*/ 0 w 463"/>
                      <a:gd name="T9" fmla="*/ 0 h 282"/>
                      <a:gd name="T10" fmla="*/ 0 w 463"/>
                      <a:gd name="T11" fmla="*/ 0 h 282"/>
                      <a:gd name="T12" fmla="*/ 0 w 463"/>
                      <a:gd name="T13" fmla="*/ 0 h 282"/>
                      <a:gd name="T14" fmla="*/ 0 w 463"/>
                      <a:gd name="T15" fmla="*/ 0 h 282"/>
                      <a:gd name="T16" fmla="*/ 0 w 463"/>
                      <a:gd name="T17" fmla="*/ 0 h 282"/>
                      <a:gd name="T18" fmla="*/ 0 w 463"/>
                      <a:gd name="T19" fmla="*/ 0 h 282"/>
                      <a:gd name="T20" fmla="*/ 0 w 463"/>
                      <a:gd name="T21" fmla="*/ 0 h 282"/>
                      <a:gd name="T22" fmla="*/ 0 w 463"/>
                      <a:gd name="T23" fmla="*/ 0 h 282"/>
                      <a:gd name="T24" fmla="*/ 0 w 463"/>
                      <a:gd name="T25" fmla="*/ 0 h 282"/>
                      <a:gd name="T26" fmla="*/ 0 w 463"/>
                      <a:gd name="T27" fmla="*/ 0 h 282"/>
                      <a:gd name="T28" fmla="*/ 0 w 463"/>
                      <a:gd name="T29" fmla="*/ 0 h 282"/>
                      <a:gd name="T30" fmla="*/ 0 w 463"/>
                      <a:gd name="T31" fmla="*/ 0 h 282"/>
                      <a:gd name="T32" fmla="*/ 0 w 463"/>
                      <a:gd name="T33" fmla="*/ 0 h 282"/>
                      <a:gd name="T34" fmla="*/ 0 w 463"/>
                      <a:gd name="T35" fmla="*/ 0 h 282"/>
                      <a:gd name="T36" fmla="*/ 0 w 463"/>
                      <a:gd name="T37" fmla="*/ 0 h 282"/>
                      <a:gd name="T38" fmla="*/ 0 w 463"/>
                      <a:gd name="T39" fmla="*/ 0 h 282"/>
                      <a:gd name="T40" fmla="*/ 0 w 463"/>
                      <a:gd name="T41" fmla="*/ 0 h 282"/>
                      <a:gd name="T42" fmla="*/ 0 w 463"/>
                      <a:gd name="T43" fmla="*/ 0 h 282"/>
                      <a:gd name="T44" fmla="*/ 0 w 463"/>
                      <a:gd name="T45" fmla="*/ 0 h 282"/>
                      <a:gd name="T46" fmla="*/ 0 w 463"/>
                      <a:gd name="T47" fmla="*/ 0 h 282"/>
                      <a:gd name="T48" fmla="*/ 0 w 463"/>
                      <a:gd name="T49" fmla="*/ 0 h 282"/>
                      <a:gd name="T50" fmla="*/ 0 w 463"/>
                      <a:gd name="T51" fmla="*/ 0 h 282"/>
                      <a:gd name="T52" fmla="*/ 0 w 463"/>
                      <a:gd name="T53" fmla="*/ 0 h 282"/>
                      <a:gd name="T54" fmla="*/ 0 w 463"/>
                      <a:gd name="T55" fmla="*/ 0 h 282"/>
                      <a:gd name="T56" fmla="*/ 0 w 463"/>
                      <a:gd name="T57" fmla="*/ 0 h 282"/>
                      <a:gd name="T58" fmla="*/ 0 w 463"/>
                      <a:gd name="T59" fmla="*/ 0 h 282"/>
                      <a:gd name="T60" fmla="*/ 0 w 463"/>
                      <a:gd name="T61" fmla="*/ 0 h 282"/>
                      <a:gd name="T62" fmla="*/ 0 w 463"/>
                      <a:gd name="T63" fmla="*/ 0 h 282"/>
                      <a:gd name="T64" fmla="*/ 0 w 463"/>
                      <a:gd name="T65" fmla="*/ 0 h 282"/>
                      <a:gd name="T66" fmla="*/ 0 w 463"/>
                      <a:gd name="T67" fmla="*/ 0 h 282"/>
                      <a:gd name="T68" fmla="*/ 0 w 463"/>
                      <a:gd name="T69" fmla="*/ 0 h 282"/>
                      <a:gd name="T70" fmla="*/ 0 w 463"/>
                      <a:gd name="T71" fmla="*/ 0 h 282"/>
                      <a:gd name="T72" fmla="*/ 0 w 463"/>
                      <a:gd name="T73" fmla="*/ 0 h 282"/>
                      <a:gd name="T74" fmla="*/ 0 w 463"/>
                      <a:gd name="T75" fmla="*/ 0 h 282"/>
                      <a:gd name="T76" fmla="*/ 0 w 463"/>
                      <a:gd name="T77" fmla="*/ 0 h 282"/>
                      <a:gd name="T78" fmla="*/ 0 w 463"/>
                      <a:gd name="T79" fmla="*/ 0 h 282"/>
                      <a:gd name="T80" fmla="*/ 0 w 463"/>
                      <a:gd name="T81" fmla="*/ 0 h 282"/>
                      <a:gd name="T82" fmla="*/ 0 w 463"/>
                      <a:gd name="T83" fmla="*/ 0 h 282"/>
                      <a:gd name="T84" fmla="*/ 0 w 463"/>
                      <a:gd name="T85" fmla="*/ 0 h 282"/>
                      <a:gd name="T86" fmla="*/ 0 w 463"/>
                      <a:gd name="T87" fmla="*/ 0 h 282"/>
                      <a:gd name="T88" fmla="*/ 0 w 463"/>
                      <a:gd name="T89" fmla="*/ 0 h 282"/>
                      <a:gd name="T90" fmla="*/ 0 w 463"/>
                      <a:gd name="T91" fmla="*/ 0 h 282"/>
                      <a:gd name="T92" fmla="*/ 0 w 463"/>
                      <a:gd name="T93" fmla="*/ 0 h 282"/>
                      <a:gd name="T94" fmla="*/ 0 w 463"/>
                      <a:gd name="T95" fmla="*/ 0 h 282"/>
                      <a:gd name="T96" fmla="*/ 0 w 463"/>
                      <a:gd name="T97" fmla="*/ 0 h 282"/>
                      <a:gd name="T98" fmla="*/ 0 w 463"/>
                      <a:gd name="T99" fmla="*/ 0 h 28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63"/>
                      <a:gd name="T151" fmla="*/ 0 h 282"/>
                      <a:gd name="T152" fmla="*/ 463 w 463"/>
                      <a:gd name="T153" fmla="*/ 282 h 28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63" h="282">
                        <a:moveTo>
                          <a:pt x="463" y="168"/>
                        </a:moveTo>
                        <a:lnTo>
                          <a:pt x="406" y="155"/>
                        </a:lnTo>
                        <a:lnTo>
                          <a:pt x="385" y="151"/>
                        </a:lnTo>
                        <a:lnTo>
                          <a:pt x="372" y="139"/>
                        </a:lnTo>
                        <a:lnTo>
                          <a:pt x="357" y="121"/>
                        </a:lnTo>
                        <a:lnTo>
                          <a:pt x="330" y="95"/>
                        </a:lnTo>
                        <a:lnTo>
                          <a:pt x="280" y="52"/>
                        </a:lnTo>
                        <a:lnTo>
                          <a:pt x="271" y="38"/>
                        </a:lnTo>
                        <a:lnTo>
                          <a:pt x="258" y="25"/>
                        </a:lnTo>
                        <a:lnTo>
                          <a:pt x="230" y="21"/>
                        </a:lnTo>
                        <a:lnTo>
                          <a:pt x="150" y="7"/>
                        </a:lnTo>
                        <a:lnTo>
                          <a:pt x="127" y="0"/>
                        </a:lnTo>
                        <a:lnTo>
                          <a:pt x="107" y="9"/>
                        </a:lnTo>
                        <a:lnTo>
                          <a:pt x="97" y="18"/>
                        </a:lnTo>
                        <a:lnTo>
                          <a:pt x="50" y="34"/>
                        </a:lnTo>
                        <a:lnTo>
                          <a:pt x="32" y="41"/>
                        </a:lnTo>
                        <a:lnTo>
                          <a:pt x="25" y="48"/>
                        </a:lnTo>
                        <a:lnTo>
                          <a:pt x="15" y="76"/>
                        </a:lnTo>
                        <a:lnTo>
                          <a:pt x="10" y="89"/>
                        </a:lnTo>
                        <a:lnTo>
                          <a:pt x="6" y="97"/>
                        </a:lnTo>
                        <a:lnTo>
                          <a:pt x="0" y="110"/>
                        </a:lnTo>
                        <a:lnTo>
                          <a:pt x="0" y="120"/>
                        </a:lnTo>
                        <a:lnTo>
                          <a:pt x="9" y="127"/>
                        </a:lnTo>
                        <a:lnTo>
                          <a:pt x="29" y="126"/>
                        </a:lnTo>
                        <a:lnTo>
                          <a:pt x="59" y="112"/>
                        </a:lnTo>
                        <a:lnTo>
                          <a:pt x="97" y="105"/>
                        </a:lnTo>
                        <a:lnTo>
                          <a:pt x="131" y="110"/>
                        </a:lnTo>
                        <a:lnTo>
                          <a:pt x="95" y="119"/>
                        </a:lnTo>
                        <a:lnTo>
                          <a:pt x="70" y="127"/>
                        </a:lnTo>
                        <a:lnTo>
                          <a:pt x="41" y="139"/>
                        </a:lnTo>
                        <a:lnTo>
                          <a:pt x="34" y="149"/>
                        </a:lnTo>
                        <a:lnTo>
                          <a:pt x="34" y="160"/>
                        </a:lnTo>
                        <a:lnTo>
                          <a:pt x="45" y="168"/>
                        </a:lnTo>
                        <a:lnTo>
                          <a:pt x="58" y="166"/>
                        </a:lnTo>
                        <a:lnTo>
                          <a:pt x="99" y="155"/>
                        </a:lnTo>
                        <a:lnTo>
                          <a:pt x="136" y="153"/>
                        </a:lnTo>
                        <a:lnTo>
                          <a:pt x="165" y="155"/>
                        </a:lnTo>
                        <a:lnTo>
                          <a:pt x="181" y="166"/>
                        </a:lnTo>
                        <a:lnTo>
                          <a:pt x="200" y="185"/>
                        </a:lnTo>
                        <a:lnTo>
                          <a:pt x="214" y="206"/>
                        </a:lnTo>
                        <a:lnTo>
                          <a:pt x="229" y="227"/>
                        </a:lnTo>
                        <a:lnTo>
                          <a:pt x="242" y="243"/>
                        </a:lnTo>
                        <a:lnTo>
                          <a:pt x="265" y="258"/>
                        </a:lnTo>
                        <a:lnTo>
                          <a:pt x="286" y="263"/>
                        </a:lnTo>
                        <a:lnTo>
                          <a:pt x="309" y="265"/>
                        </a:lnTo>
                        <a:lnTo>
                          <a:pt x="337" y="263"/>
                        </a:lnTo>
                        <a:lnTo>
                          <a:pt x="358" y="261"/>
                        </a:lnTo>
                        <a:lnTo>
                          <a:pt x="387" y="268"/>
                        </a:lnTo>
                        <a:lnTo>
                          <a:pt x="463" y="282"/>
                        </a:lnTo>
                        <a:lnTo>
                          <a:pt x="463" y="168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44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9" name="Freeform 272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847"/>
                    <a:ext cx="37" cy="5"/>
                  </a:xfrm>
                  <a:custGeom>
                    <a:avLst/>
                    <a:gdLst>
                      <a:gd name="T0" fmla="*/ 0 w 150"/>
                      <a:gd name="T1" fmla="*/ 0 h 37"/>
                      <a:gd name="T2" fmla="*/ 0 w 150"/>
                      <a:gd name="T3" fmla="*/ 0 h 37"/>
                      <a:gd name="T4" fmla="*/ 0 w 150"/>
                      <a:gd name="T5" fmla="*/ 0 h 37"/>
                      <a:gd name="T6" fmla="*/ 0 w 150"/>
                      <a:gd name="T7" fmla="*/ 0 h 37"/>
                      <a:gd name="T8" fmla="*/ 0 w 150"/>
                      <a:gd name="T9" fmla="*/ 0 h 37"/>
                      <a:gd name="T10" fmla="*/ 0 w 150"/>
                      <a:gd name="T11" fmla="*/ 0 h 37"/>
                      <a:gd name="T12" fmla="*/ 0 w 150"/>
                      <a:gd name="T13" fmla="*/ 0 h 37"/>
                      <a:gd name="T14" fmla="*/ 0 w 150"/>
                      <a:gd name="T15" fmla="*/ 0 h 37"/>
                      <a:gd name="T16" fmla="*/ 0 w 150"/>
                      <a:gd name="T17" fmla="*/ 0 h 37"/>
                      <a:gd name="T18" fmla="*/ 0 w 150"/>
                      <a:gd name="T19" fmla="*/ 0 h 37"/>
                      <a:gd name="T20" fmla="*/ 0 w 150"/>
                      <a:gd name="T21" fmla="*/ 0 h 37"/>
                      <a:gd name="T22" fmla="*/ 0 w 150"/>
                      <a:gd name="T23" fmla="*/ 0 h 37"/>
                      <a:gd name="T24" fmla="*/ 0 w 150"/>
                      <a:gd name="T25" fmla="*/ 0 h 3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0"/>
                      <a:gd name="T40" fmla="*/ 0 h 37"/>
                      <a:gd name="T41" fmla="*/ 150 w 150"/>
                      <a:gd name="T42" fmla="*/ 37 h 3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0" h="37">
                        <a:moveTo>
                          <a:pt x="0" y="37"/>
                        </a:moveTo>
                        <a:lnTo>
                          <a:pt x="26" y="25"/>
                        </a:lnTo>
                        <a:lnTo>
                          <a:pt x="47" y="21"/>
                        </a:lnTo>
                        <a:lnTo>
                          <a:pt x="72" y="14"/>
                        </a:lnTo>
                        <a:lnTo>
                          <a:pt x="93" y="7"/>
                        </a:lnTo>
                        <a:lnTo>
                          <a:pt x="127" y="11"/>
                        </a:lnTo>
                        <a:lnTo>
                          <a:pt x="150" y="14"/>
                        </a:lnTo>
                        <a:lnTo>
                          <a:pt x="115" y="5"/>
                        </a:lnTo>
                        <a:lnTo>
                          <a:pt x="85" y="0"/>
                        </a:lnTo>
                        <a:lnTo>
                          <a:pt x="47" y="18"/>
                        </a:lnTo>
                        <a:lnTo>
                          <a:pt x="26" y="20"/>
                        </a:lnTo>
                        <a:lnTo>
                          <a:pt x="3" y="32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0" name="Freeform 273"/>
                  <p:cNvSpPr>
                    <a:spLocks noChangeArrowheads="1"/>
                  </p:cNvSpPr>
                  <p:nvPr/>
                </p:nvSpPr>
                <p:spPr bwMode="auto">
                  <a:xfrm>
                    <a:off x="4842" y="1842"/>
                    <a:ext cx="29" cy="5"/>
                  </a:xfrm>
                  <a:custGeom>
                    <a:avLst/>
                    <a:gdLst>
                      <a:gd name="T0" fmla="*/ 0 w 126"/>
                      <a:gd name="T1" fmla="*/ 0 h 25"/>
                      <a:gd name="T2" fmla="*/ 0 w 126"/>
                      <a:gd name="T3" fmla="*/ 0 h 25"/>
                      <a:gd name="T4" fmla="*/ 0 w 126"/>
                      <a:gd name="T5" fmla="*/ 0 h 25"/>
                      <a:gd name="T6" fmla="*/ 0 w 126"/>
                      <a:gd name="T7" fmla="*/ 0 h 25"/>
                      <a:gd name="T8" fmla="*/ 0 w 126"/>
                      <a:gd name="T9" fmla="*/ 0 h 25"/>
                      <a:gd name="T10" fmla="*/ 0 w 126"/>
                      <a:gd name="T11" fmla="*/ 0 h 25"/>
                      <a:gd name="T12" fmla="*/ 0 w 126"/>
                      <a:gd name="T13" fmla="*/ 0 h 25"/>
                      <a:gd name="T14" fmla="*/ 0 w 126"/>
                      <a:gd name="T15" fmla="*/ 0 h 25"/>
                      <a:gd name="T16" fmla="*/ 0 w 126"/>
                      <a:gd name="T17" fmla="*/ 0 h 25"/>
                      <a:gd name="T18" fmla="*/ 0 w 126"/>
                      <a:gd name="T19" fmla="*/ 0 h 25"/>
                      <a:gd name="T20" fmla="*/ 0 w 126"/>
                      <a:gd name="T21" fmla="*/ 0 h 25"/>
                      <a:gd name="T22" fmla="*/ 0 w 126"/>
                      <a:gd name="T23" fmla="*/ 0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25"/>
                      <a:gd name="T38" fmla="*/ 126 w 126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25">
                        <a:moveTo>
                          <a:pt x="35" y="0"/>
                        </a:moveTo>
                        <a:lnTo>
                          <a:pt x="19" y="1"/>
                        </a:lnTo>
                        <a:lnTo>
                          <a:pt x="0" y="8"/>
                        </a:lnTo>
                        <a:lnTo>
                          <a:pt x="13" y="6"/>
                        </a:lnTo>
                        <a:lnTo>
                          <a:pt x="33" y="3"/>
                        </a:lnTo>
                        <a:lnTo>
                          <a:pt x="74" y="14"/>
                        </a:lnTo>
                        <a:lnTo>
                          <a:pt x="97" y="21"/>
                        </a:lnTo>
                        <a:lnTo>
                          <a:pt x="122" y="25"/>
                        </a:lnTo>
                        <a:lnTo>
                          <a:pt x="126" y="21"/>
                        </a:lnTo>
                        <a:lnTo>
                          <a:pt x="99" y="15"/>
                        </a:lnTo>
                        <a:lnTo>
                          <a:pt x="66" y="8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1" name="Freeform 274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1855"/>
                    <a:ext cx="10" cy="3"/>
                  </a:xfrm>
                  <a:custGeom>
                    <a:avLst/>
                    <a:gdLst>
                      <a:gd name="T0" fmla="*/ 0 w 53"/>
                      <a:gd name="T1" fmla="*/ 0 h 13"/>
                      <a:gd name="T2" fmla="*/ 0 w 53"/>
                      <a:gd name="T3" fmla="*/ 0 h 13"/>
                      <a:gd name="T4" fmla="*/ 0 w 53"/>
                      <a:gd name="T5" fmla="*/ 0 h 13"/>
                      <a:gd name="T6" fmla="*/ 0 w 53"/>
                      <a:gd name="T7" fmla="*/ 0 h 13"/>
                      <a:gd name="T8" fmla="*/ 0 w 53"/>
                      <a:gd name="T9" fmla="*/ 0 h 13"/>
                      <a:gd name="T10" fmla="*/ 0 w 53"/>
                      <a:gd name="T11" fmla="*/ 0 h 13"/>
                      <a:gd name="T12" fmla="*/ 0 w 53"/>
                      <a:gd name="T13" fmla="*/ 0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3"/>
                      <a:gd name="T22" fmla="*/ 0 h 13"/>
                      <a:gd name="T23" fmla="*/ 53 w 53"/>
                      <a:gd name="T24" fmla="*/ 13 h 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3" h="13">
                        <a:moveTo>
                          <a:pt x="0" y="6"/>
                        </a:moveTo>
                        <a:lnTo>
                          <a:pt x="6" y="13"/>
                        </a:lnTo>
                        <a:lnTo>
                          <a:pt x="26" y="9"/>
                        </a:lnTo>
                        <a:lnTo>
                          <a:pt x="47" y="9"/>
                        </a:lnTo>
                        <a:lnTo>
                          <a:pt x="53" y="0"/>
                        </a:lnTo>
                        <a:lnTo>
                          <a:pt x="38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2" name="Freeform 275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855"/>
                    <a:ext cx="4" cy="3"/>
                  </a:xfrm>
                  <a:custGeom>
                    <a:avLst/>
                    <a:gdLst>
                      <a:gd name="T0" fmla="*/ 0 w 14"/>
                      <a:gd name="T1" fmla="*/ 0 h 23"/>
                      <a:gd name="T2" fmla="*/ 0 w 14"/>
                      <a:gd name="T3" fmla="*/ 0 h 23"/>
                      <a:gd name="T4" fmla="*/ 0 w 14"/>
                      <a:gd name="T5" fmla="*/ 0 h 23"/>
                      <a:gd name="T6" fmla="*/ 0 w 14"/>
                      <a:gd name="T7" fmla="*/ 0 h 23"/>
                      <a:gd name="T8" fmla="*/ 0 w 14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3"/>
                      <a:gd name="T17" fmla="*/ 14 w 14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3">
                        <a:moveTo>
                          <a:pt x="14" y="0"/>
                        </a:moveTo>
                        <a:lnTo>
                          <a:pt x="14" y="7"/>
                        </a:lnTo>
                        <a:lnTo>
                          <a:pt x="11" y="17"/>
                        </a:lnTo>
                        <a:lnTo>
                          <a:pt x="0" y="2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3" name="Freeform 276"/>
                  <p:cNvSpPr>
                    <a:spLocks noChangeArrowheads="1"/>
                  </p:cNvSpPr>
                  <p:nvPr/>
                </p:nvSpPr>
                <p:spPr bwMode="auto">
                  <a:xfrm>
                    <a:off x="4832" y="1862"/>
                    <a:ext cx="3" cy="3"/>
                  </a:xfrm>
                  <a:custGeom>
                    <a:avLst/>
                    <a:gdLst>
                      <a:gd name="T0" fmla="*/ 0 w 11"/>
                      <a:gd name="T1" fmla="*/ 0 h 14"/>
                      <a:gd name="T2" fmla="*/ 0 w 11"/>
                      <a:gd name="T3" fmla="*/ 0 h 14"/>
                      <a:gd name="T4" fmla="*/ 0 w 11"/>
                      <a:gd name="T5" fmla="*/ 0 h 14"/>
                      <a:gd name="T6" fmla="*/ 0 w 11"/>
                      <a:gd name="T7" fmla="*/ 0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14"/>
                      <a:gd name="T14" fmla="*/ 11 w 11"/>
                      <a:gd name="T15" fmla="*/ 14 h 1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14">
                        <a:moveTo>
                          <a:pt x="11" y="0"/>
                        </a:moveTo>
                        <a:lnTo>
                          <a:pt x="9" y="7"/>
                        </a:lnTo>
                        <a:lnTo>
                          <a:pt x="0" y="1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4" name="Freeform 277"/>
                  <p:cNvSpPr>
                    <a:spLocks noChangeArrowheads="1"/>
                  </p:cNvSpPr>
                  <p:nvPr/>
                </p:nvSpPr>
                <p:spPr bwMode="auto">
                  <a:xfrm>
                    <a:off x="4871" y="1849"/>
                    <a:ext cx="4" cy="5"/>
                  </a:xfrm>
                  <a:custGeom>
                    <a:avLst/>
                    <a:gdLst>
                      <a:gd name="T0" fmla="*/ 0 w 25"/>
                      <a:gd name="T1" fmla="*/ 0 h 30"/>
                      <a:gd name="T2" fmla="*/ 0 w 25"/>
                      <a:gd name="T3" fmla="*/ 0 h 30"/>
                      <a:gd name="T4" fmla="*/ 0 w 25"/>
                      <a:gd name="T5" fmla="*/ 0 h 30"/>
                      <a:gd name="T6" fmla="*/ 0 w 25"/>
                      <a:gd name="T7" fmla="*/ 0 h 30"/>
                      <a:gd name="T8" fmla="*/ 0 w 25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30"/>
                      <a:gd name="T17" fmla="*/ 25 w 25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30">
                        <a:moveTo>
                          <a:pt x="0" y="0"/>
                        </a:moveTo>
                        <a:lnTo>
                          <a:pt x="4" y="10"/>
                        </a:lnTo>
                        <a:lnTo>
                          <a:pt x="4" y="17"/>
                        </a:lnTo>
                        <a:lnTo>
                          <a:pt x="25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5" name="Freeform 278"/>
                  <p:cNvSpPr>
                    <a:spLocks noChangeArrowheads="1"/>
                  </p:cNvSpPr>
                  <p:nvPr/>
                </p:nvSpPr>
                <p:spPr bwMode="auto">
                  <a:xfrm>
                    <a:off x="4881" y="1849"/>
                    <a:ext cx="16" cy="13"/>
                  </a:xfrm>
                  <a:custGeom>
                    <a:avLst/>
                    <a:gdLst>
                      <a:gd name="T0" fmla="*/ 0 w 76"/>
                      <a:gd name="T1" fmla="*/ 0 h 77"/>
                      <a:gd name="T2" fmla="*/ 0 w 76"/>
                      <a:gd name="T3" fmla="*/ 0 h 77"/>
                      <a:gd name="T4" fmla="*/ 0 w 76"/>
                      <a:gd name="T5" fmla="*/ 0 h 77"/>
                      <a:gd name="T6" fmla="*/ 0 w 76"/>
                      <a:gd name="T7" fmla="*/ 0 h 77"/>
                      <a:gd name="T8" fmla="*/ 0 w 76"/>
                      <a:gd name="T9" fmla="*/ 0 h 77"/>
                      <a:gd name="T10" fmla="*/ 0 w 76"/>
                      <a:gd name="T11" fmla="*/ 0 h 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77"/>
                      <a:gd name="T20" fmla="*/ 76 w 76"/>
                      <a:gd name="T21" fmla="*/ 77 h 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77">
                        <a:moveTo>
                          <a:pt x="0" y="0"/>
                        </a:moveTo>
                        <a:lnTo>
                          <a:pt x="13" y="24"/>
                        </a:lnTo>
                        <a:lnTo>
                          <a:pt x="28" y="43"/>
                        </a:lnTo>
                        <a:lnTo>
                          <a:pt x="76" y="77"/>
                        </a:lnTo>
                        <a:lnTo>
                          <a:pt x="31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6" name="Freeform 279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868"/>
                    <a:ext cx="3" cy="8"/>
                  </a:xfrm>
                  <a:custGeom>
                    <a:avLst/>
                    <a:gdLst>
                      <a:gd name="T0" fmla="*/ 0 w 20"/>
                      <a:gd name="T1" fmla="*/ 0 h 56"/>
                      <a:gd name="T2" fmla="*/ 0 w 20"/>
                      <a:gd name="T3" fmla="*/ 0 h 56"/>
                      <a:gd name="T4" fmla="*/ 0 w 20"/>
                      <a:gd name="T5" fmla="*/ 0 h 56"/>
                      <a:gd name="T6" fmla="*/ 0 w 20"/>
                      <a:gd name="T7" fmla="*/ 0 h 56"/>
                      <a:gd name="T8" fmla="*/ 0 w 20"/>
                      <a:gd name="T9" fmla="*/ 0 h 56"/>
                      <a:gd name="T10" fmla="*/ 0 w 20"/>
                      <a:gd name="T11" fmla="*/ 0 h 56"/>
                      <a:gd name="T12" fmla="*/ 0 w 20"/>
                      <a:gd name="T13" fmla="*/ 0 h 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"/>
                      <a:gd name="T22" fmla="*/ 0 h 56"/>
                      <a:gd name="T23" fmla="*/ 20 w 20"/>
                      <a:gd name="T24" fmla="*/ 56 h 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" h="56">
                        <a:moveTo>
                          <a:pt x="20" y="0"/>
                        </a:moveTo>
                        <a:lnTo>
                          <a:pt x="7" y="20"/>
                        </a:lnTo>
                        <a:lnTo>
                          <a:pt x="3" y="39"/>
                        </a:lnTo>
                        <a:lnTo>
                          <a:pt x="2" y="56"/>
                        </a:lnTo>
                        <a:lnTo>
                          <a:pt x="0" y="32"/>
                        </a:lnTo>
                        <a:lnTo>
                          <a:pt x="2" y="1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7" name="Freeform 280"/>
                  <p:cNvSpPr>
                    <a:spLocks noChangeArrowheads="1"/>
                  </p:cNvSpPr>
                  <p:nvPr/>
                </p:nvSpPr>
                <p:spPr bwMode="auto">
                  <a:xfrm>
                    <a:off x="4865" y="1858"/>
                    <a:ext cx="3" cy="5"/>
                  </a:xfrm>
                  <a:custGeom>
                    <a:avLst/>
                    <a:gdLst>
                      <a:gd name="T0" fmla="*/ 0 w 11"/>
                      <a:gd name="T1" fmla="*/ 0 h 21"/>
                      <a:gd name="T2" fmla="*/ 0 w 11"/>
                      <a:gd name="T3" fmla="*/ 0 h 21"/>
                      <a:gd name="T4" fmla="*/ 0 w 11"/>
                      <a:gd name="T5" fmla="*/ 0 h 21"/>
                      <a:gd name="T6" fmla="*/ 0 w 11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21"/>
                      <a:gd name="T14" fmla="*/ 11 w 11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21">
                        <a:moveTo>
                          <a:pt x="9" y="0"/>
                        </a:moveTo>
                        <a:lnTo>
                          <a:pt x="11" y="9"/>
                        </a:lnTo>
                        <a:lnTo>
                          <a:pt x="0" y="21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28" name="Group 281"/>
                <p:cNvGrpSpPr>
                  <a:grpSpLocks/>
                </p:cNvGrpSpPr>
                <p:nvPr/>
              </p:nvGrpSpPr>
              <p:grpSpPr bwMode="auto">
                <a:xfrm>
                  <a:off x="4911" y="1744"/>
                  <a:ext cx="251" cy="186"/>
                  <a:chOff x="4911" y="1744"/>
                  <a:chExt cx="251" cy="186"/>
                </a:xfrm>
              </p:grpSpPr>
              <p:sp>
                <p:nvSpPr>
                  <p:cNvPr id="134" name="Freeform 282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1744"/>
                    <a:ext cx="7" cy="5"/>
                  </a:xfrm>
                  <a:custGeom>
                    <a:avLst/>
                    <a:gdLst>
                      <a:gd name="T0" fmla="*/ 0 w 35"/>
                      <a:gd name="T1" fmla="*/ 0 h 25"/>
                      <a:gd name="T2" fmla="*/ 0 w 35"/>
                      <a:gd name="T3" fmla="*/ 0 h 25"/>
                      <a:gd name="T4" fmla="*/ 0 w 35"/>
                      <a:gd name="T5" fmla="*/ 0 h 25"/>
                      <a:gd name="T6" fmla="*/ 0 w 35"/>
                      <a:gd name="T7" fmla="*/ 0 h 25"/>
                      <a:gd name="T8" fmla="*/ 0 w 35"/>
                      <a:gd name="T9" fmla="*/ 0 h 25"/>
                      <a:gd name="T10" fmla="*/ 0 w 35"/>
                      <a:gd name="T11" fmla="*/ 0 h 25"/>
                      <a:gd name="T12" fmla="*/ 0 w 35"/>
                      <a:gd name="T13" fmla="*/ 0 h 25"/>
                      <a:gd name="T14" fmla="*/ 0 w 35"/>
                      <a:gd name="T15" fmla="*/ 0 h 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"/>
                      <a:gd name="T25" fmla="*/ 0 h 25"/>
                      <a:gd name="T26" fmla="*/ 35 w 35"/>
                      <a:gd name="T27" fmla="*/ 25 h 2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" h="25">
                        <a:moveTo>
                          <a:pt x="0" y="0"/>
                        </a:moveTo>
                        <a:lnTo>
                          <a:pt x="10" y="7"/>
                        </a:lnTo>
                        <a:lnTo>
                          <a:pt x="20" y="11"/>
                        </a:lnTo>
                        <a:lnTo>
                          <a:pt x="30" y="16"/>
                        </a:lnTo>
                        <a:lnTo>
                          <a:pt x="35" y="25"/>
                        </a:lnTo>
                        <a:lnTo>
                          <a:pt x="27" y="22"/>
                        </a:lnTo>
                        <a:lnTo>
                          <a:pt x="10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5" name="Freeform 283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1749"/>
                    <a:ext cx="3" cy="2"/>
                  </a:xfrm>
                  <a:custGeom>
                    <a:avLst/>
                    <a:gdLst>
                      <a:gd name="T0" fmla="*/ 0 w 11"/>
                      <a:gd name="T1" fmla="*/ 0 h 17"/>
                      <a:gd name="T2" fmla="*/ 0 w 11"/>
                      <a:gd name="T3" fmla="*/ 0 h 17"/>
                      <a:gd name="T4" fmla="*/ 0 w 11"/>
                      <a:gd name="T5" fmla="*/ 0 h 17"/>
                      <a:gd name="T6" fmla="*/ 0 w 11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17"/>
                      <a:gd name="T14" fmla="*/ 11 w 11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17"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6" name="Freeform 284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68"/>
                    <a:ext cx="69" cy="110"/>
                  </a:xfrm>
                  <a:custGeom>
                    <a:avLst/>
                    <a:gdLst>
                      <a:gd name="T0" fmla="*/ 0 w 286"/>
                      <a:gd name="T1" fmla="*/ 0 h 712"/>
                      <a:gd name="T2" fmla="*/ 0 w 286"/>
                      <a:gd name="T3" fmla="*/ 0 h 712"/>
                      <a:gd name="T4" fmla="*/ 0 w 286"/>
                      <a:gd name="T5" fmla="*/ 0 h 712"/>
                      <a:gd name="T6" fmla="*/ 0 w 286"/>
                      <a:gd name="T7" fmla="*/ 0 h 712"/>
                      <a:gd name="T8" fmla="*/ 0 w 286"/>
                      <a:gd name="T9" fmla="*/ 0 h 712"/>
                      <a:gd name="T10" fmla="*/ 0 w 286"/>
                      <a:gd name="T11" fmla="*/ 0 h 712"/>
                      <a:gd name="T12" fmla="*/ 0 w 286"/>
                      <a:gd name="T13" fmla="*/ 0 h 712"/>
                      <a:gd name="T14" fmla="*/ 0 w 286"/>
                      <a:gd name="T15" fmla="*/ 0 h 712"/>
                      <a:gd name="T16" fmla="*/ 0 w 286"/>
                      <a:gd name="T17" fmla="*/ 0 h 712"/>
                      <a:gd name="T18" fmla="*/ 0 w 286"/>
                      <a:gd name="T19" fmla="*/ 0 h 7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6"/>
                      <a:gd name="T31" fmla="*/ 0 h 712"/>
                      <a:gd name="T32" fmla="*/ 286 w 286"/>
                      <a:gd name="T33" fmla="*/ 712 h 7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6" h="712">
                        <a:moveTo>
                          <a:pt x="244" y="0"/>
                        </a:moveTo>
                        <a:lnTo>
                          <a:pt x="217" y="29"/>
                        </a:lnTo>
                        <a:lnTo>
                          <a:pt x="209" y="71"/>
                        </a:lnTo>
                        <a:lnTo>
                          <a:pt x="168" y="112"/>
                        </a:lnTo>
                        <a:lnTo>
                          <a:pt x="83" y="304"/>
                        </a:lnTo>
                        <a:lnTo>
                          <a:pt x="37" y="478"/>
                        </a:lnTo>
                        <a:lnTo>
                          <a:pt x="0" y="712"/>
                        </a:lnTo>
                        <a:lnTo>
                          <a:pt x="118" y="608"/>
                        </a:lnTo>
                        <a:lnTo>
                          <a:pt x="286" y="92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40000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7" name="Freeform 285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1746"/>
                    <a:ext cx="252" cy="184"/>
                  </a:xfrm>
                  <a:custGeom>
                    <a:avLst/>
                    <a:gdLst>
                      <a:gd name="T0" fmla="*/ 0 w 1067"/>
                      <a:gd name="T1" fmla="*/ 0 h 1186"/>
                      <a:gd name="T2" fmla="*/ 0 w 1067"/>
                      <a:gd name="T3" fmla="*/ 0 h 1186"/>
                      <a:gd name="T4" fmla="*/ 0 w 1067"/>
                      <a:gd name="T5" fmla="*/ 0 h 1186"/>
                      <a:gd name="T6" fmla="*/ 0 w 1067"/>
                      <a:gd name="T7" fmla="*/ 0 h 1186"/>
                      <a:gd name="T8" fmla="*/ 0 w 1067"/>
                      <a:gd name="T9" fmla="*/ 0 h 1186"/>
                      <a:gd name="T10" fmla="*/ 0 w 1067"/>
                      <a:gd name="T11" fmla="*/ 0 h 1186"/>
                      <a:gd name="T12" fmla="*/ 0 w 1067"/>
                      <a:gd name="T13" fmla="*/ 0 h 1186"/>
                      <a:gd name="T14" fmla="*/ 0 w 1067"/>
                      <a:gd name="T15" fmla="*/ 0 h 1186"/>
                      <a:gd name="T16" fmla="*/ 0 w 1067"/>
                      <a:gd name="T17" fmla="*/ 0 h 1186"/>
                      <a:gd name="T18" fmla="*/ 0 w 1067"/>
                      <a:gd name="T19" fmla="*/ 0 h 1186"/>
                      <a:gd name="T20" fmla="*/ 0 w 1067"/>
                      <a:gd name="T21" fmla="*/ 0 h 1186"/>
                      <a:gd name="T22" fmla="*/ 0 w 1067"/>
                      <a:gd name="T23" fmla="*/ 0 h 1186"/>
                      <a:gd name="T24" fmla="*/ 0 w 1067"/>
                      <a:gd name="T25" fmla="*/ 0 h 1186"/>
                      <a:gd name="T26" fmla="*/ 0 w 1067"/>
                      <a:gd name="T27" fmla="*/ 0 h 1186"/>
                      <a:gd name="T28" fmla="*/ 0 w 1067"/>
                      <a:gd name="T29" fmla="*/ 0 h 1186"/>
                      <a:gd name="T30" fmla="*/ 0 w 1067"/>
                      <a:gd name="T31" fmla="*/ 0 h 1186"/>
                      <a:gd name="T32" fmla="*/ 0 w 1067"/>
                      <a:gd name="T33" fmla="*/ 0 h 1186"/>
                      <a:gd name="T34" fmla="*/ 0 w 1067"/>
                      <a:gd name="T35" fmla="*/ 0 h 1186"/>
                      <a:gd name="T36" fmla="*/ 0 w 1067"/>
                      <a:gd name="T37" fmla="*/ 0 h 1186"/>
                      <a:gd name="T38" fmla="*/ 0 w 1067"/>
                      <a:gd name="T39" fmla="*/ 0 h 1186"/>
                      <a:gd name="T40" fmla="*/ 0 w 1067"/>
                      <a:gd name="T41" fmla="*/ 0 h 1186"/>
                      <a:gd name="T42" fmla="*/ 0 w 1067"/>
                      <a:gd name="T43" fmla="*/ 0 h 1186"/>
                      <a:gd name="T44" fmla="*/ 0 w 1067"/>
                      <a:gd name="T45" fmla="*/ 0 h 1186"/>
                      <a:gd name="T46" fmla="*/ 0 w 1067"/>
                      <a:gd name="T47" fmla="*/ 0 h 1186"/>
                      <a:gd name="T48" fmla="*/ 0 w 1067"/>
                      <a:gd name="T49" fmla="*/ 0 h 1186"/>
                      <a:gd name="T50" fmla="*/ 0 w 1067"/>
                      <a:gd name="T51" fmla="*/ 0 h 1186"/>
                      <a:gd name="T52" fmla="*/ 0 w 1067"/>
                      <a:gd name="T53" fmla="*/ 0 h 1186"/>
                      <a:gd name="T54" fmla="*/ 0 w 1067"/>
                      <a:gd name="T55" fmla="*/ 0 h 1186"/>
                      <a:gd name="T56" fmla="*/ 0 w 1067"/>
                      <a:gd name="T57" fmla="*/ 0 h 1186"/>
                      <a:gd name="T58" fmla="*/ 0 w 1067"/>
                      <a:gd name="T59" fmla="*/ 0 h 1186"/>
                      <a:gd name="T60" fmla="*/ 0 w 1067"/>
                      <a:gd name="T61" fmla="*/ 0 h 1186"/>
                      <a:gd name="T62" fmla="*/ 0 w 1067"/>
                      <a:gd name="T63" fmla="*/ 0 h 1186"/>
                      <a:gd name="T64" fmla="*/ 0 w 1067"/>
                      <a:gd name="T65" fmla="*/ 0 h 1186"/>
                      <a:gd name="T66" fmla="*/ 0 w 1067"/>
                      <a:gd name="T67" fmla="*/ 0 h 1186"/>
                      <a:gd name="T68" fmla="*/ 0 w 1067"/>
                      <a:gd name="T69" fmla="*/ 0 h 1186"/>
                      <a:gd name="T70" fmla="*/ 0 w 1067"/>
                      <a:gd name="T71" fmla="*/ 0 h 1186"/>
                      <a:gd name="T72" fmla="*/ 0 w 1067"/>
                      <a:gd name="T73" fmla="*/ 0 h 1186"/>
                      <a:gd name="T74" fmla="*/ 0 w 1067"/>
                      <a:gd name="T75" fmla="*/ 0 h 1186"/>
                      <a:gd name="T76" fmla="*/ 0 w 1067"/>
                      <a:gd name="T77" fmla="*/ 0 h 1186"/>
                      <a:gd name="T78" fmla="*/ 0 w 1067"/>
                      <a:gd name="T79" fmla="*/ 0 h 1186"/>
                      <a:gd name="T80" fmla="*/ 0 w 1067"/>
                      <a:gd name="T81" fmla="*/ 0 h 1186"/>
                      <a:gd name="T82" fmla="*/ 0 w 1067"/>
                      <a:gd name="T83" fmla="*/ 0 h 1186"/>
                      <a:gd name="T84" fmla="*/ 0 w 1067"/>
                      <a:gd name="T85" fmla="*/ 0 h 1186"/>
                      <a:gd name="T86" fmla="*/ 0 w 1067"/>
                      <a:gd name="T87" fmla="*/ 0 h 1186"/>
                      <a:gd name="T88" fmla="*/ 0 w 1067"/>
                      <a:gd name="T89" fmla="*/ 0 h 1186"/>
                      <a:gd name="T90" fmla="*/ 0 w 1067"/>
                      <a:gd name="T91" fmla="*/ 0 h 118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067"/>
                      <a:gd name="T139" fmla="*/ 0 h 1186"/>
                      <a:gd name="T140" fmla="*/ 1067 w 1067"/>
                      <a:gd name="T141" fmla="*/ 1186 h 118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067" h="1186">
                        <a:moveTo>
                          <a:pt x="869" y="62"/>
                        </a:moveTo>
                        <a:lnTo>
                          <a:pt x="836" y="0"/>
                        </a:lnTo>
                        <a:lnTo>
                          <a:pt x="576" y="108"/>
                        </a:lnTo>
                        <a:lnTo>
                          <a:pt x="564" y="191"/>
                        </a:lnTo>
                        <a:lnTo>
                          <a:pt x="542" y="220"/>
                        </a:lnTo>
                        <a:lnTo>
                          <a:pt x="513" y="253"/>
                        </a:lnTo>
                        <a:lnTo>
                          <a:pt x="496" y="312"/>
                        </a:lnTo>
                        <a:lnTo>
                          <a:pt x="438" y="449"/>
                        </a:lnTo>
                        <a:lnTo>
                          <a:pt x="391" y="611"/>
                        </a:lnTo>
                        <a:lnTo>
                          <a:pt x="370" y="720"/>
                        </a:lnTo>
                        <a:lnTo>
                          <a:pt x="160" y="724"/>
                        </a:lnTo>
                        <a:lnTo>
                          <a:pt x="127" y="745"/>
                        </a:lnTo>
                        <a:lnTo>
                          <a:pt x="30" y="745"/>
                        </a:lnTo>
                        <a:lnTo>
                          <a:pt x="4" y="787"/>
                        </a:lnTo>
                        <a:lnTo>
                          <a:pt x="0" y="837"/>
                        </a:lnTo>
                        <a:lnTo>
                          <a:pt x="9" y="882"/>
                        </a:lnTo>
                        <a:lnTo>
                          <a:pt x="98" y="899"/>
                        </a:lnTo>
                        <a:lnTo>
                          <a:pt x="139" y="961"/>
                        </a:lnTo>
                        <a:lnTo>
                          <a:pt x="223" y="982"/>
                        </a:lnTo>
                        <a:lnTo>
                          <a:pt x="285" y="982"/>
                        </a:lnTo>
                        <a:lnTo>
                          <a:pt x="357" y="995"/>
                        </a:lnTo>
                        <a:lnTo>
                          <a:pt x="361" y="1024"/>
                        </a:lnTo>
                        <a:lnTo>
                          <a:pt x="357" y="1086"/>
                        </a:lnTo>
                        <a:lnTo>
                          <a:pt x="365" y="1128"/>
                        </a:lnTo>
                        <a:lnTo>
                          <a:pt x="403" y="1132"/>
                        </a:lnTo>
                        <a:lnTo>
                          <a:pt x="450" y="1140"/>
                        </a:lnTo>
                        <a:lnTo>
                          <a:pt x="496" y="1182"/>
                        </a:lnTo>
                        <a:lnTo>
                          <a:pt x="550" y="1182"/>
                        </a:lnTo>
                        <a:lnTo>
                          <a:pt x="601" y="1177"/>
                        </a:lnTo>
                        <a:lnTo>
                          <a:pt x="677" y="1153"/>
                        </a:lnTo>
                        <a:lnTo>
                          <a:pt x="760" y="1161"/>
                        </a:lnTo>
                        <a:lnTo>
                          <a:pt x="845" y="1186"/>
                        </a:lnTo>
                        <a:lnTo>
                          <a:pt x="925" y="1169"/>
                        </a:lnTo>
                        <a:lnTo>
                          <a:pt x="978" y="1107"/>
                        </a:lnTo>
                        <a:lnTo>
                          <a:pt x="974" y="1040"/>
                        </a:lnTo>
                        <a:lnTo>
                          <a:pt x="995" y="957"/>
                        </a:lnTo>
                        <a:lnTo>
                          <a:pt x="1007" y="849"/>
                        </a:lnTo>
                        <a:lnTo>
                          <a:pt x="1033" y="749"/>
                        </a:lnTo>
                        <a:lnTo>
                          <a:pt x="1067" y="599"/>
                        </a:lnTo>
                        <a:lnTo>
                          <a:pt x="1062" y="449"/>
                        </a:lnTo>
                        <a:lnTo>
                          <a:pt x="1062" y="316"/>
                        </a:lnTo>
                        <a:lnTo>
                          <a:pt x="1054" y="224"/>
                        </a:lnTo>
                        <a:lnTo>
                          <a:pt x="1033" y="183"/>
                        </a:lnTo>
                        <a:lnTo>
                          <a:pt x="986" y="150"/>
                        </a:lnTo>
                        <a:lnTo>
                          <a:pt x="932" y="95"/>
                        </a:lnTo>
                        <a:lnTo>
                          <a:pt x="869" y="6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8" name="Freeform 286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760"/>
                    <a:ext cx="159" cy="171"/>
                  </a:xfrm>
                  <a:custGeom>
                    <a:avLst/>
                    <a:gdLst>
                      <a:gd name="T0" fmla="*/ 0 w 676"/>
                      <a:gd name="T1" fmla="*/ 0 h 1106"/>
                      <a:gd name="T2" fmla="*/ 0 w 676"/>
                      <a:gd name="T3" fmla="*/ 0 h 1106"/>
                      <a:gd name="T4" fmla="*/ 0 w 676"/>
                      <a:gd name="T5" fmla="*/ 0 h 1106"/>
                      <a:gd name="T6" fmla="*/ 0 w 676"/>
                      <a:gd name="T7" fmla="*/ 0 h 1106"/>
                      <a:gd name="T8" fmla="*/ 0 w 676"/>
                      <a:gd name="T9" fmla="*/ 0 h 1106"/>
                      <a:gd name="T10" fmla="*/ 0 w 676"/>
                      <a:gd name="T11" fmla="*/ 0 h 1106"/>
                      <a:gd name="T12" fmla="*/ 0 w 676"/>
                      <a:gd name="T13" fmla="*/ 0 h 1106"/>
                      <a:gd name="T14" fmla="*/ 0 w 676"/>
                      <a:gd name="T15" fmla="*/ 0 h 1106"/>
                      <a:gd name="T16" fmla="*/ 0 w 676"/>
                      <a:gd name="T17" fmla="*/ 0 h 1106"/>
                      <a:gd name="T18" fmla="*/ 0 w 676"/>
                      <a:gd name="T19" fmla="*/ 0 h 1106"/>
                      <a:gd name="T20" fmla="*/ 0 w 676"/>
                      <a:gd name="T21" fmla="*/ 0 h 1106"/>
                      <a:gd name="T22" fmla="*/ 0 w 676"/>
                      <a:gd name="T23" fmla="*/ 0 h 1106"/>
                      <a:gd name="T24" fmla="*/ 0 w 676"/>
                      <a:gd name="T25" fmla="*/ 0 h 1106"/>
                      <a:gd name="T26" fmla="*/ 0 w 676"/>
                      <a:gd name="T27" fmla="*/ 0 h 1106"/>
                      <a:gd name="T28" fmla="*/ 0 w 676"/>
                      <a:gd name="T29" fmla="*/ 0 h 1106"/>
                      <a:gd name="T30" fmla="*/ 0 w 676"/>
                      <a:gd name="T31" fmla="*/ 0 h 1106"/>
                      <a:gd name="T32" fmla="*/ 0 w 676"/>
                      <a:gd name="T33" fmla="*/ 0 h 1106"/>
                      <a:gd name="T34" fmla="*/ 0 w 676"/>
                      <a:gd name="T35" fmla="*/ 0 h 1106"/>
                      <a:gd name="T36" fmla="*/ 0 w 676"/>
                      <a:gd name="T37" fmla="*/ 0 h 1106"/>
                      <a:gd name="T38" fmla="*/ 0 w 676"/>
                      <a:gd name="T39" fmla="*/ 0 h 1106"/>
                      <a:gd name="T40" fmla="*/ 0 w 676"/>
                      <a:gd name="T41" fmla="*/ 0 h 1106"/>
                      <a:gd name="T42" fmla="*/ 0 w 676"/>
                      <a:gd name="T43" fmla="*/ 0 h 1106"/>
                      <a:gd name="T44" fmla="*/ 0 w 676"/>
                      <a:gd name="T45" fmla="*/ 0 h 1106"/>
                      <a:gd name="T46" fmla="*/ 0 w 676"/>
                      <a:gd name="T47" fmla="*/ 0 h 1106"/>
                      <a:gd name="T48" fmla="*/ 0 w 676"/>
                      <a:gd name="T49" fmla="*/ 0 h 1106"/>
                      <a:gd name="T50" fmla="*/ 0 w 676"/>
                      <a:gd name="T51" fmla="*/ 0 h 1106"/>
                      <a:gd name="T52" fmla="*/ 0 w 676"/>
                      <a:gd name="T53" fmla="*/ 0 h 1106"/>
                      <a:gd name="T54" fmla="*/ 0 w 676"/>
                      <a:gd name="T55" fmla="*/ 0 h 1106"/>
                      <a:gd name="T56" fmla="*/ 0 w 676"/>
                      <a:gd name="T57" fmla="*/ 0 h 1106"/>
                      <a:gd name="T58" fmla="*/ 0 w 676"/>
                      <a:gd name="T59" fmla="*/ 0 h 1106"/>
                      <a:gd name="T60" fmla="*/ 0 w 676"/>
                      <a:gd name="T61" fmla="*/ 0 h 1106"/>
                      <a:gd name="T62" fmla="*/ 0 w 676"/>
                      <a:gd name="T63" fmla="*/ 0 h 1106"/>
                      <a:gd name="T64" fmla="*/ 0 w 676"/>
                      <a:gd name="T65" fmla="*/ 0 h 1106"/>
                      <a:gd name="T66" fmla="*/ 0 w 676"/>
                      <a:gd name="T67" fmla="*/ 0 h 1106"/>
                      <a:gd name="T68" fmla="*/ 0 w 676"/>
                      <a:gd name="T69" fmla="*/ 0 h 1106"/>
                      <a:gd name="T70" fmla="*/ 0 w 676"/>
                      <a:gd name="T71" fmla="*/ 0 h 1106"/>
                      <a:gd name="T72" fmla="*/ 0 w 676"/>
                      <a:gd name="T73" fmla="*/ 0 h 1106"/>
                      <a:gd name="T74" fmla="*/ 0 w 676"/>
                      <a:gd name="T75" fmla="*/ 0 h 1106"/>
                      <a:gd name="T76" fmla="*/ 0 w 676"/>
                      <a:gd name="T77" fmla="*/ 0 h 110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76"/>
                      <a:gd name="T118" fmla="*/ 0 h 1106"/>
                      <a:gd name="T119" fmla="*/ 676 w 676"/>
                      <a:gd name="T120" fmla="*/ 1106 h 110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76" h="1106">
                        <a:moveTo>
                          <a:pt x="0" y="928"/>
                        </a:moveTo>
                        <a:lnTo>
                          <a:pt x="88" y="915"/>
                        </a:lnTo>
                        <a:lnTo>
                          <a:pt x="163" y="911"/>
                        </a:lnTo>
                        <a:lnTo>
                          <a:pt x="247" y="903"/>
                        </a:lnTo>
                        <a:lnTo>
                          <a:pt x="340" y="890"/>
                        </a:lnTo>
                        <a:lnTo>
                          <a:pt x="382" y="861"/>
                        </a:lnTo>
                        <a:lnTo>
                          <a:pt x="495" y="720"/>
                        </a:lnTo>
                        <a:lnTo>
                          <a:pt x="437" y="761"/>
                        </a:lnTo>
                        <a:lnTo>
                          <a:pt x="398" y="795"/>
                        </a:lnTo>
                        <a:lnTo>
                          <a:pt x="420" y="695"/>
                        </a:lnTo>
                        <a:lnTo>
                          <a:pt x="462" y="657"/>
                        </a:lnTo>
                        <a:lnTo>
                          <a:pt x="524" y="553"/>
                        </a:lnTo>
                        <a:lnTo>
                          <a:pt x="466" y="603"/>
                        </a:lnTo>
                        <a:lnTo>
                          <a:pt x="428" y="616"/>
                        </a:lnTo>
                        <a:lnTo>
                          <a:pt x="437" y="544"/>
                        </a:lnTo>
                        <a:lnTo>
                          <a:pt x="478" y="490"/>
                        </a:lnTo>
                        <a:lnTo>
                          <a:pt x="520" y="449"/>
                        </a:lnTo>
                        <a:lnTo>
                          <a:pt x="563" y="328"/>
                        </a:lnTo>
                        <a:lnTo>
                          <a:pt x="482" y="428"/>
                        </a:lnTo>
                        <a:lnTo>
                          <a:pt x="437" y="465"/>
                        </a:lnTo>
                        <a:lnTo>
                          <a:pt x="432" y="311"/>
                        </a:lnTo>
                        <a:lnTo>
                          <a:pt x="420" y="249"/>
                        </a:lnTo>
                        <a:lnTo>
                          <a:pt x="394" y="220"/>
                        </a:lnTo>
                        <a:lnTo>
                          <a:pt x="357" y="174"/>
                        </a:lnTo>
                        <a:lnTo>
                          <a:pt x="298" y="153"/>
                        </a:lnTo>
                        <a:lnTo>
                          <a:pt x="268" y="141"/>
                        </a:lnTo>
                        <a:lnTo>
                          <a:pt x="352" y="62"/>
                        </a:lnTo>
                        <a:lnTo>
                          <a:pt x="441" y="83"/>
                        </a:lnTo>
                        <a:lnTo>
                          <a:pt x="499" y="116"/>
                        </a:lnTo>
                        <a:lnTo>
                          <a:pt x="520" y="149"/>
                        </a:lnTo>
                        <a:lnTo>
                          <a:pt x="503" y="99"/>
                        </a:lnTo>
                        <a:lnTo>
                          <a:pt x="470" y="83"/>
                        </a:lnTo>
                        <a:lnTo>
                          <a:pt x="416" y="62"/>
                        </a:lnTo>
                        <a:lnTo>
                          <a:pt x="373" y="54"/>
                        </a:lnTo>
                        <a:lnTo>
                          <a:pt x="398" y="41"/>
                        </a:lnTo>
                        <a:lnTo>
                          <a:pt x="441" y="29"/>
                        </a:lnTo>
                        <a:lnTo>
                          <a:pt x="478" y="16"/>
                        </a:lnTo>
                        <a:lnTo>
                          <a:pt x="499" y="0"/>
                        </a:lnTo>
                        <a:lnTo>
                          <a:pt x="550" y="33"/>
                        </a:lnTo>
                        <a:lnTo>
                          <a:pt x="579" y="62"/>
                        </a:lnTo>
                        <a:lnTo>
                          <a:pt x="608" y="99"/>
                        </a:lnTo>
                        <a:lnTo>
                          <a:pt x="651" y="120"/>
                        </a:lnTo>
                        <a:lnTo>
                          <a:pt x="659" y="158"/>
                        </a:lnTo>
                        <a:lnTo>
                          <a:pt x="676" y="220"/>
                        </a:lnTo>
                        <a:lnTo>
                          <a:pt x="676" y="316"/>
                        </a:lnTo>
                        <a:lnTo>
                          <a:pt x="672" y="415"/>
                        </a:lnTo>
                        <a:lnTo>
                          <a:pt x="668" y="528"/>
                        </a:lnTo>
                        <a:lnTo>
                          <a:pt x="647" y="645"/>
                        </a:lnTo>
                        <a:lnTo>
                          <a:pt x="621" y="766"/>
                        </a:lnTo>
                        <a:lnTo>
                          <a:pt x="608" y="870"/>
                        </a:lnTo>
                        <a:lnTo>
                          <a:pt x="588" y="944"/>
                        </a:lnTo>
                        <a:lnTo>
                          <a:pt x="592" y="1011"/>
                        </a:lnTo>
                        <a:lnTo>
                          <a:pt x="583" y="1048"/>
                        </a:lnTo>
                        <a:lnTo>
                          <a:pt x="554" y="1077"/>
                        </a:lnTo>
                        <a:lnTo>
                          <a:pt x="516" y="1102"/>
                        </a:lnTo>
                        <a:lnTo>
                          <a:pt x="466" y="1106"/>
                        </a:lnTo>
                        <a:lnTo>
                          <a:pt x="441" y="1094"/>
                        </a:lnTo>
                        <a:lnTo>
                          <a:pt x="407" y="1090"/>
                        </a:lnTo>
                        <a:lnTo>
                          <a:pt x="327" y="1073"/>
                        </a:lnTo>
                        <a:lnTo>
                          <a:pt x="361" y="1032"/>
                        </a:lnTo>
                        <a:lnTo>
                          <a:pt x="398" y="973"/>
                        </a:lnTo>
                        <a:lnTo>
                          <a:pt x="344" y="1015"/>
                        </a:lnTo>
                        <a:lnTo>
                          <a:pt x="302" y="1052"/>
                        </a:lnTo>
                        <a:lnTo>
                          <a:pt x="272" y="1073"/>
                        </a:lnTo>
                        <a:lnTo>
                          <a:pt x="231" y="1094"/>
                        </a:lnTo>
                        <a:lnTo>
                          <a:pt x="185" y="1094"/>
                        </a:lnTo>
                        <a:lnTo>
                          <a:pt x="138" y="1094"/>
                        </a:lnTo>
                        <a:lnTo>
                          <a:pt x="113" y="1082"/>
                        </a:lnTo>
                        <a:lnTo>
                          <a:pt x="101" y="1069"/>
                        </a:lnTo>
                        <a:lnTo>
                          <a:pt x="159" y="1036"/>
                        </a:lnTo>
                        <a:lnTo>
                          <a:pt x="218" y="982"/>
                        </a:lnTo>
                        <a:lnTo>
                          <a:pt x="235" y="957"/>
                        </a:lnTo>
                        <a:lnTo>
                          <a:pt x="189" y="969"/>
                        </a:lnTo>
                        <a:lnTo>
                          <a:pt x="117" y="1023"/>
                        </a:lnTo>
                        <a:lnTo>
                          <a:pt x="88" y="1048"/>
                        </a:lnTo>
                        <a:lnTo>
                          <a:pt x="21" y="1052"/>
                        </a:lnTo>
                        <a:lnTo>
                          <a:pt x="0" y="1040"/>
                        </a:lnTo>
                        <a:lnTo>
                          <a:pt x="0" y="1011"/>
                        </a:lnTo>
                        <a:lnTo>
                          <a:pt x="0" y="928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9" name="Freeform 287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1844"/>
                    <a:ext cx="46" cy="79"/>
                  </a:xfrm>
                  <a:custGeom>
                    <a:avLst/>
                    <a:gdLst>
                      <a:gd name="T0" fmla="*/ 0 w 197"/>
                      <a:gd name="T1" fmla="*/ 0 h 513"/>
                      <a:gd name="T2" fmla="*/ 0 w 197"/>
                      <a:gd name="T3" fmla="*/ 0 h 513"/>
                      <a:gd name="T4" fmla="*/ 0 w 197"/>
                      <a:gd name="T5" fmla="*/ 0 h 513"/>
                      <a:gd name="T6" fmla="*/ 0 w 197"/>
                      <a:gd name="T7" fmla="*/ 0 h 513"/>
                      <a:gd name="T8" fmla="*/ 0 w 197"/>
                      <a:gd name="T9" fmla="*/ 0 h 513"/>
                      <a:gd name="T10" fmla="*/ 0 w 197"/>
                      <a:gd name="T11" fmla="*/ 0 h 513"/>
                      <a:gd name="T12" fmla="*/ 0 w 197"/>
                      <a:gd name="T13" fmla="*/ 0 h 513"/>
                      <a:gd name="T14" fmla="*/ 0 w 197"/>
                      <a:gd name="T15" fmla="*/ 0 h 513"/>
                      <a:gd name="T16" fmla="*/ 0 w 197"/>
                      <a:gd name="T17" fmla="*/ 0 h 513"/>
                      <a:gd name="T18" fmla="*/ 0 w 197"/>
                      <a:gd name="T19" fmla="*/ 0 h 513"/>
                      <a:gd name="T20" fmla="*/ 0 w 197"/>
                      <a:gd name="T21" fmla="*/ 0 h 513"/>
                      <a:gd name="T22" fmla="*/ 0 w 197"/>
                      <a:gd name="T23" fmla="*/ 0 h 513"/>
                      <a:gd name="T24" fmla="*/ 0 w 197"/>
                      <a:gd name="T25" fmla="*/ 0 h 513"/>
                      <a:gd name="T26" fmla="*/ 0 w 197"/>
                      <a:gd name="T27" fmla="*/ 0 h 51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7"/>
                      <a:gd name="T43" fmla="*/ 0 h 513"/>
                      <a:gd name="T44" fmla="*/ 197 w 197"/>
                      <a:gd name="T45" fmla="*/ 513 h 51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7" h="513">
                        <a:moveTo>
                          <a:pt x="0" y="513"/>
                        </a:moveTo>
                        <a:lnTo>
                          <a:pt x="34" y="496"/>
                        </a:lnTo>
                        <a:lnTo>
                          <a:pt x="71" y="455"/>
                        </a:lnTo>
                        <a:lnTo>
                          <a:pt x="105" y="380"/>
                        </a:lnTo>
                        <a:lnTo>
                          <a:pt x="122" y="317"/>
                        </a:lnTo>
                        <a:lnTo>
                          <a:pt x="147" y="247"/>
                        </a:lnTo>
                        <a:lnTo>
                          <a:pt x="160" y="180"/>
                        </a:lnTo>
                        <a:lnTo>
                          <a:pt x="180" y="76"/>
                        </a:lnTo>
                        <a:lnTo>
                          <a:pt x="197" y="0"/>
                        </a:lnTo>
                        <a:lnTo>
                          <a:pt x="155" y="151"/>
                        </a:lnTo>
                        <a:lnTo>
                          <a:pt x="122" y="267"/>
                        </a:lnTo>
                        <a:lnTo>
                          <a:pt x="84" y="346"/>
                        </a:lnTo>
                        <a:lnTo>
                          <a:pt x="25" y="430"/>
                        </a:lnTo>
                        <a:lnTo>
                          <a:pt x="0" y="5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0" name="Freeform 288"/>
                  <p:cNvSpPr>
                    <a:spLocks noChangeArrowheads="1"/>
                  </p:cNvSpPr>
                  <p:nvPr/>
                </p:nvSpPr>
                <p:spPr bwMode="auto">
                  <a:xfrm>
                    <a:off x="4915" y="1781"/>
                    <a:ext cx="185" cy="118"/>
                  </a:xfrm>
                  <a:custGeom>
                    <a:avLst/>
                    <a:gdLst>
                      <a:gd name="T0" fmla="*/ 0 w 781"/>
                      <a:gd name="T1" fmla="*/ 0 h 770"/>
                      <a:gd name="T2" fmla="*/ 0 w 781"/>
                      <a:gd name="T3" fmla="*/ 0 h 770"/>
                      <a:gd name="T4" fmla="*/ 0 w 781"/>
                      <a:gd name="T5" fmla="*/ 0 h 770"/>
                      <a:gd name="T6" fmla="*/ 0 w 781"/>
                      <a:gd name="T7" fmla="*/ 0 h 770"/>
                      <a:gd name="T8" fmla="*/ 0 w 781"/>
                      <a:gd name="T9" fmla="*/ 0 h 770"/>
                      <a:gd name="T10" fmla="*/ 0 w 781"/>
                      <a:gd name="T11" fmla="*/ 0 h 770"/>
                      <a:gd name="T12" fmla="*/ 0 w 781"/>
                      <a:gd name="T13" fmla="*/ 0 h 770"/>
                      <a:gd name="T14" fmla="*/ 0 w 781"/>
                      <a:gd name="T15" fmla="*/ 0 h 770"/>
                      <a:gd name="T16" fmla="*/ 0 w 781"/>
                      <a:gd name="T17" fmla="*/ 0 h 770"/>
                      <a:gd name="T18" fmla="*/ 0 w 781"/>
                      <a:gd name="T19" fmla="*/ 0 h 770"/>
                      <a:gd name="T20" fmla="*/ 0 w 781"/>
                      <a:gd name="T21" fmla="*/ 0 h 770"/>
                      <a:gd name="T22" fmla="*/ 0 w 781"/>
                      <a:gd name="T23" fmla="*/ 0 h 770"/>
                      <a:gd name="T24" fmla="*/ 0 w 781"/>
                      <a:gd name="T25" fmla="*/ 0 h 770"/>
                      <a:gd name="T26" fmla="*/ 0 w 781"/>
                      <a:gd name="T27" fmla="*/ 0 h 770"/>
                      <a:gd name="T28" fmla="*/ 0 w 781"/>
                      <a:gd name="T29" fmla="*/ 0 h 770"/>
                      <a:gd name="T30" fmla="*/ 0 w 781"/>
                      <a:gd name="T31" fmla="*/ 0 h 770"/>
                      <a:gd name="T32" fmla="*/ 0 w 781"/>
                      <a:gd name="T33" fmla="*/ 0 h 770"/>
                      <a:gd name="T34" fmla="*/ 0 w 781"/>
                      <a:gd name="T35" fmla="*/ 0 h 770"/>
                      <a:gd name="T36" fmla="*/ 0 w 781"/>
                      <a:gd name="T37" fmla="*/ 0 h 770"/>
                      <a:gd name="T38" fmla="*/ 0 w 781"/>
                      <a:gd name="T39" fmla="*/ 0 h 770"/>
                      <a:gd name="T40" fmla="*/ 0 w 781"/>
                      <a:gd name="T41" fmla="*/ 0 h 770"/>
                      <a:gd name="T42" fmla="*/ 0 w 781"/>
                      <a:gd name="T43" fmla="*/ 0 h 770"/>
                      <a:gd name="T44" fmla="*/ 0 w 781"/>
                      <a:gd name="T45" fmla="*/ 0 h 770"/>
                      <a:gd name="T46" fmla="*/ 0 w 781"/>
                      <a:gd name="T47" fmla="*/ 0 h 770"/>
                      <a:gd name="T48" fmla="*/ 0 w 781"/>
                      <a:gd name="T49" fmla="*/ 0 h 770"/>
                      <a:gd name="T50" fmla="*/ 0 w 781"/>
                      <a:gd name="T51" fmla="*/ 0 h 770"/>
                      <a:gd name="T52" fmla="*/ 0 w 781"/>
                      <a:gd name="T53" fmla="*/ 0 h 770"/>
                      <a:gd name="T54" fmla="*/ 0 w 781"/>
                      <a:gd name="T55" fmla="*/ 0 h 770"/>
                      <a:gd name="T56" fmla="*/ 0 w 781"/>
                      <a:gd name="T57" fmla="*/ 0 h 770"/>
                      <a:gd name="T58" fmla="*/ 0 w 781"/>
                      <a:gd name="T59" fmla="*/ 0 h 770"/>
                      <a:gd name="T60" fmla="*/ 0 w 781"/>
                      <a:gd name="T61" fmla="*/ 0 h 770"/>
                      <a:gd name="T62" fmla="*/ 0 w 781"/>
                      <a:gd name="T63" fmla="*/ 0 h 770"/>
                      <a:gd name="T64" fmla="*/ 0 w 781"/>
                      <a:gd name="T65" fmla="*/ 0 h 770"/>
                      <a:gd name="T66" fmla="*/ 0 w 781"/>
                      <a:gd name="T67" fmla="*/ 0 h 770"/>
                      <a:gd name="T68" fmla="*/ 0 w 781"/>
                      <a:gd name="T69" fmla="*/ 0 h 770"/>
                      <a:gd name="T70" fmla="*/ 0 w 781"/>
                      <a:gd name="T71" fmla="*/ 0 h 770"/>
                      <a:gd name="T72" fmla="*/ 0 w 781"/>
                      <a:gd name="T73" fmla="*/ 0 h 770"/>
                      <a:gd name="T74" fmla="*/ 0 w 781"/>
                      <a:gd name="T75" fmla="*/ 0 h 770"/>
                      <a:gd name="T76" fmla="*/ 0 w 781"/>
                      <a:gd name="T77" fmla="*/ 0 h 770"/>
                      <a:gd name="T78" fmla="*/ 0 w 781"/>
                      <a:gd name="T79" fmla="*/ 0 h 770"/>
                      <a:gd name="T80" fmla="*/ 0 w 781"/>
                      <a:gd name="T81" fmla="*/ 0 h 770"/>
                      <a:gd name="T82" fmla="*/ 0 w 781"/>
                      <a:gd name="T83" fmla="*/ 0 h 770"/>
                      <a:gd name="T84" fmla="*/ 0 w 781"/>
                      <a:gd name="T85" fmla="*/ 0 h 770"/>
                      <a:gd name="T86" fmla="*/ 0 w 781"/>
                      <a:gd name="T87" fmla="*/ 0 h 770"/>
                      <a:gd name="T88" fmla="*/ 0 w 781"/>
                      <a:gd name="T89" fmla="*/ 0 h 770"/>
                      <a:gd name="T90" fmla="*/ 0 w 781"/>
                      <a:gd name="T91" fmla="*/ 0 h 770"/>
                      <a:gd name="T92" fmla="*/ 0 w 781"/>
                      <a:gd name="T93" fmla="*/ 0 h 770"/>
                      <a:gd name="T94" fmla="*/ 0 w 781"/>
                      <a:gd name="T95" fmla="*/ 0 h 770"/>
                      <a:gd name="T96" fmla="*/ 0 w 781"/>
                      <a:gd name="T97" fmla="*/ 0 h 770"/>
                      <a:gd name="T98" fmla="*/ 0 w 781"/>
                      <a:gd name="T99" fmla="*/ 0 h 770"/>
                      <a:gd name="T100" fmla="*/ 0 w 781"/>
                      <a:gd name="T101" fmla="*/ 0 h 770"/>
                      <a:gd name="T102" fmla="*/ 0 w 781"/>
                      <a:gd name="T103" fmla="*/ 0 h 770"/>
                      <a:gd name="T104" fmla="*/ 0 w 781"/>
                      <a:gd name="T105" fmla="*/ 0 h 770"/>
                      <a:gd name="T106" fmla="*/ 0 w 781"/>
                      <a:gd name="T107" fmla="*/ 0 h 770"/>
                      <a:gd name="T108" fmla="*/ 0 w 781"/>
                      <a:gd name="T109" fmla="*/ 0 h 770"/>
                      <a:gd name="T110" fmla="*/ 0 w 781"/>
                      <a:gd name="T111" fmla="*/ 0 h 77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81"/>
                      <a:gd name="T169" fmla="*/ 0 h 770"/>
                      <a:gd name="T170" fmla="*/ 781 w 781"/>
                      <a:gd name="T171" fmla="*/ 770 h 77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81" h="770">
                        <a:moveTo>
                          <a:pt x="638" y="0"/>
                        </a:moveTo>
                        <a:lnTo>
                          <a:pt x="546" y="29"/>
                        </a:lnTo>
                        <a:lnTo>
                          <a:pt x="503" y="66"/>
                        </a:lnTo>
                        <a:lnTo>
                          <a:pt x="478" y="141"/>
                        </a:lnTo>
                        <a:lnTo>
                          <a:pt x="478" y="212"/>
                        </a:lnTo>
                        <a:lnTo>
                          <a:pt x="491" y="253"/>
                        </a:lnTo>
                        <a:lnTo>
                          <a:pt x="483" y="324"/>
                        </a:lnTo>
                        <a:lnTo>
                          <a:pt x="483" y="378"/>
                        </a:lnTo>
                        <a:lnTo>
                          <a:pt x="495" y="391"/>
                        </a:lnTo>
                        <a:lnTo>
                          <a:pt x="483" y="411"/>
                        </a:lnTo>
                        <a:lnTo>
                          <a:pt x="474" y="432"/>
                        </a:lnTo>
                        <a:lnTo>
                          <a:pt x="491" y="454"/>
                        </a:lnTo>
                        <a:lnTo>
                          <a:pt x="491" y="475"/>
                        </a:lnTo>
                        <a:lnTo>
                          <a:pt x="458" y="483"/>
                        </a:lnTo>
                        <a:lnTo>
                          <a:pt x="462" y="504"/>
                        </a:lnTo>
                        <a:lnTo>
                          <a:pt x="429" y="516"/>
                        </a:lnTo>
                        <a:lnTo>
                          <a:pt x="398" y="508"/>
                        </a:lnTo>
                        <a:lnTo>
                          <a:pt x="378" y="516"/>
                        </a:lnTo>
                        <a:lnTo>
                          <a:pt x="285" y="529"/>
                        </a:lnTo>
                        <a:lnTo>
                          <a:pt x="202" y="525"/>
                        </a:lnTo>
                        <a:lnTo>
                          <a:pt x="147" y="529"/>
                        </a:lnTo>
                        <a:lnTo>
                          <a:pt x="113" y="550"/>
                        </a:lnTo>
                        <a:lnTo>
                          <a:pt x="29" y="550"/>
                        </a:lnTo>
                        <a:lnTo>
                          <a:pt x="0" y="579"/>
                        </a:lnTo>
                        <a:lnTo>
                          <a:pt x="0" y="612"/>
                        </a:lnTo>
                        <a:lnTo>
                          <a:pt x="4" y="666"/>
                        </a:lnTo>
                        <a:lnTo>
                          <a:pt x="71" y="683"/>
                        </a:lnTo>
                        <a:lnTo>
                          <a:pt x="71" y="649"/>
                        </a:lnTo>
                        <a:lnTo>
                          <a:pt x="76" y="620"/>
                        </a:lnTo>
                        <a:lnTo>
                          <a:pt x="88" y="608"/>
                        </a:lnTo>
                        <a:lnTo>
                          <a:pt x="93" y="641"/>
                        </a:lnTo>
                        <a:lnTo>
                          <a:pt x="97" y="683"/>
                        </a:lnTo>
                        <a:lnTo>
                          <a:pt x="113" y="708"/>
                        </a:lnTo>
                        <a:lnTo>
                          <a:pt x="142" y="741"/>
                        </a:lnTo>
                        <a:lnTo>
                          <a:pt x="214" y="757"/>
                        </a:lnTo>
                        <a:lnTo>
                          <a:pt x="268" y="766"/>
                        </a:lnTo>
                        <a:lnTo>
                          <a:pt x="332" y="770"/>
                        </a:lnTo>
                        <a:lnTo>
                          <a:pt x="252" y="724"/>
                        </a:lnTo>
                        <a:lnTo>
                          <a:pt x="198" y="683"/>
                        </a:lnTo>
                        <a:lnTo>
                          <a:pt x="184" y="649"/>
                        </a:lnTo>
                        <a:lnTo>
                          <a:pt x="193" y="620"/>
                        </a:lnTo>
                        <a:lnTo>
                          <a:pt x="239" y="616"/>
                        </a:lnTo>
                        <a:lnTo>
                          <a:pt x="256" y="649"/>
                        </a:lnTo>
                        <a:lnTo>
                          <a:pt x="268" y="687"/>
                        </a:lnTo>
                        <a:lnTo>
                          <a:pt x="311" y="728"/>
                        </a:lnTo>
                        <a:lnTo>
                          <a:pt x="357" y="762"/>
                        </a:lnTo>
                        <a:lnTo>
                          <a:pt x="403" y="766"/>
                        </a:lnTo>
                        <a:lnTo>
                          <a:pt x="474" y="762"/>
                        </a:lnTo>
                        <a:lnTo>
                          <a:pt x="398" y="703"/>
                        </a:lnTo>
                        <a:lnTo>
                          <a:pt x="344" y="674"/>
                        </a:lnTo>
                        <a:lnTo>
                          <a:pt x="302" y="641"/>
                        </a:lnTo>
                        <a:lnTo>
                          <a:pt x="289" y="616"/>
                        </a:lnTo>
                        <a:lnTo>
                          <a:pt x="293" y="591"/>
                        </a:lnTo>
                        <a:lnTo>
                          <a:pt x="319" y="587"/>
                        </a:lnTo>
                        <a:lnTo>
                          <a:pt x="348" y="612"/>
                        </a:lnTo>
                        <a:lnTo>
                          <a:pt x="365" y="645"/>
                        </a:lnTo>
                        <a:lnTo>
                          <a:pt x="403" y="687"/>
                        </a:lnTo>
                        <a:lnTo>
                          <a:pt x="449" y="708"/>
                        </a:lnTo>
                        <a:lnTo>
                          <a:pt x="483" y="728"/>
                        </a:lnTo>
                        <a:lnTo>
                          <a:pt x="520" y="745"/>
                        </a:lnTo>
                        <a:lnTo>
                          <a:pt x="563" y="753"/>
                        </a:lnTo>
                        <a:lnTo>
                          <a:pt x="613" y="753"/>
                        </a:lnTo>
                        <a:lnTo>
                          <a:pt x="662" y="744"/>
                        </a:lnTo>
                        <a:lnTo>
                          <a:pt x="554" y="708"/>
                        </a:lnTo>
                        <a:lnTo>
                          <a:pt x="512" y="687"/>
                        </a:lnTo>
                        <a:lnTo>
                          <a:pt x="483" y="649"/>
                        </a:lnTo>
                        <a:lnTo>
                          <a:pt x="478" y="616"/>
                        </a:lnTo>
                        <a:lnTo>
                          <a:pt x="503" y="616"/>
                        </a:lnTo>
                        <a:lnTo>
                          <a:pt x="516" y="645"/>
                        </a:lnTo>
                        <a:lnTo>
                          <a:pt x="538" y="670"/>
                        </a:lnTo>
                        <a:lnTo>
                          <a:pt x="571" y="696"/>
                        </a:lnTo>
                        <a:lnTo>
                          <a:pt x="609" y="721"/>
                        </a:lnTo>
                        <a:lnTo>
                          <a:pt x="659" y="742"/>
                        </a:lnTo>
                        <a:lnTo>
                          <a:pt x="697" y="728"/>
                        </a:lnTo>
                        <a:lnTo>
                          <a:pt x="714" y="708"/>
                        </a:lnTo>
                        <a:lnTo>
                          <a:pt x="743" y="657"/>
                        </a:lnTo>
                        <a:lnTo>
                          <a:pt x="689" y="645"/>
                        </a:lnTo>
                        <a:lnTo>
                          <a:pt x="584" y="633"/>
                        </a:lnTo>
                        <a:lnTo>
                          <a:pt x="520" y="604"/>
                        </a:lnTo>
                        <a:lnTo>
                          <a:pt x="487" y="575"/>
                        </a:lnTo>
                        <a:lnTo>
                          <a:pt x="474" y="541"/>
                        </a:lnTo>
                        <a:lnTo>
                          <a:pt x="470" y="525"/>
                        </a:lnTo>
                        <a:lnTo>
                          <a:pt x="487" y="525"/>
                        </a:lnTo>
                        <a:lnTo>
                          <a:pt x="508" y="550"/>
                        </a:lnTo>
                        <a:lnTo>
                          <a:pt x="542" y="595"/>
                        </a:lnTo>
                        <a:lnTo>
                          <a:pt x="617" y="620"/>
                        </a:lnTo>
                        <a:lnTo>
                          <a:pt x="689" y="642"/>
                        </a:lnTo>
                        <a:lnTo>
                          <a:pt x="743" y="657"/>
                        </a:lnTo>
                        <a:lnTo>
                          <a:pt x="764" y="570"/>
                        </a:lnTo>
                        <a:lnTo>
                          <a:pt x="769" y="508"/>
                        </a:lnTo>
                        <a:lnTo>
                          <a:pt x="769" y="453"/>
                        </a:lnTo>
                        <a:lnTo>
                          <a:pt x="697" y="491"/>
                        </a:lnTo>
                        <a:lnTo>
                          <a:pt x="613" y="508"/>
                        </a:lnTo>
                        <a:lnTo>
                          <a:pt x="546" y="504"/>
                        </a:lnTo>
                        <a:lnTo>
                          <a:pt x="528" y="496"/>
                        </a:lnTo>
                        <a:lnTo>
                          <a:pt x="520" y="475"/>
                        </a:lnTo>
                        <a:lnTo>
                          <a:pt x="559" y="475"/>
                        </a:lnTo>
                        <a:lnTo>
                          <a:pt x="600" y="487"/>
                        </a:lnTo>
                        <a:lnTo>
                          <a:pt x="699" y="491"/>
                        </a:lnTo>
                        <a:lnTo>
                          <a:pt x="769" y="454"/>
                        </a:lnTo>
                        <a:lnTo>
                          <a:pt x="773" y="374"/>
                        </a:lnTo>
                        <a:lnTo>
                          <a:pt x="777" y="320"/>
                        </a:lnTo>
                        <a:lnTo>
                          <a:pt x="781" y="266"/>
                        </a:lnTo>
                        <a:lnTo>
                          <a:pt x="773" y="174"/>
                        </a:lnTo>
                        <a:lnTo>
                          <a:pt x="751" y="141"/>
                        </a:lnTo>
                        <a:lnTo>
                          <a:pt x="689" y="100"/>
                        </a:lnTo>
                        <a:lnTo>
                          <a:pt x="709" y="104"/>
                        </a:lnTo>
                        <a:lnTo>
                          <a:pt x="773" y="133"/>
                        </a:lnTo>
                        <a:lnTo>
                          <a:pt x="747" y="75"/>
                        </a:lnTo>
                        <a:lnTo>
                          <a:pt x="726" y="45"/>
                        </a:lnTo>
                        <a:lnTo>
                          <a:pt x="709" y="25"/>
                        </a:lnTo>
                        <a:lnTo>
                          <a:pt x="638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1" name="Freeform 289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1823"/>
                    <a:ext cx="46" cy="29"/>
                  </a:xfrm>
                  <a:custGeom>
                    <a:avLst/>
                    <a:gdLst>
                      <a:gd name="T0" fmla="*/ 0 w 198"/>
                      <a:gd name="T1" fmla="*/ 0 h 176"/>
                      <a:gd name="T2" fmla="*/ 0 w 198"/>
                      <a:gd name="T3" fmla="*/ 0 h 176"/>
                      <a:gd name="T4" fmla="*/ 0 w 198"/>
                      <a:gd name="T5" fmla="*/ 0 h 176"/>
                      <a:gd name="T6" fmla="*/ 0 w 198"/>
                      <a:gd name="T7" fmla="*/ 0 h 176"/>
                      <a:gd name="T8" fmla="*/ 0 w 198"/>
                      <a:gd name="T9" fmla="*/ 0 h 176"/>
                      <a:gd name="T10" fmla="*/ 0 w 198"/>
                      <a:gd name="T11" fmla="*/ 0 h 176"/>
                      <a:gd name="T12" fmla="*/ 0 w 198"/>
                      <a:gd name="T13" fmla="*/ 0 h 176"/>
                      <a:gd name="T14" fmla="*/ 0 w 198"/>
                      <a:gd name="T15" fmla="*/ 0 h 176"/>
                      <a:gd name="T16" fmla="*/ 0 w 198"/>
                      <a:gd name="T17" fmla="*/ 0 h 176"/>
                      <a:gd name="T18" fmla="*/ 0 w 198"/>
                      <a:gd name="T19" fmla="*/ 0 h 176"/>
                      <a:gd name="T20" fmla="*/ 0 w 198"/>
                      <a:gd name="T21" fmla="*/ 0 h 176"/>
                      <a:gd name="T22" fmla="*/ 0 w 198"/>
                      <a:gd name="T23" fmla="*/ 0 h 176"/>
                      <a:gd name="T24" fmla="*/ 0 w 198"/>
                      <a:gd name="T25" fmla="*/ 0 h 176"/>
                      <a:gd name="T26" fmla="*/ 0 w 198"/>
                      <a:gd name="T27" fmla="*/ 0 h 176"/>
                      <a:gd name="T28" fmla="*/ 0 w 198"/>
                      <a:gd name="T29" fmla="*/ 0 h 176"/>
                      <a:gd name="T30" fmla="*/ 0 w 198"/>
                      <a:gd name="T31" fmla="*/ 0 h 176"/>
                      <a:gd name="T32" fmla="*/ 0 w 198"/>
                      <a:gd name="T33" fmla="*/ 0 h 176"/>
                      <a:gd name="T34" fmla="*/ 0 w 198"/>
                      <a:gd name="T35" fmla="*/ 0 h 176"/>
                      <a:gd name="T36" fmla="*/ 0 w 198"/>
                      <a:gd name="T37" fmla="*/ 0 h 176"/>
                      <a:gd name="T38" fmla="*/ 0 w 198"/>
                      <a:gd name="T39" fmla="*/ 0 h 176"/>
                      <a:gd name="T40" fmla="*/ 0 w 198"/>
                      <a:gd name="T41" fmla="*/ 0 h 176"/>
                      <a:gd name="T42" fmla="*/ 0 w 198"/>
                      <a:gd name="T43" fmla="*/ 0 h 176"/>
                      <a:gd name="T44" fmla="*/ 0 w 198"/>
                      <a:gd name="T45" fmla="*/ 0 h 17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8"/>
                      <a:gd name="T70" fmla="*/ 0 h 176"/>
                      <a:gd name="T71" fmla="*/ 198 w 198"/>
                      <a:gd name="T72" fmla="*/ 176 h 17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8" h="176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6" y="48"/>
                        </a:lnTo>
                        <a:lnTo>
                          <a:pt x="51" y="66"/>
                        </a:lnTo>
                        <a:lnTo>
                          <a:pt x="103" y="105"/>
                        </a:lnTo>
                        <a:lnTo>
                          <a:pt x="125" y="121"/>
                        </a:lnTo>
                        <a:lnTo>
                          <a:pt x="175" y="159"/>
                        </a:lnTo>
                        <a:lnTo>
                          <a:pt x="120" y="142"/>
                        </a:lnTo>
                        <a:lnTo>
                          <a:pt x="66" y="125"/>
                        </a:lnTo>
                        <a:lnTo>
                          <a:pt x="12" y="121"/>
                        </a:lnTo>
                        <a:lnTo>
                          <a:pt x="16" y="138"/>
                        </a:lnTo>
                        <a:lnTo>
                          <a:pt x="103" y="154"/>
                        </a:lnTo>
                        <a:lnTo>
                          <a:pt x="150" y="172"/>
                        </a:lnTo>
                        <a:lnTo>
                          <a:pt x="175" y="176"/>
                        </a:lnTo>
                        <a:lnTo>
                          <a:pt x="196" y="169"/>
                        </a:lnTo>
                        <a:lnTo>
                          <a:pt x="198" y="148"/>
                        </a:lnTo>
                        <a:lnTo>
                          <a:pt x="181" y="133"/>
                        </a:lnTo>
                        <a:lnTo>
                          <a:pt x="157" y="108"/>
                        </a:lnTo>
                        <a:lnTo>
                          <a:pt x="127" y="75"/>
                        </a:lnTo>
                        <a:lnTo>
                          <a:pt x="97" y="37"/>
                        </a:lnTo>
                        <a:lnTo>
                          <a:pt x="62" y="12"/>
                        </a:lnTo>
                        <a:lnTo>
                          <a:pt x="2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2" name="Freeform 290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1802"/>
                    <a:ext cx="43" cy="34"/>
                  </a:xfrm>
                  <a:custGeom>
                    <a:avLst/>
                    <a:gdLst>
                      <a:gd name="T0" fmla="*/ 0 w 180"/>
                      <a:gd name="T1" fmla="*/ 0 h 229"/>
                      <a:gd name="T2" fmla="*/ 0 w 180"/>
                      <a:gd name="T3" fmla="*/ 0 h 229"/>
                      <a:gd name="T4" fmla="*/ 0 w 180"/>
                      <a:gd name="T5" fmla="*/ 0 h 229"/>
                      <a:gd name="T6" fmla="*/ 0 w 180"/>
                      <a:gd name="T7" fmla="*/ 0 h 229"/>
                      <a:gd name="T8" fmla="*/ 0 w 180"/>
                      <a:gd name="T9" fmla="*/ 0 h 229"/>
                      <a:gd name="T10" fmla="*/ 0 w 180"/>
                      <a:gd name="T11" fmla="*/ 0 h 229"/>
                      <a:gd name="T12" fmla="*/ 0 w 180"/>
                      <a:gd name="T13" fmla="*/ 0 h 229"/>
                      <a:gd name="T14" fmla="*/ 0 w 180"/>
                      <a:gd name="T15" fmla="*/ 0 h 229"/>
                      <a:gd name="T16" fmla="*/ 0 w 180"/>
                      <a:gd name="T17" fmla="*/ 0 h 229"/>
                      <a:gd name="T18" fmla="*/ 0 w 180"/>
                      <a:gd name="T19" fmla="*/ 0 h 229"/>
                      <a:gd name="T20" fmla="*/ 0 w 180"/>
                      <a:gd name="T21" fmla="*/ 0 h 229"/>
                      <a:gd name="T22" fmla="*/ 0 w 180"/>
                      <a:gd name="T23" fmla="*/ 0 h 229"/>
                      <a:gd name="T24" fmla="*/ 0 w 180"/>
                      <a:gd name="T25" fmla="*/ 0 h 229"/>
                      <a:gd name="T26" fmla="*/ 0 w 180"/>
                      <a:gd name="T27" fmla="*/ 0 h 229"/>
                      <a:gd name="T28" fmla="*/ 0 w 180"/>
                      <a:gd name="T29" fmla="*/ 0 h 229"/>
                      <a:gd name="T30" fmla="*/ 0 w 180"/>
                      <a:gd name="T31" fmla="*/ 0 h 229"/>
                      <a:gd name="T32" fmla="*/ 0 w 180"/>
                      <a:gd name="T33" fmla="*/ 0 h 22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80"/>
                      <a:gd name="T52" fmla="*/ 0 h 229"/>
                      <a:gd name="T53" fmla="*/ 180 w 180"/>
                      <a:gd name="T54" fmla="*/ 229 h 22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80" h="229">
                        <a:moveTo>
                          <a:pt x="33" y="0"/>
                        </a:moveTo>
                        <a:lnTo>
                          <a:pt x="8" y="4"/>
                        </a:lnTo>
                        <a:lnTo>
                          <a:pt x="0" y="25"/>
                        </a:lnTo>
                        <a:lnTo>
                          <a:pt x="2" y="43"/>
                        </a:lnTo>
                        <a:lnTo>
                          <a:pt x="17" y="67"/>
                        </a:lnTo>
                        <a:lnTo>
                          <a:pt x="37" y="74"/>
                        </a:lnTo>
                        <a:lnTo>
                          <a:pt x="77" y="99"/>
                        </a:lnTo>
                        <a:lnTo>
                          <a:pt x="115" y="130"/>
                        </a:lnTo>
                        <a:lnTo>
                          <a:pt x="142" y="172"/>
                        </a:lnTo>
                        <a:lnTo>
                          <a:pt x="172" y="216"/>
                        </a:lnTo>
                        <a:lnTo>
                          <a:pt x="180" y="229"/>
                        </a:lnTo>
                        <a:lnTo>
                          <a:pt x="172" y="178"/>
                        </a:lnTo>
                        <a:lnTo>
                          <a:pt x="165" y="132"/>
                        </a:lnTo>
                        <a:lnTo>
                          <a:pt x="151" y="93"/>
                        </a:lnTo>
                        <a:lnTo>
                          <a:pt x="126" y="56"/>
                        </a:lnTo>
                        <a:lnTo>
                          <a:pt x="60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3" name="Freeform 291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1768"/>
                    <a:ext cx="43" cy="21"/>
                  </a:xfrm>
                  <a:custGeom>
                    <a:avLst/>
                    <a:gdLst>
                      <a:gd name="T0" fmla="*/ 0 w 193"/>
                      <a:gd name="T1" fmla="*/ 0 h 133"/>
                      <a:gd name="T2" fmla="*/ 0 w 193"/>
                      <a:gd name="T3" fmla="*/ 0 h 133"/>
                      <a:gd name="T4" fmla="*/ 0 w 193"/>
                      <a:gd name="T5" fmla="*/ 0 h 133"/>
                      <a:gd name="T6" fmla="*/ 0 w 193"/>
                      <a:gd name="T7" fmla="*/ 0 h 133"/>
                      <a:gd name="T8" fmla="*/ 0 w 193"/>
                      <a:gd name="T9" fmla="*/ 0 h 133"/>
                      <a:gd name="T10" fmla="*/ 0 w 193"/>
                      <a:gd name="T11" fmla="*/ 0 h 133"/>
                      <a:gd name="T12" fmla="*/ 0 w 193"/>
                      <a:gd name="T13" fmla="*/ 0 h 133"/>
                      <a:gd name="T14" fmla="*/ 0 w 193"/>
                      <a:gd name="T15" fmla="*/ 0 h 133"/>
                      <a:gd name="T16" fmla="*/ 0 w 193"/>
                      <a:gd name="T17" fmla="*/ 0 h 133"/>
                      <a:gd name="T18" fmla="*/ 0 w 193"/>
                      <a:gd name="T19" fmla="*/ 0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3"/>
                      <a:gd name="T31" fmla="*/ 0 h 133"/>
                      <a:gd name="T32" fmla="*/ 193 w 193"/>
                      <a:gd name="T33" fmla="*/ 133 h 1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3" h="133">
                        <a:moveTo>
                          <a:pt x="0" y="133"/>
                        </a:moveTo>
                        <a:lnTo>
                          <a:pt x="34" y="104"/>
                        </a:lnTo>
                        <a:lnTo>
                          <a:pt x="88" y="83"/>
                        </a:lnTo>
                        <a:lnTo>
                          <a:pt x="125" y="74"/>
                        </a:lnTo>
                        <a:lnTo>
                          <a:pt x="193" y="0"/>
                        </a:lnTo>
                        <a:lnTo>
                          <a:pt x="142" y="29"/>
                        </a:lnTo>
                        <a:lnTo>
                          <a:pt x="96" y="49"/>
                        </a:lnTo>
                        <a:lnTo>
                          <a:pt x="63" y="66"/>
                        </a:lnTo>
                        <a:lnTo>
                          <a:pt x="46" y="83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4" name="Freeform 292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804"/>
                    <a:ext cx="27" cy="53"/>
                  </a:xfrm>
                  <a:custGeom>
                    <a:avLst/>
                    <a:gdLst>
                      <a:gd name="T0" fmla="*/ 0 w 109"/>
                      <a:gd name="T1" fmla="*/ 0 h 342"/>
                      <a:gd name="T2" fmla="*/ 0 w 109"/>
                      <a:gd name="T3" fmla="*/ 0 h 342"/>
                      <a:gd name="T4" fmla="*/ 0 w 109"/>
                      <a:gd name="T5" fmla="*/ 0 h 342"/>
                      <a:gd name="T6" fmla="*/ 0 w 109"/>
                      <a:gd name="T7" fmla="*/ 0 h 342"/>
                      <a:gd name="T8" fmla="*/ 0 w 109"/>
                      <a:gd name="T9" fmla="*/ 0 h 342"/>
                      <a:gd name="T10" fmla="*/ 0 w 109"/>
                      <a:gd name="T11" fmla="*/ 0 h 342"/>
                      <a:gd name="T12" fmla="*/ 0 w 109"/>
                      <a:gd name="T13" fmla="*/ 0 h 342"/>
                      <a:gd name="T14" fmla="*/ 0 w 109"/>
                      <a:gd name="T15" fmla="*/ 0 h 342"/>
                      <a:gd name="T16" fmla="*/ 0 w 109"/>
                      <a:gd name="T17" fmla="*/ 0 h 342"/>
                      <a:gd name="T18" fmla="*/ 0 w 109"/>
                      <a:gd name="T19" fmla="*/ 0 h 342"/>
                      <a:gd name="T20" fmla="*/ 0 w 109"/>
                      <a:gd name="T21" fmla="*/ 0 h 342"/>
                      <a:gd name="T22" fmla="*/ 0 w 109"/>
                      <a:gd name="T23" fmla="*/ 0 h 342"/>
                      <a:gd name="T24" fmla="*/ 0 w 109"/>
                      <a:gd name="T25" fmla="*/ 0 h 342"/>
                      <a:gd name="T26" fmla="*/ 0 w 109"/>
                      <a:gd name="T27" fmla="*/ 0 h 342"/>
                      <a:gd name="T28" fmla="*/ 0 w 109"/>
                      <a:gd name="T29" fmla="*/ 0 h 342"/>
                      <a:gd name="T30" fmla="*/ 0 w 109"/>
                      <a:gd name="T31" fmla="*/ 0 h 342"/>
                      <a:gd name="T32" fmla="*/ 0 w 109"/>
                      <a:gd name="T33" fmla="*/ 0 h 342"/>
                      <a:gd name="T34" fmla="*/ 0 w 109"/>
                      <a:gd name="T35" fmla="*/ 0 h 342"/>
                      <a:gd name="T36" fmla="*/ 0 w 109"/>
                      <a:gd name="T37" fmla="*/ 0 h 34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9"/>
                      <a:gd name="T58" fmla="*/ 0 h 342"/>
                      <a:gd name="T59" fmla="*/ 109 w 109"/>
                      <a:gd name="T60" fmla="*/ 342 h 34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9" h="342">
                        <a:moveTo>
                          <a:pt x="0" y="342"/>
                        </a:moveTo>
                        <a:lnTo>
                          <a:pt x="54" y="342"/>
                        </a:lnTo>
                        <a:lnTo>
                          <a:pt x="72" y="338"/>
                        </a:lnTo>
                        <a:lnTo>
                          <a:pt x="72" y="325"/>
                        </a:lnTo>
                        <a:lnTo>
                          <a:pt x="84" y="313"/>
                        </a:lnTo>
                        <a:lnTo>
                          <a:pt x="101" y="300"/>
                        </a:lnTo>
                        <a:lnTo>
                          <a:pt x="93" y="287"/>
                        </a:lnTo>
                        <a:lnTo>
                          <a:pt x="93" y="270"/>
                        </a:lnTo>
                        <a:lnTo>
                          <a:pt x="105" y="249"/>
                        </a:lnTo>
                        <a:lnTo>
                          <a:pt x="105" y="228"/>
                        </a:lnTo>
                        <a:lnTo>
                          <a:pt x="97" y="203"/>
                        </a:lnTo>
                        <a:lnTo>
                          <a:pt x="97" y="149"/>
                        </a:lnTo>
                        <a:lnTo>
                          <a:pt x="109" y="100"/>
                        </a:lnTo>
                        <a:lnTo>
                          <a:pt x="105" y="62"/>
                        </a:lnTo>
                        <a:lnTo>
                          <a:pt x="105" y="0"/>
                        </a:lnTo>
                        <a:lnTo>
                          <a:pt x="72" y="95"/>
                        </a:lnTo>
                        <a:lnTo>
                          <a:pt x="42" y="183"/>
                        </a:lnTo>
                        <a:lnTo>
                          <a:pt x="21" y="278"/>
                        </a:lnTo>
                        <a:lnTo>
                          <a:pt x="0" y="34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5" name="Freeform 293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1862"/>
                    <a:ext cx="46" cy="8"/>
                  </a:xfrm>
                  <a:custGeom>
                    <a:avLst/>
                    <a:gdLst>
                      <a:gd name="T0" fmla="*/ 0 w 194"/>
                      <a:gd name="T1" fmla="*/ 0 h 66"/>
                      <a:gd name="T2" fmla="*/ 0 w 194"/>
                      <a:gd name="T3" fmla="*/ 0 h 66"/>
                      <a:gd name="T4" fmla="*/ 0 w 194"/>
                      <a:gd name="T5" fmla="*/ 0 h 66"/>
                      <a:gd name="T6" fmla="*/ 0 w 194"/>
                      <a:gd name="T7" fmla="*/ 0 h 66"/>
                      <a:gd name="T8" fmla="*/ 0 w 194"/>
                      <a:gd name="T9" fmla="*/ 0 h 66"/>
                      <a:gd name="T10" fmla="*/ 0 w 194"/>
                      <a:gd name="T11" fmla="*/ 0 h 66"/>
                      <a:gd name="T12" fmla="*/ 0 w 194"/>
                      <a:gd name="T13" fmla="*/ 0 h 66"/>
                      <a:gd name="T14" fmla="*/ 0 w 194"/>
                      <a:gd name="T15" fmla="*/ 0 h 66"/>
                      <a:gd name="T16" fmla="*/ 0 w 194"/>
                      <a:gd name="T17" fmla="*/ 0 h 66"/>
                      <a:gd name="T18" fmla="*/ 0 w 194"/>
                      <a:gd name="T19" fmla="*/ 0 h 66"/>
                      <a:gd name="T20" fmla="*/ 0 w 194"/>
                      <a:gd name="T21" fmla="*/ 0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4"/>
                      <a:gd name="T34" fmla="*/ 0 h 66"/>
                      <a:gd name="T35" fmla="*/ 194 w 194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4" h="66">
                        <a:moveTo>
                          <a:pt x="156" y="32"/>
                        </a:moveTo>
                        <a:lnTo>
                          <a:pt x="112" y="13"/>
                        </a:lnTo>
                        <a:lnTo>
                          <a:pt x="74" y="3"/>
                        </a:lnTo>
                        <a:lnTo>
                          <a:pt x="22" y="0"/>
                        </a:lnTo>
                        <a:lnTo>
                          <a:pt x="0" y="4"/>
                        </a:lnTo>
                        <a:lnTo>
                          <a:pt x="9" y="25"/>
                        </a:lnTo>
                        <a:lnTo>
                          <a:pt x="30" y="41"/>
                        </a:lnTo>
                        <a:lnTo>
                          <a:pt x="76" y="54"/>
                        </a:lnTo>
                        <a:lnTo>
                          <a:pt x="148" y="66"/>
                        </a:lnTo>
                        <a:lnTo>
                          <a:pt x="194" y="62"/>
                        </a:lnTo>
                        <a:lnTo>
                          <a:pt x="156" y="3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6" name="Freeform 294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868"/>
                    <a:ext cx="30" cy="21"/>
                  </a:xfrm>
                  <a:custGeom>
                    <a:avLst/>
                    <a:gdLst>
                      <a:gd name="T0" fmla="*/ 0 w 118"/>
                      <a:gd name="T1" fmla="*/ 0 h 144"/>
                      <a:gd name="T2" fmla="*/ 0 w 118"/>
                      <a:gd name="T3" fmla="*/ 0 h 144"/>
                      <a:gd name="T4" fmla="*/ 0 w 118"/>
                      <a:gd name="T5" fmla="*/ 0 h 144"/>
                      <a:gd name="T6" fmla="*/ 0 w 118"/>
                      <a:gd name="T7" fmla="*/ 0 h 144"/>
                      <a:gd name="T8" fmla="*/ 0 w 118"/>
                      <a:gd name="T9" fmla="*/ 0 h 144"/>
                      <a:gd name="T10" fmla="*/ 0 w 118"/>
                      <a:gd name="T11" fmla="*/ 0 h 144"/>
                      <a:gd name="T12" fmla="*/ 0 w 118"/>
                      <a:gd name="T13" fmla="*/ 0 h 144"/>
                      <a:gd name="T14" fmla="*/ 0 w 118"/>
                      <a:gd name="T15" fmla="*/ 0 h 144"/>
                      <a:gd name="T16" fmla="*/ 0 w 118"/>
                      <a:gd name="T17" fmla="*/ 0 h 144"/>
                      <a:gd name="T18" fmla="*/ 0 w 118"/>
                      <a:gd name="T19" fmla="*/ 0 h 144"/>
                      <a:gd name="T20" fmla="*/ 0 w 118"/>
                      <a:gd name="T21" fmla="*/ 0 h 144"/>
                      <a:gd name="T22" fmla="*/ 0 w 118"/>
                      <a:gd name="T23" fmla="*/ 0 h 144"/>
                      <a:gd name="T24" fmla="*/ 0 w 118"/>
                      <a:gd name="T25" fmla="*/ 0 h 1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8"/>
                      <a:gd name="T40" fmla="*/ 0 h 144"/>
                      <a:gd name="T41" fmla="*/ 118 w 118"/>
                      <a:gd name="T42" fmla="*/ 144 h 1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8" h="144">
                        <a:moveTo>
                          <a:pt x="54" y="40"/>
                        </a:moveTo>
                        <a:lnTo>
                          <a:pt x="40" y="9"/>
                        </a:lnTo>
                        <a:lnTo>
                          <a:pt x="17" y="0"/>
                        </a:lnTo>
                        <a:lnTo>
                          <a:pt x="2" y="7"/>
                        </a:lnTo>
                        <a:lnTo>
                          <a:pt x="0" y="23"/>
                        </a:lnTo>
                        <a:lnTo>
                          <a:pt x="10" y="52"/>
                        </a:lnTo>
                        <a:lnTo>
                          <a:pt x="27" y="77"/>
                        </a:lnTo>
                        <a:lnTo>
                          <a:pt x="48" y="100"/>
                        </a:lnTo>
                        <a:lnTo>
                          <a:pt x="76" y="124"/>
                        </a:lnTo>
                        <a:lnTo>
                          <a:pt x="118" y="144"/>
                        </a:lnTo>
                        <a:lnTo>
                          <a:pt x="80" y="102"/>
                        </a:lnTo>
                        <a:lnTo>
                          <a:pt x="68" y="73"/>
                        </a:lnTo>
                        <a:lnTo>
                          <a:pt x="54" y="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7" name="Freeform 295"/>
                  <p:cNvSpPr>
                    <a:spLocks noChangeArrowheads="1"/>
                  </p:cNvSpPr>
                  <p:nvPr/>
                </p:nvSpPr>
                <p:spPr bwMode="auto">
                  <a:xfrm>
                    <a:off x="5047" y="1749"/>
                    <a:ext cx="66" cy="26"/>
                  </a:xfrm>
                  <a:custGeom>
                    <a:avLst/>
                    <a:gdLst>
                      <a:gd name="T0" fmla="*/ 0 w 279"/>
                      <a:gd name="T1" fmla="*/ 0 h 173"/>
                      <a:gd name="T2" fmla="*/ 0 w 279"/>
                      <a:gd name="T3" fmla="*/ 0 h 173"/>
                      <a:gd name="T4" fmla="*/ 0 w 279"/>
                      <a:gd name="T5" fmla="*/ 0 h 173"/>
                      <a:gd name="T6" fmla="*/ 0 w 279"/>
                      <a:gd name="T7" fmla="*/ 0 h 173"/>
                      <a:gd name="T8" fmla="*/ 0 w 279"/>
                      <a:gd name="T9" fmla="*/ 0 h 173"/>
                      <a:gd name="T10" fmla="*/ 0 w 279"/>
                      <a:gd name="T11" fmla="*/ 0 h 173"/>
                      <a:gd name="T12" fmla="*/ 0 w 279"/>
                      <a:gd name="T13" fmla="*/ 0 h 173"/>
                      <a:gd name="T14" fmla="*/ 0 w 279"/>
                      <a:gd name="T15" fmla="*/ 0 h 173"/>
                      <a:gd name="T16" fmla="*/ 0 w 279"/>
                      <a:gd name="T17" fmla="*/ 0 h 173"/>
                      <a:gd name="T18" fmla="*/ 0 w 279"/>
                      <a:gd name="T19" fmla="*/ 0 h 173"/>
                      <a:gd name="T20" fmla="*/ 0 w 279"/>
                      <a:gd name="T21" fmla="*/ 0 h 173"/>
                      <a:gd name="T22" fmla="*/ 0 w 279"/>
                      <a:gd name="T23" fmla="*/ 0 h 1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9"/>
                      <a:gd name="T37" fmla="*/ 0 h 173"/>
                      <a:gd name="T38" fmla="*/ 279 w 279"/>
                      <a:gd name="T39" fmla="*/ 173 h 1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9" h="173">
                        <a:moveTo>
                          <a:pt x="0" y="173"/>
                        </a:moveTo>
                        <a:lnTo>
                          <a:pt x="9" y="102"/>
                        </a:lnTo>
                        <a:lnTo>
                          <a:pt x="67" y="77"/>
                        </a:lnTo>
                        <a:lnTo>
                          <a:pt x="147" y="46"/>
                        </a:lnTo>
                        <a:lnTo>
                          <a:pt x="203" y="23"/>
                        </a:lnTo>
                        <a:lnTo>
                          <a:pt x="258" y="0"/>
                        </a:lnTo>
                        <a:lnTo>
                          <a:pt x="279" y="50"/>
                        </a:lnTo>
                        <a:lnTo>
                          <a:pt x="229" y="79"/>
                        </a:lnTo>
                        <a:lnTo>
                          <a:pt x="168" y="100"/>
                        </a:lnTo>
                        <a:lnTo>
                          <a:pt x="122" y="113"/>
                        </a:lnTo>
                        <a:lnTo>
                          <a:pt x="65" y="144"/>
                        </a:lnTo>
                        <a:lnTo>
                          <a:pt x="0" y="17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29" name="Group 296"/>
                <p:cNvGrpSpPr>
                  <a:grpSpLocks/>
                </p:cNvGrpSpPr>
                <p:nvPr/>
              </p:nvGrpSpPr>
              <p:grpSpPr bwMode="auto">
                <a:xfrm>
                  <a:off x="5051" y="1876"/>
                  <a:ext cx="133" cy="118"/>
                  <a:chOff x="5051" y="1876"/>
                  <a:chExt cx="133" cy="118"/>
                </a:xfrm>
              </p:grpSpPr>
              <p:sp>
                <p:nvSpPr>
                  <p:cNvPr id="132" name="Freeform 297"/>
                  <p:cNvSpPr>
                    <a:spLocks noChangeArrowheads="1"/>
                  </p:cNvSpPr>
                  <p:nvPr/>
                </p:nvSpPr>
                <p:spPr bwMode="auto">
                  <a:xfrm>
                    <a:off x="5051" y="1876"/>
                    <a:ext cx="134" cy="119"/>
                  </a:xfrm>
                  <a:custGeom>
                    <a:avLst/>
                    <a:gdLst>
                      <a:gd name="T0" fmla="*/ 0 w 575"/>
                      <a:gd name="T1" fmla="*/ 0 h 770"/>
                      <a:gd name="T2" fmla="*/ 0 w 575"/>
                      <a:gd name="T3" fmla="*/ 0 h 770"/>
                      <a:gd name="T4" fmla="*/ 0 w 575"/>
                      <a:gd name="T5" fmla="*/ 0 h 770"/>
                      <a:gd name="T6" fmla="*/ 0 w 575"/>
                      <a:gd name="T7" fmla="*/ 0 h 770"/>
                      <a:gd name="T8" fmla="*/ 0 w 575"/>
                      <a:gd name="T9" fmla="*/ 0 h 770"/>
                      <a:gd name="T10" fmla="*/ 0 w 575"/>
                      <a:gd name="T11" fmla="*/ 0 h 770"/>
                      <a:gd name="T12" fmla="*/ 0 w 575"/>
                      <a:gd name="T13" fmla="*/ 0 h 770"/>
                      <a:gd name="T14" fmla="*/ 0 w 575"/>
                      <a:gd name="T15" fmla="*/ 0 h 770"/>
                      <a:gd name="T16" fmla="*/ 0 w 575"/>
                      <a:gd name="T17" fmla="*/ 0 h 770"/>
                      <a:gd name="T18" fmla="*/ 0 w 575"/>
                      <a:gd name="T19" fmla="*/ 0 h 770"/>
                      <a:gd name="T20" fmla="*/ 0 w 575"/>
                      <a:gd name="T21" fmla="*/ 0 h 770"/>
                      <a:gd name="T22" fmla="*/ 0 w 575"/>
                      <a:gd name="T23" fmla="*/ 0 h 770"/>
                      <a:gd name="T24" fmla="*/ 0 w 575"/>
                      <a:gd name="T25" fmla="*/ 0 h 770"/>
                      <a:gd name="T26" fmla="*/ 0 w 575"/>
                      <a:gd name="T27" fmla="*/ 0 h 770"/>
                      <a:gd name="T28" fmla="*/ 0 w 575"/>
                      <a:gd name="T29" fmla="*/ 0 h 770"/>
                      <a:gd name="T30" fmla="*/ 0 w 575"/>
                      <a:gd name="T31" fmla="*/ 0 h 770"/>
                      <a:gd name="T32" fmla="*/ 0 w 575"/>
                      <a:gd name="T33" fmla="*/ 0 h 770"/>
                      <a:gd name="T34" fmla="*/ 0 w 575"/>
                      <a:gd name="T35" fmla="*/ 0 h 770"/>
                      <a:gd name="T36" fmla="*/ 0 w 575"/>
                      <a:gd name="T37" fmla="*/ 0 h 770"/>
                      <a:gd name="T38" fmla="*/ 0 w 575"/>
                      <a:gd name="T39" fmla="*/ 0 h 770"/>
                      <a:gd name="T40" fmla="*/ 0 w 575"/>
                      <a:gd name="T41" fmla="*/ 0 h 770"/>
                      <a:gd name="T42" fmla="*/ 0 w 575"/>
                      <a:gd name="T43" fmla="*/ 0 h 770"/>
                      <a:gd name="T44" fmla="*/ 0 w 575"/>
                      <a:gd name="T45" fmla="*/ 0 h 770"/>
                      <a:gd name="T46" fmla="*/ 0 w 575"/>
                      <a:gd name="T47" fmla="*/ 0 h 77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75"/>
                      <a:gd name="T73" fmla="*/ 0 h 770"/>
                      <a:gd name="T74" fmla="*/ 575 w 575"/>
                      <a:gd name="T75" fmla="*/ 770 h 77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75" h="770">
                        <a:moveTo>
                          <a:pt x="256" y="113"/>
                        </a:moveTo>
                        <a:lnTo>
                          <a:pt x="361" y="104"/>
                        </a:lnTo>
                        <a:lnTo>
                          <a:pt x="425" y="88"/>
                        </a:lnTo>
                        <a:lnTo>
                          <a:pt x="445" y="59"/>
                        </a:lnTo>
                        <a:lnTo>
                          <a:pt x="445" y="34"/>
                        </a:lnTo>
                        <a:lnTo>
                          <a:pt x="462" y="13"/>
                        </a:lnTo>
                        <a:lnTo>
                          <a:pt x="520" y="0"/>
                        </a:lnTo>
                        <a:lnTo>
                          <a:pt x="575" y="4"/>
                        </a:lnTo>
                        <a:lnTo>
                          <a:pt x="508" y="599"/>
                        </a:lnTo>
                        <a:lnTo>
                          <a:pt x="462" y="654"/>
                        </a:lnTo>
                        <a:lnTo>
                          <a:pt x="403" y="708"/>
                        </a:lnTo>
                        <a:lnTo>
                          <a:pt x="320" y="750"/>
                        </a:lnTo>
                        <a:lnTo>
                          <a:pt x="223" y="762"/>
                        </a:lnTo>
                        <a:lnTo>
                          <a:pt x="93" y="770"/>
                        </a:lnTo>
                        <a:lnTo>
                          <a:pt x="17" y="758"/>
                        </a:lnTo>
                        <a:lnTo>
                          <a:pt x="0" y="716"/>
                        </a:lnTo>
                        <a:lnTo>
                          <a:pt x="9" y="662"/>
                        </a:lnTo>
                        <a:lnTo>
                          <a:pt x="63" y="495"/>
                        </a:lnTo>
                        <a:lnTo>
                          <a:pt x="109" y="329"/>
                        </a:lnTo>
                        <a:lnTo>
                          <a:pt x="130" y="204"/>
                        </a:lnTo>
                        <a:lnTo>
                          <a:pt x="130" y="171"/>
                        </a:lnTo>
                        <a:lnTo>
                          <a:pt x="159" y="125"/>
                        </a:lnTo>
                        <a:lnTo>
                          <a:pt x="194" y="113"/>
                        </a:lnTo>
                        <a:lnTo>
                          <a:pt x="256" y="11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3" name="Freeform 298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81"/>
                    <a:ext cx="118" cy="108"/>
                  </a:xfrm>
                  <a:custGeom>
                    <a:avLst/>
                    <a:gdLst>
                      <a:gd name="T0" fmla="*/ 0 w 496"/>
                      <a:gd name="T1" fmla="*/ 0 h 708"/>
                      <a:gd name="T2" fmla="*/ 0 w 496"/>
                      <a:gd name="T3" fmla="*/ 0 h 708"/>
                      <a:gd name="T4" fmla="*/ 0 w 496"/>
                      <a:gd name="T5" fmla="*/ 0 h 708"/>
                      <a:gd name="T6" fmla="*/ 0 w 496"/>
                      <a:gd name="T7" fmla="*/ 0 h 708"/>
                      <a:gd name="T8" fmla="*/ 0 w 496"/>
                      <a:gd name="T9" fmla="*/ 0 h 708"/>
                      <a:gd name="T10" fmla="*/ 0 w 496"/>
                      <a:gd name="T11" fmla="*/ 0 h 708"/>
                      <a:gd name="T12" fmla="*/ 0 w 496"/>
                      <a:gd name="T13" fmla="*/ 0 h 708"/>
                      <a:gd name="T14" fmla="*/ 0 w 496"/>
                      <a:gd name="T15" fmla="*/ 0 h 708"/>
                      <a:gd name="T16" fmla="*/ 0 w 496"/>
                      <a:gd name="T17" fmla="*/ 0 h 708"/>
                      <a:gd name="T18" fmla="*/ 0 w 496"/>
                      <a:gd name="T19" fmla="*/ 0 h 708"/>
                      <a:gd name="T20" fmla="*/ 0 w 496"/>
                      <a:gd name="T21" fmla="*/ 0 h 708"/>
                      <a:gd name="T22" fmla="*/ 0 w 496"/>
                      <a:gd name="T23" fmla="*/ 0 h 708"/>
                      <a:gd name="T24" fmla="*/ 0 w 496"/>
                      <a:gd name="T25" fmla="*/ 0 h 708"/>
                      <a:gd name="T26" fmla="*/ 0 w 496"/>
                      <a:gd name="T27" fmla="*/ 0 h 708"/>
                      <a:gd name="T28" fmla="*/ 0 w 496"/>
                      <a:gd name="T29" fmla="*/ 0 h 708"/>
                      <a:gd name="T30" fmla="*/ 0 w 496"/>
                      <a:gd name="T31" fmla="*/ 0 h 708"/>
                      <a:gd name="T32" fmla="*/ 0 w 496"/>
                      <a:gd name="T33" fmla="*/ 0 h 708"/>
                      <a:gd name="T34" fmla="*/ 0 w 496"/>
                      <a:gd name="T35" fmla="*/ 0 h 708"/>
                      <a:gd name="T36" fmla="*/ 0 w 496"/>
                      <a:gd name="T37" fmla="*/ 0 h 708"/>
                      <a:gd name="T38" fmla="*/ 0 w 496"/>
                      <a:gd name="T39" fmla="*/ 0 h 708"/>
                      <a:gd name="T40" fmla="*/ 0 w 496"/>
                      <a:gd name="T41" fmla="*/ 0 h 70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96"/>
                      <a:gd name="T64" fmla="*/ 0 h 708"/>
                      <a:gd name="T65" fmla="*/ 496 w 496"/>
                      <a:gd name="T66" fmla="*/ 708 h 70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96" h="708">
                        <a:moveTo>
                          <a:pt x="172" y="141"/>
                        </a:moveTo>
                        <a:lnTo>
                          <a:pt x="265" y="137"/>
                        </a:lnTo>
                        <a:lnTo>
                          <a:pt x="362" y="120"/>
                        </a:lnTo>
                        <a:lnTo>
                          <a:pt x="420" y="91"/>
                        </a:lnTo>
                        <a:lnTo>
                          <a:pt x="453" y="66"/>
                        </a:lnTo>
                        <a:lnTo>
                          <a:pt x="496" y="0"/>
                        </a:lnTo>
                        <a:lnTo>
                          <a:pt x="433" y="544"/>
                        </a:lnTo>
                        <a:lnTo>
                          <a:pt x="391" y="594"/>
                        </a:lnTo>
                        <a:lnTo>
                          <a:pt x="344" y="641"/>
                        </a:lnTo>
                        <a:lnTo>
                          <a:pt x="286" y="674"/>
                        </a:lnTo>
                        <a:lnTo>
                          <a:pt x="235" y="691"/>
                        </a:lnTo>
                        <a:lnTo>
                          <a:pt x="172" y="699"/>
                        </a:lnTo>
                        <a:lnTo>
                          <a:pt x="113" y="708"/>
                        </a:lnTo>
                        <a:lnTo>
                          <a:pt x="47" y="708"/>
                        </a:lnTo>
                        <a:lnTo>
                          <a:pt x="17" y="699"/>
                        </a:lnTo>
                        <a:lnTo>
                          <a:pt x="0" y="674"/>
                        </a:lnTo>
                        <a:lnTo>
                          <a:pt x="8" y="633"/>
                        </a:lnTo>
                        <a:lnTo>
                          <a:pt x="51" y="536"/>
                        </a:lnTo>
                        <a:lnTo>
                          <a:pt x="122" y="212"/>
                        </a:lnTo>
                        <a:lnTo>
                          <a:pt x="135" y="166"/>
                        </a:lnTo>
                        <a:lnTo>
                          <a:pt x="172" y="14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05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30" name="Freeform 299"/>
                <p:cNvSpPr>
                  <a:spLocks noChangeArrowheads="1"/>
                </p:cNvSpPr>
                <p:nvPr/>
              </p:nvSpPr>
              <p:spPr bwMode="auto">
                <a:xfrm>
                  <a:off x="4845" y="2011"/>
                  <a:ext cx="10" cy="100"/>
                </a:xfrm>
                <a:custGeom>
                  <a:avLst/>
                  <a:gdLst>
                    <a:gd name="T0" fmla="*/ 0 w 43"/>
                    <a:gd name="T1" fmla="*/ 0 h 650"/>
                    <a:gd name="T2" fmla="*/ 0 w 43"/>
                    <a:gd name="T3" fmla="*/ 0 h 650"/>
                    <a:gd name="T4" fmla="*/ 0 w 43"/>
                    <a:gd name="T5" fmla="*/ 0 h 650"/>
                    <a:gd name="T6" fmla="*/ 0 w 43"/>
                    <a:gd name="T7" fmla="*/ 0 h 650"/>
                    <a:gd name="T8" fmla="*/ 0 w 43"/>
                    <a:gd name="T9" fmla="*/ 0 h 650"/>
                    <a:gd name="T10" fmla="*/ 0 w 43"/>
                    <a:gd name="T11" fmla="*/ 0 h 650"/>
                    <a:gd name="T12" fmla="*/ 0 w 43"/>
                    <a:gd name="T13" fmla="*/ 0 h 650"/>
                    <a:gd name="T14" fmla="*/ 0 w 43"/>
                    <a:gd name="T15" fmla="*/ 0 h 650"/>
                    <a:gd name="T16" fmla="*/ 0 w 43"/>
                    <a:gd name="T17" fmla="*/ 0 h 650"/>
                    <a:gd name="T18" fmla="*/ 0 w 43"/>
                    <a:gd name="T19" fmla="*/ 0 h 650"/>
                    <a:gd name="T20" fmla="*/ 0 w 43"/>
                    <a:gd name="T21" fmla="*/ 0 h 650"/>
                    <a:gd name="T22" fmla="*/ 0 w 43"/>
                    <a:gd name="T23" fmla="*/ 0 h 650"/>
                    <a:gd name="T24" fmla="*/ 0 w 43"/>
                    <a:gd name="T25" fmla="*/ 0 h 650"/>
                    <a:gd name="T26" fmla="*/ 0 w 43"/>
                    <a:gd name="T27" fmla="*/ 0 h 650"/>
                    <a:gd name="T28" fmla="*/ 0 w 43"/>
                    <a:gd name="T29" fmla="*/ 0 h 6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"/>
                    <a:gd name="T46" fmla="*/ 0 h 650"/>
                    <a:gd name="T47" fmla="*/ 43 w 43"/>
                    <a:gd name="T48" fmla="*/ 650 h 65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" h="650">
                      <a:moveTo>
                        <a:pt x="14" y="0"/>
                      </a:moveTo>
                      <a:lnTo>
                        <a:pt x="0" y="33"/>
                      </a:lnTo>
                      <a:lnTo>
                        <a:pt x="16" y="58"/>
                      </a:lnTo>
                      <a:lnTo>
                        <a:pt x="29" y="112"/>
                      </a:lnTo>
                      <a:lnTo>
                        <a:pt x="12" y="163"/>
                      </a:lnTo>
                      <a:lnTo>
                        <a:pt x="21" y="453"/>
                      </a:lnTo>
                      <a:lnTo>
                        <a:pt x="21" y="641"/>
                      </a:lnTo>
                      <a:lnTo>
                        <a:pt x="43" y="650"/>
                      </a:lnTo>
                      <a:lnTo>
                        <a:pt x="41" y="263"/>
                      </a:lnTo>
                      <a:lnTo>
                        <a:pt x="21" y="170"/>
                      </a:lnTo>
                      <a:lnTo>
                        <a:pt x="34" y="126"/>
                      </a:lnTo>
                      <a:lnTo>
                        <a:pt x="39" y="110"/>
                      </a:lnTo>
                      <a:lnTo>
                        <a:pt x="31" y="63"/>
                      </a:lnTo>
                      <a:lnTo>
                        <a:pt x="16" y="3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31" name="Freeform 300"/>
                <p:cNvSpPr>
                  <a:spLocks noChangeArrowheads="1"/>
                </p:cNvSpPr>
                <p:nvPr/>
              </p:nvSpPr>
              <p:spPr bwMode="auto">
                <a:xfrm>
                  <a:off x="4869" y="2011"/>
                  <a:ext cx="26" cy="8"/>
                </a:xfrm>
                <a:custGeom>
                  <a:avLst/>
                  <a:gdLst>
                    <a:gd name="T0" fmla="*/ 0 w 106"/>
                    <a:gd name="T1" fmla="*/ 0 h 35"/>
                    <a:gd name="T2" fmla="*/ 0 w 106"/>
                    <a:gd name="T3" fmla="*/ 0 h 35"/>
                    <a:gd name="T4" fmla="*/ 0 w 106"/>
                    <a:gd name="T5" fmla="*/ 0 h 35"/>
                    <a:gd name="T6" fmla="*/ 0 w 106"/>
                    <a:gd name="T7" fmla="*/ 0 h 35"/>
                    <a:gd name="T8" fmla="*/ 0 w 106"/>
                    <a:gd name="T9" fmla="*/ 0 h 35"/>
                    <a:gd name="T10" fmla="*/ 0 w 106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35"/>
                    <a:gd name="T20" fmla="*/ 106 w 10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35">
                      <a:moveTo>
                        <a:pt x="0" y="0"/>
                      </a:moveTo>
                      <a:lnTo>
                        <a:pt x="52" y="26"/>
                      </a:lnTo>
                      <a:lnTo>
                        <a:pt x="97" y="35"/>
                      </a:lnTo>
                      <a:lnTo>
                        <a:pt x="106" y="35"/>
                      </a:lnTo>
                      <a:lnTo>
                        <a:pt x="7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05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</p:grpSp>
      </p:grpSp>
      <p:sp>
        <p:nvSpPr>
          <p:cNvPr id="238" name="Rectangle 335"/>
          <p:cNvSpPr>
            <a:spLocks noChangeArrowheads="1"/>
          </p:cNvSpPr>
          <p:nvPr/>
        </p:nvSpPr>
        <p:spPr bwMode="auto">
          <a:xfrm>
            <a:off x="7268828" y="3098884"/>
            <a:ext cx="14941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05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SSI Earth User </a:t>
            </a:r>
            <a:r>
              <a:rPr kumimoji="1" lang="en-US" sz="105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Node</a:t>
            </a:r>
            <a:endParaRPr kumimoji="1" lang="en-US" sz="1050" b="1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" name="Rectangle 335"/>
          <p:cNvSpPr>
            <a:spLocks noChangeArrowheads="1"/>
          </p:cNvSpPr>
          <p:nvPr/>
        </p:nvSpPr>
        <p:spPr bwMode="auto">
          <a:xfrm>
            <a:off x="838200" y="2937302"/>
            <a:ext cx="8643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05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SSI Space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05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User Node</a:t>
            </a:r>
            <a:endParaRPr kumimoji="1" lang="en-US" sz="105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3472367"/>
            <a:ext cx="2206343" cy="1709233"/>
            <a:chOff x="609600" y="3472367"/>
            <a:chExt cx="2206343" cy="1709233"/>
          </a:xfrm>
        </p:grpSpPr>
        <p:sp>
          <p:nvSpPr>
            <p:cNvPr id="239" name="AutoShape 6"/>
            <p:cNvSpPr>
              <a:spLocks noChangeArrowheads="1"/>
            </p:cNvSpPr>
            <p:nvPr/>
          </p:nvSpPr>
          <p:spPr bwMode="auto">
            <a:xfrm>
              <a:off x="609600" y="3472367"/>
              <a:ext cx="1314271" cy="1328233"/>
            </a:xfrm>
            <a:prstGeom prst="cube">
              <a:avLst>
                <a:gd name="adj" fmla="val 7704"/>
              </a:avLst>
            </a:prstGeom>
            <a:solidFill>
              <a:srgbClr val="CCFF66"/>
            </a:solidFill>
            <a:ln w="1908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0" name="Text Box 301"/>
            <p:cNvSpPr txBox="1">
              <a:spLocks noChangeArrowheads="1"/>
            </p:cNvSpPr>
            <p:nvPr/>
          </p:nvSpPr>
          <p:spPr bwMode="auto">
            <a:xfrm>
              <a:off x="2042300" y="4671588"/>
              <a:ext cx="773643" cy="51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 smtClean="0">
                  <a:solidFill>
                    <a:srgbClr val="0000FF"/>
                  </a:solidFill>
                  <a:cs typeface="Arial" pitchFamily="34" charset="0"/>
                </a:rPr>
                <a:t>Service</a:t>
              </a:r>
              <a:endParaRPr lang="en-US" sz="900" b="1" i="1" dirty="0">
                <a:solidFill>
                  <a:srgbClr val="0000FF"/>
                </a:solidFill>
                <a:cs typeface="Arial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0000FF"/>
                  </a:solidFill>
                  <a:cs typeface="Arial" pitchFamily="34" charset="0"/>
                </a:rPr>
                <a:t>Delivery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0000FF"/>
                  </a:solidFill>
                  <a:cs typeface="Arial" pitchFamily="34" charset="0"/>
                </a:rPr>
                <a:t>Interfaces</a:t>
              </a:r>
            </a:p>
          </p:txBody>
        </p:sp>
        <p:sp>
          <p:nvSpPr>
            <p:cNvPr id="241" name="Line 302"/>
            <p:cNvSpPr>
              <a:spLocks noChangeShapeType="1"/>
            </p:cNvSpPr>
            <p:nvPr/>
          </p:nvSpPr>
          <p:spPr bwMode="auto">
            <a:xfrm flipH="1">
              <a:off x="2028377" y="4562819"/>
              <a:ext cx="714823" cy="1612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05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" name="Text Box 7"/>
            <p:cNvSpPr txBox="1">
              <a:spLocks noChangeArrowheads="1"/>
            </p:cNvSpPr>
            <p:nvPr/>
          </p:nvSpPr>
          <p:spPr bwMode="auto">
            <a:xfrm>
              <a:off x="609600" y="4766102"/>
              <a:ext cx="125407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cs typeface="Arial" pitchFamily="34" charset="0"/>
                </a:rPr>
                <a:t>SSI UE </a:t>
              </a:r>
              <a:r>
                <a:rPr lang="en-US" sz="1050" b="1" dirty="0">
                  <a:solidFill>
                    <a:srgbClr val="000000"/>
                  </a:solidFill>
                  <a:cs typeface="Arial" pitchFamily="34" charset="0"/>
                </a:rPr>
                <a:t>(e.g</a:t>
              </a:r>
              <a:r>
                <a:rPr lang="en-US" sz="1050" b="1" dirty="0" smtClean="0">
                  <a:solidFill>
                    <a:srgbClr val="000000"/>
                  </a:solidFill>
                  <a:cs typeface="Arial" pitchFamily="34" charset="0"/>
                </a:rPr>
                <a:t>., </a:t>
              </a:r>
              <a:r>
                <a:rPr lang="en-US" sz="1050" b="1" dirty="0">
                  <a:solidFill>
                    <a:srgbClr val="000000"/>
                  </a:solidFill>
                  <a:cs typeface="Arial" pitchFamily="34" charset="0"/>
                </a:rPr>
                <a:t>Spacecraft)</a:t>
              </a:r>
            </a:p>
          </p:txBody>
        </p:sp>
        <p:cxnSp>
          <p:nvCxnSpPr>
            <p:cNvPr id="243" name="AutoShape 320"/>
            <p:cNvCxnSpPr>
              <a:cxnSpLocks noChangeShapeType="1"/>
              <a:stCxn id="244" idx="3"/>
            </p:cNvCxnSpPr>
            <p:nvPr/>
          </p:nvCxnSpPr>
          <p:spPr bwMode="auto">
            <a:xfrm flipH="1" flipV="1">
              <a:off x="1097853" y="4159856"/>
              <a:ext cx="877017" cy="417491"/>
            </a:xfrm>
            <a:prstGeom prst="straightConnector1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4" name="Rectangle 327"/>
            <p:cNvSpPr>
              <a:spLocks noChangeArrowheads="1"/>
            </p:cNvSpPr>
            <p:nvPr/>
          </p:nvSpPr>
          <p:spPr bwMode="auto">
            <a:xfrm>
              <a:off x="1734088" y="4499974"/>
              <a:ext cx="240782" cy="154746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6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grpSp>
          <p:nvGrpSpPr>
            <p:cNvPr id="246" name="Group 21"/>
            <p:cNvGrpSpPr>
              <a:grpSpLocks/>
            </p:cNvGrpSpPr>
            <p:nvPr/>
          </p:nvGrpSpPr>
          <p:grpSpPr bwMode="auto">
            <a:xfrm>
              <a:off x="977462" y="3801201"/>
              <a:ext cx="642086" cy="618982"/>
              <a:chOff x="85" y="1375"/>
              <a:chExt cx="358" cy="300"/>
            </a:xfrm>
          </p:grpSpPr>
          <p:sp>
            <p:nvSpPr>
              <p:cNvPr id="247" name="Freeform 22"/>
              <p:cNvSpPr>
                <a:spLocks noChangeArrowheads="1"/>
              </p:cNvSpPr>
              <p:nvPr/>
            </p:nvSpPr>
            <p:spPr bwMode="auto">
              <a:xfrm rot="18240000" flipH="1">
                <a:off x="180" y="1475"/>
                <a:ext cx="87" cy="111"/>
              </a:xfrm>
              <a:custGeom>
                <a:avLst/>
                <a:gdLst>
                  <a:gd name="T0" fmla="*/ 0 w 214"/>
                  <a:gd name="T1" fmla="*/ 1 h 220"/>
                  <a:gd name="T2" fmla="*/ 0 w 214"/>
                  <a:gd name="T3" fmla="*/ 1 h 220"/>
                  <a:gd name="T4" fmla="*/ 0 w 214"/>
                  <a:gd name="T5" fmla="*/ 1 h 220"/>
                  <a:gd name="T6" fmla="*/ 0 w 214"/>
                  <a:gd name="T7" fmla="*/ 1 h 220"/>
                  <a:gd name="T8" fmla="*/ 0 w 214"/>
                  <a:gd name="T9" fmla="*/ 0 h 220"/>
                  <a:gd name="T10" fmla="*/ 0 w 214"/>
                  <a:gd name="T11" fmla="*/ 1 h 220"/>
                  <a:gd name="T12" fmla="*/ 0 w 214"/>
                  <a:gd name="T13" fmla="*/ 1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220"/>
                  <a:gd name="T23" fmla="*/ 214 w 214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220">
                    <a:moveTo>
                      <a:pt x="214" y="142"/>
                    </a:moveTo>
                    <a:lnTo>
                      <a:pt x="202" y="220"/>
                    </a:lnTo>
                    <a:lnTo>
                      <a:pt x="142" y="220"/>
                    </a:lnTo>
                    <a:lnTo>
                      <a:pt x="0" y="36"/>
                    </a:lnTo>
                    <a:lnTo>
                      <a:pt x="47" y="0"/>
                    </a:lnTo>
                    <a:lnTo>
                      <a:pt x="137" y="36"/>
                    </a:lnTo>
                    <a:lnTo>
                      <a:pt x="214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8" name="Freeform 23"/>
              <p:cNvSpPr>
                <a:spLocks noChangeArrowheads="1"/>
              </p:cNvSpPr>
              <p:nvPr/>
            </p:nvSpPr>
            <p:spPr bwMode="auto">
              <a:xfrm rot="18240000" flipH="1">
                <a:off x="196" y="1595"/>
                <a:ext cx="17" cy="24"/>
              </a:xfrm>
              <a:custGeom>
                <a:avLst/>
                <a:gdLst>
                  <a:gd name="T0" fmla="*/ 0 w 42"/>
                  <a:gd name="T1" fmla="*/ 0 h 48"/>
                  <a:gd name="T2" fmla="*/ 0 w 42"/>
                  <a:gd name="T3" fmla="*/ 1 h 48"/>
                  <a:gd name="T4" fmla="*/ 0 w 42"/>
                  <a:gd name="T5" fmla="*/ 1 h 48"/>
                  <a:gd name="T6" fmla="*/ 0 w 42"/>
                  <a:gd name="T7" fmla="*/ 1 h 48"/>
                  <a:gd name="T8" fmla="*/ 0 w 4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8"/>
                  <a:gd name="T17" fmla="*/ 42 w 4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8">
                    <a:moveTo>
                      <a:pt x="30" y="0"/>
                    </a:moveTo>
                    <a:lnTo>
                      <a:pt x="42" y="36"/>
                    </a:lnTo>
                    <a:lnTo>
                      <a:pt x="12" y="48"/>
                    </a:lnTo>
                    <a:lnTo>
                      <a:pt x="0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9" name="Freeform 24"/>
              <p:cNvSpPr>
                <a:spLocks noChangeArrowheads="1"/>
              </p:cNvSpPr>
              <p:nvPr/>
            </p:nvSpPr>
            <p:spPr bwMode="auto">
              <a:xfrm rot="18240000" flipH="1">
                <a:off x="223" y="1572"/>
                <a:ext cx="61" cy="99"/>
              </a:xfrm>
              <a:custGeom>
                <a:avLst/>
                <a:gdLst>
                  <a:gd name="T0" fmla="*/ 0 w 149"/>
                  <a:gd name="T1" fmla="*/ 1 h 196"/>
                  <a:gd name="T2" fmla="*/ 0 w 149"/>
                  <a:gd name="T3" fmla="*/ 1 h 196"/>
                  <a:gd name="T4" fmla="*/ 0 w 149"/>
                  <a:gd name="T5" fmla="*/ 1 h 196"/>
                  <a:gd name="T6" fmla="*/ 0 w 149"/>
                  <a:gd name="T7" fmla="*/ 1 h 196"/>
                  <a:gd name="T8" fmla="*/ 0 w 149"/>
                  <a:gd name="T9" fmla="*/ 1 h 196"/>
                  <a:gd name="T10" fmla="*/ 0 w 149"/>
                  <a:gd name="T11" fmla="*/ 1 h 196"/>
                  <a:gd name="T12" fmla="*/ 0 w 149"/>
                  <a:gd name="T13" fmla="*/ 1 h 196"/>
                  <a:gd name="T14" fmla="*/ 0 w 149"/>
                  <a:gd name="T15" fmla="*/ 1 h 196"/>
                  <a:gd name="T16" fmla="*/ 0 w 149"/>
                  <a:gd name="T17" fmla="*/ 0 h 196"/>
                  <a:gd name="T18" fmla="*/ 0 w 149"/>
                  <a:gd name="T19" fmla="*/ 1 h 196"/>
                  <a:gd name="T20" fmla="*/ 0 w 149"/>
                  <a:gd name="T21" fmla="*/ 1 h 196"/>
                  <a:gd name="T22" fmla="*/ 0 w 149"/>
                  <a:gd name="T23" fmla="*/ 1 h 1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9"/>
                  <a:gd name="T37" fmla="*/ 0 h 196"/>
                  <a:gd name="T38" fmla="*/ 149 w 149"/>
                  <a:gd name="T39" fmla="*/ 196 h 1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9" h="196">
                    <a:moveTo>
                      <a:pt x="42" y="184"/>
                    </a:moveTo>
                    <a:lnTo>
                      <a:pt x="48" y="190"/>
                    </a:lnTo>
                    <a:lnTo>
                      <a:pt x="77" y="196"/>
                    </a:lnTo>
                    <a:lnTo>
                      <a:pt x="89" y="190"/>
                    </a:lnTo>
                    <a:lnTo>
                      <a:pt x="113" y="190"/>
                    </a:lnTo>
                    <a:lnTo>
                      <a:pt x="143" y="172"/>
                    </a:lnTo>
                    <a:lnTo>
                      <a:pt x="143" y="160"/>
                    </a:lnTo>
                    <a:lnTo>
                      <a:pt x="149" y="155"/>
                    </a:lnTo>
                    <a:lnTo>
                      <a:pt x="89" y="0"/>
                    </a:lnTo>
                    <a:lnTo>
                      <a:pt x="36" y="36"/>
                    </a:lnTo>
                    <a:lnTo>
                      <a:pt x="0" y="83"/>
                    </a:lnTo>
                    <a:lnTo>
                      <a:pt x="42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0" name="Freeform 25"/>
              <p:cNvSpPr>
                <a:spLocks noChangeArrowheads="1"/>
              </p:cNvSpPr>
              <p:nvPr/>
            </p:nvSpPr>
            <p:spPr bwMode="auto">
              <a:xfrm rot="18240000" flipH="1">
                <a:off x="211" y="1592"/>
                <a:ext cx="17" cy="15"/>
              </a:xfrm>
              <a:custGeom>
                <a:avLst/>
                <a:gdLst>
                  <a:gd name="T0" fmla="*/ 0 w 41"/>
                  <a:gd name="T1" fmla="*/ 0 h 30"/>
                  <a:gd name="T2" fmla="*/ 0 w 41"/>
                  <a:gd name="T3" fmla="*/ 1 h 30"/>
                  <a:gd name="T4" fmla="*/ 0 w 41"/>
                  <a:gd name="T5" fmla="*/ 1 h 30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30"/>
                  <a:gd name="T11" fmla="*/ 41 w 4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30">
                    <a:moveTo>
                      <a:pt x="41" y="0"/>
                    </a:moveTo>
                    <a:lnTo>
                      <a:pt x="23" y="18"/>
                    </a:lnTo>
                    <a:lnTo>
                      <a:pt x="0" y="3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1" name="Freeform 26"/>
              <p:cNvSpPr>
                <a:spLocks noChangeArrowheads="1"/>
              </p:cNvSpPr>
              <p:nvPr/>
            </p:nvSpPr>
            <p:spPr bwMode="auto">
              <a:xfrm rot="18240000" flipH="1">
                <a:off x="230" y="1563"/>
                <a:ext cx="29" cy="27"/>
              </a:xfrm>
              <a:custGeom>
                <a:avLst/>
                <a:gdLst>
                  <a:gd name="T0" fmla="*/ 0 w 71"/>
                  <a:gd name="T1" fmla="*/ 1 h 54"/>
                  <a:gd name="T2" fmla="*/ 0 w 71"/>
                  <a:gd name="T3" fmla="*/ 1 h 54"/>
                  <a:gd name="T4" fmla="*/ 0 w 71"/>
                  <a:gd name="T5" fmla="*/ 0 h 54"/>
                  <a:gd name="T6" fmla="*/ 0 w 71"/>
                  <a:gd name="T7" fmla="*/ 1 h 54"/>
                  <a:gd name="T8" fmla="*/ 0 w 71"/>
                  <a:gd name="T9" fmla="*/ 1 h 54"/>
                  <a:gd name="T10" fmla="*/ 0 w 71"/>
                  <a:gd name="T11" fmla="*/ 1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4"/>
                  <a:gd name="T20" fmla="*/ 71 w 71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4">
                    <a:moveTo>
                      <a:pt x="71" y="54"/>
                    </a:moveTo>
                    <a:lnTo>
                      <a:pt x="65" y="42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59" y="48"/>
                    </a:lnTo>
                    <a:lnTo>
                      <a:pt x="71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2" name="Freeform 27"/>
              <p:cNvSpPr>
                <a:spLocks noChangeArrowheads="1"/>
              </p:cNvSpPr>
              <p:nvPr/>
            </p:nvSpPr>
            <p:spPr bwMode="auto">
              <a:xfrm rot="18240000" flipH="1">
                <a:off x="186" y="1496"/>
                <a:ext cx="56" cy="84"/>
              </a:xfrm>
              <a:custGeom>
                <a:avLst/>
                <a:gdLst>
                  <a:gd name="T0" fmla="*/ 0 w 137"/>
                  <a:gd name="T1" fmla="*/ 1 h 166"/>
                  <a:gd name="T2" fmla="*/ 0 w 137"/>
                  <a:gd name="T3" fmla="*/ 1 h 166"/>
                  <a:gd name="T4" fmla="*/ 0 w 137"/>
                  <a:gd name="T5" fmla="*/ 0 h 166"/>
                  <a:gd name="T6" fmla="*/ 0 w 137"/>
                  <a:gd name="T7" fmla="*/ 1 h 166"/>
                  <a:gd name="T8" fmla="*/ 0 w 137"/>
                  <a:gd name="T9" fmla="*/ 1 h 166"/>
                  <a:gd name="T10" fmla="*/ 0 w 137"/>
                  <a:gd name="T11" fmla="*/ 1 h 166"/>
                  <a:gd name="T12" fmla="*/ 0 w 137"/>
                  <a:gd name="T13" fmla="*/ 1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166"/>
                  <a:gd name="T23" fmla="*/ 137 w 137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166">
                    <a:moveTo>
                      <a:pt x="125" y="154"/>
                    </a:moveTo>
                    <a:lnTo>
                      <a:pt x="137" y="113"/>
                    </a:lnTo>
                    <a:lnTo>
                      <a:pt x="36" y="0"/>
                    </a:lnTo>
                    <a:lnTo>
                      <a:pt x="6" y="24"/>
                    </a:lnTo>
                    <a:lnTo>
                      <a:pt x="0" y="65"/>
                    </a:lnTo>
                    <a:lnTo>
                      <a:pt x="101" y="166"/>
                    </a:lnTo>
                    <a:lnTo>
                      <a:pt x="125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3" name="Freeform 28"/>
              <p:cNvSpPr>
                <a:spLocks noChangeArrowheads="1"/>
              </p:cNvSpPr>
              <p:nvPr/>
            </p:nvSpPr>
            <p:spPr bwMode="auto">
              <a:xfrm rot="18240000" flipH="1">
                <a:off x="188" y="1448"/>
                <a:ext cx="104" cy="177"/>
              </a:xfrm>
              <a:custGeom>
                <a:avLst/>
                <a:gdLst>
                  <a:gd name="T0" fmla="*/ 0 w 256"/>
                  <a:gd name="T1" fmla="*/ 0 h 350"/>
                  <a:gd name="T2" fmla="*/ 0 w 256"/>
                  <a:gd name="T3" fmla="*/ 0 h 350"/>
                  <a:gd name="T4" fmla="*/ 0 w 256"/>
                  <a:gd name="T5" fmla="*/ 1 h 350"/>
                  <a:gd name="T6" fmla="*/ 0 w 256"/>
                  <a:gd name="T7" fmla="*/ 1 h 350"/>
                  <a:gd name="T8" fmla="*/ 0 w 256"/>
                  <a:gd name="T9" fmla="*/ 1 h 350"/>
                  <a:gd name="T10" fmla="*/ 0 w 256"/>
                  <a:gd name="T11" fmla="*/ 1 h 350"/>
                  <a:gd name="T12" fmla="*/ 0 w 256"/>
                  <a:gd name="T13" fmla="*/ 1 h 350"/>
                  <a:gd name="T14" fmla="*/ 0 w 256"/>
                  <a:gd name="T15" fmla="*/ 1 h 350"/>
                  <a:gd name="T16" fmla="*/ 0 w 256"/>
                  <a:gd name="T17" fmla="*/ 1 h 350"/>
                  <a:gd name="T18" fmla="*/ 0 w 256"/>
                  <a:gd name="T19" fmla="*/ 1 h 350"/>
                  <a:gd name="T20" fmla="*/ 0 w 256"/>
                  <a:gd name="T21" fmla="*/ 1 h 350"/>
                  <a:gd name="T22" fmla="*/ 0 w 256"/>
                  <a:gd name="T23" fmla="*/ 1 h 3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6"/>
                  <a:gd name="T37" fmla="*/ 0 h 350"/>
                  <a:gd name="T38" fmla="*/ 256 w 256"/>
                  <a:gd name="T39" fmla="*/ 350 h 3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6" h="350">
                    <a:moveTo>
                      <a:pt x="0" y="0"/>
                    </a:moveTo>
                    <a:lnTo>
                      <a:pt x="6" y="0"/>
                    </a:lnTo>
                    <a:lnTo>
                      <a:pt x="24" y="12"/>
                    </a:lnTo>
                    <a:lnTo>
                      <a:pt x="66" y="48"/>
                    </a:lnTo>
                    <a:lnTo>
                      <a:pt x="107" y="78"/>
                    </a:lnTo>
                    <a:lnTo>
                      <a:pt x="149" y="125"/>
                    </a:lnTo>
                    <a:lnTo>
                      <a:pt x="184" y="178"/>
                    </a:lnTo>
                    <a:lnTo>
                      <a:pt x="220" y="232"/>
                    </a:lnTo>
                    <a:lnTo>
                      <a:pt x="238" y="273"/>
                    </a:lnTo>
                    <a:lnTo>
                      <a:pt x="244" y="321"/>
                    </a:lnTo>
                    <a:lnTo>
                      <a:pt x="250" y="339"/>
                    </a:lnTo>
                    <a:lnTo>
                      <a:pt x="256" y="35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4" name="Freeform 29"/>
              <p:cNvSpPr>
                <a:spLocks noChangeArrowheads="1"/>
              </p:cNvSpPr>
              <p:nvPr/>
            </p:nvSpPr>
            <p:spPr bwMode="auto">
              <a:xfrm rot="18240000" flipH="1">
                <a:off x="217" y="1561"/>
                <a:ext cx="12" cy="15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1 h 29"/>
                  <a:gd name="T4" fmla="*/ 0 w 30"/>
                  <a:gd name="T5" fmla="*/ 1 h 2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9"/>
                  <a:gd name="T11" fmla="*/ 30 w 30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9">
                    <a:moveTo>
                      <a:pt x="30" y="0"/>
                    </a:moveTo>
                    <a:lnTo>
                      <a:pt x="0" y="23"/>
                    </a:lnTo>
                    <a:lnTo>
                      <a:pt x="0" y="2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5" name="Line 30"/>
              <p:cNvSpPr>
                <a:spLocks noChangeShapeType="1"/>
              </p:cNvSpPr>
              <p:nvPr/>
            </p:nvSpPr>
            <p:spPr bwMode="auto">
              <a:xfrm flipH="1" flipV="1">
                <a:off x="206" y="1513"/>
                <a:ext cx="23" cy="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6" name="Line 31"/>
              <p:cNvSpPr>
                <a:spLocks noChangeShapeType="1"/>
              </p:cNvSpPr>
              <p:nvPr/>
            </p:nvSpPr>
            <p:spPr bwMode="auto">
              <a:xfrm flipH="1">
                <a:off x="195" y="1531"/>
                <a:ext cx="22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7" name="Freeform 32"/>
              <p:cNvSpPr>
                <a:spLocks noChangeArrowheads="1"/>
              </p:cNvSpPr>
              <p:nvPr/>
            </p:nvSpPr>
            <p:spPr bwMode="auto">
              <a:xfrm rot="18240000" flipH="1">
                <a:off x="95" y="1453"/>
                <a:ext cx="75" cy="57"/>
              </a:xfrm>
              <a:custGeom>
                <a:avLst/>
                <a:gdLst>
                  <a:gd name="T0" fmla="*/ 0 w 184"/>
                  <a:gd name="T1" fmla="*/ 1 h 112"/>
                  <a:gd name="T2" fmla="*/ 0 w 184"/>
                  <a:gd name="T3" fmla="*/ 0 h 112"/>
                  <a:gd name="T4" fmla="*/ 0 w 184"/>
                  <a:gd name="T5" fmla="*/ 1 h 112"/>
                  <a:gd name="T6" fmla="*/ 0 w 184"/>
                  <a:gd name="T7" fmla="*/ 1 h 112"/>
                  <a:gd name="T8" fmla="*/ 0 w 184"/>
                  <a:gd name="T9" fmla="*/ 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12"/>
                  <a:gd name="T17" fmla="*/ 184 w 18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12">
                    <a:moveTo>
                      <a:pt x="0" y="89"/>
                    </a:moveTo>
                    <a:lnTo>
                      <a:pt x="106" y="0"/>
                    </a:lnTo>
                    <a:lnTo>
                      <a:pt x="184" y="29"/>
                    </a:lnTo>
                    <a:lnTo>
                      <a:pt x="77" y="11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8" name="Freeform 33"/>
              <p:cNvSpPr>
                <a:spLocks noChangeArrowheads="1"/>
              </p:cNvSpPr>
              <p:nvPr/>
            </p:nvSpPr>
            <p:spPr bwMode="auto">
              <a:xfrm rot="18240000" flipH="1">
                <a:off x="125" y="1533"/>
                <a:ext cx="5" cy="3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"/>
                  <a:gd name="T20" fmla="*/ 12 w 1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">
                    <a:moveTo>
                      <a:pt x="6" y="0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" name="Freeform 34"/>
              <p:cNvSpPr>
                <a:spLocks noChangeArrowheads="1"/>
              </p:cNvSpPr>
              <p:nvPr/>
            </p:nvSpPr>
            <p:spPr bwMode="auto">
              <a:xfrm rot="18240000" flipH="1">
                <a:off x="153" y="1464"/>
                <a:ext cx="43" cy="48"/>
              </a:xfrm>
              <a:custGeom>
                <a:avLst/>
                <a:gdLst>
                  <a:gd name="T0" fmla="*/ 0 w 107"/>
                  <a:gd name="T1" fmla="*/ 1 h 95"/>
                  <a:gd name="T2" fmla="*/ 0 w 107"/>
                  <a:gd name="T3" fmla="*/ 1 h 95"/>
                  <a:gd name="T4" fmla="*/ 0 w 107"/>
                  <a:gd name="T5" fmla="*/ 0 h 95"/>
                  <a:gd name="T6" fmla="*/ 0 w 107"/>
                  <a:gd name="T7" fmla="*/ 1 h 95"/>
                  <a:gd name="T8" fmla="*/ 0 w 107"/>
                  <a:gd name="T9" fmla="*/ 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95"/>
                  <a:gd name="T17" fmla="*/ 107 w 10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95">
                    <a:moveTo>
                      <a:pt x="107" y="95"/>
                    </a:moveTo>
                    <a:lnTo>
                      <a:pt x="23" y="65"/>
                    </a:lnTo>
                    <a:lnTo>
                      <a:pt x="0" y="0"/>
                    </a:lnTo>
                    <a:lnTo>
                      <a:pt x="83" y="23"/>
                    </a:lnTo>
                    <a:lnTo>
                      <a:pt x="10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" name="Line 35"/>
              <p:cNvSpPr>
                <a:spLocks noChangeShapeType="1"/>
              </p:cNvSpPr>
              <p:nvPr/>
            </p:nvSpPr>
            <p:spPr bwMode="auto">
              <a:xfrm flipV="1">
                <a:off x="105" y="1486"/>
                <a:ext cx="2" cy="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" name="Line 36"/>
              <p:cNvSpPr>
                <a:spLocks noChangeShapeType="1"/>
              </p:cNvSpPr>
              <p:nvPr/>
            </p:nvSpPr>
            <p:spPr bwMode="auto">
              <a:xfrm flipV="1">
                <a:off x="126" y="1483"/>
                <a:ext cx="1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" name="Line 37"/>
              <p:cNvSpPr>
                <a:spLocks noChangeShapeType="1"/>
              </p:cNvSpPr>
              <p:nvPr/>
            </p:nvSpPr>
            <p:spPr bwMode="auto">
              <a:xfrm flipV="1">
                <a:off x="147" y="1475"/>
                <a:ext cx="1" cy="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" name="Freeform 38"/>
              <p:cNvSpPr>
                <a:spLocks noChangeArrowheads="1"/>
              </p:cNvSpPr>
              <p:nvPr/>
            </p:nvSpPr>
            <p:spPr bwMode="auto">
              <a:xfrm rot="18240000" flipH="1">
                <a:off x="174" y="1495"/>
                <a:ext cx="43" cy="9"/>
              </a:xfrm>
              <a:custGeom>
                <a:avLst/>
                <a:gdLst>
                  <a:gd name="T0" fmla="*/ 0 w 107"/>
                  <a:gd name="T1" fmla="*/ 1 h 18"/>
                  <a:gd name="T2" fmla="*/ 0 w 107"/>
                  <a:gd name="T3" fmla="*/ 1 h 18"/>
                  <a:gd name="T4" fmla="*/ 0 w 107"/>
                  <a:gd name="T5" fmla="*/ 0 h 18"/>
                  <a:gd name="T6" fmla="*/ 0 w 107"/>
                  <a:gd name="T7" fmla="*/ 1 h 18"/>
                  <a:gd name="T8" fmla="*/ 0 w 107"/>
                  <a:gd name="T9" fmla="*/ 1 h 18"/>
                  <a:gd name="T10" fmla="*/ 0 w 10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"/>
                  <a:gd name="T20" fmla="*/ 107 w 10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">
                    <a:moveTo>
                      <a:pt x="107" y="12"/>
                    </a:moveTo>
                    <a:lnTo>
                      <a:pt x="95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95" y="18"/>
                    </a:lnTo>
                    <a:lnTo>
                      <a:pt x="107" y="12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" name="Line 39"/>
              <p:cNvSpPr>
                <a:spLocks noChangeShapeType="1"/>
              </p:cNvSpPr>
              <p:nvPr/>
            </p:nvSpPr>
            <p:spPr bwMode="auto">
              <a:xfrm flipH="1">
                <a:off x="185" y="1486"/>
                <a:ext cx="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" name="Freeform 40"/>
              <p:cNvSpPr>
                <a:spLocks noChangeArrowheads="1"/>
              </p:cNvSpPr>
              <p:nvPr/>
            </p:nvSpPr>
            <p:spPr bwMode="auto">
              <a:xfrm rot="18240000" flipH="1">
                <a:off x="180" y="1470"/>
                <a:ext cx="4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6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" name="Freeform 41"/>
              <p:cNvSpPr>
                <a:spLocks noChangeArrowheads="1"/>
              </p:cNvSpPr>
              <p:nvPr/>
            </p:nvSpPr>
            <p:spPr bwMode="auto">
              <a:xfrm rot="18240000" flipH="1">
                <a:off x="168" y="1458"/>
                <a:ext cx="5" cy="9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1 h 18"/>
                  <a:gd name="T4" fmla="*/ 0 w 12"/>
                  <a:gd name="T5" fmla="*/ 1 h 18"/>
                  <a:gd name="T6" fmla="*/ 0 w 12"/>
                  <a:gd name="T7" fmla="*/ 1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0"/>
                    </a:moveTo>
                    <a:lnTo>
                      <a:pt x="12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" name="Freeform 42"/>
              <p:cNvSpPr>
                <a:spLocks noChangeArrowheads="1"/>
              </p:cNvSpPr>
              <p:nvPr/>
            </p:nvSpPr>
            <p:spPr bwMode="auto">
              <a:xfrm rot="18240000" flipH="1">
                <a:off x="168" y="1458"/>
                <a:ext cx="5" cy="9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1 h 18"/>
                  <a:gd name="T4" fmla="*/ 0 w 12"/>
                  <a:gd name="T5" fmla="*/ 1 h 18"/>
                  <a:gd name="T6" fmla="*/ 0 w 12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8"/>
                  <a:gd name="T14" fmla="*/ 12 w 1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8">
                    <a:moveTo>
                      <a:pt x="12" y="0"/>
                    </a:moveTo>
                    <a:lnTo>
                      <a:pt x="12" y="6"/>
                    </a:lnTo>
                    <a:lnTo>
                      <a:pt x="0" y="18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" name="Freeform 43"/>
              <p:cNvSpPr>
                <a:spLocks noChangeArrowheads="1"/>
              </p:cNvSpPr>
              <p:nvPr/>
            </p:nvSpPr>
            <p:spPr bwMode="auto">
              <a:xfrm rot="18240000" flipH="1">
                <a:off x="209" y="1600"/>
                <a:ext cx="36" cy="76"/>
              </a:xfrm>
              <a:custGeom>
                <a:avLst/>
                <a:gdLst>
                  <a:gd name="T0" fmla="*/ 0 w 89"/>
                  <a:gd name="T1" fmla="*/ 1 h 149"/>
                  <a:gd name="T2" fmla="*/ 0 w 89"/>
                  <a:gd name="T3" fmla="*/ 0 h 149"/>
                  <a:gd name="T4" fmla="*/ 0 w 89"/>
                  <a:gd name="T5" fmla="*/ 1 h 149"/>
                  <a:gd name="T6" fmla="*/ 0 w 89"/>
                  <a:gd name="T7" fmla="*/ 1 h 149"/>
                  <a:gd name="T8" fmla="*/ 0 w 89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49"/>
                  <a:gd name="T17" fmla="*/ 89 w 8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49">
                    <a:moveTo>
                      <a:pt x="0" y="6"/>
                    </a:moveTo>
                    <a:lnTo>
                      <a:pt x="42" y="0"/>
                    </a:lnTo>
                    <a:lnTo>
                      <a:pt x="89" y="137"/>
                    </a:lnTo>
                    <a:lnTo>
                      <a:pt x="54" y="1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" name="Freeform 44"/>
              <p:cNvSpPr>
                <a:spLocks noChangeArrowheads="1"/>
              </p:cNvSpPr>
              <p:nvPr/>
            </p:nvSpPr>
            <p:spPr bwMode="auto">
              <a:xfrm rot="18240000" flipH="1">
                <a:off x="175" y="1550"/>
                <a:ext cx="48" cy="82"/>
              </a:xfrm>
              <a:custGeom>
                <a:avLst/>
                <a:gdLst>
                  <a:gd name="T0" fmla="*/ 0 w 119"/>
                  <a:gd name="T1" fmla="*/ 0 h 161"/>
                  <a:gd name="T2" fmla="*/ 0 w 119"/>
                  <a:gd name="T3" fmla="*/ 1 h 161"/>
                  <a:gd name="T4" fmla="*/ 0 w 119"/>
                  <a:gd name="T5" fmla="*/ 1 h 161"/>
                  <a:gd name="T6" fmla="*/ 0 w 119"/>
                  <a:gd name="T7" fmla="*/ 1 h 161"/>
                  <a:gd name="T8" fmla="*/ 0 w 119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61"/>
                  <a:gd name="T17" fmla="*/ 119 w 11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61">
                    <a:moveTo>
                      <a:pt x="119" y="0"/>
                    </a:moveTo>
                    <a:lnTo>
                      <a:pt x="113" y="78"/>
                    </a:lnTo>
                    <a:lnTo>
                      <a:pt x="0" y="161"/>
                    </a:lnTo>
                    <a:lnTo>
                      <a:pt x="12" y="83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" name="Freeform 45"/>
              <p:cNvSpPr>
                <a:spLocks noChangeArrowheads="1"/>
              </p:cNvSpPr>
              <p:nvPr/>
            </p:nvSpPr>
            <p:spPr bwMode="auto">
              <a:xfrm rot="18240000" flipH="1">
                <a:off x="208" y="1512"/>
                <a:ext cx="14" cy="75"/>
              </a:xfrm>
              <a:custGeom>
                <a:avLst/>
                <a:gdLst>
                  <a:gd name="T0" fmla="*/ 0 w 35"/>
                  <a:gd name="T1" fmla="*/ 0 h 148"/>
                  <a:gd name="T2" fmla="*/ 0 w 35"/>
                  <a:gd name="T3" fmla="*/ 1 h 148"/>
                  <a:gd name="T4" fmla="*/ 0 w 35"/>
                  <a:gd name="T5" fmla="*/ 1 h 148"/>
                  <a:gd name="T6" fmla="*/ 0 w 35"/>
                  <a:gd name="T7" fmla="*/ 1 h 148"/>
                  <a:gd name="T8" fmla="*/ 0 w 35"/>
                  <a:gd name="T9" fmla="*/ 1 h 148"/>
                  <a:gd name="T10" fmla="*/ 0 w 35"/>
                  <a:gd name="T11" fmla="*/ 1 h 148"/>
                  <a:gd name="T12" fmla="*/ 0 w 35"/>
                  <a:gd name="T13" fmla="*/ 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48"/>
                  <a:gd name="T23" fmla="*/ 35 w 35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48">
                    <a:moveTo>
                      <a:pt x="0" y="0"/>
                    </a:moveTo>
                    <a:lnTo>
                      <a:pt x="0" y="11"/>
                    </a:lnTo>
                    <a:lnTo>
                      <a:pt x="23" y="130"/>
                    </a:lnTo>
                    <a:lnTo>
                      <a:pt x="35" y="148"/>
                    </a:lnTo>
                    <a:lnTo>
                      <a:pt x="35" y="136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" name="Freeform 46"/>
              <p:cNvSpPr>
                <a:spLocks noChangeArrowheads="1"/>
              </p:cNvSpPr>
              <p:nvPr/>
            </p:nvSpPr>
            <p:spPr bwMode="auto">
              <a:xfrm rot="18240000" flipH="1">
                <a:off x="129" y="1508"/>
                <a:ext cx="75" cy="96"/>
              </a:xfrm>
              <a:custGeom>
                <a:avLst/>
                <a:gdLst>
                  <a:gd name="T0" fmla="*/ 0 w 184"/>
                  <a:gd name="T1" fmla="*/ 1 h 189"/>
                  <a:gd name="T2" fmla="*/ 0 w 184"/>
                  <a:gd name="T3" fmla="*/ 1 h 189"/>
                  <a:gd name="T4" fmla="*/ 0 w 184"/>
                  <a:gd name="T5" fmla="*/ 0 h 189"/>
                  <a:gd name="T6" fmla="*/ 0 w 184"/>
                  <a:gd name="T7" fmla="*/ 1 h 189"/>
                  <a:gd name="T8" fmla="*/ 0 w 184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89"/>
                  <a:gd name="T17" fmla="*/ 184 w 184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89">
                    <a:moveTo>
                      <a:pt x="77" y="189"/>
                    </a:moveTo>
                    <a:lnTo>
                      <a:pt x="184" y="106"/>
                    </a:lnTo>
                    <a:lnTo>
                      <a:pt x="106" y="0"/>
                    </a:lnTo>
                    <a:lnTo>
                      <a:pt x="0" y="83"/>
                    </a:lnTo>
                    <a:lnTo>
                      <a:pt x="77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" name="Freeform 47"/>
              <p:cNvSpPr>
                <a:spLocks noChangeArrowheads="1"/>
              </p:cNvSpPr>
              <p:nvPr/>
            </p:nvSpPr>
            <p:spPr bwMode="auto">
              <a:xfrm rot="18240000" flipH="1">
                <a:off x="132" y="1551"/>
                <a:ext cx="31" cy="24"/>
              </a:xfrm>
              <a:custGeom>
                <a:avLst/>
                <a:gdLst>
                  <a:gd name="T0" fmla="*/ 0 w 77"/>
                  <a:gd name="T1" fmla="*/ 0 h 48"/>
                  <a:gd name="T2" fmla="*/ 0 w 77"/>
                  <a:gd name="T3" fmla="*/ 1 h 48"/>
                  <a:gd name="T4" fmla="*/ 0 w 77"/>
                  <a:gd name="T5" fmla="*/ 1 h 48"/>
                  <a:gd name="T6" fmla="*/ 0 w 77"/>
                  <a:gd name="T7" fmla="*/ 1 h 48"/>
                  <a:gd name="T8" fmla="*/ 0 w 77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8"/>
                  <a:gd name="T17" fmla="*/ 77 w 77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8">
                    <a:moveTo>
                      <a:pt x="77" y="0"/>
                    </a:moveTo>
                    <a:lnTo>
                      <a:pt x="41" y="12"/>
                    </a:lnTo>
                    <a:lnTo>
                      <a:pt x="0" y="48"/>
                    </a:lnTo>
                    <a:lnTo>
                      <a:pt x="29" y="3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" name="Freeform 48"/>
              <p:cNvSpPr>
                <a:spLocks noChangeArrowheads="1"/>
              </p:cNvSpPr>
              <p:nvPr/>
            </p:nvSpPr>
            <p:spPr bwMode="auto">
              <a:xfrm rot="18240000" flipH="1">
                <a:off x="132" y="1551"/>
                <a:ext cx="31" cy="24"/>
              </a:xfrm>
              <a:custGeom>
                <a:avLst/>
                <a:gdLst>
                  <a:gd name="T0" fmla="*/ 0 w 77"/>
                  <a:gd name="T1" fmla="*/ 0 h 48"/>
                  <a:gd name="T2" fmla="*/ 0 w 77"/>
                  <a:gd name="T3" fmla="*/ 1 h 48"/>
                  <a:gd name="T4" fmla="*/ 0 w 77"/>
                  <a:gd name="T5" fmla="*/ 1 h 48"/>
                  <a:gd name="T6" fmla="*/ 0 w 77"/>
                  <a:gd name="T7" fmla="*/ 1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48"/>
                  <a:gd name="T14" fmla="*/ 77 w 7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48">
                    <a:moveTo>
                      <a:pt x="77" y="0"/>
                    </a:moveTo>
                    <a:lnTo>
                      <a:pt x="41" y="12"/>
                    </a:lnTo>
                    <a:lnTo>
                      <a:pt x="0" y="48"/>
                    </a:lnTo>
                    <a:lnTo>
                      <a:pt x="29" y="3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4" name="Freeform 49"/>
              <p:cNvSpPr>
                <a:spLocks noChangeArrowheads="1"/>
              </p:cNvSpPr>
              <p:nvPr/>
            </p:nvSpPr>
            <p:spPr bwMode="auto">
              <a:xfrm rot="18240000" flipH="1">
                <a:off x="192" y="1390"/>
                <a:ext cx="181" cy="271"/>
              </a:xfrm>
              <a:custGeom>
                <a:avLst/>
                <a:gdLst>
                  <a:gd name="T0" fmla="*/ 0 w 445"/>
                  <a:gd name="T1" fmla="*/ 1 h 534"/>
                  <a:gd name="T2" fmla="*/ 0 w 445"/>
                  <a:gd name="T3" fmla="*/ 1 h 534"/>
                  <a:gd name="T4" fmla="*/ 0 w 445"/>
                  <a:gd name="T5" fmla="*/ 1 h 534"/>
                  <a:gd name="T6" fmla="*/ 0 w 445"/>
                  <a:gd name="T7" fmla="*/ 1 h 534"/>
                  <a:gd name="T8" fmla="*/ 0 w 445"/>
                  <a:gd name="T9" fmla="*/ 1 h 534"/>
                  <a:gd name="T10" fmla="*/ 0 w 445"/>
                  <a:gd name="T11" fmla="*/ 1 h 534"/>
                  <a:gd name="T12" fmla="*/ 0 w 445"/>
                  <a:gd name="T13" fmla="*/ 1 h 534"/>
                  <a:gd name="T14" fmla="*/ 0 w 445"/>
                  <a:gd name="T15" fmla="*/ 1 h 534"/>
                  <a:gd name="T16" fmla="*/ 0 w 445"/>
                  <a:gd name="T17" fmla="*/ 1 h 534"/>
                  <a:gd name="T18" fmla="*/ 0 w 445"/>
                  <a:gd name="T19" fmla="*/ 1 h 534"/>
                  <a:gd name="T20" fmla="*/ 0 w 445"/>
                  <a:gd name="T21" fmla="*/ 1 h 534"/>
                  <a:gd name="T22" fmla="*/ 0 w 445"/>
                  <a:gd name="T23" fmla="*/ 1 h 534"/>
                  <a:gd name="T24" fmla="*/ 0 w 445"/>
                  <a:gd name="T25" fmla="*/ 1 h 534"/>
                  <a:gd name="T26" fmla="*/ 0 w 445"/>
                  <a:gd name="T27" fmla="*/ 1 h 534"/>
                  <a:gd name="T28" fmla="*/ 0 w 445"/>
                  <a:gd name="T29" fmla="*/ 1 h 534"/>
                  <a:gd name="T30" fmla="*/ 0 w 445"/>
                  <a:gd name="T31" fmla="*/ 1 h 534"/>
                  <a:gd name="T32" fmla="*/ 0 w 445"/>
                  <a:gd name="T33" fmla="*/ 1 h 534"/>
                  <a:gd name="T34" fmla="*/ 0 w 445"/>
                  <a:gd name="T35" fmla="*/ 1 h 534"/>
                  <a:gd name="T36" fmla="*/ 0 w 445"/>
                  <a:gd name="T37" fmla="*/ 1 h 534"/>
                  <a:gd name="T38" fmla="*/ 0 w 445"/>
                  <a:gd name="T39" fmla="*/ 1 h 534"/>
                  <a:gd name="T40" fmla="*/ 0 w 445"/>
                  <a:gd name="T41" fmla="*/ 1 h 534"/>
                  <a:gd name="T42" fmla="*/ 0 w 445"/>
                  <a:gd name="T43" fmla="*/ 1 h 534"/>
                  <a:gd name="T44" fmla="*/ 0 w 445"/>
                  <a:gd name="T45" fmla="*/ 1 h 534"/>
                  <a:gd name="T46" fmla="*/ 0 w 445"/>
                  <a:gd name="T47" fmla="*/ 1 h 534"/>
                  <a:gd name="T48" fmla="*/ 0 w 445"/>
                  <a:gd name="T49" fmla="*/ 0 h 534"/>
                  <a:gd name="T50" fmla="*/ 0 w 445"/>
                  <a:gd name="T51" fmla="*/ 0 h 534"/>
                  <a:gd name="T52" fmla="*/ 0 w 445"/>
                  <a:gd name="T53" fmla="*/ 1 h 534"/>
                  <a:gd name="T54" fmla="*/ 0 w 445"/>
                  <a:gd name="T55" fmla="*/ 1 h 534"/>
                  <a:gd name="T56" fmla="*/ 0 w 445"/>
                  <a:gd name="T57" fmla="*/ 1 h 534"/>
                  <a:gd name="T58" fmla="*/ 0 w 445"/>
                  <a:gd name="T59" fmla="*/ 1 h 534"/>
                  <a:gd name="T60" fmla="*/ 0 w 445"/>
                  <a:gd name="T61" fmla="*/ 1 h 534"/>
                  <a:gd name="T62" fmla="*/ 0 w 445"/>
                  <a:gd name="T63" fmla="*/ 1 h 5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5"/>
                  <a:gd name="T97" fmla="*/ 0 h 534"/>
                  <a:gd name="T98" fmla="*/ 445 w 445"/>
                  <a:gd name="T99" fmla="*/ 534 h 5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5" h="534">
                    <a:moveTo>
                      <a:pt x="333" y="184"/>
                    </a:moveTo>
                    <a:lnTo>
                      <a:pt x="345" y="202"/>
                    </a:lnTo>
                    <a:lnTo>
                      <a:pt x="362" y="225"/>
                    </a:lnTo>
                    <a:lnTo>
                      <a:pt x="374" y="249"/>
                    </a:lnTo>
                    <a:lnTo>
                      <a:pt x="392" y="279"/>
                    </a:lnTo>
                    <a:lnTo>
                      <a:pt x="404" y="302"/>
                    </a:lnTo>
                    <a:lnTo>
                      <a:pt x="416" y="326"/>
                    </a:lnTo>
                    <a:lnTo>
                      <a:pt x="422" y="344"/>
                    </a:lnTo>
                    <a:lnTo>
                      <a:pt x="434" y="374"/>
                    </a:lnTo>
                    <a:lnTo>
                      <a:pt x="434" y="385"/>
                    </a:lnTo>
                    <a:lnTo>
                      <a:pt x="440" y="403"/>
                    </a:lnTo>
                    <a:lnTo>
                      <a:pt x="440" y="421"/>
                    </a:lnTo>
                    <a:lnTo>
                      <a:pt x="445" y="445"/>
                    </a:lnTo>
                    <a:lnTo>
                      <a:pt x="445" y="463"/>
                    </a:lnTo>
                    <a:lnTo>
                      <a:pt x="445" y="474"/>
                    </a:lnTo>
                    <a:lnTo>
                      <a:pt x="440" y="486"/>
                    </a:lnTo>
                    <a:lnTo>
                      <a:pt x="434" y="498"/>
                    </a:lnTo>
                    <a:lnTo>
                      <a:pt x="422" y="510"/>
                    </a:lnTo>
                    <a:lnTo>
                      <a:pt x="416" y="516"/>
                    </a:lnTo>
                    <a:lnTo>
                      <a:pt x="410" y="522"/>
                    </a:lnTo>
                    <a:lnTo>
                      <a:pt x="398" y="528"/>
                    </a:lnTo>
                    <a:lnTo>
                      <a:pt x="386" y="528"/>
                    </a:lnTo>
                    <a:lnTo>
                      <a:pt x="368" y="534"/>
                    </a:lnTo>
                    <a:lnTo>
                      <a:pt x="350" y="528"/>
                    </a:lnTo>
                    <a:lnTo>
                      <a:pt x="339" y="528"/>
                    </a:lnTo>
                    <a:lnTo>
                      <a:pt x="321" y="522"/>
                    </a:lnTo>
                    <a:lnTo>
                      <a:pt x="297" y="510"/>
                    </a:lnTo>
                    <a:lnTo>
                      <a:pt x="285" y="504"/>
                    </a:lnTo>
                    <a:lnTo>
                      <a:pt x="267" y="492"/>
                    </a:lnTo>
                    <a:lnTo>
                      <a:pt x="214" y="457"/>
                    </a:lnTo>
                    <a:lnTo>
                      <a:pt x="178" y="421"/>
                    </a:lnTo>
                    <a:lnTo>
                      <a:pt x="137" y="380"/>
                    </a:lnTo>
                    <a:lnTo>
                      <a:pt x="113" y="350"/>
                    </a:lnTo>
                    <a:lnTo>
                      <a:pt x="95" y="326"/>
                    </a:lnTo>
                    <a:lnTo>
                      <a:pt x="60" y="267"/>
                    </a:lnTo>
                    <a:lnTo>
                      <a:pt x="36" y="219"/>
                    </a:lnTo>
                    <a:lnTo>
                      <a:pt x="12" y="166"/>
                    </a:lnTo>
                    <a:lnTo>
                      <a:pt x="6" y="142"/>
                    </a:lnTo>
                    <a:lnTo>
                      <a:pt x="6" y="130"/>
                    </a:lnTo>
                    <a:lnTo>
                      <a:pt x="0" y="113"/>
                    </a:lnTo>
                    <a:lnTo>
                      <a:pt x="0" y="89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6" y="41"/>
                    </a:lnTo>
                    <a:lnTo>
                      <a:pt x="12" y="29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95" y="0"/>
                    </a:lnTo>
                    <a:lnTo>
                      <a:pt x="113" y="6"/>
                    </a:lnTo>
                    <a:lnTo>
                      <a:pt x="125" y="12"/>
                    </a:lnTo>
                    <a:lnTo>
                      <a:pt x="155" y="24"/>
                    </a:lnTo>
                    <a:lnTo>
                      <a:pt x="160" y="29"/>
                    </a:lnTo>
                    <a:lnTo>
                      <a:pt x="172" y="35"/>
                    </a:lnTo>
                    <a:lnTo>
                      <a:pt x="190" y="47"/>
                    </a:lnTo>
                    <a:lnTo>
                      <a:pt x="220" y="65"/>
                    </a:lnTo>
                    <a:lnTo>
                      <a:pt x="238" y="83"/>
                    </a:lnTo>
                    <a:lnTo>
                      <a:pt x="255" y="101"/>
                    </a:lnTo>
                    <a:lnTo>
                      <a:pt x="285" y="124"/>
                    </a:lnTo>
                    <a:lnTo>
                      <a:pt x="303" y="148"/>
                    </a:lnTo>
                    <a:lnTo>
                      <a:pt x="321" y="166"/>
                    </a:lnTo>
                    <a:lnTo>
                      <a:pt x="333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" name="Freeform 50"/>
              <p:cNvSpPr>
                <a:spLocks noChangeArrowheads="1"/>
              </p:cNvSpPr>
              <p:nvPr/>
            </p:nvSpPr>
            <p:spPr bwMode="auto">
              <a:xfrm rot="18240000" flipH="1">
                <a:off x="193" y="1389"/>
                <a:ext cx="179" cy="271"/>
              </a:xfrm>
              <a:custGeom>
                <a:avLst/>
                <a:gdLst>
                  <a:gd name="T0" fmla="*/ 0 w 440"/>
                  <a:gd name="T1" fmla="*/ 1 h 534"/>
                  <a:gd name="T2" fmla="*/ 0 w 440"/>
                  <a:gd name="T3" fmla="*/ 1 h 534"/>
                  <a:gd name="T4" fmla="*/ 0 w 440"/>
                  <a:gd name="T5" fmla="*/ 1 h 534"/>
                  <a:gd name="T6" fmla="*/ 0 w 440"/>
                  <a:gd name="T7" fmla="*/ 1 h 534"/>
                  <a:gd name="T8" fmla="*/ 0 w 440"/>
                  <a:gd name="T9" fmla="*/ 1 h 534"/>
                  <a:gd name="T10" fmla="*/ 0 w 440"/>
                  <a:gd name="T11" fmla="*/ 1 h 534"/>
                  <a:gd name="T12" fmla="*/ 0 w 440"/>
                  <a:gd name="T13" fmla="*/ 1 h 534"/>
                  <a:gd name="T14" fmla="*/ 0 w 440"/>
                  <a:gd name="T15" fmla="*/ 1 h 534"/>
                  <a:gd name="T16" fmla="*/ 0 w 440"/>
                  <a:gd name="T17" fmla="*/ 1 h 534"/>
                  <a:gd name="T18" fmla="*/ 0 w 440"/>
                  <a:gd name="T19" fmla="*/ 1 h 534"/>
                  <a:gd name="T20" fmla="*/ 0 w 440"/>
                  <a:gd name="T21" fmla="*/ 1 h 534"/>
                  <a:gd name="T22" fmla="*/ 0 w 440"/>
                  <a:gd name="T23" fmla="*/ 1 h 534"/>
                  <a:gd name="T24" fmla="*/ 0 w 440"/>
                  <a:gd name="T25" fmla="*/ 1 h 534"/>
                  <a:gd name="T26" fmla="*/ 0 w 440"/>
                  <a:gd name="T27" fmla="*/ 1 h 534"/>
                  <a:gd name="T28" fmla="*/ 0 w 440"/>
                  <a:gd name="T29" fmla="*/ 1 h 534"/>
                  <a:gd name="T30" fmla="*/ 0 w 440"/>
                  <a:gd name="T31" fmla="*/ 1 h 534"/>
                  <a:gd name="T32" fmla="*/ 0 w 440"/>
                  <a:gd name="T33" fmla="*/ 1 h 534"/>
                  <a:gd name="T34" fmla="*/ 0 w 440"/>
                  <a:gd name="T35" fmla="*/ 1 h 534"/>
                  <a:gd name="T36" fmla="*/ 0 w 440"/>
                  <a:gd name="T37" fmla="*/ 1 h 534"/>
                  <a:gd name="T38" fmla="*/ 0 w 440"/>
                  <a:gd name="T39" fmla="*/ 1 h 534"/>
                  <a:gd name="T40" fmla="*/ 0 w 440"/>
                  <a:gd name="T41" fmla="*/ 1 h 534"/>
                  <a:gd name="T42" fmla="*/ 0 w 440"/>
                  <a:gd name="T43" fmla="*/ 1 h 534"/>
                  <a:gd name="T44" fmla="*/ 0 w 440"/>
                  <a:gd name="T45" fmla="*/ 1 h 534"/>
                  <a:gd name="T46" fmla="*/ 0 w 440"/>
                  <a:gd name="T47" fmla="*/ 1 h 534"/>
                  <a:gd name="T48" fmla="*/ 0 w 440"/>
                  <a:gd name="T49" fmla="*/ 1 h 534"/>
                  <a:gd name="T50" fmla="*/ 0 w 440"/>
                  <a:gd name="T51" fmla="*/ 1 h 534"/>
                  <a:gd name="T52" fmla="*/ 0 w 440"/>
                  <a:gd name="T53" fmla="*/ 1 h 534"/>
                  <a:gd name="T54" fmla="*/ 0 w 440"/>
                  <a:gd name="T55" fmla="*/ 1 h 534"/>
                  <a:gd name="T56" fmla="*/ 0 w 440"/>
                  <a:gd name="T57" fmla="*/ 1 h 534"/>
                  <a:gd name="T58" fmla="*/ 0 w 440"/>
                  <a:gd name="T59" fmla="*/ 1 h 534"/>
                  <a:gd name="T60" fmla="*/ 0 w 440"/>
                  <a:gd name="T61" fmla="*/ 1 h 534"/>
                  <a:gd name="T62" fmla="*/ 0 w 440"/>
                  <a:gd name="T63" fmla="*/ 1 h 534"/>
                  <a:gd name="T64" fmla="*/ 0 w 440"/>
                  <a:gd name="T65" fmla="*/ 1 h 534"/>
                  <a:gd name="T66" fmla="*/ 0 w 440"/>
                  <a:gd name="T67" fmla="*/ 1 h 5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534"/>
                  <a:gd name="T104" fmla="*/ 440 w 440"/>
                  <a:gd name="T105" fmla="*/ 534 h 5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534">
                    <a:moveTo>
                      <a:pt x="327" y="184"/>
                    </a:moveTo>
                    <a:lnTo>
                      <a:pt x="339" y="202"/>
                    </a:lnTo>
                    <a:lnTo>
                      <a:pt x="356" y="225"/>
                    </a:lnTo>
                    <a:lnTo>
                      <a:pt x="374" y="255"/>
                    </a:lnTo>
                    <a:lnTo>
                      <a:pt x="386" y="273"/>
                    </a:lnTo>
                    <a:lnTo>
                      <a:pt x="404" y="302"/>
                    </a:lnTo>
                    <a:lnTo>
                      <a:pt x="416" y="326"/>
                    </a:lnTo>
                    <a:lnTo>
                      <a:pt x="422" y="344"/>
                    </a:lnTo>
                    <a:lnTo>
                      <a:pt x="434" y="374"/>
                    </a:lnTo>
                    <a:lnTo>
                      <a:pt x="434" y="385"/>
                    </a:lnTo>
                    <a:lnTo>
                      <a:pt x="440" y="403"/>
                    </a:lnTo>
                    <a:lnTo>
                      <a:pt x="440" y="421"/>
                    </a:lnTo>
                    <a:lnTo>
                      <a:pt x="440" y="439"/>
                    </a:lnTo>
                    <a:lnTo>
                      <a:pt x="440" y="463"/>
                    </a:lnTo>
                    <a:lnTo>
                      <a:pt x="440" y="474"/>
                    </a:lnTo>
                    <a:lnTo>
                      <a:pt x="434" y="492"/>
                    </a:lnTo>
                    <a:lnTo>
                      <a:pt x="428" y="504"/>
                    </a:lnTo>
                    <a:lnTo>
                      <a:pt x="416" y="516"/>
                    </a:lnTo>
                    <a:lnTo>
                      <a:pt x="410" y="522"/>
                    </a:lnTo>
                    <a:lnTo>
                      <a:pt x="404" y="528"/>
                    </a:lnTo>
                    <a:lnTo>
                      <a:pt x="398" y="528"/>
                    </a:lnTo>
                    <a:lnTo>
                      <a:pt x="374" y="534"/>
                    </a:lnTo>
                    <a:lnTo>
                      <a:pt x="362" y="534"/>
                    </a:lnTo>
                    <a:lnTo>
                      <a:pt x="350" y="534"/>
                    </a:lnTo>
                    <a:lnTo>
                      <a:pt x="333" y="528"/>
                    </a:lnTo>
                    <a:lnTo>
                      <a:pt x="315" y="522"/>
                    </a:lnTo>
                    <a:lnTo>
                      <a:pt x="291" y="510"/>
                    </a:lnTo>
                    <a:lnTo>
                      <a:pt x="279" y="504"/>
                    </a:lnTo>
                    <a:lnTo>
                      <a:pt x="267" y="498"/>
                    </a:lnTo>
                    <a:lnTo>
                      <a:pt x="250" y="486"/>
                    </a:lnTo>
                    <a:lnTo>
                      <a:pt x="220" y="469"/>
                    </a:lnTo>
                    <a:lnTo>
                      <a:pt x="202" y="451"/>
                    </a:lnTo>
                    <a:lnTo>
                      <a:pt x="184" y="433"/>
                    </a:lnTo>
                    <a:lnTo>
                      <a:pt x="160" y="409"/>
                    </a:lnTo>
                    <a:lnTo>
                      <a:pt x="143" y="391"/>
                    </a:lnTo>
                    <a:lnTo>
                      <a:pt x="125" y="368"/>
                    </a:lnTo>
                    <a:lnTo>
                      <a:pt x="113" y="350"/>
                    </a:lnTo>
                    <a:lnTo>
                      <a:pt x="101" y="332"/>
                    </a:lnTo>
                    <a:lnTo>
                      <a:pt x="83" y="308"/>
                    </a:lnTo>
                    <a:lnTo>
                      <a:pt x="65" y="285"/>
                    </a:lnTo>
                    <a:lnTo>
                      <a:pt x="54" y="267"/>
                    </a:lnTo>
                    <a:lnTo>
                      <a:pt x="36" y="231"/>
                    </a:lnTo>
                    <a:lnTo>
                      <a:pt x="24" y="207"/>
                    </a:lnTo>
                    <a:lnTo>
                      <a:pt x="18" y="190"/>
                    </a:lnTo>
                    <a:lnTo>
                      <a:pt x="12" y="166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0" y="118"/>
                    </a:lnTo>
                    <a:lnTo>
                      <a:pt x="0" y="95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6" y="41"/>
                    </a:lnTo>
                    <a:lnTo>
                      <a:pt x="12" y="29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77" y="0"/>
                    </a:lnTo>
                    <a:lnTo>
                      <a:pt x="95" y="6"/>
                    </a:lnTo>
                    <a:lnTo>
                      <a:pt x="107" y="6"/>
                    </a:lnTo>
                    <a:lnTo>
                      <a:pt x="125" y="12"/>
                    </a:lnTo>
                    <a:lnTo>
                      <a:pt x="149" y="24"/>
                    </a:lnTo>
                    <a:lnTo>
                      <a:pt x="160" y="29"/>
                    </a:lnTo>
                    <a:lnTo>
                      <a:pt x="178" y="41"/>
                    </a:lnTo>
                    <a:lnTo>
                      <a:pt x="226" y="77"/>
                    </a:lnTo>
                    <a:lnTo>
                      <a:pt x="267" y="113"/>
                    </a:lnTo>
                    <a:lnTo>
                      <a:pt x="309" y="160"/>
                    </a:lnTo>
                    <a:lnTo>
                      <a:pt x="327" y="1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575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" name="Freeform 51"/>
              <p:cNvSpPr>
                <a:spLocks noChangeArrowheads="1"/>
              </p:cNvSpPr>
              <p:nvPr/>
            </p:nvSpPr>
            <p:spPr bwMode="auto">
              <a:xfrm rot="18240000" flipH="1">
                <a:off x="267" y="1426"/>
                <a:ext cx="41" cy="120"/>
              </a:xfrm>
              <a:custGeom>
                <a:avLst/>
                <a:gdLst>
                  <a:gd name="T0" fmla="*/ 0 w 101"/>
                  <a:gd name="T1" fmla="*/ 0 h 237"/>
                  <a:gd name="T2" fmla="*/ 0 w 101"/>
                  <a:gd name="T3" fmla="*/ 1 h 237"/>
                  <a:gd name="T4" fmla="*/ 0 w 101"/>
                  <a:gd name="T5" fmla="*/ 1 h 237"/>
                  <a:gd name="T6" fmla="*/ 0 w 101"/>
                  <a:gd name="T7" fmla="*/ 1 h 237"/>
                  <a:gd name="T8" fmla="*/ 0 w 101"/>
                  <a:gd name="T9" fmla="*/ 1 h 237"/>
                  <a:gd name="T10" fmla="*/ 0 w 101"/>
                  <a:gd name="T11" fmla="*/ 0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237"/>
                  <a:gd name="T20" fmla="*/ 101 w 101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237">
                    <a:moveTo>
                      <a:pt x="101" y="0"/>
                    </a:moveTo>
                    <a:lnTo>
                      <a:pt x="6" y="225"/>
                    </a:lnTo>
                    <a:lnTo>
                      <a:pt x="0" y="237"/>
                    </a:lnTo>
                    <a:lnTo>
                      <a:pt x="12" y="225"/>
                    </a:lnTo>
                    <a:lnTo>
                      <a:pt x="83" y="6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" name="Freeform 52"/>
              <p:cNvSpPr>
                <a:spLocks noChangeArrowheads="1"/>
              </p:cNvSpPr>
              <p:nvPr/>
            </p:nvSpPr>
            <p:spPr bwMode="auto">
              <a:xfrm rot="18240000" flipH="1">
                <a:off x="266" y="1428"/>
                <a:ext cx="34" cy="117"/>
              </a:xfrm>
              <a:custGeom>
                <a:avLst/>
                <a:gdLst>
                  <a:gd name="T0" fmla="*/ 0 w 83"/>
                  <a:gd name="T1" fmla="*/ 0 h 231"/>
                  <a:gd name="T2" fmla="*/ 0 w 83"/>
                  <a:gd name="T3" fmla="*/ 1 h 231"/>
                  <a:gd name="T4" fmla="*/ 0 w 83"/>
                  <a:gd name="T5" fmla="*/ 1 h 231"/>
                  <a:gd name="T6" fmla="*/ 0 w 83"/>
                  <a:gd name="T7" fmla="*/ 1 h 231"/>
                  <a:gd name="T8" fmla="*/ 0 w 83"/>
                  <a:gd name="T9" fmla="*/ 1 h 231"/>
                  <a:gd name="T10" fmla="*/ 0 w 83"/>
                  <a:gd name="T11" fmla="*/ 1 h 231"/>
                  <a:gd name="T12" fmla="*/ 0 w 83"/>
                  <a:gd name="T13" fmla="*/ 0 h 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31"/>
                  <a:gd name="T23" fmla="*/ 83 w 83"/>
                  <a:gd name="T24" fmla="*/ 231 h 2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31">
                    <a:moveTo>
                      <a:pt x="83" y="0"/>
                    </a:moveTo>
                    <a:lnTo>
                      <a:pt x="77" y="6"/>
                    </a:lnTo>
                    <a:lnTo>
                      <a:pt x="0" y="219"/>
                    </a:lnTo>
                    <a:lnTo>
                      <a:pt x="0" y="231"/>
                    </a:lnTo>
                    <a:lnTo>
                      <a:pt x="12" y="225"/>
                    </a:lnTo>
                    <a:lnTo>
                      <a:pt x="83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" name="Line 53"/>
              <p:cNvSpPr>
                <a:spLocks noChangeShapeType="1"/>
              </p:cNvSpPr>
              <p:nvPr/>
            </p:nvSpPr>
            <p:spPr bwMode="auto">
              <a:xfrm>
                <a:off x="225" y="1468"/>
                <a:ext cx="1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" name="Line 54"/>
              <p:cNvSpPr>
                <a:spLocks noChangeShapeType="1"/>
              </p:cNvSpPr>
              <p:nvPr/>
            </p:nvSpPr>
            <p:spPr bwMode="auto">
              <a:xfrm flipH="1">
                <a:off x="329" y="1502"/>
                <a:ext cx="6" cy="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" name="Line 55"/>
              <p:cNvSpPr>
                <a:spLocks noChangeShapeType="1"/>
              </p:cNvSpPr>
              <p:nvPr/>
            </p:nvSpPr>
            <p:spPr bwMode="auto">
              <a:xfrm flipH="1">
                <a:off x="339" y="1497"/>
                <a:ext cx="6" cy="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" name="Freeform 56"/>
              <p:cNvSpPr>
                <a:spLocks noChangeArrowheads="1"/>
              </p:cNvSpPr>
              <p:nvPr/>
            </p:nvSpPr>
            <p:spPr bwMode="auto">
              <a:xfrm rot="18240000" flipH="1">
                <a:off x="253" y="1517"/>
                <a:ext cx="101" cy="63"/>
              </a:xfrm>
              <a:custGeom>
                <a:avLst/>
                <a:gdLst>
                  <a:gd name="T0" fmla="*/ 0 w 249"/>
                  <a:gd name="T1" fmla="*/ 0 h 124"/>
                  <a:gd name="T2" fmla="*/ 0 w 249"/>
                  <a:gd name="T3" fmla="*/ 1 h 124"/>
                  <a:gd name="T4" fmla="*/ 0 w 249"/>
                  <a:gd name="T5" fmla="*/ 1 h 124"/>
                  <a:gd name="T6" fmla="*/ 0 w 249"/>
                  <a:gd name="T7" fmla="*/ 1 h 124"/>
                  <a:gd name="T8" fmla="*/ 0 w 249"/>
                  <a:gd name="T9" fmla="*/ 1 h 124"/>
                  <a:gd name="T10" fmla="*/ 0 w 249"/>
                  <a:gd name="T11" fmla="*/ 1 h 124"/>
                  <a:gd name="T12" fmla="*/ 0 w 249"/>
                  <a:gd name="T13" fmla="*/ 0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"/>
                  <a:gd name="T22" fmla="*/ 0 h 124"/>
                  <a:gd name="T23" fmla="*/ 249 w 249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" h="124">
                    <a:moveTo>
                      <a:pt x="249" y="0"/>
                    </a:moveTo>
                    <a:lnTo>
                      <a:pt x="237" y="6"/>
                    </a:lnTo>
                    <a:lnTo>
                      <a:pt x="18" y="118"/>
                    </a:lnTo>
                    <a:lnTo>
                      <a:pt x="0" y="124"/>
                    </a:lnTo>
                    <a:lnTo>
                      <a:pt x="12" y="113"/>
                    </a:lnTo>
                    <a:lnTo>
                      <a:pt x="220" y="6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2" name="Oval 57"/>
              <p:cNvSpPr>
                <a:spLocks noChangeArrowheads="1"/>
              </p:cNvSpPr>
              <p:nvPr/>
            </p:nvSpPr>
            <p:spPr bwMode="auto">
              <a:xfrm rot="18240000" flipH="1">
                <a:off x="330" y="1501"/>
                <a:ext cx="1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283" name="Freeform 58"/>
              <p:cNvSpPr>
                <a:spLocks noChangeArrowheads="1"/>
              </p:cNvSpPr>
              <p:nvPr/>
            </p:nvSpPr>
            <p:spPr bwMode="auto">
              <a:xfrm rot="18240000" flipH="1">
                <a:off x="328" y="1502"/>
                <a:ext cx="15" cy="21"/>
              </a:xfrm>
              <a:custGeom>
                <a:avLst/>
                <a:gdLst>
                  <a:gd name="T0" fmla="*/ 0 w 36"/>
                  <a:gd name="T1" fmla="*/ 1 h 42"/>
                  <a:gd name="T2" fmla="*/ 0 w 36"/>
                  <a:gd name="T3" fmla="*/ 1 h 42"/>
                  <a:gd name="T4" fmla="*/ 0 w 36"/>
                  <a:gd name="T5" fmla="*/ 1 h 42"/>
                  <a:gd name="T6" fmla="*/ 0 w 36"/>
                  <a:gd name="T7" fmla="*/ 1 h 42"/>
                  <a:gd name="T8" fmla="*/ 0 w 36"/>
                  <a:gd name="T9" fmla="*/ 1 h 42"/>
                  <a:gd name="T10" fmla="*/ 0 w 36"/>
                  <a:gd name="T11" fmla="*/ 1 h 42"/>
                  <a:gd name="T12" fmla="*/ 0 w 36"/>
                  <a:gd name="T13" fmla="*/ 1 h 42"/>
                  <a:gd name="T14" fmla="*/ 0 w 36"/>
                  <a:gd name="T15" fmla="*/ 1 h 42"/>
                  <a:gd name="T16" fmla="*/ 0 w 36"/>
                  <a:gd name="T17" fmla="*/ 1 h 42"/>
                  <a:gd name="T18" fmla="*/ 0 w 36"/>
                  <a:gd name="T19" fmla="*/ 1 h 42"/>
                  <a:gd name="T20" fmla="*/ 0 w 36"/>
                  <a:gd name="T21" fmla="*/ 1 h 42"/>
                  <a:gd name="T22" fmla="*/ 0 w 36"/>
                  <a:gd name="T23" fmla="*/ 1 h 42"/>
                  <a:gd name="T24" fmla="*/ 0 w 36"/>
                  <a:gd name="T25" fmla="*/ 1 h 42"/>
                  <a:gd name="T26" fmla="*/ 0 w 36"/>
                  <a:gd name="T27" fmla="*/ 1 h 42"/>
                  <a:gd name="T28" fmla="*/ 0 w 36"/>
                  <a:gd name="T29" fmla="*/ 1 h 42"/>
                  <a:gd name="T30" fmla="*/ 0 w 36"/>
                  <a:gd name="T31" fmla="*/ 1 h 42"/>
                  <a:gd name="T32" fmla="*/ 0 w 36"/>
                  <a:gd name="T33" fmla="*/ 1 h 42"/>
                  <a:gd name="T34" fmla="*/ 0 w 36"/>
                  <a:gd name="T35" fmla="*/ 0 h 42"/>
                  <a:gd name="T36" fmla="*/ 0 w 36"/>
                  <a:gd name="T37" fmla="*/ 0 h 42"/>
                  <a:gd name="T38" fmla="*/ 0 w 36"/>
                  <a:gd name="T39" fmla="*/ 0 h 42"/>
                  <a:gd name="T40" fmla="*/ 0 w 36"/>
                  <a:gd name="T41" fmla="*/ 1 h 42"/>
                  <a:gd name="T42" fmla="*/ 0 w 36"/>
                  <a:gd name="T43" fmla="*/ 1 h 42"/>
                  <a:gd name="T44" fmla="*/ 0 w 36"/>
                  <a:gd name="T45" fmla="*/ 1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42"/>
                  <a:gd name="T71" fmla="*/ 36 w 36"/>
                  <a:gd name="T72" fmla="*/ 42 h 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42">
                    <a:moveTo>
                      <a:pt x="30" y="12"/>
                    </a:moveTo>
                    <a:lnTo>
                      <a:pt x="36" y="18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18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4" name="Freeform 59"/>
              <p:cNvSpPr>
                <a:spLocks noChangeArrowheads="1"/>
              </p:cNvSpPr>
              <p:nvPr/>
            </p:nvSpPr>
            <p:spPr bwMode="auto">
              <a:xfrm rot="18240000" flipH="1">
                <a:off x="337" y="1498"/>
                <a:ext cx="17" cy="27"/>
              </a:xfrm>
              <a:custGeom>
                <a:avLst/>
                <a:gdLst>
                  <a:gd name="T0" fmla="*/ 0 w 42"/>
                  <a:gd name="T1" fmla="*/ 1 h 53"/>
                  <a:gd name="T2" fmla="*/ 0 w 42"/>
                  <a:gd name="T3" fmla="*/ 1 h 53"/>
                  <a:gd name="T4" fmla="*/ 0 w 42"/>
                  <a:gd name="T5" fmla="*/ 0 h 53"/>
                  <a:gd name="T6" fmla="*/ 0 w 42"/>
                  <a:gd name="T7" fmla="*/ 1 h 53"/>
                  <a:gd name="T8" fmla="*/ 0 w 42"/>
                  <a:gd name="T9" fmla="*/ 1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3"/>
                  <a:gd name="T17" fmla="*/ 42 w 4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3">
                    <a:moveTo>
                      <a:pt x="36" y="53"/>
                    </a:moveTo>
                    <a:lnTo>
                      <a:pt x="42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3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5" name="Freeform 60"/>
              <p:cNvSpPr>
                <a:spLocks noChangeArrowheads="1"/>
              </p:cNvSpPr>
              <p:nvPr/>
            </p:nvSpPr>
            <p:spPr bwMode="auto">
              <a:xfrm rot="18240000" flipH="1">
                <a:off x="330" y="1502"/>
                <a:ext cx="17" cy="24"/>
              </a:xfrm>
              <a:custGeom>
                <a:avLst/>
                <a:gdLst>
                  <a:gd name="T0" fmla="*/ 0 w 42"/>
                  <a:gd name="T1" fmla="*/ 1 h 48"/>
                  <a:gd name="T2" fmla="*/ 0 w 42"/>
                  <a:gd name="T3" fmla="*/ 1 h 48"/>
                  <a:gd name="T4" fmla="*/ 0 w 42"/>
                  <a:gd name="T5" fmla="*/ 1 h 48"/>
                  <a:gd name="T6" fmla="*/ 0 w 42"/>
                  <a:gd name="T7" fmla="*/ 1 h 48"/>
                  <a:gd name="T8" fmla="*/ 0 w 42"/>
                  <a:gd name="T9" fmla="*/ 0 h 48"/>
                  <a:gd name="T10" fmla="*/ 0 w 42"/>
                  <a:gd name="T11" fmla="*/ 0 h 48"/>
                  <a:gd name="T12" fmla="*/ 0 w 42"/>
                  <a:gd name="T13" fmla="*/ 1 h 48"/>
                  <a:gd name="T14" fmla="*/ 0 w 42"/>
                  <a:gd name="T15" fmla="*/ 1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48"/>
                  <a:gd name="T26" fmla="*/ 42 w 42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48">
                    <a:moveTo>
                      <a:pt x="24" y="48"/>
                    </a:moveTo>
                    <a:lnTo>
                      <a:pt x="42" y="3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6" name="Freeform 61"/>
              <p:cNvSpPr>
                <a:spLocks noChangeArrowheads="1"/>
              </p:cNvSpPr>
              <p:nvPr/>
            </p:nvSpPr>
            <p:spPr bwMode="auto">
              <a:xfrm rot="18240000" flipH="1">
                <a:off x="242" y="1520"/>
                <a:ext cx="109" cy="39"/>
              </a:xfrm>
              <a:custGeom>
                <a:avLst/>
                <a:gdLst>
                  <a:gd name="T0" fmla="*/ 0 w 267"/>
                  <a:gd name="T1" fmla="*/ 0 h 77"/>
                  <a:gd name="T2" fmla="*/ 0 w 267"/>
                  <a:gd name="T3" fmla="*/ 0 h 77"/>
                  <a:gd name="T4" fmla="*/ 0 w 267"/>
                  <a:gd name="T5" fmla="*/ 1 h 77"/>
                  <a:gd name="T6" fmla="*/ 0 w 267"/>
                  <a:gd name="T7" fmla="*/ 1 h 77"/>
                  <a:gd name="T8" fmla="*/ 0 w 267"/>
                  <a:gd name="T9" fmla="*/ 1 h 77"/>
                  <a:gd name="T10" fmla="*/ 0 w 267"/>
                  <a:gd name="T11" fmla="*/ 1 h 77"/>
                  <a:gd name="T12" fmla="*/ 0 w 26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"/>
                  <a:gd name="T22" fmla="*/ 0 h 77"/>
                  <a:gd name="T23" fmla="*/ 267 w 26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" h="77">
                    <a:moveTo>
                      <a:pt x="267" y="0"/>
                    </a:moveTo>
                    <a:lnTo>
                      <a:pt x="255" y="0"/>
                    </a:lnTo>
                    <a:lnTo>
                      <a:pt x="12" y="65"/>
                    </a:lnTo>
                    <a:lnTo>
                      <a:pt x="0" y="77"/>
                    </a:lnTo>
                    <a:lnTo>
                      <a:pt x="18" y="77"/>
                    </a:lnTo>
                    <a:lnTo>
                      <a:pt x="255" y="6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7" name="Line 62"/>
              <p:cNvSpPr>
                <a:spLocks noChangeShapeType="1"/>
              </p:cNvSpPr>
              <p:nvPr/>
            </p:nvSpPr>
            <p:spPr bwMode="auto">
              <a:xfrm>
                <a:off x="250" y="1572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8" name="Line 63"/>
              <p:cNvSpPr>
                <a:spLocks noChangeShapeType="1"/>
              </p:cNvSpPr>
              <p:nvPr/>
            </p:nvSpPr>
            <p:spPr bwMode="auto">
              <a:xfrm>
                <a:off x="331" y="1510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9" name="Line 64"/>
              <p:cNvSpPr>
                <a:spLocks noChangeShapeType="1"/>
              </p:cNvSpPr>
              <p:nvPr/>
            </p:nvSpPr>
            <p:spPr bwMode="auto">
              <a:xfrm>
                <a:off x="349" y="1527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0" name="Freeform 65"/>
              <p:cNvSpPr>
                <a:spLocks noChangeArrowheads="1"/>
              </p:cNvSpPr>
              <p:nvPr/>
            </p:nvSpPr>
            <p:spPr bwMode="auto">
              <a:xfrm rot="18240000" flipH="1">
                <a:off x="341" y="1497"/>
                <a:ext cx="19" cy="27"/>
              </a:xfrm>
              <a:custGeom>
                <a:avLst/>
                <a:gdLst>
                  <a:gd name="T0" fmla="*/ 0 w 48"/>
                  <a:gd name="T1" fmla="*/ 1 h 53"/>
                  <a:gd name="T2" fmla="*/ 0 w 48"/>
                  <a:gd name="T3" fmla="*/ 1 h 53"/>
                  <a:gd name="T4" fmla="*/ 0 w 48"/>
                  <a:gd name="T5" fmla="*/ 1 h 53"/>
                  <a:gd name="T6" fmla="*/ 0 w 48"/>
                  <a:gd name="T7" fmla="*/ 1 h 53"/>
                  <a:gd name="T8" fmla="*/ 0 w 48"/>
                  <a:gd name="T9" fmla="*/ 0 h 53"/>
                  <a:gd name="T10" fmla="*/ 0 w 48"/>
                  <a:gd name="T11" fmla="*/ 1 h 53"/>
                  <a:gd name="T12" fmla="*/ 0 w 48"/>
                  <a:gd name="T13" fmla="*/ 1 h 53"/>
                  <a:gd name="T14" fmla="*/ 0 w 48"/>
                  <a:gd name="T15" fmla="*/ 1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3"/>
                  <a:gd name="T26" fmla="*/ 48 w 48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3">
                    <a:moveTo>
                      <a:pt x="18" y="36"/>
                    </a:moveTo>
                    <a:lnTo>
                      <a:pt x="30" y="47"/>
                    </a:lnTo>
                    <a:lnTo>
                      <a:pt x="42" y="53"/>
                    </a:lnTo>
                    <a:lnTo>
                      <a:pt x="48" y="47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1" name="Freeform 66"/>
              <p:cNvSpPr>
                <a:spLocks noChangeArrowheads="1"/>
              </p:cNvSpPr>
              <p:nvPr/>
            </p:nvSpPr>
            <p:spPr bwMode="auto">
              <a:xfrm rot="18240000" flipH="1">
                <a:off x="348" y="1503"/>
                <a:ext cx="7" cy="12"/>
              </a:xfrm>
              <a:custGeom>
                <a:avLst/>
                <a:gdLst>
                  <a:gd name="T0" fmla="*/ 0 w 18"/>
                  <a:gd name="T1" fmla="*/ 1 h 24"/>
                  <a:gd name="T2" fmla="*/ 0 w 18"/>
                  <a:gd name="T3" fmla="*/ 1 h 24"/>
                  <a:gd name="T4" fmla="*/ 0 w 18"/>
                  <a:gd name="T5" fmla="*/ 1 h 24"/>
                  <a:gd name="T6" fmla="*/ 0 w 18"/>
                  <a:gd name="T7" fmla="*/ 0 h 24"/>
                  <a:gd name="T8" fmla="*/ 0 w 18"/>
                  <a:gd name="T9" fmla="*/ 1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2" y="24"/>
                    </a:moveTo>
                    <a:lnTo>
                      <a:pt x="18" y="18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2" name="Oval 67"/>
              <p:cNvSpPr>
                <a:spLocks noChangeArrowheads="1"/>
              </p:cNvSpPr>
              <p:nvPr/>
            </p:nvSpPr>
            <p:spPr bwMode="auto">
              <a:xfrm rot="18240000" flipH="1">
                <a:off x="351" y="1505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293" name="Freeform 68"/>
              <p:cNvSpPr>
                <a:spLocks noChangeArrowheads="1"/>
              </p:cNvSpPr>
              <p:nvPr/>
            </p:nvSpPr>
            <p:spPr bwMode="auto">
              <a:xfrm rot="18240000" flipH="1">
                <a:off x="355" y="1501"/>
                <a:ext cx="7" cy="9"/>
              </a:xfrm>
              <a:custGeom>
                <a:avLst/>
                <a:gdLst>
                  <a:gd name="T0" fmla="*/ 0 w 18"/>
                  <a:gd name="T1" fmla="*/ 1 h 18"/>
                  <a:gd name="T2" fmla="*/ 0 w 18"/>
                  <a:gd name="T3" fmla="*/ 1 h 18"/>
                  <a:gd name="T4" fmla="*/ 0 w 18"/>
                  <a:gd name="T5" fmla="*/ 1 h 18"/>
                  <a:gd name="T6" fmla="*/ 0 w 18"/>
                  <a:gd name="T7" fmla="*/ 1 h 18"/>
                  <a:gd name="T8" fmla="*/ 0 w 18"/>
                  <a:gd name="T9" fmla="*/ 1 h 18"/>
                  <a:gd name="T10" fmla="*/ 0 w 18"/>
                  <a:gd name="T11" fmla="*/ 1 h 18"/>
                  <a:gd name="T12" fmla="*/ 0 w 18"/>
                  <a:gd name="T13" fmla="*/ 1 h 18"/>
                  <a:gd name="T14" fmla="*/ 0 w 18"/>
                  <a:gd name="T15" fmla="*/ 1 h 18"/>
                  <a:gd name="T16" fmla="*/ 0 w 18"/>
                  <a:gd name="T17" fmla="*/ 1 h 18"/>
                  <a:gd name="T18" fmla="*/ 0 w 18"/>
                  <a:gd name="T19" fmla="*/ 1 h 18"/>
                  <a:gd name="T20" fmla="*/ 0 w 18"/>
                  <a:gd name="T21" fmla="*/ 0 h 18"/>
                  <a:gd name="T22" fmla="*/ 0 w 18"/>
                  <a:gd name="T23" fmla="*/ 0 h 18"/>
                  <a:gd name="T24" fmla="*/ 0 w 18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2" y="6"/>
                    </a:moveTo>
                    <a:lnTo>
                      <a:pt x="18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4" name="Line 69"/>
              <p:cNvSpPr>
                <a:spLocks noChangeShapeType="1"/>
              </p:cNvSpPr>
              <p:nvPr/>
            </p:nvSpPr>
            <p:spPr bwMode="auto">
              <a:xfrm flipH="1">
                <a:off x="347" y="1507"/>
                <a:ext cx="9" cy="2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5" name="Line 70"/>
              <p:cNvSpPr>
                <a:spLocks noChangeShapeType="1"/>
              </p:cNvSpPr>
              <p:nvPr/>
            </p:nvSpPr>
            <p:spPr bwMode="auto">
              <a:xfrm flipH="1">
                <a:off x="346" y="1503"/>
                <a:ext cx="9" cy="2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6" name="Oval 71"/>
              <p:cNvSpPr>
                <a:spLocks noChangeArrowheads="1"/>
              </p:cNvSpPr>
              <p:nvPr/>
            </p:nvSpPr>
            <p:spPr bwMode="auto">
              <a:xfrm rot="18240000" flipH="1">
                <a:off x="340" y="1504"/>
                <a:ext cx="10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297" name="Freeform 72"/>
              <p:cNvSpPr>
                <a:spLocks noChangeArrowheads="1"/>
              </p:cNvSpPr>
              <p:nvPr/>
            </p:nvSpPr>
            <p:spPr bwMode="auto">
              <a:xfrm rot="18240000" flipH="1">
                <a:off x="340" y="1503"/>
                <a:ext cx="10" cy="18"/>
              </a:xfrm>
              <a:custGeom>
                <a:avLst/>
                <a:gdLst>
                  <a:gd name="T0" fmla="*/ 0 w 24"/>
                  <a:gd name="T1" fmla="*/ 1 h 36"/>
                  <a:gd name="T2" fmla="*/ 0 w 24"/>
                  <a:gd name="T3" fmla="*/ 1 h 36"/>
                  <a:gd name="T4" fmla="*/ 0 w 24"/>
                  <a:gd name="T5" fmla="*/ 1 h 36"/>
                  <a:gd name="T6" fmla="*/ 0 w 24"/>
                  <a:gd name="T7" fmla="*/ 1 h 36"/>
                  <a:gd name="T8" fmla="*/ 0 w 24"/>
                  <a:gd name="T9" fmla="*/ 1 h 36"/>
                  <a:gd name="T10" fmla="*/ 0 w 24"/>
                  <a:gd name="T11" fmla="*/ 1 h 36"/>
                  <a:gd name="T12" fmla="*/ 0 w 24"/>
                  <a:gd name="T13" fmla="*/ 1 h 36"/>
                  <a:gd name="T14" fmla="*/ 0 w 24"/>
                  <a:gd name="T15" fmla="*/ 1 h 36"/>
                  <a:gd name="T16" fmla="*/ 0 w 24"/>
                  <a:gd name="T17" fmla="*/ 1 h 36"/>
                  <a:gd name="T18" fmla="*/ 0 w 24"/>
                  <a:gd name="T19" fmla="*/ 1 h 36"/>
                  <a:gd name="T20" fmla="*/ 0 w 24"/>
                  <a:gd name="T21" fmla="*/ 1 h 36"/>
                  <a:gd name="T22" fmla="*/ 0 w 24"/>
                  <a:gd name="T23" fmla="*/ 1 h 36"/>
                  <a:gd name="T24" fmla="*/ 0 w 24"/>
                  <a:gd name="T25" fmla="*/ 1 h 36"/>
                  <a:gd name="T26" fmla="*/ 0 w 24"/>
                  <a:gd name="T27" fmla="*/ 1 h 36"/>
                  <a:gd name="T28" fmla="*/ 0 w 24"/>
                  <a:gd name="T29" fmla="*/ 1 h 36"/>
                  <a:gd name="T30" fmla="*/ 0 w 24"/>
                  <a:gd name="T31" fmla="*/ 1 h 36"/>
                  <a:gd name="T32" fmla="*/ 0 w 24"/>
                  <a:gd name="T33" fmla="*/ 1 h 36"/>
                  <a:gd name="T34" fmla="*/ 0 w 24"/>
                  <a:gd name="T35" fmla="*/ 1 h 36"/>
                  <a:gd name="T36" fmla="*/ 0 w 24"/>
                  <a:gd name="T37" fmla="*/ 0 h 36"/>
                  <a:gd name="T38" fmla="*/ 0 w 24"/>
                  <a:gd name="T39" fmla="*/ 1 h 36"/>
                  <a:gd name="T40" fmla="*/ 0 w 24"/>
                  <a:gd name="T41" fmla="*/ 1 h 36"/>
                  <a:gd name="T42" fmla="*/ 0 w 24"/>
                  <a:gd name="T43" fmla="*/ 1 h 36"/>
                  <a:gd name="T44" fmla="*/ 0 w 24"/>
                  <a:gd name="T45" fmla="*/ 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6"/>
                  <a:gd name="T71" fmla="*/ 24 w 24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6">
                    <a:moveTo>
                      <a:pt x="18" y="12"/>
                    </a:moveTo>
                    <a:lnTo>
                      <a:pt x="24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8" name="Line 73"/>
              <p:cNvSpPr>
                <a:spLocks noChangeShapeType="1"/>
              </p:cNvSpPr>
              <p:nvPr/>
            </p:nvSpPr>
            <p:spPr bwMode="auto">
              <a:xfrm flipH="1">
                <a:off x="299" y="1521"/>
                <a:ext cx="34" cy="2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9" name="Line 74"/>
              <p:cNvSpPr>
                <a:spLocks noChangeShapeType="1"/>
              </p:cNvSpPr>
              <p:nvPr/>
            </p:nvSpPr>
            <p:spPr bwMode="auto">
              <a:xfrm flipH="1">
                <a:off x="288" y="1515"/>
                <a:ext cx="41" cy="3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0" name="Freeform 75"/>
              <p:cNvSpPr>
                <a:spLocks noChangeArrowheads="1"/>
              </p:cNvSpPr>
              <p:nvPr/>
            </p:nvSpPr>
            <p:spPr bwMode="auto">
              <a:xfrm rot="18240000" flipH="1">
                <a:off x="293" y="1519"/>
                <a:ext cx="53" cy="37"/>
              </a:xfrm>
              <a:custGeom>
                <a:avLst/>
                <a:gdLst>
                  <a:gd name="T0" fmla="*/ 0 w 130"/>
                  <a:gd name="T1" fmla="*/ 1 h 72"/>
                  <a:gd name="T2" fmla="*/ 0 w 130"/>
                  <a:gd name="T3" fmla="*/ 0 h 72"/>
                  <a:gd name="T4" fmla="*/ 0 w 130"/>
                  <a:gd name="T5" fmla="*/ 1 h 72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72"/>
                  <a:gd name="T11" fmla="*/ 130 w 130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72">
                    <a:moveTo>
                      <a:pt x="0" y="72"/>
                    </a:moveTo>
                    <a:lnTo>
                      <a:pt x="124" y="0"/>
                    </a:lnTo>
                    <a:lnTo>
                      <a:pt x="130" y="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1" name="Freeform 76"/>
              <p:cNvSpPr>
                <a:spLocks noChangeArrowheads="1"/>
              </p:cNvSpPr>
              <p:nvPr/>
            </p:nvSpPr>
            <p:spPr bwMode="auto">
              <a:xfrm rot="18240000" flipH="1">
                <a:off x="155" y="1560"/>
                <a:ext cx="17" cy="30"/>
              </a:xfrm>
              <a:custGeom>
                <a:avLst/>
                <a:gdLst>
                  <a:gd name="T0" fmla="*/ 0 w 42"/>
                  <a:gd name="T1" fmla="*/ 1 h 59"/>
                  <a:gd name="T2" fmla="*/ 0 w 42"/>
                  <a:gd name="T3" fmla="*/ 1 h 59"/>
                  <a:gd name="T4" fmla="*/ 0 w 42"/>
                  <a:gd name="T5" fmla="*/ 1 h 59"/>
                  <a:gd name="T6" fmla="*/ 0 w 42"/>
                  <a:gd name="T7" fmla="*/ 0 h 59"/>
                  <a:gd name="T8" fmla="*/ 0 w 42"/>
                  <a:gd name="T9" fmla="*/ 1 h 59"/>
                  <a:gd name="T10" fmla="*/ 0 w 42"/>
                  <a:gd name="T11" fmla="*/ 1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59"/>
                  <a:gd name="T20" fmla="*/ 42 w 4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59">
                    <a:moveTo>
                      <a:pt x="0" y="35"/>
                    </a:moveTo>
                    <a:lnTo>
                      <a:pt x="12" y="59"/>
                    </a:lnTo>
                    <a:lnTo>
                      <a:pt x="42" y="47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2" name="Freeform 77"/>
              <p:cNvSpPr>
                <a:spLocks noChangeArrowheads="1"/>
              </p:cNvSpPr>
              <p:nvPr/>
            </p:nvSpPr>
            <p:spPr bwMode="auto">
              <a:xfrm rot="18240000" flipH="1">
                <a:off x="155" y="1560"/>
                <a:ext cx="17" cy="30"/>
              </a:xfrm>
              <a:custGeom>
                <a:avLst/>
                <a:gdLst>
                  <a:gd name="T0" fmla="*/ 0 w 42"/>
                  <a:gd name="T1" fmla="*/ 1 h 59"/>
                  <a:gd name="T2" fmla="*/ 0 w 42"/>
                  <a:gd name="T3" fmla="*/ 1 h 59"/>
                  <a:gd name="T4" fmla="*/ 0 w 42"/>
                  <a:gd name="T5" fmla="*/ 1 h 59"/>
                  <a:gd name="T6" fmla="*/ 0 w 42"/>
                  <a:gd name="T7" fmla="*/ 0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35"/>
                    </a:moveTo>
                    <a:lnTo>
                      <a:pt x="12" y="59"/>
                    </a:lnTo>
                    <a:lnTo>
                      <a:pt x="42" y="47"/>
                    </a:lnTo>
                    <a:lnTo>
                      <a:pt x="12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3" name="Freeform 78"/>
              <p:cNvSpPr>
                <a:spLocks noChangeArrowheads="1"/>
              </p:cNvSpPr>
              <p:nvPr/>
            </p:nvSpPr>
            <p:spPr bwMode="auto">
              <a:xfrm rot="18240000" flipH="1">
                <a:off x="141" y="1531"/>
                <a:ext cx="24" cy="24"/>
              </a:xfrm>
              <a:custGeom>
                <a:avLst/>
                <a:gdLst>
                  <a:gd name="T0" fmla="*/ 0 w 59"/>
                  <a:gd name="T1" fmla="*/ 1 h 48"/>
                  <a:gd name="T2" fmla="*/ 0 w 59"/>
                  <a:gd name="T3" fmla="*/ 1 h 48"/>
                  <a:gd name="T4" fmla="*/ 0 w 59"/>
                  <a:gd name="T5" fmla="*/ 0 h 48"/>
                  <a:gd name="T6" fmla="*/ 0 w 59"/>
                  <a:gd name="T7" fmla="*/ 1 h 48"/>
                  <a:gd name="T8" fmla="*/ 0 w 59"/>
                  <a:gd name="T9" fmla="*/ 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8"/>
                  <a:gd name="T17" fmla="*/ 59 w 59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8">
                    <a:moveTo>
                      <a:pt x="47" y="48"/>
                    </a:moveTo>
                    <a:lnTo>
                      <a:pt x="59" y="42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47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4" name="Freeform 79"/>
              <p:cNvSpPr>
                <a:spLocks noChangeArrowheads="1"/>
              </p:cNvSpPr>
              <p:nvPr/>
            </p:nvSpPr>
            <p:spPr bwMode="auto">
              <a:xfrm rot="18240000" flipH="1">
                <a:off x="141" y="1531"/>
                <a:ext cx="24" cy="24"/>
              </a:xfrm>
              <a:custGeom>
                <a:avLst/>
                <a:gdLst>
                  <a:gd name="T0" fmla="*/ 0 w 59"/>
                  <a:gd name="T1" fmla="*/ 1 h 48"/>
                  <a:gd name="T2" fmla="*/ 0 w 59"/>
                  <a:gd name="T3" fmla="*/ 1 h 48"/>
                  <a:gd name="T4" fmla="*/ 0 w 59"/>
                  <a:gd name="T5" fmla="*/ 0 h 48"/>
                  <a:gd name="T6" fmla="*/ 0 w 59"/>
                  <a:gd name="T7" fmla="*/ 1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48"/>
                  <a:gd name="T14" fmla="*/ 59 w 59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48">
                    <a:moveTo>
                      <a:pt x="47" y="48"/>
                    </a:moveTo>
                    <a:lnTo>
                      <a:pt x="59" y="42"/>
                    </a:lnTo>
                    <a:lnTo>
                      <a:pt x="30" y="0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5" name="Freeform 80"/>
              <p:cNvSpPr>
                <a:spLocks noChangeArrowheads="1"/>
              </p:cNvSpPr>
              <p:nvPr/>
            </p:nvSpPr>
            <p:spPr bwMode="auto">
              <a:xfrm rot="18240000" flipH="1">
                <a:off x="131" y="1556"/>
                <a:ext cx="34" cy="42"/>
              </a:xfrm>
              <a:custGeom>
                <a:avLst/>
                <a:gdLst>
                  <a:gd name="T0" fmla="*/ 0 w 83"/>
                  <a:gd name="T1" fmla="*/ 1 h 83"/>
                  <a:gd name="T2" fmla="*/ 0 w 83"/>
                  <a:gd name="T3" fmla="*/ 1 h 83"/>
                  <a:gd name="T4" fmla="*/ 0 w 83"/>
                  <a:gd name="T5" fmla="*/ 0 h 83"/>
                  <a:gd name="T6" fmla="*/ 0 w 83"/>
                  <a:gd name="T7" fmla="*/ 1 h 83"/>
                  <a:gd name="T8" fmla="*/ 0 w 8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83"/>
                  <a:gd name="T17" fmla="*/ 83 w 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83">
                    <a:moveTo>
                      <a:pt x="30" y="83"/>
                    </a:moveTo>
                    <a:lnTo>
                      <a:pt x="83" y="42"/>
                    </a:lnTo>
                    <a:lnTo>
                      <a:pt x="48" y="0"/>
                    </a:lnTo>
                    <a:lnTo>
                      <a:pt x="0" y="36"/>
                    </a:lnTo>
                    <a:lnTo>
                      <a:pt x="30" y="83"/>
                    </a:lnTo>
                    <a:close/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6" name="Freeform 81"/>
              <p:cNvSpPr>
                <a:spLocks noChangeArrowheads="1"/>
              </p:cNvSpPr>
              <p:nvPr/>
            </p:nvSpPr>
            <p:spPr bwMode="auto">
              <a:xfrm rot="18240000" flipH="1">
                <a:off x="117" y="1529"/>
                <a:ext cx="34" cy="42"/>
              </a:xfrm>
              <a:custGeom>
                <a:avLst/>
                <a:gdLst>
                  <a:gd name="T0" fmla="*/ 0 w 83"/>
                  <a:gd name="T1" fmla="*/ 1 h 83"/>
                  <a:gd name="T2" fmla="*/ 0 w 83"/>
                  <a:gd name="T3" fmla="*/ 1 h 83"/>
                  <a:gd name="T4" fmla="*/ 0 w 83"/>
                  <a:gd name="T5" fmla="*/ 0 h 83"/>
                  <a:gd name="T6" fmla="*/ 0 w 83"/>
                  <a:gd name="T7" fmla="*/ 1 h 83"/>
                  <a:gd name="T8" fmla="*/ 0 w 8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83"/>
                  <a:gd name="T17" fmla="*/ 83 w 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83">
                    <a:moveTo>
                      <a:pt x="29" y="83"/>
                    </a:moveTo>
                    <a:lnTo>
                      <a:pt x="83" y="47"/>
                    </a:lnTo>
                    <a:lnTo>
                      <a:pt x="47" y="0"/>
                    </a:lnTo>
                    <a:lnTo>
                      <a:pt x="0" y="41"/>
                    </a:lnTo>
                    <a:lnTo>
                      <a:pt x="29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7" name="Freeform 82"/>
              <p:cNvSpPr>
                <a:spLocks noChangeArrowheads="1"/>
              </p:cNvSpPr>
              <p:nvPr/>
            </p:nvSpPr>
            <p:spPr bwMode="auto">
              <a:xfrm rot="18240000" flipH="1">
                <a:off x="120" y="1521"/>
                <a:ext cx="31" cy="27"/>
              </a:xfrm>
              <a:custGeom>
                <a:avLst/>
                <a:gdLst>
                  <a:gd name="T0" fmla="*/ 0 w 77"/>
                  <a:gd name="T1" fmla="*/ 0 h 53"/>
                  <a:gd name="T2" fmla="*/ 0 w 77"/>
                  <a:gd name="T3" fmla="*/ 1 h 53"/>
                  <a:gd name="T4" fmla="*/ 0 w 77"/>
                  <a:gd name="T5" fmla="*/ 1 h 53"/>
                  <a:gd name="T6" fmla="*/ 0 w 77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53"/>
                  <a:gd name="T14" fmla="*/ 77 w 77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53">
                    <a:moveTo>
                      <a:pt x="77" y="0"/>
                    </a:moveTo>
                    <a:lnTo>
                      <a:pt x="53" y="12"/>
                    </a:lnTo>
                    <a:lnTo>
                      <a:pt x="0" y="5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8" name="Freeform 83"/>
              <p:cNvSpPr>
                <a:spLocks noChangeArrowheads="1"/>
              </p:cNvSpPr>
              <p:nvPr/>
            </p:nvSpPr>
            <p:spPr bwMode="auto">
              <a:xfrm rot="18240000" flipH="1">
                <a:off x="120" y="1521"/>
                <a:ext cx="31" cy="27"/>
              </a:xfrm>
              <a:custGeom>
                <a:avLst/>
                <a:gdLst>
                  <a:gd name="T0" fmla="*/ 0 w 77"/>
                  <a:gd name="T1" fmla="*/ 0 h 53"/>
                  <a:gd name="T2" fmla="*/ 0 w 77"/>
                  <a:gd name="T3" fmla="*/ 1 h 53"/>
                  <a:gd name="T4" fmla="*/ 0 w 77"/>
                  <a:gd name="T5" fmla="*/ 1 h 53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53"/>
                  <a:gd name="T11" fmla="*/ 77 w 77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53">
                    <a:moveTo>
                      <a:pt x="77" y="0"/>
                    </a:moveTo>
                    <a:lnTo>
                      <a:pt x="53" y="12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9" name="Oval 84"/>
              <p:cNvSpPr>
                <a:spLocks noChangeArrowheads="1"/>
              </p:cNvSpPr>
              <p:nvPr/>
            </p:nvSpPr>
            <p:spPr bwMode="auto">
              <a:xfrm rot="18240000" flipH="1">
                <a:off x="189" y="1565"/>
                <a:ext cx="1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10" name="Freeform 85"/>
              <p:cNvSpPr>
                <a:spLocks noChangeArrowheads="1"/>
              </p:cNvSpPr>
              <p:nvPr/>
            </p:nvSpPr>
            <p:spPr bwMode="auto">
              <a:xfrm rot="18240000" flipH="1">
                <a:off x="186" y="1563"/>
                <a:ext cx="12" cy="15"/>
              </a:xfrm>
              <a:custGeom>
                <a:avLst/>
                <a:gdLst>
                  <a:gd name="T0" fmla="*/ 0 w 29"/>
                  <a:gd name="T1" fmla="*/ 0 h 30"/>
                  <a:gd name="T2" fmla="*/ 0 w 29"/>
                  <a:gd name="T3" fmla="*/ 1 h 30"/>
                  <a:gd name="T4" fmla="*/ 0 w 29"/>
                  <a:gd name="T5" fmla="*/ 1 h 30"/>
                  <a:gd name="T6" fmla="*/ 0 w 29"/>
                  <a:gd name="T7" fmla="*/ 1 h 30"/>
                  <a:gd name="T8" fmla="*/ 0 w 29"/>
                  <a:gd name="T9" fmla="*/ 1 h 30"/>
                  <a:gd name="T10" fmla="*/ 0 w 29"/>
                  <a:gd name="T11" fmla="*/ 1 h 30"/>
                  <a:gd name="T12" fmla="*/ 0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0 w 29"/>
                  <a:gd name="T21" fmla="*/ 1 h 30"/>
                  <a:gd name="T22" fmla="*/ 0 w 29"/>
                  <a:gd name="T23" fmla="*/ 1 h 30"/>
                  <a:gd name="T24" fmla="*/ 0 w 29"/>
                  <a:gd name="T25" fmla="*/ 1 h 30"/>
                  <a:gd name="T26" fmla="*/ 0 w 29"/>
                  <a:gd name="T27" fmla="*/ 1 h 30"/>
                  <a:gd name="T28" fmla="*/ 0 w 29"/>
                  <a:gd name="T29" fmla="*/ 1 h 30"/>
                  <a:gd name="T30" fmla="*/ 0 w 29"/>
                  <a:gd name="T31" fmla="*/ 1 h 30"/>
                  <a:gd name="T32" fmla="*/ 0 w 29"/>
                  <a:gd name="T33" fmla="*/ 1 h 30"/>
                  <a:gd name="T34" fmla="*/ 0 w 29"/>
                  <a:gd name="T35" fmla="*/ 0 h 30"/>
                  <a:gd name="T36" fmla="*/ 0 w 29"/>
                  <a:gd name="T37" fmla="*/ 0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30"/>
                  <a:gd name="T59" fmla="*/ 29 w 29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30">
                    <a:moveTo>
                      <a:pt x="17" y="0"/>
                    </a:moveTo>
                    <a:lnTo>
                      <a:pt x="23" y="6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3" y="24"/>
                    </a:lnTo>
                    <a:lnTo>
                      <a:pt x="17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1" name="Freeform 86"/>
              <p:cNvSpPr>
                <a:spLocks noChangeArrowheads="1"/>
              </p:cNvSpPr>
              <p:nvPr/>
            </p:nvSpPr>
            <p:spPr bwMode="auto">
              <a:xfrm rot="18240000" flipH="1">
                <a:off x="190" y="1563"/>
                <a:ext cx="12" cy="15"/>
              </a:xfrm>
              <a:custGeom>
                <a:avLst/>
                <a:gdLst>
                  <a:gd name="T0" fmla="*/ 0 w 29"/>
                  <a:gd name="T1" fmla="*/ 1 h 30"/>
                  <a:gd name="T2" fmla="*/ 0 w 29"/>
                  <a:gd name="T3" fmla="*/ 1 h 30"/>
                  <a:gd name="T4" fmla="*/ 0 w 29"/>
                  <a:gd name="T5" fmla="*/ 1 h 30"/>
                  <a:gd name="T6" fmla="*/ 0 w 29"/>
                  <a:gd name="T7" fmla="*/ 0 h 30"/>
                  <a:gd name="T8" fmla="*/ 0 w 29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0"/>
                  <a:gd name="T17" fmla="*/ 29 w 2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0">
                    <a:moveTo>
                      <a:pt x="0" y="12"/>
                    </a:moveTo>
                    <a:lnTo>
                      <a:pt x="12" y="30"/>
                    </a:lnTo>
                    <a:lnTo>
                      <a:pt x="29" y="18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2" name="Oval 87"/>
              <p:cNvSpPr>
                <a:spLocks noChangeArrowheads="1"/>
              </p:cNvSpPr>
              <p:nvPr/>
            </p:nvSpPr>
            <p:spPr bwMode="auto">
              <a:xfrm rot="18240000" flipH="1">
                <a:off x="185" y="1565"/>
                <a:ext cx="12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13" name="Freeform 88"/>
              <p:cNvSpPr>
                <a:spLocks noChangeArrowheads="1"/>
              </p:cNvSpPr>
              <p:nvPr/>
            </p:nvSpPr>
            <p:spPr bwMode="auto">
              <a:xfrm rot="18240000" flipH="1">
                <a:off x="186" y="1566"/>
                <a:ext cx="9" cy="15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1 h 30"/>
                  <a:gd name="T4" fmla="*/ 0 w 23"/>
                  <a:gd name="T5" fmla="*/ 1 h 30"/>
                  <a:gd name="T6" fmla="*/ 0 w 23"/>
                  <a:gd name="T7" fmla="*/ 1 h 30"/>
                  <a:gd name="T8" fmla="*/ 0 w 23"/>
                  <a:gd name="T9" fmla="*/ 1 h 30"/>
                  <a:gd name="T10" fmla="*/ 0 w 23"/>
                  <a:gd name="T11" fmla="*/ 1 h 30"/>
                  <a:gd name="T12" fmla="*/ 0 w 23"/>
                  <a:gd name="T13" fmla="*/ 1 h 30"/>
                  <a:gd name="T14" fmla="*/ 0 w 23"/>
                  <a:gd name="T15" fmla="*/ 1 h 30"/>
                  <a:gd name="T16" fmla="*/ 0 w 23"/>
                  <a:gd name="T17" fmla="*/ 1 h 30"/>
                  <a:gd name="T18" fmla="*/ 0 w 23"/>
                  <a:gd name="T19" fmla="*/ 1 h 30"/>
                  <a:gd name="T20" fmla="*/ 0 w 23"/>
                  <a:gd name="T21" fmla="*/ 1 h 30"/>
                  <a:gd name="T22" fmla="*/ 0 w 23"/>
                  <a:gd name="T23" fmla="*/ 1 h 30"/>
                  <a:gd name="T24" fmla="*/ 0 w 23"/>
                  <a:gd name="T25" fmla="*/ 1 h 30"/>
                  <a:gd name="T26" fmla="*/ 0 w 23"/>
                  <a:gd name="T27" fmla="*/ 1 h 30"/>
                  <a:gd name="T28" fmla="*/ 0 w 23"/>
                  <a:gd name="T29" fmla="*/ 1 h 30"/>
                  <a:gd name="T30" fmla="*/ 0 w 23"/>
                  <a:gd name="T31" fmla="*/ 1 h 30"/>
                  <a:gd name="T32" fmla="*/ 0 w 23"/>
                  <a:gd name="T33" fmla="*/ 1 h 30"/>
                  <a:gd name="T34" fmla="*/ 0 w 23"/>
                  <a:gd name="T35" fmla="*/ 0 h 30"/>
                  <a:gd name="T36" fmla="*/ 0 w 23"/>
                  <a:gd name="T37" fmla="*/ 0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0"/>
                  <a:gd name="T59" fmla="*/ 23 w 23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0">
                    <a:moveTo>
                      <a:pt x="17" y="0"/>
                    </a:moveTo>
                    <a:lnTo>
                      <a:pt x="23" y="6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17" y="24"/>
                    </a:lnTo>
                    <a:lnTo>
                      <a:pt x="17" y="30"/>
                    </a:lnTo>
                    <a:lnTo>
                      <a:pt x="11" y="24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4" name="Freeform 89"/>
              <p:cNvSpPr>
                <a:spLocks noChangeArrowheads="1"/>
              </p:cNvSpPr>
              <p:nvPr/>
            </p:nvSpPr>
            <p:spPr bwMode="auto">
              <a:xfrm rot="18240000" flipH="1">
                <a:off x="195" y="1565"/>
                <a:ext cx="10" cy="9"/>
              </a:xfrm>
              <a:custGeom>
                <a:avLst/>
                <a:gdLst>
                  <a:gd name="T0" fmla="*/ 0 w 24"/>
                  <a:gd name="T1" fmla="*/ 1 h 18"/>
                  <a:gd name="T2" fmla="*/ 0 w 24"/>
                  <a:gd name="T3" fmla="*/ 1 h 18"/>
                  <a:gd name="T4" fmla="*/ 0 w 24"/>
                  <a:gd name="T5" fmla="*/ 0 h 18"/>
                  <a:gd name="T6" fmla="*/ 0 w 24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8"/>
                  <a:gd name="T14" fmla="*/ 24 w 2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8">
                    <a:moveTo>
                      <a:pt x="24" y="18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5" name="Line 90"/>
              <p:cNvSpPr>
                <a:spLocks noChangeShapeType="1"/>
              </p:cNvSpPr>
              <p:nvPr/>
            </p:nvSpPr>
            <p:spPr bwMode="auto">
              <a:xfrm flipH="1">
                <a:off x="185" y="1565"/>
                <a:ext cx="1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6" name="Freeform 91"/>
              <p:cNvSpPr>
                <a:spLocks noChangeArrowheads="1"/>
              </p:cNvSpPr>
              <p:nvPr/>
            </p:nvSpPr>
            <p:spPr bwMode="auto">
              <a:xfrm rot="18240000" flipH="1">
                <a:off x="152" y="1522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w 71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65"/>
                  <a:gd name="T17" fmla="*/ 71 w 7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65">
                    <a:moveTo>
                      <a:pt x="24" y="65"/>
                    </a:moveTo>
                    <a:lnTo>
                      <a:pt x="71" y="30"/>
                    </a:lnTo>
                    <a:lnTo>
                      <a:pt x="48" y="0"/>
                    </a:lnTo>
                    <a:lnTo>
                      <a:pt x="0" y="36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7" name="Freeform 92"/>
              <p:cNvSpPr>
                <a:spLocks noChangeArrowheads="1"/>
              </p:cNvSpPr>
              <p:nvPr/>
            </p:nvSpPr>
            <p:spPr bwMode="auto">
              <a:xfrm rot="18240000" flipH="1">
                <a:off x="152" y="1522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65"/>
                  <a:gd name="T14" fmla="*/ 71 w 71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65">
                    <a:moveTo>
                      <a:pt x="24" y="65"/>
                    </a:moveTo>
                    <a:lnTo>
                      <a:pt x="71" y="30"/>
                    </a:lnTo>
                    <a:lnTo>
                      <a:pt x="48" y="0"/>
                    </a:lnTo>
                    <a:lnTo>
                      <a:pt x="0" y="3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8" name="Freeform 93"/>
              <p:cNvSpPr>
                <a:spLocks noChangeArrowheads="1"/>
              </p:cNvSpPr>
              <p:nvPr/>
            </p:nvSpPr>
            <p:spPr bwMode="auto">
              <a:xfrm rot="18240000" flipH="1">
                <a:off x="151" y="1518"/>
                <a:ext cx="29" cy="24"/>
              </a:xfrm>
              <a:custGeom>
                <a:avLst/>
                <a:gdLst>
                  <a:gd name="T0" fmla="*/ 0 w 72"/>
                  <a:gd name="T1" fmla="*/ 1 h 48"/>
                  <a:gd name="T2" fmla="*/ 0 w 72"/>
                  <a:gd name="T3" fmla="*/ 1 h 48"/>
                  <a:gd name="T4" fmla="*/ 0 w 7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48"/>
                  <a:gd name="T11" fmla="*/ 72 w 7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48">
                    <a:moveTo>
                      <a:pt x="0" y="48"/>
                    </a:moveTo>
                    <a:lnTo>
                      <a:pt x="48" y="12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9" name="Freeform 94"/>
              <p:cNvSpPr>
                <a:spLocks noChangeArrowheads="1"/>
              </p:cNvSpPr>
              <p:nvPr/>
            </p:nvSpPr>
            <p:spPr bwMode="auto">
              <a:xfrm rot="18240000" flipH="1">
                <a:off x="162" y="1541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w 71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65"/>
                  <a:gd name="T17" fmla="*/ 71 w 7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65">
                    <a:moveTo>
                      <a:pt x="24" y="65"/>
                    </a:moveTo>
                    <a:lnTo>
                      <a:pt x="71" y="29"/>
                    </a:lnTo>
                    <a:lnTo>
                      <a:pt x="47" y="0"/>
                    </a:lnTo>
                    <a:lnTo>
                      <a:pt x="0" y="3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0" name="Freeform 95"/>
              <p:cNvSpPr>
                <a:spLocks noChangeArrowheads="1"/>
              </p:cNvSpPr>
              <p:nvPr/>
            </p:nvSpPr>
            <p:spPr bwMode="auto">
              <a:xfrm rot="18240000" flipH="1">
                <a:off x="162" y="1541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65"/>
                  <a:gd name="T14" fmla="*/ 71 w 71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65">
                    <a:moveTo>
                      <a:pt x="24" y="65"/>
                    </a:moveTo>
                    <a:lnTo>
                      <a:pt x="71" y="29"/>
                    </a:lnTo>
                    <a:lnTo>
                      <a:pt x="47" y="0"/>
                    </a:lnTo>
                    <a:lnTo>
                      <a:pt x="0" y="35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1" name="Freeform 96"/>
              <p:cNvSpPr>
                <a:spLocks noChangeArrowheads="1"/>
              </p:cNvSpPr>
              <p:nvPr/>
            </p:nvSpPr>
            <p:spPr bwMode="auto">
              <a:xfrm rot="18240000" flipH="1">
                <a:off x="163" y="1534"/>
                <a:ext cx="29" cy="23"/>
              </a:xfrm>
              <a:custGeom>
                <a:avLst/>
                <a:gdLst>
                  <a:gd name="T0" fmla="*/ 0 w 71"/>
                  <a:gd name="T1" fmla="*/ 0 h 47"/>
                  <a:gd name="T2" fmla="*/ 0 w 71"/>
                  <a:gd name="T3" fmla="*/ 0 h 47"/>
                  <a:gd name="T4" fmla="*/ 0 w 7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7"/>
                  <a:gd name="T11" fmla="*/ 71 w 7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7">
                    <a:moveTo>
                      <a:pt x="0" y="47"/>
                    </a:moveTo>
                    <a:lnTo>
                      <a:pt x="48" y="12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2" name="Freeform 97"/>
              <p:cNvSpPr>
                <a:spLocks noChangeArrowheads="1"/>
              </p:cNvSpPr>
              <p:nvPr/>
            </p:nvSpPr>
            <p:spPr bwMode="auto">
              <a:xfrm rot="18240000" flipH="1">
                <a:off x="182" y="1542"/>
                <a:ext cx="20" cy="22"/>
              </a:xfrm>
              <a:custGeom>
                <a:avLst/>
                <a:gdLst>
                  <a:gd name="T0" fmla="*/ 0 w 48"/>
                  <a:gd name="T1" fmla="*/ 1 h 42"/>
                  <a:gd name="T2" fmla="*/ 0 w 48"/>
                  <a:gd name="T3" fmla="*/ 0 h 42"/>
                  <a:gd name="T4" fmla="*/ 0 w 48"/>
                  <a:gd name="T5" fmla="*/ 1 h 42"/>
                  <a:gd name="T6" fmla="*/ 0 w 48"/>
                  <a:gd name="T7" fmla="*/ 1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2"/>
                  <a:gd name="T14" fmla="*/ 48 w 48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2">
                    <a:moveTo>
                      <a:pt x="0" y="12"/>
                    </a:moveTo>
                    <a:lnTo>
                      <a:pt x="24" y="0"/>
                    </a:lnTo>
                    <a:lnTo>
                      <a:pt x="48" y="30"/>
                    </a:lnTo>
                    <a:lnTo>
                      <a:pt x="24" y="4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3" name="Freeform 98"/>
              <p:cNvSpPr>
                <a:spLocks noChangeArrowheads="1"/>
              </p:cNvSpPr>
              <p:nvPr/>
            </p:nvSpPr>
            <p:spPr bwMode="auto">
              <a:xfrm rot="18240000" flipH="1">
                <a:off x="176" y="1522"/>
                <a:ext cx="20" cy="21"/>
              </a:xfrm>
              <a:custGeom>
                <a:avLst/>
                <a:gdLst>
                  <a:gd name="T0" fmla="*/ 0 w 48"/>
                  <a:gd name="T1" fmla="*/ 1 h 41"/>
                  <a:gd name="T2" fmla="*/ 0 w 48"/>
                  <a:gd name="T3" fmla="*/ 0 h 41"/>
                  <a:gd name="T4" fmla="*/ 0 w 48"/>
                  <a:gd name="T5" fmla="*/ 1 h 41"/>
                  <a:gd name="T6" fmla="*/ 0 w 48"/>
                  <a:gd name="T7" fmla="*/ 1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1"/>
                  <a:gd name="T14" fmla="*/ 48 w 48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1">
                    <a:moveTo>
                      <a:pt x="0" y="12"/>
                    </a:moveTo>
                    <a:lnTo>
                      <a:pt x="24" y="0"/>
                    </a:lnTo>
                    <a:lnTo>
                      <a:pt x="48" y="29"/>
                    </a:lnTo>
                    <a:lnTo>
                      <a:pt x="18" y="41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4" name="Line 99"/>
              <p:cNvSpPr>
                <a:spLocks noChangeShapeType="1"/>
              </p:cNvSpPr>
              <p:nvPr/>
            </p:nvSpPr>
            <p:spPr bwMode="auto">
              <a:xfrm flipH="1">
                <a:off x="187" y="1526"/>
                <a:ext cx="5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5" name="Line 100"/>
              <p:cNvSpPr>
                <a:spLocks noChangeShapeType="1"/>
              </p:cNvSpPr>
              <p:nvPr/>
            </p:nvSpPr>
            <p:spPr bwMode="auto">
              <a:xfrm flipV="1">
                <a:off x="235" y="1569"/>
                <a:ext cx="2" cy="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6" name="Freeform 101"/>
              <p:cNvSpPr>
                <a:spLocks noChangeArrowheads="1"/>
              </p:cNvSpPr>
              <p:nvPr/>
            </p:nvSpPr>
            <p:spPr bwMode="auto">
              <a:xfrm rot="18240000" flipH="1">
                <a:off x="231" y="1602"/>
                <a:ext cx="29" cy="75"/>
              </a:xfrm>
              <a:custGeom>
                <a:avLst/>
                <a:gdLst>
                  <a:gd name="T0" fmla="*/ 0 w 72"/>
                  <a:gd name="T1" fmla="*/ 0 h 148"/>
                  <a:gd name="T2" fmla="*/ 0 w 72"/>
                  <a:gd name="T3" fmla="*/ 1 h 148"/>
                  <a:gd name="T4" fmla="*/ 0 w 72"/>
                  <a:gd name="T5" fmla="*/ 1 h 148"/>
                  <a:gd name="T6" fmla="*/ 0 w 72"/>
                  <a:gd name="T7" fmla="*/ 1 h 148"/>
                  <a:gd name="T8" fmla="*/ 0 w 72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48"/>
                  <a:gd name="T17" fmla="*/ 72 w 72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48">
                    <a:moveTo>
                      <a:pt x="0" y="0"/>
                    </a:moveTo>
                    <a:lnTo>
                      <a:pt x="24" y="12"/>
                    </a:lnTo>
                    <a:lnTo>
                      <a:pt x="72" y="148"/>
                    </a:lnTo>
                    <a:lnTo>
                      <a:pt x="48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7" name="Freeform 102"/>
              <p:cNvSpPr>
                <a:spLocks noChangeArrowheads="1"/>
              </p:cNvSpPr>
              <p:nvPr/>
            </p:nvSpPr>
            <p:spPr bwMode="auto">
              <a:xfrm rot="18240000" flipH="1">
                <a:off x="256" y="1589"/>
                <a:ext cx="22" cy="81"/>
              </a:xfrm>
              <a:custGeom>
                <a:avLst/>
                <a:gdLst>
                  <a:gd name="T0" fmla="*/ 0 w 53"/>
                  <a:gd name="T1" fmla="*/ 0 h 160"/>
                  <a:gd name="T2" fmla="*/ 0 w 53"/>
                  <a:gd name="T3" fmla="*/ 1 h 160"/>
                  <a:gd name="T4" fmla="*/ 0 w 53"/>
                  <a:gd name="T5" fmla="*/ 1 h 160"/>
                  <a:gd name="T6" fmla="*/ 0 w 53"/>
                  <a:gd name="T7" fmla="*/ 1 h 160"/>
                  <a:gd name="T8" fmla="*/ 0 w 53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60"/>
                  <a:gd name="T17" fmla="*/ 53 w 53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60">
                    <a:moveTo>
                      <a:pt x="0" y="0"/>
                    </a:moveTo>
                    <a:lnTo>
                      <a:pt x="0" y="18"/>
                    </a:lnTo>
                    <a:lnTo>
                      <a:pt x="47" y="160"/>
                    </a:lnTo>
                    <a:lnTo>
                      <a:pt x="53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8" name="Freeform 103"/>
              <p:cNvSpPr>
                <a:spLocks noChangeArrowheads="1"/>
              </p:cNvSpPr>
              <p:nvPr/>
            </p:nvSpPr>
            <p:spPr bwMode="auto">
              <a:xfrm rot="18240000" flipH="1">
                <a:off x="160" y="1461"/>
                <a:ext cx="36" cy="45"/>
              </a:xfrm>
              <a:custGeom>
                <a:avLst/>
                <a:gdLst>
                  <a:gd name="T0" fmla="*/ 0 w 89"/>
                  <a:gd name="T1" fmla="*/ 1 h 89"/>
                  <a:gd name="T2" fmla="*/ 0 w 89"/>
                  <a:gd name="T3" fmla="*/ 1 h 89"/>
                  <a:gd name="T4" fmla="*/ 0 w 89"/>
                  <a:gd name="T5" fmla="*/ 1 h 89"/>
                  <a:gd name="T6" fmla="*/ 0 w 89"/>
                  <a:gd name="T7" fmla="*/ 0 h 89"/>
                  <a:gd name="T8" fmla="*/ 0 w 89"/>
                  <a:gd name="T9" fmla="*/ 1 h 89"/>
                  <a:gd name="T10" fmla="*/ 0 w 89"/>
                  <a:gd name="T11" fmla="*/ 1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89"/>
                  <a:gd name="T20" fmla="*/ 89 w 89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89">
                    <a:moveTo>
                      <a:pt x="77" y="89"/>
                    </a:moveTo>
                    <a:lnTo>
                      <a:pt x="89" y="77"/>
                    </a:lnTo>
                    <a:lnTo>
                      <a:pt x="71" y="23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77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9" name="Freeform 104"/>
              <p:cNvSpPr>
                <a:spLocks noChangeArrowheads="1"/>
              </p:cNvSpPr>
              <p:nvPr/>
            </p:nvSpPr>
            <p:spPr bwMode="auto">
              <a:xfrm rot="18240000" flipH="1">
                <a:off x="166" y="1466"/>
                <a:ext cx="31" cy="39"/>
              </a:xfrm>
              <a:custGeom>
                <a:avLst/>
                <a:gdLst>
                  <a:gd name="T0" fmla="*/ 0 w 77"/>
                  <a:gd name="T1" fmla="*/ 0 h 77"/>
                  <a:gd name="T2" fmla="*/ 0 w 77"/>
                  <a:gd name="T3" fmla="*/ 1 h 77"/>
                  <a:gd name="T4" fmla="*/ 0 w 77"/>
                  <a:gd name="T5" fmla="*/ 1 h 77"/>
                  <a:gd name="T6" fmla="*/ 0 w 77"/>
                  <a:gd name="T7" fmla="*/ 1 h 77"/>
                  <a:gd name="T8" fmla="*/ 0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77"/>
                  <a:gd name="T17" fmla="*/ 77 w 7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77">
                    <a:moveTo>
                      <a:pt x="0" y="0"/>
                    </a:moveTo>
                    <a:lnTo>
                      <a:pt x="23" y="59"/>
                    </a:lnTo>
                    <a:lnTo>
                      <a:pt x="77" y="77"/>
                    </a:lnTo>
                    <a:lnTo>
                      <a:pt x="5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0" name="Line 105"/>
              <p:cNvSpPr>
                <a:spLocks noChangeShapeType="1"/>
              </p:cNvSpPr>
              <p:nvPr/>
            </p:nvSpPr>
            <p:spPr bwMode="auto">
              <a:xfrm flipH="1">
                <a:off x="158" y="1486"/>
                <a:ext cx="1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1" name="Freeform 106"/>
              <p:cNvSpPr>
                <a:spLocks noChangeArrowheads="1"/>
              </p:cNvSpPr>
              <p:nvPr/>
            </p:nvSpPr>
            <p:spPr bwMode="auto">
              <a:xfrm rot="18240000" flipH="1">
                <a:off x="162" y="1466"/>
                <a:ext cx="31" cy="39"/>
              </a:xfrm>
              <a:custGeom>
                <a:avLst/>
                <a:gdLst>
                  <a:gd name="T0" fmla="*/ 0 w 77"/>
                  <a:gd name="T1" fmla="*/ 1 h 77"/>
                  <a:gd name="T2" fmla="*/ 0 w 77"/>
                  <a:gd name="T3" fmla="*/ 1 h 77"/>
                  <a:gd name="T4" fmla="*/ 0 w 77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77"/>
                  <a:gd name="T11" fmla="*/ 77 w 77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77">
                    <a:moveTo>
                      <a:pt x="77" y="77"/>
                    </a:moveTo>
                    <a:lnTo>
                      <a:pt x="53" y="2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2" name="Freeform 107"/>
              <p:cNvSpPr>
                <a:spLocks noChangeArrowheads="1"/>
              </p:cNvSpPr>
              <p:nvPr/>
            </p:nvSpPr>
            <p:spPr bwMode="auto">
              <a:xfrm rot="18240000" flipH="1">
                <a:off x="171" y="1458"/>
                <a:ext cx="7" cy="15"/>
              </a:xfrm>
              <a:custGeom>
                <a:avLst/>
                <a:gdLst>
                  <a:gd name="T0" fmla="*/ 0 w 18"/>
                  <a:gd name="T1" fmla="*/ 0 h 29"/>
                  <a:gd name="T2" fmla="*/ 0 w 18"/>
                  <a:gd name="T3" fmla="*/ 1 h 29"/>
                  <a:gd name="T4" fmla="*/ 0 w 18"/>
                  <a:gd name="T5" fmla="*/ 1 h 29"/>
                  <a:gd name="T6" fmla="*/ 0 w 18"/>
                  <a:gd name="T7" fmla="*/ 1 h 29"/>
                  <a:gd name="T8" fmla="*/ 0 w 1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9"/>
                  <a:gd name="T17" fmla="*/ 18 w 1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9">
                    <a:moveTo>
                      <a:pt x="0" y="0"/>
                    </a:moveTo>
                    <a:lnTo>
                      <a:pt x="12" y="29"/>
                    </a:lnTo>
                    <a:lnTo>
                      <a:pt x="18" y="29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3" name="Freeform 108"/>
              <p:cNvSpPr>
                <a:spLocks noChangeArrowheads="1"/>
              </p:cNvSpPr>
              <p:nvPr/>
            </p:nvSpPr>
            <p:spPr bwMode="auto">
              <a:xfrm rot="18240000" flipH="1">
                <a:off x="165" y="1458"/>
                <a:ext cx="7" cy="3"/>
              </a:xfrm>
              <a:custGeom>
                <a:avLst/>
                <a:gdLst>
                  <a:gd name="T0" fmla="*/ 0 w 18"/>
                  <a:gd name="T1" fmla="*/ 1 h 6"/>
                  <a:gd name="T2" fmla="*/ 0 w 18"/>
                  <a:gd name="T3" fmla="*/ 0 h 6"/>
                  <a:gd name="T4" fmla="*/ 0 w 18"/>
                  <a:gd name="T5" fmla="*/ 0 h 6"/>
                  <a:gd name="T6" fmla="*/ 0 w 18"/>
                  <a:gd name="T7" fmla="*/ 1 h 6"/>
                  <a:gd name="T8" fmla="*/ 0 w 18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4" name="Freeform 109"/>
              <p:cNvSpPr>
                <a:spLocks noChangeArrowheads="1"/>
              </p:cNvSpPr>
              <p:nvPr/>
            </p:nvSpPr>
            <p:spPr bwMode="auto">
              <a:xfrm rot="18240000" flipH="1">
                <a:off x="184" y="1472"/>
                <a:ext cx="7" cy="15"/>
              </a:xfrm>
              <a:custGeom>
                <a:avLst/>
                <a:gdLst>
                  <a:gd name="T0" fmla="*/ 0 w 17"/>
                  <a:gd name="T1" fmla="*/ 1 h 30"/>
                  <a:gd name="T2" fmla="*/ 0 w 17"/>
                  <a:gd name="T3" fmla="*/ 0 h 30"/>
                  <a:gd name="T4" fmla="*/ 0 w 17"/>
                  <a:gd name="T5" fmla="*/ 1 h 30"/>
                  <a:gd name="T6" fmla="*/ 0 w 17"/>
                  <a:gd name="T7" fmla="*/ 1 h 30"/>
                  <a:gd name="T8" fmla="*/ 0 w 17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6" y="6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7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5" name="Line 110"/>
              <p:cNvSpPr>
                <a:spLocks noChangeShapeType="1"/>
              </p:cNvSpPr>
              <p:nvPr/>
            </p:nvSpPr>
            <p:spPr bwMode="auto">
              <a:xfrm>
                <a:off x="185" y="1517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6" name="Freeform 111"/>
              <p:cNvSpPr>
                <a:spLocks noChangeArrowheads="1"/>
              </p:cNvSpPr>
              <p:nvPr/>
            </p:nvSpPr>
            <p:spPr bwMode="auto">
              <a:xfrm rot="18240000" flipH="1">
                <a:off x="104" y="1465"/>
                <a:ext cx="46" cy="48"/>
              </a:xfrm>
              <a:custGeom>
                <a:avLst/>
                <a:gdLst>
                  <a:gd name="T0" fmla="*/ 0 w 113"/>
                  <a:gd name="T1" fmla="*/ 1 h 95"/>
                  <a:gd name="T2" fmla="*/ 0 w 113"/>
                  <a:gd name="T3" fmla="*/ 1 h 95"/>
                  <a:gd name="T4" fmla="*/ 0 w 113"/>
                  <a:gd name="T5" fmla="*/ 1 h 95"/>
                  <a:gd name="T6" fmla="*/ 0 w 113"/>
                  <a:gd name="T7" fmla="*/ 0 h 95"/>
                  <a:gd name="T8" fmla="*/ 0 w 113"/>
                  <a:gd name="T9" fmla="*/ 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95"/>
                  <a:gd name="T17" fmla="*/ 113 w 113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95">
                    <a:moveTo>
                      <a:pt x="0" y="83"/>
                    </a:moveTo>
                    <a:lnTo>
                      <a:pt x="6" y="95"/>
                    </a:lnTo>
                    <a:lnTo>
                      <a:pt x="113" y="11"/>
                    </a:lnTo>
                    <a:lnTo>
                      <a:pt x="107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7" name="Line 112"/>
              <p:cNvSpPr>
                <a:spLocks noChangeShapeType="1"/>
              </p:cNvSpPr>
              <p:nvPr/>
            </p:nvSpPr>
            <p:spPr bwMode="auto">
              <a:xfrm>
                <a:off x="116" y="1491"/>
                <a:ext cx="4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8" name="Line 113"/>
              <p:cNvSpPr>
                <a:spLocks noChangeShapeType="1"/>
              </p:cNvSpPr>
              <p:nvPr/>
            </p:nvSpPr>
            <p:spPr bwMode="auto">
              <a:xfrm>
                <a:off x="136" y="1487"/>
                <a:ext cx="4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9" name="Freeform 114"/>
              <p:cNvSpPr>
                <a:spLocks noChangeArrowheads="1"/>
              </p:cNvSpPr>
              <p:nvPr/>
            </p:nvSpPr>
            <p:spPr bwMode="auto">
              <a:xfrm rot="18240000" flipH="1">
                <a:off x="145" y="1460"/>
                <a:ext cx="26" cy="18"/>
              </a:xfrm>
              <a:custGeom>
                <a:avLst/>
                <a:gdLst>
                  <a:gd name="T0" fmla="*/ 0 w 65"/>
                  <a:gd name="T1" fmla="*/ 1 h 36"/>
                  <a:gd name="T2" fmla="*/ 0 w 65"/>
                  <a:gd name="T3" fmla="*/ 0 h 36"/>
                  <a:gd name="T4" fmla="*/ 0 w 65"/>
                  <a:gd name="T5" fmla="*/ 1 h 36"/>
                  <a:gd name="T6" fmla="*/ 0 w 65"/>
                  <a:gd name="T7" fmla="*/ 1 h 36"/>
                  <a:gd name="T8" fmla="*/ 0 w 6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6"/>
                  <a:gd name="T17" fmla="*/ 65 w 6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6">
                    <a:moveTo>
                      <a:pt x="59" y="24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5" y="36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0" name="Freeform 115"/>
              <p:cNvSpPr>
                <a:spLocks noChangeArrowheads="1"/>
              </p:cNvSpPr>
              <p:nvPr/>
            </p:nvSpPr>
            <p:spPr bwMode="auto">
              <a:xfrm rot="18240000" flipH="1">
                <a:off x="93" y="1448"/>
                <a:ext cx="68" cy="54"/>
              </a:xfrm>
              <a:custGeom>
                <a:avLst/>
                <a:gdLst>
                  <a:gd name="T0" fmla="*/ 0 w 166"/>
                  <a:gd name="T1" fmla="*/ 1 h 107"/>
                  <a:gd name="T2" fmla="*/ 0 w 166"/>
                  <a:gd name="T3" fmla="*/ 0 h 107"/>
                  <a:gd name="T4" fmla="*/ 0 w 166"/>
                  <a:gd name="T5" fmla="*/ 1 h 107"/>
                  <a:gd name="T6" fmla="*/ 0 w 166"/>
                  <a:gd name="T7" fmla="*/ 1 h 107"/>
                  <a:gd name="T8" fmla="*/ 0 w 166"/>
                  <a:gd name="T9" fmla="*/ 1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07"/>
                  <a:gd name="T17" fmla="*/ 166 w 16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07">
                    <a:moveTo>
                      <a:pt x="0" y="83"/>
                    </a:moveTo>
                    <a:lnTo>
                      <a:pt x="106" y="0"/>
                    </a:lnTo>
                    <a:lnTo>
                      <a:pt x="166" y="24"/>
                    </a:lnTo>
                    <a:lnTo>
                      <a:pt x="59" y="10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1" name="Freeform 116"/>
              <p:cNvSpPr>
                <a:spLocks noChangeArrowheads="1"/>
              </p:cNvSpPr>
              <p:nvPr/>
            </p:nvSpPr>
            <p:spPr bwMode="auto">
              <a:xfrm rot="18240000" flipH="1">
                <a:off x="129" y="1459"/>
                <a:ext cx="34" cy="22"/>
              </a:xfrm>
              <a:custGeom>
                <a:avLst/>
                <a:gdLst>
                  <a:gd name="T0" fmla="*/ 0 w 83"/>
                  <a:gd name="T1" fmla="*/ 1 h 42"/>
                  <a:gd name="T2" fmla="*/ 0 w 83"/>
                  <a:gd name="T3" fmla="*/ 1 h 42"/>
                  <a:gd name="T4" fmla="*/ 0 w 83"/>
                  <a:gd name="T5" fmla="*/ 1 h 42"/>
                  <a:gd name="T6" fmla="*/ 0 w 83"/>
                  <a:gd name="T7" fmla="*/ 0 h 42"/>
                  <a:gd name="T8" fmla="*/ 0 w 83"/>
                  <a:gd name="T9" fmla="*/ 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"/>
                  <a:gd name="T17" fmla="*/ 83 w 8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">
                    <a:moveTo>
                      <a:pt x="0" y="24"/>
                    </a:moveTo>
                    <a:lnTo>
                      <a:pt x="53" y="42"/>
                    </a:lnTo>
                    <a:lnTo>
                      <a:pt x="83" y="24"/>
                    </a:lnTo>
                    <a:lnTo>
                      <a:pt x="29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2" name="Freeform 117"/>
              <p:cNvSpPr>
                <a:spLocks noChangeArrowheads="1"/>
              </p:cNvSpPr>
              <p:nvPr/>
            </p:nvSpPr>
            <p:spPr bwMode="auto">
              <a:xfrm rot="18240000" flipH="1">
                <a:off x="115" y="1462"/>
                <a:ext cx="34" cy="21"/>
              </a:xfrm>
              <a:custGeom>
                <a:avLst/>
                <a:gdLst>
                  <a:gd name="T0" fmla="*/ 0 w 83"/>
                  <a:gd name="T1" fmla="*/ 1 h 42"/>
                  <a:gd name="T2" fmla="*/ 0 w 83"/>
                  <a:gd name="T3" fmla="*/ 1 h 42"/>
                  <a:gd name="T4" fmla="*/ 0 w 83"/>
                  <a:gd name="T5" fmla="*/ 1 h 42"/>
                  <a:gd name="T6" fmla="*/ 0 w 83"/>
                  <a:gd name="T7" fmla="*/ 0 h 42"/>
                  <a:gd name="T8" fmla="*/ 0 w 83"/>
                  <a:gd name="T9" fmla="*/ 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"/>
                  <a:gd name="T17" fmla="*/ 83 w 8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">
                    <a:moveTo>
                      <a:pt x="0" y="18"/>
                    </a:moveTo>
                    <a:lnTo>
                      <a:pt x="54" y="42"/>
                    </a:lnTo>
                    <a:lnTo>
                      <a:pt x="83" y="18"/>
                    </a:lnTo>
                    <a:lnTo>
                      <a:pt x="30" y="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3" name="Freeform 118"/>
              <p:cNvSpPr>
                <a:spLocks noChangeArrowheads="1"/>
              </p:cNvSpPr>
              <p:nvPr/>
            </p:nvSpPr>
            <p:spPr bwMode="auto">
              <a:xfrm rot="18240000" flipH="1">
                <a:off x="92" y="1470"/>
                <a:ext cx="31" cy="21"/>
              </a:xfrm>
              <a:custGeom>
                <a:avLst/>
                <a:gdLst>
                  <a:gd name="T0" fmla="*/ 0 w 77"/>
                  <a:gd name="T1" fmla="*/ 1 h 41"/>
                  <a:gd name="T2" fmla="*/ 0 w 77"/>
                  <a:gd name="T3" fmla="*/ 1 h 41"/>
                  <a:gd name="T4" fmla="*/ 0 w 77"/>
                  <a:gd name="T5" fmla="*/ 1 h 41"/>
                  <a:gd name="T6" fmla="*/ 0 w 77"/>
                  <a:gd name="T7" fmla="*/ 0 h 41"/>
                  <a:gd name="T8" fmla="*/ 0 w 77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1"/>
                  <a:gd name="T17" fmla="*/ 77 w 7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1">
                    <a:moveTo>
                      <a:pt x="0" y="24"/>
                    </a:moveTo>
                    <a:lnTo>
                      <a:pt x="47" y="41"/>
                    </a:lnTo>
                    <a:lnTo>
                      <a:pt x="77" y="18"/>
                    </a:lnTo>
                    <a:lnTo>
                      <a:pt x="23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4" name="Line 119"/>
              <p:cNvSpPr>
                <a:spLocks noChangeShapeType="1"/>
              </p:cNvSpPr>
              <p:nvPr/>
            </p:nvSpPr>
            <p:spPr bwMode="auto">
              <a:xfrm flipV="1">
                <a:off x="116" y="1462"/>
                <a:ext cx="4" cy="3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5" name="Line 120"/>
              <p:cNvSpPr>
                <a:spLocks noChangeShapeType="1"/>
              </p:cNvSpPr>
              <p:nvPr/>
            </p:nvSpPr>
            <p:spPr bwMode="auto">
              <a:xfrm flipV="1">
                <a:off x="134" y="1458"/>
                <a:ext cx="6" cy="2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6" name="Freeform 121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w 53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  <a:lnTo>
                      <a:pt x="5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7" name="Freeform 122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4"/>
                  <a:gd name="T14" fmla="*/ 53 w 5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8" name="Freeform 123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w 53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  <a:lnTo>
                      <a:pt x="5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9" name="Freeform 124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4"/>
                  <a:gd name="T14" fmla="*/ 53 w 5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0" name="Freeform 125"/>
              <p:cNvSpPr>
                <a:spLocks noChangeArrowheads="1"/>
              </p:cNvSpPr>
              <p:nvPr/>
            </p:nvSpPr>
            <p:spPr bwMode="auto">
              <a:xfrm rot="18240000" flipH="1">
                <a:off x="100" y="1470"/>
                <a:ext cx="22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w 53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9"/>
                  <a:gd name="T17" fmla="*/ 53 w 5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9">
                    <a:moveTo>
                      <a:pt x="53" y="29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1" name="Freeform 126"/>
              <p:cNvSpPr>
                <a:spLocks noChangeArrowheads="1"/>
              </p:cNvSpPr>
              <p:nvPr/>
            </p:nvSpPr>
            <p:spPr bwMode="auto">
              <a:xfrm rot="18240000" flipH="1">
                <a:off x="100" y="1470"/>
                <a:ext cx="22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9"/>
                  <a:gd name="T14" fmla="*/ 53 w 5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9">
                    <a:moveTo>
                      <a:pt x="53" y="29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2" name="Freeform 127"/>
              <p:cNvSpPr>
                <a:spLocks noChangeArrowheads="1"/>
              </p:cNvSpPr>
              <p:nvPr/>
            </p:nvSpPr>
            <p:spPr bwMode="auto">
              <a:xfrm rot="18240000" flipH="1">
                <a:off x="101" y="1468"/>
                <a:ext cx="19" cy="15"/>
              </a:xfrm>
              <a:custGeom>
                <a:avLst/>
                <a:gdLst>
                  <a:gd name="T0" fmla="*/ 0 w 47"/>
                  <a:gd name="T1" fmla="*/ 1 h 29"/>
                  <a:gd name="T2" fmla="*/ 0 w 47"/>
                  <a:gd name="T3" fmla="*/ 1 h 29"/>
                  <a:gd name="T4" fmla="*/ 0 w 47"/>
                  <a:gd name="T5" fmla="*/ 0 h 29"/>
                  <a:gd name="T6" fmla="*/ 0 w 47"/>
                  <a:gd name="T7" fmla="*/ 1 h 29"/>
                  <a:gd name="T8" fmla="*/ 0 w 4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9"/>
                  <a:gd name="T17" fmla="*/ 47 w 4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9">
                    <a:moveTo>
                      <a:pt x="47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3" name="Freeform 128"/>
              <p:cNvSpPr>
                <a:spLocks noChangeArrowheads="1"/>
              </p:cNvSpPr>
              <p:nvPr/>
            </p:nvSpPr>
            <p:spPr bwMode="auto">
              <a:xfrm rot="18240000" flipH="1">
                <a:off x="101" y="1468"/>
                <a:ext cx="19" cy="15"/>
              </a:xfrm>
              <a:custGeom>
                <a:avLst/>
                <a:gdLst>
                  <a:gd name="T0" fmla="*/ 0 w 47"/>
                  <a:gd name="T1" fmla="*/ 1 h 29"/>
                  <a:gd name="T2" fmla="*/ 0 w 47"/>
                  <a:gd name="T3" fmla="*/ 1 h 29"/>
                  <a:gd name="T4" fmla="*/ 0 w 47"/>
                  <a:gd name="T5" fmla="*/ 0 h 29"/>
                  <a:gd name="T6" fmla="*/ 0 w 47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29"/>
                  <a:gd name="T14" fmla="*/ 47 w 47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29">
                    <a:moveTo>
                      <a:pt x="47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4" name="Freeform 129"/>
              <p:cNvSpPr>
                <a:spLocks noChangeArrowheads="1"/>
              </p:cNvSpPr>
              <p:nvPr/>
            </p:nvSpPr>
            <p:spPr bwMode="auto">
              <a:xfrm rot="18240000" flipH="1">
                <a:off x="112" y="1467"/>
                <a:ext cx="21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w 53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9"/>
                  <a:gd name="T17" fmla="*/ 53 w 5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9">
                    <a:moveTo>
                      <a:pt x="53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5" name="Freeform 130"/>
              <p:cNvSpPr>
                <a:spLocks noChangeArrowheads="1"/>
              </p:cNvSpPr>
              <p:nvPr/>
            </p:nvSpPr>
            <p:spPr bwMode="auto">
              <a:xfrm rot="18240000" flipH="1">
                <a:off x="112" y="1467"/>
                <a:ext cx="21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9"/>
                  <a:gd name="T14" fmla="*/ 53 w 5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9">
                    <a:moveTo>
                      <a:pt x="53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7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6" name="Freeform 131"/>
              <p:cNvSpPr>
                <a:spLocks noChangeArrowheads="1"/>
              </p:cNvSpPr>
              <p:nvPr/>
            </p:nvSpPr>
            <p:spPr bwMode="auto">
              <a:xfrm rot="18240000" flipH="1">
                <a:off x="113" y="1468"/>
                <a:ext cx="19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0 h 24"/>
                  <a:gd name="T6" fmla="*/ 0 w 47"/>
                  <a:gd name="T7" fmla="*/ 1 h 24"/>
                  <a:gd name="T8" fmla="*/ 0 w 47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4"/>
                  <a:gd name="T17" fmla="*/ 47 w 4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4">
                    <a:moveTo>
                      <a:pt x="47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7" name="Freeform 132"/>
              <p:cNvSpPr>
                <a:spLocks noChangeArrowheads="1"/>
              </p:cNvSpPr>
              <p:nvPr/>
            </p:nvSpPr>
            <p:spPr bwMode="auto">
              <a:xfrm rot="18240000" flipH="1">
                <a:off x="113" y="1468"/>
                <a:ext cx="19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0 h 24"/>
                  <a:gd name="T6" fmla="*/ 0 w 47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24"/>
                  <a:gd name="T14" fmla="*/ 47 w 4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24">
                    <a:moveTo>
                      <a:pt x="47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8" name="Freeform 133"/>
              <p:cNvSpPr>
                <a:spLocks noChangeArrowheads="1"/>
              </p:cNvSpPr>
              <p:nvPr/>
            </p:nvSpPr>
            <p:spPr bwMode="auto">
              <a:xfrm rot="18240000" flipH="1">
                <a:off x="119" y="1465"/>
                <a:ext cx="21" cy="15"/>
              </a:xfrm>
              <a:custGeom>
                <a:avLst/>
                <a:gdLst>
                  <a:gd name="T0" fmla="*/ 0 w 53"/>
                  <a:gd name="T1" fmla="*/ 1 h 30"/>
                  <a:gd name="T2" fmla="*/ 0 w 53"/>
                  <a:gd name="T3" fmla="*/ 1 h 30"/>
                  <a:gd name="T4" fmla="*/ 0 w 53"/>
                  <a:gd name="T5" fmla="*/ 0 h 30"/>
                  <a:gd name="T6" fmla="*/ 0 w 53"/>
                  <a:gd name="T7" fmla="*/ 1 h 30"/>
                  <a:gd name="T8" fmla="*/ 0 w 53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0"/>
                  <a:gd name="T17" fmla="*/ 53 w 5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0">
                    <a:moveTo>
                      <a:pt x="53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59" name="Freeform 134"/>
              <p:cNvSpPr>
                <a:spLocks noChangeArrowheads="1"/>
              </p:cNvSpPr>
              <p:nvPr/>
            </p:nvSpPr>
            <p:spPr bwMode="auto">
              <a:xfrm rot="18240000" flipH="1">
                <a:off x="119" y="1465"/>
                <a:ext cx="21" cy="15"/>
              </a:xfrm>
              <a:custGeom>
                <a:avLst/>
                <a:gdLst>
                  <a:gd name="T0" fmla="*/ 0 w 53"/>
                  <a:gd name="T1" fmla="*/ 1 h 30"/>
                  <a:gd name="T2" fmla="*/ 0 w 53"/>
                  <a:gd name="T3" fmla="*/ 1 h 30"/>
                  <a:gd name="T4" fmla="*/ 0 w 53"/>
                  <a:gd name="T5" fmla="*/ 0 h 30"/>
                  <a:gd name="T6" fmla="*/ 0 w 5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30"/>
                  <a:gd name="T14" fmla="*/ 53 w 5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30">
                    <a:moveTo>
                      <a:pt x="53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0" name="Freeform 135"/>
              <p:cNvSpPr>
                <a:spLocks noChangeArrowheads="1"/>
              </p:cNvSpPr>
              <p:nvPr/>
            </p:nvSpPr>
            <p:spPr bwMode="auto">
              <a:xfrm rot="18240000" flipH="1">
                <a:off x="122" y="1464"/>
                <a:ext cx="19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24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1" name="Freeform 136"/>
              <p:cNvSpPr>
                <a:spLocks noChangeArrowheads="1"/>
              </p:cNvSpPr>
              <p:nvPr/>
            </p:nvSpPr>
            <p:spPr bwMode="auto">
              <a:xfrm rot="18240000" flipH="1">
                <a:off x="122" y="1464"/>
                <a:ext cx="19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2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2" name="Freeform 137"/>
              <p:cNvSpPr>
                <a:spLocks noChangeArrowheads="1"/>
              </p:cNvSpPr>
              <p:nvPr/>
            </p:nvSpPr>
            <p:spPr bwMode="auto">
              <a:xfrm rot="18240000" flipH="1">
                <a:off x="134" y="1463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w 5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0"/>
                  <a:gd name="T17" fmla="*/ 54 w 5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3" name="Freeform 138"/>
              <p:cNvSpPr>
                <a:spLocks noChangeArrowheads="1"/>
              </p:cNvSpPr>
              <p:nvPr/>
            </p:nvSpPr>
            <p:spPr bwMode="auto">
              <a:xfrm rot="18240000" flipH="1">
                <a:off x="134" y="1463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0"/>
                  <a:gd name="T14" fmla="*/ 54 w 5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4" name="Freeform 139"/>
              <p:cNvSpPr>
                <a:spLocks noChangeArrowheads="1"/>
              </p:cNvSpPr>
              <p:nvPr/>
            </p:nvSpPr>
            <p:spPr bwMode="auto">
              <a:xfrm rot="18240000" flipH="1">
                <a:off x="135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5" name="Freeform 140"/>
              <p:cNvSpPr>
                <a:spLocks noChangeArrowheads="1"/>
              </p:cNvSpPr>
              <p:nvPr/>
            </p:nvSpPr>
            <p:spPr bwMode="auto">
              <a:xfrm rot="18240000" flipH="1">
                <a:off x="135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6" name="Freeform 141"/>
              <p:cNvSpPr>
                <a:spLocks noChangeArrowheads="1"/>
              </p:cNvSpPr>
              <p:nvPr/>
            </p:nvSpPr>
            <p:spPr bwMode="auto">
              <a:xfrm rot="18240000" flipH="1">
                <a:off x="143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7" name="Freeform 142"/>
              <p:cNvSpPr>
                <a:spLocks noChangeArrowheads="1"/>
              </p:cNvSpPr>
              <p:nvPr/>
            </p:nvSpPr>
            <p:spPr bwMode="auto">
              <a:xfrm rot="18240000" flipH="1">
                <a:off x="143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8" name="Freeform 143"/>
              <p:cNvSpPr>
                <a:spLocks noChangeArrowheads="1"/>
              </p:cNvSpPr>
              <p:nvPr/>
            </p:nvSpPr>
            <p:spPr bwMode="auto">
              <a:xfrm rot="18240000" flipH="1">
                <a:off x="144" y="1460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w 5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0"/>
                  <a:gd name="T17" fmla="*/ 54 w 5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" name="Freeform 144"/>
              <p:cNvSpPr>
                <a:spLocks noChangeArrowheads="1"/>
              </p:cNvSpPr>
              <p:nvPr/>
            </p:nvSpPr>
            <p:spPr bwMode="auto">
              <a:xfrm rot="18240000" flipH="1">
                <a:off x="144" y="1460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0"/>
                  <a:gd name="T14" fmla="*/ 54 w 5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" name="Freeform 145"/>
              <p:cNvSpPr>
                <a:spLocks noChangeArrowheads="1"/>
              </p:cNvSpPr>
              <p:nvPr/>
            </p:nvSpPr>
            <p:spPr bwMode="auto">
              <a:xfrm rot="18240000" flipH="1">
                <a:off x="115" y="1475"/>
                <a:ext cx="53" cy="76"/>
              </a:xfrm>
              <a:custGeom>
                <a:avLst/>
                <a:gdLst>
                  <a:gd name="T0" fmla="*/ 0 w 130"/>
                  <a:gd name="T1" fmla="*/ 1 h 149"/>
                  <a:gd name="T2" fmla="*/ 0 w 130"/>
                  <a:gd name="T3" fmla="*/ 1 h 149"/>
                  <a:gd name="T4" fmla="*/ 0 w 130"/>
                  <a:gd name="T5" fmla="*/ 0 h 149"/>
                  <a:gd name="T6" fmla="*/ 0 w 130"/>
                  <a:gd name="T7" fmla="*/ 1 h 149"/>
                  <a:gd name="T8" fmla="*/ 0 w 130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49"/>
                  <a:gd name="T17" fmla="*/ 130 w 130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49">
                    <a:moveTo>
                      <a:pt x="24" y="149"/>
                    </a:moveTo>
                    <a:lnTo>
                      <a:pt x="0" y="83"/>
                    </a:lnTo>
                    <a:lnTo>
                      <a:pt x="107" y="0"/>
                    </a:lnTo>
                    <a:lnTo>
                      <a:pt x="130" y="66"/>
                    </a:lnTo>
                    <a:lnTo>
                      <a:pt x="24" y="149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" name="Freeform 146"/>
              <p:cNvSpPr>
                <a:spLocks noChangeArrowheads="1"/>
              </p:cNvSpPr>
              <p:nvPr/>
            </p:nvSpPr>
            <p:spPr bwMode="auto">
              <a:xfrm rot="18240000" flipH="1">
                <a:off x="100" y="1504"/>
                <a:ext cx="5" cy="3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"/>
                  <a:gd name="T20" fmla="*/ 12 w 1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">
                    <a:moveTo>
                      <a:pt x="6" y="0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2" name="Freeform 147"/>
              <p:cNvSpPr>
                <a:spLocks noChangeArrowheads="1"/>
              </p:cNvSpPr>
              <p:nvPr/>
            </p:nvSpPr>
            <p:spPr bwMode="auto">
              <a:xfrm rot="18240000" flipH="1">
                <a:off x="159" y="1492"/>
                <a:ext cx="5" cy="3"/>
              </a:xfrm>
              <a:custGeom>
                <a:avLst/>
                <a:gdLst>
                  <a:gd name="T0" fmla="*/ 0 w 12"/>
                  <a:gd name="T1" fmla="*/ 1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1 h 6"/>
                  <a:gd name="T12" fmla="*/ 0 w 12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3" name="Freeform 148"/>
              <p:cNvSpPr>
                <a:spLocks noChangeArrowheads="1"/>
              </p:cNvSpPr>
              <p:nvPr/>
            </p:nvSpPr>
            <p:spPr bwMode="auto">
              <a:xfrm rot="18240000" flipH="1">
                <a:off x="181" y="1517"/>
                <a:ext cx="4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1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0 h 12"/>
                  <a:gd name="T10" fmla="*/ 0 w 11"/>
                  <a:gd name="T11" fmla="*/ 1 h 12"/>
                  <a:gd name="T12" fmla="*/ 0 w 11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2"/>
                  <a:gd name="T23" fmla="*/ 11 w 1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2">
                    <a:moveTo>
                      <a:pt x="6" y="6"/>
                    </a:moveTo>
                    <a:lnTo>
                      <a:pt x="11" y="12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4" name="Line 149"/>
              <p:cNvSpPr>
                <a:spLocks noChangeShapeType="1"/>
              </p:cNvSpPr>
              <p:nvPr/>
            </p:nvSpPr>
            <p:spPr bwMode="auto">
              <a:xfrm flipH="1">
                <a:off x="96" y="1493"/>
                <a:ext cx="63" cy="1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5" name="Freeform 150"/>
              <p:cNvSpPr>
                <a:spLocks noChangeArrowheads="1"/>
              </p:cNvSpPr>
              <p:nvPr/>
            </p:nvSpPr>
            <p:spPr bwMode="auto">
              <a:xfrm rot="18240000" flipH="1">
                <a:off x="161" y="1454"/>
                <a:ext cx="5" cy="6"/>
              </a:xfrm>
              <a:custGeom>
                <a:avLst/>
                <a:gdLst>
                  <a:gd name="T0" fmla="*/ 0 w 12"/>
                  <a:gd name="T1" fmla="*/ 1 h 12"/>
                  <a:gd name="T2" fmla="*/ 0 w 12"/>
                  <a:gd name="T3" fmla="*/ 1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2"/>
                  <a:gd name="T23" fmla="*/ 12 w 1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2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6" name="Line 151"/>
              <p:cNvSpPr>
                <a:spLocks noChangeShapeType="1"/>
              </p:cNvSpPr>
              <p:nvPr/>
            </p:nvSpPr>
            <p:spPr bwMode="auto">
              <a:xfrm flipH="1">
                <a:off x="241" y="1593"/>
                <a:ext cx="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7" name="Line 152"/>
              <p:cNvSpPr>
                <a:spLocks noChangeShapeType="1"/>
              </p:cNvSpPr>
              <p:nvPr/>
            </p:nvSpPr>
            <p:spPr bwMode="auto">
              <a:xfrm>
                <a:off x="192" y="1480"/>
                <a:ext cx="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8" name="Line 153"/>
              <p:cNvSpPr>
                <a:spLocks noChangeShapeType="1"/>
              </p:cNvSpPr>
              <p:nvPr/>
            </p:nvSpPr>
            <p:spPr bwMode="auto">
              <a:xfrm>
                <a:off x="191" y="1486"/>
                <a:ext cx="7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9" name="Line 154"/>
              <p:cNvSpPr>
                <a:spLocks noChangeShapeType="1"/>
              </p:cNvSpPr>
              <p:nvPr/>
            </p:nvSpPr>
            <p:spPr bwMode="auto">
              <a:xfrm>
                <a:off x="190" y="1488"/>
                <a:ext cx="9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80" name="Freeform 155"/>
              <p:cNvSpPr>
                <a:spLocks noChangeArrowheads="1"/>
              </p:cNvSpPr>
              <p:nvPr/>
            </p:nvSpPr>
            <p:spPr bwMode="auto">
              <a:xfrm rot="18240000" flipH="1">
                <a:off x="184" y="1605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1"/>
                  <a:gd name="T23" fmla="*/ 12 w 1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1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81" name="Freeform 156"/>
              <p:cNvSpPr>
                <a:spLocks noChangeArrowheads="1"/>
              </p:cNvSpPr>
              <p:nvPr/>
            </p:nvSpPr>
            <p:spPr bwMode="auto">
              <a:xfrm rot="18240000" flipH="1">
                <a:off x="241" y="1593"/>
                <a:ext cx="7" cy="6"/>
              </a:xfrm>
              <a:custGeom>
                <a:avLst/>
                <a:gdLst>
                  <a:gd name="T0" fmla="*/ 0 w 18"/>
                  <a:gd name="T1" fmla="*/ 1 h 12"/>
                  <a:gd name="T2" fmla="*/ 0 w 18"/>
                  <a:gd name="T3" fmla="*/ 1 h 12"/>
                  <a:gd name="T4" fmla="*/ 0 w 18"/>
                  <a:gd name="T5" fmla="*/ 0 h 12"/>
                  <a:gd name="T6" fmla="*/ 0 w 18"/>
                  <a:gd name="T7" fmla="*/ 1 h 12"/>
                  <a:gd name="T8" fmla="*/ 0 w 18"/>
                  <a:gd name="T9" fmla="*/ 1 h 12"/>
                  <a:gd name="T10" fmla="*/ 0 w 18"/>
                  <a:gd name="T11" fmla="*/ 1 h 12"/>
                  <a:gd name="T12" fmla="*/ 0 w 18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2"/>
                  <a:gd name="T23" fmla="*/ 18 w 1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2">
                    <a:moveTo>
                      <a:pt x="12" y="6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82" name="Freeform 157"/>
              <p:cNvSpPr>
                <a:spLocks noChangeArrowheads="1"/>
              </p:cNvSpPr>
              <p:nvPr/>
            </p:nvSpPr>
            <p:spPr bwMode="auto">
              <a:xfrm rot="18240000" flipH="1">
                <a:off x="145" y="1590"/>
                <a:ext cx="7" cy="6"/>
              </a:xfrm>
              <a:custGeom>
                <a:avLst/>
                <a:gdLst>
                  <a:gd name="T0" fmla="*/ 0 w 17"/>
                  <a:gd name="T1" fmla="*/ 1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1 h 12"/>
                  <a:gd name="T8" fmla="*/ 0 w 17"/>
                  <a:gd name="T9" fmla="*/ 1 h 12"/>
                  <a:gd name="T10" fmla="*/ 0 w 17"/>
                  <a:gd name="T11" fmla="*/ 1 h 12"/>
                  <a:gd name="T12" fmla="*/ 0 w 17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2"/>
                  <a:gd name="T23" fmla="*/ 17 w 1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2">
                    <a:moveTo>
                      <a:pt x="6" y="6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383" name="Line 326"/>
            <p:cNvSpPr>
              <a:spLocks noChangeShapeType="1"/>
            </p:cNvSpPr>
            <p:nvPr/>
          </p:nvSpPr>
          <p:spPr bwMode="auto">
            <a:xfrm>
              <a:off x="1610352" y="4577347"/>
              <a:ext cx="123735" cy="806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05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384" name="Group 4"/>
            <p:cNvGrpSpPr>
              <a:grpSpLocks/>
            </p:cNvGrpSpPr>
            <p:nvPr/>
          </p:nvGrpSpPr>
          <p:grpSpPr bwMode="auto">
            <a:xfrm>
              <a:off x="1389520" y="4467316"/>
              <a:ext cx="274224" cy="194230"/>
              <a:chOff x="4395786" y="4773612"/>
              <a:chExt cx="520700" cy="382587"/>
            </a:xfrm>
          </p:grpSpPr>
          <p:sp>
            <p:nvSpPr>
              <p:cNvPr id="385" name="Oval 2"/>
              <p:cNvSpPr>
                <a:spLocks noChangeArrowheads="1"/>
              </p:cNvSpPr>
              <p:nvPr/>
            </p:nvSpPr>
            <p:spPr bwMode="auto">
              <a:xfrm>
                <a:off x="4404518" y="4774406"/>
                <a:ext cx="509587" cy="2595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5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pic>
            <p:nvPicPr>
              <p:cNvPr id="386" name="Picture 650" descr="router_joeseph_teed_01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5786" y="4773612"/>
                <a:ext cx="520700" cy="382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87" name="AutoShape 320"/>
            <p:cNvCxnSpPr>
              <a:cxnSpLocks noChangeShapeType="1"/>
              <a:stCxn id="386" idx="1"/>
            </p:cNvCxnSpPr>
            <p:nvPr/>
          </p:nvCxnSpPr>
          <p:spPr bwMode="auto">
            <a:xfrm flipH="1" flipV="1">
              <a:off x="1231258" y="4393759"/>
              <a:ext cx="158261" cy="170672"/>
            </a:xfrm>
            <a:prstGeom prst="straightConnector1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Rectangle 10"/>
          <p:cNvSpPr/>
          <p:nvPr/>
        </p:nvSpPr>
        <p:spPr>
          <a:xfrm>
            <a:off x="7415069" y="487680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9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SSI UE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9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(Service </a:t>
            </a:r>
            <a:r>
              <a:rPr kumimoji="1" lang="en-US" sz="9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User)</a:t>
            </a:r>
            <a:endParaRPr kumimoji="1" lang="en-US" sz="900" b="1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91" name="Picture 650" descr="router_joeseph_teed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66" y="4442885"/>
            <a:ext cx="310522" cy="1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764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255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Figure 4</a:t>
            </a:r>
            <a:r>
              <a:rPr lang="en-US" b="1" dirty="0" smtClean="0"/>
              <a:t>‑3: </a:t>
            </a:r>
            <a:r>
              <a:rPr lang="en-US" b="1" dirty="0" smtClean="0"/>
              <a:t>SSI </a:t>
            </a:r>
            <a:r>
              <a:rPr lang="en-US" b="1" dirty="0" smtClean="0"/>
              <a:t>ERN Service </a:t>
            </a:r>
            <a:r>
              <a:rPr lang="en-US" b="1" dirty="0"/>
              <a:t>Request and Delivery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90" name="AutoShape 1"/>
          <p:cNvSpPr>
            <a:spLocks noChangeArrowheads="1"/>
          </p:cNvSpPr>
          <p:nvPr/>
        </p:nvSpPr>
        <p:spPr bwMode="auto">
          <a:xfrm>
            <a:off x="1792834" y="2245621"/>
            <a:ext cx="3347725" cy="3862388"/>
          </a:xfrm>
          <a:prstGeom prst="cube">
            <a:avLst>
              <a:gd name="adj" fmla="val 7704"/>
            </a:avLst>
          </a:prstGeom>
          <a:solidFill>
            <a:srgbClr val="E0C62C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2142052" y="2201171"/>
            <a:ext cx="275881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SSI CSSE 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94" name="AutoShape 6"/>
          <p:cNvSpPr>
            <a:spLocks noChangeArrowheads="1"/>
          </p:cNvSpPr>
          <p:nvPr/>
        </p:nvSpPr>
        <p:spPr bwMode="auto">
          <a:xfrm>
            <a:off x="6583268" y="1894605"/>
            <a:ext cx="2243722" cy="1776413"/>
          </a:xfrm>
          <a:prstGeom prst="cube">
            <a:avLst>
              <a:gd name="adj" fmla="val 9741"/>
            </a:avLst>
          </a:prstGeom>
          <a:solidFill>
            <a:srgbClr val="4597A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392" name="Rectangle 3"/>
          <p:cNvSpPr>
            <a:spLocks noChangeArrowheads="1"/>
          </p:cNvSpPr>
          <p:nvPr/>
        </p:nvSpPr>
        <p:spPr bwMode="auto">
          <a:xfrm rot="5400000">
            <a:off x="1410135" y="3420461"/>
            <a:ext cx="3170238" cy="1954030"/>
          </a:xfrm>
          <a:prstGeom prst="rect">
            <a:avLst/>
          </a:prstGeom>
          <a:solidFill>
            <a:srgbClr val="CCE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395" name="Text Box 7"/>
          <p:cNvSpPr txBox="1">
            <a:spLocks noChangeArrowheads="1"/>
          </p:cNvSpPr>
          <p:nvPr/>
        </p:nvSpPr>
        <p:spPr bwMode="auto">
          <a:xfrm>
            <a:off x="6531562" y="1844747"/>
            <a:ext cx="23471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CSSE (e.g., Router MOC)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710" name="Freeform 9"/>
          <p:cNvSpPr>
            <a:spLocks noChangeArrowheads="1"/>
          </p:cNvSpPr>
          <p:nvPr/>
        </p:nvSpPr>
        <p:spPr bwMode="auto">
          <a:xfrm rot="420000">
            <a:off x="1703942" y="4020446"/>
            <a:ext cx="452396" cy="461963"/>
          </a:xfrm>
          <a:custGeom>
            <a:avLst/>
            <a:gdLst>
              <a:gd name="T0" fmla="*/ 0 w 1335"/>
              <a:gd name="T1" fmla="*/ 0 h 1339"/>
              <a:gd name="T2" fmla="*/ 0 w 1335"/>
              <a:gd name="T3" fmla="*/ 0 h 1339"/>
              <a:gd name="T4" fmla="*/ 0 w 1335"/>
              <a:gd name="T5" fmla="*/ 0 h 1339"/>
              <a:gd name="T6" fmla="*/ 0 w 1335"/>
              <a:gd name="T7" fmla="*/ 0 h 1339"/>
              <a:gd name="T8" fmla="*/ 0 w 1335"/>
              <a:gd name="T9" fmla="*/ 0 h 1339"/>
              <a:gd name="T10" fmla="*/ 0 w 1335"/>
              <a:gd name="T11" fmla="*/ 0 h 1339"/>
              <a:gd name="T12" fmla="*/ 0 w 1335"/>
              <a:gd name="T13" fmla="*/ 0 h 1339"/>
              <a:gd name="T14" fmla="*/ 0 w 1335"/>
              <a:gd name="T15" fmla="*/ 0 h 1339"/>
              <a:gd name="T16" fmla="*/ 0 w 1335"/>
              <a:gd name="T17" fmla="*/ 0 h 1339"/>
              <a:gd name="T18" fmla="*/ 0 w 1335"/>
              <a:gd name="T19" fmla="*/ 0 h 1339"/>
              <a:gd name="T20" fmla="*/ 0 w 1335"/>
              <a:gd name="T21" fmla="*/ 0 h 1339"/>
              <a:gd name="T22" fmla="*/ 0 w 1335"/>
              <a:gd name="T23" fmla="*/ 0 h 1339"/>
              <a:gd name="T24" fmla="*/ 0 w 1335"/>
              <a:gd name="T25" fmla="*/ 0 h 1339"/>
              <a:gd name="T26" fmla="*/ 0 w 1335"/>
              <a:gd name="T27" fmla="*/ 0 h 1339"/>
              <a:gd name="T28" fmla="*/ 0 w 1335"/>
              <a:gd name="T29" fmla="*/ 0 h 1339"/>
              <a:gd name="T30" fmla="*/ 0 w 1335"/>
              <a:gd name="T31" fmla="*/ 0 h 1339"/>
              <a:gd name="T32" fmla="*/ 0 w 1335"/>
              <a:gd name="T33" fmla="*/ 0 h 1339"/>
              <a:gd name="T34" fmla="*/ 0 w 1335"/>
              <a:gd name="T35" fmla="*/ 0 h 1339"/>
              <a:gd name="T36" fmla="*/ 0 w 1335"/>
              <a:gd name="T37" fmla="*/ 0 h 1339"/>
              <a:gd name="T38" fmla="*/ 0 w 1335"/>
              <a:gd name="T39" fmla="*/ 0 h 1339"/>
              <a:gd name="T40" fmla="*/ 0 w 1335"/>
              <a:gd name="T41" fmla="*/ 0 h 1339"/>
              <a:gd name="T42" fmla="*/ 0 w 1335"/>
              <a:gd name="T43" fmla="*/ 0 h 1339"/>
              <a:gd name="T44" fmla="*/ 0 w 1335"/>
              <a:gd name="T45" fmla="*/ 0 h 1339"/>
              <a:gd name="T46" fmla="*/ 0 w 1335"/>
              <a:gd name="T47" fmla="*/ 0 h 1339"/>
              <a:gd name="T48" fmla="*/ 0 w 1335"/>
              <a:gd name="T49" fmla="*/ 0 h 1339"/>
              <a:gd name="T50" fmla="*/ 0 w 1335"/>
              <a:gd name="T51" fmla="*/ 0 h 1339"/>
              <a:gd name="T52" fmla="*/ 0 w 1335"/>
              <a:gd name="T53" fmla="*/ 0 h 1339"/>
              <a:gd name="T54" fmla="*/ 0 w 1335"/>
              <a:gd name="T55" fmla="*/ 0 h 1339"/>
              <a:gd name="T56" fmla="*/ 0 w 1335"/>
              <a:gd name="T57" fmla="*/ 0 h 1339"/>
              <a:gd name="T58" fmla="*/ 0 w 1335"/>
              <a:gd name="T59" fmla="*/ 0 h 1339"/>
              <a:gd name="T60" fmla="*/ 0 w 1335"/>
              <a:gd name="T61" fmla="*/ 0 h 1339"/>
              <a:gd name="T62" fmla="*/ 0 w 1335"/>
              <a:gd name="T63" fmla="*/ 0 h 1339"/>
              <a:gd name="T64" fmla="*/ 0 w 1335"/>
              <a:gd name="T65" fmla="*/ 0 h 1339"/>
              <a:gd name="T66" fmla="*/ 0 w 1335"/>
              <a:gd name="T67" fmla="*/ 0 h 1339"/>
              <a:gd name="T68" fmla="*/ 0 w 1335"/>
              <a:gd name="T69" fmla="*/ 0 h 1339"/>
              <a:gd name="T70" fmla="*/ 0 w 1335"/>
              <a:gd name="T71" fmla="*/ 0 h 1339"/>
              <a:gd name="T72" fmla="*/ 0 w 1335"/>
              <a:gd name="T73" fmla="*/ 0 h 1339"/>
              <a:gd name="T74" fmla="*/ 0 w 1335"/>
              <a:gd name="T75" fmla="*/ 0 h 1339"/>
              <a:gd name="T76" fmla="*/ 0 w 1335"/>
              <a:gd name="T77" fmla="*/ 0 h 1339"/>
              <a:gd name="T78" fmla="*/ 0 w 1335"/>
              <a:gd name="T79" fmla="*/ 0 h 1339"/>
              <a:gd name="T80" fmla="*/ 0 w 1335"/>
              <a:gd name="T81" fmla="*/ 0 h 1339"/>
              <a:gd name="T82" fmla="*/ 0 w 1335"/>
              <a:gd name="T83" fmla="*/ 0 h 1339"/>
              <a:gd name="T84" fmla="*/ 0 w 1335"/>
              <a:gd name="T85" fmla="*/ 0 h 1339"/>
              <a:gd name="T86" fmla="*/ 0 w 1335"/>
              <a:gd name="T87" fmla="*/ 0 h 1339"/>
              <a:gd name="T88" fmla="*/ 0 w 1335"/>
              <a:gd name="T89" fmla="*/ 0 h 1339"/>
              <a:gd name="T90" fmla="*/ 0 w 1335"/>
              <a:gd name="T91" fmla="*/ 0 h 1339"/>
              <a:gd name="T92" fmla="*/ 0 w 1335"/>
              <a:gd name="T93" fmla="*/ 0 h 1339"/>
              <a:gd name="T94" fmla="*/ 0 w 1335"/>
              <a:gd name="T95" fmla="*/ 0 h 1339"/>
              <a:gd name="T96" fmla="*/ 0 w 1335"/>
              <a:gd name="T97" fmla="*/ 0 h 1339"/>
              <a:gd name="T98" fmla="*/ 0 w 1335"/>
              <a:gd name="T99" fmla="*/ 0 h 1339"/>
              <a:gd name="T100" fmla="*/ 0 w 1335"/>
              <a:gd name="T101" fmla="*/ 0 h 1339"/>
              <a:gd name="T102" fmla="*/ 0 w 1335"/>
              <a:gd name="T103" fmla="*/ 0 h 1339"/>
              <a:gd name="T104" fmla="*/ 0 w 1335"/>
              <a:gd name="T105" fmla="*/ 0 h 1339"/>
              <a:gd name="T106" fmla="*/ 0 w 1335"/>
              <a:gd name="T107" fmla="*/ 0 h 1339"/>
              <a:gd name="T108" fmla="*/ 0 w 1335"/>
              <a:gd name="T109" fmla="*/ 0 h 1339"/>
              <a:gd name="T110" fmla="*/ 0 w 1335"/>
              <a:gd name="T111" fmla="*/ 0 h 1339"/>
              <a:gd name="T112" fmla="*/ 0 w 1335"/>
              <a:gd name="T113" fmla="*/ 0 h 1339"/>
              <a:gd name="T114" fmla="*/ 0 w 1335"/>
              <a:gd name="T115" fmla="*/ 0 h 1339"/>
              <a:gd name="T116" fmla="*/ 0 w 1335"/>
              <a:gd name="T117" fmla="*/ 0 h 1339"/>
              <a:gd name="T118" fmla="*/ 0 w 1335"/>
              <a:gd name="T119" fmla="*/ 0 h 13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35"/>
              <a:gd name="T181" fmla="*/ 0 h 1339"/>
              <a:gd name="T182" fmla="*/ 1335 w 1335"/>
              <a:gd name="T183" fmla="*/ 1339 h 13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35" h="1339">
                <a:moveTo>
                  <a:pt x="915" y="844"/>
                </a:moveTo>
                <a:lnTo>
                  <a:pt x="915" y="945"/>
                </a:lnTo>
                <a:lnTo>
                  <a:pt x="880" y="946"/>
                </a:lnTo>
                <a:lnTo>
                  <a:pt x="880" y="886"/>
                </a:lnTo>
                <a:lnTo>
                  <a:pt x="744" y="892"/>
                </a:lnTo>
                <a:lnTo>
                  <a:pt x="730" y="940"/>
                </a:lnTo>
                <a:lnTo>
                  <a:pt x="723" y="965"/>
                </a:lnTo>
                <a:lnTo>
                  <a:pt x="775" y="1077"/>
                </a:lnTo>
                <a:lnTo>
                  <a:pt x="880" y="971"/>
                </a:lnTo>
                <a:lnTo>
                  <a:pt x="880" y="1000"/>
                </a:lnTo>
                <a:lnTo>
                  <a:pt x="786" y="1096"/>
                </a:lnTo>
                <a:lnTo>
                  <a:pt x="880" y="1297"/>
                </a:lnTo>
                <a:lnTo>
                  <a:pt x="857" y="1294"/>
                </a:lnTo>
                <a:lnTo>
                  <a:pt x="771" y="1109"/>
                </a:lnTo>
                <a:lnTo>
                  <a:pt x="647" y="1236"/>
                </a:lnTo>
                <a:lnTo>
                  <a:pt x="657" y="1198"/>
                </a:lnTo>
                <a:lnTo>
                  <a:pt x="760" y="1090"/>
                </a:lnTo>
                <a:lnTo>
                  <a:pt x="715" y="994"/>
                </a:lnTo>
                <a:lnTo>
                  <a:pt x="657" y="1198"/>
                </a:lnTo>
                <a:lnTo>
                  <a:pt x="647" y="1236"/>
                </a:lnTo>
                <a:lnTo>
                  <a:pt x="642" y="1258"/>
                </a:lnTo>
                <a:lnTo>
                  <a:pt x="857" y="1294"/>
                </a:lnTo>
                <a:lnTo>
                  <a:pt x="880" y="1297"/>
                </a:lnTo>
                <a:lnTo>
                  <a:pt x="880" y="1000"/>
                </a:lnTo>
                <a:lnTo>
                  <a:pt x="880" y="971"/>
                </a:lnTo>
                <a:lnTo>
                  <a:pt x="723" y="965"/>
                </a:lnTo>
                <a:lnTo>
                  <a:pt x="730" y="940"/>
                </a:lnTo>
                <a:lnTo>
                  <a:pt x="880" y="946"/>
                </a:lnTo>
                <a:lnTo>
                  <a:pt x="915" y="945"/>
                </a:lnTo>
                <a:lnTo>
                  <a:pt x="1074" y="923"/>
                </a:lnTo>
                <a:lnTo>
                  <a:pt x="1089" y="948"/>
                </a:lnTo>
                <a:lnTo>
                  <a:pt x="918" y="971"/>
                </a:lnTo>
                <a:lnTo>
                  <a:pt x="917" y="994"/>
                </a:lnTo>
                <a:lnTo>
                  <a:pt x="915" y="1271"/>
                </a:lnTo>
                <a:lnTo>
                  <a:pt x="927" y="1290"/>
                </a:lnTo>
                <a:lnTo>
                  <a:pt x="1274" y="1192"/>
                </a:lnTo>
                <a:lnTo>
                  <a:pt x="1335" y="1214"/>
                </a:lnTo>
                <a:lnTo>
                  <a:pt x="889" y="1339"/>
                </a:lnTo>
                <a:lnTo>
                  <a:pt x="578" y="1288"/>
                </a:lnTo>
                <a:lnTo>
                  <a:pt x="703" y="882"/>
                </a:lnTo>
                <a:lnTo>
                  <a:pt x="660" y="831"/>
                </a:lnTo>
                <a:lnTo>
                  <a:pt x="421" y="770"/>
                </a:lnTo>
                <a:lnTo>
                  <a:pt x="380" y="776"/>
                </a:lnTo>
                <a:lnTo>
                  <a:pt x="338" y="779"/>
                </a:lnTo>
                <a:lnTo>
                  <a:pt x="299" y="780"/>
                </a:lnTo>
                <a:lnTo>
                  <a:pt x="262" y="780"/>
                </a:lnTo>
                <a:lnTo>
                  <a:pt x="227" y="779"/>
                </a:lnTo>
                <a:lnTo>
                  <a:pt x="194" y="776"/>
                </a:lnTo>
                <a:lnTo>
                  <a:pt x="163" y="771"/>
                </a:lnTo>
                <a:lnTo>
                  <a:pt x="135" y="766"/>
                </a:lnTo>
                <a:lnTo>
                  <a:pt x="108" y="758"/>
                </a:lnTo>
                <a:lnTo>
                  <a:pt x="85" y="751"/>
                </a:lnTo>
                <a:lnTo>
                  <a:pt x="65" y="744"/>
                </a:lnTo>
                <a:lnTo>
                  <a:pt x="47" y="736"/>
                </a:lnTo>
                <a:lnTo>
                  <a:pt x="32" y="728"/>
                </a:lnTo>
                <a:lnTo>
                  <a:pt x="20" y="720"/>
                </a:lnTo>
                <a:lnTo>
                  <a:pt x="11" y="713"/>
                </a:lnTo>
                <a:lnTo>
                  <a:pt x="6" y="706"/>
                </a:lnTo>
                <a:lnTo>
                  <a:pt x="0" y="693"/>
                </a:lnTo>
                <a:lnTo>
                  <a:pt x="2" y="677"/>
                </a:lnTo>
                <a:lnTo>
                  <a:pt x="6" y="658"/>
                </a:lnTo>
                <a:lnTo>
                  <a:pt x="17" y="636"/>
                </a:lnTo>
                <a:lnTo>
                  <a:pt x="32" y="611"/>
                </a:lnTo>
                <a:lnTo>
                  <a:pt x="51" y="585"/>
                </a:lnTo>
                <a:lnTo>
                  <a:pt x="75" y="556"/>
                </a:lnTo>
                <a:lnTo>
                  <a:pt x="102" y="527"/>
                </a:lnTo>
                <a:lnTo>
                  <a:pt x="133" y="495"/>
                </a:lnTo>
                <a:lnTo>
                  <a:pt x="169" y="463"/>
                </a:lnTo>
                <a:lnTo>
                  <a:pt x="206" y="429"/>
                </a:lnTo>
                <a:lnTo>
                  <a:pt x="248" y="394"/>
                </a:lnTo>
                <a:lnTo>
                  <a:pt x="291" y="361"/>
                </a:lnTo>
                <a:lnTo>
                  <a:pt x="338" y="326"/>
                </a:lnTo>
                <a:lnTo>
                  <a:pt x="387" y="291"/>
                </a:lnTo>
                <a:lnTo>
                  <a:pt x="438" y="258"/>
                </a:lnTo>
                <a:lnTo>
                  <a:pt x="375" y="167"/>
                </a:lnTo>
                <a:lnTo>
                  <a:pt x="506" y="82"/>
                </a:lnTo>
                <a:lnTo>
                  <a:pt x="578" y="173"/>
                </a:lnTo>
                <a:lnTo>
                  <a:pt x="630" y="146"/>
                </a:lnTo>
                <a:lnTo>
                  <a:pt x="681" y="121"/>
                </a:lnTo>
                <a:lnTo>
                  <a:pt x="729" y="98"/>
                </a:lnTo>
                <a:lnTo>
                  <a:pt x="777" y="77"/>
                </a:lnTo>
                <a:lnTo>
                  <a:pt x="821" y="60"/>
                </a:lnTo>
                <a:lnTo>
                  <a:pt x="865" y="44"/>
                </a:lnTo>
                <a:lnTo>
                  <a:pt x="907" y="31"/>
                </a:lnTo>
                <a:lnTo>
                  <a:pt x="944" y="20"/>
                </a:lnTo>
                <a:lnTo>
                  <a:pt x="980" y="12"/>
                </a:lnTo>
                <a:lnTo>
                  <a:pt x="1013" y="6"/>
                </a:lnTo>
                <a:lnTo>
                  <a:pt x="1041" y="2"/>
                </a:lnTo>
                <a:lnTo>
                  <a:pt x="1066" y="0"/>
                </a:lnTo>
                <a:lnTo>
                  <a:pt x="1089" y="0"/>
                </a:lnTo>
                <a:lnTo>
                  <a:pt x="1107" y="3"/>
                </a:lnTo>
                <a:lnTo>
                  <a:pt x="1120" y="7"/>
                </a:lnTo>
                <a:lnTo>
                  <a:pt x="1129" y="15"/>
                </a:lnTo>
                <a:lnTo>
                  <a:pt x="1148" y="51"/>
                </a:lnTo>
                <a:lnTo>
                  <a:pt x="1156" y="96"/>
                </a:lnTo>
                <a:lnTo>
                  <a:pt x="1153" y="149"/>
                </a:lnTo>
                <a:lnTo>
                  <a:pt x="1139" y="205"/>
                </a:lnTo>
                <a:lnTo>
                  <a:pt x="1117" y="265"/>
                </a:lnTo>
                <a:lnTo>
                  <a:pt x="1089" y="325"/>
                </a:lnTo>
                <a:lnTo>
                  <a:pt x="1054" y="381"/>
                </a:lnTo>
                <a:lnTo>
                  <a:pt x="1016" y="434"/>
                </a:lnTo>
                <a:lnTo>
                  <a:pt x="993" y="739"/>
                </a:lnTo>
                <a:lnTo>
                  <a:pt x="1335" y="1214"/>
                </a:lnTo>
                <a:lnTo>
                  <a:pt x="1274" y="1192"/>
                </a:lnTo>
                <a:lnTo>
                  <a:pt x="1053" y="1071"/>
                </a:lnTo>
                <a:lnTo>
                  <a:pt x="1066" y="1048"/>
                </a:lnTo>
                <a:lnTo>
                  <a:pt x="1229" y="1140"/>
                </a:lnTo>
                <a:lnTo>
                  <a:pt x="1107" y="968"/>
                </a:lnTo>
                <a:lnTo>
                  <a:pt x="1066" y="1048"/>
                </a:lnTo>
                <a:lnTo>
                  <a:pt x="1053" y="1071"/>
                </a:lnTo>
                <a:lnTo>
                  <a:pt x="927" y="1290"/>
                </a:lnTo>
                <a:lnTo>
                  <a:pt x="915" y="1271"/>
                </a:lnTo>
                <a:lnTo>
                  <a:pt x="1033" y="1058"/>
                </a:lnTo>
                <a:lnTo>
                  <a:pt x="917" y="994"/>
                </a:lnTo>
                <a:lnTo>
                  <a:pt x="918" y="971"/>
                </a:lnTo>
                <a:lnTo>
                  <a:pt x="1045" y="1036"/>
                </a:lnTo>
                <a:lnTo>
                  <a:pt x="1089" y="948"/>
                </a:lnTo>
                <a:lnTo>
                  <a:pt x="1074" y="923"/>
                </a:lnTo>
                <a:lnTo>
                  <a:pt x="969" y="774"/>
                </a:lnTo>
                <a:lnTo>
                  <a:pt x="915" y="8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1" name="Freeform 10"/>
          <p:cNvSpPr>
            <a:spLocks noChangeArrowheads="1"/>
          </p:cNvSpPr>
          <p:nvPr/>
        </p:nvSpPr>
        <p:spPr bwMode="auto">
          <a:xfrm rot="420000">
            <a:off x="1924584" y="4193484"/>
            <a:ext cx="103178" cy="109538"/>
          </a:xfrm>
          <a:custGeom>
            <a:avLst/>
            <a:gdLst>
              <a:gd name="T0" fmla="*/ 0 w 306"/>
              <a:gd name="T1" fmla="*/ 0 h 316"/>
              <a:gd name="T2" fmla="*/ 0 w 306"/>
              <a:gd name="T3" fmla="*/ 0 h 316"/>
              <a:gd name="T4" fmla="*/ 0 w 306"/>
              <a:gd name="T5" fmla="*/ 0 h 316"/>
              <a:gd name="T6" fmla="*/ 0 w 306"/>
              <a:gd name="T7" fmla="*/ 0 h 316"/>
              <a:gd name="T8" fmla="*/ 0 w 306"/>
              <a:gd name="T9" fmla="*/ 0 h 316"/>
              <a:gd name="T10" fmla="*/ 0 w 306"/>
              <a:gd name="T11" fmla="*/ 0 h 316"/>
              <a:gd name="T12" fmla="*/ 0 w 306"/>
              <a:gd name="T13" fmla="*/ 0 h 316"/>
              <a:gd name="T14" fmla="*/ 0 w 306"/>
              <a:gd name="T15" fmla="*/ 0 h 316"/>
              <a:gd name="T16" fmla="*/ 0 w 306"/>
              <a:gd name="T17" fmla="*/ 0 h 316"/>
              <a:gd name="T18" fmla="*/ 0 w 306"/>
              <a:gd name="T19" fmla="*/ 0 h 316"/>
              <a:gd name="T20" fmla="*/ 0 w 306"/>
              <a:gd name="T21" fmla="*/ 0 h 316"/>
              <a:gd name="T22" fmla="*/ 0 w 306"/>
              <a:gd name="T23" fmla="*/ 0 h 316"/>
              <a:gd name="T24" fmla="*/ 0 w 306"/>
              <a:gd name="T25" fmla="*/ 0 h 316"/>
              <a:gd name="T26" fmla="*/ 0 w 306"/>
              <a:gd name="T27" fmla="*/ 0 h 316"/>
              <a:gd name="T28" fmla="*/ 0 w 306"/>
              <a:gd name="T29" fmla="*/ 0 h 316"/>
              <a:gd name="T30" fmla="*/ 0 w 306"/>
              <a:gd name="T31" fmla="*/ 0 h 316"/>
              <a:gd name="T32" fmla="*/ 0 w 306"/>
              <a:gd name="T33" fmla="*/ 0 h 316"/>
              <a:gd name="T34" fmla="*/ 0 w 306"/>
              <a:gd name="T35" fmla="*/ 0 h 316"/>
              <a:gd name="T36" fmla="*/ 0 w 306"/>
              <a:gd name="T37" fmla="*/ 0 h 316"/>
              <a:gd name="T38" fmla="*/ 0 w 306"/>
              <a:gd name="T39" fmla="*/ 0 h 316"/>
              <a:gd name="T40" fmla="*/ 0 w 306"/>
              <a:gd name="T41" fmla="*/ 0 h 3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6"/>
              <a:gd name="T64" fmla="*/ 0 h 316"/>
              <a:gd name="T65" fmla="*/ 306 w 306"/>
              <a:gd name="T66" fmla="*/ 316 h 3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6" h="316">
                <a:moveTo>
                  <a:pt x="234" y="316"/>
                </a:moveTo>
                <a:lnTo>
                  <a:pt x="194" y="269"/>
                </a:lnTo>
                <a:lnTo>
                  <a:pt x="0" y="207"/>
                </a:lnTo>
                <a:lnTo>
                  <a:pt x="15" y="201"/>
                </a:lnTo>
                <a:lnTo>
                  <a:pt x="30" y="193"/>
                </a:lnTo>
                <a:lnTo>
                  <a:pt x="45" y="186"/>
                </a:lnTo>
                <a:lnTo>
                  <a:pt x="61" y="179"/>
                </a:lnTo>
                <a:lnTo>
                  <a:pt x="76" y="172"/>
                </a:lnTo>
                <a:lnTo>
                  <a:pt x="91" y="164"/>
                </a:lnTo>
                <a:lnTo>
                  <a:pt x="106" y="156"/>
                </a:lnTo>
                <a:lnTo>
                  <a:pt x="121" y="147"/>
                </a:lnTo>
                <a:lnTo>
                  <a:pt x="145" y="132"/>
                </a:lnTo>
                <a:lnTo>
                  <a:pt x="168" y="116"/>
                </a:lnTo>
                <a:lnTo>
                  <a:pt x="192" y="100"/>
                </a:lnTo>
                <a:lnTo>
                  <a:pt x="216" y="81"/>
                </a:lnTo>
                <a:lnTo>
                  <a:pt x="239" y="62"/>
                </a:lnTo>
                <a:lnTo>
                  <a:pt x="261" y="44"/>
                </a:lnTo>
                <a:lnTo>
                  <a:pt x="283" y="22"/>
                </a:lnTo>
                <a:lnTo>
                  <a:pt x="306" y="0"/>
                </a:lnTo>
                <a:lnTo>
                  <a:pt x="291" y="241"/>
                </a:lnTo>
                <a:lnTo>
                  <a:pt x="234" y="316"/>
                </a:lnTo>
                <a:close/>
              </a:path>
            </a:pathLst>
          </a:custGeom>
          <a:solidFill>
            <a:srgbClr val="D8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2" name="Freeform 11"/>
          <p:cNvSpPr>
            <a:spLocks noChangeArrowheads="1"/>
          </p:cNvSpPr>
          <p:nvPr/>
        </p:nvSpPr>
        <p:spPr bwMode="auto">
          <a:xfrm rot="420000">
            <a:off x="1776961" y="4102996"/>
            <a:ext cx="290486" cy="166688"/>
          </a:xfrm>
          <a:custGeom>
            <a:avLst/>
            <a:gdLst>
              <a:gd name="T0" fmla="*/ 0 w 855"/>
              <a:gd name="T1" fmla="*/ 0 h 485"/>
              <a:gd name="T2" fmla="*/ 0 w 855"/>
              <a:gd name="T3" fmla="*/ 0 h 485"/>
              <a:gd name="T4" fmla="*/ 0 w 855"/>
              <a:gd name="T5" fmla="*/ 0 h 485"/>
              <a:gd name="T6" fmla="*/ 0 w 855"/>
              <a:gd name="T7" fmla="*/ 0 h 485"/>
              <a:gd name="T8" fmla="*/ 0 w 855"/>
              <a:gd name="T9" fmla="*/ 0 h 485"/>
              <a:gd name="T10" fmla="*/ 0 w 855"/>
              <a:gd name="T11" fmla="*/ 0 h 485"/>
              <a:gd name="T12" fmla="*/ 0 w 855"/>
              <a:gd name="T13" fmla="*/ 0 h 485"/>
              <a:gd name="T14" fmla="*/ 0 w 855"/>
              <a:gd name="T15" fmla="*/ 0 h 485"/>
              <a:gd name="T16" fmla="*/ 0 w 855"/>
              <a:gd name="T17" fmla="*/ 0 h 485"/>
              <a:gd name="T18" fmla="*/ 0 w 855"/>
              <a:gd name="T19" fmla="*/ 0 h 485"/>
              <a:gd name="T20" fmla="*/ 0 w 855"/>
              <a:gd name="T21" fmla="*/ 0 h 485"/>
              <a:gd name="T22" fmla="*/ 0 w 855"/>
              <a:gd name="T23" fmla="*/ 0 h 485"/>
              <a:gd name="T24" fmla="*/ 0 w 855"/>
              <a:gd name="T25" fmla="*/ 0 h 485"/>
              <a:gd name="T26" fmla="*/ 0 w 855"/>
              <a:gd name="T27" fmla="*/ 0 h 485"/>
              <a:gd name="T28" fmla="*/ 0 w 855"/>
              <a:gd name="T29" fmla="*/ 0 h 485"/>
              <a:gd name="T30" fmla="*/ 0 w 855"/>
              <a:gd name="T31" fmla="*/ 0 h 485"/>
              <a:gd name="T32" fmla="*/ 0 w 855"/>
              <a:gd name="T33" fmla="*/ 0 h 485"/>
              <a:gd name="T34" fmla="*/ 0 w 855"/>
              <a:gd name="T35" fmla="*/ 0 h 485"/>
              <a:gd name="T36" fmla="*/ 0 w 855"/>
              <a:gd name="T37" fmla="*/ 0 h 485"/>
              <a:gd name="T38" fmla="*/ 0 w 855"/>
              <a:gd name="T39" fmla="*/ 0 h 485"/>
              <a:gd name="T40" fmla="*/ 0 w 855"/>
              <a:gd name="T41" fmla="*/ 0 h 485"/>
              <a:gd name="T42" fmla="*/ 0 w 855"/>
              <a:gd name="T43" fmla="*/ 0 h 485"/>
              <a:gd name="T44" fmla="*/ 0 w 855"/>
              <a:gd name="T45" fmla="*/ 0 h 485"/>
              <a:gd name="T46" fmla="*/ 0 w 855"/>
              <a:gd name="T47" fmla="*/ 0 h 485"/>
              <a:gd name="T48" fmla="*/ 0 w 855"/>
              <a:gd name="T49" fmla="*/ 0 h 485"/>
              <a:gd name="T50" fmla="*/ 0 w 855"/>
              <a:gd name="T51" fmla="*/ 0 h 485"/>
              <a:gd name="T52" fmla="*/ 0 w 855"/>
              <a:gd name="T53" fmla="*/ 0 h 485"/>
              <a:gd name="T54" fmla="*/ 0 w 855"/>
              <a:gd name="T55" fmla="*/ 0 h 485"/>
              <a:gd name="T56" fmla="*/ 0 w 855"/>
              <a:gd name="T57" fmla="*/ 0 h 485"/>
              <a:gd name="T58" fmla="*/ 0 w 855"/>
              <a:gd name="T59" fmla="*/ 0 h 485"/>
              <a:gd name="T60" fmla="*/ 0 w 855"/>
              <a:gd name="T61" fmla="*/ 0 h 485"/>
              <a:gd name="T62" fmla="*/ 0 w 855"/>
              <a:gd name="T63" fmla="*/ 0 h 485"/>
              <a:gd name="T64" fmla="*/ 0 w 855"/>
              <a:gd name="T65" fmla="*/ 0 h 485"/>
              <a:gd name="T66" fmla="*/ 0 w 855"/>
              <a:gd name="T67" fmla="*/ 0 h 485"/>
              <a:gd name="T68" fmla="*/ 0 w 855"/>
              <a:gd name="T69" fmla="*/ 0 h 485"/>
              <a:gd name="T70" fmla="*/ 0 w 855"/>
              <a:gd name="T71" fmla="*/ 0 h 485"/>
              <a:gd name="T72" fmla="*/ 0 w 855"/>
              <a:gd name="T73" fmla="*/ 0 h 485"/>
              <a:gd name="T74" fmla="*/ 0 w 855"/>
              <a:gd name="T75" fmla="*/ 0 h 485"/>
              <a:gd name="T76" fmla="*/ 0 w 855"/>
              <a:gd name="T77" fmla="*/ 0 h 485"/>
              <a:gd name="T78" fmla="*/ 0 w 855"/>
              <a:gd name="T79" fmla="*/ 0 h 485"/>
              <a:gd name="T80" fmla="*/ 0 w 855"/>
              <a:gd name="T81" fmla="*/ 0 h 48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55"/>
              <a:gd name="T124" fmla="*/ 0 h 485"/>
              <a:gd name="T125" fmla="*/ 855 w 855"/>
              <a:gd name="T126" fmla="*/ 485 h 48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55" h="485">
                <a:moveTo>
                  <a:pt x="849" y="2"/>
                </a:moveTo>
                <a:lnTo>
                  <a:pt x="834" y="16"/>
                </a:lnTo>
                <a:lnTo>
                  <a:pt x="819" y="32"/>
                </a:lnTo>
                <a:lnTo>
                  <a:pt x="803" y="48"/>
                </a:lnTo>
                <a:lnTo>
                  <a:pt x="785" y="64"/>
                </a:lnTo>
                <a:lnTo>
                  <a:pt x="767" y="80"/>
                </a:lnTo>
                <a:lnTo>
                  <a:pt x="749" y="96"/>
                </a:lnTo>
                <a:lnTo>
                  <a:pt x="730" y="112"/>
                </a:lnTo>
                <a:lnTo>
                  <a:pt x="709" y="130"/>
                </a:lnTo>
                <a:lnTo>
                  <a:pt x="687" y="146"/>
                </a:lnTo>
                <a:lnTo>
                  <a:pt x="664" y="163"/>
                </a:lnTo>
                <a:lnTo>
                  <a:pt x="642" y="181"/>
                </a:lnTo>
                <a:lnTo>
                  <a:pt x="616" y="197"/>
                </a:lnTo>
                <a:lnTo>
                  <a:pt x="591" y="214"/>
                </a:lnTo>
                <a:lnTo>
                  <a:pt x="566" y="232"/>
                </a:lnTo>
                <a:lnTo>
                  <a:pt x="537" y="248"/>
                </a:lnTo>
                <a:lnTo>
                  <a:pt x="509" y="265"/>
                </a:lnTo>
                <a:lnTo>
                  <a:pt x="487" y="278"/>
                </a:lnTo>
                <a:lnTo>
                  <a:pt x="463" y="291"/>
                </a:lnTo>
                <a:lnTo>
                  <a:pt x="440" y="303"/>
                </a:lnTo>
                <a:lnTo>
                  <a:pt x="418" y="315"/>
                </a:lnTo>
                <a:lnTo>
                  <a:pt x="394" y="328"/>
                </a:lnTo>
                <a:lnTo>
                  <a:pt x="372" y="339"/>
                </a:lnTo>
                <a:lnTo>
                  <a:pt x="349" y="350"/>
                </a:lnTo>
                <a:lnTo>
                  <a:pt x="327" y="361"/>
                </a:lnTo>
                <a:lnTo>
                  <a:pt x="304" y="371"/>
                </a:lnTo>
                <a:lnTo>
                  <a:pt x="282" y="382"/>
                </a:lnTo>
                <a:lnTo>
                  <a:pt x="260" y="392"/>
                </a:lnTo>
                <a:lnTo>
                  <a:pt x="237" y="401"/>
                </a:lnTo>
                <a:lnTo>
                  <a:pt x="216" y="409"/>
                </a:lnTo>
                <a:lnTo>
                  <a:pt x="194" y="418"/>
                </a:lnTo>
                <a:lnTo>
                  <a:pt x="173" y="427"/>
                </a:lnTo>
                <a:lnTo>
                  <a:pt x="152" y="434"/>
                </a:lnTo>
                <a:lnTo>
                  <a:pt x="131" y="441"/>
                </a:lnTo>
                <a:lnTo>
                  <a:pt x="112" y="449"/>
                </a:lnTo>
                <a:lnTo>
                  <a:pt x="92" y="456"/>
                </a:lnTo>
                <a:lnTo>
                  <a:pt x="73" y="462"/>
                </a:lnTo>
                <a:lnTo>
                  <a:pt x="54" y="467"/>
                </a:lnTo>
                <a:lnTo>
                  <a:pt x="36" y="472"/>
                </a:lnTo>
                <a:lnTo>
                  <a:pt x="18" y="476"/>
                </a:lnTo>
                <a:lnTo>
                  <a:pt x="0" y="481"/>
                </a:lnTo>
                <a:lnTo>
                  <a:pt x="28" y="483"/>
                </a:lnTo>
                <a:lnTo>
                  <a:pt x="57" y="485"/>
                </a:lnTo>
                <a:lnTo>
                  <a:pt x="85" y="485"/>
                </a:lnTo>
                <a:lnTo>
                  <a:pt x="115" y="485"/>
                </a:lnTo>
                <a:lnTo>
                  <a:pt x="142" y="483"/>
                </a:lnTo>
                <a:lnTo>
                  <a:pt x="170" y="481"/>
                </a:lnTo>
                <a:lnTo>
                  <a:pt x="198" y="478"/>
                </a:lnTo>
                <a:lnTo>
                  <a:pt x="227" y="473"/>
                </a:lnTo>
                <a:lnTo>
                  <a:pt x="254" y="467"/>
                </a:lnTo>
                <a:lnTo>
                  <a:pt x="281" y="462"/>
                </a:lnTo>
                <a:lnTo>
                  <a:pt x="306" y="456"/>
                </a:lnTo>
                <a:lnTo>
                  <a:pt x="333" y="449"/>
                </a:lnTo>
                <a:lnTo>
                  <a:pt x="358" y="440"/>
                </a:lnTo>
                <a:lnTo>
                  <a:pt x="382" y="433"/>
                </a:lnTo>
                <a:lnTo>
                  <a:pt x="406" y="422"/>
                </a:lnTo>
                <a:lnTo>
                  <a:pt x="430" y="414"/>
                </a:lnTo>
                <a:lnTo>
                  <a:pt x="449" y="406"/>
                </a:lnTo>
                <a:lnTo>
                  <a:pt x="467" y="398"/>
                </a:lnTo>
                <a:lnTo>
                  <a:pt x="487" y="389"/>
                </a:lnTo>
                <a:lnTo>
                  <a:pt x="503" y="380"/>
                </a:lnTo>
                <a:lnTo>
                  <a:pt x="519" y="371"/>
                </a:lnTo>
                <a:lnTo>
                  <a:pt x="536" y="363"/>
                </a:lnTo>
                <a:lnTo>
                  <a:pt x="551" y="354"/>
                </a:lnTo>
                <a:lnTo>
                  <a:pt x="566" y="345"/>
                </a:lnTo>
                <a:lnTo>
                  <a:pt x="593" y="328"/>
                </a:lnTo>
                <a:lnTo>
                  <a:pt x="618" y="309"/>
                </a:lnTo>
                <a:lnTo>
                  <a:pt x="643" y="290"/>
                </a:lnTo>
                <a:lnTo>
                  <a:pt x="669" y="271"/>
                </a:lnTo>
                <a:lnTo>
                  <a:pt x="691" y="251"/>
                </a:lnTo>
                <a:lnTo>
                  <a:pt x="714" y="230"/>
                </a:lnTo>
                <a:lnTo>
                  <a:pt x="736" y="208"/>
                </a:lnTo>
                <a:lnTo>
                  <a:pt x="755" y="187"/>
                </a:lnTo>
                <a:lnTo>
                  <a:pt x="773" y="165"/>
                </a:lnTo>
                <a:lnTo>
                  <a:pt x="791" y="141"/>
                </a:lnTo>
                <a:lnTo>
                  <a:pt x="806" y="118"/>
                </a:lnTo>
                <a:lnTo>
                  <a:pt x="819" y="95"/>
                </a:lnTo>
                <a:lnTo>
                  <a:pt x="831" y="72"/>
                </a:lnTo>
                <a:lnTo>
                  <a:pt x="842" y="48"/>
                </a:lnTo>
                <a:lnTo>
                  <a:pt x="849" y="24"/>
                </a:lnTo>
                <a:lnTo>
                  <a:pt x="855" y="0"/>
                </a:lnTo>
                <a:lnTo>
                  <a:pt x="849" y="2"/>
                </a:lnTo>
                <a:close/>
              </a:path>
            </a:pathLst>
          </a:custGeom>
          <a:solidFill>
            <a:srgbClr val="D8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3" name="Freeform 12"/>
          <p:cNvSpPr>
            <a:spLocks noChangeArrowheads="1"/>
          </p:cNvSpPr>
          <p:nvPr/>
        </p:nvSpPr>
        <p:spPr bwMode="auto">
          <a:xfrm rot="420000">
            <a:off x="1724578" y="4102996"/>
            <a:ext cx="138100" cy="141288"/>
          </a:xfrm>
          <a:custGeom>
            <a:avLst/>
            <a:gdLst>
              <a:gd name="T0" fmla="*/ 0 w 408"/>
              <a:gd name="T1" fmla="*/ 0 h 409"/>
              <a:gd name="T2" fmla="*/ 0 w 408"/>
              <a:gd name="T3" fmla="*/ 0 h 409"/>
              <a:gd name="T4" fmla="*/ 0 w 408"/>
              <a:gd name="T5" fmla="*/ 0 h 409"/>
              <a:gd name="T6" fmla="*/ 0 w 408"/>
              <a:gd name="T7" fmla="*/ 0 h 409"/>
              <a:gd name="T8" fmla="*/ 0 w 408"/>
              <a:gd name="T9" fmla="*/ 0 h 409"/>
              <a:gd name="T10" fmla="*/ 0 w 408"/>
              <a:gd name="T11" fmla="*/ 0 h 409"/>
              <a:gd name="T12" fmla="*/ 0 w 408"/>
              <a:gd name="T13" fmla="*/ 0 h 409"/>
              <a:gd name="T14" fmla="*/ 0 w 408"/>
              <a:gd name="T15" fmla="*/ 0 h 409"/>
              <a:gd name="T16" fmla="*/ 0 w 408"/>
              <a:gd name="T17" fmla="*/ 0 h 409"/>
              <a:gd name="T18" fmla="*/ 0 w 408"/>
              <a:gd name="T19" fmla="*/ 0 h 409"/>
              <a:gd name="T20" fmla="*/ 0 w 408"/>
              <a:gd name="T21" fmla="*/ 0 h 409"/>
              <a:gd name="T22" fmla="*/ 0 w 408"/>
              <a:gd name="T23" fmla="*/ 0 h 409"/>
              <a:gd name="T24" fmla="*/ 0 w 408"/>
              <a:gd name="T25" fmla="*/ 0 h 409"/>
              <a:gd name="T26" fmla="*/ 0 w 408"/>
              <a:gd name="T27" fmla="*/ 0 h 409"/>
              <a:gd name="T28" fmla="*/ 0 w 408"/>
              <a:gd name="T29" fmla="*/ 0 h 409"/>
              <a:gd name="T30" fmla="*/ 0 w 408"/>
              <a:gd name="T31" fmla="*/ 0 h 409"/>
              <a:gd name="T32" fmla="*/ 0 w 408"/>
              <a:gd name="T33" fmla="*/ 0 h 409"/>
              <a:gd name="T34" fmla="*/ 0 w 408"/>
              <a:gd name="T35" fmla="*/ 0 h 409"/>
              <a:gd name="T36" fmla="*/ 0 w 408"/>
              <a:gd name="T37" fmla="*/ 0 h 409"/>
              <a:gd name="T38" fmla="*/ 0 w 408"/>
              <a:gd name="T39" fmla="*/ 0 h 409"/>
              <a:gd name="T40" fmla="*/ 0 w 408"/>
              <a:gd name="T41" fmla="*/ 0 h 409"/>
              <a:gd name="T42" fmla="*/ 0 w 408"/>
              <a:gd name="T43" fmla="*/ 0 h 409"/>
              <a:gd name="T44" fmla="*/ 0 w 408"/>
              <a:gd name="T45" fmla="*/ 0 h 409"/>
              <a:gd name="T46" fmla="*/ 0 w 408"/>
              <a:gd name="T47" fmla="*/ 0 h 409"/>
              <a:gd name="T48" fmla="*/ 0 w 408"/>
              <a:gd name="T49" fmla="*/ 0 h 409"/>
              <a:gd name="T50" fmla="*/ 0 w 408"/>
              <a:gd name="T51" fmla="*/ 0 h 409"/>
              <a:gd name="T52" fmla="*/ 0 w 408"/>
              <a:gd name="T53" fmla="*/ 0 h 409"/>
              <a:gd name="T54" fmla="*/ 0 w 408"/>
              <a:gd name="T55" fmla="*/ 0 h 409"/>
              <a:gd name="T56" fmla="*/ 0 w 408"/>
              <a:gd name="T57" fmla="*/ 0 h 409"/>
              <a:gd name="T58" fmla="*/ 0 w 408"/>
              <a:gd name="T59" fmla="*/ 0 h 409"/>
              <a:gd name="T60" fmla="*/ 0 w 408"/>
              <a:gd name="T61" fmla="*/ 0 h 409"/>
              <a:gd name="T62" fmla="*/ 0 w 408"/>
              <a:gd name="T63" fmla="*/ 0 h 409"/>
              <a:gd name="T64" fmla="*/ 0 w 408"/>
              <a:gd name="T65" fmla="*/ 0 h 409"/>
              <a:gd name="T66" fmla="*/ 0 w 408"/>
              <a:gd name="T67" fmla="*/ 0 h 4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8"/>
              <a:gd name="T103" fmla="*/ 0 h 409"/>
              <a:gd name="T104" fmla="*/ 408 w 408"/>
              <a:gd name="T105" fmla="*/ 409 h 40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8" h="409">
                <a:moveTo>
                  <a:pt x="408" y="0"/>
                </a:moveTo>
                <a:lnTo>
                  <a:pt x="372" y="25"/>
                </a:lnTo>
                <a:lnTo>
                  <a:pt x="335" y="53"/>
                </a:lnTo>
                <a:lnTo>
                  <a:pt x="299" y="80"/>
                </a:lnTo>
                <a:lnTo>
                  <a:pt x="261" y="110"/>
                </a:lnTo>
                <a:lnTo>
                  <a:pt x="226" y="139"/>
                </a:lnTo>
                <a:lnTo>
                  <a:pt x="191" y="168"/>
                </a:lnTo>
                <a:lnTo>
                  <a:pt x="157" y="197"/>
                </a:lnTo>
                <a:lnTo>
                  <a:pt x="126" y="225"/>
                </a:lnTo>
                <a:lnTo>
                  <a:pt x="97" y="252"/>
                </a:lnTo>
                <a:lnTo>
                  <a:pt x="72" y="277"/>
                </a:lnTo>
                <a:lnTo>
                  <a:pt x="48" y="302"/>
                </a:lnTo>
                <a:lnTo>
                  <a:pt x="30" y="324"/>
                </a:lnTo>
                <a:lnTo>
                  <a:pt x="15" y="344"/>
                </a:lnTo>
                <a:lnTo>
                  <a:pt x="5" y="361"/>
                </a:lnTo>
                <a:lnTo>
                  <a:pt x="0" y="376"/>
                </a:lnTo>
                <a:lnTo>
                  <a:pt x="0" y="386"/>
                </a:lnTo>
                <a:lnTo>
                  <a:pt x="6" y="395"/>
                </a:lnTo>
                <a:lnTo>
                  <a:pt x="15" y="402"/>
                </a:lnTo>
                <a:lnTo>
                  <a:pt x="27" y="406"/>
                </a:lnTo>
                <a:lnTo>
                  <a:pt x="42" y="409"/>
                </a:lnTo>
                <a:lnTo>
                  <a:pt x="60" y="409"/>
                </a:lnTo>
                <a:lnTo>
                  <a:pt x="81" y="408"/>
                </a:lnTo>
                <a:lnTo>
                  <a:pt x="103" y="405"/>
                </a:lnTo>
                <a:lnTo>
                  <a:pt x="127" y="401"/>
                </a:lnTo>
                <a:lnTo>
                  <a:pt x="152" y="395"/>
                </a:lnTo>
                <a:lnTo>
                  <a:pt x="181" y="388"/>
                </a:lnTo>
                <a:lnTo>
                  <a:pt x="209" y="380"/>
                </a:lnTo>
                <a:lnTo>
                  <a:pt x="239" y="370"/>
                </a:lnTo>
                <a:lnTo>
                  <a:pt x="270" y="360"/>
                </a:lnTo>
                <a:lnTo>
                  <a:pt x="302" y="350"/>
                </a:lnTo>
                <a:lnTo>
                  <a:pt x="333" y="337"/>
                </a:lnTo>
                <a:lnTo>
                  <a:pt x="364" y="325"/>
                </a:lnTo>
                <a:lnTo>
                  <a:pt x="408" y="0"/>
                </a:lnTo>
                <a:close/>
              </a:path>
            </a:pathLst>
          </a:custGeom>
          <a:solidFill>
            <a:srgbClr val="D8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4" name="Freeform 13"/>
          <p:cNvSpPr>
            <a:spLocks noChangeArrowheads="1"/>
          </p:cNvSpPr>
          <p:nvPr/>
        </p:nvSpPr>
        <p:spPr bwMode="auto">
          <a:xfrm rot="420000">
            <a:off x="1861090" y="4129984"/>
            <a:ext cx="20636" cy="92075"/>
          </a:xfrm>
          <a:custGeom>
            <a:avLst/>
            <a:gdLst>
              <a:gd name="T0" fmla="*/ 0 w 59"/>
              <a:gd name="T1" fmla="*/ 0 h 267"/>
              <a:gd name="T2" fmla="*/ 0 w 59"/>
              <a:gd name="T3" fmla="*/ 0 h 267"/>
              <a:gd name="T4" fmla="*/ 0 w 59"/>
              <a:gd name="T5" fmla="*/ 0 h 267"/>
              <a:gd name="T6" fmla="*/ 0 w 59"/>
              <a:gd name="T7" fmla="*/ 0 h 267"/>
              <a:gd name="T8" fmla="*/ 0 w 59"/>
              <a:gd name="T9" fmla="*/ 0 h 267"/>
              <a:gd name="T10" fmla="*/ 0 w 59"/>
              <a:gd name="T11" fmla="*/ 0 h 267"/>
              <a:gd name="T12" fmla="*/ 0 w 59"/>
              <a:gd name="T13" fmla="*/ 0 h 267"/>
              <a:gd name="T14" fmla="*/ 0 w 59"/>
              <a:gd name="T15" fmla="*/ 0 h 267"/>
              <a:gd name="T16" fmla="*/ 0 w 59"/>
              <a:gd name="T17" fmla="*/ 0 h 267"/>
              <a:gd name="T18" fmla="*/ 0 w 59"/>
              <a:gd name="T19" fmla="*/ 0 h 267"/>
              <a:gd name="T20" fmla="*/ 0 w 59"/>
              <a:gd name="T21" fmla="*/ 0 h 2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"/>
              <a:gd name="T34" fmla="*/ 0 h 267"/>
              <a:gd name="T35" fmla="*/ 59 w 59"/>
              <a:gd name="T36" fmla="*/ 267 h 2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" h="267">
                <a:moveTo>
                  <a:pt x="59" y="241"/>
                </a:moveTo>
                <a:lnTo>
                  <a:pt x="52" y="244"/>
                </a:lnTo>
                <a:lnTo>
                  <a:pt x="45" y="247"/>
                </a:lnTo>
                <a:lnTo>
                  <a:pt x="37" y="251"/>
                </a:lnTo>
                <a:lnTo>
                  <a:pt x="30" y="254"/>
                </a:lnTo>
                <a:lnTo>
                  <a:pt x="22" y="257"/>
                </a:lnTo>
                <a:lnTo>
                  <a:pt x="15" y="260"/>
                </a:lnTo>
                <a:lnTo>
                  <a:pt x="7" y="265"/>
                </a:lnTo>
                <a:lnTo>
                  <a:pt x="0" y="267"/>
                </a:lnTo>
                <a:lnTo>
                  <a:pt x="31" y="0"/>
                </a:lnTo>
                <a:lnTo>
                  <a:pt x="59" y="241"/>
                </a:lnTo>
                <a:close/>
              </a:path>
            </a:pathLst>
          </a:custGeom>
          <a:solidFill>
            <a:srgbClr val="D8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5" name="Freeform 14"/>
          <p:cNvSpPr>
            <a:spLocks noChangeArrowheads="1"/>
          </p:cNvSpPr>
          <p:nvPr/>
        </p:nvSpPr>
        <p:spPr bwMode="auto">
          <a:xfrm rot="420000">
            <a:off x="1930934" y="4174434"/>
            <a:ext cx="15874" cy="15875"/>
          </a:xfrm>
          <a:custGeom>
            <a:avLst/>
            <a:gdLst>
              <a:gd name="T0" fmla="*/ 0 w 46"/>
              <a:gd name="T1" fmla="*/ 0 h 45"/>
              <a:gd name="T2" fmla="*/ 0 w 46"/>
              <a:gd name="T3" fmla="*/ 0 h 45"/>
              <a:gd name="T4" fmla="*/ 0 w 46"/>
              <a:gd name="T5" fmla="*/ 0 h 45"/>
              <a:gd name="T6" fmla="*/ 0 w 46"/>
              <a:gd name="T7" fmla="*/ 0 h 45"/>
              <a:gd name="T8" fmla="*/ 0 w 46"/>
              <a:gd name="T9" fmla="*/ 0 h 45"/>
              <a:gd name="T10" fmla="*/ 0 w 46"/>
              <a:gd name="T11" fmla="*/ 0 h 45"/>
              <a:gd name="T12" fmla="*/ 0 w 46"/>
              <a:gd name="T13" fmla="*/ 0 h 45"/>
              <a:gd name="T14" fmla="*/ 0 w 46"/>
              <a:gd name="T15" fmla="*/ 0 h 45"/>
              <a:gd name="T16" fmla="*/ 0 w 46"/>
              <a:gd name="T17" fmla="*/ 0 h 45"/>
              <a:gd name="T18" fmla="*/ 0 w 46"/>
              <a:gd name="T19" fmla="*/ 0 h 45"/>
              <a:gd name="T20" fmla="*/ 0 w 46"/>
              <a:gd name="T21" fmla="*/ 0 h 45"/>
              <a:gd name="T22" fmla="*/ 0 w 46"/>
              <a:gd name="T23" fmla="*/ 0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45"/>
              <a:gd name="T38" fmla="*/ 46 w 46"/>
              <a:gd name="T39" fmla="*/ 45 h 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45">
                <a:moveTo>
                  <a:pt x="46" y="28"/>
                </a:moveTo>
                <a:lnTo>
                  <a:pt x="45" y="29"/>
                </a:lnTo>
                <a:lnTo>
                  <a:pt x="42" y="32"/>
                </a:lnTo>
                <a:lnTo>
                  <a:pt x="39" y="34"/>
                </a:lnTo>
                <a:lnTo>
                  <a:pt x="36" y="37"/>
                </a:lnTo>
                <a:lnTo>
                  <a:pt x="31" y="38"/>
                </a:lnTo>
                <a:lnTo>
                  <a:pt x="28" y="41"/>
                </a:lnTo>
                <a:lnTo>
                  <a:pt x="24" y="42"/>
                </a:lnTo>
                <a:lnTo>
                  <a:pt x="19" y="45"/>
                </a:lnTo>
                <a:lnTo>
                  <a:pt x="0" y="15"/>
                </a:lnTo>
                <a:lnTo>
                  <a:pt x="28" y="0"/>
                </a:lnTo>
                <a:lnTo>
                  <a:pt x="46" y="28"/>
                </a:lnTo>
                <a:close/>
              </a:path>
            </a:pathLst>
          </a:custGeom>
          <a:solidFill>
            <a:srgbClr val="D8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6" name="Freeform 15"/>
          <p:cNvSpPr>
            <a:spLocks noChangeArrowheads="1"/>
          </p:cNvSpPr>
          <p:nvPr/>
        </p:nvSpPr>
        <p:spPr bwMode="auto">
          <a:xfrm rot="420000" flipH="1">
            <a:off x="1878551" y="4104584"/>
            <a:ext cx="119051" cy="114300"/>
          </a:xfrm>
          <a:custGeom>
            <a:avLst/>
            <a:gdLst>
              <a:gd name="T0" fmla="*/ 0 w 349"/>
              <a:gd name="T1" fmla="*/ 0 h 332"/>
              <a:gd name="T2" fmla="*/ 0 w 349"/>
              <a:gd name="T3" fmla="*/ 0 h 332"/>
              <a:gd name="T4" fmla="*/ 0 w 349"/>
              <a:gd name="T5" fmla="*/ 0 h 332"/>
              <a:gd name="T6" fmla="*/ 0 w 349"/>
              <a:gd name="T7" fmla="*/ 0 h 332"/>
              <a:gd name="T8" fmla="*/ 0 w 349"/>
              <a:gd name="T9" fmla="*/ 0 h 332"/>
              <a:gd name="T10" fmla="*/ 0 w 349"/>
              <a:gd name="T11" fmla="*/ 0 h 332"/>
              <a:gd name="T12" fmla="*/ 0 w 349"/>
              <a:gd name="T13" fmla="*/ 0 h 332"/>
              <a:gd name="T14" fmla="*/ 0 w 349"/>
              <a:gd name="T15" fmla="*/ 0 h 332"/>
              <a:gd name="T16" fmla="*/ 0 w 349"/>
              <a:gd name="T17" fmla="*/ 0 h 332"/>
              <a:gd name="T18" fmla="*/ 0 w 349"/>
              <a:gd name="T19" fmla="*/ 0 h 332"/>
              <a:gd name="T20" fmla="*/ 0 w 349"/>
              <a:gd name="T21" fmla="*/ 0 h 332"/>
              <a:gd name="T22" fmla="*/ 0 w 349"/>
              <a:gd name="T23" fmla="*/ 0 h 332"/>
              <a:gd name="T24" fmla="*/ 0 w 349"/>
              <a:gd name="T25" fmla="*/ 0 h 332"/>
              <a:gd name="T26" fmla="*/ 0 w 349"/>
              <a:gd name="T27" fmla="*/ 0 h 332"/>
              <a:gd name="T28" fmla="*/ 0 w 349"/>
              <a:gd name="T29" fmla="*/ 0 h 332"/>
              <a:gd name="T30" fmla="*/ 0 w 349"/>
              <a:gd name="T31" fmla="*/ 0 h 332"/>
              <a:gd name="T32" fmla="*/ 0 w 349"/>
              <a:gd name="T33" fmla="*/ 0 h 332"/>
              <a:gd name="T34" fmla="*/ 0 w 349"/>
              <a:gd name="T35" fmla="*/ 0 h 332"/>
              <a:gd name="T36" fmla="*/ 0 w 349"/>
              <a:gd name="T37" fmla="*/ 0 h 332"/>
              <a:gd name="T38" fmla="*/ 0 w 349"/>
              <a:gd name="T39" fmla="*/ 0 h 332"/>
              <a:gd name="T40" fmla="*/ 0 w 349"/>
              <a:gd name="T41" fmla="*/ 0 h 332"/>
              <a:gd name="T42" fmla="*/ 0 w 349"/>
              <a:gd name="T43" fmla="*/ 0 h 332"/>
              <a:gd name="T44" fmla="*/ 0 w 349"/>
              <a:gd name="T45" fmla="*/ 0 h 3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9"/>
              <a:gd name="T70" fmla="*/ 0 h 332"/>
              <a:gd name="T71" fmla="*/ 349 w 349"/>
              <a:gd name="T72" fmla="*/ 332 h 3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9" h="332">
                <a:moveTo>
                  <a:pt x="137" y="278"/>
                </a:moveTo>
                <a:lnTo>
                  <a:pt x="125" y="284"/>
                </a:lnTo>
                <a:lnTo>
                  <a:pt x="113" y="291"/>
                </a:lnTo>
                <a:lnTo>
                  <a:pt x="101" y="297"/>
                </a:lnTo>
                <a:lnTo>
                  <a:pt x="88" y="304"/>
                </a:lnTo>
                <a:lnTo>
                  <a:pt x="75" y="310"/>
                </a:lnTo>
                <a:lnTo>
                  <a:pt x="60" y="317"/>
                </a:lnTo>
                <a:lnTo>
                  <a:pt x="45" y="324"/>
                </a:lnTo>
                <a:lnTo>
                  <a:pt x="30" y="332"/>
                </a:lnTo>
                <a:lnTo>
                  <a:pt x="0" y="42"/>
                </a:lnTo>
                <a:lnTo>
                  <a:pt x="67" y="0"/>
                </a:lnTo>
                <a:lnTo>
                  <a:pt x="349" y="138"/>
                </a:lnTo>
                <a:lnTo>
                  <a:pt x="331" y="151"/>
                </a:lnTo>
                <a:lnTo>
                  <a:pt x="312" y="164"/>
                </a:lnTo>
                <a:lnTo>
                  <a:pt x="294" y="177"/>
                </a:lnTo>
                <a:lnTo>
                  <a:pt x="276" y="189"/>
                </a:lnTo>
                <a:lnTo>
                  <a:pt x="260" y="202"/>
                </a:lnTo>
                <a:lnTo>
                  <a:pt x="243" y="212"/>
                </a:lnTo>
                <a:lnTo>
                  <a:pt x="227" y="223"/>
                </a:lnTo>
                <a:lnTo>
                  <a:pt x="212" y="233"/>
                </a:lnTo>
                <a:lnTo>
                  <a:pt x="181" y="183"/>
                </a:lnTo>
                <a:lnTo>
                  <a:pt x="107" y="225"/>
                </a:lnTo>
                <a:lnTo>
                  <a:pt x="137" y="278"/>
                </a:lnTo>
                <a:close/>
              </a:path>
            </a:pathLst>
          </a:custGeom>
          <a:solidFill>
            <a:srgbClr val="D8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7" name="Freeform 16"/>
          <p:cNvSpPr>
            <a:spLocks noChangeArrowheads="1"/>
          </p:cNvSpPr>
          <p:nvPr/>
        </p:nvSpPr>
        <p:spPr bwMode="auto">
          <a:xfrm rot="420000">
            <a:off x="1919822" y="4039496"/>
            <a:ext cx="179371" cy="107950"/>
          </a:xfrm>
          <a:custGeom>
            <a:avLst/>
            <a:gdLst>
              <a:gd name="T0" fmla="*/ 0 w 529"/>
              <a:gd name="T1" fmla="*/ 0 h 315"/>
              <a:gd name="T2" fmla="*/ 0 w 529"/>
              <a:gd name="T3" fmla="*/ 0 h 315"/>
              <a:gd name="T4" fmla="*/ 0 w 529"/>
              <a:gd name="T5" fmla="*/ 0 h 315"/>
              <a:gd name="T6" fmla="*/ 0 w 529"/>
              <a:gd name="T7" fmla="*/ 0 h 315"/>
              <a:gd name="T8" fmla="*/ 0 w 529"/>
              <a:gd name="T9" fmla="*/ 0 h 315"/>
              <a:gd name="T10" fmla="*/ 0 w 529"/>
              <a:gd name="T11" fmla="*/ 0 h 315"/>
              <a:gd name="T12" fmla="*/ 0 w 529"/>
              <a:gd name="T13" fmla="*/ 0 h 315"/>
              <a:gd name="T14" fmla="*/ 0 w 529"/>
              <a:gd name="T15" fmla="*/ 0 h 315"/>
              <a:gd name="T16" fmla="*/ 0 w 529"/>
              <a:gd name="T17" fmla="*/ 0 h 315"/>
              <a:gd name="T18" fmla="*/ 0 w 529"/>
              <a:gd name="T19" fmla="*/ 0 h 315"/>
              <a:gd name="T20" fmla="*/ 0 w 529"/>
              <a:gd name="T21" fmla="*/ 0 h 315"/>
              <a:gd name="T22" fmla="*/ 0 w 529"/>
              <a:gd name="T23" fmla="*/ 0 h 315"/>
              <a:gd name="T24" fmla="*/ 0 w 529"/>
              <a:gd name="T25" fmla="*/ 0 h 315"/>
              <a:gd name="T26" fmla="*/ 0 w 529"/>
              <a:gd name="T27" fmla="*/ 0 h 315"/>
              <a:gd name="T28" fmla="*/ 0 w 529"/>
              <a:gd name="T29" fmla="*/ 0 h 315"/>
              <a:gd name="T30" fmla="*/ 0 w 529"/>
              <a:gd name="T31" fmla="*/ 0 h 315"/>
              <a:gd name="T32" fmla="*/ 0 w 529"/>
              <a:gd name="T33" fmla="*/ 0 h 315"/>
              <a:gd name="T34" fmla="*/ 0 w 529"/>
              <a:gd name="T35" fmla="*/ 0 h 315"/>
              <a:gd name="T36" fmla="*/ 0 w 529"/>
              <a:gd name="T37" fmla="*/ 0 h 315"/>
              <a:gd name="T38" fmla="*/ 0 w 529"/>
              <a:gd name="T39" fmla="*/ 0 h 315"/>
              <a:gd name="T40" fmla="*/ 0 w 529"/>
              <a:gd name="T41" fmla="*/ 0 h 315"/>
              <a:gd name="T42" fmla="*/ 0 w 529"/>
              <a:gd name="T43" fmla="*/ 0 h 315"/>
              <a:gd name="T44" fmla="*/ 0 w 529"/>
              <a:gd name="T45" fmla="*/ 0 h 315"/>
              <a:gd name="T46" fmla="*/ 0 w 529"/>
              <a:gd name="T47" fmla="*/ 0 h 315"/>
              <a:gd name="T48" fmla="*/ 0 w 529"/>
              <a:gd name="T49" fmla="*/ 0 h 315"/>
              <a:gd name="T50" fmla="*/ 0 w 529"/>
              <a:gd name="T51" fmla="*/ 0 h 315"/>
              <a:gd name="T52" fmla="*/ 0 w 529"/>
              <a:gd name="T53" fmla="*/ 0 h 315"/>
              <a:gd name="T54" fmla="*/ 0 w 529"/>
              <a:gd name="T55" fmla="*/ 0 h 315"/>
              <a:gd name="T56" fmla="*/ 0 w 529"/>
              <a:gd name="T57" fmla="*/ 0 h 315"/>
              <a:gd name="T58" fmla="*/ 0 w 529"/>
              <a:gd name="T59" fmla="*/ 0 h 315"/>
              <a:gd name="T60" fmla="*/ 0 w 529"/>
              <a:gd name="T61" fmla="*/ 0 h 315"/>
              <a:gd name="T62" fmla="*/ 0 w 529"/>
              <a:gd name="T63" fmla="*/ 0 h 315"/>
              <a:gd name="T64" fmla="*/ 0 w 529"/>
              <a:gd name="T65" fmla="*/ 0 h 315"/>
              <a:gd name="T66" fmla="*/ 0 w 529"/>
              <a:gd name="T67" fmla="*/ 0 h 315"/>
              <a:gd name="T68" fmla="*/ 0 w 529"/>
              <a:gd name="T69" fmla="*/ 0 h 315"/>
              <a:gd name="T70" fmla="*/ 0 w 529"/>
              <a:gd name="T71" fmla="*/ 0 h 315"/>
              <a:gd name="T72" fmla="*/ 0 w 529"/>
              <a:gd name="T73" fmla="*/ 0 h 315"/>
              <a:gd name="T74" fmla="*/ 0 w 529"/>
              <a:gd name="T75" fmla="*/ 0 h 315"/>
              <a:gd name="T76" fmla="*/ 0 w 529"/>
              <a:gd name="T77" fmla="*/ 0 h 315"/>
              <a:gd name="T78" fmla="*/ 0 w 529"/>
              <a:gd name="T79" fmla="*/ 0 h 315"/>
              <a:gd name="T80" fmla="*/ 0 w 529"/>
              <a:gd name="T81" fmla="*/ 0 h 315"/>
              <a:gd name="T82" fmla="*/ 0 w 529"/>
              <a:gd name="T83" fmla="*/ 0 h 315"/>
              <a:gd name="T84" fmla="*/ 0 w 529"/>
              <a:gd name="T85" fmla="*/ 0 h 315"/>
              <a:gd name="T86" fmla="*/ 0 w 529"/>
              <a:gd name="T87" fmla="*/ 0 h 315"/>
              <a:gd name="T88" fmla="*/ 0 w 529"/>
              <a:gd name="T89" fmla="*/ 0 h 315"/>
              <a:gd name="T90" fmla="*/ 0 w 529"/>
              <a:gd name="T91" fmla="*/ 0 h 315"/>
              <a:gd name="T92" fmla="*/ 0 w 529"/>
              <a:gd name="T93" fmla="*/ 0 h 315"/>
              <a:gd name="T94" fmla="*/ 0 w 529"/>
              <a:gd name="T95" fmla="*/ 0 h 315"/>
              <a:gd name="T96" fmla="*/ 0 w 529"/>
              <a:gd name="T97" fmla="*/ 0 h 315"/>
              <a:gd name="T98" fmla="*/ 0 w 529"/>
              <a:gd name="T99" fmla="*/ 0 h 31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29"/>
              <a:gd name="T151" fmla="*/ 0 h 315"/>
              <a:gd name="T152" fmla="*/ 529 w 529"/>
              <a:gd name="T153" fmla="*/ 315 h 31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29" h="315">
                <a:moveTo>
                  <a:pt x="291" y="315"/>
                </a:moveTo>
                <a:lnTo>
                  <a:pt x="306" y="303"/>
                </a:lnTo>
                <a:lnTo>
                  <a:pt x="320" y="291"/>
                </a:lnTo>
                <a:lnTo>
                  <a:pt x="334" y="280"/>
                </a:lnTo>
                <a:lnTo>
                  <a:pt x="349" y="268"/>
                </a:lnTo>
                <a:lnTo>
                  <a:pt x="363" y="257"/>
                </a:lnTo>
                <a:lnTo>
                  <a:pt x="376" y="245"/>
                </a:lnTo>
                <a:lnTo>
                  <a:pt x="390" y="233"/>
                </a:lnTo>
                <a:lnTo>
                  <a:pt x="403" y="222"/>
                </a:lnTo>
                <a:lnTo>
                  <a:pt x="436" y="191"/>
                </a:lnTo>
                <a:lnTo>
                  <a:pt x="464" y="162"/>
                </a:lnTo>
                <a:lnTo>
                  <a:pt x="488" y="133"/>
                </a:lnTo>
                <a:lnTo>
                  <a:pt x="508" y="105"/>
                </a:lnTo>
                <a:lnTo>
                  <a:pt x="521" y="79"/>
                </a:lnTo>
                <a:lnTo>
                  <a:pt x="529" y="54"/>
                </a:lnTo>
                <a:lnTo>
                  <a:pt x="529" y="32"/>
                </a:lnTo>
                <a:lnTo>
                  <a:pt x="521" y="13"/>
                </a:lnTo>
                <a:lnTo>
                  <a:pt x="517" y="9"/>
                </a:lnTo>
                <a:lnTo>
                  <a:pt x="511" y="5"/>
                </a:lnTo>
                <a:lnTo>
                  <a:pt x="502" y="3"/>
                </a:lnTo>
                <a:lnTo>
                  <a:pt x="491" y="2"/>
                </a:lnTo>
                <a:lnTo>
                  <a:pt x="481" y="0"/>
                </a:lnTo>
                <a:lnTo>
                  <a:pt x="467" y="0"/>
                </a:lnTo>
                <a:lnTo>
                  <a:pt x="452" y="2"/>
                </a:lnTo>
                <a:lnTo>
                  <a:pt x="437" y="5"/>
                </a:lnTo>
                <a:lnTo>
                  <a:pt x="420" y="8"/>
                </a:lnTo>
                <a:lnTo>
                  <a:pt x="402" y="11"/>
                </a:lnTo>
                <a:lnTo>
                  <a:pt x="382" y="16"/>
                </a:lnTo>
                <a:lnTo>
                  <a:pt x="363" y="21"/>
                </a:lnTo>
                <a:lnTo>
                  <a:pt x="342" y="28"/>
                </a:lnTo>
                <a:lnTo>
                  <a:pt x="320" y="34"/>
                </a:lnTo>
                <a:lnTo>
                  <a:pt x="297" y="41"/>
                </a:lnTo>
                <a:lnTo>
                  <a:pt x="275" y="50"/>
                </a:lnTo>
                <a:lnTo>
                  <a:pt x="258" y="56"/>
                </a:lnTo>
                <a:lnTo>
                  <a:pt x="242" y="62"/>
                </a:lnTo>
                <a:lnTo>
                  <a:pt x="224" y="69"/>
                </a:lnTo>
                <a:lnTo>
                  <a:pt x="208" y="75"/>
                </a:lnTo>
                <a:lnTo>
                  <a:pt x="190" y="82"/>
                </a:lnTo>
                <a:lnTo>
                  <a:pt x="173" y="89"/>
                </a:lnTo>
                <a:lnTo>
                  <a:pt x="155" y="96"/>
                </a:lnTo>
                <a:lnTo>
                  <a:pt x="137" y="104"/>
                </a:lnTo>
                <a:lnTo>
                  <a:pt x="121" y="112"/>
                </a:lnTo>
                <a:lnTo>
                  <a:pt x="103" y="120"/>
                </a:lnTo>
                <a:lnTo>
                  <a:pt x="85" y="128"/>
                </a:lnTo>
                <a:lnTo>
                  <a:pt x="69" y="137"/>
                </a:lnTo>
                <a:lnTo>
                  <a:pt x="51" y="146"/>
                </a:lnTo>
                <a:lnTo>
                  <a:pt x="34" y="155"/>
                </a:lnTo>
                <a:lnTo>
                  <a:pt x="16" y="163"/>
                </a:lnTo>
                <a:lnTo>
                  <a:pt x="0" y="172"/>
                </a:lnTo>
                <a:lnTo>
                  <a:pt x="291" y="315"/>
                </a:lnTo>
                <a:close/>
              </a:path>
            </a:pathLst>
          </a:custGeom>
          <a:solidFill>
            <a:srgbClr val="D8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8" name="Freeform 17"/>
          <p:cNvSpPr>
            <a:spLocks noChangeArrowheads="1"/>
          </p:cNvSpPr>
          <p:nvPr/>
        </p:nvSpPr>
        <p:spPr bwMode="auto">
          <a:xfrm rot="420000">
            <a:off x="1867440" y="4058546"/>
            <a:ext cx="39684" cy="34925"/>
          </a:xfrm>
          <a:custGeom>
            <a:avLst/>
            <a:gdLst>
              <a:gd name="T0" fmla="*/ 0 w 116"/>
              <a:gd name="T1" fmla="*/ 0 h 104"/>
              <a:gd name="T2" fmla="*/ 0 w 116"/>
              <a:gd name="T3" fmla="*/ 0 h 104"/>
              <a:gd name="T4" fmla="*/ 0 w 116"/>
              <a:gd name="T5" fmla="*/ 0 h 104"/>
              <a:gd name="T6" fmla="*/ 0 w 116"/>
              <a:gd name="T7" fmla="*/ 0 h 104"/>
              <a:gd name="T8" fmla="*/ 0 w 116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104"/>
              <a:gd name="T17" fmla="*/ 116 w 11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104">
                <a:moveTo>
                  <a:pt x="43" y="104"/>
                </a:moveTo>
                <a:lnTo>
                  <a:pt x="0" y="43"/>
                </a:lnTo>
                <a:lnTo>
                  <a:pt x="68" y="0"/>
                </a:lnTo>
                <a:lnTo>
                  <a:pt x="116" y="61"/>
                </a:lnTo>
                <a:lnTo>
                  <a:pt x="43" y="104"/>
                </a:lnTo>
                <a:close/>
              </a:path>
            </a:pathLst>
          </a:custGeom>
          <a:solidFill>
            <a:srgbClr val="D8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19" name="Freeform 18"/>
          <p:cNvSpPr>
            <a:spLocks noChangeArrowheads="1"/>
          </p:cNvSpPr>
          <p:nvPr/>
        </p:nvSpPr>
        <p:spPr bwMode="auto">
          <a:xfrm rot="420000">
            <a:off x="1770611" y="4222059"/>
            <a:ext cx="146037" cy="42863"/>
          </a:xfrm>
          <a:custGeom>
            <a:avLst/>
            <a:gdLst>
              <a:gd name="T0" fmla="*/ 0 w 430"/>
              <a:gd name="T1" fmla="*/ 0 h 124"/>
              <a:gd name="T2" fmla="*/ 0 w 430"/>
              <a:gd name="T3" fmla="*/ 0 h 124"/>
              <a:gd name="T4" fmla="*/ 0 w 430"/>
              <a:gd name="T5" fmla="*/ 0 h 124"/>
              <a:gd name="T6" fmla="*/ 0 w 430"/>
              <a:gd name="T7" fmla="*/ 0 h 124"/>
              <a:gd name="T8" fmla="*/ 0 w 430"/>
              <a:gd name="T9" fmla="*/ 0 h 124"/>
              <a:gd name="T10" fmla="*/ 0 w 430"/>
              <a:gd name="T11" fmla="*/ 0 h 124"/>
              <a:gd name="T12" fmla="*/ 0 w 430"/>
              <a:gd name="T13" fmla="*/ 0 h 124"/>
              <a:gd name="T14" fmla="*/ 0 w 430"/>
              <a:gd name="T15" fmla="*/ 0 h 124"/>
              <a:gd name="T16" fmla="*/ 0 w 430"/>
              <a:gd name="T17" fmla="*/ 0 h 124"/>
              <a:gd name="T18" fmla="*/ 0 w 430"/>
              <a:gd name="T19" fmla="*/ 0 h 124"/>
              <a:gd name="T20" fmla="*/ 0 w 430"/>
              <a:gd name="T21" fmla="*/ 0 h 124"/>
              <a:gd name="T22" fmla="*/ 0 w 430"/>
              <a:gd name="T23" fmla="*/ 0 h 124"/>
              <a:gd name="T24" fmla="*/ 0 w 430"/>
              <a:gd name="T25" fmla="*/ 0 h 124"/>
              <a:gd name="T26" fmla="*/ 0 w 430"/>
              <a:gd name="T27" fmla="*/ 0 h 124"/>
              <a:gd name="T28" fmla="*/ 0 w 430"/>
              <a:gd name="T29" fmla="*/ 0 h 124"/>
              <a:gd name="T30" fmla="*/ 0 w 430"/>
              <a:gd name="T31" fmla="*/ 0 h 124"/>
              <a:gd name="T32" fmla="*/ 0 w 430"/>
              <a:gd name="T33" fmla="*/ 0 h 124"/>
              <a:gd name="T34" fmla="*/ 0 w 430"/>
              <a:gd name="T35" fmla="*/ 0 h 124"/>
              <a:gd name="T36" fmla="*/ 0 w 430"/>
              <a:gd name="T37" fmla="*/ 0 h 124"/>
              <a:gd name="T38" fmla="*/ 0 w 430"/>
              <a:gd name="T39" fmla="*/ 0 h 124"/>
              <a:gd name="T40" fmla="*/ 0 w 430"/>
              <a:gd name="T41" fmla="*/ 0 h 124"/>
              <a:gd name="T42" fmla="*/ 0 w 430"/>
              <a:gd name="T43" fmla="*/ 0 h 124"/>
              <a:gd name="T44" fmla="*/ 0 w 430"/>
              <a:gd name="T45" fmla="*/ 0 h 124"/>
              <a:gd name="T46" fmla="*/ 0 w 430"/>
              <a:gd name="T47" fmla="*/ 0 h 124"/>
              <a:gd name="T48" fmla="*/ 0 w 430"/>
              <a:gd name="T49" fmla="*/ 0 h 124"/>
              <a:gd name="T50" fmla="*/ 0 w 430"/>
              <a:gd name="T51" fmla="*/ 0 h 124"/>
              <a:gd name="T52" fmla="*/ 0 w 430"/>
              <a:gd name="T53" fmla="*/ 0 h 124"/>
              <a:gd name="T54" fmla="*/ 0 w 430"/>
              <a:gd name="T55" fmla="*/ 0 h 124"/>
              <a:gd name="T56" fmla="*/ 0 w 430"/>
              <a:gd name="T57" fmla="*/ 0 h 124"/>
              <a:gd name="T58" fmla="*/ 0 w 430"/>
              <a:gd name="T59" fmla="*/ 0 h 124"/>
              <a:gd name="T60" fmla="*/ 0 w 430"/>
              <a:gd name="T61" fmla="*/ 0 h 124"/>
              <a:gd name="T62" fmla="*/ 0 w 430"/>
              <a:gd name="T63" fmla="*/ 0 h 124"/>
              <a:gd name="T64" fmla="*/ 0 w 430"/>
              <a:gd name="T65" fmla="*/ 0 h 124"/>
              <a:gd name="T66" fmla="*/ 0 w 430"/>
              <a:gd name="T67" fmla="*/ 0 h 124"/>
              <a:gd name="T68" fmla="*/ 0 w 430"/>
              <a:gd name="T69" fmla="*/ 0 h 124"/>
              <a:gd name="T70" fmla="*/ 0 w 430"/>
              <a:gd name="T71" fmla="*/ 0 h 124"/>
              <a:gd name="T72" fmla="*/ 0 w 430"/>
              <a:gd name="T73" fmla="*/ 0 h 124"/>
              <a:gd name="T74" fmla="*/ 0 w 430"/>
              <a:gd name="T75" fmla="*/ 0 h 124"/>
              <a:gd name="T76" fmla="*/ 0 w 430"/>
              <a:gd name="T77" fmla="*/ 0 h 124"/>
              <a:gd name="T78" fmla="*/ 0 w 430"/>
              <a:gd name="T79" fmla="*/ 0 h 124"/>
              <a:gd name="T80" fmla="*/ 0 w 430"/>
              <a:gd name="T81" fmla="*/ 0 h 1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0"/>
              <a:gd name="T124" fmla="*/ 0 h 124"/>
              <a:gd name="T125" fmla="*/ 430 w 430"/>
              <a:gd name="T126" fmla="*/ 124 h 12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0" h="124">
                <a:moveTo>
                  <a:pt x="430" y="53"/>
                </a:moveTo>
                <a:lnTo>
                  <a:pt x="406" y="61"/>
                </a:lnTo>
                <a:lnTo>
                  <a:pt x="382" y="72"/>
                </a:lnTo>
                <a:lnTo>
                  <a:pt x="358" y="79"/>
                </a:lnTo>
                <a:lnTo>
                  <a:pt x="333" y="88"/>
                </a:lnTo>
                <a:lnTo>
                  <a:pt x="306" y="95"/>
                </a:lnTo>
                <a:lnTo>
                  <a:pt x="281" y="101"/>
                </a:lnTo>
                <a:lnTo>
                  <a:pt x="254" y="106"/>
                </a:lnTo>
                <a:lnTo>
                  <a:pt x="227" y="112"/>
                </a:lnTo>
                <a:lnTo>
                  <a:pt x="198" y="117"/>
                </a:lnTo>
                <a:lnTo>
                  <a:pt x="170" y="120"/>
                </a:lnTo>
                <a:lnTo>
                  <a:pt x="142" y="122"/>
                </a:lnTo>
                <a:lnTo>
                  <a:pt x="115" y="124"/>
                </a:lnTo>
                <a:lnTo>
                  <a:pt x="85" y="124"/>
                </a:lnTo>
                <a:lnTo>
                  <a:pt x="57" y="124"/>
                </a:lnTo>
                <a:lnTo>
                  <a:pt x="28" y="122"/>
                </a:lnTo>
                <a:lnTo>
                  <a:pt x="0" y="120"/>
                </a:lnTo>
                <a:lnTo>
                  <a:pt x="18" y="115"/>
                </a:lnTo>
                <a:lnTo>
                  <a:pt x="36" y="111"/>
                </a:lnTo>
                <a:lnTo>
                  <a:pt x="54" y="106"/>
                </a:lnTo>
                <a:lnTo>
                  <a:pt x="73" y="101"/>
                </a:lnTo>
                <a:lnTo>
                  <a:pt x="92" y="95"/>
                </a:lnTo>
                <a:lnTo>
                  <a:pt x="112" y="88"/>
                </a:lnTo>
                <a:lnTo>
                  <a:pt x="131" y="80"/>
                </a:lnTo>
                <a:lnTo>
                  <a:pt x="152" y="73"/>
                </a:lnTo>
                <a:lnTo>
                  <a:pt x="173" y="66"/>
                </a:lnTo>
                <a:lnTo>
                  <a:pt x="194" y="57"/>
                </a:lnTo>
                <a:lnTo>
                  <a:pt x="216" y="48"/>
                </a:lnTo>
                <a:lnTo>
                  <a:pt x="237" y="40"/>
                </a:lnTo>
                <a:lnTo>
                  <a:pt x="260" y="31"/>
                </a:lnTo>
                <a:lnTo>
                  <a:pt x="282" y="21"/>
                </a:lnTo>
                <a:lnTo>
                  <a:pt x="304" y="10"/>
                </a:lnTo>
                <a:lnTo>
                  <a:pt x="327" y="0"/>
                </a:lnTo>
                <a:lnTo>
                  <a:pt x="327" y="3"/>
                </a:lnTo>
                <a:lnTo>
                  <a:pt x="330" y="10"/>
                </a:lnTo>
                <a:lnTo>
                  <a:pt x="333" y="19"/>
                </a:lnTo>
                <a:lnTo>
                  <a:pt x="342" y="31"/>
                </a:lnTo>
                <a:lnTo>
                  <a:pt x="354" y="41"/>
                </a:lnTo>
                <a:lnTo>
                  <a:pt x="372" y="48"/>
                </a:lnTo>
                <a:lnTo>
                  <a:pt x="397" y="53"/>
                </a:lnTo>
                <a:lnTo>
                  <a:pt x="430" y="53"/>
                </a:lnTo>
                <a:close/>
              </a:path>
            </a:pathLst>
          </a:custGeom>
          <a:solidFill>
            <a:srgbClr val="7F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20" name="Freeform 19"/>
          <p:cNvSpPr>
            <a:spLocks noChangeArrowheads="1"/>
          </p:cNvSpPr>
          <p:nvPr/>
        </p:nvSpPr>
        <p:spPr bwMode="auto">
          <a:xfrm rot="420000">
            <a:off x="2013476" y="4047434"/>
            <a:ext cx="85717" cy="76200"/>
          </a:xfrm>
          <a:custGeom>
            <a:avLst/>
            <a:gdLst>
              <a:gd name="T0" fmla="*/ 0 w 254"/>
              <a:gd name="T1" fmla="*/ 0 h 222"/>
              <a:gd name="T2" fmla="*/ 0 w 254"/>
              <a:gd name="T3" fmla="*/ 0 h 222"/>
              <a:gd name="T4" fmla="*/ 0 w 254"/>
              <a:gd name="T5" fmla="*/ 0 h 222"/>
              <a:gd name="T6" fmla="*/ 0 w 254"/>
              <a:gd name="T7" fmla="*/ 0 h 222"/>
              <a:gd name="T8" fmla="*/ 0 w 254"/>
              <a:gd name="T9" fmla="*/ 0 h 222"/>
              <a:gd name="T10" fmla="*/ 0 w 254"/>
              <a:gd name="T11" fmla="*/ 0 h 222"/>
              <a:gd name="T12" fmla="*/ 0 w 254"/>
              <a:gd name="T13" fmla="*/ 0 h 222"/>
              <a:gd name="T14" fmla="*/ 0 w 254"/>
              <a:gd name="T15" fmla="*/ 0 h 222"/>
              <a:gd name="T16" fmla="*/ 0 w 254"/>
              <a:gd name="T17" fmla="*/ 0 h 222"/>
              <a:gd name="T18" fmla="*/ 0 w 254"/>
              <a:gd name="T19" fmla="*/ 0 h 222"/>
              <a:gd name="T20" fmla="*/ 0 w 254"/>
              <a:gd name="T21" fmla="*/ 0 h 222"/>
              <a:gd name="T22" fmla="*/ 0 w 254"/>
              <a:gd name="T23" fmla="*/ 0 h 222"/>
              <a:gd name="T24" fmla="*/ 0 w 254"/>
              <a:gd name="T25" fmla="*/ 0 h 222"/>
              <a:gd name="T26" fmla="*/ 0 w 254"/>
              <a:gd name="T27" fmla="*/ 0 h 222"/>
              <a:gd name="T28" fmla="*/ 0 w 254"/>
              <a:gd name="T29" fmla="*/ 0 h 222"/>
              <a:gd name="T30" fmla="*/ 0 w 254"/>
              <a:gd name="T31" fmla="*/ 0 h 222"/>
              <a:gd name="T32" fmla="*/ 0 w 254"/>
              <a:gd name="T33" fmla="*/ 0 h 222"/>
              <a:gd name="T34" fmla="*/ 0 w 254"/>
              <a:gd name="T35" fmla="*/ 0 h 222"/>
              <a:gd name="T36" fmla="*/ 0 w 254"/>
              <a:gd name="T37" fmla="*/ 0 h 222"/>
              <a:gd name="T38" fmla="*/ 0 w 254"/>
              <a:gd name="T39" fmla="*/ 0 h 222"/>
              <a:gd name="T40" fmla="*/ 0 w 254"/>
              <a:gd name="T41" fmla="*/ 0 h 222"/>
              <a:gd name="T42" fmla="*/ 0 w 254"/>
              <a:gd name="T43" fmla="*/ 0 h 222"/>
              <a:gd name="T44" fmla="*/ 0 w 254"/>
              <a:gd name="T45" fmla="*/ 0 h 222"/>
              <a:gd name="T46" fmla="*/ 0 w 254"/>
              <a:gd name="T47" fmla="*/ 0 h 222"/>
              <a:gd name="T48" fmla="*/ 0 w 254"/>
              <a:gd name="T49" fmla="*/ 0 h 222"/>
              <a:gd name="T50" fmla="*/ 0 w 254"/>
              <a:gd name="T51" fmla="*/ 0 h 222"/>
              <a:gd name="T52" fmla="*/ 0 w 254"/>
              <a:gd name="T53" fmla="*/ 0 h 222"/>
              <a:gd name="T54" fmla="*/ 0 w 254"/>
              <a:gd name="T55" fmla="*/ 0 h 222"/>
              <a:gd name="T56" fmla="*/ 0 w 254"/>
              <a:gd name="T57" fmla="*/ 0 h 222"/>
              <a:gd name="T58" fmla="*/ 0 w 254"/>
              <a:gd name="T59" fmla="*/ 0 h 222"/>
              <a:gd name="T60" fmla="*/ 0 w 254"/>
              <a:gd name="T61" fmla="*/ 0 h 222"/>
              <a:gd name="T62" fmla="*/ 0 w 254"/>
              <a:gd name="T63" fmla="*/ 0 h 222"/>
              <a:gd name="T64" fmla="*/ 0 w 254"/>
              <a:gd name="T65" fmla="*/ 0 h 2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4"/>
              <a:gd name="T100" fmla="*/ 0 h 222"/>
              <a:gd name="T101" fmla="*/ 254 w 254"/>
              <a:gd name="T102" fmla="*/ 222 h 2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4" h="222">
                <a:moveTo>
                  <a:pt x="128" y="222"/>
                </a:moveTo>
                <a:lnTo>
                  <a:pt x="161" y="191"/>
                </a:lnTo>
                <a:lnTo>
                  <a:pt x="189" y="162"/>
                </a:lnTo>
                <a:lnTo>
                  <a:pt x="213" y="133"/>
                </a:lnTo>
                <a:lnTo>
                  <a:pt x="233" y="105"/>
                </a:lnTo>
                <a:lnTo>
                  <a:pt x="246" y="79"/>
                </a:lnTo>
                <a:lnTo>
                  <a:pt x="254" y="54"/>
                </a:lnTo>
                <a:lnTo>
                  <a:pt x="254" y="32"/>
                </a:lnTo>
                <a:lnTo>
                  <a:pt x="246" y="13"/>
                </a:lnTo>
                <a:lnTo>
                  <a:pt x="242" y="9"/>
                </a:lnTo>
                <a:lnTo>
                  <a:pt x="236" y="5"/>
                </a:lnTo>
                <a:lnTo>
                  <a:pt x="227" y="3"/>
                </a:lnTo>
                <a:lnTo>
                  <a:pt x="216" y="2"/>
                </a:lnTo>
                <a:lnTo>
                  <a:pt x="206" y="0"/>
                </a:lnTo>
                <a:lnTo>
                  <a:pt x="192" y="0"/>
                </a:lnTo>
                <a:lnTo>
                  <a:pt x="177" y="2"/>
                </a:lnTo>
                <a:lnTo>
                  <a:pt x="162" y="5"/>
                </a:lnTo>
                <a:lnTo>
                  <a:pt x="145" y="8"/>
                </a:lnTo>
                <a:lnTo>
                  <a:pt x="127" y="11"/>
                </a:lnTo>
                <a:lnTo>
                  <a:pt x="107" y="16"/>
                </a:lnTo>
                <a:lnTo>
                  <a:pt x="88" y="21"/>
                </a:lnTo>
                <a:lnTo>
                  <a:pt x="67" y="28"/>
                </a:lnTo>
                <a:lnTo>
                  <a:pt x="45" y="34"/>
                </a:lnTo>
                <a:lnTo>
                  <a:pt x="22" y="41"/>
                </a:lnTo>
                <a:lnTo>
                  <a:pt x="0" y="50"/>
                </a:lnTo>
                <a:lnTo>
                  <a:pt x="33" y="51"/>
                </a:lnTo>
                <a:lnTo>
                  <a:pt x="64" y="60"/>
                </a:lnTo>
                <a:lnTo>
                  <a:pt x="91" y="76"/>
                </a:lnTo>
                <a:lnTo>
                  <a:pt x="115" y="98"/>
                </a:lnTo>
                <a:lnTo>
                  <a:pt x="131" y="124"/>
                </a:lnTo>
                <a:lnTo>
                  <a:pt x="140" y="155"/>
                </a:lnTo>
                <a:lnTo>
                  <a:pt x="139" y="188"/>
                </a:lnTo>
                <a:lnTo>
                  <a:pt x="128" y="222"/>
                </a:lnTo>
                <a:close/>
              </a:path>
            </a:pathLst>
          </a:custGeom>
          <a:solidFill>
            <a:srgbClr val="7F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 flipV="1">
            <a:off x="936804" y="2488300"/>
            <a:ext cx="897441" cy="1555959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574" name="Freeform 22"/>
          <p:cNvSpPr>
            <a:spLocks noChangeArrowheads="1"/>
          </p:cNvSpPr>
          <p:nvPr/>
        </p:nvSpPr>
        <p:spPr bwMode="auto">
          <a:xfrm rot="18240000" flipH="1">
            <a:off x="735636" y="5188119"/>
            <a:ext cx="138113" cy="176196"/>
          </a:xfrm>
          <a:custGeom>
            <a:avLst/>
            <a:gdLst>
              <a:gd name="T0" fmla="*/ 0 w 214"/>
              <a:gd name="T1" fmla="*/ 1 h 220"/>
              <a:gd name="T2" fmla="*/ 0 w 214"/>
              <a:gd name="T3" fmla="*/ 1 h 220"/>
              <a:gd name="T4" fmla="*/ 0 w 214"/>
              <a:gd name="T5" fmla="*/ 1 h 220"/>
              <a:gd name="T6" fmla="*/ 0 w 214"/>
              <a:gd name="T7" fmla="*/ 1 h 220"/>
              <a:gd name="T8" fmla="*/ 0 w 214"/>
              <a:gd name="T9" fmla="*/ 0 h 220"/>
              <a:gd name="T10" fmla="*/ 0 w 214"/>
              <a:gd name="T11" fmla="*/ 1 h 220"/>
              <a:gd name="T12" fmla="*/ 0 w 214"/>
              <a:gd name="T13" fmla="*/ 1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"/>
              <a:gd name="T22" fmla="*/ 0 h 220"/>
              <a:gd name="T23" fmla="*/ 214 w 214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" h="220">
                <a:moveTo>
                  <a:pt x="214" y="142"/>
                </a:moveTo>
                <a:lnTo>
                  <a:pt x="202" y="220"/>
                </a:lnTo>
                <a:lnTo>
                  <a:pt x="142" y="220"/>
                </a:lnTo>
                <a:lnTo>
                  <a:pt x="0" y="36"/>
                </a:lnTo>
                <a:lnTo>
                  <a:pt x="47" y="0"/>
                </a:lnTo>
                <a:lnTo>
                  <a:pt x="137" y="36"/>
                </a:lnTo>
                <a:lnTo>
                  <a:pt x="214" y="14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75" name="Freeform 23"/>
          <p:cNvSpPr>
            <a:spLocks noChangeArrowheads="1"/>
          </p:cNvSpPr>
          <p:nvPr/>
        </p:nvSpPr>
        <p:spPr bwMode="auto">
          <a:xfrm rot="18240000" flipH="1">
            <a:off x="761039" y="5378613"/>
            <a:ext cx="26988" cy="38096"/>
          </a:xfrm>
          <a:custGeom>
            <a:avLst/>
            <a:gdLst>
              <a:gd name="T0" fmla="*/ 0 w 42"/>
              <a:gd name="T1" fmla="*/ 0 h 48"/>
              <a:gd name="T2" fmla="*/ 0 w 42"/>
              <a:gd name="T3" fmla="*/ 1 h 48"/>
              <a:gd name="T4" fmla="*/ 0 w 42"/>
              <a:gd name="T5" fmla="*/ 1 h 48"/>
              <a:gd name="T6" fmla="*/ 0 w 42"/>
              <a:gd name="T7" fmla="*/ 1 h 48"/>
              <a:gd name="T8" fmla="*/ 0 w 4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8"/>
              <a:gd name="T17" fmla="*/ 42 w 4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8">
                <a:moveTo>
                  <a:pt x="30" y="0"/>
                </a:moveTo>
                <a:lnTo>
                  <a:pt x="42" y="36"/>
                </a:lnTo>
                <a:lnTo>
                  <a:pt x="12" y="48"/>
                </a:lnTo>
                <a:lnTo>
                  <a:pt x="0" y="12"/>
                </a:ln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76" name="Freeform 24"/>
          <p:cNvSpPr>
            <a:spLocks noChangeArrowheads="1"/>
          </p:cNvSpPr>
          <p:nvPr/>
        </p:nvSpPr>
        <p:spPr bwMode="auto">
          <a:xfrm rot="18240000" flipH="1">
            <a:off x="803894" y="5342106"/>
            <a:ext cx="96838" cy="157148"/>
          </a:xfrm>
          <a:custGeom>
            <a:avLst/>
            <a:gdLst>
              <a:gd name="T0" fmla="*/ 0 w 149"/>
              <a:gd name="T1" fmla="*/ 1 h 196"/>
              <a:gd name="T2" fmla="*/ 0 w 149"/>
              <a:gd name="T3" fmla="*/ 1 h 196"/>
              <a:gd name="T4" fmla="*/ 0 w 149"/>
              <a:gd name="T5" fmla="*/ 1 h 196"/>
              <a:gd name="T6" fmla="*/ 0 w 149"/>
              <a:gd name="T7" fmla="*/ 1 h 196"/>
              <a:gd name="T8" fmla="*/ 0 w 149"/>
              <a:gd name="T9" fmla="*/ 1 h 196"/>
              <a:gd name="T10" fmla="*/ 0 w 149"/>
              <a:gd name="T11" fmla="*/ 1 h 196"/>
              <a:gd name="T12" fmla="*/ 0 w 149"/>
              <a:gd name="T13" fmla="*/ 1 h 196"/>
              <a:gd name="T14" fmla="*/ 0 w 149"/>
              <a:gd name="T15" fmla="*/ 1 h 196"/>
              <a:gd name="T16" fmla="*/ 0 w 149"/>
              <a:gd name="T17" fmla="*/ 0 h 196"/>
              <a:gd name="T18" fmla="*/ 0 w 149"/>
              <a:gd name="T19" fmla="*/ 1 h 196"/>
              <a:gd name="T20" fmla="*/ 0 w 149"/>
              <a:gd name="T21" fmla="*/ 1 h 196"/>
              <a:gd name="T22" fmla="*/ 0 w 149"/>
              <a:gd name="T23" fmla="*/ 1 h 1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9"/>
              <a:gd name="T37" fmla="*/ 0 h 196"/>
              <a:gd name="T38" fmla="*/ 149 w 149"/>
              <a:gd name="T39" fmla="*/ 196 h 1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9" h="196">
                <a:moveTo>
                  <a:pt x="42" y="184"/>
                </a:moveTo>
                <a:lnTo>
                  <a:pt x="48" y="190"/>
                </a:lnTo>
                <a:lnTo>
                  <a:pt x="77" y="196"/>
                </a:lnTo>
                <a:lnTo>
                  <a:pt x="89" y="190"/>
                </a:lnTo>
                <a:lnTo>
                  <a:pt x="113" y="190"/>
                </a:lnTo>
                <a:lnTo>
                  <a:pt x="143" y="172"/>
                </a:lnTo>
                <a:lnTo>
                  <a:pt x="143" y="160"/>
                </a:lnTo>
                <a:lnTo>
                  <a:pt x="149" y="155"/>
                </a:lnTo>
                <a:lnTo>
                  <a:pt x="89" y="0"/>
                </a:lnTo>
                <a:lnTo>
                  <a:pt x="36" y="36"/>
                </a:lnTo>
                <a:lnTo>
                  <a:pt x="0" y="83"/>
                </a:lnTo>
                <a:lnTo>
                  <a:pt x="42" y="18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77" name="Freeform 25"/>
          <p:cNvSpPr>
            <a:spLocks noChangeArrowheads="1"/>
          </p:cNvSpPr>
          <p:nvPr/>
        </p:nvSpPr>
        <p:spPr bwMode="auto">
          <a:xfrm rot="18240000" flipH="1">
            <a:off x="784849" y="5373850"/>
            <a:ext cx="26988" cy="23810"/>
          </a:xfrm>
          <a:custGeom>
            <a:avLst/>
            <a:gdLst>
              <a:gd name="T0" fmla="*/ 0 w 41"/>
              <a:gd name="T1" fmla="*/ 0 h 30"/>
              <a:gd name="T2" fmla="*/ 0 w 41"/>
              <a:gd name="T3" fmla="*/ 1 h 30"/>
              <a:gd name="T4" fmla="*/ 0 w 41"/>
              <a:gd name="T5" fmla="*/ 1 h 30"/>
              <a:gd name="T6" fmla="*/ 0 60000 65536"/>
              <a:gd name="T7" fmla="*/ 0 60000 65536"/>
              <a:gd name="T8" fmla="*/ 0 60000 65536"/>
              <a:gd name="T9" fmla="*/ 0 w 41"/>
              <a:gd name="T10" fmla="*/ 0 h 30"/>
              <a:gd name="T11" fmla="*/ 41 w 4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30">
                <a:moveTo>
                  <a:pt x="41" y="0"/>
                </a:moveTo>
                <a:lnTo>
                  <a:pt x="23" y="18"/>
                </a:lnTo>
                <a:lnTo>
                  <a:pt x="0" y="3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78" name="Freeform 26"/>
          <p:cNvSpPr>
            <a:spLocks noChangeArrowheads="1"/>
          </p:cNvSpPr>
          <p:nvPr/>
        </p:nvSpPr>
        <p:spPr bwMode="auto">
          <a:xfrm rot="18240000" flipH="1">
            <a:off x="815008" y="5327813"/>
            <a:ext cx="46038" cy="42859"/>
          </a:xfrm>
          <a:custGeom>
            <a:avLst/>
            <a:gdLst>
              <a:gd name="T0" fmla="*/ 0 w 71"/>
              <a:gd name="T1" fmla="*/ 1 h 54"/>
              <a:gd name="T2" fmla="*/ 0 w 71"/>
              <a:gd name="T3" fmla="*/ 1 h 54"/>
              <a:gd name="T4" fmla="*/ 0 w 71"/>
              <a:gd name="T5" fmla="*/ 0 h 54"/>
              <a:gd name="T6" fmla="*/ 0 w 71"/>
              <a:gd name="T7" fmla="*/ 1 h 54"/>
              <a:gd name="T8" fmla="*/ 0 w 71"/>
              <a:gd name="T9" fmla="*/ 1 h 54"/>
              <a:gd name="T10" fmla="*/ 0 w 71"/>
              <a:gd name="T11" fmla="*/ 1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"/>
              <a:gd name="T19" fmla="*/ 0 h 54"/>
              <a:gd name="T20" fmla="*/ 71 w 71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" h="54">
                <a:moveTo>
                  <a:pt x="71" y="54"/>
                </a:moveTo>
                <a:lnTo>
                  <a:pt x="65" y="42"/>
                </a:lnTo>
                <a:lnTo>
                  <a:pt x="5" y="0"/>
                </a:lnTo>
                <a:lnTo>
                  <a:pt x="0" y="12"/>
                </a:lnTo>
                <a:lnTo>
                  <a:pt x="59" y="48"/>
                </a:lnTo>
                <a:lnTo>
                  <a:pt x="71" y="5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79" name="Freeform 27"/>
          <p:cNvSpPr>
            <a:spLocks noChangeArrowheads="1"/>
          </p:cNvSpPr>
          <p:nvPr/>
        </p:nvSpPr>
        <p:spPr bwMode="auto">
          <a:xfrm rot="18240000" flipH="1">
            <a:off x="745162" y="5221455"/>
            <a:ext cx="88900" cy="133338"/>
          </a:xfrm>
          <a:custGeom>
            <a:avLst/>
            <a:gdLst>
              <a:gd name="T0" fmla="*/ 0 w 137"/>
              <a:gd name="T1" fmla="*/ 1 h 166"/>
              <a:gd name="T2" fmla="*/ 0 w 137"/>
              <a:gd name="T3" fmla="*/ 1 h 166"/>
              <a:gd name="T4" fmla="*/ 0 w 137"/>
              <a:gd name="T5" fmla="*/ 0 h 166"/>
              <a:gd name="T6" fmla="*/ 0 w 137"/>
              <a:gd name="T7" fmla="*/ 1 h 166"/>
              <a:gd name="T8" fmla="*/ 0 w 137"/>
              <a:gd name="T9" fmla="*/ 1 h 166"/>
              <a:gd name="T10" fmla="*/ 0 w 137"/>
              <a:gd name="T11" fmla="*/ 1 h 166"/>
              <a:gd name="T12" fmla="*/ 0 w 137"/>
              <a:gd name="T13" fmla="*/ 1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7"/>
              <a:gd name="T22" fmla="*/ 0 h 166"/>
              <a:gd name="T23" fmla="*/ 137 w 137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7" h="166">
                <a:moveTo>
                  <a:pt x="125" y="154"/>
                </a:moveTo>
                <a:lnTo>
                  <a:pt x="137" y="113"/>
                </a:lnTo>
                <a:lnTo>
                  <a:pt x="36" y="0"/>
                </a:lnTo>
                <a:lnTo>
                  <a:pt x="6" y="24"/>
                </a:lnTo>
                <a:lnTo>
                  <a:pt x="0" y="65"/>
                </a:lnTo>
                <a:lnTo>
                  <a:pt x="101" y="166"/>
                </a:lnTo>
                <a:lnTo>
                  <a:pt x="125" y="15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0" name="Freeform 28"/>
          <p:cNvSpPr>
            <a:spLocks noChangeArrowheads="1"/>
          </p:cNvSpPr>
          <p:nvPr/>
        </p:nvSpPr>
        <p:spPr bwMode="auto">
          <a:xfrm rot="18240000" flipH="1">
            <a:off x="748334" y="5145262"/>
            <a:ext cx="165100" cy="280961"/>
          </a:xfrm>
          <a:custGeom>
            <a:avLst/>
            <a:gdLst>
              <a:gd name="T0" fmla="*/ 0 w 256"/>
              <a:gd name="T1" fmla="*/ 0 h 350"/>
              <a:gd name="T2" fmla="*/ 0 w 256"/>
              <a:gd name="T3" fmla="*/ 0 h 350"/>
              <a:gd name="T4" fmla="*/ 0 w 256"/>
              <a:gd name="T5" fmla="*/ 1 h 350"/>
              <a:gd name="T6" fmla="*/ 0 w 256"/>
              <a:gd name="T7" fmla="*/ 1 h 350"/>
              <a:gd name="T8" fmla="*/ 0 w 256"/>
              <a:gd name="T9" fmla="*/ 1 h 350"/>
              <a:gd name="T10" fmla="*/ 0 w 256"/>
              <a:gd name="T11" fmla="*/ 1 h 350"/>
              <a:gd name="T12" fmla="*/ 0 w 256"/>
              <a:gd name="T13" fmla="*/ 1 h 350"/>
              <a:gd name="T14" fmla="*/ 0 w 256"/>
              <a:gd name="T15" fmla="*/ 1 h 350"/>
              <a:gd name="T16" fmla="*/ 0 w 256"/>
              <a:gd name="T17" fmla="*/ 1 h 350"/>
              <a:gd name="T18" fmla="*/ 0 w 256"/>
              <a:gd name="T19" fmla="*/ 1 h 350"/>
              <a:gd name="T20" fmla="*/ 0 w 256"/>
              <a:gd name="T21" fmla="*/ 1 h 350"/>
              <a:gd name="T22" fmla="*/ 0 w 256"/>
              <a:gd name="T23" fmla="*/ 1 h 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"/>
              <a:gd name="T37" fmla="*/ 0 h 350"/>
              <a:gd name="T38" fmla="*/ 256 w 256"/>
              <a:gd name="T39" fmla="*/ 350 h 3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" h="350">
                <a:moveTo>
                  <a:pt x="0" y="0"/>
                </a:moveTo>
                <a:lnTo>
                  <a:pt x="6" y="0"/>
                </a:lnTo>
                <a:lnTo>
                  <a:pt x="24" y="12"/>
                </a:lnTo>
                <a:lnTo>
                  <a:pt x="66" y="48"/>
                </a:lnTo>
                <a:lnTo>
                  <a:pt x="107" y="78"/>
                </a:lnTo>
                <a:lnTo>
                  <a:pt x="149" y="125"/>
                </a:lnTo>
                <a:lnTo>
                  <a:pt x="184" y="178"/>
                </a:lnTo>
                <a:lnTo>
                  <a:pt x="220" y="232"/>
                </a:lnTo>
                <a:lnTo>
                  <a:pt x="238" y="273"/>
                </a:lnTo>
                <a:lnTo>
                  <a:pt x="244" y="321"/>
                </a:lnTo>
                <a:lnTo>
                  <a:pt x="250" y="339"/>
                </a:lnTo>
                <a:lnTo>
                  <a:pt x="256" y="35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1" name="Freeform 29"/>
          <p:cNvSpPr>
            <a:spLocks noChangeArrowheads="1"/>
          </p:cNvSpPr>
          <p:nvPr/>
        </p:nvSpPr>
        <p:spPr bwMode="auto">
          <a:xfrm rot="18240000" flipH="1">
            <a:off x="794374" y="5324637"/>
            <a:ext cx="19050" cy="23810"/>
          </a:xfrm>
          <a:custGeom>
            <a:avLst/>
            <a:gdLst>
              <a:gd name="T0" fmla="*/ 0 w 30"/>
              <a:gd name="T1" fmla="*/ 0 h 29"/>
              <a:gd name="T2" fmla="*/ 0 w 30"/>
              <a:gd name="T3" fmla="*/ 1 h 29"/>
              <a:gd name="T4" fmla="*/ 0 w 30"/>
              <a:gd name="T5" fmla="*/ 1 h 29"/>
              <a:gd name="T6" fmla="*/ 0 60000 65536"/>
              <a:gd name="T7" fmla="*/ 0 60000 65536"/>
              <a:gd name="T8" fmla="*/ 0 60000 65536"/>
              <a:gd name="T9" fmla="*/ 0 w 30"/>
              <a:gd name="T10" fmla="*/ 0 h 29"/>
              <a:gd name="T11" fmla="*/ 30 w 3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9">
                <a:moveTo>
                  <a:pt x="30" y="0"/>
                </a:moveTo>
                <a:lnTo>
                  <a:pt x="0" y="23"/>
                </a:lnTo>
                <a:lnTo>
                  <a:pt x="0" y="29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2" name="Line 30"/>
          <p:cNvSpPr>
            <a:spLocks noChangeShapeType="1"/>
          </p:cNvSpPr>
          <p:nvPr/>
        </p:nvSpPr>
        <p:spPr bwMode="auto">
          <a:xfrm flipH="1" flipV="1">
            <a:off x="776914" y="5248436"/>
            <a:ext cx="36509" cy="904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3" name="Line 31"/>
          <p:cNvSpPr>
            <a:spLocks noChangeShapeType="1"/>
          </p:cNvSpPr>
          <p:nvPr/>
        </p:nvSpPr>
        <p:spPr bwMode="auto">
          <a:xfrm flipH="1">
            <a:off x="759453" y="5277011"/>
            <a:ext cx="34922" cy="79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4" name="Freeform 32"/>
          <p:cNvSpPr>
            <a:spLocks noChangeArrowheads="1"/>
          </p:cNvSpPr>
          <p:nvPr/>
        </p:nvSpPr>
        <p:spPr bwMode="auto">
          <a:xfrm rot="18240000" flipH="1">
            <a:off x="600712" y="5153190"/>
            <a:ext cx="119063" cy="90479"/>
          </a:xfrm>
          <a:custGeom>
            <a:avLst/>
            <a:gdLst>
              <a:gd name="T0" fmla="*/ 0 w 184"/>
              <a:gd name="T1" fmla="*/ 1 h 112"/>
              <a:gd name="T2" fmla="*/ 0 w 184"/>
              <a:gd name="T3" fmla="*/ 0 h 112"/>
              <a:gd name="T4" fmla="*/ 0 w 184"/>
              <a:gd name="T5" fmla="*/ 1 h 112"/>
              <a:gd name="T6" fmla="*/ 0 w 184"/>
              <a:gd name="T7" fmla="*/ 1 h 112"/>
              <a:gd name="T8" fmla="*/ 0 w 184"/>
              <a:gd name="T9" fmla="*/ 1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112"/>
              <a:gd name="T17" fmla="*/ 184 w 184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112">
                <a:moveTo>
                  <a:pt x="0" y="89"/>
                </a:moveTo>
                <a:lnTo>
                  <a:pt x="106" y="0"/>
                </a:lnTo>
                <a:lnTo>
                  <a:pt x="184" y="29"/>
                </a:lnTo>
                <a:lnTo>
                  <a:pt x="77" y="112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5" name="Freeform 33"/>
          <p:cNvSpPr>
            <a:spLocks noChangeArrowheads="1"/>
          </p:cNvSpPr>
          <p:nvPr/>
        </p:nvSpPr>
        <p:spPr bwMode="auto">
          <a:xfrm rot="18240000" flipH="1">
            <a:off x="648338" y="5280186"/>
            <a:ext cx="7938" cy="4762"/>
          </a:xfrm>
          <a:custGeom>
            <a:avLst/>
            <a:gdLst>
              <a:gd name="T0" fmla="*/ 0 w 12"/>
              <a:gd name="T1" fmla="*/ 0 h 6"/>
              <a:gd name="T2" fmla="*/ 0 w 12"/>
              <a:gd name="T3" fmla="*/ 1 h 6"/>
              <a:gd name="T4" fmla="*/ 0 w 12"/>
              <a:gd name="T5" fmla="*/ 0 h 6"/>
              <a:gd name="T6" fmla="*/ 0 w 12"/>
              <a:gd name="T7" fmla="*/ 0 h 6"/>
              <a:gd name="T8" fmla="*/ 0 w 12"/>
              <a:gd name="T9" fmla="*/ 0 h 6"/>
              <a:gd name="T10" fmla="*/ 0 w 1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6" y="0"/>
                </a:moveTo>
                <a:lnTo>
                  <a:pt x="12" y="6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6" name="Freeform 34"/>
          <p:cNvSpPr>
            <a:spLocks noChangeArrowheads="1"/>
          </p:cNvSpPr>
          <p:nvPr/>
        </p:nvSpPr>
        <p:spPr bwMode="auto">
          <a:xfrm rot="18240000" flipH="1">
            <a:off x="692781" y="5170652"/>
            <a:ext cx="68263" cy="76193"/>
          </a:xfrm>
          <a:custGeom>
            <a:avLst/>
            <a:gdLst>
              <a:gd name="T0" fmla="*/ 0 w 107"/>
              <a:gd name="T1" fmla="*/ 1 h 95"/>
              <a:gd name="T2" fmla="*/ 0 w 107"/>
              <a:gd name="T3" fmla="*/ 1 h 95"/>
              <a:gd name="T4" fmla="*/ 0 w 107"/>
              <a:gd name="T5" fmla="*/ 0 h 95"/>
              <a:gd name="T6" fmla="*/ 0 w 107"/>
              <a:gd name="T7" fmla="*/ 1 h 95"/>
              <a:gd name="T8" fmla="*/ 0 w 107"/>
              <a:gd name="T9" fmla="*/ 1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95"/>
              <a:gd name="T17" fmla="*/ 107 w 107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95">
                <a:moveTo>
                  <a:pt x="107" y="95"/>
                </a:moveTo>
                <a:lnTo>
                  <a:pt x="23" y="65"/>
                </a:lnTo>
                <a:lnTo>
                  <a:pt x="0" y="0"/>
                </a:lnTo>
                <a:lnTo>
                  <a:pt x="83" y="23"/>
                </a:lnTo>
                <a:lnTo>
                  <a:pt x="107" y="9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7" name="Line 35"/>
          <p:cNvSpPr>
            <a:spLocks noChangeShapeType="1"/>
          </p:cNvSpPr>
          <p:nvPr/>
        </p:nvSpPr>
        <p:spPr bwMode="auto">
          <a:xfrm flipV="1">
            <a:off x="616591" y="5205574"/>
            <a:ext cx="3175" cy="9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8" name="Line 36"/>
          <p:cNvSpPr>
            <a:spLocks noChangeShapeType="1"/>
          </p:cNvSpPr>
          <p:nvPr/>
        </p:nvSpPr>
        <p:spPr bwMode="auto">
          <a:xfrm flipV="1">
            <a:off x="649925" y="5200811"/>
            <a:ext cx="1587" cy="79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89" name="Line 37"/>
          <p:cNvSpPr>
            <a:spLocks noChangeShapeType="1"/>
          </p:cNvSpPr>
          <p:nvPr/>
        </p:nvSpPr>
        <p:spPr bwMode="auto">
          <a:xfrm flipV="1">
            <a:off x="683260" y="5188111"/>
            <a:ext cx="1587" cy="142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0" name="Freeform 38"/>
          <p:cNvSpPr>
            <a:spLocks noChangeArrowheads="1"/>
          </p:cNvSpPr>
          <p:nvPr/>
        </p:nvSpPr>
        <p:spPr bwMode="auto">
          <a:xfrm rot="18240000" flipH="1">
            <a:off x="726115" y="5219862"/>
            <a:ext cx="68263" cy="14286"/>
          </a:xfrm>
          <a:custGeom>
            <a:avLst/>
            <a:gdLst>
              <a:gd name="T0" fmla="*/ 0 w 107"/>
              <a:gd name="T1" fmla="*/ 1 h 18"/>
              <a:gd name="T2" fmla="*/ 0 w 107"/>
              <a:gd name="T3" fmla="*/ 1 h 18"/>
              <a:gd name="T4" fmla="*/ 0 w 107"/>
              <a:gd name="T5" fmla="*/ 0 h 18"/>
              <a:gd name="T6" fmla="*/ 0 w 107"/>
              <a:gd name="T7" fmla="*/ 1 h 18"/>
              <a:gd name="T8" fmla="*/ 0 w 107"/>
              <a:gd name="T9" fmla="*/ 1 h 18"/>
              <a:gd name="T10" fmla="*/ 0 w 107"/>
              <a:gd name="T11" fmla="*/ 1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18"/>
              <a:gd name="T20" fmla="*/ 107 w 107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18">
                <a:moveTo>
                  <a:pt x="107" y="12"/>
                </a:moveTo>
                <a:lnTo>
                  <a:pt x="95" y="12"/>
                </a:lnTo>
                <a:lnTo>
                  <a:pt x="0" y="0"/>
                </a:lnTo>
                <a:lnTo>
                  <a:pt x="6" y="12"/>
                </a:lnTo>
                <a:lnTo>
                  <a:pt x="95" y="18"/>
                </a:lnTo>
                <a:lnTo>
                  <a:pt x="107" y="1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1" name="Line 39"/>
          <p:cNvSpPr>
            <a:spLocks noChangeShapeType="1"/>
          </p:cNvSpPr>
          <p:nvPr/>
        </p:nvSpPr>
        <p:spPr bwMode="auto">
          <a:xfrm flipH="1">
            <a:off x="743579" y="5205574"/>
            <a:ext cx="12699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2" name="Freeform 40"/>
          <p:cNvSpPr>
            <a:spLocks noChangeArrowheads="1"/>
          </p:cNvSpPr>
          <p:nvPr/>
        </p:nvSpPr>
        <p:spPr bwMode="auto">
          <a:xfrm rot="18240000" flipH="1">
            <a:off x="735642" y="5180174"/>
            <a:ext cx="6350" cy="9524"/>
          </a:xfrm>
          <a:custGeom>
            <a:avLst/>
            <a:gdLst>
              <a:gd name="T0" fmla="*/ 0 w 11"/>
              <a:gd name="T1" fmla="*/ 1 h 12"/>
              <a:gd name="T2" fmla="*/ 0 w 11"/>
              <a:gd name="T3" fmla="*/ 0 h 12"/>
              <a:gd name="T4" fmla="*/ 0 w 11"/>
              <a:gd name="T5" fmla="*/ 0 h 12"/>
              <a:gd name="T6" fmla="*/ 0 w 11"/>
              <a:gd name="T7" fmla="*/ 1 h 12"/>
              <a:gd name="T8" fmla="*/ 0 w 11"/>
              <a:gd name="T9" fmla="*/ 1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2"/>
              <a:gd name="T17" fmla="*/ 11 w 11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2">
                <a:moveTo>
                  <a:pt x="0" y="6"/>
                </a:moveTo>
                <a:lnTo>
                  <a:pt x="6" y="0"/>
                </a:lnTo>
                <a:lnTo>
                  <a:pt x="11" y="0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3" name="Freeform 41"/>
          <p:cNvSpPr>
            <a:spLocks noChangeArrowheads="1"/>
          </p:cNvSpPr>
          <p:nvPr/>
        </p:nvSpPr>
        <p:spPr bwMode="auto">
          <a:xfrm rot="18240000" flipH="1">
            <a:off x="716594" y="5161124"/>
            <a:ext cx="7938" cy="14286"/>
          </a:xfrm>
          <a:custGeom>
            <a:avLst/>
            <a:gdLst>
              <a:gd name="T0" fmla="*/ 0 w 12"/>
              <a:gd name="T1" fmla="*/ 0 h 18"/>
              <a:gd name="T2" fmla="*/ 0 w 12"/>
              <a:gd name="T3" fmla="*/ 1 h 18"/>
              <a:gd name="T4" fmla="*/ 0 w 12"/>
              <a:gd name="T5" fmla="*/ 1 h 18"/>
              <a:gd name="T6" fmla="*/ 0 w 12"/>
              <a:gd name="T7" fmla="*/ 1 h 18"/>
              <a:gd name="T8" fmla="*/ 0 w 12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8"/>
              <a:gd name="T17" fmla="*/ 12 w 1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8">
                <a:moveTo>
                  <a:pt x="12" y="0"/>
                </a:moveTo>
                <a:lnTo>
                  <a:pt x="12" y="6"/>
                </a:lnTo>
                <a:lnTo>
                  <a:pt x="0" y="18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4" name="Freeform 42"/>
          <p:cNvSpPr>
            <a:spLocks noChangeArrowheads="1"/>
          </p:cNvSpPr>
          <p:nvPr/>
        </p:nvSpPr>
        <p:spPr bwMode="auto">
          <a:xfrm rot="18240000" flipH="1">
            <a:off x="716594" y="5161124"/>
            <a:ext cx="7938" cy="14286"/>
          </a:xfrm>
          <a:custGeom>
            <a:avLst/>
            <a:gdLst>
              <a:gd name="T0" fmla="*/ 0 w 12"/>
              <a:gd name="T1" fmla="*/ 0 h 18"/>
              <a:gd name="T2" fmla="*/ 0 w 12"/>
              <a:gd name="T3" fmla="*/ 1 h 18"/>
              <a:gd name="T4" fmla="*/ 0 w 12"/>
              <a:gd name="T5" fmla="*/ 1 h 18"/>
              <a:gd name="T6" fmla="*/ 0 w 12"/>
              <a:gd name="T7" fmla="*/ 1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12" y="0"/>
                </a:moveTo>
                <a:lnTo>
                  <a:pt x="12" y="6"/>
                </a:lnTo>
                <a:lnTo>
                  <a:pt x="0" y="18"/>
                </a:lnTo>
                <a:lnTo>
                  <a:pt x="0" y="12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5" name="Freeform 43"/>
          <p:cNvSpPr>
            <a:spLocks noChangeArrowheads="1"/>
          </p:cNvSpPr>
          <p:nvPr/>
        </p:nvSpPr>
        <p:spPr bwMode="auto">
          <a:xfrm rot="18240000" flipH="1">
            <a:off x="781673" y="5386554"/>
            <a:ext cx="57150" cy="120639"/>
          </a:xfrm>
          <a:custGeom>
            <a:avLst/>
            <a:gdLst>
              <a:gd name="T0" fmla="*/ 0 w 89"/>
              <a:gd name="T1" fmla="*/ 1 h 149"/>
              <a:gd name="T2" fmla="*/ 0 w 89"/>
              <a:gd name="T3" fmla="*/ 0 h 149"/>
              <a:gd name="T4" fmla="*/ 0 w 89"/>
              <a:gd name="T5" fmla="*/ 1 h 149"/>
              <a:gd name="T6" fmla="*/ 0 w 89"/>
              <a:gd name="T7" fmla="*/ 1 h 149"/>
              <a:gd name="T8" fmla="*/ 0 w 89"/>
              <a:gd name="T9" fmla="*/ 1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149"/>
              <a:gd name="T17" fmla="*/ 89 w 89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149">
                <a:moveTo>
                  <a:pt x="0" y="6"/>
                </a:moveTo>
                <a:lnTo>
                  <a:pt x="42" y="0"/>
                </a:lnTo>
                <a:lnTo>
                  <a:pt x="89" y="137"/>
                </a:lnTo>
                <a:lnTo>
                  <a:pt x="54" y="149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6" name="Freeform 44"/>
          <p:cNvSpPr>
            <a:spLocks noChangeArrowheads="1"/>
          </p:cNvSpPr>
          <p:nvPr/>
        </p:nvSpPr>
        <p:spPr bwMode="auto">
          <a:xfrm rot="18240000" flipH="1">
            <a:off x="727702" y="5307180"/>
            <a:ext cx="76200" cy="130163"/>
          </a:xfrm>
          <a:custGeom>
            <a:avLst/>
            <a:gdLst>
              <a:gd name="T0" fmla="*/ 0 w 119"/>
              <a:gd name="T1" fmla="*/ 0 h 161"/>
              <a:gd name="T2" fmla="*/ 0 w 119"/>
              <a:gd name="T3" fmla="*/ 1 h 161"/>
              <a:gd name="T4" fmla="*/ 0 w 119"/>
              <a:gd name="T5" fmla="*/ 1 h 161"/>
              <a:gd name="T6" fmla="*/ 0 w 119"/>
              <a:gd name="T7" fmla="*/ 1 h 161"/>
              <a:gd name="T8" fmla="*/ 0 w 119"/>
              <a:gd name="T9" fmla="*/ 0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"/>
              <a:gd name="T16" fmla="*/ 0 h 161"/>
              <a:gd name="T17" fmla="*/ 119 w 119"/>
              <a:gd name="T18" fmla="*/ 161 h 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" h="161">
                <a:moveTo>
                  <a:pt x="119" y="0"/>
                </a:moveTo>
                <a:lnTo>
                  <a:pt x="113" y="78"/>
                </a:lnTo>
                <a:lnTo>
                  <a:pt x="0" y="161"/>
                </a:lnTo>
                <a:lnTo>
                  <a:pt x="12" y="83"/>
                </a:lnTo>
                <a:lnTo>
                  <a:pt x="119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7" name="Freeform 45"/>
          <p:cNvSpPr>
            <a:spLocks noChangeArrowheads="1"/>
          </p:cNvSpPr>
          <p:nvPr/>
        </p:nvSpPr>
        <p:spPr bwMode="auto">
          <a:xfrm rot="18240000" flipH="1">
            <a:off x="780087" y="5246854"/>
            <a:ext cx="22225" cy="119051"/>
          </a:xfrm>
          <a:custGeom>
            <a:avLst/>
            <a:gdLst>
              <a:gd name="T0" fmla="*/ 0 w 35"/>
              <a:gd name="T1" fmla="*/ 0 h 148"/>
              <a:gd name="T2" fmla="*/ 0 w 35"/>
              <a:gd name="T3" fmla="*/ 1 h 148"/>
              <a:gd name="T4" fmla="*/ 0 w 35"/>
              <a:gd name="T5" fmla="*/ 1 h 148"/>
              <a:gd name="T6" fmla="*/ 0 w 35"/>
              <a:gd name="T7" fmla="*/ 1 h 148"/>
              <a:gd name="T8" fmla="*/ 0 w 35"/>
              <a:gd name="T9" fmla="*/ 1 h 148"/>
              <a:gd name="T10" fmla="*/ 0 w 35"/>
              <a:gd name="T11" fmla="*/ 1 h 148"/>
              <a:gd name="T12" fmla="*/ 0 w 35"/>
              <a:gd name="T13" fmla="*/ 0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148"/>
              <a:gd name="T23" fmla="*/ 35 w 3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148">
                <a:moveTo>
                  <a:pt x="0" y="0"/>
                </a:moveTo>
                <a:lnTo>
                  <a:pt x="0" y="11"/>
                </a:lnTo>
                <a:lnTo>
                  <a:pt x="23" y="130"/>
                </a:lnTo>
                <a:lnTo>
                  <a:pt x="35" y="148"/>
                </a:lnTo>
                <a:lnTo>
                  <a:pt x="35" y="136"/>
                </a:lnTo>
                <a:lnTo>
                  <a:pt x="5" y="11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8" name="Freeform 46"/>
          <p:cNvSpPr>
            <a:spLocks noChangeArrowheads="1"/>
          </p:cNvSpPr>
          <p:nvPr/>
        </p:nvSpPr>
        <p:spPr bwMode="auto">
          <a:xfrm rot="18240000" flipH="1">
            <a:off x="654682" y="5240506"/>
            <a:ext cx="119063" cy="152386"/>
          </a:xfrm>
          <a:custGeom>
            <a:avLst/>
            <a:gdLst>
              <a:gd name="T0" fmla="*/ 0 w 184"/>
              <a:gd name="T1" fmla="*/ 1 h 189"/>
              <a:gd name="T2" fmla="*/ 0 w 184"/>
              <a:gd name="T3" fmla="*/ 1 h 189"/>
              <a:gd name="T4" fmla="*/ 0 w 184"/>
              <a:gd name="T5" fmla="*/ 0 h 189"/>
              <a:gd name="T6" fmla="*/ 0 w 184"/>
              <a:gd name="T7" fmla="*/ 1 h 189"/>
              <a:gd name="T8" fmla="*/ 0 w 184"/>
              <a:gd name="T9" fmla="*/ 1 h 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189"/>
              <a:gd name="T17" fmla="*/ 184 w 184"/>
              <a:gd name="T18" fmla="*/ 189 h 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189">
                <a:moveTo>
                  <a:pt x="77" y="189"/>
                </a:moveTo>
                <a:lnTo>
                  <a:pt x="184" y="106"/>
                </a:lnTo>
                <a:lnTo>
                  <a:pt x="106" y="0"/>
                </a:lnTo>
                <a:lnTo>
                  <a:pt x="0" y="83"/>
                </a:lnTo>
                <a:lnTo>
                  <a:pt x="77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99" name="Freeform 47"/>
          <p:cNvSpPr>
            <a:spLocks noChangeArrowheads="1"/>
          </p:cNvSpPr>
          <p:nvPr/>
        </p:nvSpPr>
        <p:spPr bwMode="auto">
          <a:xfrm rot="18240000" flipH="1">
            <a:off x="659447" y="5308763"/>
            <a:ext cx="49213" cy="38096"/>
          </a:xfrm>
          <a:custGeom>
            <a:avLst/>
            <a:gdLst>
              <a:gd name="T0" fmla="*/ 0 w 77"/>
              <a:gd name="T1" fmla="*/ 0 h 48"/>
              <a:gd name="T2" fmla="*/ 0 w 77"/>
              <a:gd name="T3" fmla="*/ 1 h 48"/>
              <a:gd name="T4" fmla="*/ 0 w 77"/>
              <a:gd name="T5" fmla="*/ 1 h 48"/>
              <a:gd name="T6" fmla="*/ 0 w 77"/>
              <a:gd name="T7" fmla="*/ 1 h 48"/>
              <a:gd name="T8" fmla="*/ 0 w 77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48"/>
              <a:gd name="T17" fmla="*/ 77 w 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48">
                <a:moveTo>
                  <a:pt x="77" y="0"/>
                </a:moveTo>
                <a:lnTo>
                  <a:pt x="41" y="12"/>
                </a:lnTo>
                <a:lnTo>
                  <a:pt x="0" y="48"/>
                </a:lnTo>
                <a:lnTo>
                  <a:pt x="29" y="36"/>
                </a:lnTo>
                <a:lnTo>
                  <a:pt x="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0" name="Freeform 48"/>
          <p:cNvSpPr>
            <a:spLocks noChangeArrowheads="1"/>
          </p:cNvSpPr>
          <p:nvPr/>
        </p:nvSpPr>
        <p:spPr bwMode="auto">
          <a:xfrm rot="18240000" flipH="1">
            <a:off x="659447" y="5308763"/>
            <a:ext cx="49213" cy="38096"/>
          </a:xfrm>
          <a:custGeom>
            <a:avLst/>
            <a:gdLst>
              <a:gd name="T0" fmla="*/ 0 w 77"/>
              <a:gd name="T1" fmla="*/ 0 h 48"/>
              <a:gd name="T2" fmla="*/ 0 w 77"/>
              <a:gd name="T3" fmla="*/ 1 h 48"/>
              <a:gd name="T4" fmla="*/ 0 w 77"/>
              <a:gd name="T5" fmla="*/ 1 h 48"/>
              <a:gd name="T6" fmla="*/ 0 w 77"/>
              <a:gd name="T7" fmla="*/ 1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48"/>
              <a:gd name="T14" fmla="*/ 77 w 77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48">
                <a:moveTo>
                  <a:pt x="77" y="0"/>
                </a:moveTo>
                <a:lnTo>
                  <a:pt x="41" y="12"/>
                </a:lnTo>
                <a:lnTo>
                  <a:pt x="0" y="48"/>
                </a:lnTo>
                <a:lnTo>
                  <a:pt x="29" y="36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1" name="Freeform 49"/>
          <p:cNvSpPr>
            <a:spLocks noChangeArrowheads="1"/>
          </p:cNvSpPr>
          <p:nvPr/>
        </p:nvSpPr>
        <p:spPr bwMode="auto">
          <a:xfrm rot="18240000" flipH="1">
            <a:off x="754677" y="5053194"/>
            <a:ext cx="287338" cy="430172"/>
          </a:xfrm>
          <a:custGeom>
            <a:avLst/>
            <a:gdLst>
              <a:gd name="T0" fmla="*/ 0 w 445"/>
              <a:gd name="T1" fmla="*/ 1 h 534"/>
              <a:gd name="T2" fmla="*/ 0 w 445"/>
              <a:gd name="T3" fmla="*/ 1 h 534"/>
              <a:gd name="T4" fmla="*/ 0 w 445"/>
              <a:gd name="T5" fmla="*/ 1 h 534"/>
              <a:gd name="T6" fmla="*/ 0 w 445"/>
              <a:gd name="T7" fmla="*/ 1 h 534"/>
              <a:gd name="T8" fmla="*/ 0 w 445"/>
              <a:gd name="T9" fmla="*/ 1 h 534"/>
              <a:gd name="T10" fmla="*/ 0 w 445"/>
              <a:gd name="T11" fmla="*/ 1 h 534"/>
              <a:gd name="T12" fmla="*/ 0 w 445"/>
              <a:gd name="T13" fmla="*/ 1 h 534"/>
              <a:gd name="T14" fmla="*/ 0 w 445"/>
              <a:gd name="T15" fmla="*/ 1 h 534"/>
              <a:gd name="T16" fmla="*/ 0 w 445"/>
              <a:gd name="T17" fmla="*/ 1 h 534"/>
              <a:gd name="T18" fmla="*/ 0 w 445"/>
              <a:gd name="T19" fmla="*/ 1 h 534"/>
              <a:gd name="T20" fmla="*/ 0 w 445"/>
              <a:gd name="T21" fmla="*/ 1 h 534"/>
              <a:gd name="T22" fmla="*/ 0 w 445"/>
              <a:gd name="T23" fmla="*/ 1 h 534"/>
              <a:gd name="T24" fmla="*/ 0 w 445"/>
              <a:gd name="T25" fmla="*/ 1 h 534"/>
              <a:gd name="T26" fmla="*/ 0 w 445"/>
              <a:gd name="T27" fmla="*/ 1 h 534"/>
              <a:gd name="T28" fmla="*/ 0 w 445"/>
              <a:gd name="T29" fmla="*/ 1 h 534"/>
              <a:gd name="T30" fmla="*/ 0 w 445"/>
              <a:gd name="T31" fmla="*/ 1 h 534"/>
              <a:gd name="T32" fmla="*/ 0 w 445"/>
              <a:gd name="T33" fmla="*/ 1 h 534"/>
              <a:gd name="T34" fmla="*/ 0 w 445"/>
              <a:gd name="T35" fmla="*/ 1 h 534"/>
              <a:gd name="T36" fmla="*/ 0 w 445"/>
              <a:gd name="T37" fmla="*/ 1 h 534"/>
              <a:gd name="T38" fmla="*/ 0 w 445"/>
              <a:gd name="T39" fmla="*/ 1 h 534"/>
              <a:gd name="T40" fmla="*/ 0 w 445"/>
              <a:gd name="T41" fmla="*/ 1 h 534"/>
              <a:gd name="T42" fmla="*/ 0 w 445"/>
              <a:gd name="T43" fmla="*/ 1 h 534"/>
              <a:gd name="T44" fmla="*/ 0 w 445"/>
              <a:gd name="T45" fmla="*/ 1 h 534"/>
              <a:gd name="T46" fmla="*/ 0 w 445"/>
              <a:gd name="T47" fmla="*/ 1 h 534"/>
              <a:gd name="T48" fmla="*/ 0 w 445"/>
              <a:gd name="T49" fmla="*/ 0 h 534"/>
              <a:gd name="T50" fmla="*/ 0 w 445"/>
              <a:gd name="T51" fmla="*/ 0 h 534"/>
              <a:gd name="T52" fmla="*/ 0 w 445"/>
              <a:gd name="T53" fmla="*/ 1 h 534"/>
              <a:gd name="T54" fmla="*/ 0 w 445"/>
              <a:gd name="T55" fmla="*/ 1 h 534"/>
              <a:gd name="T56" fmla="*/ 0 w 445"/>
              <a:gd name="T57" fmla="*/ 1 h 534"/>
              <a:gd name="T58" fmla="*/ 0 w 445"/>
              <a:gd name="T59" fmla="*/ 1 h 534"/>
              <a:gd name="T60" fmla="*/ 0 w 445"/>
              <a:gd name="T61" fmla="*/ 1 h 534"/>
              <a:gd name="T62" fmla="*/ 0 w 445"/>
              <a:gd name="T63" fmla="*/ 1 h 5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5"/>
              <a:gd name="T97" fmla="*/ 0 h 534"/>
              <a:gd name="T98" fmla="*/ 445 w 445"/>
              <a:gd name="T99" fmla="*/ 534 h 53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5" h="534">
                <a:moveTo>
                  <a:pt x="333" y="184"/>
                </a:moveTo>
                <a:lnTo>
                  <a:pt x="345" y="202"/>
                </a:lnTo>
                <a:lnTo>
                  <a:pt x="362" y="225"/>
                </a:lnTo>
                <a:lnTo>
                  <a:pt x="374" y="249"/>
                </a:lnTo>
                <a:lnTo>
                  <a:pt x="392" y="279"/>
                </a:lnTo>
                <a:lnTo>
                  <a:pt x="404" y="302"/>
                </a:lnTo>
                <a:lnTo>
                  <a:pt x="416" y="326"/>
                </a:lnTo>
                <a:lnTo>
                  <a:pt x="422" y="344"/>
                </a:lnTo>
                <a:lnTo>
                  <a:pt x="434" y="374"/>
                </a:lnTo>
                <a:lnTo>
                  <a:pt x="434" y="385"/>
                </a:lnTo>
                <a:lnTo>
                  <a:pt x="440" y="403"/>
                </a:lnTo>
                <a:lnTo>
                  <a:pt x="440" y="421"/>
                </a:lnTo>
                <a:lnTo>
                  <a:pt x="445" y="445"/>
                </a:lnTo>
                <a:lnTo>
                  <a:pt x="445" y="463"/>
                </a:lnTo>
                <a:lnTo>
                  <a:pt x="445" y="474"/>
                </a:lnTo>
                <a:lnTo>
                  <a:pt x="440" y="486"/>
                </a:lnTo>
                <a:lnTo>
                  <a:pt x="434" y="498"/>
                </a:lnTo>
                <a:lnTo>
                  <a:pt x="422" y="510"/>
                </a:lnTo>
                <a:lnTo>
                  <a:pt x="416" y="516"/>
                </a:lnTo>
                <a:lnTo>
                  <a:pt x="410" y="522"/>
                </a:lnTo>
                <a:lnTo>
                  <a:pt x="398" y="528"/>
                </a:lnTo>
                <a:lnTo>
                  <a:pt x="386" y="528"/>
                </a:lnTo>
                <a:lnTo>
                  <a:pt x="368" y="534"/>
                </a:lnTo>
                <a:lnTo>
                  <a:pt x="350" y="528"/>
                </a:lnTo>
                <a:lnTo>
                  <a:pt x="339" y="528"/>
                </a:lnTo>
                <a:lnTo>
                  <a:pt x="321" y="522"/>
                </a:lnTo>
                <a:lnTo>
                  <a:pt x="297" y="510"/>
                </a:lnTo>
                <a:lnTo>
                  <a:pt x="285" y="504"/>
                </a:lnTo>
                <a:lnTo>
                  <a:pt x="267" y="492"/>
                </a:lnTo>
                <a:lnTo>
                  <a:pt x="214" y="457"/>
                </a:lnTo>
                <a:lnTo>
                  <a:pt x="178" y="421"/>
                </a:lnTo>
                <a:lnTo>
                  <a:pt x="137" y="380"/>
                </a:lnTo>
                <a:lnTo>
                  <a:pt x="113" y="350"/>
                </a:lnTo>
                <a:lnTo>
                  <a:pt x="95" y="326"/>
                </a:lnTo>
                <a:lnTo>
                  <a:pt x="60" y="267"/>
                </a:lnTo>
                <a:lnTo>
                  <a:pt x="36" y="219"/>
                </a:lnTo>
                <a:lnTo>
                  <a:pt x="12" y="166"/>
                </a:lnTo>
                <a:lnTo>
                  <a:pt x="6" y="142"/>
                </a:lnTo>
                <a:lnTo>
                  <a:pt x="6" y="130"/>
                </a:lnTo>
                <a:lnTo>
                  <a:pt x="0" y="113"/>
                </a:lnTo>
                <a:lnTo>
                  <a:pt x="0" y="89"/>
                </a:lnTo>
                <a:lnTo>
                  <a:pt x="0" y="65"/>
                </a:lnTo>
                <a:lnTo>
                  <a:pt x="0" y="59"/>
                </a:lnTo>
                <a:lnTo>
                  <a:pt x="6" y="41"/>
                </a:lnTo>
                <a:lnTo>
                  <a:pt x="12" y="29"/>
                </a:lnTo>
                <a:lnTo>
                  <a:pt x="24" y="18"/>
                </a:lnTo>
                <a:lnTo>
                  <a:pt x="30" y="12"/>
                </a:lnTo>
                <a:lnTo>
                  <a:pt x="36" y="6"/>
                </a:lnTo>
                <a:lnTo>
                  <a:pt x="48" y="0"/>
                </a:lnTo>
                <a:lnTo>
                  <a:pt x="60" y="0"/>
                </a:lnTo>
                <a:lnTo>
                  <a:pt x="71" y="0"/>
                </a:lnTo>
                <a:lnTo>
                  <a:pt x="95" y="0"/>
                </a:lnTo>
                <a:lnTo>
                  <a:pt x="113" y="6"/>
                </a:lnTo>
                <a:lnTo>
                  <a:pt x="125" y="12"/>
                </a:lnTo>
                <a:lnTo>
                  <a:pt x="155" y="24"/>
                </a:lnTo>
                <a:lnTo>
                  <a:pt x="160" y="29"/>
                </a:lnTo>
                <a:lnTo>
                  <a:pt x="172" y="35"/>
                </a:lnTo>
                <a:lnTo>
                  <a:pt x="190" y="47"/>
                </a:lnTo>
                <a:lnTo>
                  <a:pt x="220" y="65"/>
                </a:lnTo>
                <a:lnTo>
                  <a:pt x="238" y="83"/>
                </a:lnTo>
                <a:lnTo>
                  <a:pt x="255" y="101"/>
                </a:lnTo>
                <a:lnTo>
                  <a:pt x="285" y="124"/>
                </a:lnTo>
                <a:lnTo>
                  <a:pt x="303" y="148"/>
                </a:lnTo>
                <a:lnTo>
                  <a:pt x="321" y="166"/>
                </a:lnTo>
                <a:lnTo>
                  <a:pt x="333" y="18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2" name="Freeform 50"/>
          <p:cNvSpPr>
            <a:spLocks noChangeArrowheads="1"/>
          </p:cNvSpPr>
          <p:nvPr/>
        </p:nvSpPr>
        <p:spPr bwMode="auto">
          <a:xfrm rot="18240000" flipH="1">
            <a:off x="756265" y="5051606"/>
            <a:ext cx="284163" cy="430172"/>
          </a:xfrm>
          <a:custGeom>
            <a:avLst/>
            <a:gdLst>
              <a:gd name="T0" fmla="*/ 0 w 440"/>
              <a:gd name="T1" fmla="*/ 1 h 534"/>
              <a:gd name="T2" fmla="*/ 0 w 440"/>
              <a:gd name="T3" fmla="*/ 1 h 534"/>
              <a:gd name="T4" fmla="*/ 0 w 440"/>
              <a:gd name="T5" fmla="*/ 1 h 534"/>
              <a:gd name="T6" fmla="*/ 0 w 440"/>
              <a:gd name="T7" fmla="*/ 1 h 534"/>
              <a:gd name="T8" fmla="*/ 0 w 440"/>
              <a:gd name="T9" fmla="*/ 1 h 534"/>
              <a:gd name="T10" fmla="*/ 0 w 440"/>
              <a:gd name="T11" fmla="*/ 1 h 534"/>
              <a:gd name="T12" fmla="*/ 0 w 440"/>
              <a:gd name="T13" fmla="*/ 1 h 534"/>
              <a:gd name="T14" fmla="*/ 0 w 440"/>
              <a:gd name="T15" fmla="*/ 1 h 534"/>
              <a:gd name="T16" fmla="*/ 0 w 440"/>
              <a:gd name="T17" fmla="*/ 1 h 534"/>
              <a:gd name="T18" fmla="*/ 0 w 440"/>
              <a:gd name="T19" fmla="*/ 1 h 534"/>
              <a:gd name="T20" fmla="*/ 0 w 440"/>
              <a:gd name="T21" fmla="*/ 1 h 534"/>
              <a:gd name="T22" fmla="*/ 0 w 440"/>
              <a:gd name="T23" fmla="*/ 1 h 534"/>
              <a:gd name="T24" fmla="*/ 0 w 440"/>
              <a:gd name="T25" fmla="*/ 1 h 534"/>
              <a:gd name="T26" fmla="*/ 0 w 440"/>
              <a:gd name="T27" fmla="*/ 1 h 534"/>
              <a:gd name="T28" fmla="*/ 0 w 440"/>
              <a:gd name="T29" fmla="*/ 1 h 534"/>
              <a:gd name="T30" fmla="*/ 0 w 440"/>
              <a:gd name="T31" fmla="*/ 1 h 534"/>
              <a:gd name="T32" fmla="*/ 0 w 440"/>
              <a:gd name="T33" fmla="*/ 1 h 534"/>
              <a:gd name="T34" fmla="*/ 0 w 440"/>
              <a:gd name="T35" fmla="*/ 1 h 534"/>
              <a:gd name="T36" fmla="*/ 0 w 440"/>
              <a:gd name="T37" fmla="*/ 1 h 534"/>
              <a:gd name="T38" fmla="*/ 0 w 440"/>
              <a:gd name="T39" fmla="*/ 1 h 534"/>
              <a:gd name="T40" fmla="*/ 0 w 440"/>
              <a:gd name="T41" fmla="*/ 1 h 534"/>
              <a:gd name="T42" fmla="*/ 0 w 440"/>
              <a:gd name="T43" fmla="*/ 1 h 534"/>
              <a:gd name="T44" fmla="*/ 0 w 440"/>
              <a:gd name="T45" fmla="*/ 1 h 534"/>
              <a:gd name="T46" fmla="*/ 0 w 440"/>
              <a:gd name="T47" fmla="*/ 1 h 534"/>
              <a:gd name="T48" fmla="*/ 0 w 440"/>
              <a:gd name="T49" fmla="*/ 1 h 534"/>
              <a:gd name="T50" fmla="*/ 0 w 440"/>
              <a:gd name="T51" fmla="*/ 1 h 534"/>
              <a:gd name="T52" fmla="*/ 0 w 440"/>
              <a:gd name="T53" fmla="*/ 1 h 534"/>
              <a:gd name="T54" fmla="*/ 0 w 440"/>
              <a:gd name="T55" fmla="*/ 1 h 534"/>
              <a:gd name="T56" fmla="*/ 0 w 440"/>
              <a:gd name="T57" fmla="*/ 1 h 534"/>
              <a:gd name="T58" fmla="*/ 0 w 440"/>
              <a:gd name="T59" fmla="*/ 1 h 534"/>
              <a:gd name="T60" fmla="*/ 0 w 440"/>
              <a:gd name="T61" fmla="*/ 1 h 534"/>
              <a:gd name="T62" fmla="*/ 0 w 440"/>
              <a:gd name="T63" fmla="*/ 1 h 534"/>
              <a:gd name="T64" fmla="*/ 0 w 440"/>
              <a:gd name="T65" fmla="*/ 1 h 534"/>
              <a:gd name="T66" fmla="*/ 0 w 440"/>
              <a:gd name="T67" fmla="*/ 1 h 5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0"/>
              <a:gd name="T103" fmla="*/ 0 h 534"/>
              <a:gd name="T104" fmla="*/ 440 w 440"/>
              <a:gd name="T105" fmla="*/ 534 h 53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0" h="534">
                <a:moveTo>
                  <a:pt x="327" y="184"/>
                </a:moveTo>
                <a:lnTo>
                  <a:pt x="339" y="202"/>
                </a:lnTo>
                <a:lnTo>
                  <a:pt x="356" y="225"/>
                </a:lnTo>
                <a:lnTo>
                  <a:pt x="374" y="255"/>
                </a:lnTo>
                <a:lnTo>
                  <a:pt x="386" y="273"/>
                </a:lnTo>
                <a:lnTo>
                  <a:pt x="404" y="302"/>
                </a:lnTo>
                <a:lnTo>
                  <a:pt x="416" y="326"/>
                </a:lnTo>
                <a:lnTo>
                  <a:pt x="422" y="344"/>
                </a:lnTo>
                <a:lnTo>
                  <a:pt x="434" y="374"/>
                </a:lnTo>
                <a:lnTo>
                  <a:pt x="434" y="385"/>
                </a:lnTo>
                <a:lnTo>
                  <a:pt x="440" y="403"/>
                </a:lnTo>
                <a:lnTo>
                  <a:pt x="440" y="421"/>
                </a:lnTo>
                <a:lnTo>
                  <a:pt x="440" y="439"/>
                </a:lnTo>
                <a:lnTo>
                  <a:pt x="440" y="463"/>
                </a:lnTo>
                <a:lnTo>
                  <a:pt x="440" y="474"/>
                </a:lnTo>
                <a:lnTo>
                  <a:pt x="434" y="492"/>
                </a:lnTo>
                <a:lnTo>
                  <a:pt x="428" y="504"/>
                </a:lnTo>
                <a:lnTo>
                  <a:pt x="416" y="516"/>
                </a:lnTo>
                <a:lnTo>
                  <a:pt x="410" y="522"/>
                </a:lnTo>
                <a:lnTo>
                  <a:pt x="404" y="528"/>
                </a:lnTo>
                <a:lnTo>
                  <a:pt x="398" y="528"/>
                </a:lnTo>
                <a:lnTo>
                  <a:pt x="374" y="534"/>
                </a:lnTo>
                <a:lnTo>
                  <a:pt x="362" y="534"/>
                </a:lnTo>
                <a:lnTo>
                  <a:pt x="350" y="534"/>
                </a:lnTo>
                <a:lnTo>
                  <a:pt x="333" y="528"/>
                </a:lnTo>
                <a:lnTo>
                  <a:pt x="315" y="522"/>
                </a:lnTo>
                <a:lnTo>
                  <a:pt x="291" y="510"/>
                </a:lnTo>
                <a:lnTo>
                  <a:pt x="279" y="504"/>
                </a:lnTo>
                <a:lnTo>
                  <a:pt x="267" y="498"/>
                </a:lnTo>
                <a:lnTo>
                  <a:pt x="250" y="486"/>
                </a:lnTo>
                <a:lnTo>
                  <a:pt x="220" y="469"/>
                </a:lnTo>
                <a:lnTo>
                  <a:pt x="202" y="451"/>
                </a:lnTo>
                <a:lnTo>
                  <a:pt x="184" y="433"/>
                </a:lnTo>
                <a:lnTo>
                  <a:pt x="160" y="409"/>
                </a:lnTo>
                <a:lnTo>
                  <a:pt x="143" y="391"/>
                </a:lnTo>
                <a:lnTo>
                  <a:pt x="125" y="368"/>
                </a:lnTo>
                <a:lnTo>
                  <a:pt x="113" y="350"/>
                </a:lnTo>
                <a:lnTo>
                  <a:pt x="101" y="332"/>
                </a:lnTo>
                <a:lnTo>
                  <a:pt x="83" y="308"/>
                </a:lnTo>
                <a:lnTo>
                  <a:pt x="65" y="285"/>
                </a:lnTo>
                <a:lnTo>
                  <a:pt x="54" y="267"/>
                </a:lnTo>
                <a:lnTo>
                  <a:pt x="36" y="231"/>
                </a:lnTo>
                <a:lnTo>
                  <a:pt x="24" y="207"/>
                </a:lnTo>
                <a:lnTo>
                  <a:pt x="18" y="190"/>
                </a:lnTo>
                <a:lnTo>
                  <a:pt x="12" y="166"/>
                </a:lnTo>
                <a:lnTo>
                  <a:pt x="6" y="148"/>
                </a:lnTo>
                <a:lnTo>
                  <a:pt x="6" y="136"/>
                </a:lnTo>
                <a:lnTo>
                  <a:pt x="0" y="118"/>
                </a:lnTo>
                <a:lnTo>
                  <a:pt x="0" y="95"/>
                </a:lnTo>
                <a:lnTo>
                  <a:pt x="0" y="71"/>
                </a:lnTo>
                <a:lnTo>
                  <a:pt x="0" y="59"/>
                </a:lnTo>
                <a:lnTo>
                  <a:pt x="6" y="41"/>
                </a:lnTo>
                <a:lnTo>
                  <a:pt x="12" y="29"/>
                </a:lnTo>
                <a:lnTo>
                  <a:pt x="18" y="24"/>
                </a:lnTo>
                <a:lnTo>
                  <a:pt x="24" y="18"/>
                </a:lnTo>
                <a:lnTo>
                  <a:pt x="30" y="12"/>
                </a:lnTo>
                <a:lnTo>
                  <a:pt x="48" y="6"/>
                </a:lnTo>
                <a:lnTo>
                  <a:pt x="54" y="6"/>
                </a:lnTo>
                <a:lnTo>
                  <a:pt x="77" y="0"/>
                </a:lnTo>
                <a:lnTo>
                  <a:pt x="95" y="6"/>
                </a:lnTo>
                <a:lnTo>
                  <a:pt x="107" y="6"/>
                </a:lnTo>
                <a:lnTo>
                  <a:pt x="125" y="12"/>
                </a:lnTo>
                <a:lnTo>
                  <a:pt x="149" y="24"/>
                </a:lnTo>
                <a:lnTo>
                  <a:pt x="160" y="29"/>
                </a:lnTo>
                <a:lnTo>
                  <a:pt x="178" y="41"/>
                </a:lnTo>
                <a:lnTo>
                  <a:pt x="226" y="77"/>
                </a:lnTo>
                <a:lnTo>
                  <a:pt x="267" y="113"/>
                </a:lnTo>
                <a:lnTo>
                  <a:pt x="309" y="160"/>
                </a:lnTo>
                <a:lnTo>
                  <a:pt x="327" y="184"/>
                </a:lnTo>
                <a:close/>
              </a:path>
            </a:pathLst>
          </a:custGeom>
          <a:gradFill rotWithShape="0">
            <a:gsLst>
              <a:gs pos="0">
                <a:srgbClr val="757500"/>
              </a:gs>
              <a:gs pos="100000">
                <a:srgbClr val="FFFF00"/>
              </a:gs>
            </a:gsLst>
            <a:lin ang="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3" name="Freeform 51"/>
          <p:cNvSpPr>
            <a:spLocks noChangeArrowheads="1"/>
          </p:cNvSpPr>
          <p:nvPr/>
        </p:nvSpPr>
        <p:spPr bwMode="auto">
          <a:xfrm rot="18240000" flipH="1">
            <a:off x="873739" y="5110332"/>
            <a:ext cx="65088" cy="190482"/>
          </a:xfrm>
          <a:custGeom>
            <a:avLst/>
            <a:gdLst>
              <a:gd name="T0" fmla="*/ 0 w 101"/>
              <a:gd name="T1" fmla="*/ 0 h 237"/>
              <a:gd name="T2" fmla="*/ 0 w 101"/>
              <a:gd name="T3" fmla="*/ 1 h 237"/>
              <a:gd name="T4" fmla="*/ 0 w 101"/>
              <a:gd name="T5" fmla="*/ 1 h 237"/>
              <a:gd name="T6" fmla="*/ 0 w 101"/>
              <a:gd name="T7" fmla="*/ 1 h 237"/>
              <a:gd name="T8" fmla="*/ 0 w 101"/>
              <a:gd name="T9" fmla="*/ 1 h 237"/>
              <a:gd name="T10" fmla="*/ 0 w 101"/>
              <a:gd name="T11" fmla="*/ 0 h 2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237"/>
              <a:gd name="T20" fmla="*/ 101 w 101"/>
              <a:gd name="T21" fmla="*/ 237 h 2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237">
                <a:moveTo>
                  <a:pt x="101" y="0"/>
                </a:moveTo>
                <a:lnTo>
                  <a:pt x="6" y="225"/>
                </a:lnTo>
                <a:lnTo>
                  <a:pt x="0" y="237"/>
                </a:lnTo>
                <a:lnTo>
                  <a:pt x="12" y="225"/>
                </a:lnTo>
                <a:lnTo>
                  <a:pt x="83" y="65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4" name="Freeform 52"/>
          <p:cNvSpPr>
            <a:spLocks noChangeArrowheads="1"/>
          </p:cNvSpPr>
          <p:nvPr/>
        </p:nvSpPr>
        <p:spPr bwMode="auto">
          <a:xfrm rot="18240000" flipH="1">
            <a:off x="872152" y="5113507"/>
            <a:ext cx="53975" cy="185720"/>
          </a:xfrm>
          <a:custGeom>
            <a:avLst/>
            <a:gdLst>
              <a:gd name="T0" fmla="*/ 0 w 83"/>
              <a:gd name="T1" fmla="*/ 0 h 231"/>
              <a:gd name="T2" fmla="*/ 0 w 83"/>
              <a:gd name="T3" fmla="*/ 1 h 231"/>
              <a:gd name="T4" fmla="*/ 0 w 83"/>
              <a:gd name="T5" fmla="*/ 1 h 231"/>
              <a:gd name="T6" fmla="*/ 0 w 83"/>
              <a:gd name="T7" fmla="*/ 1 h 231"/>
              <a:gd name="T8" fmla="*/ 0 w 83"/>
              <a:gd name="T9" fmla="*/ 1 h 231"/>
              <a:gd name="T10" fmla="*/ 0 w 83"/>
              <a:gd name="T11" fmla="*/ 1 h 231"/>
              <a:gd name="T12" fmla="*/ 0 w 83"/>
              <a:gd name="T13" fmla="*/ 0 h 2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"/>
              <a:gd name="T22" fmla="*/ 0 h 231"/>
              <a:gd name="T23" fmla="*/ 83 w 83"/>
              <a:gd name="T24" fmla="*/ 231 h 2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" h="231">
                <a:moveTo>
                  <a:pt x="83" y="0"/>
                </a:moveTo>
                <a:lnTo>
                  <a:pt x="77" y="6"/>
                </a:lnTo>
                <a:lnTo>
                  <a:pt x="0" y="219"/>
                </a:lnTo>
                <a:lnTo>
                  <a:pt x="0" y="231"/>
                </a:lnTo>
                <a:lnTo>
                  <a:pt x="12" y="225"/>
                </a:lnTo>
                <a:lnTo>
                  <a:pt x="83" y="6"/>
                </a:lnTo>
                <a:lnTo>
                  <a:pt x="83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5" name="Line 53"/>
          <p:cNvSpPr>
            <a:spLocks noChangeShapeType="1"/>
          </p:cNvSpPr>
          <p:nvPr/>
        </p:nvSpPr>
        <p:spPr bwMode="auto">
          <a:xfrm>
            <a:off x="807073" y="5176999"/>
            <a:ext cx="1587" cy="47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6" name="Line 54"/>
          <p:cNvSpPr>
            <a:spLocks noChangeShapeType="1"/>
          </p:cNvSpPr>
          <p:nvPr/>
        </p:nvSpPr>
        <p:spPr bwMode="auto">
          <a:xfrm flipH="1">
            <a:off x="972158" y="5230974"/>
            <a:ext cx="9524" cy="6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7" name="Line 55"/>
          <p:cNvSpPr>
            <a:spLocks noChangeShapeType="1"/>
          </p:cNvSpPr>
          <p:nvPr/>
        </p:nvSpPr>
        <p:spPr bwMode="auto">
          <a:xfrm flipH="1">
            <a:off x="988031" y="5223036"/>
            <a:ext cx="9524" cy="6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8" name="Freeform 56"/>
          <p:cNvSpPr>
            <a:spLocks noChangeArrowheads="1"/>
          </p:cNvSpPr>
          <p:nvPr/>
        </p:nvSpPr>
        <p:spPr bwMode="auto">
          <a:xfrm rot="18240000" flipH="1">
            <a:off x="851512" y="5254791"/>
            <a:ext cx="160338" cy="100003"/>
          </a:xfrm>
          <a:custGeom>
            <a:avLst/>
            <a:gdLst>
              <a:gd name="T0" fmla="*/ 0 w 249"/>
              <a:gd name="T1" fmla="*/ 0 h 124"/>
              <a:gd name="T2" fmla="*/ 0 w 249"/>
              <a:gd name="T3" fmla="*/ 1 h 124"/>
              <a:gd name="T4" fmla="*/ 0 w 249"/>
              <a:gd name="T5" fmla="*/ 1 h 124"/>
              <a:gd name="T6" fmla="*/ 0 w 249"/>
              <a:gd name="T7" fmla="*/ 1 h 124"/>
              <a:gd name="T8" fmla="*/ 0 w 249"/>
              <a:gd name="T9" fmla="*/ 1 h 124"/>
              <a:gd name="T10" fmla="*/ 0 w 249"/>
              <a:gd name="T11" fmla="*/ 1 h 124"/>
              <a:gd name="T12" fmla="*/ 0 w 249"/>
              <a:gd name="T13" fmla="*/ 0 h 1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9"/>
              <a:gd name="T22" fmla="*/ 0 h 124"/>
              <a:gd name="T23" fmla="*/ 249 w 249"/>
              <a:gd name="T24" fmla="*/ 124 h 1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9" h="124">
                <a:moveTo>
                  <a:pt x="249" y="0"/>
                </a:moveTo>
                <a:lnTo>
                  <a:pt x="237" y="6"/>
                </a:lnTo>
                <a:lnTo>
                  <a:pt x="18" y="118"/>
                </a:lnTo>
                <a:lnTo>
                  <a:pt x="0" y="124"/>
                </a:lnTo>
                <a:lnTo>
                  <a:pt x="12" y="113"/>
                </a:lnTo>
                <a:lnTo>
                  <a:pt x="220" y="6"/>
                </a:lnTo>
                <a:lnTo>
                  <a:pt x="24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09" name="Oval 57"/>
          <p:cNvSpPr>
            <a:spLocks noChangeArrowheads="1"/>
          </p:cNvSpPr>
          <p:nvPr/>
        </p:nvSpPr>
        <p:spPr bwMode="auto">
          <a:xfrm rot="18240000" flipH="1">
            <a:off x="973744" y="5229388"/>
            <a:ext cx="19050" cy="4285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610" name="Freeform 58"/>
          <p:cNvSpPr>
            <a:spLocks noChangeArrowheads="1"/>
          </p:cNvSpPr>
          <p:nvPr/>
        </p:nvSpPr>
        <p:spPr bwMode="auto">
          <a:xfrm rot="18240000" flipH="1">
            <a:off x="970569" y="5230975"/>
            <a:ext cx="23813" cy="33334"/>
          </a:xfrm>
          <a:custGeom>
            <a:avLst/>
            <a:gdLst>
              <a:gd name="T0" fmla="*/ 0 w 36"/>
              <a:gd name="T1" fmla="*/ 1 h 42"/>
              <a:gd name="T2" fmla="*/ 0 w 36"/>
              <a:gd name="T3" fmla="*/ 1 h 42"/>
              <a:gd name="T4" fmla="*/ 0 w 36"/>
              <a:gd name="T5" fmla="*/ 1 h 42"/>
              <a:gd name="T6" fmla="*/ 0 w 36"/>
              <a:gd name="T7" fmla="*/ 1 h 42"/>
              <a:gd name="T8" fmla="*/ 0 w 36"/>
              <a:gd name="T9" fmla="*/ 1 h 42"/>
              <a:gd name="T10" fmla="*/ 0 w 36"/>
              <a:gd name="T11" fmla="*/ 1 h 42"/>
              <a:gd name="T12" fmla="*/ 0 w 36"/>
              <a:gd name="T13" fmla="*/ 1 h 42"/>
              <a:gd name="T14" fmla="*/ 0 w 36"/>
              <a:gd name="T15" fmla="*/ 1 h 42"/>
              <a:gd name="T16" fmla="*/ 0 w 36"/>
              <a:gd name="T17" fmla="*/ 1 h 42"/>
              <a:gd name="T18" fmla="*/ 0 w 36"/>
              <a:gd name="T19" fmla="*/ 1 h 42"/>
              <a:gd name="T20" fmla="*/ 0 w 36"/>
              <a:gd name="T21" fmla="*/ 1 h 42"/>
              <a:gd name="T22" fmla="*/ 0 w 36"/>
              <a:gd name="T23" fmla="*/ 1 h 42"/>
              <a:gd name="T24" fmla="*/ 0 w 36"/>
              <a:gd name="T25" fmla="*/ 1 h 42"/>
              <a:gd name="T26" fmla="*/ 0 w 36"/>
              <a:gd name="T27" fmla="*/ 1 h 42"/>
              <a:gd name="T28" fmla="*/ 0 w 36"/>
              <a:gd name="T29" fmla="*/ 1 h 42"/>
              <a:gd name="T30" fmla="*/ 0 w 36"/>
              <a:gd name="T31" fmla="*/ 1 h 42"/>
              <a:gd name="T32" fmla="*/ 0 w 36"/>
              <a:gd name="T33" fmla="*/ 1 h 42"/>
              <a:gd name="T34" fmla="*/ 0 w 36"/>
              <a:gd name="T35" fmla="*/ 0 h 42"/>
              <a:gd name="T36" fmla="*/ 0 w 36"/>
              <a:gd name="T37" fmla="*/ 0 h 42"/>
              <a:gd name="T38" fmla="*/ 0 w 36"/>
              <a:gd name="T39" fmla="*/ 0 h 42"/>
              <a:gd name="T40" fmla="*/ 0 w 36"/>
              <a:gd name="T41" fmla="*/ 1 h 42"/>
              <a:gd name="T42" fmla="*/ 0 w 36"/>
              <a:gd name="T43" fmla="*/ 1 h 42"/>
              <a:gd name="T44" fmla="*/ 0 w 36"/>
              <a:gd name="T45" fmla="*/ 1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6"/>
              <a:gd name="T70" fmla="*/ 0 h 42"/>
              <a:gd name="T71" fmla="*/ 36 w 36"/>
              <a:gd name="T72" fmla="*/ 42 h 4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6" h="42">
                <a:moveTo>
                  <a:pt x="30" y="12"/>
                </a:moveTo>
                <a:lnTo>
                  <a:pt x="36" y="18"/>
                </a:lnTo>
                <a:lnTo>
                  <a:pt x="36" y="30"/>
                </a:lnTo>
                <a:lnTo>
                  <a:pt x="36" y="36"/>
                </a:lnTo>
                <a:lnTo>
                  <a:pt x="36" y="42"/>
                </a:lnTo>
                <a:lnTo>
                  <a:pt x="30" y="42"/>
                </a:lnTo>
                <a:lnTo>
                  <a:pt x="24" y="42"/>
                </a:lnTo>
                <a:lnTo>
                  <a:pt x="18" y="36"/>
                </a:lnTo>
                <a:lnTo>
                  <a:pt x="12" y="30"/>
                </a:lnTo>
                <a:lnTo>
                  <a:pt x="12" y="24"/>
                </a:lnTo>
                <a:lnTo>
                  <a:pt x="6" y="18"/>
                </a:lnTo>
                <a:lnTo>
                  <a:pt x="0" y="12"/>
                </a:lnTo>
                <a:lnTo>
                  <a:pt x="6" y="0"/>
                </a:lnTo>
                <a:lnTo>
                  <a:pt x="12" y="0"/>
                </a:lnTo>
                <a:lnTo>
                  <a:pt x="18" y="6"/>
                </a:lnTo>
                <a:lnTo>
                  <a:pt x="30" y="1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1" name="Freeform 59"/>
          <p:cNvSpPr>
            <a:spLocks noChangeArrowheads="1"/>
          </p:cNvSpPr>
          <p:nvPr/>
        </p:nvSpPr>
        <p:spPr bwMode="auto">
          <a:xfrm rot="18240000" flipH="1">
            <a:off x="984855" y="5224625"/>
            <a:ext cx="26988" cy="42859"/>
          </a:xfrm>
          <a:custGeom>
            <a:avLst/>
            <a:gdLst>
              <a:gd name="T0" fmla="*/ 0 w 42"/>
              <a:gd name="T1" fmla="*/ 1 h 53"/>
              <a:gd name="T2" fmla="*/ 0 w 42"/>
              <a:gd name="T3" fmla="*/ 1 h 53"/>
              <a:gd name="T4" fmla="*/ 0 w 42"/>
              <a:gd name="T5" fmla="*/ 0 h 53"/>
              <a:gd name="T6" fmla="*/ 0 w 42"/>
              <a:gd name="T7" fmla="*/ 1 h 53"/>
              <a:gd name="T8" fmla="*/ 0 w 42"/>
              <a:gd name="T9" fmla="*/ 1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53"/>
              <a:gd name="T17" fmla="*/ 42 w 42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53">
                <a:moveTo>
                  <a:pt x="36" y="53"/>
                </a:moveTo>
                <a:lnTo>
                  <a:pt x="42" y="48"/>
                </a:lnTo>
                <a:lnTo>
                  <a:pt x="6" y="0"/>
                </a:lnTo>
                <a:lnTo>
                  <a:pt x="0" y="6"/>
                </a:lnTo>
                <a:lnTo>
                  <a:pt x="36" y="5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2" name="Freeform 60"/>
          <p:cNvSpPr>
            <a:spLocks noChangeArrowheads="1"/>
          </p:cNvSpPr>
          <p:nvPr/>
        </p:nvSpPr>
        <p:spPr bwMode="auto">
          <a:xfrm rot="18240000" flipH="1">
            <a:off x="973744" y="5230975"/>
            <a:ext cx="26988" cy="38096"/>
          </a:xfrm>
          <a:custGeom>
            <a:avLst/>
            <a:gdLst>
              <a:gd name="T0" fmla="*/ 0 w 42"/>
              <a:gd name="T1" fmla="*/ 1 h 48"/>
              <a:gd name="T2" fmla="*/ 0 w 42"/>
              <a:gd name="T3" fmla="*/ 1 h 48"/>
              <a:gd name="T4" fmla="*/ 0 w 42"/>
              <a:gd name="T5" fmla="*/ 1 h 48"/>
              <a:gd name="T6" fmla="*/ 0 w 42"/>
              <a:gd name="T7" fmla="*/ 1 h 48"/>
              <a:gd name="T8" fmla="*/ 0 w 42"/>
              <a:gd name="T9" fmla="*/ 0 h 48"/>
              <a:gd name="T10" fmla="*/ 0 w 42"/>
              <a:gd name="T11" fmla="*/ 0 h 48"/>
              <a:gd name="T12" fmla="*/ 0 w 42"/>
              <a:gd name="T13" fmla="*/ 1 h 48"/>
              <a:gd name="T14" fmla="*/ 0 w 42"/>
              <a:gd name="T15" fmla="*/ 1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8"/>
              <a:gd name="T26" fmla="*/ 42 w 42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8">
                <a:moveTo>
                  <a:pt x="24" y="48"/>
                </a:moveTo>
                <a:lnTo>
                  <a:pt x="42" y="30"/>
                </a:lnTo>
                <a:lnTo>
                  <a:pt x="36" y="18"/>
                </a:lnTo>
                <a:lnTo>
                  <a:pt x="36" y="12"/>
                </a:lnTo>
                <a:lnTo>
                  <a:pt x="24" y="0"/>
                </a:lnTo>
                <a:lnTo>
                  <a:pt x="18" y="0"/>
                </a:lnTo>
                <a:lnTo>
                  <a:pt x="0" y="12"/>
                </a:lnTo>
                <a:lnTo>
                  <a:pt x="24" y="48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3" name="Freeform 61"/>
          <p:cNvSpPr>
            <a:spLocks noChangeArrowheads="1"/>
          </p:cNvSpPr>
          <p:nvPr/>
        </p:nvSpPr>
        <p:spPr bwMode="auto">
          <a:xfrm rot="18240000" flipH="1">
            <a:off x="834050" y="5259551"/>
            <a:ext cx="173038" cy="61907"/>
          </a:xfrm>
          <a:custGeom>
            <a:avLst/>
            <a:gdLst>
              <a:gd name="T0" fmla="*/ 0 w 267"/>
              <a:gd name="T1" fmla="*/ 0 h 77"/>
              <a:gd name="T2" fmla="*/ 0 w 267"/>
              <a:gd name="T3" fmla="*/ 0 h 77"/>
              <a:gd name="T4" fmla="*/ 0 w 267"/>
              <a:gd name="T5" fmla="*/ 1 h 77"/>
              <a:gd name="T6" fmla="*/ 0 w 267"/>
              <a:gd name="T7" fmla="*/ 1 h 77"/>
              <a:gd name="T8" fmla="*/ 0 w 267"/>
              <a:gd name="T9" fmla="*/ 1 h 77"/>
              <a:gd name="T10" fmla="*/ 0 w 267"/>
              <a:gd name="T11" fmla="*/ 1 h 77"/>
              <a:gd name="T12" fmla="*/ 0 w 267"/>
              <a:gd name="T13" fmla="*/ 0 h 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7"/>
              <a:gd name="T22" fmla="*/ 0 h 77"/>
              <a:gd name="T23" fmla="*/ 267 w 267"/>
              <a:gd name="T24" fmla="*/ 77 h 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7" h="77">
                <a:moveTo>
                  <a:pt x="267" y="0"/>
                </a:moveTo>
                <a:lnTo>
                  <a:pt x="255" y="0"/>
                </a:lnTo>
                <a:lnTo>
                  <a:pt x="12" y="65"/>
                </a:lnTo>
                <a:lnTo>
                  <a:pt x="0" y="77"/>
                </a:lnTo>
                <a:lnTo>
                  <a:pt x="18" y="77"/>
                </a:lnTo>
                <a:lnTo>
                  <a:pt x="255" y="6"/>
                </a:lnTo>
                <a:lnTo>
                  <a:pt x="267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4" name="Line 62"/>
          <p:cNvSpPr>
            <a:spLocks noChangeShapeType="1"/>
          </p:cNvSpPr>
          <p:nvPr/>
        </p:nvSpPr>
        <p:spPr bwMode="auto">
          <a:xfrm>
            <a:off x="846757" y="5342099"/>
            <a:ext cx="3175" cy="3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5" name="Line 63"/>
          <p:cNvSpPr>
            <a:spLocks noChangeShapeType="1"/>
          </p:cNvSpPr>
          <p:nvPr/>
        </p:nvSpPr>
        <p:spPr bwMode="auto">
          <a:xfrm>
            <a:off x="975333" y="5243674"/>
            <a:ext cx="3175" cy="3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6" name="Line 64"/>
          <p:cNvSpPr>
            <a:spLocks noChangeShapeType="1"/>
          </p:cNvSpPr>
          <p:nvPr/>
        </p:nvSpPr>
        <p:spPr bwMode="auto">
          <a:xfrm>
            <a:off x="1003905" y="5270661"/>
            <a:ext cx="3175" cy="3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7" name="Freeform 65"/>
          <p:cNvSpPr>
            <a:spLocks noChangeArrowheads="1"/>
          </p:cNvSpPr>
          <p:nvPr/>
        </p:nvSpPr>
        <p:spPr bwMode="auto">
          <a:xfrm rot="18240000" flipH="1">
            <a:off x="991205" y="5223038"/>
            <a:ext cx="30163" cy="42859"/>
          </a:xfrm>
          <a:custGeom>
            <a:avLst/>
            <a:gdLst>
              <a:gd name="T0" fmla="*/ 0 w 48"/>
              <a:gd name="T1" fmla="*/ 1 h 53"/>
              <a:gd name="T2" fmla="*/ 0 w 48"/>
              <a:gd name="T3" fmla="*/ 1 h 53"/>
              <a:gd name="T4" fmla="*/ 0 w 48"/>
              <a:gd name="T5" fmla="*/ 1 h 53"/>
              <a:gd name="T6" fmla="*/ 0 w 48"/>
              <a:gd name="T7" fmla="*/ 1 h 53"/>
              <a:gd name="T8" fmla="*/ 0 w 48"/>
              <a:gd name="T9" fmla="*/ 0 h 53"/>
              <a:gd name="T10" fmla="*/ 0 w 48"/>
              <a:gd name="T11" fmla="*/ 1 h 53"/>
              <a:gd name="T12" fmla="*/ 0 w 48"/>
              <a:gd name="T13" fmla="*/ 1 h 53"/>
              <a:gd name="T14" fmla="*/ 0 w 48"/>
              <a:gd name="T15" fmla="*/ 1 h 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53"/>
              <a:gd name="T26" fmla="*/ 48 w 48"/>
              <a:gd name="T27" fmla="*/ 53 h 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53">
                <a:moveTo>
                  <a:pt x="18" y="36"/>
                </a:moveTo>
                <a:lnTo>
                  <a:pt x="30" y="47"/>
                </a:lnTo>
                <a:lnTo>
                  <a:pt x="42" y="53"/>
                </a:lnTo>
                <a:lnTo>
                  <a:pt x="48" y="47"/>
                </a:lnTo>
                <a:lnTo>
                  <a:pt x="12" y="0"/>
                </a:lnTo>
                <a:lnTo>
                  <a:pt x="0" y="12"/>
                </a:lnTo>
                <a:lnTo>
                  <a:pt x="6" y="18"/>
                </a:lnTo>
                <a:lnTo>
                  <a:pt x="18" y="36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8" name="Freeform 66"/>
          <p:cNvSpPr>
            <a:spLocks noChangeArrowheads="1"/>
          </p:cNvSpPr>
          <p:nvPr/>
        </p:nvSpPr>
        <p:spPr bwMode="auto">
          <a:xfrm rot="18240000" flipH="1">
            <a:off x="1002317" y="5232562"/>
            <a:ext cx="11113" cy="19048"/>
          </a:xfrm>
          <a:custGeom>
            <a:avLst/>
            <a:gdLst>
              <a:gd name="T0" fmla="*/ 0 w 18"/>
              <a:gd name="T1" fmla="*/ 1 h 24"/>
              <a:gd name="T2" fmla="*/ 0 w 18"/>
              <a:gd name="T3" fmla="*/ 1 h 24"/>
              <a:gd name="T4" fmla="*/ 0 w 18"/>
              <a:gd name="T5" fmla="*/ 1 h 24"/>
              <a:gd name="T6" fmla="*/ 0 w 18"/>
              <a:gd name="T7" fmla="*/ 0 h 24"/>
              <a:gd name="T8" fmla="*/ 0 w 18"/>
              <a:gd name="T9" fmla="*/ 1 h 24"/>
              <a:gd name="T10" fmla="*/ 0 w 18"/>
              <a:gd name="T11" fmla="*/ 1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24"/>
              <a:gd name="T20" fmla="*/ 18 w 18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24">
                <a:moveTo>
                  <a:pt x="12" y="24"/>
                </a:moveTo>
                <a:lnTo>
                  <a:pt x="18" y="18"/>
                </a:lnTo>
                <a:lnTo>
                  <a:pt x="18" y="6"/>
                </a:lnTo>
                <a:lnTo>
                  <a:pt x="6" y="0"/>
                </a:lnTo>
                <a:lnTo>
                  <a:pt x="0" y="6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19" name="Oval 67"/>
          <p:cNvSpPr>
            <a:spLocks noChangeArrowheads="1"/>
          </p:cNvSpPr>
          <p:nvPr/>
        </p:nvSpPr>
        <p:spPr bwMode="auto">
          <a:xfrm rot="18240000" flipH="1">
            <a:off x="1007079" y="5235737"/>
            <a:ext cx="11113" cy="190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620" name="Freeform 68"/>
          <p:cNvSpPr>
            <a:spLocks noChangeArrowheads="1"/>
          </p:cNvSpPr>
          <p:nvPr/>
        </p:nvSpPr>
        <p:spPr bwMode="auto">
          <a:xfrm rot="18240000" flipH="1">
            <a:off x="1013429" y="5229387"/>
            <a:ext cx="11113" cy="14286"/>
          </a:xfrm>
          <a:custGeom>
            <a:avLst/>
            <a:gdLst>
              <a:gd name="T0" fmla="*/ 0 w 18"/>
              <a:gd name="T1" fmla="*/ 1 h 18"/>
              <a:gd name="T2" fmla="*/ 0 w 18"/>
              <a:gd name="T3" fmla="*/ 1 h 18"/>
              <a:gd name="T4" fmla="*/ 0 w 18"/>
              <a:gd name="T5" fmla="*/ 1 h 18"/>
              <a:gd name="T6" fmla="*/ 0 w 18"/>
              <a:gd name="T7" fmla="*/ 1 h 18"/>
              <a:gd name="T8" fmla="*/ 0 w 18"/>
              <a:gd name="T9" fmla="*/ 1 h 18"/>
              <a:gd name="T10" fmla="*/ 0 w 18"/>
              <a:gd name="T11" fmla="*/ 1 h 18"/>
              <a:gd name="T12" fmla="*/ 0 w 18"/>
              <a:gd name="T13" fmla="*/ 1 h 18"/>
              <a:gd name="T14" fmla="*/ 0 w 18"/>
              <a:gd name="T15" fmla="*/ 1 h 18"/>
              <a:gd name="T16" fmla="*/ 0 w 18"/>
              <a:gd name="T17" fmla="*/ 1 h 18"/>
              <a:gd name="T18" fmla="*/ 0 w 18"/>
              <a:gd name="T19" fmla="*/ 1 h 18"/>
              <a:gd name="T20" fmla="*/ 0 w 18"/>
              <a:gd name="T21" fmla="*/ 0 h 18"/>
              <a:gd name="T22" fmla="*/ 0 w 18"/>
              <a:gd name="T23" fmla="*/ 0 h 18"/>
              <a:gd name="T24" fmla="*/ 0 w 18"/>
              <a:gd name="T25" fmla="*/ 1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18"/>
              <a:gd name="T41" fmla="*/ 18 w 18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18">
                <a:moveTo>
                  <a:pt x="12" y="6"/>
                </a:moveTo>
                <a:lnTo>
                  <a:pt x="18" y="12"/>
                </a:lnTo>
                <a:lnTo>
                  <a:pt x="18" y="18"/>
                </a:lnTo>
                <a:lnTo>
                  <a:pt x="12" y="18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6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21" name="Line 69"/>
          <p:cNvSpPr>
            <a:spLocks noChangeShapeType="1"/>
          </p:cNvSpPr>
          <p:nvPr/>
        </p:nvSpPr>
        <p:spPr bwMode="auto">
          <a:xfrm flipH="1">
            <a:off x="1000730" y="5238911"/>
            <a:ext cx="14286" cy="31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22" name="Line 70"/>
          <p:cNvSpPr>
            <a:spLocks noChangeShapeType="1"/>
          </p:cNvSpPr>
          <p:nvPr/>
        </p:nvSpPr>
        <p:spPr bwMode="auto">
          <a:xfrm flipH="1">
            <a:off x="999143" y="5232561"/>
            <a:ext cx="14286" cy="31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23" name="Oval 71"/>
          <p:cNvSpPr>
            <a:spLocks noChangeArrowheads="1"/>
          </p:cNvSpPr>
          <p:nvPr/>
        </p:nvSpPr>
        <p:spPr bwMode="auto">
          <a:xfrm rot="18240000" flipH="1">
            <a:off x="989618" y="5234150"/>
            <a:ext cx="15875" cy="380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624" name="Freeform 72"/>
          <p:cNvSpPr>
            <a:spLocks noChangeArrowheads="1"/>
          </p:cNvSpPr>
          <p:nvPr/>
        </p:nvSpPr>
        <p:spPr bwMode="auto">
          <a:xfrm rot="18240000" flipH="1">
            <a:off x="989618" y="5232562"/>
            <a:ext cx="15875" cy="28572"/>
          </a:xfrm>
          <a:custGeom>
            <a:avLst/>
            <a:gdLst>
              <a:gd name="T0" fmla="*/ 0 w 24"/>
              <a:gd name="T1" fmla="*/ 1 h 36"/>
              <a:gd name="T2" fmla="*/ 0 w 24"/>
              <a:gd name="T3" fmla="*/ 1 h 36"/>
              <a:gd name="T4" fmla="*/ 0 w 24"/>
              <a:gd name="T5" fmla="*/ 1 h 36"/>
              <a:gd name="T6" fmla="*/ 0 w 24"/>
              <a:gd name="T7" fmla="*/ 1 h 36"/>
              <a:gd name="T8" fmla="*/ 0 w 24"/>
              <a:gd name="T9" fmla="*/ 1 h 36"/>
              <a:gd name="T10" fmla="*/ 0 w 24"/>
              <a:gd name="T11" fmla="*/ 1 h 36"/>
              <a:gd name="T12" fmla="*/ 0 w 24"/>
              <a:gd name="T13" fmla="*/ 1 h 36"/>
              <a:gd name="T14" fmla="*/ 0 w 24"/>
              <a:gd name="T15" fmla="*/ 1 h 36"/>
              <a:gd name="T16" fmla="*/ 0 w 24"/>
              <a:gd name="T17" fmla="*/ 1 h 36"/>
              <a:gd name="T18" fmla="*/ 0 w 24"/>
              <a:gd name="T19" fmla="*/ 1 h 36"/>
              <a:gd name="T20" fmla="*/ 0 w 24"/>
              <a:gd name="T21" fmla="*/ 1 h 36"/>
              <a:gd name="T22" fmla="*/ 0 w 24"/>
              <a:gd name="T23" fmla="*/ 1 h 36"/>
              <a:gd name="T24" fmla="*/ 0 w 24"/>
              <a:gd name="T25" fmla="*/ 1 h 36"/>
              <a:gd name="T26" fmla="*/ 0 w 24"/>
              <a:gd name="T27" fmla="*/ 1 h 36"/>
              <a:gd name="T28" fmla="*/ 0 w 24"/>
              <a:gd name="T29" fmla="*/ 1 h 36"/>
              <a:gd name="T30" fmla="*/ 0 w 24"/>
              <a:gd name="T31" fmla="*/ 1 h 36"/>
              <a:gd name="T32" fmla="*/ 0 w 24"/>
              <a:gd name="T33" fmla="*/ 1 h 36"/>
              <a:gd name="T34" fmla="*/ 0 w 24"/>
              <a:gd name="T35" fmla="*/ 1 h 36"/>
              <a:gd name="T36" fmla="*/ 0 w 24"/>
              <a:gd name="T37" fmla="*/ 0 h 36"/>
              <a:gd name="T38" fmla="*/ 0 w 24"/>
              <a:gd name="T39" fmla="*/ 1 h 36"/>
              <a:gd name="T40" fmla="*/ 0 w 24"/>
              <a:gd name="T41" fmla="*/ 1 h 36"/>
              <a:gd name="T42" fmla="*/ 0 w 24"/>
              <a:gd name="T43" fmla="*/ 1 h 36"/>
              <a:gd name="T44" fmla="*/ 0 w 24"/>
              <a:gd name="T45" fmla="*/ 1 h 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36"/>
              <a:gd name="T71" fmla="*/ 24 w 24"/>
              <a:gd name="T72" fmla="*/ 36 h 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36">
                <a:moveTo>
                  <a:pt x="18" y="12"/>
                </a:moveTo>
                <a:lnTo>
                  <a:pt x="24" y="18"/>
                </a:lnTo>
                <a:lnTo>
                  <a:pt x="24" y="24"/>
                </a:lnTo>
                <a:lnTo>
                  <a:pt x="24" y="30"/>
                </a:lnTo>
                <a:lnTo>
                  <a:pt x="24" y="36"/>
                </a:lnTo>
                <a:lnTo>
                  <a:pt x="18" y="36"/>
                </a:lnTo>
                <a:lnTo>
                  <a:pt x="18" y="30"/>
                </a:lnTo>
                <a:lnTo>
                  <a:pt x="12" y="30"/>
                </a:lnTo>
                <a:lnTo>
                  <a:pt x="6" y="24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12" y="6"/>
                </a:lnTo>
                <a:lnTo>
                  <a:pt x="18" y="1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25" name="Line 73"/>
          <p:cNvSpPr>
            <a:spLocks noChangeShapeType="1"/>
          </p:cNvSpPr>
          <p:nvPr/>
        </p:nvSpPr>
        <p:spPr bwMode="auto">
          <a:xfrm flipH="1">
            <a:off x="924537" y="5261136"/>
            <a:ext cx="53970" cy="365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26" name="Line 74"/>
          <p:cNvSpPr>
            <a:spLocks noChangeShapeType="1"/>
          </p:cNvSpPr>
          <p:nvPr/>
        </p:nvSpPr>
        <p:spPr bwMode="auto">
          <a:xfrm flipH="1">
            <a:off x="907076" y="5251611"/>
            <a:ext cx="65081" cy="523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27" name="Freeform 75"/>
          <p:cNvSpPr>
            <a:spLocks noChangeArrowheads="1"/>
          </p:cNvSpPr>
          <p:nvPr/>
        </p:nvSpPr>
        <p:spPr bwMode="auto">
          <a:xfrm rot="18240000" flipH="1">
            <a:off x="915009" y="5257964"/>
            <a:ext cx="84138" cy="58732"/>
          </a:xfrm>
          <a:custGeom>
            <a:avLst/>
            <a:gdLst>
              <a:gd name="T0" fmla="*/ 0 w 130"/>
              <a:gd name="T1" fmla="*/ 1 h 72"/>
              <a:gd name="T2" fmla="*/ 0 w 130"/>
              <a:gd name="T3" fmla="*/ 0 h 72"/>
              <a:gd name="T4" fmla="*/ 0 w 130"/>
              <a:gd name="T5" fmla="*/ 1 h 72"/>
              <a:gd name="T6" fmla="*/ 0 60000 65536"/>
              <a:gd name="T7" fmla="*/ 0 60000 65536"/>
              <a:gd name="T8" fmla="*/ 0 60000 65536"/>
              <a:gd name="T9" fmla="*/ 0 w 130"/>
              <a:gd name="T10" fmla="*/ 0 h 72"/>
              <a:gd name="T11" fmla="*/ 130 w 13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72">
                <a:moveTo>
                  <a:pt x="0" y="72"/>
                </a:moveTo>
                <a:lnTo>
                  <a:pt x="124" y="0"/>
                </a:lnTo>
                <a:lnTo>
                  <a:pt x="130" y="6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28" name="Freeform 76"/>
          <p:cNvSpPr>
            <a:spLocks noChangeArrowheads="1"/>
          </p:cNvSpPr>
          <p:nvPr/>
        </p:nvSpPr>
        <p:spPr bwMode="auto">
          <a:xfrm rot="18240000" flipH="1">
            <a:off x="695957" y="5323051"/>
            <a:ext cx="26988" cy="47621"/>
          </a:xfrm>
          <a:custGeom>
            <a:avLst/>
            <a:gdLst>
              <a:gd name="T0" fmla="*/ 0 w 42"/>
              <a:gd name="T1" fmla="*/ 1 h 59"/>
              <a:gd name="T2" fmla="*/ 0 w 42"/>
              <a:gd name="T3" fmla="*/ 1 h 59"/>
              <a:gd name="T4" fmla="*/ 0 w 42"/>
              <a:gd name="T5" fmla="*/ 1 h 59"/>
              <a:gd name="T6" fmla="*/ 0 w 42"/>
              <a:gd name="T7" fmla="*/ 0 h 59"/>
              <a:gd name="T8" fmla="*/ 0 w 42"/>
              <a:gd name="T9" fmla="*/ 1 h 59"/>
              <a:gd name="T10" fmla="*/ 0 w 42"/>
              <a:gd name="T11" fmla="*/ 1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59"/>
              <a:gd name="T20" fmla="*/ 42 w 42"/>
              <a:gd name="T21" fmla="*/ 59 h 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59">
                <a:moveTo>
                  <a:pt x="0" y="35"/>
                </a:moveTo>
                <a:lnTo>
                  <a:pt x="12" y="59"/>
                </a:lnTo>
                <a:lnTo>
                  <a:pt x="42" y="47"/>
                </a:lnTo>
                <a:lnTo>
                  <a:pt x="12" y="0"/>
                </a:lnTo>
                <a:lnTo>
                  <a:pt x="0" y="6"/>
                </a:ln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29" name="Freeform 77"/>
          <p:cNvSpPr>
            <a:spLocks noChangeArrowheads="1"/>
          </p:cNvSpPr>
          <p:nvPr/>
        </p:nvSpPr>
        <p:spPr bwMode="auto">
          <a:xfrm rot="18240000" flipH="1">
            <a:off x="695957" y="5323051"/>
            <a:ext cx="26988" cy="47621"/>
          </a:xfrm>
          <a:custGeom>
            <a:avLst/>
            <a:gdLst>
              <a:gd name="T0" fmla="*/ 0 w 42"/>
              <a:gd name="T1" fmla="*/ 1 h 59"/>
              <a:gd name="T2" fmla="*/ 0 w 42"/>
              <a:gd name="T3" fmla="*/ 1 h 59"/>
              <a:gd name="T4" fmla="*/ 0 w 42"/>
              <a:gd name="T5" fmla="*/ 1 h 59"/>
              <a:gd name="T6" fmla="*/ 0 w 42"/>
              <a:gd name="T7" fmla="*/ 0 h 59"/>
              <a:gd name="T8" fmla="*/ 0 w 42"/>
              <a:gd name="T9" fmla="*/ 1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59"/>
              <a:gd name="T17" fmla="*/ 42 w 4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59">
                <a:moveTo>
                  <a:pt x="0" y="35"/>
                </a:moveTo>
                <a:lnTo>
                  <a:pt x="12" y="59"/>
                </a:lnTo>
                <a:lnTo>
                  <a:pt x="42" y="47"/>
                </a:lnTo>
                <a:lnTo>
                  <a:pt x="12" y="0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0" name="Freeform 78"/>
          <p:cNvSpPr>
            <a:spLocks noChangeArrowheads="1"/>
          </p:cNvSpPr>
          <p:nvPr/>
        </p:nvSpPr>
        <p:spPr bwMode="auto">
          <a:xfrm rot="18240000" flipH="1">
            <a:off x="673734" y="5277013"/>
            <a:ext cx="38100" cy="38096"/>
          </a:xfrm>
          <a:custGeom>
            <a:avLst/>
            <a:gdLst>
              <a:gd name="T0" fmla="*/ 0 w 59"/>
              <a:gd name="T1" fmla="*/ 1 h 48"/>
              <a:gd name="T2" fmla="*/ 0 w 59"/>
              <a:gd name="T3" fmla="*/ 1 h 48"/>
              <a:gd name="T4" fmla="*/ 0 w 59"/>
              <a:gd name="T5" fmla="*/ 0 h 48"/>
              <a:gd name="T6" fmla="*/ 0 w 59"/>
              <a:gd name="T7" fmla="*/ 1 h 48"/>
              <a:gd name="T8" fmla="*/ 0 w 59"/>
              <a:gd name="T9" fmla="*/ 1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48"/>
              <a:gd name="T17" fmla="*/ 59 w 59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48">
                <a:moveTo>
                  <a:pt x="47" y="48"/>
                </a:moveTo>
                <a:lnTo>
                  <a:pt x="59" y="42"/>
                </a:lnTo>
                <a:lnTo>
                  <a:pt x="30" y="0"/>
                </a:lnTo>
                <a:lnTo>
                  <a:pt x="0" y="12"/>
                </a:lnTo>
                <a:lnTo>
                  <a:pt x="47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1" name="Freeform 79"/>
          <p:cNvSpPr>
            <a:spLocks noChangeArrowheads="1"/>
          </p:cNvSpPr>
          <p:nvPr/>
        </p:nvSpPr>
        <p:spPr bwMode="auto">
          <a:xfrm rot="18240000" flipH="1">
            <a:off x="673734" y="5277013"/>
            <a:ext cx="38100" cy="38096"/>
          </a:xfrm>
          <a:custGeom>
            <a:avLst/>
            <a:gdLst>
              <a:gd name="T0" fmla="*/ 0 w 59"/>
              <a:gd name="T1" fmla="*/ 1 h 48"/>
              <a:gd name="T2" fmla="*/ 0 w 59"/>
              <a:gd name="T3" fmla="*/ 1 h 48"/>
              <a:gd name="T4" fmla="*/ 0 w 59"/>
              <a:gd name="T5" fmla="*/ 0 h 48"/>
              <a:gd name="T6" fmla="*/ 0 w 59"/>
              <a:gd name="T7" fmla="*/ 1 h 48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48"/>
              <a:gd name="T14" fmla="*/ 59 w 59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48">
                <a:moveTo>
                  <a:pt x="47" y="48"/>
                </a:moveTo>
                <a:lnTo>
                  <a:pt x="59" y="42"/>
                </a:lnTo>
                <a:lnTo>
                  <a:pt x="30" y="0"/>
                </a:lnTo>
                <a:lnTo>
                  <a:pt x="0" y="12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2" name="Freeform 80"/>
          <p:cNvSpPr>
            <a:spLocks noChangeArrowheads="1"/>
          </p:cNvSpPr>
          <p:nvPr/>
        </p:nvSpPr>
        <p:spPr bwMode="auto">
          <a:xfrm rot="18240000" flipH="1">
            <a:off x="657860" y="5316702"/>
            <a:ext cx="53975" cy="66669"/>
          </a:xfrm>
          <a:custGeom>
            <a:avLst/>
            <a:gdLst>
              <a:gd name="T0" fmla="*/ 0 w 83"/>
              <a:gd name="T1" fmla="*/ 1 h 83"/>
              <a:gd name="T2" fmla="*/ 0 w 83"/>
              <a:gd name="T3" fmla="*/ 1 h 83"/>
              <a:gd name="T4" fmla="*/ 0 w 83"/>
              <a:gd name="T5" fmla="*/ 0 h 83"/>
              <a:gd name="T6" fmla="*/ 0 w 83"/>
              <a:gd name="T7" fmla="*/ 1 h 83"/>
              <a:gd name="T8" fmla="*/ 0 w 83"/>
              <a:gd name="T9" fmla="*/ 1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83"/>
              <a:gd name="T17" fmla="*/ 83 w 83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83">
                <a:moveTo>
                  <a:pt x="30" y="83"/>
                </a:moveTo>
                <a:lnTo>
                  <a:pt x="83" y="42"/>
                </a:lnTo>
                <a:lnTo>
                  <a:pt x="48" y="0"/>
                </a:lnTo>
                <a:lnTo>
                  <a:pt x="0" y="36"/>
                </a:lnTo>
                <a:lnTo>
                  <a:pt x="30" y="83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3" name="Freeform 81"/>
          <p:cNvSpPr>
            <a:spLocks noChangeArrowheads="1"/>
          </p:cNvSpPr>
          <p:nvPr/>
        </p:nvSpPr>
        <p:spPr bwMode="auto">
          <a:xfrm rot="18240000" flipH="1">
            <a:off x="635637" y="5273839"/>
            <a:ext cx="53975" cy="66669"/>
          </a:xfrm>
          <a:custGeom>
            <a:avLst/>
            <a:gdLst>
              <a:gd name="T0" fmla="*/ 0 w 83"/>
              <a:gd name="T1" fmla="*/ 1 h 83"/>
              <a:gd name="T2" fmla="*/ 0 w 83"/>
              <a:gd name="T3" fmla="*/ 1 h 83"/>
              <a:gd name="T4" fmla="*/ 0 w 83"/>
              <a:gd name="T5" fmla="*/ 0 h 83"/>
              <a:gd name="T6" fmla="*/ 0 w 83"/>
              <a:gd name="T7" fmla="*/ 1 h 83"/>
              <a:gd name="T8" fmla="*/ 0 w 83"/>
              <a:gd name="T9" fmla="*/ 1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83"/>
              <a:gd name="T17" fmla="*/ 83 w 83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83">
                <a:moveTo>
                  <a:pt x="29" y="83"/>
                </a:moveTo>
                <a:lnTo>
                  <a:pt x="83" y="47"/>
                </a:lnTo>
                <a:lnTo>
                  <a:pt x="47" y="0"/>
                </a:lnTo>
                <a:lnTo>
                  <a:pt x="0" y="41"/>
                </a:lnTo>
                <a:lnTo>
                  <a:pt x="29" y="8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4" name="Freeform 82"/>
          <p:cNvSpPr>
            <a:spLocks noChangeArrowheads="1"/>
          </p:cNvSpPr>
          <p:nvPr/>
        </p:nvSpPr>
        <p:spPr bwMode="auto">
          <a:xfrm rot="18240000" flipH="1">
            <a:off x="640399" y="5261138"/>
            <a:ext cx="49213" cy="42859"/>
          </a:xfrm>
          <a:custGeom>
            <a:avLst/>
            <a:gdLst>
              <a:gd name="T0" fmla="*/ 0 w 77"/>
              <a:gd name="T1" fmla="*/ 0 h 53"/>
              <a:gd name="T2" fmla="*/ 0 w 77"/>
              <a:gd name="T3" fmla="*/ 1 h 53"/>
              <a:gd name="T4" fmla="*/ 0 w 77"/>
              <a:gd name="T5" fmla="*/ 1 h 53"/>
              <a:gd name="T6" fmla="*/ 0 w 7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53"/>
              <a:gd name="T14" fmla="*/ 77 w 7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53">
                <a:moveTo>
                  <a:pt x="77" y="0"/>
                </a:moveTo>
                <a:lnTo>
                  <a:pt x="53" y="12"/>
                </a:lnTo>
                <a:lnTo>
                  <a:pt x="0" y="53"/>
                </a:lnTo>
                <a:lnTo>
                  <a:pt x="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5" name="Freeform 83"/>
          <p:cNvSpPr>
            <a:spLocks noChangeArrowheads="1"/>
          </p:cNvSpPr>
          <p:nvPr/>
        </p:nvSpPr>
        <p:spPr bwMode="auto">
          <a:xfrm rot="18240000" flipH="1">
            <a:off x="640399" y="5261138"/>
            <a:ext cx="49213" cy="42859"/>
          </a:xfrm>
          <a:custGeom>
            <a:avLst/>
            <a:gdLst>
              <a:gd name="T0" fmla="*/ 0 w 77"/>
              <a:gd name="T1" fmla="*/ 0 h 53"/>
              <a:gd name="T2" fmla="*/ 0 w 77"/>
              <a:gd name="T3" fmla="*/ 1 h 53"/>
              <a:gd name="T4" fmla="*/ 0 w 77"/>
              <a:gd name="T5" fmla="*/ 1 h 53"/>
              <a:gd name="T6" fmla="*/ 0 60000 65536"/>
              <a:gd name="T7" fmla="*/ 0 60000 65536"/>
              <a:gd name="T8" fmla="*/ 0 60000 65536"/>
              <a:gd name="T9" fmla="*/ 0 w 77"/>
              <a:gd name="T10" fmla="*/ 0 h 53"/>
              <a:gd name="T11" fmla="*/ 77 w 7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53">
                <a:moveTo>
                  <a:pt x="77" y="0"/>
                </a:moveTo>
                <a:lnTo>
                  <a:pt x="53" y="12"/>
                </a:lnTo>
                <a:lnTo>
                  <a:pt x="0" y="53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6" name="Oval 84"/>
          <p:cNvSpPr>
            <a:spLocks noChangeArrowheads="1"/>
          </p:cNvSpPr>
          <p:nvPr/>
        </p:nvSpPr>
        <p:spPr bwMode="auto">
          <a:xfrm rot="18240000" flipH="1">
            <a:off x="749928" y="5330987"/>
            <a:ext cx="19050" cy="2381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637" name="Freeform 85"/>
          <p:cNvSpPr>
            <a:spLocks noChangeArrowheads="1"/>
          </p:cNvSpPr>
          <p:nvPr/>
        </p:nvSpPr>
        <p:spPr bwMode="auto">
          <a:xfrm rot="18240000" flipH="1">
            <a:off x="745166" y="5327812"/>
            <a:ext cx="19050" cy="23810"/>
          </a:xfrm>
          <a:custGeom>
            <a:avLst/>
            <a:gdLst>
              <a:gd name="T0" fmla="*/ 0 w 29"/>
              <a:gd name="T1" fmla="*/ 0 h 30"/>
              <a:gd name="T2" fmla="*/ 0 w 29"/>
              <a:gd name="T3" fmla="*/ 1 h 30"/>
              <a:gd name="T4" fmla="*/ 0 w 29"/>
              <a:gd name="T5" fmla="*/ 1 h 30"/>
              <a:gd name="T6" fmla="*/ 0 w 29"/>
              <a:gd name="T7" fmla="*/ 1 h 30"/>
              <a:gd name="T8" fmla="*/ 0 w 29"/>
              <a:gd name="T9" fmla="*/ 1 h 30"/>
              <a:gd name="T10" fmla="*/ 0 w 29"/>
              <a:gd name="T11" fmla="*/ 1 h 30"/>
              <a:gd name="T12" fmla="*/ 0 w 29"/>
              <a:gd name="T13" fmla="*/ 1 h 30"/>
              <a:gd name="T14" fmla="*/ 0 w 29"/>
              <a:gd name="T15" fmla="*/ 1 h 30"/>
              <a:gd name="T16" fmla="*/ 0 w 29"/>
              <a:gd name="T17" fmla="*/ 1 h 30"/>
              <a:gd name="T18" fmla="*/ 0 w 29"/>
              <a:gd name="T19" fmla="*/ 1 h 30"/>
              <a:gd name="T20" fmla="*/ 0 w 29"/>
              <a:gd name="T21" fmla="*/ 1 h 30"/>
              <a:gd name="T22" fmla="*/ 0 w 29"/>
              <a:gd name="T23" fmla="*/ 1 h 30"/>
              <a:gd name="T24" fmla="*/ 0 w 29"/>
              <a:gd name="T25" fmla="*/ 1 h 30"/>
              <a:gd name="T26" fmla="*/ 0 w 29"/>
              <a:gd name="T27" fmla="*/ 1 h 30"/>
              <a:gd name="T28" fmla="*/ 0 w 29"/>
              <a:gd name="T29" fmla="*/ 1 h 30"/>
              <a:gd name="T30" fmla="*/ 0 w 29"/>
              <a:gd name="T31" fmla="*/ 1 h 30"/>
              <a:gd name="T32" fmla="*/ 0 w 29"/>
              <a:gd name="T33" fmla="*/ 1 h 30"/>
              <a:gd name="T34" fmla="*/ 0 w 29"/>
              <a:gd name="T35" fmla="*/ 0 h 30"/>
              <a:gd name="T36" fmla="*/ 0 w 29"/>
              <a:gd name="T37" fmla="*/ 0 h 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30"/>
              <a:gd name="T59" fmla="*/ 29 w 29"/>
              <a:gd name="T60" fmla="*/ 30 h 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30">
                <a:moveTo>
                  <a:pt x="17" y="0"/>
                </a:moveTo>
                <a:lnTo>
                  <a:pt x="23" y="6"/>
                </a:lnTo>
                <a:lnTo>
                  <a:pt x="29" y="12"/>
                </a:lnTo>
                <a:lnTo>
                  <a:pt x="29" y="18"/>
                </a:lnTo>
                <a:lnTo>
                  <a:pt x="23" y="24"/>
                </a:lnTo>
                <a:lnTo>
                  <a:pt x="17" y="30"/>
                </a:lnTo>
                <a:lnTo>
                  <a:pt x="12" y="30"/>
                </a:lnTo>
                <a:lnTo>
                  <a:pt x="6" y="30"/>
                </a:lnTo>
                <a:lnTo>
                  <a:pt x="6" y="24"/>
                </a:lnTo>
                <a:lnTo>
                  <a:pt x="0" y="18"/>
                </a:lnTo>
                <a:lnTo>
                  <a:pt x="0" y="12"/>
                </a:lnTo>
                <a:lnTo>
                  <a:pt x="6" y="6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8" name="Freeform 86"/>
          <p:cNvSpPr>
            <a:spLocks noChangeArrowheads="1"/>
          </p:cNvSpPr>
          <p:nvPr/>
        </p:nvSpPr>
        <p:spPr bwMode="auto">
          <a:xfrm rot="18240000" flipH="1">
            <a:off x="751515" y="5327812"/>
            <a:ext cx="19050" cy="23810"/>
          </a:xfrm>
          <a:custGeom>
            <a:avLst/>
            <a:gdLst>
              <a:gd name="T0" fmla="*/ 0 w 29"/>
              <a:gd name="T1" fmla="*/ 1 h 30"/>
              <a:gd name="T2" fmla="*/ 0 w 29"/>
              <a:gd name="T3" fmla="*/ 1 h 30"/>
              <a:gd name="T4" fmla="*/ 0 w 29"/>
              <a:gd name="T5" fmla="*/ 1 h 30"/>
              <a:gd name="T6" fmla="*/ 0 w 29"/>
              <a:gd name="T7" fmla="*/ 0 h 30"/>
              <a:gd name="T8" fmla="*/ 0 w 29"/>
              <a:gd name="T9" fmla="*/ 1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0"/>
              <a:gd name="T17" fmla="*/ 29 w 29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0">
                <a:moveTo>
                  <a:pt x="0" y="12"/>
                </a:moveTo>
                <a:lnTo>
                  <a:pt x="12" y="30"/>
                </a:lnTo>
                <a:lnTo>
                  <a:pt x="29" y="18"/>
                </a:lnTo>
                <a:lnTo>
                  <a:pt x="18" y="0"/>
                </a:lnTo>
                <a:lnTo>
                  <a:pt x="0" y="1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39" name="Oval 87"/>
          <p:cNvSpPr>
            <a:spLocks noChangeArrowheads="1"/>
          </p:cNvSpPr>
          <p:nvPr/>
        </p:nvSpPr>
        <p:spPr bwMode="auto">
          <a:xfrm rot="18240000" flipH="1">
            <a:off x="743578" y="5330987"/>
            <a:ext cx="19050" cy="2381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640" name="Freeform 88"/>
          <p:cNvSpPr>
            <a:spLocks noChangeArrowheads="1"/>
          </p:cNvSpPr>
          <p:nvPr/>
        </p:nvSpPr>
        <p:spPr bwMode="auto">
          <a:xfrm rot="18240000" flipH="1">
            <a:off x="745166" y="5332575"/>
            <a:ext cx="14288" cy="23810"/>
          </a:xfrm>
          <a:custGeom>
            <a:avLst/>
            <a:gdLst>
              <a:gd name="T0" fmla="*/ 0 w 23"/>
              <a:gd name="T1" fmla="*/ 0 h 30"/>
              <a:gd name="T2" fmla="*/ 0 w 23"/>
              <a:gd name="T3" fmla="*/ 1 h 30"/>
              <a:gd name="T4" fmla="*/ 0 w 23"/>
              <a:gd name="T5" fmla="*/ 1 h 30"/>
              <a:gd name="T6" fmla="*/ 0 w 23"/>
              <a:gd name="T7" fmla="*/ 1 h 30"/>
              <a:gd name="T8" fmla="*/ 0 w 23"/>
              <a:gd name="T9" fmla="*/ 1 h 30"/>
              <a:gd name="T10" fmla="*/ 0 w 23"/>
              <a:gd name="T11" fmla="*/ 1 h 30"/>
              <a:gd name="T12" fmla="*/ 0 w 23"/>
              <a:gd name="T13" fmla="*/ 1 h 30"/>
              <a:gd name="T14" fmla="*/ 0 w 23"/>
              <a:gd name="T15" fmla="*/ 1 h 30"/>
              <a:gd name="T16" fmla="*/ 0 w 23"/>
              <a:gd name="T17" fmla="*/ 1 h 30"/>
              <a:gd name="T18" fmla="*/ 0 w 23"/>
              <a:gd name="T19" fmla="*/ 1 h 30"/>
              <a:gd name="T20" fmla="*/ 0 w 23"/>
              <a:gd name="T21" fmla="*/ 1 h 30"/>
              <a:gd name="T22" fmla="*/ 0 w 23"/>
              <a:gd name="T23" fmla="*/ 1 h 30"/>
              <a:gd name="T24" fmla="*/ 0 w 23"/>
              <a:gd name="T25" fmla="*/ 1 h 30"/>
              <a:gd name="T26" fmla="*/ 0 w 23"/>
              <a:gd name="T27" fmla="*/ 1 h 30"/>
              <a:gd name="T28" fmla="*/ 0 w 23"/>
              <a:gd name="T29" fmla="*/ 1 h 30"/>
              <a:gd name="T30" fmla="*/ 0 w 23"/>
              <a:gd name="T31" fmla="*/ 1 h 30"/>
              <a:gd name="T32" fmla="*/ 0 w 23"/>
              <a:gd name="T33" fmla="*/ 1 h 30"/>
              <a:gd name="T34" fmla="*/ 0 w 23"/>
              <a:gd name="T35" fmla="*/ 0 h 30"/>
              <a:gd name="T36" fmla="*/ 0 w 23"/>
              <a:gd name="T37" fmla="*/ 0 h 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30"/>
              <a:gd name="T59" fmla="*/ 23 w 23"/>
              <a:gd name="T60" fmla="*/ 30 h 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30">
                <a:moveTo>
                  <a:pt x="17" y="0"/>
                </a:moveTo>
                <a:lnTo>
                  <a:pt x="23" y="6"/>
                </a:lnTo>
                <a:lnTo>
                  <a:pt x="23" y="12"/>
                </a:lnTo>
                <a:lnTo>
                  <a:pt x="23" y="18"/>
                </a:lnTo>
                <a:lnTo>
                  <a:pt x="17" y="24"/>
                </a:lnTo>
                <a:lnTo>
                  <a:pt x="17" y="30"/>
                </a:lnTo>
                <a:lnTo>
                  <a:pt x="11" y="24"/>
                </a:lnTo>
                <a:lnTo>
                  <a:pt x="6" y="24"/>
                </a:lnTo>
                <a:lnTo>
                  <a:pt x="0" y="18"/>
                </a:lnTo>
                <a:lnTo>
                  <a:pt x="0" y="12"/>
                </a:lnTo>
                <a:lnTo>
                  <a:pt x="6" y="6"/>
                </a:lnTo>
                <a:lnTo>
                  <a:pt x="17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1" name="Freeform 89"/>
          <p:cNvSpPr>
            <a:spLocks noChangeArrowheads="1"/>
          </p:cNvSpPr>
          <p:nvPr/>
        </p:nvSpPr>
        <p:spPr bwMode="auto">
          <a:xfrm rot="18240000" flipH="1">
            <a:off x="759452" y="5330987"/>
            <a:ext cx="15875" cy="14286"/>
          </a:xfrm>
          <a:custGeom>
            <a:avLst/>
            <a:gdLst>
              <a:gd name="T0" fmla="*/ 0 w 24"/>
              <a:gd name="T1" fmla="*/ 1 h 18"/>
              <a:gd name="T2" fmla="*/ 0 w 24"/>
              <a:gd name="T3" fmla="*/ 1 h 18"/>
              <a:gd name="T4" fmla="*/ 0 w 24"/>
              <a:gd name="T5" fmla="*/ 0 h 18"/>
              <a:gd name="T6" fmla="*/ 0 w 24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8"/>
              <a:gd name="T14" fmla="*/ 24 w 24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8">
                <a:moveTo>
                  <a:pt x="24" y="18"/>
                </a:moveTo>
                <a:lnTo>
                  <a:pt x="18" y="18"/>
                </a:ln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2" name="Line 90"/>
          <p:cNvSpPr>
            <a:spLocks noChangeShapeType="1"/>
          </p:cNvSpPr>
          <p:nvPr/>
        </p:nvSpPr>
        <p:spPr bwMode="auto">
          <a:xfrm flipH="1">
            <a:off x="743579" y="5330986"/>
            <a:ext cx="20636" cy="47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3" name="Freeform 91"/>
          <p:cNvSpPr>
            <a:spLocks noChangeArrowheads="1"/>
          </p:cNvSpPr>
          <p:nvPr/>
        </p:nvSpPr>
        <p:spPr bwMode="auto">
          <a:xfrm rot="18240000" flipH="1">
            <a:off x="691194" y="5262726"/>
            <a:ext cx="46038" cy="52383"/>
          </a:xfrm>
          <a:custGeom>
            <a:avLst/>
            <a:gdLst>
              <a:gd name="T0" fmla="*/ 0 w 71"/>
              <a:gd name="T1" fmla="*/ 1 h 65"/>
              <a:gd name="T2" fmla="*/ 0 w 71"/>
              <a:gd name="T3" fmla="*/ 1 h 65"/>
              <a:gd name="T4" fmla="*/ 0 w 71"/>
              <a:gd name="T5" fmla="*/ 0 h 65"/>
              <a:gd name="T6" fmla="*/ 0 w 71"/>
              <a:gd name="T7" fmla="*/ 1 h 65"/>
              <a:gd name="T8" fmla="*/ 0 w 71"/>
              <a:gd name="T9" fmla="*/ 1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65"/>
              <a:gd name="T17" fmla="*/ 71 w 71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65">
                <a:moveTo>
                  <a:pt x="24" y="65"/>
                </a:moveTo>
                <a:lnTo>
                  <a:pt x="71" y="30"/>
                </a:lnTo>
                <a:lnTo>
                  <a:pt x="48" y="0"/>
                </a:lnTo>
                <a:lnTo>
                  <a:pt x="0" y="36"/>
                </a:lnTo>
                <a:lnTo>
                  <a:pt x="24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4" name="Freeform 92"/>
          <p:cNvSpPr>
            <a:spLocks noChangeArrowheads="1"/>
          </p:cNvSpPr>
          <p:nvPr/>
        </p:nvSpPr>
        <p:spPr bwMode="auto">
          <a:xfrm rot="18240000" flipH="1">
            <a:off x="691194" y="5262726"/>
            <a:ext cx="46038" cy="52383"/>
          </a:xfrm>
          <a:custGeom>
            <a:avLst/>
            <a:gdLst>
              <a:gd name="T0" fmla="*/ 0 w 71"/>
              <a:gd name="T1" fmla="*/ 1 h 65"/>
              <a:gd name="T2" fmla="*/ 0 w 71"/>
              <a:gd name="T3" fmla="*/ 1 h 65"/>
              <a:gd name="T4" fmla="*/ 0 w 71"/>
              <a:gd name="T5" fmla="*/ 0 h 65"/>
              <a:gd name="T6" fmla="*/ 0 w 71"/>
              <a:gd name="T7" fmla="*/ 1 h 65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65"/>
              <a:gd name="T14" fmla="*/ 71 w 71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65">
                <a:moveTo>
                  <a:pt x="24" y="65"/>
                </a:moveTo>
                <a:lnTo>
                  <a:pt x="71" y="30"/>
                </a:lnTo>
                <a:lnTo>
                  <a:pt x="48" y="0"/>
                </a:lnTo>
                <a:lnTo>
                  <a:pt x="0" y="36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5" name="Freeform 93"/>
          <p:cNvSpPr>
            <a:spLocks noChangeArrowheads="1"/>
          </p:cNvSpPr>
          <p:nvPr/>
        </p:nvSpPr>
        <p:spPr bwMode="auto">
          <a:xfrm rot="18240000" flipH="1">
            <a:off x="689607" y="5256375"/>
            <a:ext cx="46038" cy="38096"/>
          </a:xfrm>
          <a:custGeom>
            <a:avLst/>
            <a:gdLst>
              <a:gd name="T0" fmla="*/ 0 w 72"/>
              <a:gd name="T1" fmla="*/ 1 h 48"/>
              <a:gd name="T2" fmla="*/ 0 w 72"/>
              <a:gd name="T3" fmla="*/ 1 h 48"/>
              <a:gd name="T4" fmla="*/ 0 w 72"/>
              <a:gd name="T5" fmla="*/ 0 h 48"/>
              <a:gd name="T6" fmla="*/ 0 60000 65536"/>
              <a:gd name="T7" fmla="*/ 0 60000 65536"/>
              <a:gd name="T8" fmla="*/ 0 60000 65536"/>
              <a:gd name="T9" fmla="*/ 0 w 72"/>
              <a:gd name="T10" fmla="*/ 0 h 48"/>
              <a:gd name="T11" fmla="*/ 72 w 7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48">
                <a:moveTo>
                  <a:pt x="0" y="48"/>
                </a:moveTo>
                <a:lnTo>
                  <a:pt x="48" y="12"/>
                </a:lnTo>
                <a:lnTo>
                  <a:pt x="72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6" name="Freeform 94"/>
          <p:cNvSpPr>
            <a:spLocks noChangeArrowheads="1"/>
          </p:cNvSpPr>
          <p:nvPr/>
        </p:nvSpPr>
        <p:spPr bwMode="auto">
          <a:xfrm rot="18240000" flipH="1">
            <a:off x="707068" y="5292888"/>
            <a:ext cx="46038" cy="52383"/>
          </a:xfrm>
          <a:custGeom>
            <a:avLst/>
            <a:gdLst>
              <a:gd name="T0" fmla="*/ 0 w 71"/>
              <a:gd name="T1" fmla="*/ 1 h 65"/>
              <a:gd name="T2" fmla="*/ 0 w 71"/>
              <a:gd name="T3" fmla="*/ 1 h 65"/>
              <a:gd name="T4" fmla="*/ 0 w 71"/>
              <a:gd name="T5" fmla="*/ 0 h 65"/>
              <a:gd name="T6" fmla="*/ 0 w 71"/>
              <a:gd name="T7" fmla="*/ 1 h 65"/>
              <a:gd name="T8" fmla="*/ 0 w 71"/>
              <a:gd name="T9" fmla="*/ 1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65"/>
              <a:gd name="T17" fmla="*/ 71 w 71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65">
                <a:moveTo>
                  <a:pt x="24" y="65"/>
                </a:moveTo>
                <a:lnTo>
                  <a:pt x="71" y="29"/>
                </a:lnTo>
                <a:lnTo>
                  <a:pt x="47" y="0"/>
                </a:lnTo>
                <a:lnTo>
                  <a:pt x="0" y="35"/>
                </a:lnTo>
                <a:lnTo>
                  <a:pt x="24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7" name="Freeform 95"/>
          <p:cNvSpPr>
            <a:spLocks noChangeArrowheads="1"/>
          </p:cNvSpPr>
          <p:nvPr/>
        </p:nvSpPr>
        <p:spPr bwMode="auto">
          <a:xfrm rot="18240000" flipH="1">
            <a:off x="707068" y="5292888"/>
            <a:ext cx="46038" cy="52383"/>
          </a:xfrm>
          <a:custGeom>
            <a:avLst/>
            <a:gdLst>
              <a:gd name="T0" fmla="*/ 0 w 71"/>
              <a:gd name="T1" fmla="*/ 1 h 65"/>
              <a:gd name="T2" fmla="*/ 0 w 71"/>
              <a:gd name="T3" fmla="*/ 1 h 65"/>
              <a:gd name="T4" fmla="*/ 0 w 71"/>
              <a:gd name="T5" fmla="*/ 0 h 65"/>
              <a:gd name="T6" fmla="*/ 0 w 71"/>
              <a:gd name="T7" fmla="*/ 1 h 65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65"/>
              <a:gd name="T14" fmla="*/ 71 w 71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65">
                <a:moveTo>
                  <a:pt x="24" y="65"/>
                </a:moveTo>
                <a:lnTo>
                  <a:pt x="71" y="29"/>
                </a:lnTo>
                <a:lnTo>
                  <a:pt x="47" y="0"/>
                </a:lnTo>
                <a:lnTo>
                  <a:pt x="0" y="35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8" name="Freeform 96"/>
          <p:cNvSpPr>
            <a:spLocks noChangeArrowheads="1"/>
          </p:cNvSpPr>
          <p:nvPr/>
        </p:nvSpPr>
        <p:spPr bwMode="auto">
          <a:xfrm rot="18240000" flipH="1">
            <a:off x="708655" y="5281775"/>
            <a:ext cx="46038" cy="36509"/>
          </a:xfrm>
          <a:custGeom>
            <a:avLst/>
            <a:gdLst>
              <a:gd name="T0" fmla="*/ 0 w 71"/>
              <a:gd name="T1" fmla="*/ 0 h 47"/>
              <a:gd name="T2" fmla="*/ 0 w 71"/>
              <a:gd name="T3" fmla="*/ 0 h 47"/>
              <a:gd name="T4" fmla="*/ 0 w 71"/>
              <a:gd name="T5" fmla="*/ 0 h 47"/>
              <a:gd name="T6" fmla="*/ 0 60000 65536"/>
              <a:gd name="T7" fmla="*/ 0 60000 65536"/>
              <a:gd name="T8" fmla="*/ 0 60000 65536"/>
              <a:gd name="T9" fmla="*/ 0 w 71"/>
              <a:gd name="T10" fmla="*/ 0 h 47"/>
              <a:gd name="T11" fmla="*/ 71 w 71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" h="47">
                <a:moveTo>
                  <a:pt x="0" y="47"/>
                </a:moveTo>
                <a:lnTo>
                  <a:pt x="48" y="12"/>
                </a:lnTo>
                <a:lnTo>
                  <a:pt x="71" y="0"/>
                </a:lnTo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49" name="Freeform 97"/>
          <p:cNvSpPr>
            <a:spLocks noChangeArrowheads="1"/>
          </p:cNvSpPr>
          <p:nvPr/>
        </p:nvSpPr>
        <p:spPr bwMode="auto">
          <a:xfrm rot="18240000" flipH="1">
            <a:off x="738816" y="5294475"/>
            <a:ext cx="31750" cy="34922"/>
          </a:xfrm>
          <a:custGeom>
            <a:avLst/>
            <a:gdLst>
              <a:gd name="T0" fmla="*/ 0 w 48"/>
              <a:gd name="T1" fmla="*/ 1 h 42"/>
              <a:gd name="T2" fmla="*/ 0 w 48"/>
              <a:gd name="T3" fmla="*/ 0 h 42"/>
              <a:gd name="T4" fmla="*/ 0 w 48"/>
              <a:gd name="T5" fmla="*/ 1 h 42"/>
              <a:gd name="T6" fmla="*/ 0 w 48"/>
              <a:gd name="T7" fmla="*/ 1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2"/>
              <a:gd name="T14" fmla="*/ 48 w 48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2">
                <a:moveTo>
                  <a:pt x="0" y="12"/>
                </a:moveTo>
                <a:lnTo>
                  <a:pt x="24" y="0"/>
                </a:lnTo>
                <a:lnTo>
                  <a:pt x="48" y="30"/>
                </a:lnTo>
                <a:lnTo>
                  <a:pt x="24" y="42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0" name="Freeform 98"/>
          <p:cNvSpPr>
            <a:spLocks noChangeArrowheads="1"/>
          </p:cNvSpPr>
          <p:nvPr/>
        </p:nvSpPr>
        <p:spPr bwMode="auto">
          <a:xfrm rot="18240000" flipH="1">
            <a:off x="729292" y="5262725"/>
            <a:ext cx="31750" cy="33334"/>
          </a:xfrm>
          <a:custGeom>
            <a:avLst/>
            <a:gdLst>
              <a:gd name="T0" fmla="*/ 0 w 48"/>
              <a:gd name="T1" fmla="*/ 1 h 41"/>
              <a:gd name="T2" fmla="*/ 0 w 48"/>
              <a:gd name="T3" fmla="*/ 0 h 41"/>
              <a:gd name="T4" fmla="*/ 0 w 48"/>
              <a:gd name="T5" fmla="*/ 1 h 41"/>
              <a:gd name="T6" fmla="*/ 0 w 48"/>
              <a:gd name="T7" fmla="*/ 1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1"/>
              <a:gd name="T14" fmla="*/ 48 w 48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1">
                <a:moveTo>
                  <a:pt x="0" y="12"/>
                </a:moveTo>
                <a:lnTo>
                  <a:pt x="24" y="0"/>
                </a:lnTo>
                <a:lnTo>
                  <a:pt x="48" y="29"/>
                </a:lnTo>
                <a:lnTo>
                  <a:pt x="18" y="41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1" name="Line 99"/>
          <p:cNvSpPr>
            <a:spLocks noChangeShapeType="1"/>
          </p:cNvSpPr>
          <p:nvPr/>
        </p:nvSpPr>
        <p:spPr bwMode="auto">
          <a:xfrm flipH="1">
            <a:off x="746754" y="5269074"/>
            <a:ext cx="7937" cy="3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2" name="Line 100"/>
          <p:cNvSpPr>
            <a:spLocks noChangeShapeType="1"/>
          </p:cNvSpPr>
          <p:nvPr/>
        </p:nvSpPr>
        <p:spPr bwMode="auto">
          <a:xfrm flipV="1">
            <a:off x="822947" y="5337336"/>
            <a:ext cx="3175" cy="9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3" name="Freeform 101"/>
          <p:cNvSpPr>
            <a:spLocks noChangeArrowheads="1"/>
          </p:cNvSpPr>
          <p:nvPr/>
        </p:nvSpPr>
        <p:spPr bwMode="auto">
          <a:xfrm rot="18240000" flipH="1">
            <a:off x="816595" y="5389729"/>
            <a:ext cx="46038" cy="119051"/>
          </a:xfrm>
          <a:custGeom>
            <a:avLst/>
            <a:gdLst>
              <a:gd name="T0" fmla="*/ 0 w 72"/>
              <a:gd name="T1" fmla="*/ 0 h 148"/>
              <a:gd name="T2" fmla="*/ 0 w 72"/>
              <a:gd name="T3" fmla="*/ 1 h 148"/>
              <a:gd name="T4" fmla="*/ 0 w 72"/>
              <a:gd name="T5" fmla="*/ 1 h 148"/>
              <a:gd name="T6" fmla="*/ 0 w 72"/>
              <a:gd name="T7" fmla="*/ 1 h 148"/>
              <a:gd name="T8" fmla="*/ 0 w 72"/>
              <a:gd name="T9" fmla="*/ 0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48"/>
              <a:gd name="T17" fmla="*/ 72 w 72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48">
                <a:moveTo>
                  <a:pt x="0" y="0"/>
                </a:moveTo>
                <a:lnTo>
                  <a:pt x="24" y="12"/>
                </a:lnTo>
                <a:lnTo>
                  <a:pt x="72" y="148"/>
                </a:lnTo>
                <a:lnTo>
                  <a:pt x="48" y="142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4" name="Freeform 102"/>
          <p:cNvSpPr>
            <a:spLocks noChangeArrowheads="1"/>
          </p:cNvSpPr>
          <p:nvPr/>
        </p:nvSpPr>
        <p:spPr bwMode="auto">
          <a:xfrm rot="18240000" flipH="1">
            <a:off x="856280" y="5369092"/>
            <a:ext cx="34925" cy="128576"/>
          </a:xfrm>
          <a:custGeom>
            <a:avLst/>
            <a:gdLst>
              <a:gd name="T0" fmla="*/ 0 w 53"/>
              <a:gd name="T1" fmla="*/ 0 h 160"/>
              <a:gd name="T2" fmla="*/ 0 w 53"/>
              <a:gd name="T3" fmla="*/ 1 h 160"/>
              <a:gd name="T4" fmla="*/ 0 w 53"/>
              <a:gd name="T5" fmla="*/ 1 h 160"/>
              <a:gd name="T6" fmla="*/ 0 w 53"/>
              <a:gd name="T7" fmla="*/ 1 h 160"/>
              <a:gd name="T8" fmla="*/ 0 w 53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0"/>
              <a:gd name="T17" fmla="*/ 53 w 53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0">
                <a:moveTo>
                  <a:pt x="0" y="0"/>
                </a:moveTo>
                <a:lnTo>
                  <a:pt x="0" y="18"/>
                </a:lnTo>
                <a:lnTo>
                  <a:pt x="47" y="160"/>
                </a:lnTo>
                <a:lnTo>
                  <a:pt x="53" y="1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5" name="Freeform 103"/>
          <p:cNvSpPr>
            <a:spLocks noChangeArrowheads="1"/>
          </p:cNvSpPr>
          <p:nvPr/>
        </p:nvSpPr>
        <p:spPr bwMode="auto">
          <a:xfrm rot="18240000" flipH="1">
            <a:off x="703893" y="5165889"/>
            <a:ext cx="57150" cy="71431"/>
          </a:xfrm>
          <a:custGeom>
            <a:avLst/>
            <a:gdLst>
              <a:gd name="T0" fmla="*/ 0 w 89"/>
              <a:gd name="T1" fmla="*/ 1 h 89"/>
              <a:gd name="T2" fmla="*/ 0 w 89"/>
              <a:gd name="T3" fmla="*/ 1 h 89"/>
              <a:gd name="T4" fmla="*/ 0 w 89"/>
              <a:gd name="T5" fmla="*/ 1 h 89"/>
              <a:gd name="T6" fmla="*/ 0 w 89"/>
              <a:gd name="T7" fmla="*/ 0 h 89"/>
              <a:gd name="T8" fmla="*/ 0 w 89"/>
              <a:gd name="T9" fmla="*/ 1 h 89"/>
              <a:gd name="T10" fmla="*/ 0 w 89"/>
              <a:gd name="T11" fmla="*/ 1 h 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9"/>
              <a:gd name="T19" fmla="*/ 0 h 89"/>
              <a:gd name="T20" fmla="*/ 89 w 89"/>
              <a:gd name="T21" fmla="*/ 89 h 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9" h="89">
                <a:moveTo>
                  <a:pt x="77" y="89"/>
                </a:moveTo>
                <a:lnTo>
                  <a:pt x="89" y="77"/>
                </a:lnTo>
                <a:lnTo>
                  <a:pt x="71" y="23"/>
                </a:lnTo>
                <a:lnTo>
                  <a:pt x="12" y="0"/>
                </a:lnTo>
                <a:lnTo>
                  <a:pt x="0" y="12"/>
                </a:lnTo>
                <a:lnTo>
                  <a:pt x="77" y="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6" name="Freeform 104"/>
          <p:cNvSpPr>
            <a:spLocks noChangeArrowheads="1"/>
          </p:cNvSpPr>
          <p:nvPr/>
        </p:nvSpPr>
        <p:spPr bwMode="auto">
          <a:xfrm rot="18240000" flipH="1">
            <a:off x="713417" y="5173826"/>
            <a:ext cx="49213" cy="61907"/>
          </a:xfrm>
          <a:custGeom>
            <a:avLst/>
            <a:gdLst>
              <a:gd name="T0" fmla="*/ 0 w 77"/>
              <a:gd name="T1" fmla="*/ 0 h 77"/>
              <a:gd name="T2" fmla="*/ 0 w 77"/>
              <a:gd name="T3" fmla="*/ 1 h 77"/>
              <a:gd name="T4" fmla="*/ 0 w 77"/>
              <a:gd name="T5" fmla="*/ 1 h 77"/>
              <a:gd name="T6" fmla="*/ 0 w 77"/>
              <a:gd name="T7" fmla="*/ 1 h 77"/>
              <a:gd name="T8" fmla="*/ 0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0" y="0"/>
                </a:moveTo>
                <a:lnTo>
                  <a:pt x="23" y="59"/>
                </a:lnTo>
                <a:lnTo>
                  <a:pt x="77" y="77"/>
                </a:lnTo>
                <a:lnTo>
                  <a:pt x="53" y="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7" name="Line 105"/>
          <p:cNvSpPr>
            <a:spLocks noChangeShapeType="1"/>
          </p:cNvSpPr>
          <p:nvPr/>
        </p:nvSpPr>
        <p:spPr bwMode="auto">
          <a:xfrm flipH="1">
            <a:off x="700721" y="5205574"/>
            <a:ext cx="20636" cy="47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8" name="Freeform 106"/>
          <p:cNvSpPr>
            <a:spLocks noChangeArrowheads="1"/>
          </p:cNvSpPr>
          <p:nvPr/>
        </p:nvSpPr>
        <p:spPr bwMode="auto">
          <a:xfrm rot="18240000" flipH="1">
            <a:off x="707068" y="5173826"/>
            <a:ext cx="49213" cy="61907"/>
          </a:xfrm>
          <a:custGeom>
            <a:avLst/>
            <a:gdLst>
              <a:gd name="T0" fmla="*/ 0 w 77"/>
              <a:gd name="T1" fmla="*/ 1 h 77"/>
              <a:gd name="T2" fmla="*/ 0 w 77"/>
              <a:gd name="T3" fmla="*/ 1 h 77"/>
              <a:gd name="T4" fmla="*/ 0 w 77"/>
              <a:gd name="T5" fmla="*/ 0 h 77"/>
              <a:gd name="T6" fmla="*/ 0 60000 65536"/>
              <a:gd name="T7" fmla="*/ 0 60000 65536"/>
              <a:gd name="T8" fmla="*/ 0 60000 65536"/>
              <a:gd name="T9" fmla="*/ 0 w 77"/>
              <a:gd name="T10" fmla="*/ 0 h 77"/>
              <a:gd name="T11" fmla="*/ 77 w 77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77">
                <a:moveTo>
                  <a:pt x="77" y="77"/>
                </a:moveTo>
                <a:lnTo>
                  <a:pt x="53" y="23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59" name="Freeform 107"/>
          <p:cNvSpPr>
            <a:spLocks noChangeArrowheads="1"/>
          </p:cNvSpPr>
          <p:nvPr/>
        </p:nvSpPr>
        <p:spPr bwMode="auto">
          <a:xfrm rot="18240000" flipH="1">
            <a:off x="721356" y="5161125"/>
            <a:ext cx="11113" cy="23810"/>
          </a:xfrm>
          <a:custGeom>
            <a:avLst/>
            <a:gdLst>
              <a:gd name="T0" fmla="*/ 0 w 18"/>
              <a:gd name="T1" fmla="*/ 0 h 29"/>
              <a:gd name="T2" fmla="*/ 0 w 18"/>
              <a:gd name="T3" fmla="*/ 1 h 29"/>
              <a:gd name="T4" fmla="*/ 0 w 18"/>
              <a:gd name="T5" fmla="*/ 1 h 29"/>
              <a:gd name="T6" fmla="*/ 0 w 18"/>
              <a:gd name="T7" fmla="*/ 1 h 29"/>
              <a:gd name="T8" fmla="*/ 0 w 18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9"/>
              <a:gd name="T17" fmla="*/ 18 w 18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9">
                <a:moveTo>
                  <a:pt x="0" y="0"/>
                </a:moveTo>
                <a:lnTo>
                  <a:pt x="12" y="29"/>
                </a:lnTo>
                <a:lnTo>
                  <a:pt x="18" y="29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0" name="Freeform 108"/>
          <p:cNvSpPr>
            <a:spLocks noChangeArrowheads="1"/>
          </p:cNvSpPr>
          <p:nvPr/>
        </p:nvSpPr>
        <p:spPr bwMode="auto">
          <a:xfrm rot="18240000" flipH="1">
            <a:off x="711832" y="5161124"/>
            <a:ext cx="11113" cy="4762"/>
          </a:xfrm>
          <a:custGeom>
            <a:avLst/>
            <a:gdLst>
              <a:gd name="T0" fmla="*/ 0 w 18"/>
              <a:gd name="T1" fmla="*/ 1 h 6"/>
              <a:gd name="T2" fmla="*/ 0 w 18"/>
              <a:gd name="T3" fmla="*/ 0 h 6"/>
              <a:gd name="T4" fmla="*/ 0 w 18"/>
              <a:gd name="T5" fmla="*/ 0 h 6"/>
              <a:gd name="T6" fmla="*/ 0 w 18"/>
              <a:gd name="T7" fmla="*/ 1 h 6"/>
              <a:gd name="T8" fmla="*/ 0 w 18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6"/>
              <a:gd name="T17" fmla="*/ 18 w 1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6">
                <a:moveTo>
                  <a:pt x="0" y="6"/>
                </a:moveTo>
                <a:lnTo>
                  <a:pt x="6" y="0"/>
                </a:ln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1" name="Freeform 109"/>
          <p:cNvSpPr>
            <a:spLocks noChangeArrowheads="1"/>
          </p:cNvSpPr>
          <p:nvPr/>
        </p:nvSpPr>
        <p:spPr bwMode="auto">
          <a:xfrm rot="18240000" flipH="1">
            <a:off x="741991" y="5183350"/>
            <a:ext cx="11113" cy="23810"/>
          </a:xfrm>
          <a:custGeom>
            <a:avLst/>
            <a:gdLst>
              <a:gd name="T0" fmla="*/ 0 w 17"/>
              <a:gd name="T1" fmla="*/ 1 h 30"/>
              <a:gd name="T2" fmla="*/ 0 w 17"/>
              <a:gd name="T3" fmla="*/ 0 h 30"/>
              <a:gd name="T4" fmla="*/ 0 w 17"/>
              <a:gd name="T5" fmla="*/ 1 h 30"/>
              <a:gd name="T6" fmla="*/ 0 w 17"/>
              <a:gd name="T7" fmla="*/ 1 h 30"/>
              <a:gd name="T8" fmla="*/ 0 w 17"/>
              <a:gd name="T9" fmla="*/ 1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30"/>
              <a:gd name="T17" fmla="*/ 17 w 17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30">
                <a:moveTo>
                  <a:pt x="6" y="6"/>
                </a:moveTo>
                <a:lnTo>
                  <a:pt x="0" y="0"/>
                </a:lnTo>
                <a:lnTo>
                  <a:pt x="11" y="30"/>
                </a:lnTo>
                <a:lnTo>
                  <a:pt x="17" y="3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2" name="Line 110"/>
          <p:cNvSpPr>
            <a:spLocks noChangeShapeType="1"/>
          </p:cNvSpPr>
          <p:nvPr/>
        </p:nvSpPr>
        <p:spPr bwMode="auto">
          <a:xfrm>
            <a:off x="743579" y="5254786"/>
            <a:ext cx="3175" cy="3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3" name="Freeform 111"/>
          <p:cNvSpPr>
            <a:spLocks noChangeArrowheads="1"/>
          </p:cNvSpPr>
          <p:nvPr/>
        </p:nvSpPr>
        <p:spPr bwMode="auto">
          <a:xfrm rot="18240000" flipH="1">
            <a:off x="615000" y="5172240"/>
            <a:ext cx="73025" cy="76193"/>
          </a:xfrm>
          <a:custGeom>
            <a:avLst/>
            <a:gdLst>
              <a:gd name="T0" fmla="*/ 0 w 113"/>
              <a:gd name="T1" fmla="*/ 1 h 95"/>
              <a:gd name="T2" fmla="*/ 0 w 113"/>
              <a:gd name="T3" fmla="*/ 1 h 95"/>
              <a:gd name="T4" fmla="*/ 0 w 113"/>
              <a:gd name="T5" fmla="*/ 1 h 95"/>
              <a:gd name="T6" fmla="*/ 0 w 113"/>
              <a:gd name="T7" fmla="*/ 0 h 95"/>
              <a:gd name="T8" fmla="*/ 0 w 113"/>
              <a:gd name="T9" fmla="*/ 1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"/>
              <a:gd name="T16" fmla="*/ 0 h 95"/>
              <a:gd name="T17" fmla="*/ 113 w 113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" h="95">
                <a:moveTo>
                  <a:pt x="0" y="83"/>
                </a:moveTo>
                <a:lnTo>
                  <a:pt x="6" y="95"/>
                </a:lnTo>
                <a:lnTo>
                  <a:pt x="113" y="11"/>
                </a:lnTo>
                <a:lnTo>
                  <a:pt x="107" y="0"/>
                </a:lnTo>
                <a:lnTo>
                  <a:pt x="0" y="8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4" name="Line 112"/>
          <p:cNvSpPr>
            <a:spLocks noChangeShapeType="1"/>
          </p:cNvSpPr>
          <p:nvPr/>
        </p:nvSpPr>
        <p:spPr bwMode="auto">
          <a:xfrm>
            <a:off x="634052" y="5213511"/>
            <a:ext cx="6349" cy="79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5" name="Line 113"/>
          <p:cNvSpPr>
            <a:spLocks noChangeShapeType="1"/>
          </p:cNvSpPr>
          <p:nvPr/>
        </p:nvSpPr>
        <p:spPr bwMode="auto">
          <a:xfrm>
            <a:off x="665799" y="5207161"/>
            <a:ext cx="6349" cy="79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6" name="Freeform 114"/>
          <p:cNvSpPr>
            <a:spLocks noChangeArrowheads="1"/>
          </p:cNvSpPr>
          <p:nvPr/>
        </p:nvSpPr>
        <p:spPr bwMode="auto">
          <a:xfrm rot="18240000" flipH="1">
            <a:off x="680083" y="5164300"/>
            <a:ext cx="41275" cy="28572"/>
          </a:xfrm>
          <a:custGeom>
            <a:avLst/>
            <a:gdLst>
              <a:gd name="T0" fmla="*/ 0 w 65"/>
              <a:gd name="T1" fmla="*/ 1 h 36"/>
              <a:gd name="T2" fmla="*/ 0 w 65"/>
              <a:gd name="T3" fmla="*/ 0 h 36"/>
              <a:gd name="T4" fmla="*/ 0 w 65"/>
              <a:gd name="T5" fmla="*/ 1 h 36"/>
              <a:gd name="T6" fmla="*/ 0 w 65"/>
              <a:gd name="T7" fmla="*/ 1 h 36"/>
              <a:gd name="T8" fmla="*/ 0 w 65"/>
              <a:gd name="T9" fmla="*/ 1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36"/>
              <a:gd name="T17" fmla="*/ 65 w 6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36">
                <a:moveTo>
                  <a:pt x="59" y="24"/>
                </a:moveTo>
                <a:lnTo>
                  <a:pt x="0" y="0"/>
                </a:lnTo>
                <a:lnTo>
                  <a:pt x="6" y="18"/>
                </a:lnTo>
                <a:lnTo>
                  <a:pt x="65" y="36"/>
                </a:lnTo>
                <a:lnTo>
                  <a:pt x="59" y="2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7" name="Freeform 115"/>
          <p:cNvSpPr>
            <a:spLocks noChangeArrowheads="1"/>
          </p:cNvSpPr>
          <p:nvPr/>
        </p:nvSpPr>
        <p:spPr bwMode="auto">
          <a:xfrm rot="18240000" flipH="1">
            <a:off x="597538" y="5145252"/>
            <a:ext cx="107950" cy="85717"/>
          </a:xfrm>
          <a:custGeom>
            <a:avLst/>
            <a:gdLst>
              <a:gd name="T0" fmla="*/ 0 w 166"/>
              <a:gd name="T1" fmla="*/ 1 h 107"/>
              <a:gd name="T2" fmla="*/ 0 w 166"/>
              <a:gd name="T3" fmla="*/ 0 h 107"/>
              <a:gd name="T4" fmla="*/ 0 w 166"/>
              <a:gd name="T5" fmla="*/ 1 h 107"/>
              <a:gd name="T6" fmla="*/ 0 w 166"/>
              <a:gd name="T7" fmla="*/ 1 h 107"/>
              <a:gd name="T8" fmla="*/ 0 w 166"/>
              <a:gd name="T9" fmla="*/ 1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107"/>
              <a:gd name="T17" fmla="*/ 166 w 166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107">
                <a:moveTo>
                  <a:pt x="0" y="83"/>
                </a:moveTo>
                <a:lnTo>
                  <a:pt x="106" y="0"/>
                </a:lnTo>
                <a:lnTo>
                  <a:pt x="166" y="24"/>
                </a:lnTo>
                <a:lnTo>
                  <a:pt x="59" y="107"/>
                </a:lnTo>
                <a:lnTo>
                  <a:pt x="0" y="8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8" name="Freeform 116"/>
          <p:cNvSpPr>
            <a:spLocks noChangeArrowheads="1"/>
          </p:cNvSpPr>
          <p:nvPr/>
        </p:nvSpPr>
        <p:spPr bwMode="auto">
          <a:xfrm rot="18240000" flipH="1">
            <a:off x="654685" y="5162713"/>
            <a:ext cx="53975" cy="34922"/>
          </a:xfrm>
          <a:custGeom>
            <a:avLst/>
            <a:gdLst>
              <a:gd name="T0" fmla="*/ 0 w 83"/>
              <a:gd name="T1" fmla="*/ 1 h 42"/>
              <a:gd name="T2" fmla="*/ 0 w 83"/>
              <a:gd name="T3" fmla="*/ 1 h 42"/>
              <a:gd name="T4" fmla="*/ 0 w 83"/>
              <a:gd name="T5" fmla="*/ 1 h 42"/>
              <a:gd name="T6" fmla="*/ 0 w 83"/>
              <a:gd name="T7" fmla="*/ 0 h 42"/>
              <a:gd name="T8" fmla="*/ 0 w 83"/>
              <a:gd name="T9" fmla="*/ 1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"/>
              <a:gd name="T17" fmla="*/ 83 w 83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">
                <a:moveTo>
                  <a:pt x="0" y="24"/>
                </a:moveTo>
                <a:lnTo>
                  <a:pt x="53" y="42"/>
                </a:lnTo>
                <a:lnTo>
                  <a:pt x="83" y="24"/>
                </a:lnTo>
                <a:lnTo>
                  <a:pt x="29" y="0"/>
                </a:lnTo>
                <a:lnTo>
                  <a:pt x="0" y="2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69" name="Freeform 117"/>
          <p:cNvSpPr>
            <a:spLocks noChangeArrowheads="1"/>
          </p:cNvSpPr>
          <p:nvPr/>
        </p:nvSpPr>
        <p:spPr bwMode="auto">
          <a:xfrm rot="18240000" flipH="1">
            <a:off x="632462" y="5167475"/>
            <a:ext cx="53975" cy="33334"/>
          </a:xfrm>
          <a:custGeom>
            <a:avLst/>
            <a:gdLst>
              <a:gd name="T0" fmla="*/ 0 w 83"/>
              <a:gd name="T1" fmla="*/ 1 h 42"/>
              <a:gd name="T2" fmla="*/ 0 w 83"/>
              <a:gd name="T3" fmla="*/ 1 h 42"/>
              <a:gd name="T4" fmla="*/ 0 w 83"/>
              <a:gd name="T5" fmla="*/ 1 h 42"/>
              <a:gd name="T6" fmla="*/ 0 w 83"/>
              <a:gd name="T7" fmla="*/ 0 h 42"/>
              <a:gd name="T8" fmla="*/ 0 w 83"/>
              <a:gd name="T9" fmla="*/ 1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"/>
              <a:gd name="T17" fmla="*/ 83 w 83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">
                <a:moveTo>
                  <a:pt x="0" y="18"/>
                </a:moveTo>
                <a:lnTo>
                  <a:pt x="54" y="42"/>
                </a:lnTo>
                <a:lnTo>
                  <a:pt x="83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0" name="Freeform 118"/>
          <p:cNvSpPr>
            <a:spLocks noChangeArrowheads="1"/>
          </p:cNvSpPr>
          <p:nvPr/>
        </p:nvSpPr>
        <p:spPr bwMode="auto">
          <a:xfrm rot="18240000" flipH="1">
            <a:off x="595953" y="5180175"/>
            <a:ext cx="49213" cy="33334"/>
          </a:xfrm>
          <a:custGeom>
            <a:avLst/>
            <a:gdLst>
              <a:gd name="T0" fmla="*/ 0 w 77"/>
              <a:gd name="T1" fmla="*/ 1 h 41"/>
              <a:gd name="T2" fmla="*/ 0 w 77"/>
              <a:gd name="T3" fmla="*/ 1 h 41"/>
              <a:gd name="T4" fmla="*/ 0 w 77"/>
              <a:gd name="T5" fmla="*/ 1 h 41"/>
              <a:gd name="T6" fmla="*/ 0 w 77"/>
              <a:gd name="T7" fmla="*/ 0 h 41"/>
              <a:gd name="T8" fmla="*/ 0 w 77"/>
              <a:gd name="T9" fmla="*/ 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41"/>
              <a:gd name="T17" fmla="*/ 77 w 77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41">
                <a:moveTo>
                  <a:pt x="0" y="24"/>
                </a:moveTo>
                <a:lnTo>
                  <a:pt x="47" y="41"/>
                </a:lnTo>
                <a:lnTo>
                  <a:pt x="77" y="18"/>
                </a:lnTo>
                <a:lnTo>
                  <a:pt x="23" y="0"/>
                </a:lnTo>
                <a:lnTo>
                  <a:pt x="0" y="2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1" name="Line 119"/>
          <p:cNvSpPr>
            <a:spLocks noChangeShapeType="1"/>
          </p:cNvSpPr>
          <p:nvPr/>
        </p:nvSpPr>
        <p:spPr bwMode="auto">
          <a:xfrm flipV="1">
            <a:off x="634052" y="5167474"/>
            <a:ext cx="6349" cy="47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2" name="Line 120"/>
          <p:cNvSpPr>
            <a:spLocks noChangeShapeType="1"/>
          </p:cNvSpPr>
          <p:nvPr/>
        </p:nvSpPr>
        <p:spPr bwMode="auto">
          <a:xfrm flipV="1">
            <a:off x="662624" y="5161124"/>
            <a:ext cx="9524" cy="460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3" name="Freeform 121"/>
          <p:cNvSpPr>
            <a:spLocks noChangeArrowheads="1"/>
          </p:cNvSpPr>
          <p:nvPr/>
        </p:nvSpPr>
        <p:spPr bwMode="auto">
          <a:xfrm rot="18240000" flipH="1">
            <a:off x="595954" y="5186524"/>
            <a:ext cx="34925" cy="19048"/>
          </a:xfrm>
          <a:custGeom>
            <a:avLst/>
            <a:gdLst>
              <a:gd name="T0" fmla="*/ 0 w 53"/>
              <a:gd name="T1" fmla="*/ 1 h 24"/>
              <a:gd name="T2" fmla="*/ 0 w 53"/>
              <a:gd name="T3" fmla="*/ 1 h 24"/>
              <a:gd name="T4" fmla="*/ 0 w 53"/>
              <a:gd name="T5" fmla="*/ 0 h 24"/>
              <a:gd name="T6" fmla="*/ 0 w 53"/>
              <a:gd name="T7" fmla="*/ 1 h 24"/>
              <a:gd name="T8" fmla="*/ 0 w 53"/>
              <a:gd name="T9" fmla="*/ 1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4"/>
              <a:gd name="T17" fmla="*/ 53 w 5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4">
                <a:moveTo>
                  <a:pt x="53" y="24"/>
                </a:moveTo>
                <a:lnTo>
                  <a:pt x="47" y="18"/>
                </a:lnTo>
                <a:lnTo>
                  <a:pt x="0" y="0"/>
                </a:lnTo>
                <a:lnTo>
                  <a:pt x="5" y="18"/>
                </a:lnTo>
                <a:lnTo>
                  <a:pt x="5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4" name="Freeform 122"/>
          <p:cNvSpPr>
            <a:spLocks noChangeArrowheads="1"/>
          </p:cNvSpPr>
          <p:nvPr/>
        </p:nvSpPr>
        <p:spPr bwMode="auto">
          <a:xfrm rot="18240000" flipH="1">
            <a:off x="595954" y="5186524"/>
            <a:ext cx="34925" cy="19048"/>
          </a:xfrm>
          <a:custGeom>
            <a:avLst/>
            <a:gdLst>
              <a:gd name="T0" fmla="*/ 0 w 53"/>
              <a:gd name="T1" fmla="*/ 1 h 24"/>
              <a:gd name="T2" fmla="*/ 0 w 53"/>
              <a:gd name="T3" fmla="*/ 1 h 24"/>
              <a:gd name="T4" fmla="*/ 0 w 53"/>
              <a:gd name="T5" fmla="*/ 0 h 24"/>
              <a:gd name="T6" fmla="*/ 0 w 53"/>
              <a:gd name="T7" fmla="*/ 1 h 24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24"/>
              <a:gd name="T14" fmla="*/ 53 w 53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24">
                <a:moveTo>
                  <a:pt x="53" y="24"/>
                </a:moveTo>
                <a:lnTo>
                  <a:pt x="47" y="18"/>
                </a:lnTo>
                <a:lnTo>
                  <a:pt x="0" y="0"/>
                </a:lnTo>
                <a:lnTo>
                  <a:pt x="5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5" name="Freeform 123"/>
          <p:cNvSpPr>
            <a:spLocks noChangeArrowheads="1"/>
          </p:cNvSpPr>
          <p:nvPr/>
        </p:nvSpPr>
        <p:spPr bwMode="auto">
          <a:xfrm rot="18240000" flipH="1">
            <a:off x="595954" y="5186524"/>
            <a:ext cx="34925" cy="19048"/>
          </a:xfrm>
          <a:custGeom>
            <a:avLst/>
            <a:gdLst>
              <a:gd name="T0" fmla="*/ 0 w 53"/>
              <a:gd name="T1" fmla="*/ 1 h 24"/>
              <a:gd name="T2" fmla="*/ 0 w 53"/>
              <a:gd name="T3" fmla="*/ 1 h 24"/>
              <a:gd name="T4" fmla="*/ 0 w 53"/>
              <a:gd name="T5" fmla="*/ 0 h 24"/>
              <a:gd name="T6" fmla="*/ 0 w 53"/>
              <a:gd name="T7" fmla="*/ 1 h 24"/>
              <a:gd name="T8" fmla="*/ 0 w 53"/>
              <a:gd name="T9" fmla="*/ 1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4"/>
              <a:gd name="T17" fmla="*/ 53 w 5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4">
                <a:moveTo>
                  <a:pt x="53" y="24"/>
                </a:moveTo>
                <a:lnTo>
                  <a:pt x="47" y="18"/>
                </a:lnTo>
                <a:lnTo>
                  <a:pt x="0" y="0"/>
                </a:lnTo>
                <a:lnTo>
                  <a:pt x="5" y="18"/>
                </a:lnTo>
                <a:lnTo>
                  <a:pt x="5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6" name="Freeform 124"/>
          <p:cNvSpPr>
            <a:spLocks noChangeArrowheads="1"/>
          </p:cNvSpPr>
          <p:nvPr/>
        </p:nvSpPr>
        <p:spPr bwMode="auto">
          <a:xfrm rot="18240000" flipH="1">
            <a:off x="595954" y="5186524"/>
            <a:ext cx="34925" cy="19048"/>
          </a:xfrm>
          <a:custGeom>
            <a:avLst/>
            <a:gdLst>
              <a:gd name="T0" fmla="*/ 0 w 53"/>
              <a:gd name="T1" fmla="*/ 1 h 24"/>
              <a:gd name="T2" fmla="*/ 0 w 53"/>
              <a:gd name="T3" fmla="*/ 1 h 24"/>
              <a:gd name="T4" fmla="*/ 0 w 53"/>
              <a:gd name="T5" fmla="*/ 0 h 24"/>
              <a:gd name="T6" fmla="*/ 0 w 53"/>
              <a:gd name="T7" fmla="*/ 1 h 24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24"/>
              <a:gd name="T14" fmla="*/ 53 w 53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24">
                <a:moveTo>
                  <a:pt x="53" y="24"/>
                </a:moveTo>
                <a:lnTo>
                  <a:pt x="47" y="18"/>
                </a:lnTo>
                <a:lnTo>
                  <a:pt x="0" y="0"/>
                </a:lnTo>
                <a:lnTo>
                  <a:pt x="5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7" name="Freeform 125"/>
          <p:cNvSpPr>
            <a:spLocks noChangeArrowheads="1"/>
          </p:cNvSpPr>
          <p:nvPr/>
        </p:nvSpPr>
        <p:spPr bwMode="auto">
          <a:xfrm rot="18240000" flipH="1">
            <a:off x="608653" y="5180175"/>
            <a:ext cx="34925" cy="23810"/>
          </a:xfrm>
          <a:custGeom>
            <a:avLst/>
            <a:gdLst>
              <a:gd name="T0" fmla="*/ 0 w 53"/>
              <a:gd name="T1" fmla="*/ 1 h 29"/>
              <a:gd name="T2" fmla="*/ 0 w 53"/>
              <a:gd name="T3" fmla="*/ 1 h 29"/>
              <a:gd name="T4" fmla="*/ 0 w 53"/>
              <a:gd name="T5" fmla="*/ 0 h 29"/>
              <a:gd name="T6" fmla="*/ 0 w 53"/>
              <a:gd name="T7" fmla="*/ 1 h 29"/>
              <a:gd name="T8" fmla="*/ 0 w 53"/>
              <a:gd name="T9" fmla="*/ 1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9"/>
              <a:gd name="T17" fmla="*/ 53 w 53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9">
                <a:moveTo>
                  <a:pt x="53" y="29"/>
                </a:moveTo>
                <a:lnTo>
                  <a:pt x="47" y="18"/>
                </a:lnTo>
                <a:lnTo>
                  <a:pt x="0" y="0"/>
                </a:lnTo>
                <a:lnTo>
                  <a:pt x="6" y="18"/>
                </a:lnTo>
                <a:lnTo>
                  <a:pt x="53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8" name="Freeform 126"/>
          <p:cNvSpPr>
            <a:spLocks noChangeArrowheads="1"/>
          </p:cNvSpPr>
          <p:nvPr/>
        </p:nvSpPr>
        <p:spPr bwMode="auto">
          <a:xfrm rot="18240000" flipH="1">
            <a:off x="608653" y="5180175"/>
            <a:ext cx="34925" cy="23810"/>
          </a:xfrm>
          <a:custGeom>
            <a:avLst/>
            <a:gdLst>
              <a:gd name="T0" fmla="*/ 0 w 53"/>
              <a:gd name="T1" fmla="*/ 1 h 29"/>
              <a:gd name="T2" fmla="*/ 0 w 53"/>
              <a:gd name="T3" fmla="*/ 1 h 29"/>
              <a:gd name="T4" fmla="*/ 0 w 53"/>
              <a:gd name="T5" fmla="*/ 0 h 29"/>
              <a:gd name="T6" fmla="*/ 0 w 53"/>
              <a:gd name="T7" fmla="*/ 1 h 29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29"/>
              <a:gd name="T14" fmla="*/ 53 w 5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29">
                <a:moveTo>
                  <a:pt x="53" y="29"/>
                </a:moveTo>
                <a:lnTo>
                  <a:pt x="47" y="18"/>
                </a:lnTo>
                <a:lnTo>
                  <a:pt x="0" y="0"/>
                </a:lnTo>
                <a:lnTo>
                  <a:pt x="6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79" name="Freeform 127"/>
          <p:cNvSpPr>
            <a:spLocks noChangeArrowheads="1"/>
          </p:cNvSpPr>
          <p:nvPr/>
        </p:nvSpPr>
        <p:spPr bwMode="auto">
          <a:xfrm rot="18240000" flipH="1">
            <a:off x="610240" y="5177000"/>
            <a:ext cx="30163" cy="23810"/>
          </a:xfrm>
          <a:custGeom>
            <a:avLst/>
            <a:gdLst>
              <a:gd name="T0" fmla="*/ 0 w 47"/>
              <a:gd name="T1" fmla="*/ 1 h 29"/>
              <a:gd name="T2" fmla="*/ 0 w 47"/>
              <a:gd name="T3" fmla="*/ 1 h 29"/>
              <a:gd name="T4" fmla="*/ 0 w 47"/>
              <a:gd name="T5" fmla="*/ 0 h 29"/>
              <a:gd name="T6" fmla="*/ 0 w 47"/>
              <a:gd name="T7" fmla="*/ 1 h 29"/>
              <a:gd name="T8" fmla="*/ 0 w 47"/>
              <a:gd name="T9" fmla="*/ 1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9"/>
              <a:gd name="T17" fmla="*/ 47 w 47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9">
                <a:moveTo>
                  <a:pt x="47" y="29"/>
                </a:moveTo>
                <a:lnTo>
                  <a:pt x="47" y="23"/>
                </a:lnTo>
                <a:lnTo>
                  <a:pt x="0" y="0"/>
                </a:lnTo>
                <a:lnTo>
                  <a:pt x="6" y="18"/>
                </a:lnTo>
                <a:lnTo>
                  <a:pt x="47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0" name="Freeform 128"/>
          <p:cNvSpPr>
            <a:spLocks noChangeArrowheads="1"/>
          </p:cNvSpPr>
          <p:nvPr/>
        </p:nvSpPr>
        <p:spPr bwMode="auto">
          <a:xfrm rot="18240000" flipH="1">
            <a:off x="610240" y="5177000"/>
            <a:ext cx="30163" cy="23810"/>
          </a:xfrm>
          <a:custGeom>
            <a:avLst/>
            <a:gdLst>
              <a:gd name="T0" fmla="*/ 0 w 47"/>
              <a:gd name="T1" fmla="*/ 1 h 29"/>
              <a:gd name="T2" fmla="*/ 0 w 47"/>
              <a:gd name="T3" fmla="*/ 1 h 29"/>
              <a:gd name="T4" fmla="*/ 0 w 47"/>
              <a:gd name="T5" fmla="*/ 0 h 29"/>
              <a:gd name="T6" fmla="*/ 0 w 47"/>
              <a:gd name="T7" fmla="*/ 1 h 29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29"/>
              <a:gd name="T14" fmla="*/ 47 w 47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29">
                <a:moveTo>
                  <a:pt x="47" y="29"/>
                </a:moveTo>
                <a:lnTo>
                  <a:pt x="47" y="23"/>
                </a:lnTo>
                <a:lnTo>
                  <a:pt x="0" y="0"/>
                </a:lnTo>
                <a:lnTo>
                  <a:pt x="6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1" name="Freeform 129"/>
          <p:cNvSpPr>
            <a:spLocks noChangeArrowheads="1"/>
          </p:cNvSpPr>
          <p:nvPr/>
        </p:nvSpPr>
        <p:spPr bwMode="auto">
          <a:xfrm rot="18240000" flipH="1">
            <a:off x="627701" y="5175412"/>
            <a:ext cx="33338" cy="23810"/>
          </a:xfrm>
          <a:custGeom>
            <a:avLst/>
            <a:gdLst>
              <a:gd name="T0" fmla="*/ 0 w 53"/>
              <a:gd name="T1" fmla="*/ 1 h 29"/>
              <a:gd name="T2" fmla="*/ 0 w 53"/>
              <a:gd name="T3" fmla="*/ 1 h 29"/>
              <a:gd name="T4" fmla="*/ 0 w 53"/>
              <a:gd name="T5" fmla="*/ 0 h 29"/>
              <a:gd name="T6" fmla="*/ 0 w 53"/>
              <a:gd name="T7" fmla="*/ 1 h 29"/>
              <a:gd name="T8" fmla="*/ 0 w 53"/>
              <a:gd name="T9" fmla="*/ 1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9"/>
              <a:gd name="T17" fmla="*/ 53 w 53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9">
                <a:moveTo>
                  <a:pt x="53" y="29"/>
                </a:moveTo>
                <a:lnTo>
                  <a:pt x="47" y="23"/>
                </a:lnTo>
                <a:lnTo>
                  <a:pt x="0" y="0"/>
                </a:lnTo>
                <a:lnTo>
                  <a:pt x="6" y="17"/>
                </a:lnTo>
                <a:lnTo>
                  <a:pt x="53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2" name="Freeform 130"/>
          <p:cNvSpPr>
            <a:spLocks noChangeArrowheads="1"/>
          </p:cNvSpPr>
          <p:nvPr/>
        </p:nvSpPr>
        <p:spPr bwMode="auto">
          <a:xfrm rot="18240000" flipH="1">
            <a:off x="627701" y="5175412"/>
            <a:ext cx="33338" cy="23810"/>
          </a:xfrm>
          <a:custGeom>
            <a:avLst/>
            <a:gdLst>
              <a:gd name="T0" fmla="*/ 0 w 53"/>
              <a:gd name="T1" fmla="*/ 1 h 29"/>
              <a:gd name="T2" fmla="*/ 0 w 53"/>
              <a:gd name="T3" fmla="*/ 1 h 29"/>
              <a:gd name="T4" fmla="*/ 0 w 53"/>
              <a:gd name="T5" fmla="*/ 0 h 29"/>
              <a:gd name="T6" fmla="*/ 0 w 53"/>
              <a:gd name="T7" fmla="*/ 1 h 29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29"/>
              <a:gd name="T14" fmla="*/ 53 w 5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29">
                <a:moveTo>
                  <a:pt x="53" y="29"/>
                </a:moveTo>
                <a:lnTo>
                  <a:pt x="47" y="23"/>
                </a:lnTo>
                <a:lnTo>
                  <a:pt x="0" y="0"/>
                </a:lnTo>
                <a:lnTo>
                  <a:pt x="6" y="17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3" name="Freeform 131"/>
          <p:cNvSpPr>
            <a:spLocks noChangeArrowheads="1"/>
          </p:cNvSpPr>
          <p:nvPr/>
        </p:nvSpPr>
        <p:spPr bwMode="auto">
          <a:xfrm rot="18240000" flipH="1">
            <a:off x="629288" y="5176999"/>
            <a:ext cx="30163" cy="19048"/>
          </a:xfrm>
          <a:custGeom>
            <a:avLst/>
            <a:gdLst>
              <a:gd name="T0" fmla="*/ 0 w 47"/>
              <a:gd name="T1" fmla="*/ 1 h 24"/>
              <a:gd name="T2" fmla="*/ 0 w 47"/>
              <a:gd name="T3" fmla="*/ 1 h 24"/>
              <a:gd name="T4" fmla="*/ 0 w 47"/>
              <a:gd name="T5" fmla="*/ 0 h 24"/>
              <a:gd name="T6" fmla="*/ 0 w 47"/>
              <a:gd name="T7" fmla="*/ 1 h 24"/>
              <a:gd name="T8" fmla="*/ 0 w 47"/>
              <a:gd name="T9" fmla="*/ 1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4"/>
              <a:gd name="T17" fmla="*/ 47 w 47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4">
                <a:moveTo>
                  <a:pt x="47" y="24"/>
                </a:moveTo>
                <a:lnTo>
                  <a:pt x="47" y="18"/>
                </a:lnTo>
                <a:lnTo>
                  <a:pt x="0" y="0"/>
                </a:lnTo>
                <a:lnTo>
                  <a:pt x="0" y="12"/>
                </a:lnTo>
                <a:lnTo>
                  <a:pt x="4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4" name="Freeform 132"/>
          <p:cNvSpPr>
            <a:spLocks noChangeArrowheads="1"/>
          </p:cNvSpPr>
          <p:nvPr/>
        </p:nvSpPr>
        <p:spPr bwMode="auto">
          <a:xfrm rot="18240000" flipH="1">
            <a:off x="629288" y="5176999"/>
            <a:ext cx="30163" cy="19048"/>
          </a:xfrm>
          <a:custGeom>
            <a:avLst/>
            <a:gdLst>
              <a:gd name="T0" fmla="*/ 0 w 47"/>
              <a:gd name="T1" fmla="*/ 1 h 24"/>
              <a:gd name="T2" fmla="*/ 0 w 47"/>
              <a:gd name="T3" fmla="*/ 1 h 24"/>
              <a:gd name="T4" fmla="*/ 0 w 47"/>
              <a:gd name="T5" fmla="*/ 0 h 24"/>
              <a:gd name="T6" fmla="*/ 0 w 47"/>
              <a:gd name="T7" fmla="*/ 1 h 24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24"/>
              <a:gd name="T14" fmla="*/ 47 w 47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24">
                <a:moveTo>
                  <a:pt x="47" y="24"/>
                </a:moveTo>
                <a:lnTo>
                  <a:pt x="47" y="18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5" name="Freeform 133"/>
          <p:cNvSpPr>
            <a:spLocks noChangeArrowheads="1"/>
          </p:cNvSpPr>
          <p:nvPr/>
        </p:nvSpPr>
        <p:spPr bwMode="auto">
          <a:xfrm rot="18240000" flipH="1">
            <a:off x="638812" y="5172237"/>
            <a:ext cx="33338" cy="23810"/>
          </a:xfrm>
          <a:custGeom>
            <a:avLst/>
            <a:gdLst>
              <a:gd name="T0" fmla="*/ 0 w 53"/>
              <a:gd name="T1" fmla="*/ 1 h 30"/>
              <a:gd name="T2" fmla="*/ 0 w 53"/>
              <a:gd name="T3" fmla="*/ 1 h 30"/>
              <a:gd name="T4" fmla="*/ 0 w 53"/>
              <a:gd name="T5" fmla="*/ 0 h 30"/>
              <a:gd name="T6" fmla="*/ 0 w 53"/>
              <a:gd name="T7" fmla="*/ 1 h 30"/>
              <a:gd name="T8" fmla="*/ 0 w 53"/>
              <a:gd name="T9" fmla="*/ 1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0"/>
              <a:gd name="T17" fmla="*/ 53 w 53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0">
                <a:moveTo>
                  <a:pt x="53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  <a:lnTo>
                  <a:pt x="53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6" name="Freeform 134"/>
          <p:cNvSpPr>
            <a:spLocks noChangeArrowheads="1"/>
          </p:cNvSpPr>
          <p:nvPr/>
        </p:nvSpPr>
        <p:spPr bwMode="auto">
          <a:xfrm rot="18240000" flipH="1">
            <a:off x="638812" y="5172237"/>
            <a:ext cx="33338" cy="23810"/>
          </a:xfrm>
          <a:custGeom>
            <a:avLst/>
            <a:gdLst>
              <a:gd name="T0" fmla="*/ 0 w 53"/>
              <a:gd name="T1" fmla="*/ 1 h 30"/>
              <a:gd name="T2" fmla="*/ 0 w 53"/>
              <a:gd name="T3" fmla="*/ 1 h 30"/>
              <a:gd name="T4" fmla="*/ 0 w 53"/>
              <a:gd name="T5" fmla="*/ 0 h 30"/>
              <a:gd name="T6" fmla="*/ 0 w 53"/>
              <a:gd name="T7" fmla="*/ 1 h 30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30"/>
              <a:gd name="T14" fmla="*/ 53 w 5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30">
                <a:moveTo>
                  <a:pt x="53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7" name="Freeform 135"/>
          <p:cNvSpPr>
            <a:spLocks noChangeArrowheads="1"/>
          </p:cNvSpPr>
          <p:nvPr/>
        </p:nvSpPr>
        <p:spPr bwMode="auto">
          <a:xfrm rot="18240000" flipH="1">
            <a:off x="643575" y="5170650"/>
            <a:ext cx="30163" cy="23810"/>
          </a:xfrm>
          <a:custGeom>
            <a:avLst/>
            <a:gdLst>
              <a:gd name="T0" fmla="*/ 0 w 48"/>
              <a:gd name="T1" fmla="*/ 1 h 30"/>
              <a:gd name="T2" fmla="*/ 0 w 48"/>
              <a:gd name="T3" fmla="*/ 1 h 30"/>
              <a:gd name="T4" fmla="*/ 0 w 48"/>
              <a:gd name="T5" fmla="*/ 0 h 30"/>
              <a:gd name="T6" fmla="*/ 0 w 48"/>
              <a:gd name="T7" fmla="*/ 1 h 30"/>
              <a:gd name="T8" fmla="*/ 0 w 48"/>
              <a:gd name="T9" fmla="*/ 1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0"/>
              <a:gd name="T17" fmla="*/ 48 w 4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0">
                <a:moveTo>
                  <a:pt x="48" y="30"/>
                </a:moveTo>
                <a:lnTo>
                  <a:pt x="48" y="24"/>
                </a:lnTo>
                <a:lnTo>
                  <a:pt x="0" y="0"/>
                </a:lnTo>
                <a:lnTo>
                  <a:pt x="0" y="18"/>
                </a:lnTo>
                <a:lnTo>
                  <a:pt x="48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8" name="Freeform 136"/>
          <p:cNvSpPr>
            <a:spLocks noChangeArrowheads="1"/>
          </p:cNvSpPr>
          <p:nvPr/>
        </p:nvSpPr>
        <p:spPr bwMode="auto">
          <a:xfrm rot="18240000" flipH="1">
            <a:off x="643575" y="5170650"/>
            <a:ext cx="30163" cy="23810"/>
          </a:xfrm>
          <a:custGeom>
            <a:avLst/>
            <a:gdLst>
              <a:gd name="T0" fmla="*/ 0 w 48"/>
              <a:gd name="T1" fmla="*/ 1 h 30"/>
              <a:gd name="T2" fmla="*/ 0 w 48"/>
              <a:gd name="T3" fmla="*/ 1 h 30"/>
              <a:gd name="T4" fmla="*/ 0 w 48"/>
              <a:gd name="T5" fmla="*/ 0 h 30"/>
              <a:gd name="T6" fmla="*/ 0 w 48"/>
              <a:gd name="T7" fmla="*/ 1 h 3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0"/>
              <a:gd name="T14" fmla="*/ 48 w 4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0">
                <a:moveTo>
                  <a:pt x="48" y="30"/>
                </a:moveTo>
                <a:lnTo>
                  <a:pt x="48" y="24"/>
                </a:ln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89" name="Freeform 137"/>
          <p:cNvSpPr>
            <a:spLocks noChangeArrowheads="1"/>
          </p:cNvSpPr>
          <p:nvPr/>
        </p:nvSpPr>
        <p:spPr bwMode="auto">
          <a:xfrm rot="18240000" flipH="1">
            <a:off x="662623" y="5169062"/>
            <a:ext cx="34925" cy="23810"/>
          </a:xfrm>
          <a:custGeom>
            <a:avLst/>
            <a:gdLst>
              <a:gd name="T0" fmla="*/ 0 w 54"/>
              <a:gd name="T1" fmla="*/ 1 h 30"/>
              <a:gd name="T2" fmla="*/ 0 w 54"/>
              <a:gd name="T3" fmla="*/ 1 h 30"/>
              <a:gd name="T4" fmla="*/ 0 w 54"/>
              <a:gd name="T5" fmla="*/ 0 h 30"/>
              <a:gd name="T6" fmla="*/ 0 w 54"/>
              <a:gd name="T7" fmla="*/ 1 h 30"/>
              <a:gd name="T8" fmla="*/ 0 w 54"/>
              <a:gd name="T9" fmla="*/ 1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30"/>
              <a:gd name="T17" fmla="*/ 54 w 5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30">
                <a:moveTo>
                  <a:pt x="54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  <a:lnTo>
                  <a:pt x="54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0" name="Freeform 138"/>
          <p:cNvSpPr>
            <a:spLocks noChangeArrowheads="1"/>
          </p:cNvSpPr>
          <p:nvPr/>
        </p:nvSpPr>
        <p:spPr bwMode="auto">
          <a:xfrm rot="18240000" flipH="1">
            <a:off x="662623" y="5169062"/>
            <a:ext cx="34925" cy="23810"/>
          </a:xfrm>
          <a:custGeom>
            <a:avLst/>
            <a:gdLst>
              <a:gd name="T0" fmla="*/ 0 w 54"/>
              <a:gd name="T1" fmla="*/ 1 h 30"/>
              <a:gd name="T2" fmla="*/ 0 w 54"/>
              <a:gd name="T3" fmla="*/ 1 h 30"/>
              <a:gd name="T4" fmla="*/ 0 w 54"/>
              <a:gd name="T5" fmla="*/ 0 h 30"/>
              <a:gd name="T6" fmla="*/ 0 w 54"/>
              <a:gd name="T7" fmla="*/ 1 h 3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0"/>
              <a:gd name="T14" fmla="*/ 54 w 5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0">
                <a:moveTo>
                  <a:pt x="54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1" name="Freeform 139"/>
          <p:cNvSpPr>
            <a:spLocks noChangeArrowheads="1"/>
          </p:cNvSpPr>
          <p:nvPr/>
        </p:nvSpPr>
        <p:spPr bwMode="auto">
          <a:xfrm rot="18240000" flipH="1">
            <a:off x="664210" y="5165887"/>
            <a:ext cx="31750" cy="23810"/>
          </a:xfrm>
          <a:custGeom>
            <a:avLst/>
            <a:gdLst>
              <a:gd name="T0" fmla="*/ 0 w 48"/>
              <a:gd name="T1" fmla="*/ 1 h 30"/>
              <a:gd name="T2" fmla="*/ 0 w 48"/>
              <a:gd name="T3" fmla="*/ 1 h 30"/>
              <a:gd name="T4" fmla="*/ 0 w 48"/>
              <a:gd name="T5" fmla="*/ 0 h 30"/>
              <a:gd name="T6" fmla="*/ 0 w 48"/>
              <a:gd name="T7" fmla="*/ 1 h 30"/>
              <a:gd name="T8" fmla="*/ 0 w 48"/>
              <a:gd name="T9" fmla="*/ 1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0"/>
              <a:gd name="T17" fmla="*/ 48 w 4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0">
                <a:moveTo>
                  <a:pt x="48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  <a:lnTo>
                  <a:pt x="48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2" name="Freeform 140"/>
          <p:cNvSpPr>
            <a:spLocks noChangeArrowheads="1"/>
          </p:cNvSpPr>
          <p:nvPr/>
        </p:nvSpPr>
        <p:spPr bwMode="auto">
          <a:xfrm rot="18240000" flipH="1">
            <a:off x="664210" y="5165887"/>
            <a:ext cx="31750" cy="23810"/>
          </a:xfrm>
          <a:custGeom>
            <a:avLst/>
            <a:gdLst>
              <a:gd name="T0" fmla="*/ 0 w 48"/>
              <a:gd name="T1" fmla="*/ 1 h 30"/>
              <a:gd name="T2" fmla="*/ 0 w 48"/>
              <a:gd name="T3" fmla="*/ 1 h 30"/>
              <a:gd name="T4" fmla="*/ 0 w 48"/>
              <a:gd name="T5" fmla="*/ 0 h 30"/>
              <a:gd name="T6" fmla="*/ 0 w 48"/>
              <a:gd name="T7" fmla="*/ 1 h 3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0"/>
              <a:gd name="T14" fmla="*/ 48 w 4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0">
                <a:moveTo>
                  <a:pt x="48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3" name="Freeform 141"/>
          <p:cNvSpPr>
            <a:spLocks noChangeArrowheads="1"/>
          </p:cNvSpPr>
          <p:nvPr/>
        </p:nvSpPr>
        <p:spPr bwMode="auto">
          <a:xfrm rot="18240000" flipH="1">
            <a:off x="676909" y="5165887"/>
            <a:ext cx="31750" cy="23810"/>
          </a:xfrm>
          <a:custGeom>
            <a:avLst/>
            <a:gdLst>
              <a:gd name="T0" fmla="*/ 0 w 48"/>
              <a:gd name="T1" fmla="*/ 1 h 30"/>
              <a:gd name="T2" fmla="*/ 0 w 48"/>
              <a:gd name="T3" fmla="*/ 1 h 30"/>
              <a:gd name="T4" fmla="*/ 0 w 48"/>
              <a:gd name="T5" fmla="*/ 0 h 30"/>
              <a:gd name="T6" fmla="*/ 0 w 48"/>
              <a:gd name="T7" fmla="*/ 1 h 30"/>
              <a:gd name="T8" fmla="*/ 0 w 48"/>
              <a:gd name="T9" fmla="*/ 1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0"/>
              <a:gd name="T17" fmla="*/ 48 w 4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0">
                <a:moveTo>
                  <a:pt x="48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  <a:lnTo>
                  <a:pt x="48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4" name="Freeform 142"/>
          <p:cNvSpPr>
            <a:spLocks noChangeArrowheads="1"/>
          </p:cNvSpPr>
          <p:nvPr/>
        </p:nvSpPr>
        <p:spPr bwMode="auto">
          <a:xfrm rot="18240000" flipH="1">
            <a:off x="676909" y="5165887"/>
            <a:ext cx="31750" cy="23810"/>
          </a:xfrm>
          <a:custGeom>
            <a:avLst/>
            <a:gdLst>
              <a:gd name="T0" fmla="*/ 0 w 48"/>
              <a:gd name="T1" fmla="*/ 1 h 30"/>
              <a:gd name="T2" fmla="*/ 0 w 48"/>
              <a:gd name="T3" fmla="*/ 1 h 30"/>
              <a:gd name="T4" fmla="*/ 0 w 48"/>
              <a:gd name="T5" fmla="*/ 0 h 30"/>
              <a:gd name="T6" fmla="*/ 0 w 48"/>
              <a:gd name="T7" fmla="*/ 1 h 3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0"/>
              <a:gd name="T14" fmla="*/ 48 w 4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0">
                <a:moveTo>
                  <a:pt x="48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5" name="Freeform 143"/>
          <p:cNvSpPr>
            <a:spLocks noChangeArrowheads="1"/>
          </p:cNvSpPr>
          <p:nvPr/>
        </p:nvSpPr>
        <p:spPr bwMode="auto">
          <a:xfrm rot="18240000" flipH="1">
            <a:off x="678496" y="5164300"/>
            <a:ext cx="34925" cy="23810"/>
          </a:xfrm>
          <a:custGeom>
            <a:avLst/>
            <a:gdLst>
              <a:gd name="T0" fmla="*/ 0 w 54"/>
              <a:gd name="T1" fmla="*/ 1 h 30"/>
              <a:gd name="T2" fmla="*/ 0 w 54"/>
              <a:gd name="T3" fmla="*/ 1 h 30"/>
              <a:gd name="T4" fmla="*/ 0 w 54"/>
              <a:gd name="T5" fmla="*/ 0 h 30"/>
              <a:gd name="T6" fmla="*/ 0 w 54"/>
              <a:gd name="T7" fmla="*/ 1 h 30"/>
              <a:gd name="T8" fmla="*/ 0 w 54"/>
              <a:gd name="T9" fmla="*/ 1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30"/>
              <a:gd name="T17" fmla="*/ 54 w 5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30">
                <a:moveTo>
                  <a:pt x="54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  <a:lnTo>
                  <a:pt x="54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6" name="Freeform 144"/>
          <p:cNvSpPr>
            <a:spLocks noChangeArrowheads="1"/>
          </p:cNvSpPr>
          <p:nvPr/>
        </p:nvSpPr>
        <p:spPr bwMode="auto">
          <a:xfrm rot="18240000" flipH="1">
            <a:off x="678496" y="5164300"/>
            <a:ext cx="34925" cy="23810"/>
          </a:xfrm>
          <a:custGeom>
            <a:avLst/>
            <a:gdLst>
              <a:gd name="T0" fmla="*/ 0 w 54"/>
              <a:gd name="T1" fmla="*/ 1 h 30"/>
              <a:gd name="T2" fmla="*/ 0 w 54"/>
              <a:gd name="T3" fmla="*/ 1 h 30"/>
              <a:gd name="T4" fmla="*/ 0 w 54"/>
              <a:gd name="T5" fmla="*/ 0 h 30"/>
              <a:gd name="T6" fmla="*/ 0 w 54"/>
              <a:gd name="T7" fmla="*/ 1 h 3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0"/>
              <a:gd name="T14" fmla="*/ 54 w 5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0">
                <a:moveTo>
                  <a:pt x="54" y="30"/>
                </a:moveTo>
                <a:lnTo>
                  <a:pt x="48" y="18"/>
                </a:lnTo>
                <a:lnTo>
                  <a:pt x="0" y="0"/>
                </a:lnTo>
                <a:lnTo>
                  <a:pt x="6" y="1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7" name="Freeform 145"/>
          <p:cNvSpPr>
            <a:spLocks noChangeArrowheads="1"/>
          </p:cNvSpPr>
          <p:nvPr/>
        </p:nvSpPr>
        <p:spPr bwMode="auto">
          <a:xfrm rot="18240000" flipH="1">
            <a:off x="632461" y="5188117"/>
            <a:ext cx="84138" cy="120639"/>
          </a:xfrm>
          <a:custGeom>
            <a:avLst/>
            <a:gdLst>
              <a:gd name="T0" fmla="*/ 0 w 130"/>
              <a:gd name="T1" fmla="*/ 1 h 149"/>
              <a:gd name="T2" fmla="*/ 0 w 130"/>
              <a:gd name="T3" fmla="*/ 1 h 149"/>
              <a:gd name="T4" fmla="*/ 0 w 130"/>
              <a:gd name="T5" fmla="*/ 0 h 149"/>
              <a:gd name="T6" fmla="*/ 0 w 130"/>
              <a:gd name="T7" fmla="*/ 1 h 149"/>
              <a:gd name="T8" fmla="*/ 0 w 130"/>
              <a:gd name="T9" fmla="*/ 1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49"/>
              <a:gd name="T17" fmla="*/ 130 w 130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49">
                <a:moveTo>
                  <a:pt x="24" y="149"/>
                </a:moveTo>
                <a:lnTo>
                  <a:pt x="0" y="83"/>
                </a:lnTo>
                <a:lnTo>
                  <a:pt x="107" y="0"/>
                </a:lnTo>
                <a:lnTo>
                  <a:pt x="130" y="66"/>
                </a:lnTo>
                <a:lnTo>
                  <a:pt x="24" y="149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8" name="Freeform 146"/>
          <p:cNvSpPr>
            <a:spLocks noChangeArrowheads="1"/>
          </p:cNvSpPr>
          <p:nvPr/>
        </p:nvSpPr>
        <p:spPr bwMode="auto">
          <a:xfrm rot="18240000" flipH="1">
            <a:off x="608654" y="5234149"/>
            <a:ext cx="7938" cy="4762"/>
          </a:xfrm>
          <a:custGeom>
            <a:avLst/>
            <a:gdLst>
              <a:gd name="T0" fmla="*/ 0 w 12"/>
              <a:gd name="T1" fmla="*/ 0 h 6"/>
              <a:gd name="T2" fmla="*/ 0 w 12"/>
              <a:gd name="T3" fmla="*/ 1 h 6"/>
              <a:gd name="T4" fmla="*/ 0 w 12"/>
              <a:gd name="T5" fmla="*/ 0 h 6"/>
              <a:gd name="T6" fmla="*/ 0 w 12"/>
              <a:gd name="T7" fmla="*/ 0 h 6"/>
              <a:gd name="T8" fmla="*/ 0 w 12"/>
              <a:gd name="T9" fmla="*/ 0 h 6"/>
              <a:gd name="T10" fmla="*/ 0 w 1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6" y="0"/>
                </a:moveTo>
                <a:lnTo>
                  <a:pt x="12" y="6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699" name="Freeform 147"/>
          <p:cNvSpPr>
            <a:spLocks noChangeArrowheads="1"/>
          </p:cNvSpPr>
          <p:nvPr/>
        </p:nvSpPr>
        <p:spPr bwMode="auto">
          <a:xfrm rot="18240000" flipH="1">
            <a:off x="702308" y="5215099"/>
            <a:ext cx="7938" cy="4762"/>
          </a:xfrm>
          <a:custGeom>
            <a:avLst/>
            <a:gdLst>
              <a:gd name="T0" fmla="*/ 0 w 12"/>
              <a:gd name="T1" fmla="*/ 1 h 6"/>
              <a:gd name="T2" fmla="*/ 0 w 12"/>
              <a:gd name="T3" fmla="*/ 1 h 6"/>
              <a:gd name="T4" fmla="*/ 0 w 12"/>
              <a:gd name="T5" fmla="*/ 0 h 6"/>
              <a:gd name="T6" fmla="*/ 0 w 12"/>
              <a:gd name="T7" fmla="*/ 0 h 6"/>
              <a:gd name="T8" fmla="*/ 0 w 12"/>
              <a:gd name="T9" fmla="*/ 0 h 6"/>
              <a:gd name="T10" fmla="*/ 0 w 12"/>
              <a:gd name="T11" fmla="*/ 1 h 6"/>
              <a:gd name="T12" fmla="*/ 0 w 12"/>
              <a:gd name="T13" fmla="*/ 1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6" y="6"/>
                </a:moveTo>
                <a:lnTo>
                  <a:pt x="12" y="6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0" name="Freeform 148"/>
          <p:cNvSpPr>
            <a:spLocks noChangeArrowheads="1"/>
          </p:cNvSpPr>
          <p:nvPr/>
        </p:nvSpPr>
        <p:spPr bwMode="auto">
          <a:xfrm rot="18240000" flipH="1">
            <a:off x="737229" y="5254786"/>
            <a:ext cx="6350" cy="9524"/>
          </a:xfrm>
          <a:custGeom>
            <a:avLst/>
            <a:gdLst>
              <a:gd name="T0" fmla="*/ 0 w 11"/>
              <a:gd name="T1" fmla="*/ 1 h 12"/>
              <a:gd name="T2" fmla="*/ 0 w 11"/>
              <a:gd name="T3" fmla="*/ 1 h 12"/>
              <a:gd name="T4" fmla="*/ 0 w 11"/>
              <a:gd name="T5" fmla="*/ 1 h 12"/>
              <a:gd name="T6" fmla="*/ 0 w 11"/>
              <a:gd name="T7" fmla="*/ 1 h 12"/>
              <a:gd name="T8" fmla="*/ 0 w 11"/>
              <a:gd name="T9" fmla="*/ 0 h 12"/>
              <a:gd name="T10" fmla="*/ 0 w 11"/>
              <a:gd name="T11" fmla="*/ 1 h 12"/>
              <a:gd name="T12" fmla="*/ 0 w 11"/>
              <a:gd name="T13" fmla="*/ 1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2"/>
              <a:gd name="T23" fmla="*/ 11 w 11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2">
                <a:moveTo>
                  <a:pt x="6" y="6"/>
                </a:moveTo>
                <a:lnTo>
                  <a:pt x="11" y="12"/>
                </a:lnTo>
                <a:lnTo>
                  <a:pt x="11" y="6"/>
                </a:lnTo>
                <a:lnTo>
                  <a:pt x="6" y="6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1" name="Line 149"/>
          <p:cNvSpPr>
            <a:spLocks noChangeShapeType="1"/>
          </p:cNvSpPr>
          <p:nvPr/>
        </p:nvSpPr>
        <p:spPr bwMode="auto">
          <a:xfrm flipH="1">
            <a:off x="602305" y="5216686"/>
            <a:ext cx="100003" cy="206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2" name="Freeform 150"/>
          <p:cNvSpPr>
            <a:spLocks noChangeArrowheads="1"/>
          </p:cNvSpPr>
          <p:nvPr/>
        </p:nvSpPr>
        <p:spPr bwMode="auto">
          <a:xfrm rot="18240000" flipH="1">
            <a:off x="705482" y="5154774"/>
            <a:ext cx="7938" cy="9524"/>
          </a:xfrm>
          <a:custGeom>
            <a:avLst/>
            <a:gdLst>
              <a:gd name="T0" fmla="*/ 0 w 12"/>
              <a:gd name="T1" fmla="*/ 1 h 12"/>
              <a:gd name="T2" fmla="*/ 0 w 12"/>
              <a:gd name="T3" fmla="*/ 1 h 12"/>
              <a:gd name="T4" fmla="*/ 0 w 12"/>
              <a:gd name="T5" fmla="*/ 0 h 12"/>
              <a:gd name="T6" fmla="*/ 0 w 12"/>
              <a:gd name="T7" fmla="*/ 1 h 12"/>
              <a:gd name="T8" fmla="*/ 0 w 12"/>
              <a:gd name="T9" fmla="*/ 1 h 12"/>
              <a:gd name="T10" fmla="*/ 0 w 12"/>
              <a:gd name="T11" fmla="*/ 1 h 12"/>
              <a:gd name="T12" fmla="*/ 0 w 12"/>
              <a:gd name="T13" fmla="*/ 1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2"/>
              <a:gd name="T23" fmla="*/ 12 w 12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2">
                <a:moveTo>
                  <a:pt x="6" y="6"/>
                </a:moveTo>
                <a:lnTo>
                  <a:pt x="12" y="6"/>
                </a:lnTo>
                <a:lnTo>
                  <a:pt x="12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3" name="Line 151"/>
          <p:cNvSpPr>
            <a:spLocks noChangeShapeType="1"/>
          </p:cNvSpPr>
          <p:nvPr/>
        </p:nvSpPr>
        <p:spPr bwMode="auto">
          <a:xfrm flipH="1">
            <a:off x="832471" y="5375436"/>
            <a:ext cx="12699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4" name="Line 152"/>
          <p:cNvSpPr>
            <a:spLocks noChangeShapeType="1"/>
          </p:cNvSpPr>
          <p:nvPr/>
        </p:nvSpPr>
        <p:spPr bwMode="auto">
          <a:xfrm>
            <a:off x="754691" y="5196049"/>
            <a:ext cx="9524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5" name="Line 153"/>
          <p:cNvSpPr>
            <a:spLocks noChangeShapeType="1"/>
          </p:cNvSpPr>
          <p:nvPr/>
        </p:nvSpPr>
        <p:spPr bwMode="auto">
          <a:xfrm>
            <a:off x="753103" y="5205574"/>
            <a:ext cx="11111" cy="79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6" name="Line 154"/>
          <p:cNvSpPr>
            <a:spLocks noChangeShapeType="1"/>
          </p:cNvSpPr>
          <p:nvPr/>
        </p:nvSpPr>
        <p:spPr bwMode="auto">
          <a:xfrm>
            <a:off x="751516" y="5208749"/>
            <a:ext cx="14286" cy="47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7" name="Freeform 155"/>
          <p:cNvSpPr>
            <a:spLocks noChangeArrowheads="1"/>
          </p:cNvSpPr>
          <p:nvPr/>
        </p:nvSpPr>
        <p:spPr bwMode="auto">
          <a:xfrm rot="18240000" flipH="1">
            <a:off x="741991" y="5394486"/>
            <a:ext cx="7938" cy="7937"/>
          </a:xfrm>
          <a:custGeom>
            <a:avLst/>
            <a:gdLst>
              <a:gd name="T0" fmla="*/ 0 w 12"/>
              <a:gd name="T1" fmla="*/ 0 h 11"/>
              <a:gd name="T2" fmla="*/ 0 w 12"/>
              <a:gd name="T3" fmla="*/ 0 h 11"/>
              <a:gd name="T4" fmla="*/ 0 w 12"/>
              <a:gd name="T5" fmla="*/ 0 h 11"/>
              <a:gd name="T6" fmla="*/ 0 w 12"/>
              <a:gd name="T7" fmla="*/ 0 h 11"/>
              <a:gd name="T8" fmla="*/ 0 w 12"/>
              <a:gd name="T9" fmla="*/ 0 h 11"/>
              <a:gd name="T10" fmla="*/ 0 w 12"/>
              <a:gd name="T11" fmla="*/ 0 h 11"/>
              <a:gd name="T12" fmla="*/ 0 w 1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1"/>
              <a:gd name="T23" fmla="*/ 12 w 1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1">
                <a:moveTo>
                  <a:pt x="6" y="6"/>
                </a:moveTo>
                <a:lnTo>
                  <a:pt x="12" y="6"/>
                </a:lnTo>
                <a:lnTo>
                  <a:pt x="12" y="0"/>
                </a:lnTo>
                <a:lnTo>
                  <a:pt x="6" y="6"/>
                </a:lnTo>
                <a:lnTo>
                  <a:pt x="0" y="6"/>
                </a:lnTo>
                <a:lnTo>
                  <a:pt x="0" y="11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8" name="Freeform 156"/>
          <p:cNvSpPr>
            <a:spLocks noChangeArrowheads="1"/>
          </p:cNvSpPr>
          <p:nvPr/>
        </p:nvSpPr>
        <p:spPr bwMode="auto">
          <a:xfrm rot="18240000" flipH="1">
            <a:off x="832470" y="5375436"/>
            <a:ext cx="11113" cy="9524"/>
          </a:xfrm>
          <a:custGeom>
            <a:avLst/>
            <a:gdLst>
              <a:gd name="T0" fmla="*/ 0 w 18"/>
              <a:gd name="T1" fmla="*/ 1 h 12"/>
              <a:gd name="T2" fmla="*/ 0 w 18"/>
              <a:gd name="T3" fmla="*/ 1 h 12"/>
              <a:gd name="T4" fmla="*/ 0 w 18"/>
              <a:gd name="T5" fmla="*/ 0 h 12"/>
              <a:gd name="T6" fmla="*/ 0 w 18"/>
              <a:gd name="T7" fmla="*/ 1 h 12"/>
              <a:gd name="T8" fmla="*/ 0 w 18"/>
              <a:gd name="T9" fmla="*/ 1 h 12"/>
              <a:gd name="T10" fmla="*/ 0 w 18"/>
              <a:gd name="T11" fmla="*/ 1 h 12"/>
              <a:gd name="T12" fmla="*/ 0 w 18"/>
              <a:gd name="T13" fmla="*/ 1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2"/>
              <a:gd name="T23" fmla="*/ 18 w 1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2">
                <a:moveTo>
                  <a:pt x="12" y="6"/>
                </a:moveTo>
                <a:lnTo>
                  <a:pt x="18" y="6"/>
                </a:lnTo>
                <a:lnTo>
                  <a:pt x="12" y="0"/>
                </a:lnTo>
                <a:lnTo>
                  <a:pt x="6" y="6"/>
                </a:lnTo>
                <a:lnTo>
                  <a:pt x="0" y="6"/>
                </a:lnTo>
                <a:lnTo>
                  <a:pt x="6" y="12"/>
                </a:lnTo>
                <a:lnTo>
                  <a:pt x="12" y="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09" name="Freeform 157"/>
          <p:cNvSpPr>
            <a:spLocks noChangeArrowheads="1"/>
          </p:cNvSpPr>
          <p:nvPr/>
        </p:nvSpPr>
        <p:spPr bwMode="auto">
          <a:xfrm rot="18240000" flipH="1">
            <a:off x="680085" y="5370674"/>
            <a:ext cx="11113" cy="9524"/>
          </a:xfrm>
          <a:custGeom>
            <a:avLst/>
            <a:gdLst>
              <a:gd name="T0" fmla="*/ 0 w 17"/>
              <a:gd name="T1" fmla="*/ 1 h 12"/>
              <a:gd name="T2" fmla="*/ 0 w 17"/>
              <a:gd name="T3" fmla="*/ 0 h 12"/>
              <a:gd name="T4" fmla="*/ 0 w 17"/>
              <a:gd name="T5" fmla="*/ 0 h 12"/>
              <a:gd name="T6" fmla="*/ 0 w 17"/>
              <a:gd name="T7" fmla="*/ 1 h 12"/>
              <a:gd name="T8" fmla="*/ 0 w 17"/>
              <a:gd name="T9" fmla="*/ 1 h 12"/>
              <a:gd name="T10" fmla="*/ 0 w 17"/>
              <a:gd name="T11" fmla="*/ 1 h 12"/>
              <a:gd name="T12" fmla="*/ 0 w 17"/>
              <a:gd name="T13" fmla="*/ 1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2"/>
              <a:gd name="T23" fmla="*/ 17 w 1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2">
                <a:moveTo>
                  <a:pt x="6" y="6"/>
                </a:moveTo>
                <a:lnTo>
                  <a:pt x="17" y="0"/>
                </a:lnTo>
                <a:lnTo>
                  <a:pt x="11" y="0"/>
                </a:lnTo>
                <a:lnTo>
                  <a:pt x="6" y="6"/>
                </a:lnTo>
                <a:lnTo>
                  <a:pt x="0" y="6"/>
                </a:lnTo>
                <a:lnTo>
                  <a:pt x="6" y="12"/>
                </a:ln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32" name="Freeform 159"/>
          <p:cNvSpPr>
            <a:spLocks noChangeArrowheads="1"/>
          </p:cNvSpPr>
          <p:nvPr/>
        </p:nvSpPr>
        <p:spPr bwMode="auto">
          <a:xfrm>
            <a:off x="7315200" y="3121743"/>
            <a:ext cx="411124" cy="431800"/>
          </a:xfrm>
          <a:custGeom>
            <a:avLst/>
            <a:gdLst>
              <a:gd name="T0" fmla="*/ 0 w 1082"/>
              <a:gd name="T1" fmla="*/ 0 h 1746"/>
              <a:gd name="T2" fmla="*/ 0 w 1082"/>
              <a:gd name="T3" fmla="*/ 0 h 1746"/>
              <a:gd name="T4" fmla="*/ 0 w 1082"/>
              <a:gd name="T5" fmla="*/ 0 h 1746"/>
              <a:gd name="T6" fmla="*/ 0 w 1082"/>
              <a:gd name="T7" fmla="*/ 0 h 1746"/>
              <a:gd name="T8" fmla="*/ 0 60000 65536"/>
              <a:gd name="T9" fmla="*/ 0 60000 65536"/>
              <a:gd name="T10" fmla="*/ 0 60000 65536"/>
              <a:gd name="T11" fmla="*/ 0 60000 65536"/>
              <a:gd name="T12" fmla="*/ 0 w 1082"/>
              <a:gd name="T13" fmla="*/ 0 h 1746"/>
              <a:gd name="T14" fmla="*/ 1082 w 1082"/>
              <a:gd name="T15" fmla="*/ 1746 h 17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2" h="1746">
                <a:moveTo>
                  <a:pt x="468" y="0"/>
                </a:moveTo>
                <a:lnTo>
                  <a:pt x="0" y="1458"/>
                </a:lnTo>
                <a:lnTo>
                  <a:pt x="1082" y="1746"/>
                </a:lnTo>
                <a:lnTo>
                  <a:pt x="904" y="32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33" name="Freeform 160"/>
          <p:cNvSpPr>
            <a:spLocks noChangeArrowheads="1"/>
          </p:cNvSpPr>
          <p:nvPr/>
        </p:nvSpPr>
        <p:spPr bwMode="auto">
          <a:xfrm>
            <a:off x="7715213" y="3094756"/>
            <a:ext cx="342868" cy="336550"/>
          </a:xfrm>
          <a:custGeom>
            <a:avLst/>
            <a:gdLst>
              <a:gd name="T0" fmla="*/ 0 w 911"/>
              <a:gd name="T1" fmla="*/ 0 h 1361"/>
              <a:gd name="T2" fmla="*/ 0 w 911"/>
              <a:gd name="T3" fmla="*/ 0 h 1361"/>
              <a:gd name="T4" fmla="*/ 0 w 911"/>
              <a:gd name="T5" fmla="*/ 0 h 1361"/>
              <a:gd name="T6" fmla="*/ 0 w 911"/>
              <a:gd name="T7" fmla="*/ 0 h 1361"/>
              <a:gd name="T8" fmla="*/ 0 60000 65536"/>
              <a:gd name="T9" fmla="*/ 0 60000 65536"/>
              <a:gd name="T10" fmla="*/ 0 60000 65536"/>
              <a:gd name="T11" fmla="*/ 0 60000 65536"/>
              <a:gd name="T12" fmla="*/ 0 w 911"/>
              <a:gd name="T13" fmla="*/ 0 h 1361"/>
              <a:gd name="T14" fmla="*/ 911 w 911"/>
              <a:gd name="T15" fmla="*/ 1361 h 13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1" h="1361">
                <a:moveTo>
                  <a:pt x="306" y="24"/>
                </a:moveTo>
                <a:lnTo>
                  <a:pt x="0" y="1241"/>
                </a:lnTo>
                <a:lnTo>
                  <a:pt x="911" y="1361"/>
                </a:lnTo>
                <a:lnTo>
                  <a:pt x="677" y="0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16434" name="Group 161"/>
          <p:cNvGrpSpPr>
            <a:grpSpLocks/>
          </p:cNvGrpSpPr>
          <p:nvPr/>
        </p:nvGrpSpPr>
        <p:grpSpPr bwMode="auto">
          <a:xfrm>
            <a:off x="7315200" y="3028081"/>
            <a:ext cx="963522" cy="136525"/>
            <a:chOff x="4464" y="1826"/>
            <a:chExt cx="607" cy="86"/>
          </a:xfrm>
        </p:grpSpPr>
        <p:sp>
          <p:nvSpPr>
            <p:cNvPr id="16571" name="Freeform 162"/>
            <p:cNvSpPr>
              <a:spLocks noChangeArrowheads="1"/>
            </p:cNvSpPr>
            <p:nvPr/>
          </p:nvSpPr>
          <p:spPr bwMode="auto">
            <a:xfrm>
              <a:off x="4464" y="1826"/>
              <a:ext cx="608" cy="73"/>
            </a:xfrm>
            <a:custGeom>
              <a:avLst/>
              <a:gdLst>
                <a:gd name="T0" fmla="*/ 0 w 2559"/>
                <a:gd name="T1" fmla="*/ 0 h 481"/>
                <a:gd name="T2" fmla="*/ 0 w 2559"/>
                <a:gd name="T3" fmla="*/ 0 h 481"/>
                <a:gd name="T4" fmla="*/ 0 w 2559"/>
                <a:gd name="T5" fmla="*/ 0 h 481"/>
                <a:gd name="T6" fmla="*/ 0 w 2559"/>
                <a:gd name="T7" fmla="*/ 0 h 481"/>
                <a:gd name="T8" fmla="*/ 0 w 2559"/>
                <a:gd name="T9" fmla="*/ 0 h 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9"/>
                <a:gd name="T16" fmla="*/ 0 h 481"/>
                <a:gd name="T17" fmla="*/ 2559 w 2559"/>
                <a:gd name="T18" fmla="*/ 481 h 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9" h="481">
                  <a:moveTo>
                    <a:pt x="0" y="249"/>
                  </a:moveTo>
                  <a:lnTo>
                    <a:pt x="1614" y="481"/>
                  </a:lnTo>
                  <a:lnTo>
                    <a:pt x="2559" y="120"/>
                  </a:lnTo>
                  <a:lnTo>
                    <a:pt x="1348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572" name="Freeform 163"/>
            <p:cNvSpPr>
              <a:spLocks noChangeArrowheads="1"/>
            </p:cNvSpPr>
            <p:nvPr/>
          </p:nvSpPr>
          <p:spPr bwMode="auto">
            <a:xfrm>
              <a:off x="4468" y="1866"/>
              <a:ext cx="382" cy="47"/>
            </a:xfrm>
            <a:custGeom>
              <a:avLst/>
              <a:gdLst>
                <a:gd name="T0" fmla="*/ 0 w 1608"/>
                <a:gd name="T1" fmla="*/ 0 h 311"/>
                <a:gd name="T2" fmla="*/ 0 w 1608"/>
                <a:gd name="T3" fmla="*/ 0 h 311"/>
                <a:gd name="T4" fmla="*/ 0 w 1608"/>
                <a:gd name="T5" fmla="*/ 0 h 311"/>
                <a:gd name="T6" fmla="*/ 0 w 1608"/>
                <a:gd name="T7" fmla="*/ 0 h 311"/>
                <a:gd name="T8" fmla="*/ 0 w 160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8"/>
                <a:gd name="T16" fmla="*/ 0 h 311"/>
                <a:gd name="T17" fmla="*/ 1608 w 160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8" h="311">
                  <a:moveTo>
                    <a:pt x="0" y="0"/>
                  </a:moveTo>
                  <a:lnTo>
                    <a:pt x="1608" y="231"/>
                  </a:lnTo>
                  <a:lnTo>
                    <a:pt x="1608" y="31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573" name="Freeform 164"/>
            <p:cNvSpPr>
              <a:spLocks noChangeArrowheads="1"/>
            </p:cNvSpPr>
            <p:nvPr/>
          </p:nvSpPr>
          <p:spPr bwMode="auto">
            <a:xfrm>
              <a:off x="4850" y="1845"/>
              <a:ext cx="222" cy="68"/>
            </a:xfrm>
            <a:custGeom>
              <a:avLst/>
              <a:gdLst>
                <a:gd name="T0" fmla="*/ 0 w 945"/>
                <a:gd name="T1" fmla="*/ 0 h 441"/>
                <a:gd name="T2" fmla="*/ 0 w 945"/>
                <a:gd name="T3" fmla="*/ 0 h 441"/>
                <a:gd name="T4" fmla="*/ 0 w 945"/>
                <a:gd name="T5" fmla="*/ 0 h 441"/>
                <a:gd name="T6" fmla="*/ 0 w 945"/>
                <a:gd name="T7" fmla="*/ 0 h 441"/>
                <a:gd name="T8" fmla="*/ 0 w 945"/>
                <a:gd name="T9" fmla="*/ 0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5"/>
                <a:gd name="T16" fmla="*/ 0 h 441"/>
                <a:gd name="T17" fmla="*/ 945 w 945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5" h="441">
                  <a:moveTo>
                    <a:pt x="0" y="441"/>
                  </a:moveTo>
                  <a:lnTo>
                    <a:pt x="0" y="361"/>
                  </a:lnTo>
                  <a:lnTo>
                    <a:pt x="945" y="0"/>
                  </a:lnTo>
                  <a:lnTo>
                    <a:pt x="945" y="57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C0C0C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6435" name="Group 165"/>
          <p:cNvGrpSpPr>
            <a:grpSpLocks/>
          </p:cNvGrpSpPr>
          <p:nvPr/>
        </p:nvGrpSpPr>
        <p:grpSpPr bwMode="auto">
          <a:xfrm>
            <a:off x="7472348" y="2785193"/>
            <a:ext cx="985745" cy="768350"/>
            <a:chOff x="4563" y="1673"/>
            <a:chExt cx="621" cy="484"/>
          </a:xfrm>
        </p:grpSpPr>
        <p:grpSp>
          <p:nvGrpSpPr>
            <p:cNvPr id="16436" name="Group 166"/>
            <p:cNvGrpSpPr>
              <a:grpSpLocks/>
            </p:cNvGrpSpPr>
            <p:nvPr/>
          </p:nvGrpSpPr>
          <p:grpSpPr bwMode="auto">
            <a:xfrm>
              <a:off x="4563" y="1699"/>
              <a:ext cx="419" cy="191"/>
              <a:chOff x="4563" y="1699"/>
              <a:chExt cx="419" cy="191"/>
            </a:xfrm>
          </p:grpSpPr>
          <p:grpSp>
            <p:nvGrpSpPr>
              <p:cNvPr id="16520" name="Group 167"/>
              <p:cNvGrpSpPr>
                <a:grpSpLocks/>
              </p:cNvGrpSpPr>
              <p:nvPr/>
            </p:nvGrpSpPr>
            <p:grpSpPr bwMode="auto">
              <a:xfrm>
                <a:off x="4563" y="1699"/>
                <a:ext cx="322" cy="172"/>
                <a:chOff x="4563" y="1699"/>
                <a:chExt cx="322" cy="172"/>
              </a:xfrm>
            </p:grpSpPr>
            <p:grpSp>
              <p:nvGrpSpPr>
                <p:cNvPr id="16553" name="Group 168"/>
                <p:cNvGrpSpPr>
                  <a:grpSpLocks/>
                </p:cNvGrpSpPr>
                <p:nvPr/>
              </p:nvGrpSpPr>
              <p:grpSpPr bwMode="auto">
                <a:xfrm>
                  <a:off x="4563" y="1699"/>
                  <a:ext cx="322" cy="172"/>
                  <a:chOff x="4563" y="1699"/>
                  <a:chExt cx="322" cy="172"/>
                </a:xfrm>
              </p:grpSpPr>
              <p:grpSp>
                <p:nvGrpSpPr>
                  <p:cNvPr id="16562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4563" y="1796"/>
                    <a:ext cx="322" cy="75"/>
                    <a:chOff x="4563" y="1796"/>
                    <a:chExt cx="322" cy="75"/>
                  </a:xfrm>
                </p:grpSpPr>
                <p:sp>
                  <p:nvSpPr>
                    <p:cNvPr id="16568" name="Freeform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2" y="1796"/>
                      <a:ext cx="184" cy="76"/>
                    </a:xfrm>
                    <a:custGeom>
                      <a:avLst/>
                      <a:gdLst>
                        <a:gd name="T0" fmla="*/ 0 w 790"/>
                        <a:gd name="T1" fmla="*/ 0 h 489"/>
                        <a:gd name="T2" fmla="*/ 0 w 790"/>
                        <a:gd name="T3" fmla="*/ 0 h 489"/>
                        <a:gd name="T4" fmla="*/ 0 w 790"/>
                        <a:gd name="T5" fmla="*/ 0 h 489"/>
                        <a:gd name="T6" fmla="*/ 0 w 790"/>
                        <a:gd name="T7" fmla="*/ 0 h 489"/>
                        <a:gd name="T8" fmla="*/ 0 w 790"/>
                        <a:gd name="T9" fmla="*/ 0 h 4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90"/>
                        <a:gd name="T16" fmla="*/ 0 h 489"/>
                        <a:gd name="T17" fmla="*/ 790 w 790"/>
                        <a:gd name="T18" fmla="*/ 489 h 4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90" h="489">
                          <a:moveTo>
                            <a:pt x="0" y="149"/>
                          </a:moveTo>
                          <a:lnTo>
                            <a:pt x="0" y="489"/>
                          </a:lnTo>
                          <a:lnTo>
                            <a:pt x="790" y="238"/>
                          </a:lnTo>
                          <a:lnTo>
                            <a:pt x="790" y="0"/>
                          </a:lnTo>
                          <a:lnTo>
                            <a:pt x="0" y="14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69" name="Freeform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3" y="1814"/>
                      <a:ext cx="139" cy="57"/>
                    </a:xfrm>
                    <a:custGeom>
                      <a:avLst/>
                      <a:gdLst>
                        <a:gd name="T0" fmla="*/ 0 w 587"/>
                        <a:gd name="T1" fmla="*/ 0 h 373"/>
                        <a:gd name="T2" fmla="*/ 0 w 587"/>
                        <a:gd name="T3" fmla="*/ 0 h 373"/>
                        <a:gd name="T4" fmla="*/ 0 w 587"/>
                        <a:gd name="T5" fmla="*/ 0 h 373"/>
                        <a:gd name="T6" fmla="*/ 0 w 587"/>
                        <a:gd name="T7" fmla="*/ 0 h 373"/>
                        <a:gd name="T8" fmla="*/ 0 w 587"/>
                        <a:gd name="T9" fmla="*/ 0 h 3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7"/>
                        <a:gd name="T16" fmla="*/ 0 h 373"/>
                        <a:gd name="T17" fmla="*/ 587 w 587"/>
                        <a:gd name="T18" fmla="*/ 373 h 3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7" h="373">
                          <a:moveTo>
                            <a:pt x="587" y="33"/>
                          </a:moveTo>
                          <a:lnTo>
                            <a:pt x="587" y="373"/>
                          </a:lnTo>
                          <a:lnTo>
                            <a:pt x="0" y="289"/>
                          </a:lnTo>
                          <a:lnTo>
                            <a:pt x="0" y="0"/>
                          </a:lnTo>
                          <a:lnTo>
                            <a:pt x="587" y="3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70" name="Freeform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3" y="1796"/>
                      <a:ext cx="323" cy="24"/>
                    </a:xfrm>
                    <a:custGeom>
                      <a:avLst/>
                      <a:gdLst>
                        <a:gd name="T0" fmla="*/ 0 w 1377"/>
                        <a:gd name="T1" fmla="*/ 0 h 149"/>
                        <a:gd name="T2" fmla="*/ 0 w 1377"/>
                        <a:gd name="T3" fmla="*/ 0 h 149"/>
                        <a:gd name="T4" fmla="*/ 0 w 1377"/>
                        <a:gd name="T5" fmla="*/ 0 h 149"/>
                        <a:gd name="T6" fmla="*/ 0 w 1377"/>
                        <a:gd name="T7" fmla="*/ 0 h 149"/>
                        <a:gd name="T8" fmla="*/ 0 w 1377"/>
                        <a:gd name="T9" fmla="*/ 0 h 14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77"/>
                        <a:gd name="T16" fmla="*/ 0 h 149"/>
                        <a:gd name="T17" fmla="*/ 1377 w 1377"/>
                        <a:gd name="T18" fmla="*/ 149 h 14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77" h="149">
                          <a:moveTo>
                            <a:pt x="0" y="116"/>
                          </a:moveTo>
                          <a:lnTo>
                            <a:pt x="593" y="149"/>
                          </a:lnTo>
                          <a:lnTo>
                            <a:pt x="1377" y="0"/>
                          </a:lnTo>
                          <a:lnTo>
                            <a:pt x="800" y="0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6563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4669" y="1791"/>
                    <a:ext cx="115" cy="21"/>
                  </a:xfrm>
                  <a:custGeom>
                    <a:avLst/>
                    <a:gdLst>
                      <a:gd name="T0" fmla="*/ 0 w 499"/>
                      <a:gd name="T1" fmla="*/ 0 h 139"/>
                      <a:gd name="T2" fmla="*/ 0 w 499"/>
                      <a:gd name="T3" fmla="*/ 0 h 139"/>
                      <a:gd name="T4" fmla="*/ 0 w 499"/>
                      <a:gd name="T5" fmla="*/ 0 h 139"/>
                      <a:gd name="T6" fmla="*/ 0 w 499"/>
                      <a:gd name="T7" fmla="*/ 0 h 139"/>
                      <a:gd name="T8" fmla="*/ 0 w 499"/>
                      <a:gd name="T9" fmla="*/ 0 h 139"/>
                      <a:gd name="T10" fmla="*/ 0 w 499"/>
                      <a:gd name="T11" fmla="*/ 0 h 1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9"/>
                      <a:gd name="T19" fmla="*/ 0 h 139"/>
                      <a:gd name="T20" fmla="*/ 499 w 499"/>
                      <a:gd name="T21" fmla="*/ 139 h 1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9" h="139">
                        <a:moveTo>
                          <a:pt x="0" y="79"/>
                        </a:moveTo>
                        <a:lnTo>
                          <a:pt x="0" y="124"/>
                        </a:lnTo>
                        <a:lnTo>
                          <a:pt x="233" y="139"/>
                        </a:lnTo>
                        <a:lnTo>
                          <a:pt x="499" y="89"/>
                        </a:lnTo>
                        <a:lnTo>
                          <a:pt x="499" y="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16564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4586" y="1699"/>
                    <a:ext cx="262" cy="106"/>
                    <a:chOff x="4586" y="1699"/>
                    <a:chExt cx="262" cy="106"/>
                  </a:xfrm>
                </p:grpSpPr>
                <p:sp>
                  <p:nvSpPr>
                    <p:cNvPr id="16565" name="Freeform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8" y="1699"/>
                      <a:ext cx="151" cy="104"/>
                    </a:xfrm>
                    <a:custGeom>
                      <a:avLst/>
                      <a:gdLst>
                        <a:gd name="T0" fmla="*/ 0 w 638"/>
                        <a:gd name="T1" fmla="*/ 0 h 682"/>
                        <a:gd name="T2" fmla="*/ 0 w 638"/>
                        <a:gd name="T3" fmla="*/ 0 h 682"/>
                        <a:gd name="T4" fmla="*/ 0 w 638"/>
                        <a:gd name="T5" fmla="*/ 0 h 682"/>
                        <a:gd name="T6" fmla="*/ 0 w 638"/>
                        <a:gd name="T7" fmla="*/ 0 h 682"/>
                        <a:gd name="T8" fmla="*/ 0 w 638"/>
                        <a:gd name="T9" fmla="*/ 0 h 6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8"/>
                        <a:gd name="T16" fmla="*/ 0 h 682"/>
                        <a:gd name="T17" fmla="*/ 638 w 638"/>
                        <a:gd name="T18" fmla="*/ 682 h 6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8" h="682">
                          <a:moveTo>
                            <a:pt x="90" y="682"/>
                          </a:moveTo>
                          <a:lnTo>
                            <a:pt x="0" y="22"/>
                          </a:lnTo>
                          <a:lnTo>
                            <a:pt x="549" y="0"/>
                          </a:lnTo>
                          <a:lnTo>
                            <a:pt x="638" y="588"/>
                          </a:lnTo>
                          <a:lnTo>
                            <a:pt x="90" y="682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66" name="Freeform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6" y="1701"/>
                      <a:ext cx="135" cy="105"/>
                    </a:xfrm>
                    <a:custGeom>
                      <a:avLst/>
                      <a:gdLst>
                        <a:gd name="T0" fmla="*/ 0 w 566"/>
                        <a:gd name="T1" fmla="*/ 0 h 678"/>
                        <a:gd name="T2" fmla="*/ 0 w 566"/>
                        <a:gd name="T3" fmla="*/ 0 h 678"/>
                        <a:gd name="T4" fmla="*/ 0 w 566"/>
                        <a:gd name="T5" fmla="*/ 0 h 678"/>
                        <a:gd name="T6" fmla="*/ 0 w 566"/>
                        <a:gd name="T7" fmla="*/ 0 h 678"/>
                        <a:gd name="T8" fmla="*/ 0 w 566"/>
                        <a:gd name="T9" fmla="*/ 0 h 6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6"/>
                        <a:gd name="T16" fmla="*/ 0 h 678"/>
                        <a:gd name="T17" fmla="*/ 566 w 566"/>
                        <a:gd name="T18" fmla="*/ 678 h 6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6" h="678">
                          <a:moveTo>
                            <a:pt x="476" y="0"/>
                          </a:moveTo>
                          <a:lnTo>
                            <a:pt x="0" y="151"/>
                          </a:lnTo>
                          <a:lnTo>
                            <a:pt x="67" y="678"/>
                          </a:lnTo>
                          <a:lnTo>
                            <a:pt x="566" y="661"/>
                          </a:lnTo>
                          <a:lnTo>
                            <a:pt x="476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67" name="Freeform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5" y="1710"/>
                      <a:ext cx="109" cy="78"/>
                    </a:xfrm>
                    <a:custGeom>
                      <a:avLst/>
                      <a:gdLst>
                        <a:gd name="T0" fmla="*/ 0 w 458"/>
                        <a:gd name="T1" fmla="*/ 0 h 514"/>
                        <a:gd name="T2" fmla="*/ 0 w 458"/>
                        <a:gd name="T3" fmla="*/ 0 h 514"/>
                        <a:gd name="T4" fmla="*/ 0 w 458"/>
                        <a:gd name="T5" fmla="*/ 0 h 514"/>
                        <a:gd name="T6" fmla="*/ 0 w 458"/>
                        <a:gd name="T7" fmla="*/ 0 h 514"/>
                        <a:gd name="T8" fmla="*/ 0 w 458"/>
                        <a:gd name="T9" fmla="*/ 0 h 5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8"/>
                        <a:gd name="T16" fmla="*/ 0 h 514"/>
                        <a:gd name="T17" fmla="*/ 458 w 458"/>
                        <a:gd name="T18" fmla="*/ 514 h 5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8" h="514">
                          <a:moveTo>
                            <a:pt x="0" y="23"/>
                          </a:moveTo>
                          <a:lnTo>
                            <a:pt x="64" y="514"/>
                          </a:lnTo>
                          <a:lnTo>
                            <a:pt x="458" y="456"/>
                          </a:lnTo>
                          <a:lnTo>
                            <a:pt x="390" y="0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</p:grpSp>
            <p:grpSp>
              <p:nvGrpSpPr>
                <p:cNvPr id="16554" name="Group 178"/>
                <p:cNvGrpSpPr>
                  <a:grpSpLocks/>
                </p:cNvGrpSpPr>
                <p:nvPr/>
              </p:nvGrpSpPr>
              <p:grpSpPr bwMode="auto">
                <a:xfrm>
                  <a:off x="4769" y="1804"/>
                  <a:ext cx="105" cy="48"/>
                  <a:chOff x="4769" y="1804"/>
                  <a:chExt cx="105" cy="48"/>
                </a:xfrm>
              </p:grpSpPr>
              <p:sp>
                <p:nvSpPr>
                  <p:cNvPr id="16555" name="Freeform 179"/>
                  <p:cNvSpPr>
                    <a:spLocks noChangeArrowheads="1"/>
                  </p:cNvSpPr>
                  <p:nvPr/>
                </p:nvSpPr>
                <p:spPr bwMode="auto">
                  <a:xfrm>
                    <a:off x="4769" y="1804"/>
                    <a:ext cx="105" cy="49"/>
                  </a:xfrm>
                  <a:custGeom>
                    <a:avLst/>
                    <a:gdLst>
                      <a:gd name="T0" fmla="*/ 0 w 448"/>
                      <a:gd name="T1" fmla="*/ 0 h 319"/>
                      <a:gd name="T2" fmla="*/ 0 w 448"/>
                      <a:gd name="T3" fmla="*/ 0 h 319"/>
                      <a:gd name="T4" fmla="*/ 0 w 448"/>
                      <a:gd name="T5" fmla="*/ 0 h 319"/>
                      <a:gd name="T6" fmla="*/ 0 w 448"/>
                      <a:gd name="T7" fmla="*/ 0 h 319"/>
                      <a:gd name="T8" fmla="*/ 0 w 448"/>
                      <a:gd name="T9" fmla="*/ 0 h 3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19"/>
                      <a:gd name="T17" fmla="*/ 448 w 448"/>
                      <a:gd name="T18" fmla="*/ 319 h 3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19">
                        <a:moveTo>
                          <a:pt x="448" y="0"/>
                        </a:moveTo>
                        <a:lnTo>
                          <a:pt x="0" y="95"/>
                        </a:lnTo>
                        <a:lnTo>
                          <a:pt x="0" y="319"/>
                        </a:lnTo>
                        <a:lnTo>
                          <a:pt x="448" y="179"/>
                        </a:lnTo>
                        <a:lnTo>
                          <a:pt x="448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56" name="Line 1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7" y="1812"/>
                    <a:ext cx="27" cy="9"/>
                  </a:xfrm>
                  <a:prstGeom prst="line">
                    <a:avLst/>
                  </a:prstGeom>
                  <a:noFill/>
                  <a:ln w="32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57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" y="1822"/>
                    <a:ext cx="37" cy="5"/>
                  </a:xfrm>
                  <a:prstGeom prst="line">
                    <a:avLst/>
                  </a:prstGeom>
                  <a:noFill/>
                  <a:ln w="32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58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4831" y="1809"/>
                    <a:ext cx="3" cy="31"/>
                  </a:xfrm>
                  <a:prstGeom prst="line">
                    <a:avLst/>
                  </a:prstGeom>
                  <a:noFill/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59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4778" y="1817"/>
                    <a:ext cx="3" cy="34"/>
                  </a:xfrm>
                  <a:prstGeom prst="line">
                    <a:avLst/>
                  </a:prstGeom>
                  <a:noFill/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60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7" y="1817"/>
                    <a:ext cx="99" cy="16"/>
                  </a:xfrm>
                  <a:prstGeom prst="line">
                    <a:avLst/>
                  </a:prstGeom>
                  <a:noFill/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61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78" y="1810"/>
                    <a:ext cx="95" cy="17"/>
                  </a:xfrm>
                  <a:prstGeom prst="line">
                    <a:avLst/>
                  </a:prstGeom>
                  <a:noFill/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  <p:grpSp>
            <p:nvGrpSpPr>
              <p:cNvPr id="16521" name="Group 186"/>
              <p:cNvGrpSpPr>
                <a:grpSpLocks/>
              </p:cNvGrpSpPr>
              <p:nvPr/>
            </p:nvGrpSpPr>
            <p:grpSpPr bwMode="auto">
              <a:xfrm>
                <a:off x="4729" y="1804"/>
                <a:ext cx="253" cy="86"/>
                <a:chOff x="4729" y="1804"/>
                <a:chExt cx="253" cy="86"/>
              </a:xfrm>
            </p:grpSpPr>
            <p:grpSp>
              <p:nvGrpSpPr>
                <p:cNvPr id="16522" name="Group 187"/>
                <p:cNvGrpSpPr>
                  <a:grpSpLocks/>
                </p:cNvGrpSpPr>
                <p:nvPr/>
              </p:nvGrpSpPr>
              <p:grpSpPr bwMode="auto">
                <a:xfrm>
                  <a:off x="4746" y="1852"/>
                  <a:ext cx="40" cy="17"/>
                  <a:chOff x="4746" y="1852"/>
                  <a:chExt cx="40" cy="17"/>
                </a:xfrm>
              </p:grpSpPr>
              <p:sp>
                <p:nvSpPr>
                  <p:cNvPr id="16551" name="Freeform 188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1852"/>
                    <a:ext cx="13" cy="18"/>
                  </a:xfrm>
                  <a:custGeom>
                    <a:avLst/>
                    <a:gdLst>
                      <a:gd name="T0" fmla="*/ 0 w 50"/>
                      <a:gd name="T1" fmla="*/ 0 h 129"/>
                      <a:gd name="T2" fmla="*/ 0 w 50"/>
                      <a:gd name="T3" fmla="*/ 0 h 129"/>
                      <a:gd name="T4" fmla="*/ 0 w 50"/>
                      <a:gd name="T5" fmla="*/ 0 h 129"/>
                      <a:gd name="T6" fmla="*/ 0 w 50"/>
                      <a:gd name="T7" fmla="*/ 0 h 129"/>
                      <a:gd name="T8" fmla="*/ 0 w 50"/>
                      <a:gd name="T9" fmla="*/ 0 h 1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129"/>
                      <a:gd name="T17" fmla="*/ 50 w 50"/>
                      <a:gd name="T18" fmla="*/ 129 h 1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129">
                        <a:moveTo>
                          <a:pt x="15" y="0"/>
                        </a:moveTo>
                        <a:lnTo>
                          <a:pt x="0" y="121"/>
                        </a:lnTo>
                        <a:lnTo>
                          <a:pt x="36" y="129"/>
                        </a:lnTo>
                        <a:lnTo>
                          <a:pt x="50" y="6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52" name="Freeform 189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1854"/>
                    <a:ext cx="32" cy="16"/>
                  </a:xfrm>
                  <a:custGeom>
                    <a:avLst/>
                    <a:gdLst>
                      <a:gd name="T0" fmla="*/ 0 w 138"/>
                      <a:gd name="T1" fmla="*/ 0 h 112"/>
                      <a:gd name="T2" fmla="*/ 0 w 138"/>
                      <a:gd name="T3" fmla="*/ 0 h 112"/>
                      <a:gd name="T4" fmla="*/ 0 w 138"/>
                      <a:gd name="T5" fmla="*/ 0 h 112"/>
                      <a:gd name="T6" fmla="*/ 0 w 138"/>
                      <a:gd name="T7" fmla="*/ 0 h 112"/>
                      <a:gd name="T8" fmla="*/ 0 w 138"/>
                      <a:gd name="T9" fmla="*/ 0 h 112"/>
                      <a:gd name="T10" fmla="*/ 0 w 138"/>
                      <a:gd name="T11" fmla="*/ 0 h 112"/>
                      <a:gd name="T12" fmla="*/ 0 w 138"/>
                      <a:gd name="T13" fmla="*/ 0 h 1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8"/>
                      <a:gd name="T22" fmla="*/ 0 h 112"/>
                      <a:gd name="T23" fmla="*/ 138 w 138"/>
                      <a:gd name="T24" fmla="*/ 112 h 1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8" h="112">
                        <a:moveTo>
                          <a:pt x="12" y="4"/>
                        </a:moveTo>
                        <a:lnTo>
                          <a:pt x="0" y="112"/>
                        </a:lnTo>
                        <a:lnTo>
                          <a:pt x="138" y="56"/>
                        </a:lnTo>
                        <a:lnTo>
                          <a:pt x="84" y="39"/>
                        </a:lnTo>
                        <a:lnTo>
                          <a:pt x="35" y="64"/>
                        </a:lnTo>
                        <a:lnTo>
                          <a:pt x="50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6523" name="Group 190"/>
                <p:cNvGrpSpPr>
                  <a:grpSpLocks/>
                </p:cNvGrpSpPr>
                <p:nvPr/>
              </p:nvGrpSpPr>
              <p:grpSpPr bwMode="auto">
                <a:xfrm>
                  <a:off x="4729" y="1804"/>
                  <a:ext cx="253" cy="86"/>
                  <a:chOff x="4729" y="1804"/>
                  <a:chExt cx="253" cy="86"/>
                </a:xfrm>
              </p:grpSpPr>
              <p:sp>
                <p:nvSpPr>
                  <p:cNvPr id="16524" name="Freeform 191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1804"/>
                    <a:ext cx="247" cy="76"/>
                  </a:xfrm>
                  <a:custGeom>
                    <a:avLst/>
                    <a:gdLst>
                      <a:gd name="T0" fmla="*/ 0 w 1052"/>
                      <a:gd name="T1" fmla="*/ 0 h 484"/>
                      <a:gd name="T2" fmla="*/ 0 w 1052"/>
                      <a:gd name="T3" fmla="*/ 0 h 484"/>
                      <a:gd name="T4" fmla="*/ 0 w 1052"/>
                      <a:gd name="T5" fmla="*/ 0 h 484"/>
                      <a:gd name="T6" fmla="*/ 0 w 1052"/>
                      <a:gd name="T7" fmla="*/ 0 h 484"/>
                      <a:gd name="T8" fmla="*/ 0 w 1052"/>
                      <a:gd name="T9" fmla="*/ 0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2"/>
                      <a:gd name="T16" fmla="*/ 0 h 484"/>
                      <a:gd name="T17" fmla="*/ 1052 w 1052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2" h="484">
                        <a:moveTo>
                          <a:pt x="0" y="205"/>
                        </a:moveTo>
                        <a:lnTo>
                          <a:pt x="505" y="484"/>
                        </a:lnTo>
                        <a:lnTo>
                          <a:pt x="1052" y="211"/>
                        </a:lnTo>
                        <a:lnTo>
                          <a:pt x="633" y="0"/>
                        </a:lnTo>
                        <a:lnTo>
                          <a:pt x="0" y="20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25" name="Freeform 192"/>
                  <p:cNvSpPr>
                    <a:spLocks noChangeArrowheads="1"/>
                  </p:cNvSpPr>
                  <p:nvPr/>
                </p:nvSpPr>
                <p:spPr bwMode="auto">
                  <a:xfrm>
                    <a:off x="4729" y="1836"/>
                    <a:ext cx="125" cy="53"/>
                  </a:xfrm>
                  <a:custGeom>
                    <a:avLst/>
                    <a:gdLst>
                      <a:gd name="T0" fmla="*/ 0 w 527"/>
                      <a:gd name="T1" fmla="*/ 0 h 342"/>
                      <a:gd name="T2" fmla="*/ 0 w 527"/>
                      <a:gd name="T3" fmla="*/ 0 h 342"/>
                      <a:gd name="T4" fmla="*/ 0 w 527"/>
                      <a:gd name="T5" fmla="*/ 0 h 342"/>
                      <a:gd name="T6" fmla="*/ 0 w 527"/>
                      <a:gd name="T7" fmla="*/ 0 h 342"/>
                      <a:gd name="T8" fmla="*/ 0 w 527"/>
                      <a:gd name="T9" fmla="*/ 0 h 3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342"/>
                      <a:gd name="T17" fmla="*/ 527 w 527"/>
                      <a:gd name="T18" fmla="*/ 342 h 3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342">
                        <a:moveTo>
                          <a:pt x="18" y="0"/>
                        </a:moveTo>
                        <a:lnTo>
                          <a:pt x="527" y="283"/>
                        </a:lnTo>
                        <a:lnTo>
                          <a:pt x="512" y="342"/>
                        </a:lnTo>
                        <a:lnTo>
                          <a:pt x="0" y="54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26" name="Freeform 193"/>
                  <p:cNvSpPr>
                    <a:spLocks noChangeArrowheads="1"/>
                  </p:cNvSpPr>
                  <p:nvPr/>
                </p:nvSpPr>
                <p:spPr bwMode="auto">
                  <a:xfrm>
                    <a:off x="4851" y="1839"/>
                    <a:ext cx="132" cy="52"/>
                  </a:xfrm>
                  <a:custGeom>
                    <a:avLst/>
                    <a:gdLst>
                      <a:gd name="T0" fmla="*/ 0 w 562"/>
                      <a:gd name="T1" fmla="*/ 0 h 336"/>
                      <a:gd name="T2" fmla="*/ 0 w 562"/>
                      <a:gd name="T3" fmla="*/ 0 h 336"/>
                      <a:gd name="T4" fmla="*/ 0 w 562"/>
                      <a:gd name="T5" fmla="*/ 0 h 336"/>
                      <a:gd name="T6" fmla="*/ 0 w 562"/>
                      <a:gd name="T7" fmla="*/ 0 h 336"/>
                      <a:gd name="T8" fmla="*/ 0 w 562"/>
                      <a:gd name="T9" fmla="*/ 0 h 3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2"/>
                      <a:gd name="T16" fmla="*/ 0 h 336"/>
                      <a:gd name="T17" fmla="*/ 562 w 562"/>
                      <a:gd name="T18" fmla="*/ 336 h 3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2" h="336">
                        <a:moveTo>
                          <a:pt x="0" y="336"/>
                        </a:moveTo>
                        <a:lnTo>
                          <a:pt x="17" y="273"/>
                        </a:lnTo>
                        <a:lnTo>
                          <a:pt x="562" y="0"/>
                        </a:lnTo>
                        <a:lnTo>
                          <a:pt x="543" y="50"/>
                        </a:lnTo>
                        <a:lnTo>
                          <a:pt x="0" y="336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27" name="Freeform 194"/>
                  <p:cNvSpPr>
                    <a:spLocks noChangeArrowheads="1"/>
                  </p:cNvSpPr>
                  <p:nvPr/>
                </p:nvSpPr>
                <p:spPr bwMode="auto">
                  <a:xfrm>
                    <a:off x="4781" y="1841"/>
                    <a:ext cx="102" cy="31"/>
                  </a:xfrm>
                  <a:custGeom>
                    <a:avLst/>
                    <a:gdLst>
                      <a:gd name="T0" fmla="*/ 0 w 425"/>
                      <a:gd name="T1" fmla="*/ 0 h 215"/>
                      <a:gd name="T2" fmla="*/ 0 w 425"/>
                      <a:gd name="T3" fmla="*/ 0 h 215"/>
                      <a:gd name="T4" fmla="*/ 0 w 425"/>
                      <a:gd name="T5" fmla="*/ 0 h 215"/>
                      <a:gd name="T6" fmla="*/ 0 w 425"/>
                      <a:gd name="T7" fmla="*/ 0 h 215"/>
                      <a:gd name="T8" fmla="*/ 0 w 425"/>
                      <a:gd name="T9" fmla="*/ 0 h 2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5"/>
                      <a:gd name="T16" fmla="*/ 0 h 215"/>
                      <a:gd name="T17" fmla="*/ 425 w 425"/>
                      <a:gd name="T18" fmla="*/ 215 h 2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5" h="215">
                        <a:moveTo>
                          <a:pt x="0" y="57"/>
                        </a:moveTo>
                        <a:lnTo>
                          <a:pt x="147" y="0"/>
                        </a:lnTo>
                        <a:lnTo>
                          <a:pt x="425" y="150"/>
                        </a:lnTo>
                        <a:lnTo>
                          <a:pt x="283" y="21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28" name="Freeform 195"/>
                  <p:cNvSpPr>
                    <a:spLocks noChangeArrowheads="1"/>
                  </p:cNvSpPr>
                  <p:nvPr/>
                </p:nvSpPr>
                <p:spPr bwMode="auto">
                  <a:xfrm>
                    <a:off x="4825" y="1817"/>
                    <a:ext cx="145" cy="44"/>
                  </a:xfrm>
                  <a:custGeom>
                    <a:avLst/>
                    <a:gdLst>
                      <a:gd name="T0" fmla="*/ 0 w 625"/>
                      <a:gd name="T1" fmla="*/ 0 h 288"/>
                      <a:gd name="T2" fmla="*/ 0 w 625"/>
                      <a:gd name="T3" fmla="*/ 0 h 288"/>
                      <a:gd name="T4" fmla="*/ 0 w 625"/>
                      <a:gd name="T5" fmla="*/ 0 h 288"/>
                      <a:gd name="T6" fmla="*/ 0 w 625"/>
                      <a:gd name="T7" fmla="*/ 0 h 288"/>
                      <a:gd name="T8" fmla="*/ 0 w 625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5"/>
                      <a:gd name="T16" fmla="*/ 0 h 288"/>
                      <a:gd name="T17" fmla="*/ 625 w 625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5" h="288">
                        <a:moveTo>
                          <a:pt x="0" y="139"/>
                        </a:moveTo>
                        <a:lnTo>
                          <a:pt x="273" y="288"/>
                        </a:lnTo>
                        <a:lnTo>
                          <a:pt x="625" y="123"/>
                        </a:lnTo>
                        <a:lnTo>
                          <a:pt x="369" y="0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29" name="Freeform 196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1807"/>
                    <a:ext cx="161" cy="41"/>
                  </a:xfrm>
                  <a:custGeom>
                    <a:avLst/>
                    <a:gdLst>
                      <a:gd name="T0" fmla="*/ 0 w 689"/>
                      <a:gd name="T1" fmla="*/ 0 h 262"/>
                      <a:gd name="T2" fmla="*/ 0 w 689"/>
                      <a:gd name="T3" fmla="*/ 0 h 262"/>
                      <a:gd name="T4" fmla="*/ 0 w 689"/>
                      <a:gd name="T5" fmla="*/ 0 h 262"/>
                      <a:gd name="T6" fmla="*/ 0 w 689"/>
                      <a:gd name="T7" fmla="*/ 0 h 262"/>
                      <a:gd name="T8" fmla="*/ 0 w 689"/>
                      <a:gd name="T9" fmla="*/ 0 h 2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62"/>
                      <a:gd name="T17" fmla="*/ 689 w 689"/>
                      <a:gd name="T18" fmla="*/ 262 h 2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62">
                        <a:moveTo>
                          <a:pt x="143" y="262"/>
                        </a:moveTo>
                        <a:lnTo>
                          <a:pt x="0" y="189"/>
                        </a:lnTo>
                        <a:lnTo>
                          <a:pt x="578" y="0"/>
                        </a:lnTo>
                        <a:lnTo>
                          <a:pt x="689" y="54"/>
                        </a:lnTo>
                        <a:lnTo>
                          <a:pt x="143" y="262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0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1808"/>
                    <a:ext cx="138" cy="35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1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62" y="1811"/>
                    <a:ext cx="135" cy="35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2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72" y="1813"/>
                    <a:ext cx="132" cy="35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3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92" y="1818"/>
                    <a:ext cx="129" cy="38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4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2" y="1821"/>
                    <a:ext cx="129" cy="38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5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1" y="1824"/>
                    <a:ext cx="129" cy="40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6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5" y="1825"/>
                    <a:ext cx="122" cy="4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7" name="Line 2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5" y="1831"/>
                    <a:ext cx="125" cy="4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8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4795" y="1846"/>
                    <a:ext cx="66" cy="24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39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808" y="1844"/>
                    <a:ext cx="66" cy="23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0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4838" y="1836"/>
                    <a:ext cx="63" cy="2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1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4851" y="1831"/>
                    <a:ext cx="63" cy="23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2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4867" y="1828"/>
                    <a:ext cx="59" cy="24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3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4881" y="1826"/>
                    <a:ext cx="59" cy="2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4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4894" y="1820"/>
                    <a:ext cx="60" cy="2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5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4765" y="1833"/>
                    <a:ext cx="33" cy="1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6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4788" y="1828"/>
                    <a:ext cx="30" cy="1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7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4805" y="1826"/>
                    <a:ext cx="30" cy="7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8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4825" y="1820"/>
                    <a:ext cx="29" cy="1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49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4844" y="1815"/>
                    <a:ext cx="26" cy="1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50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4864" y="1813"/>
                    <a:ext cx="26" cy="7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6437" name="Group 218"/>
            <p:cNvGrpSpPr>
              <a:grpSpLocks/>
            </p:cNvGrpSpPr>
            <p:nvPr/>
          </p:nvGrpSpPr>
          <p:grpSpPr bwMode="auto">
            <a:xfrm>
              <a:off x="4739" y="1673"/>
              <a:ext cx="445" cy="484"/>
              <a:chOff x="4739" y="1673"/>
              <a:chExt cx="445" cy="484"/>
            </a:xfrm>
          </p:grpSpPr>
          <p:grpSp>
            <p:nvGrpSpPr>
              <p:cNvPr id="16438" name="Group 219"/>
              <p:cNvGrpSpPr>
                <a:grpSpLocks/>
              </p:cNvGrpSpPr>
              <p:nvPr/>
            </p:nvGrpSpPr>
            <p:grpSpPr bwMode="auto">
              <a:xfrm>
                <a:off x="4776" y="2093"/>
                <a:ext cx="150" cy="49"/>
                <a:chOff x="4776" y="2093"/>
                <a:chExt cx="150" cy="49"/>
              </a:xfrm>
            </p:grpSpPr>
            <p:sp>
              <p:nvSpPr>
                <p:cNvPr id="16515" name="Freeform 220"/>
                <p:cNvSpPr>
                  <a:spLocks noChangeArrowheads="1"/>
                </p:cNvSpPr>
                <p:nvPr/>
              </p:nvSpPr>
              <p:spPr bwMode="auto">
                <a:xfrm>
                  <a:off x="4776" y="2093"/>
                  <a:ext cx="151" cy="50"/>
                </a:xfrm>
                <a:custGeom>
                  <a:avLst/>
                  <a:gdLst>
                    <a:gd name="T0" fmla="*/ 0 w 643"/>
                    <a:gd name="T1" fmla="*/ 0 h 328"/>
                    <a:gd name="T2" fmla="*/ 0 w 643"/>
                    <a:gd name="T3" fmla="*/ 0 h 328"/>
                    <a:gd name="T4" fmla="*/ 0 w 643"/>
                    <a:gd name="T5" fmla="*/ 0 h 328"/>
                    <a:gd name="T6" fmla="*/ 0 w 643"/>
                    <a:gd name="T7" fmla="*/ 0 h 328"/>
                    <a:gd name="T8" fmla="*/ 0 w 643"/>
                    <a:gd name="T9" fmla="*/ 0 h 328"/>
                    <a:gd name="T10" fmla="*/ 0 w 643"/>
                    <a:gd name="T11" fmla="*/ 0 h 328"/>
                    <a:gd name="T12" fmla="*/ 0 w 643"/>
                    <a:gd name="T13" fmla="*/ 0 h 328"/>
                    <a:gd name="T14" fmla="*/ 0 w 643"/>
                    <a:gd name="T15" fmla="*/ 0 h 328"/>
                    <a:gd name="T16" fmla="*/ 0 w 643"/>
                    <a:gd name="T17" fmla="*/ 0 h 328"/>
                    <a:gd name="T18" fmla="*/ 0 w 643"/>
                    <a:gd name="T19" fmla="*/ 0 h 328"/>
                    <a:gd name="T20" fmla="*/ 0 w 643"/>
                    <a:gd name="T21" fmla="*/ 0 h 328"/>
                    <a:gd name="T22" fmla="*/ 0 w 643"/>
                    <a:gd name="T23" fmla="*/ 0 h 328"/>
                    <a:gd name="T24" fmla="*/ 0 w 643"/>
                    <a:gd name="T25" fmla="*/ 0 h 328"/>
                    <a:gd name="T26" fmla="*/ 0 w 643"/>
                    <a:gd name="T27" fmla="*/ 0 h 328"/>
                    <a:gd name="T28" fmla="*/ 0 w 643"/>
                    <a:gd name="T29" fmla="*/ 0 h 328"/>
                    <a:gd name="T30" fmla="*/ 0 w 643"/>
                    <a:gd name="T31" fmla="*/ 0 h 328"/>
                    <a:gd name="T32" fmla="*/ 0 w 643"/>
                    <a:gd name="T33" fmla="*/ 0 h 328"/>
                    <a:gd name="T34" fmla="*/ 0 w 643"/>
                    <a:gd name="T35" fmla="*/ 0 h 328"/>
                    <a:gd name="T36" fmla="*/ 0 w 643"/>
                    <a:gd name="T37" fmla="*/ 0 h 328"/>
                    <a:gd name="T38" fmla="*/ 0 w 643"/>
                    <a:gd name="T39" fmla="*/ 0 h 3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43"/>
                    <a:gd name="T61" fmla="*/ 0 h 328"/>
                    <a:gd name="T62" fmla="*/ 643 w 643"/>
                    <a:gd name="T63" fmla="*/ 328 h 32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43" h="328">
                      <a:moveTo>
                        <a:pt x="383" y="11"/>
                      </a:moveTo>
                      <a:lnTo>
                        <a:pt x="389" y="97"/>
                      </a:lnTo>
                      <a:lnTo>
                        <a:pt x="220" y="176"/>
                      </a:lnTo>
                      <a:lnTo>
                        <a:pt x="78" y="210"/>
                      </a:lnTo>
                      <a:lnTo>
                        <a:pt x="0" y="244"/>
                      </a:lnTo>
                      <a:lnTo>
                        <a:pt x="5" y="289"/>
                      </a:lnTo>
                      <a:lnTo>
                        <a:pt x="107" y="318"/>
                      </a:lnTo>
                      <a:lnTo>
                        <a:pt x="259" y="328"/>
                      </a:lnTo>
                      <a:lnTo>
                        <a:pt x="389" y="306"/>
                      </a:lnTo>
                      <a:lnTo>
                        <a:pt x="468" y="284"/>
                      </a:lnTo>
                      <a:lnTo>
                        <a:pt x="473" y="309"/>
                      </a:lnTo>
                      <a:lnTo>
                        <a:pt x="575" y="306"/>
                      </a:lnTo>
                      <a:lnTo>
                        <a:pt x="637" y="295"/>
                      </a:lnTo>
                      <a:lnTo>
                        <a:pt x="637" y="250"/>
                      </a:lnTo>
                      <a:lnTo>
                        <a:pt x="643" y="224"/>
                      </a:lnTo>
                      <a:lnTo>
                        <a:pt x="643" y="161"/>
                      </a:lnTo>
                      <a:lnTo>
                        <a:pt x="626" y="125"/>
                      </a:lnTo>
                      <a:lnTo>
                        <a:pt x="594" y="86"/>
                      </a:lnTo>
                      <a:lnTo>
                        <a:pt x="587" y="0"/>
                      </a:lnTo>
                      <a:lnTo>
                        <a:pt x="383" y="11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16" name="Freeform 221"/>
                <p:cNvSpPr>
                  <a:spLocks noChangeArrowheads="1"/>
                </p:cNvSpPr>
                <p:nvPr/>
              </p:nvSpPr>
              <p:spPr bwMode="auto">
                <a:xfrm>
                  <a:off x="4832" y="2111"/>
                  <a:ext cx="46" cy="15"/>
                </a:xfrm>
                <a:custGeom>
                  <a:avLst/>
                  <a:gdLst>
                    <a:gd name="T0" fmla="*/ 0 w 195"/>
                    <a:gd name="T1" fmla="*/ 0 h 104"/>
                    <a:gd name="T2" fmla="*/ 0 w 195"/>
                    <a:gd name="T3" fmla="*/ 0 h 104"/>
                    <a:gd name="T4" fmla="*/ 0 w 195"/>
                    <a:gd name="T5" fmla="*/ 0 h 104"/>
                    <a:gd name="T6" fmla="*/ 0 w 195"/>
                    <a:gd name="T7" fmla="*/ 0 h 104"/>
                    <a:gd name="T8" fmla="*/ 0 w 195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5"/>
                    <a:gd name="T16" fmla="*/ 0 h 104"/>
                    <a:gd name="T17" fmla="*/ 195 w 195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5" h="104">
                      <a:moveTo>
                        <a:pt x="146" y="0"/>
                      </a:moveTo>
                      <a:lnTo>
                        <a:pt x="195" y="55"/>
                      </a:lnTo>
                      <a:lnTo>
                        <a:pt x="20" y="104"/>
                      </a:lnTo>
                      <a:lnTo>
                        <a:pt x="0" y="6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17" name="Freeform 222"/>
                <p:cNvSpPr>
                  <a:spLocks noChangeArrowheads="1"/>
                </p:cNvSpPr>
                <p:nvPr/>
              </p:nvSpPr>
              <p:spPr bwMode="auto">
                <a:xfrm>
                  <a:off x="4782" y="2121"/>
                  <a:ext cx="50" cy="10"/>
                </a:xfrm>
                <a:custGeom>
                  <a:avLst/>
                  <a:gdLst>
                    <a:gd name="T0" fmla="*/ 0 w 220"/>
                    <a:gd name="T1" fmla="*/ 0 h 64"/>
                    <a:gd name="T2" fmla="*/ 0 w 220"/>
                    <a:gd name="T3" fmla="*/ 0 h 64"/>
                    <a:gd name="T4" fmla="*/ 0 w 220"/>
                    <a:gd name="T5" fmla="*/ 0 h 64"/>
                    <a:gd name="T6" fmla="*/ 0 w 220"/>
                    <a:gd name="T7" fmla="*/ 0 h 64"/>
                    <a:gd name="T8" fmla="*/ 0 w 220"/>
                    <a:gd name="T9" fmla="*/ 0 h 64"/>
                    <a:gd name="T10" fmla="*/ 0 w 220"/>
                    <a:gd name="T11" fmla="*/ 0 h 64"/>
                    <a:gd name="T12" fmla="*/ 0 w 220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0"/>
                    <a:gd name="T22" fmla="*/ 0 h 64"/>
                    <a:gd name="T23" fmla="*/ 220 w 220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0" h="64">
                      <a:moveTo>
                        <a:pt x="195" y="0"/>
                      </a:moveTo>
                      <a:lnTo>
                        <a:pt x="220" y="30"/>
                      </a:lnTo>
                      <a:lnTo>
                        <a:pt x="112" y="58"/>
                      </a:lnTo>
                      <a:lnTo>
                        <a:pt x="61" y="64"/>
                      </a:lnTo>
                      <a:lnTo>
                        <a:pt x="0" y="60"/>
                      </a:lnTo>
                      <a:lnTo>
                        <a:pt x="66" y="28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18" name="Freeform 223"/>
                <p:cNvSpPr>
                  <a:spLocks noChangeArrowheads="1"/>
                </p:cNvSpPr>
                <p:nvPr/>
              </p:nvSpPr>
              <p:spPr bwMode="auto">
                <a:xfrm>
                  <a:off x="4779" y="2111"/>
                  <a:ext cx="148" cy="31"/>
                </a:xfrm>
                <a:custGeom>
                  <a:avLst/>
                  <a:gdLst>
                    <a:gd name="T0" fmla="*/ 0 w 625"/>
                    <a:gd name="T1" fmla="*/ 0 h 195"/>
                    <a:gd name="T2" fmla="*/ 0 w 625"/>
                    <a:gd name="T3" fmla="*/ 0 h 195"/>
                    <a:gd name="T4" fmla="*/ 0 w 625"/>
                    <a:gd name="T5" fmla="*/ 0 h 195"/>
                    <a:gd name="T6" fmla="*/ 0 w 625"/>
                    <a:gd name="T7" fmla="*/ 0 h 195"/>
                    <a:gd name="T8" fmla="*/ 0 w 625"/>
                    <a:gd name="T9" fmla="*/ 0 h 195"/>
                    <a:gd name="T10" fmla="*/ 0 w 625"/>
                    <a:gd name="T11" fmla="*/ 0 h 195"/>
                    <a:gd name="T12" fmla="*/ 0 w 625"/>
                    <a:gd name="T13" fmla="*/ 0 h 195"/>
                    <a:gd name="T14" fmla="*/ 0 w 625"/>
                    <a:gd name="T15" fmla="*/ 0 h 195"/>
                    <a:gd name="T16" fmla="*/ 0 w 625"/>
                    <a:gd name="T17" fmla="*/ 0 h 195"/>
                    <a:gd name="T18" fmla="*/ 0 w 625"/>
                    <a:gd name="T19" fmla="*/ 0 h 195"/>
                    <a:gd name="T20" fmla="*/ 0 w 625"/>
                    <a:gd name="T21" fmla="*/ 0 h 195"/>
                    <a:gd name="T22" fmla="*/ 0 w 625"/>
                    <a:gd name="T23" fmla="*/ 0 h 195"/>
                    <a:gd name="T24" fmla="*/ 0 w 625"/>
                    <a:gd name="T25" fmla="*/ 0 h 195"/>
                    <a:gd name="T26" fmla="*/ 0 w 625"/>
                    <a:gd name="T27" fmla="*/ 0 h 195"/>
                    <a:gd name="T28" fmla="*/ 0 w 625"/>
                    <a:gd name="T29" fmla="*/ 0 h 195"/>
                    <a:gd name="T30" fmla="*/ 0 w 625"/>
                    <a:gd name="T31" fmla="*/ 0 h 195"/>
                    <a:gd name="T32" fmla="*/ 0 w 625"/>
                    <a:gd name="T33" fmla="*/ 0 h 195"/>
                    <a:gd name="T34" fmla="*/ 0 w 625"/>
                    <a:gd name="T35" fmla="*/ 0 h 195"/>
                    <a:gd name="T36" fmla="*/ 0 w 625"/>
                    <a:gd name="T37" fmla="*/ 0 h 1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5"/>
                    <a:gd name="T58" fmla="*/ 0 h 195"/>
                    <a:gd name="T59" fmla="*/ 625 w 625"/>
                    <a:gd name="T60" fmla="*/ 195 h 19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5" h="195">
                      <a:moveTo>
                        <a:pt x="0" y="166"/>
                      </a:moveTo>
                      <a:lnTo>
                        <a:pt x="0" y="136"/>
                      </a:lnTo>
                      <a:lnTo>
                        <a:pt x="82" y="144"/>
                      </a:lnTo>
                      <a:lnTo>
                        <a:pt x="214" y="125"/>
                      </a:lnTo>
                      <a:lnTo>
                        <a:pt x="288" y="108"/>
                      </a:lnTo>
                      <a:lnTo>
                        <a:pt x="433" y="62"/>
                      </a:lnTo>
                      <a:lnTo>
                        <a:pt x="495" y="55"/>
                      </a:lnTo>
                      <a:lnTo>
                        <a:pt x="557" y="32"/>
                      </a:lnTo>
                      <a:lnTo>
                        <a:pt x="588" y="0"/>
                      </a:lnTo>
                      <a:lnTo>
                        <a:pt x="625" y="40"/>
                      </a:lnTo>
                      <a:lnTo>
                        <a:pt x="625" y="123"/>
                      </a:lnTo>
                      <a:lnTo>
                        <a:pt x="579" y="136"/>
                      </a:lnTo>
                      <a:lnTo>
                        <a:pt x="466" y="151"/>
                      </a:lnTo>
                      <a:lnTo>
                        <a:pt x="422" y="157"/>
                      </a:lnTo>
                      <a:lnTo>
                        <a:pt x="347" y="183"/>
                      </a:lnTo>
                      <a:lnTo>
                        <a:pt x="263" y="195"/>
                      </a:lnTo>
                      <a:lnTo>
                        <a:pt x="204" y="195"/>
                      </a:lnTo>
                      <a:lnTo>
                        <a:pt x="109" y="195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19" name="Freeform 224"/>
                <p:cNvSpPr>
                  <a:spLocks noChangeArrowheads="1"/>
                </p:cNvSpPr>
                <p:nvPr/>
              </p:nvSpPr>
              <p:spPr bwMode="auto">
                <a:xfrm>
                  <a:off x="4868" y="2095"/>
                  <a:ext cx="49" cy="24"/>
                </a:xfrm>
                <a:custGeom>
                  <a:avLst/>
                  <a:gdLst>
                    <a:gd name="T0" fmla="*/ 0 w 207"/>
                    <a:gd name="T1" fmla="*/ 0 h 160"/>
                    <a:gd name="T2" fmla="*/ 0 w 207"/>
                    <a:gd name="T3" fmla="*/ 0 h 160"/>
                    <a:gd name="T4" fmla="*/ 0 w 207"/>
                    <a:gd name="T5" fmla="*/ 0 h 160"/>
                    <a:gd name="T6" fmla="*/ 0 w 207"/>
                    <a:gd name="T7" fmla="*/ 0 h 160"/>
                    <a:gd name="T8" fmla="*/ 0 w 207"/>
                    <a:gd name="T9" fmla="*/ 0 h 160"/>
                    <a:gd name="T10" fmla="*/ 0 w 207"/>
                    <a:gd name="T11" fmla="*/ 0 h 160"/>
                    <a:gd name="T12" fmla="*/ 0 w 207"/>
                    <a:gd name="T13" fmla="*/ 0 h 160"/>
                    <a:gd name="T14" fmla="*/ 0 w 207"/>
                    <a:gd name="T15" fmla="*/ 0 h 160"/>
                    <a:gd name="T16" fmla="*/ 0 w 207"/>
                    <a:gd name="T17" fmla="*/ 0 h 160"/>
                    <a:gd name="T18" fmla="*/ 0 w 207"/>
                    <a:gd name="T19" fmla="*/ 0 h 1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7"/>
                    <a:gd name="T31" fmla="*/ 0 h 160"/>
                    <a:gd name="T32" fmla="*/ 207 w 207"/>
                    <a:gd name="T33" fmla="*/ 160 h 1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7" h="160">
                      <a:moveTo>
                        <a:pt x="6" y="10"/>
                      </a:moveTo>
                      <a:lnTo>
                        <a:pt x="12" y="90"/>
                      </a:lnTo>
                      <a:lnTo>
                        <a:pt x="0" y="107"/>
                      </a:lnTo>
                      <a:lnTo>
                        <a:pt x="47" y="160"/>
                      </a:lnTo>
                      <a:lnTo>
                        <a:pt x="110" y="160"/>
                      </a:lnTo>
                      <a:lnTo>
                        <a:pt x="182" y="137"/>
                      </a:lnTo>
                      <a:lnTo>
                        <a:pt x="207" y="105"/>
                      </a:lnTo>
                      <a:lnTo>
                        <a:pt x="193" y="84"/>
                      </a:lnTo>
                      <a:lnTo>
                        <a:pt x="189" y="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6439" name="Group 225"/>
              <p:cNvGrpSpPr>
                <a:grpSpLocks/>
              </p:cNvGrpSpPr>
              <p:nvPr/>
            </p:nvGrpSpPr>
            <p:grpSpPr bwMode="auto">
              <a:xfrm>
                <a:off x="4862" y="2003"/>
                <a:ext cx="64" cy="102"/>
                <a:chOff x="4862" y="2003"/>
                <a:chExt cx="64" cy="102"/>
              </a:xfrm>
            </p:grpSpPr>
            <p:sp>
              <p:nvSpPr>
                <p:cNvPr id="16513" name="Freeform 226"/>
                <p:cNvSpPr>
                  <a:spLocks noChangeArrowheads="1"/>
                </p:cNvSpPr>
                <p:nvPr/>
              </p:nvSpPr>
              <p:spPr bwMode="auto">
                <a:xfrm>
                  <a:off x="4862" y="2003"/>
                  <a:ext cx="65" cy="103"/>
                </a:xfrm>
                <a:custGeom>
                  <a:avLst/>
                  <a:gdLst>
                    <a:gd name="T0" fmla="*/ 0 w 271"/>
                    <a:gd name="T1" fmla="*/ 0 h 654"/>
                    <a:gd name="T2" fmla="*/ 0 w 271"/>
                    <a:gd name="T3" fmla="*/ 0 h 654"/>
                    <a:gd name="T4" fmla="*/ 0 w 271"/>
                    <a:gd name="T5" fmla="*/ 0 h 654"/>
                    <a:gd name="T6" fmla="*/ 0 w 271"/>
                    <a:gd name="T7" fmla="*/ 0 h 654"/>
                    <a:gd name="T8" fmla="*/ 0 w 271"/>
                    <a:gd name="T9" fmla="*/ 0 h 654"/>
                    <a:gd name="T10" fmla="*/ 0 w 271"/>
                    <a:gd name="T11" fmla="*/ 0 h 654"/>
                    <a:gd name="T12" fmla="*/ 0 w 271"/>
                    <a:gd name="T13" fmla="*/ 0 h 654"/>
                    <a:gd name="T14" fmla="*/ 0 w 271"/>
                    <a:gd name="T15" fmla="*/ 0 h 6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1"/>
                    <a:gd name="T25" fmla="*/ 0 h 654"/>
                    <a:gd name="T26" fmla="*/ 271 w 271"/>
                    <a:gd name="T27" fmla="*/ 654 h 6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1" h="654">
                      <a:moveTo>
                        <a:pt x="249" y="14"/>
                      </a:moveTo>
                      <a:lnTo>
                        <a:pt x="266" y="235"/>
                      </a:lnTo>
                      <a:lnTo>
                        <a:pt x="262" y="418"/>
                      </a:lnTo>
                      <a:lnTo>
                        <a:pt x="271" y="625"/>
                      </a:lnTo>
                      <a:lnTo>
                        <a:pt x="138" y="654"/>
                      </a:lnTo>
                      <a:lnTo>
                        <a:pt x="9" y="654"/>
                      </a:lnTo>
                      <a:lnTo>
                        <a:pt x="0" y="0"/>
                      </a:lnTo>
                      <a:lnTo>
                        <a:pt x="249" y="14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14" name="Freeform 227"/>
                <p:cNvSpPr>
                  <a:spLocks noChangeArrowheads="1"/>
                </p:cNvSpPr>
                <p:nvPr/>
              </p:nvSpPr>
              <p:spPr bwMode="auto">
                <a:xfrm>
                  <a:off x="4865" y="2006"/>
                  <a:ext cx="56" cy="97"/>
                </a:xfrm>
                <a:custGeom>
                  <a:avLst/>
                  <a:gdLst>
                    <a:gd name="T0" fmla="*/ 0 w 236"/>
                    <a:gd name="T1" fmla="*/ 0 h 631"/>
                    <a:gd name="T2" fmla="*/ 0 w 236"/>
                    <a:gd name="T3" fmla="*/ 0 h 631"/>
                    <a:gd name="T4" fmla="*/ 0 w 236"/>
                    <a:gd name="T5" fmla="*/ 0 h 631"/>
                    <a:gd name="T6" fmla="*/ 0 w 236"/>
                    <a:gd name="T7" fmla="*/ 0 h 631"/>
                    <a:gd name="T8" fmla="*/ 0 w 236"/>
                    <a:gd name="T9" fmla="*/ 0 h 631"/>
                    <a:gd name="T10" fmla="*/ 0 w 236"/>
                    <a:gd name="T11" fmla="*/ 0 h 631"/>
                    <a:gd name="T12" fmla="*/ 0 w 236"/>
                    <a:gd name="T13" fmla="*/ 0 h 631"/>
                    <a:gd name="T14" fmla="*/ 0 w 236"/>
                    <a:gd name="T15" fmla="*/ 0 h 6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6"/>
                    <a:gd name="T25" fmla="*/ 0 h 631"/>
                    <a:gd name="T26" fmla="*/ 236 w 236"/>
                    <a:gd name="T27" fmla="*/ 631 h 6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6" h="631">
                      <a:moveTo>
                        <a:pt x="215" y="20"/>
                      </a:moveTo>
                      <a:lnTo>
                        <a:pt x="236" y="207"/>
                      </a:lnTo>
                      <a:lnTo>
                        <a:pt x="232" y="356"/>
                      </a:lnTo>
                      <a:lnTo>
                        <a:pt x="232" y="586"/>
                      </a:lnTo>
                      <a:lnTo>
                        <a:pt x="116" y="631"/>
                      </a:lnTo>
                      <a:lnTo>
                        <a:pt x="13" y="631"/>
                      </a:lnTo>
                      <a:lnTo>
                        <a:pt x="0" y="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6440" name="Group 228"/>
              <p:cNvGrpSpPr>
                <a:grpSpLocks/>
              </p:cNvGrpSpPr>
              <p:nvPr/>
            </p:nvGrpSpPr>
            <p:grpSpPr bwMode="auto">
              <a:xfrm>
                <a:off x="4739" y="2109"/>
                <a:ext cx="151" cy="48"/>
                <a:chOff x="4739" y="2109"/>
                <a:chExt cx="151" cy="48"/>
              </a:xfrm>
            </p:grpSpPr>
            <p:sp>
              <p:nvSpPr>
                <p:cNvPr id="16508" name="Freeform 229"/>
                <p:cNvSpPr>
                  <a:spLocks noChangeArrowheads="1"/>
                </p:cNvSpPr>
                <p:nvPr/>
              </p:nvSpPr>
              <p:spPr bwMode="auto">
                <a:xfrm>
                  <a:off x="4739" y="2109"/>
                  <a:ext cx="152" cy="49"/>
                </a:xfrm>
                <a:custGeom>
                  <a:avLst/>
                  <a:gdLst>
                    <a:gd name="T0" fmla="*/ 0 w 654"/>
                    <a:gd name="T1" fmla="*/ 0 h 328"/>
                    <a:gd name="T2" fmla="*/ 0 w 654"/>
                    <a:gd name="T3" fmla="*/ 0 h 328"/>
                    <a:gd name="T4" fmla="*/ 0 w 654"/>
                    <a:gd name="T5" fmla="*/ 0 h 328"/>
                    <a:gd name="T6" fmla="*/ 0 w 654"/>
                    <a:gd name="T7" fmla="*/ 0 h 328"/>
                    <a:gd name="T8" fmla="*/ 0 w 654"/>
                    <a:gd name="T9" fmla="*/ 0 h 328"/>
                    <a:gd name="T10" fmla="*/ 0 w 654"/>
                    <a:gd name="T11" fmla="*/ 0 h 328"/>
                    <a:gd name="T12" fmla="*/ 0 w 654"/>
                    <a:gd name="T13" fmla="*/ 0 h 328"/>
                    <a:gd name="T14" fmla="*/ 0 w 654"/>
                    <a:gd name="T15" fmla="*/ 0 h 328"/>
                    <a:gd name="T16" fmla="*/ 0 w 654"/>
                    <a:gd name="T17" fmla="*/ 0 h 328"/>
                    <a:gd name="T18" fmla="*/ 0 w 654"/>
                    <a:gd name="T19" fmla="*/ 0 h 328"/>
                    <a:gd name="T20" fmla="*/ 0 w 654"/>
                    <a:gd name="T21" fmla="*/ 0 h 328"/>
                    <a:gd name="T22" fmla="*/ 0 w 654"/>
                    <a:gd name="T23" fmla="*/ 0 h 328"/>
                    <a:gd name="T24" fmla="*/ 0 w 654"/>
                    <a:gd name="T25" fmla="*/ 0 h 328"/>
                    <a:gd name="T26" fmla="*/ 0 w 654"/>
                    <a:gd name="T27" fmla="*/ 0 h 328"/>
                    <a:gd name="T28" fmla="*/ 0 w 654"/>
                    <a:gd name="T29" fmla="*/ 0 h 328"/>
                    <a:gd name="T30" fmla="*/ 0 w 654"/>
                    <a:gd name="T31" fmla="*/ 0 h 328"/>
                    <a:gd name="T32" fmla="*/ 0 w 654"/>
                    <a:gd name="T33" fmla="*/ 0 h 328"/>
                    <a:gd name="T34" fmla="*/ 0 w 654"/>
                    <a:gd name="T35" fmla="*/ 0 h 328"/>
                    <a:gd name="T36" fmla="*/ 0 w 654"/>
                    <a:gd name="T37" fmla="*/ 0 h 328"/>
                    <a:gd name="T38" fmla="*/ 0 w 654"/>
                    <a:gd name="T39" fmla="*/ 0 h 3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54"/>
                    <a:gd name="T61" fmla="*/ 0 h 328"/>
                    <a:gd name="T62" fmla="*/ 654 w 654"/>
                    <a:gd name="T63" fmla="*/ 328 h 32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54" h="328">
                      <a:moveTo>
                        <a:pt x="389" y="11"/>
                      </a:moveTo>
                      <a:lnTo>
                        <a:pt x="395" y="96"/>
                      </a:lnTo>
                      <a:lnTo>
                        <a:pt x="223" y="175"/>
                      </a:lnTo>
                      <a:lnTo>
                        <a:pt x="80" y="209"/>
                      </a:lnTo>
                      <a:lnTo>
                        <a:pt x="0" y="243"/>
                      </a:lnTo>
                      <a:lnTo>
                        <a:pt x="5" y="289"/>
                      </a:lnTo>
                      <a:lnTo>
                        <a:pt x="108" y="317"/>
                      </a:lnTo>
                      <a:lnTo>
                        <a:pt x="264" y="328"/>
                      </a:lnTo>
                      <a:lnTo>
                        <a:pt x="395" y="306"/>
                      </a:lnTo>
                      <a:lnTo>
                        <a:pt x="474" y="283"/>
                      </a:lnTo>
                      <a:lnTo>
                        <a:pt x="480" y="308"/>
                      </a:lnTo>
                      <a:lnTo>
                        <a:pt x="583" y="306"/>
                      </a:lnTo>
                      <a:lnTo>
                        <a:pt x="647" y="294"/>
                      </a:lnTo>
                      <a:lnTo>
                        <a:pt x="647" y="249"/>
                      </a:lnTo>
                      <a:lnTo>
                        <a:pt x="654" y="224"/>
                      </a:lnTo>
                      <a:lnTo>
                        <a:pt x="654" y="160"/>
                      </a:lnTo>
                      <a:lnTo>
                        <a:pt x="635" y="125"/>
                      </a:lnTo>
                      <a:lnTo>
                        <a:pt x="603" y="86"/>
                      </a:lnTo>
                      <a:lnTo>
                        <a:pt x="596" y="0"/>
                      </a:lnTo>
                      <a:lnTo>
                        <a:pt x="389" y="11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09" name="Freeform 230"/>
                <p:cNvSpPr>
                  <a:spLocks noChangeArrowheads="1"/>
                </p:cNvSpPr>
                <p:nvPr/>
              </p:nvSpPr>
              <p:spPr bwMode="auto">
                <a:xfrm>
                  <a:off x="4795" y="2127"/>
                  <a:ext cx="46" cy="16"/>
                </a:xfrm>
                <a:custGeom>
                  <a:avLst/>
                  <a:gdLst>
                    <a:gd name="T0" fmla="*/ 0 w 198"/>
                    <a:gd name="T1" fmla="*/ 0 h 104"/>
                    <a:gd name="T2" fmla="*/ 0 w 198"/>
                    <a:gd name="T3" fmla="*/ 0 h 104"/>
                    <a:gd name="T4" fmla="*/ 0 w 198"/>
                    <a:gd name="T5" fmla="*/ 0 h 104"/>
                    <a:gd name="T6" fmla="*/ 0 w 198"/>
                    <a:gd name="T7" fmla="*/ 0 h 104"/>
                    <a:gd name="T8" fmla="*/ 0 w 198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8"/>
                    <a:gd name="T16" fmla="*/ 0 h 104"/>
                    <a:gd name="T17" fmla="*/ 198 w 19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8" h="104">
                      <a:moveTo>
                        <a:pt x="149" y="0"/>
                      </a:moveTo>
                      <a:lnTo>
                        <a:pt x="198" y="56"/>
                      </a:lnTo>
                      <a:lnTo>
                        <a:pt x="22" y="104"/>
                      </a:lnTo>
                      <a:lnTo>
                        <a:pt x="0" y="66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10" name="Freeform 231"/>
                <p:cNvSpPr>
                  <a:spLocks noChangeArrowheads="1"/>
                </p:cNvSpPr>
                <p:nvPr/>
              </p:nvSpPr>
              <p:spPr bwMode="auto">
                <a:xfrm>
                  <a:off x="4743" y="2137"/>
                  <a:ext cx="52" cy="11"/>
                </a:xfrm>
                <a:custGeom>
                  <a:avLst/>
                  <a:gdLst>
                    <a:gd name="T0" fmla="*/ 0 w 222"/>
                    <a:gd name="T1" fmla="*/ 0 h 63"/>
                    <a:gd name="T2" fmla="*/ 0 w 222"/>
                    <a:gd name="T3" fmla="*/ 0 h 63"/>
                    <a:gd name="T4" fmla="*/ 0 w 222"/>
                    <a:gd name="T5" fmla="*/ 0 h 63"/>
                    <a:gd name="T6" fmla="*/ 0 w 222"/>
                    <a:gd name="T7" fmla="*/ 0 h 63"/>
                    <a:gd name="T8" fmla="*/ 0 w 222"/>
                    <a:gd name="T9" fmla="*/ 0 h 63"/>
                    <a:gd name="T10" fmla="*/ 0 w 222"/>
                    <a:gd name="T11" fmla="*/ 0 h 63"/>
                    <a:gd name="T12" fmla="*/ 0 w 222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"/>
                    <a:gd name="T22" fmla="*/ 0 h 63"/>
                    <a:gd name="T23" fmla="*/ 222 w 222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" h="63">
                      <a:moveTo>
                        <a:pt x="197" y="0"/>
                      </a:moveTo>
                      <a:lnTo>
                        <a:pt x="222" y="29"/>
                      </a:lnTo>
                      <a:lnTo>
                        <a:pt x="114" y="57"/>
                      </a:lnTo>
                      <a:lnTo>
                        <a:pt x="62" y="63"/>
                      </a:lnTo>
                      <a:lnTo>
                        <a:pt x="0" y="59"/>
                      </a:lnTo>
                      <a:lnTo>
                        <a:pt x="66" y="27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11" name="Freeform 232"/>
                <p:cNvSpPr>
                  <a:spLocks noChangeArrowheads="1"/>
                </p:cNvSpPr>
                <p:nvPr/>
              </p:nvSpPr>
              <p:spPr bwMode="auto">
                <a:xfrm>
                  <a:off x="4743" y="2127"/>
                  <a:ext cx="148" cy="29"/>
                </a:xfrm>
                <a:custGeom>
                  <a:avLst/>
                  <a:gdLst>
                    <a:gd name="T0" fmla="*/ 0 w 632"/>
                    <a:gd name="T1" fmla="*/ 0 h 196"/>
                    <a:gd name="T2" fmla="*/ 0 w 632"/>
                    <a:gd name="T3" fmla="*/ 0 h 196"/>
                    <a:gd name="T4" fmla="*/ 0 w 632"/>
                    <a:gd name="T5" fmla="*/ 0 h 196"/>
                    <a:gd name="T6" fmla="*/ 0 w 632"/>
                    <a:gd name="T7" fmla="*/ 0 h 196"/>
                    <a:gd name="T8" fmla="*/ 0 w 632"/>
                    <a:gd name="T9" fmla="*/ 0 h 196"/>
                    <a:gd name="T10" fmla="*/ 0 w 632"/>
                    <a:gd name="T11" fmla="*/ 0 h 196"/>
                    <a:gd name="T12" fmla="*/ 0 w 632"/>
                    <a:gd name="T13" fmla="*/ 0 h 196"/>
                    <a:gd name="T14" fmla="*/ 0 w 632"/>
                    <a:gd name="T15" fmla="*/ 0 h 196"/>
                    <a:gd name="T16" fmla="*/ 0 w 632"/>
                    <a:gd name="T17" fmla="*/ 0 h 196"/>
                    <a:gd name="T18" fmla="*/ 0 w 632"/>
                    <a:gd name="T19" fmla="*/ 0 h 196"/>
                    <a:gd name="T20" fmla="*/ 0 w 632"/>
                    <a:gd name="T21" fmla="*/ 0 h 196"/>
                    <a:gd name="T22" fmla="*/ 0 w 632"/>
                    <a:gd name="T23" fmla="*/ 0 h 196"/>
                    <a:gd name="T24" fmla="*/ 0 w 632"/>
                    <a:gd name="T25" fmla="*/ 0 h 196"/>
                    <a:gd name="T26" fmla="*/ 0 w 632"/>
                    <a:gd name="T27" fmla="*/ 0 h 196"/>
                    <a:gd name="T28" fmla="*/ 0 w 632"/>
                    <a:gd name="T29" fmla="*/ 0 h 196"/>
                    <a:gd name="T30" fmla="*/ 0 w 632"/>
                    <a:gd name="T31" fmla="*/ 0 h 196"/>
                    <a:gd name="T32" fmla="*/ 0 w 632"/>
                    <a:gd name="T33" fmla="*/ 0 h 196"/>
                    <a:gd name="T34" fmla="*/ 0 w 632"/>
                    <a:gd name="T35" fmla="*/ 0 h 196"/>
                    <a:gd name="T36" fmla="*/ 0 w 632"/>
                    <a:gd name="T37" fmla="*/ 0 h 1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32"/>
                    <a:gd name="T58" fmla="*/ 0 h 196"/>
                    <a:gd name="T59" fmla="*/ 632 w 632"/>
                    <a:gd name="T60" fmla="*/ 196 h 1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32" h="196">
                      <a:moveTo>
                        <a:pt x="0" y="166"/>
                      </a:moveTo>
                      <a:lnTo>
                        <a:pt x="0" y="136"/>
                      </a:lnTo>
                      <a:lnTo>
                        <a:pt x="81" y="145"/>
                      </a:lnTo>
                      <a:lnTo>
                        <a:pt x="216" y="126"/>
                      </a:lnTo>
                      <a:lnTo>
                        <a:pt x="291" y="109"/>
                      </a:lnTo>
                      <a:lnTo>
                        <a:pt x="437" y="62"/>
                      </a:lnTo>
                      <a:lnTo>
                        <a:pt x="502" y="56"/>
                      </a:lnTo>
                      <a:lnTo>
                        <a:pt x="563" y="32"/>
                      </a:lnTo>
                      <a:lnTo>
                        <a:pt x="596" y="0"/>
                      </a:lnTo>
                      <a:lnTo>
                        <a:pt x="632" y="41"/>
                      </a:lnTo>
                      <a:lnTo>
                        <a:pt x="632" y="124"/>
                      </a:lnTo>
                      <a:lnTo>
                        <a:pt x="586" y="136"/>
                      </a:lnTo>
                      <a:lnTo>
                        <a:pt x="472" y="151"/>
                      </a:lnTo>
                      <a:lnTo>
                        <a:pt x="426" y="158"/>
                      </a:lnTo>
                      <a:lnTo>
                        <a:pt x="352" y="183"/>
                      </a:lnTo>
                      <a:lnTo>
                        <a:pt x="266" y="196"/>
                      </a:lnTo>
                      <a:lnTo>
                        <a:pt x="205" y="196"/>
                      </a:lnTo>
                      <a:lnTo>
                        <a:pt x="108" y="196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12" name="Freeform 233"/>
                <p:cNvSpPr>
                  <a:spLocks noChangeArrowheads="1"/>
                </p:cNvSpPr>
                <p:nvPr/>
              </p:nvSpPr>
              <p:spPr bwMode="auto">
                <a:xfrm>
                  <a:off x="4832" y="2109"/>
                  <a:ext cx="49" cy="23"/>
                </a:xfrm>
                <a:custGeom>
                  <a:avLst/>
                  <a:gdLst>
                    <a:gd name="T0" fmla="*/ 0 w 211"/>
                    <a:gd name="T1" fmla="*/ 0 h 159"/>
                    <a:gd name="T2" fmla="*/ 0 w 211"/>
                    <a:gd name="T3" fmla="*/ 0 h 159"/>
                    <a:gd name="T4" fmla="*/ 0 w 211"/>
                    <a:gd name="T5" fmla="*/ 0 h 159"/>
                    <a:gd name="T6" fmla="*/ 0 w 211"/>
                    <a:gd name="T7" fmla="*/ 0 h 159"/>
                    <a:gd name="T8" fmla="*/ 0 w 211"/>
                    <a:gd name="T9" fmla="*/ 0 h 159"/>
                    <a:gd name="T10" fmla="*/ 0 w 211"/>
                    <a:gd name="T11" fmla="*/ 0 h 159"/>
                    <a:gd name="T12" fmla="*/ 0 w 211"/>
                    <a:gd name="T13" fmla="*/ 0 h 159"/>
                    <a:gd name="T14" fmla="*/ 0 w 211"/>
                    <a:gd name="T15" fmla="*/ 0 h 159"/>
                    <a:gd name="T16" fmla="*/ 0 w 211"/>
                    <a:gd name="T17" fmla="*/ 0 h 159"/>
                    <a:gd name="T18" fmla="*/ 0 w 211"/>
                    <a:gd name="T19" fmla="*/ 0 h 1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1"/>
                    <a:gd name="T31" fmla="*/ 0 h 159"/>
                    <a:gd name="T32" fmla="*/ 211 w 211"/>
                    <a:gd name="T33" fmla="*/ 159 h 1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1" h="159">
                      <a:moveTo>
                        <a:pt x="7" y="11"/>
                      </a:moveTo>
                      <a:lnTo>
                        <a:pt x="13" y="89"/>
                      </a:lnTo>
                      <a:lnTo>
                        <a:pt x="0" y="106"/>
                      </a:lnTo>
                      <a:lnTo>
                        <a:pt x="47" y="159"/>
                      </a:lnTo>
                      <a:lnTo>
                        <a:pt x="112" y="159"/>
                      </a:lnTo>
                      <a:lnTo>
                        <a:pt x="184" y="136"/>
                      </a:lnTo>
                      <a:lnTo>
                        <a:pt x="211" y="104"/>
                      </a:lnTo>
                      <a:lnTo>
                        <a:pt x="195" y="83"/>
                      </a:lnTo>
                      <a:lnTo>
                        <a:pt x="191" y="0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6441" name="Oval 234"/>
              <p:cNvSpPr>
                <a:spLocks noChangeArrowheads="1"/>
              </p:cNvSpPr>
              <p:nvPr/>
            </p:nvSpPr>
            <p:spPr bwMode="auto">
              <a:xfrm>
                <a:off x="4938" y="2109"/>
                <a:ext cx="189" cy="47"/>
              </a:xfrm>
              <a:prstGeom prst="ellipse">
                <a:avLst/>
              </a:prstGeom>
              <a:solidFill>
                <a:srgbClr val="606060"/>
              </a:solidFill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442" name="Rectangle 235"/>
              <p:cNvSpPr>
                <a:spLocks noChangeArrowheads="1"/>
              </p:cNvSpPr>
              <p:nvPr/>
            </p:nvSpPr>
            <p:spPr bwMode="auto">
              <a:xfrm>
                <a:off x="5008" y="2014"/>
                <a:ext cx="49" cy="108"/>
              </a:xfrm>
              <a:prstGeom prst="rect">
                <a:avLst/>
              </a:prstGeom>
              <a:solidFill>
                <a:srgbClr val="606060"/>
              </a:solidFill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grpSp>
            <p:nvGrpSpPr>
              <p:cNvPr id="16443" name="Group 236"/>
              <p:cNvGrpSpPr>
                <a:grpSpLocks/>
              </p:cNvGrpSpPr>
              <p:nvPr/>
            </p:nvGrpSpPr>
            <p:grpSpPr bwMode="auto">
              <a:xfrm>
                <a:off x="4898" y="1977"/>
                <a:ext cx="243" cy="54"/>
                <a:chOff x="4898" y="1977"/>
                <a:chExt cx="243" cy="54"/>
              </a:xfrm>
            </p:grpSpPr>
            <p:sp>
              <p:nvSpPr>
                <p:cNvPr id="16506" name="Freeform 237"/>
                <p:cNvSpPr>
                  <a:spLocks noChangeArrowheads="1"/>
                </p:cNvSpPr>
                <p:nvPr/>
              </p:nvSpPr>
              <p:spPr bwMode="auto">
                <a:xfrm>
                  <a:off x="4898" y="1977"/>
                  <a:ext cx="244" cy="55"/>
                </a:xfrm>
                <a:custGeom>
                  <a:avLst/>
                  <a:gdLst>
                    <a:gd name="T0" fmla="*/ 0 w 1028"/>
                    <a:gd name="T1" fmla="*/ 0 h 356"/>
                    <a:gd name="T2" fmla="*/ 0 w 1028"/>
                    <a:gd name="T3" fmla="*/ 0 h 356"/>
                    <a:gd name="T4" fmla="*/ 0 w 1028"/>
                    <a:gd name="T5" fmla="*/ 0 h 356"/>
                    <a:gd name="T6" fmla="*/ 0 w 1028"/>
                    <a:gd name="T7" fmla="*/ 0 h 356"/>
                    <a:gd name="T8" fmla="*/ 0 w 1028"/>
                    <a:gd name="T9" fmla="*/ 0 h 356"/>
                    <a:gd name="T10" fmla="*/ 0 w 1028"/>
                    <a:gd name="T11" fmla="*/ 0 h 356"/>
                    <a:gd name="T12" fmla="*/ 0 w 1028"/>
                    <a:gd name="T13" fmla="*/ 0 h 356"/>
                    <a:gd name="T14" fmla="*/ 0 w 1028"/>
                    <a:gd name="T15" fmla="*/ 0 h 3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8"/>
                    <a:gd name="T25" fmla="*/ 0 h 356"/>
                    <a:gd name="T26" fmla="*/ 1028 w 1028"/>
                    <a:gd name="T27" fmla="*/ 356 h 3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8" h="356">
                      <a:moveTo>
                        <a:pt x="0" y="186"/>
                      </a:moveTo>
                      <a:lnTo>
                        <a:pt x="6" y="296"/>
                      </a:lnTo>
                      <a:lnTo>
                        <a:pt x="345" y="356"/>
                      </a:lnTo>
                      <a:lnTo>
                        <a:pt x="718" y="356"/>
                      </a:lnTo>
                      <a:lnTo>
                        <a:pt x="1011" y="266"/>
                      </a:lnTo>
                      <a:lnTo>
                        <a:pt x="1028" y="9"/>
                      </a:lnTo>
                      <a:lnTo>
                        <a:pt x="448" y="0"/>
                      </a:lnTo>
                      <a:lnTo>
                        <a:pt x="0" y="18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07" name="Freeform 238"/>
                <p:cNvSpPr>
                  <a:spLocks noChangeArrowheads="1"/>
                </p:cNvSpPr>
                <p:nvPr/>
              </p:nvSpPr>
              <p:spPr bwMode="auto">
                <a:xfrm>
                  <a:off x="4905" y="1997"/>
                  <a:ext cx="231" cy="31"/>
                </a:xfrm>
                <a:custGeom>
                  <a:avLst/>
                  <a:gdLst>
                    <a:gd name="T0" fmla="*/ 0 w 983"/>
                    <a:gd name="T1" fmla="*/ 0 h 206"/>
                    <a:gd name="T2" fmla="*/ 0 w 983"/>
                    <a:gd name="T3" fmla="*/ 0 h 206"/>
                    <a:gd name="T4" fmla="*/ 0 w 983"/>
                    <a:gd name="T5" fmla="*/ 0 h 206"/>
                    <a:gd name="T6" fmla="*/ 0 w 983"/>
                    <a:gd name="T7" fmla="*/ 0 h 206"/>
                    <a:gd name="T8" fmla="*/ 0 w 983"/>
                    <a:gd name="T9" fmla="*/ 0 h 206"/>
                    <a:gd name="T10" fmla="*/ 0 w 983"/>
                    <a:gd name="T11" fmla="*/ 0 h 206"/>
                    <a:gd name="T12" fmla="*/ 0 w 983"/>
                    <a:gd name="T13" fmla="*/ 0 h 206"/>
                    <a:gd name="T14" fmla="*/ 0 w 983"/>
                    <a:gd name="T15" fmla="*/ 0 h 206"/>
                    <a:gd name="T16" fmla="*/ 0 w 983"/>
                    <a:gd name="T17" fmla="*/ 0 h 2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3"/>
                    <a:gd name="T28" fmla="*/ 0 h 206"/>
                    <a:gd name="T29" fmla="*/ 983 w 983"/>
                    <a:gd name="T30" fmla="*/ 206 h 2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3" h="206">
                      <a:moveTo>
                        <a:pt x="0" y="71"/>
                      </a:moveTo>
                      <a:lnTo>
                        <a:pt x="5" y="151"/>
                      </a:lnTo>
                      <a:lnTo>
                        <a:pt x="311" y="206"/>
                      </a:lnTo>
                      <a:lnTo>
                        <a:pt x="707" y="206"/>
                      </a:lnTo>
                      <a:lnTo>
                        <a:pt x="983" y="111"/>
                      </a:lnTo>
                      <a:lnTo>
                        <a:pt x="983" y="0"/>
                      </a:lnTo>
                      <a:lnTo>
                        <a:pt x="719" y="111"/>
                      </a:lnTo>
                      <a:lnTo>
                        <a:pt x="316" y="116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6444" name="Freeform 239"/>
              <p:cNvSpPr>
                <a:spLocks noChangeArrowheads="1"/>
              </p:cNvSpPr>
              <p:nvPr/>
            </p:nvSpPr>
            <p:spPr bwMode="auto">
              <a:xfrm>
                <a:off x="4819" y="1918"/>
                <a:ext cx="332" cy="200"/>
              </a:xfrm>
              <a:custGeom>
                <a:avLst/>
                <a:gdLst>
                  <a:gd name="T0" fmla="*/ 0 w 1402"/>
                  <a:gd name="T1" fmla="*/ 0 h 1293"/>
                  <a:gd name="T2" fmla="*/ 0 w 1402"/>
                  <a:gd name="T3" fmla="*/ 0 h 1293"/>
                  <a:gd name="T4" fmla="*/ 0 w 1402"/>
                  <a:gd name="T5" fmla="*/ 0 h 1293"/>
                  <a:gd name="T6" fmla="*/ 0 w 1402"/>
                  <a:gd name="T7" fmla="*/ 0 h 1293"/>
                  <a:gd name="T8" fmla="*/ 0 w 1402"/>
                  <a:gd name="T9" fmla="*/ 0 h 1293"/>
                  <a:gd name="T10" fmla="*/ 0 w 1402"/>
                  <a:gd name="T11" fmla="*/ 0 h 1293"/>
                  <a:gd name="T12" fmla="*/ 0 w 1402"/>
                  <a:gd name="T13" fmla="*/ 0 h 1293"/>
                  <a:gd name="T14" fmla="*/ 0 w 1402"/>
                  <a:gd name="T15" fmla="*/ 0 h 1293"/>
                  <a:gd name="T16" fmla="*/ 0 w 1402"/>
                  <a:gd name="T17" fmla="*/ 0 h 1293"/>
                  <a:gd name="T18" fmla="*/ 0 w 1402"/>
                  <a:gd name="T19" fmla="*/ 0 h 1293"/>
                  <a:gd name="T20" fmla="*/ 0 w 1402"/>
                  <a:gd name="T21" fmla="*/ 0 h 1293"/>
                  <a:gd name="T22" fmla="*/ 0 w 1402"/>
                  <a:gd name="T23" fmla="*/ 0 h 1293"/>
                  <a:gd name="T24" fmla="*/ 0 w 1402"/>
                  <a:gd name="T25" fmla="*/ 0 h 1293"/>
                  <a:gd name="T26" fmla="*/ 0 w 1402"/>
                  <a:gd name="T27" fmla="*/ 0 h 1293"/>
                  <a:gd name="T28" fmla="*/ 0 w 1402"/>
                  <a:gd name="T29" fmla="*/ 0 h 1293"/>
                  <a:gd name="T30" fmla="*/ 0 w 1402"/>
                  <a:gd name="T31" fmla="*/ 0 h 1293"/>
                  <a:gd name="T32" fmla="*/ 0 w 1402"/>
                  <a:gd name="T33" fmla="*/ 0 h 1293"/>
                  <a:gd name="T34" fmla="*/ 0 w 1402"/>
                  <a:gd name="T35" fmla="*/ 0 h 1293"/>
                  <a:gd name="T36" fmla="*/ 0 w 1402"/>
                  <a:gd name="T37" fmla="*/ 0 h 1293"/>
                  <a:gd name="T38" fmla="*/ 0 w 1402"/>
                  <a:gd name="T39" fmla="*/ 0 h 1293"/>
                  <a:gd name="T40" fmla="*/ 0 w 1402"/>
                  <a:gd name="T41" fmla="*/ 0 h 1293"/>
                  <a:gd name="T42" fmla="*/ 0 w 1402"/>
                  <a:gd name="T43" fmla="*/ 0 h 1293"/>
                  <a:gd name="T44" fmla="*/ 0 w 1402"/>
                  <a:gd name="T45" fmla="*/ 0 h 1293"/>
                  <a:gd name="T46" fmla="*/ 0 w 1402"/>
                  <a:gd name="T47" fmla="*/ 0 h 1293"/>
                  <a:gd name="T48" fmla="*/ 0 w 1402"/>
                  <a:gd name="T49" fmla="*/ 0 h 1293"/>
                  <a:gd name="T50" fmla="*/ 0 w 1402"/>
                  <a:gd name="T51" fmla="*/ 0 h 1293"/>
                  <a:gd name="T52" fmla="*/ 0 w 1402"/>
                  <a:gd name="T53" fmla="*/ 0 h 1293"/>
                  <a:gd name="T54" fmla="*/ 0 w 1402"/>
                  <a:gd name="T55" fmla="*/ 0 h 1293"/>
                  <a:gd name="T56" fmla="*/ 0 w 1402"/>
                  <a:gd name="T57" fmla="*/ 0 h 1293"/>
                  <a:gd name="T58" fmla="*/ 0 w 1402"/>
                  <a:gd name="T59" fmla="*/ 0 h 1293"/>
                  <a:gd name="T60" fmla="*/ 0 w 1402"/>
                  <a:gd name="T61" fmla="*/ 0 h 1293"/>
                  <a:gd name="T62" fmla="*/ 0 w 1402"/>
                  <a:gd name="T63" fmla="*/ 0 h 1293"/>
                  <a:gd name="T64" fmla="*/ 0 w 1402"/>
                  <a:gd name="T65" fmla="*/ 0 h 1293"/>
                  <a:gd name="T66" fmla="*/ 0 w 1402"/>
                  <a:gd name="T67" fmla="*/ 0 h 1293"/>
                  <a:gd name="T68" fmla="*/ 0 w 1402"/>
                  <a:gd name="T69" fmla="*/ 0 h 1293"/>
                  <a:gd name="T70" fmla="*/ 0 w 1402"/>
                  <a:gd name="T71" fmla="*/ 0 h 1293"/>
                  <a:gd name="T72" fmla="*/ 0 w 1402"/>
                  <a:gd name="T73" fmla="*/ 0 h 1293"/>
                  <a:gd name="T74" fmla="*/ 0 w 1402"/>
                  <a:gd name="T75" fmla="*/ 0 h 1293"/>
                  <a:gd name="T76" fmla="*/ 0 w 1402"/>
                  <a:gd name="T77" fmla="*/ 0 h 1293"/>
                  <a:gd name="T78" fmla="*/ 0 w 1402"/>
                  <a:gd name="T79" fmla="*/ 0 h 1293"/>
                  <a:gd name="T80" fmla="*/ 0 w 1402"/>
                  <a:gd name="T81" fmla="*/ 0 h 1293"/>
                  <a:gd name="T82" fmla="*/ 0 w 1402"/>
                  <a:gd name="T83" fmla="*/ 0 h 1293"/>
                  <a:gd name="T84" fmla="*/ 0 w 1402"/>
                  <a:gd name="T85" fmla="*/ 0 h 1293"/>
                  <a:gd name="T86" fmla="*/ 0 w 1402"/>
                  <a:gd name="T87" fmla="*/ 0 h 1293"/>
                  <a:gd name="T88" fmla="*/ 0 w 1402"/>
                  <a:gd name="T89" fmla="*/ 0 h 1293"/>
                  <a:gd name="T90" fmla="*/ 0 w 1402"/>
                  <a:gd name="T91" fmla="*/ 0 h 1293"/>
                  <a:gd name="T92" fmla="*/ 0 w 1402"/>
                  <a:gd name="T93" fmla="*/ 0 h 1293"/>
                  <a:gd name="T94" fmla="*/ 0 w 1402"/>
                  <a:gd name="T95" fmla="*/ 0 h 1293"/>
                  <a:gd name="T96" fmla="*/ 0 w 1402"/>
                  <a:gd name="T97" fmla="*/ 0 h 1293"/>
                  <a:gd name="T98" fmla="*/ 0 w 1402"/>
                  <a:gd name="T99" fmla="*/ 0 h 1293"/>
                  <a:gd name="T100" fmla="*/ 0 w 1402"/>
                  <a:gd name="T101" fmla="*/ 0 h 1293"/>
                  <a:gd name="T102" fmla="*/ 0 w 1402"/>
                  <a:gd name="T103" fmla="*/ 0 h 1293"/>
                  <a:gd name="T104" fmla="*/ 0 w 1402"/>
                  <a:gd name="T105" fmla="*/ 0 h 1293"/>
                  <a:gd name="T106" fmla="*/ 0 w 1402"/>
                  <a:gd name="T107" fmla="*/ 0 h 1293"/>
                  <a:gd name="T108" fmla="*/ 0 w 1402"/>
                  <a:gd name="T109" fmla="*/ 0 h 1293"/>
                  <a:gd name="T110" fmla="*/ 0 w 1402"/>
                  <a:gd name="T111" fmla="*/ 0 h 1293"/>
                  <a:gd name="T112" fmla="*/ 0 w 1402"/>
                  <a:gd name="T113" fmla="*/ 0 h 12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02"/>
                  <a:gd name="T172" fmla="*/ 0 h 1293"/>
                  <a:gd name="T173" fmla="*/ 1402 w 1402"/>
                  <a:gd name="T174" fmla="*/ 1293 h 12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02" h="1293">
                    <a:moveTo>
                      <a:pt x="6" y="728"/>
                    </a:moveTo>
                    <a:lnTo>
                      <a:pt x="14" y="599"/>
                    </a:lnTo>
                    <a:lnTo>
                      <a:pt x="11" y="461"/>
                    </a:lnTo>
                    <a:lnTo>
                      <a:pt x="17" y="355"/>
                    </a:lnTo>
                    <a:lnTo>
                      <a:pt x="78" y="292"/>
                    </a:lnTo>
                    <a:lnTo>
                      <a:pt x="151" y="256"/>
                    </a:lnTo>
                    <a:lnTo>
                      <a:pt x="317" y="196"/>
                    </a:lnTo>
                    <a:lnTo>
                      <a:pt x="562" y="137"/>
                    </a:lnTo>
                    <a:lnTo>
                      <a:pt x="610" y="133"/>
                    </a:lnTo>
                    <a:lnTo>
                      <a:pt x="642" y="137"/>
                    </a:lnTo>
                    <a:lnTo>
                      <a:pt x="650" y="125"/>
                    </a:lnTo>
                    <a:lnTo>
                      <a:pt x="663" y="112"/>
                    </a:lnTo>
                    <a:lnTo>
                      <a:pt x="679" y="115"/>
                    </a:lnTo>
                    <a:lnTo>
                      <a:pt x="700" y="117"/>
                    </a:lnTo>
                    <a:lnTo>
                      <a:pt x="709" y="92"/>
                    </a:lnTo>
                    <a:lnTo>
                      <a:pt x="728" y="79"/>
                    </a:lnTo>
                    <a:lnTo>
                      <a:pt x="747" y="75"/>
                    </a:lnTo>
                    <a:lnTo>
                      <a:pt x="772" y="75"/>
                    </a:lnTo>
                    <a:lnTo>
                      <a:pt x="768" y="54"/>
                    </a:lnTo>
                    <a:lnTo>
                      <a:pt x="797" y="0"/>
                    </a:lnTo>
                    <a:lnTo>
                      <a:pt x="1368" y="15"/>
                    </a:lnTo>
                    <a:lnTo>
                      <a:pt x="1366" y="73"/>
                    </a:lnTo>
                    <a:lnTo>
                      <a:pt x="1376" y="125"/>
                    </a:lnTo>
                    <a:lnTo>
                      <a:pt x="1385" y="162"/>
                    </a:lnTo>
                    <a:lnTo>
                      <a:pt x="1394" y="208"/>
                    </a:lnTo>
                    <a:lnTo>
                      <a:pt x="1402" y="283"/>
                    </a:lnTo>
                    <a:lnTo>
                      <a:pt x="1393" y="327"/>
                    </a:lnTo>
                    <a:lnTo>
                      <a:pt x="1376" y="368"/>
                    </a:lnTo>
                    <a:lnTo>
                      <a:pt x="1356" y="404"/>
                    </a:lnTo>
                    <a:lnTo>
                      <a:pt x="1330" y="417"/>
                    </a:lnTo>
                    <a:lnTo>
                      <a:pt x="1288" y="429"/>
                    </a:lnTo>
                    <a:lnTo>
                      <a:pt x="1234" y="446"/>
                    </a:lnTo>
                    <a:lnTo>
                      <a:pt x="1209" y="475"/>
                    </a:lnTo>
                    <a:lnTo>
                      <a:pt x="1179" y="500"/>
                    </a:lnTo>
                    <a:lnTo>
                      <a:pt x="1133" y="521"/>
                    </a:lnTo>
                    <a:lnTo>
                      <a:pt x="1079" y="538"/>
                    </a:lnTo>
                    <a:lnTo>
                      <a:pt x="992" y="548"/>
                    </a:lnTo>
                    <a:lnTo>
                      <a:pt x="918" y="548"/>
                    </a:lnTo>
                    <a:lnTo>
                      <a:pt x="862" y="542"/>
                    </a:lnTo>
                    <a:lnTo>
                      <a:pt x="810" y="538"/>
                    </a:lnTo>
                    <a:lnTo>
                      <a:pt x="772" y="558"/>
                    </a:lnTo>
                    <a:lnTo>
                      <a:pt x="697" y="554"/>
                    </a:lnTo>
                    <a:lnTo>
                      <a:pt x="399" y="596"/>
                    </a:lnTo>
                    <a:lnTo>
                      <a:pt x="318" y="605"/>
                    </a:lnTo>
                    <a:lnTo>
                      <a:pt x="348" y="779"/>
                    </a:lnTo>
                    <a:lnTo>
                      <a:pt x="351" y="869"/>
                    </a:lnTo>
                    <a:lnTo>
                      <a:pt x="333" y="983"/>
                    </a:lnTo>
                    <a:lnTo>
                      <a:pt x="315" y="1118"/>
                    </a:lnTo>
                    <a:lnTo>
                      <a:pt x="315" y="1257"/>
                    </a:lnTo>
                    <a:lnTo>
                      <a:pt x="245" y="1278"/>
                    </a:lnTo>
                    <a:lnTo>
                      <a:pt x="158" y="1287"/>
                    </a:lnTo>
                    <a:lnTo>
                      <a:pt x="82" y="1293"/>
                    </a:lnTo>
                    <a:lnTo>
                      <a:pt x="0" y="1284"/>
                    </a:lnTo>
                    <a:lnTo>
                      <a:pt x="6" y="1154"/>
                    </a:lnTo>
                    <a:lnTo>
                      <a:pt x="6" y="944"/>
                    </a:lnTo>
                    <a:lnTo>
                      <a:pt x="6" y="761"/>
                    </a:lnTo>
                    <a:lnTo>
                      <a:pt x="6" y="728"/>
                    </a:lnTo>
                    <a:close/>
                  </a:path>
                </a:pathLst>
              </a:custGeom>
              <a:solidFill>
                <a:srgbClr val="60606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45" name="Freeform 240"/>
              <p:cNvSpPr>
                <a:spLocks noChangeArrowheads="1"/>
              </p:cNvSpPr>
              <p:nvPr/>
            </p:nvSpPr>
            <p:spPr bwMode="auto">
              <a:xfrm>
                <a:off x="4822" y="1926"/>
                <a:ext cx="325" cy="190"/>
              </a:xfrm>
              <a:custGeom>
                <a:avLst/>
                <a:gdLst>
                  <a:gd name="T0" fmla="*/ 0 w 1373"/>
                  <a:gd name="T1" fmla="*/ 0 h 1223"/>
                  <a:gd name="T2" fmla="*/ 0 w 1373"/>
                  <a:gd name="T3" fmla="*/ 0 h 1223"/>
                  <a:gd name="T4" fmla="*/ 0 w 1373"/>
                  <a:gd name="T5" fmla="*/ 0 h 1223"/>
                  <a:gd name="T6" fmla="*/ 0 w 1373"/>
                  <a:gd name="T7" fmla="*/ 0 h 1223"/>
                  <a:gd name="T8" fmla="*/ 0 w 1373"/>
                  <a:gd name="T9" fmla="*/ 0 h 1223"/>
                  <a:gd name="T10" fmla="*/ 0 w 1373"/>
                  <a:gd name="T11" fmla="*/ 0 h 1223"/>
                  <a:gd name="T12" fmla="*/ 0 w 1373"/>
                  <a:gd name="T13" fmla="*/ 0 h 1223"/>
                  <a:gd name="T14" fmla="*/ 0 w 1373"/>
                  <a:gd name="T15" fmla="*/ 0 h 1223"/>
                  <a:gd name="T16" fmla="*/ 0 w 1373"/>
                  <a:gd name="T17" fmla="*/ 0 h 1223"/>
                  <a:gd name="T18" fmla="*/ 0 w 1373"/>
                  <a:gd name="T19" fmla="*/ 0 h 1223"/>
                  <a:gd name="T20" fmla="*/ 0 w 1373"/>
                  <a:gd name="T21" fmla="*/ 0 h 1223"/>
                  <a:gd name="T22" fmla="*/ 0 w 1373"/>
                  <a:gd name="T23" fmla="*/ 0 h 1223"/>
                  <a:gd name="T24" fmla="*/ 0 w 1373"/>
                  <a:gd name="T25" fmla="*/ 0 h 1223"/>
                  <a:gd name="T26" fmla="*/ 0 w 1373"/>
                  <a:gd name="T27" fmla="*/ 0 h 1223"/>
                  <a:gd name="T28" fmla="*/ 0 w 1373"/>
                  <a:gd name="T29" fmla="*/ 0 h 1223"/>
                  <a:gd name="T30" fmla="*/ 0 w 1373"/>
                  <a:gd name="T31" fmla="*/ 0 h 1223"/>
                  <a:gd name="T32" fmla="*/ 0 w 1373"/>
                  <a:gd name="T33" fmla="*/ 0 h 1223"/>
                  <a:gd name="T34" fmla="*/ 0 w 1373"/>
                  <a:gd name="T35" fmla="*/ 0 h 1223"/>
                  <a:gd name="T36" fmla="*/ 0 w 1373"/>
                  <a:gd name="T37" fmla="*/ 0 h 1223"/>
                  <a:gd name="T38" fmla="*/ 0 w 1373"/>
                  <a:gd name="T39" fmla="*/ 0 h 1223"/>
                  <a:gd name="T40" fmla="*/ 0 w 1373"/>
                  <a:gd name="T41" fmla="*/ 0 h 1223"/>
                  <a:gd name="T42" fmla="*/ 0 w 1373"/>
                  <a:gd name="T43" fmla="*/ 0 h 1223"/>
                  <a:gd name="T44" fmla="*/ 0 w 1373"/>
                  <a:gd name="T45" fmla="*/ 0 h 1223"/>
                  <a:gd name="T46" fmla="*/ 0 w 1373"/>
                  <a:gd name="T47" fmla="*/ 0 h 1223"/>
                  <a:gd name="T48" fmla="*/ 0 w 1373"/>
                  <a:gd name="T49" fmla="*/ 0 h 1223"/>
                  <a:gd name="T50" fmla="*/ 0 w 1373"/>
                  <a:gd name="T51" fmla="*/ 0 h 1223"/>
                  <a:gd name="T52" fmla="*/ 0 w 1373"/>
                  <a:gd name="T53" fmla="*/ 0 h 1223"/>
                  <a:gd name="T54" fmla="*/ 0 w 1373"/>
                  <a:gd name="T55" fmla="*/ 0 h 1223"/>
                  <a:gd name="T56" fmla="*/ 0 w 1373"/>
                  <a:gd name="T57" fmla="*/ 0 h 1223"/>
                  <a:gd name="T58" fmla="*/ 0 w 1373"/>
                  <a:gd name="T59" fmla="*/ 0 h 1223"/>
                  <a:gd name="T60" fmla="*/ 0 w 1373"/>
                  <a:gd name="T61" fmla="*/ 0 h 1223"/>
                  <a:gd name="T62" fmla="*/ 0 w 1373"/>
                  <a:gd name="T63" fmla="*/ 0 h 1223"/>
                  <a:gd name="T64" fmla="*/ 0 w 1373"/>
                  <a:gd name="T65" fmla="*/ 0 h 1223"/>
                  <a:gd name="T66" fmla="*/ 0 w 1373"/>
                  <a:gd name="T67" fmla="*/ 0 h 1223"/>
                  <a:gd name="T68" fmla="*/ 0 w 1373"/>
                  <a:gd name="T69" fmla="*/ 0 h 1223"/>
                  <a:gd name="T70" fmla="*/ 0 w 1373"/>
                  <a:gd name="T71" fmla="*/ 0 h 1223"/>
                  <a:gd name="T72" fmla="*/ 0 w 1373"/>
                  <a:gd name="T73" fmla="*/ 0 h 1223"/>
                  <a:gd name="T74" fmla="*/ 0 w 1373"/>
                  <a:gd name="T75" fmla="*/ 0 h 1223"/>
                  <a:gd name="T76" fmla="*/ 0 w 1373"/>
                  <a:gd name="T77" fmla="*/ 0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73"/>
                  <a:gd name="T118" fmla="*/ 0 h 1223"/>
                  <a:gd name="T119" fmla="*/ 1373 w 1373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73" h="1223">
                    <a:moveTo>
                      <a:pt x="1328" y="21"/>
                    </a:moveTo>
                    <a:lnTo>
                      <a:pt x="1331" y="60"/>
                    </a:lnTo>
                    <a:lnTo>
                      <a:pt x="1346" y="45"/>
                    </a:lnTo>
                    <a:lnTo>
                      <a:pt x="1364" y="132"/>
                    </a:lnTo>
                    <a:lnTo>
                      <a:pt x="1373" y="234"/>
                    </a:lnTo>
                    <a:lnTo>
                      <a:pt x="1337" y="340"/>
                    </a:lnTo>
                    <a:lnTo>
                      <a:pt x="1252" y="364"/>
                    </a:lnTo>
                    <a:lnTo>
                      <a:pt x="1261" y="340"/>
                    </a:lnTo>
                    <a:lnTo>
                      <a:pt x="1216" y="376"/>
                    </a:lnTo>
                    <a:lnTo>
                      <a:pt x="1177" y="415"/>
                    </a:lnTo>
                    <a:lnTo>
                      <a:pt x="1089" y="457"/>
                    </a:lnTo>
                    <a:lnTo>
                      <a:pt x="980" y="466"/>
                    </a:lnTo>
                    <a:lnTo>
                      <a:pt x="850" y="472"/>
                    </a:lnTo>
                    <a:lnTo>
                      <a:pt x="795" y="466"/>
                    </a:lnTo>
                    <a:lnTo>
                      <a:pt x="844" y="445"/>
                    </a:lnTo>
                    <a:lnTo>
                      <a:pt x="865" y="391"/>
                    </a:lnTo>
                    <a:lnTo>
                      <a:pt x="826" y="436"/>
                    </a:lnTo>
                    <a:lnTo>
                      <a:pt x="777" y="463"/>
                    </a:lnTo>
                    <a:lnTo>
                      <a:pt x="732" y="487"/>
                    </a:lnTo>
                    <a:lnTo>
                      <a:pt x="686" y="481"/>
                    </a:lnTo>
                    <a:lnTo>
                      <a:pt x="717" y="460"/>
                    </a:lnTo>
                    <a:lnTo>
                      <a:pt x="747" y="433"/>
                    </a:lnTo>
                    <a:lnTo>
                      <a:pt x="698" y="451"/>
                    </a:lnTo>
                    <a:lnTo>
                      <a:pt x="650" y="487"/>
                    </a:lnTo>
                    <a:lnTo>
                      <a:pt x="493" y="505"/>
                    </a:lnTo>
                    <a:lnTo>
                      <a:pt x="335" y="529"/>
                    </a:lnTo>
                    <a:lnTo>
                      <a:pt x="288" y="541"/>
                    </a:lnTo>
                    <a:lnTo>
                      <a:pt x="327" y="769"/>
                    </a:lnTo>
                    <a:lnTo>
                      <a:pt x="297" y="982"/>
                    </a:lnTo>
                    <a:lnTo>
                      <a:pt x="294" y="1190"/>
                    </a:lnTo>
                    <a:lnTo>
                      <a:pt x="194" y="1211"/>
                    </a:lnTo>
                    <a:lnTo>
                      <a:pt x="106" y="1223"/>
                    </a:lnTo>
                    <a:lnTo>
                      <a:pt x="0" y="1220"/>
                    </a:lnTo>
                    <a:lnTo>
                      <a:pt x="6" y="922"/>
                    </a:lnTo>
                    <a:lnTo>
                      <a:pt x="6" y="673"/>
                    </a:lnTo>
                    <a:lnTo>
                      <a:pt x="22" y="535"/>
                    </a:lnTo>
                    <a:lnTo>
                      <a:pt x="8" y="448"/>
                    </a:lnTo>
                    <a:lnTo>
                      <a:pt x="18" y="352"/>
                    </a:lnTo>
                    <a:lnTo>
                      <a:pt x="36" y="288"/>
                    </a:lnTo>
                    <a:lnTo>
                      <a:pt x="111" y="240"/>
                    </a:lnTo>
                    <a:lnTo>
                      <a:pt x="205" y="198"/>
                    </a:lnTo>
                    <a:lnTo>
                      <a:pt x="390" y="138"/>
                    </a:lnTo>
                    <a:lnTo>
                      <a:pt x="538" y="96"/>
                    </a:lnTo>
                    <a:lnTo>
                      <a:pt x="620" y="90"/>
                    </a:lnTo>
                    <a:lnTo>
                      <a:pt x="653" y="138"/>
                    </a:lnTo>
                    <a:lnTo>
                      <a:pt x="756" y="189"/>
                    </a:lnTo>
                    <a:lnTo>
                      <a:pt x="701" y="144"/>
                    </a:lnTo>
                    <a:lnTo>
                      <a:pt x="659" y="120"/>
                    </a:lnTo>
                    <a:lnTo>
                      <a:pt x="644" y="87"/>
                    </a:lnTo>
                    <a:lnTo>
                      <a:pt x="650" y="72"/>
                    </a:lnTo>
                    <a:lnTo>
                      <a:pt x="680" y="72"/>
                    </a:lnTo>
                    <a:lnTo>
                      <a:pt x="698" y="90"/>
                    </a:lnTo>
                    <a:lnTo>
                      <a:pt x="717" y="108"/>
                    </a:lnTo>
                    <a:lnTo>
                      <a:pt x="762" y="126"/>
                    </a:lnTo>
                    <a:lnTo>
                      <a:pt x="720" y="90"/>
                    </a:lnTo>
                    <a:lnTo>
                      <a:pt x="701" y="63"/>
                    </a:lnTo>
                    <a:lnTo>
                      <a:pt x="714" y="45"/>
                    </a:lnTo>
                    <a:lnTo>
                      <a:pt x="750" y="33"/>
                    </a:lnTo>
                    <a:lnTo>
                      <a:pt x="798" y="75"/>
                    </a:lnTo>
                    <a:lnTo>
                      <a:pt x="844" y="102"/>
                    </a:lnTo>
                    <a:lnTo>
                      <a:pt x="789" y="42"/>
                    </a:lnTo>
                    <a:lnTo>
                      <a:pt x="771" y="18"/>
                    </a:lnTo>
                    <a:lnTo>
                      <a:pt x="771" y="0"/>
                    </a:lnTo>
                    <a:lnTo>
                      <a:pt x="816" y="6"/>
                    </a:lnTo>
                    <a:lnTo>
                      <a:pt x="859" y="36"/>
                    </a:lnTo>
                    <a:lnTo>
                      <a:pt x="886" y="57"/>
                    </a:lnTo>
                    <a:lnTo>
                      <a:pt x="1016" y="69"/>
                    </a:lnTo>
                    <a:lnTo>
                      <a:pt x="1013" y="36"/>
                    </a:lnTo>
                    <a:lnTo>
                      <a:pt x="1052" y="24"/>
                    </a:lnTo>
                    <a:lnTo>
                      <a:pt x="1052" y="66"/>
                    </a:lnTo>
                    <a:lnTo>
                      <a:pt x="1092" y="75"/>
                    </a:lnTo>
                    <a:lnTo>
                      <a:pt x="1177" y="87"/>
                    </a:lnTo>
                    <a:lnTo>
                      <a:pt x="1171" y="42"/>
                    </a:lnTo>
                    <a:lnTo>
                      <a:pt x="1201" y="42"/>
                    </a:lnTo>
                    <a:lnTo>
                      <a:pt x="1204" y="87"/>
                    </a:lnTo>
                    <a:lnTo>
                      <a:pt x="1252" y="84"/>
                    </a:lnTo>
                    <a:lnTo>
                      <a:pt x="1304" y="72"/>
                    </a:lnTo>
                    <a:lnTo>
                      <a:pt x="1307" y="36"/>
                    </a:lnTo>
                    <a:lnTo>
                      <a:pt x="1328" y="2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46" name="Freeform 241"/>
              <p:cNvSpPr>
                <a:spLocks noChangeArrowheads="1"/>
              </p:cNvSpPr>
              <p:nvPr/>
            </p:nvSpPr>
            <p:spPr bwMode="auto">
              <a:xfrm>
                <a:off x="5057" y="1958"/>
                <a:ext cx="44" cy="5"/>
              </a:xfrm>
              <a:custGeom>
                <a:avLst/>
                <a:gdLst>
                  <a:gd name="T0" fmla="*/ 0 w 188"/>
                  <a:gd name="T1" fmla="*/ 0 h 33"/>
                  <a:gd name="T2" fmla="*/ 0 w 188"/>
                  <a:gd name="T3" fmla="*/ 0 h 33"/>
                  <a:gd name="T4" fmla="*/ 0 w 188"/>
                  <a:gd name="T5" fmla="*/ 0 h 33"/>
                  <a:gd name="T6" fmla="*/ 0 w 188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"/>
                  <a:gd name="T13" fmla="*/ 0 h 33"/>
                  <a:gd name="T14" fmla="*/ 188 w 188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" h="33">
                    <a:moveTo>
                      <a:pt x="188" y="0"/>
                    </a:moveTo>
                    <a:lnTo>
                      <a:pt x="100" y="33"/>
                    </a:lnTo>
                    <a:lnTo>
                      <a:pt x="0" y="2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47" name="Freeform 242"/>
              <p:cNvSpPr>
                <a:spLocks noChangeArrowheads="1"/>
              </p:cNvSpPr>
              <p:nvPr/>
            </p:nvSpPr>
            <p:spPr bwMode="auto">
              <a:xfrm>
                <a:off x="5117" y="1950"/>
                <a:ext cx="26" cy="5"/>
              </a:xfrm>
              <a:custGeom>
                <a:avLst/>
                <a:gdLst>
                  <a:gd name="T0" fmla="*/ 0 w 115"/>
                  <a:gd name="T1" fmla="*/ 0 h 39"/>
                  <a:gd name="T2" fmla="*/ 0 w 115"/>
                  <a:gd name="T3" fmla="*/ 0 h 39"/>
                  <a:gd name="T4" fmla="*/ 0 w 115"/>
                  <a:gd name="T5" fmla="*/ 0 h 39"/>
                  <a:gd name="T6" fmla="*/ 0 w 115"/>
                  <a:gd name="T7" fmla="*/ 0 h 39"/>
                  <a:gd name="T8" fmla="*/ 0 w 115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39"/>
                  <a:gd name="T17" fmla="*/ 115 w 11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39">
                    <a:moveTo>
                      <a:pt x="115" y="0"/>
                    </a:moveTo>
                    <a:lnTo>
                      <a:pt x="85" y="24"/>
                    </a:lnTo>
                    <a:lnTo>
                      <a:pt x="0" y="36"/>
                    </a:lnTo>
                    <a:lnTo>
                      <a:pt x="88" y="3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48" name="Freeform 243"/>
              <p:cNvSpPr>
                <a:spLocks noChangeArrowheads="1"/>
              </p:cNvSpPr>
              <p:nvPr/>
            </p:nvSpPr>
            <p:spPr bwMode="auto">
              <a:xfrm>
                <a:off x="4991" y="1945"/>
                <a:ext cx="40" cy="13"/>
              </a:xfrm>
              <a:custGeom>
                <a:avLst/>
                <a:gdLst>
                  <a:gd name="T0" fmla="*/ 0 w 175"/>
                  <a:gd name="T1" fmla="*/ 0 h 96"/>
                  <a:gd name="T2" fmla="*/ 0 w 175"/>
                  <a:gd name="T3" fmla="*/ 0 h 96"/>
                  <a:gd name="T4" fmla="*/ 0 w 175"/>
                  <a:gd name="T5" fmla="*/ 0 h 96"/>
                  <a:gd name="T6" fmla="*/ 0 w 175"/>
                  <a:gd name="T7" fmla="*/ 0 h 96"/>
                  <a:gd name="T8" fmla="*/ 0 w 175"/>
                  <a:gd name="T9" fmla="*/ 0 h 96"/>
                  <a:gd name="T10" fmla="*/ 0 w 175"/>
                  <a:gd name="T11" fmla="*/ 0 h 96"/>
                  <a:gd name="T12" fmla="*/ 0 w 175"/>
                  <a:gd name="T13" fmla="*/ 0 h 96"/>
                  <a:gd name="T14" fmla="*/ 0 w 175"/>
                  <a:gd name="T15" fmla="*/ 0 h 96"/>
                  <a:gd name="T16" fmla="*/ 0 w 175"/>
                  <a:gd name="T17" fmla="*/ 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5"/>
                  <a:gd name="T28" fmla="*/ 0 h 96"/>
                  <a:gd name="T29" fmla="*/ 175 w 175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5" h="96">
                    <a:moveTo>
                      <a:pt x="175" y="0"/>
                    </a:moveTo>
                    <a:lnTo>
                      <a:pt x="96" y="9"/>
                    </a:lnTo>
                    <a:lnTo>
                      <a:pt x="81" y="21"/>
                    </a:lnTo>
                    <a:lnTo>
                      <a:pt x="81" y="51"/>
                    </a:lnTo>
                    <a:lnTo>
                      <a:pt x="75" y="84"/>
                    </a:lnTo>
                    <a:lnTo>
                      <a:pt x="0" y="96"/>
                    </a:lnTo>
                    <a:lnTo>
                      <a:pt x="90" y="93"/>
                    </a:lnTo>
                    <a:lnTo>
                      <a:pt x="105" y="3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49" name="Freeform 244"/>
              <p:cNvSpPr>
                <a:spLocks noChangeArrowheads="1"/>
              </p:cNvSpPr>
              <p:nvPr/>
            </p:nvSpPr>
            <p:spPr bwMode="auto">
              <a:xfrm>
                <a:off x="4855" y="1979"/>
                <a:ext cx="136" cy="22"/>
              </a:xfrm>
              <a:custGeom>
                <a:avLst/>
                <a:gdLst>
                  <a:gd name="T0" fmla="*/ 0 w 569"/>
                  <a:gd name="T1" fmla="*/ 0 h 141"/>
                  <a:gd name="T2" fmla="*/ 0 w 569"/>
                  <a:gd name="T3" fmla="*/ 0 h 141"/>
                  <a:gd name="T4" fmla="*/ 0 w 569"/>
                  <a:gd name="T5" fmla="*/ 0 h 141"/>
                  <a:gd name="T6" fmla="*/ 0 w 569"/>
                  <a:gd name="T7" fmla="*/ 0 h 141"/>
                  <a:gd name="T8" fmla="*/ 0 w 569"/>
                  <a:gd name="T9" fmla="*/ 0 h 141"/>
                  <a:gd name="T10" fmla="*/ 0 w 569"/>
                  <a:gd name="T11" fmla="*/ 0 h 141"/>
                  <a:gd name="T12" fmla="*/ 0 w 569"/>
                  <a:gd name="T13" fmla="*/ 0 h 141"/>
                  <a:gd name="T14" fmla="*/ 0 w 569"/>
                  <a:gd name="T15" fmla="*/ 0 h 141"/>
                  <a:gd name="T16" fmla="*/ 0 w 569"/>
                  <a:gd name="T17" fmla="*/ 0 h 141"/>
                  <a:gd name="T18" fmla="*/ 0 w 569"/>
                  <a:gd name="T19" fmla="*/ 0 h 141"/>
                  <a:gd name="T20" fmla="*/ 0 w 569"/>
                  <a:gd name="T21" fmla="*/ 0 h 141"/>
                  <a:gd name="T22" fmla="*/ 0 w 569"/>
                  <a:gd name="T23" fmla="*/ 0 h 141"/>
                  <a:gd name="T24" fmla="*/ 0 w 569"/>
                  <a:gd name="T25" fmla="*/ 0 h 141"/>
                  <a:gd name="T26" fmla="*/ 0 w 569"/>
                  <a:gd name="T27" fmla="*/ 0 h 1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9"/>
                  <a:gd name="T43" fmla="*/ 0 h 141"/>
                  <a:gd name="T44" fmla="*/ 569 w 569"/>
                  <a:gd name="T45" fmla="*/ 141 h 1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9" h="141">
                    <a:moveTo>
                      <a:pt x="569" y="0"/>
                    </a:moveTo>
                    <a:lnTo>
                      <a:pt x="423" y="6"/>
                    </a:lnTo>
                    <a:lnTo>
                      <a:pt x="275" y="42"/>
                    </a:lnTo>
                    <a:lnTo>
                      <a:pt x="166" y="48"/>
                    </a:lnTo>
                    <a:lnTo>
                      <a:pt x="75" y="66"/>
                    </a:lnTo>
                    <a:lnTo>
                      <a:pt x="42" y="114"/>
                    </a:lnTo>
                    <a:lnTo>
                      <a:pt x="0" y="141"/>
                    </a:lnTo>
                    <a:lnTo>
                      <a:pt x="42" y="132"/>
                    </a:lnTo>
                    <a:lnTo>
                      <a:pt x="81" y="78"/>
                    </a:lnTo>
                    <a:lnTo>
                      <a:pt x="202" y="54"/>
                    </a:lnTo>
                    <a:lnTo>
                      <a:pt x="275" y="54"/>
                    </a:lnTo>
                    <a:lnTo>
                      <a:pt x="333" y="42"/>
                    </a:lnTo>
                    <a:lnTo>
                      <a:pt x="432" y="15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6450" name="Group 245"/>
              <p:cNvGrpSpPr>
                <a:grpSpLocks/>
              </p:cNvGrpSpPr>
              <p:nvPr/>
            </p:nvGrpSpPr>
            <p:grpSpPr bwMode="auto">
              <a:xfrm>
                <a:off x="4875" y="1813"/>
                <a:ext cx="134" cy="48"/>
                <a:chOff x="4875" y="1813"/>
                <a:chExt cx="134" cy="48"/>
              </a:xfrm>
            </p:grpSpPr>
            <p:grpSp>
              <p:nvGrpSpPr>
                <p:cNvPr id="16493" name="Group 246"/>
                <p:cNvGrpSpPr>
                  <a:grpSpLocks/>
                </p:cNvGrpSpPr>
                <p:nvPr/>
              </p:nvGrpSpPr>
              <p:grpSpPr bwMode="auto">
                <a:xfrm>
                  <a:off x="4875" y="1813"/>
                  <a:ext cx="117" cy="38"/>
                  <a:chOff x="4875" y="1813"/>
                  <a:chExt cx="117" cy="38"/>
                </a:xfrm>
              </p:grpSpPr>
              <p:sp>
                <p:nvSpPr>
                  <p:cNvPr id="16497" name="Freeform 247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1813"/>
                    <a:ext cx="118" cy="39"/>
                  </a:xfrm>
                  <a:custGeom>
                    <a:avLst/>
                    <a:gdLst>
                      <a:gd name="T0" fmla="*/ 0 w 500"/>
                      <a:gd name="T1" fmla="*/ 0 h 252"/>
                      <a:gd name="T2" fmla="*/ 0 w 500"/>
                      <a:gd name="T3" fmla="*/ 0 h 252"/>
                      <a:gd name="T4" fmla="*/ 0 w 500"/>
                      <a:gd name="T5" fmla="*/ 0 h 252"/>
                      <a:gd name="T6" fmla="*/ 0 w 500"/>
                      <a:gd name="T7" fmla="*/ 0 h 252"/>
                      <a:gd name="T8" fmla="*/ 0 w 500"/>
                      <a:gd name="T9" fmla="*/ 0 h 252"/>
                      <a:gd name="T10" fmla="*/ 0 w 500"/>
                      <a:gd name="T11" fmla="*/ 0 h 252"/>
                      <a:gd name="T12" fmla="*/ 0 w 500"/>
                      <a:gd name="T13" fmla="*/ 0 h 252"/>
                      <a:gd name="T14" fmla="*/ 0 w 500"/>
                      <a:gd name="T15" fmla="*/ 0 h 252"/>
                      <a:gd name="T16" fmla="*/ 0 w 500"/>
                      <a:gd name="T17" fmla="*/ 0 h 252"/>
                      <a:gd name="T18" fmla="*/ 0 w 500"/>
                      <a:gd name="T19" fmla="*/ 0 h 252"/>
                      <a:gd name="T20" fmla="*/ 0 w 500"/>
                      <a:gd name="T21" fmla="*/ 0 h 252"/>
                      <a:gd name="T22" fmla="*/ 0 w 500"/>
                      <a:gd name="T23" fmla="*/ 0 h 252"/>
                      <a:gd name="T24" fmla="*/ 0 w 500"/>
                      <a:gd name="T25" fmla="*/ 0 h 252"/>
                      <a:gd name="T26" fmla="*/ 0 w 500"/>
                      <a:gd name="T27" fmla="*/ 0 h 252"/>
                      <a:gd name="T28" fmla="*/ 0 w 500"/>
                      <a:gd name="T29" fmla="*/ 0 h 252"/>
                      <a:gd name="T30" fmla="*/ 0 w 500"/>
                      <a:gd name="T31" fmla="*/ 0 h 252"/>
                      <a:gd name="T32" fmla="*/ 0 w 500"/>
                      <a:gd name="T33" fmla="*/ 0 h 252"/>
                      <a:gd name="T34" fmla="*/ 0 w 500"/>
                      <a:gd name="T35" fmla="*/ 0 h 252"/>
                      <a:gd name="T36" fmla="*/ 0 w 500"/>
                      <a:gd name="T37" fmla="*/ 0 h 252"/>
                      <a:gd name="T38" fmla="*/ 0 w 500"/>
                      <a:gd name="T39" fmla="*/ 0 h 252"/>
                      <a:gd name="T40" fmla="*/ 0 w 500"/>
                      <a:gd name="T41" fmla="*/ 0 h 252"/>
                      <a:gd name="T42" fmla="*/ 0 w 500"/>
                      <a:gd name="T43" fmla="*/ 0 h 252"/>
                      <a:gd name="T44" fmla="*/ 0 w 500"/>
                      <a:gd name="T45" fmla="*/ 0 h 252"/>
                      <a:gd name="T46" fmla="*/ 0 w 500"/>
                      <a:gd name="T47" fmla="*/ 0 h 252"/>
                      <a:gd name="T48" fmla="*/ 0 w 500"/>
                      <a:gd name="T49" fmla="*/ 0 h 252"/>
                      <a:gd name="T50" fmla="*/ 0 w 500"/>
                      <a:gd name="T51" fmla="*/ 0 h 252"/>
                      <a:gd name="T52" fmla="*/ 0 w 500"/>
                      <a:gd name="T53" fmla="*/ 0 h 252"/>
                      <a:gd name="T54" fmla="*/ 0 w 500"/>
                      <a:gd name="T55" fmla="*/ 0 h 252"/>
                      <a:gd name="T56" fmla="*/ 0 w 500"/>
                      <a:gd name="T57" fmla="*/ 0 h 252"/>
                      <a:gd name="T58" fmla="*/ 0 w 500"/>
                      <a:gd name="T59" fmla="*/ 0 h 252"/>
                      <a:gd name="T60" fmla="*/ 0 w 500"/>
                      <a:gd name="T61" fmla="*/ 0 h 252"/>
                      <a:gd name="T62" fmla="*/ 0 w 500"/>
                      <a:gd name="T63" fmla="*/ 0 h 252"/>
                      <a:gd name="T64" fmla="*/ 0 w 500"/>
                      <a:gd name="T65" fmla="*/ 0 h 252"/>
                      <a:gd name="T66" fmla="*/ 0 w 500"/>
                      <a:gd name="T67" fmla="*/ 0 h 252"/>
                      <a:gd name="T68" fmla="*/ 0 w 500"/>
                      <a:gd name="T69" fmla="*/ 0 h 252"/>
                      <a:gd name="T70" fmla="*/ 0 w 500"/>
                      <a:gd name="T71" fmla="*/ 0 h 252"/>
                      <a:gd name="T72" fmla="*/ 0 w 500"/>
                      <a:gd name="T73" fmla="*/ 0 h 252"/>
                      <a:gd name="T74" fmla="*/ 0 w 500"/>
                      <a:gd name="T75" fmla="*/ 0 h 252"/>
                      <a:gd name="T76" fmla="*/ 0 w 500"/>
                      <a:gd name="T77" fmla="*/ 0 h 252"/>
                      <a:gd name="T78" fmla="*/ 0 w 500"/>
                      <a:gd name="T79" fmla="*/ 0 h 252"/>
                      <a:gd name="T80" fmla="*/ 0 w 500"/>
                      <a:gd name="T81" fmla="*/ 0 h 252"/>
                      <a:gd name="T82" fmla="*/ 0 w 500"/>
                      <a:gd name="T83" fmla="*/ 0 h 252"/>
                      <a:gd name="T84" fmla="*/ 0 w 500"/>
                      <a:gd name="T85" fmla="*/ 0 h 252"/>
                      <a:gd name="T86" fmla="*/ 0 w 500"/>
                      <a:gd name="T87" fmla="*/ 0 h 252"/>
                      <a:gd name="T88" fmla="*/ 0 w 500"/>
                      <a:gd name="T89" fmla="*/ 0 h 252"/>
                      <a:gd name="T90" fmla="*/ 0 w 500"/>
                      <a:gd name="T91" fmla="*/ 0 h 252"/>
                      <a:gd name="T92" fmla="*/ 0 w 500"/>
                      <a:gd name="T93" fmla="*/ 0 h 252"/>
                      <a:gd name="T94" fmla="*/ 0 w 500"/>
                      <a:gd name="T95" fmla="*/ 0 h 252"/>
                      <a:gd name="T96" fmla="*/ 0 w 500"/>
                      <a:gd name="T97" fmla="*/ 0 h 252"/>
                      <a:gd name="T98" fmla="*/ 0 w 500"/>
                      <a:gd name="T99" fmla="*/ 0 h 252"/>
                      <a:gd name="T100" fmla="*/ 0 w 500"/>
                      <a:gd name="T101" fmla="*/ 0 h 252"/>
                      <a:gd name="T102" fmla="*/ 0 w 500"/>
                      <a:gd name="T103" fmla="*/ 0 h 252"/>
                      <a:gd name="T104" fmla="*/ 0 w 500"/>
                      <a:gd name="T105" fmla="*/ 0 h 252"/>
                      <a:gd name="T106" fmla="*/ 0 w 500"/>
                      <a:gd name="T107" fmla="*/ 0 h 252"/>
                      <a:gd name="T108" fmla="*/ 0 w 500"/>
                      <a:gd name="T109" fmla="*/ 0 h 252"/>
                      <a:gd name="T110" fmla="*/ 0 w 500"/>
                      <a:gd name="T111" fmla="*/ 0 h 25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00"/>
                      <a:gd name="T169" fmla="*/ 0 h 252"/>
                      <a:gd name="T170" fmla="*/ 500 w 500"/>
                      <a:gd name="T171" fmla="*/ 252 h 25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00" h="252">
                        <a:moveTo>
                          <a:pt x="452" y="252"/>
                        </a:moveTo>
                        <a:lnTo>
                          <a:pt x="426" y="246"/>
                        </a:lnTo>
                        <a:lnTo>
                          <a:pt x="400" y="233"/>
                        </a:lnTo>
                        <a:lnTo>
                          <a:pt x="376" y="228"/>
                        </a:lnTo>
                        <a:lnTo>
                          <a:pt x="334" y="234"/>
                        </a:lnTo>
                        <a:lnTo>
                          <a:pt x="304" y="233"/>
                        </a:lnTo>
                        <a:lnTo>
                          <a:pt x="283" y="226"/>
                        </a:lnTo>
                        <a:lnTo>
                          <a:pt x="266" y="220"/>
                        </a:lnTo>
                        <a:lnTo>
                          <a:pt x="249" y="212"/>
                        </a:lnTo>
                        <a:lnTo>
                          <a:pt x="230" y="196"/>
                        </a:lnTo>
                        <a:lnTo>
                          <a:pt x="215" y="181"/>
                        </a:lnTo>
                        <a:lnTo>
                          <a:pt x="192" y="163"/>
                        </a:lnTo>
                        <a:lnTo>
                          <a:pt x="159" y="169"/>
                        </a:lnTo>
                        <a:lnTo>
                          <a:pt x="139" y="170"/>
                        </a:lnTo>
                        <a:lnTo>
                          <a:pt x="128" y="167"/>
                        </a:lnTo>
                        <a:lnTo>
                          <a:pt x="121" y="161"/>
                        </a:lnTo>
                        <a:lnTo>
                          <a:pt x="117" y="152"/>
                        </a:lnTo>
                        <a:lnTo>
                          <a:pt x="120" y="143"/>
                        </a:lnTo>
                        <a:lnTo>
                          <a:pt x="128" y="133"/>
                        </a:lnTo>
                        <a:lnTo>
                          <a:pt x="139" y="129"/>
                        </a:lnTo>
                        <a:lnTo>
                          <a:pt x="166" y="125"/>
                        </a:lnTo>
                        <a:lnTo>
                          <a:pt x="197" y="114"/>
                        </a:lnTo>
                        <a:lnTo>
                          <a:pt x="171" y="93"/>
                        </a:lnTo>
                        <a:lnTo>
                          <a:pt x="140" y="81"/>
                        </a:lnTo>
                        <a:lnTo>
                          <a:pt x="112" y="83"/>
                        </a:lnTo>
                        <a:lnTo>
                          <a:pt x="81" y="81"/>
                        </a:lnTo>
                        <a:lnTo>
                          <a:pt x="63" y="87"/>
                        </a:lnTo>
                        <a:lnTo>
                          <a:pt x="37" y="88"/>
                        </a:lnTo>
                        <a:lnTo>
                          <a:pt x="29" y="81"/>
                        </a:lnTo>
                        <a:lnTo>
                          <a:pt x="27" y="70"/>
                        </a:lnTo>
                        <a:lnTo>
                          <a:pt x="13" y="71"/>
                        </a:lnTo>
                        <a:lnTo>
                          <a:pt x="4" y="69"/>
                        </a:lnTo>
                        <a:lnTo>
                          <a:pt x="0" y="59"/>
                        </a:lnTo>
                        <a:lnTo>
                          <a:pt x="3" y="50"/>
                        </a:lnTo>
                        <a:lnTo>
                          <a:pt x="11" y="46"/>
                        </a:lnTo>
                        <a:lnTo>
                          <a:pt x="25" y="38"/>
                        </a:lnTo>
                        <a:lnTo>
                          <a:pt x="36" y="30"/>
                        </a:lnTo>
                        <a:lnTo>
                          <a:pt x="48" y="23"/>
                        </a:lnTo>
                        <a:lnTo>
                          <a:pt x="63" y="19"/>
                        </a:lnTo>
                        <a:lnTo>
                          <a:pt x="75" y="19"/>
                        </a:lnTo>
                        <a:lnTo>
                          <a:pt x="136" y="6"/>
                        </a:lnTo>
                        <a:lnTo>
                          <a:pt x="149" y="3"/>
                        </a:lnTo>
                        <a:lnTo>
                          <a:pt x="163" y="0"/>
                        </a:lnTo>
                        <a:lnTo>
                          <a:pt x="178" y="3"/>
                        </a:lnTo>
                        <a:lnTo>
                          <a:pt x="196" y="9"/>
                        </a:lnTo>
                        <a:lnTo>
                          <a:pt x="249" y="38"/>
                        </a:lnTo>
                        <a:lnTo>
                          <a:pt x="273" y="43"/>
                        </a:lnTo>
                        <a:lnTo>
                          <a:pt x="295" y="48"/>
                        </a:lnTo>
                        <a:lnTo>
                          <a:pt x="312" y="59"/>
                        </a:lnTo>
                        <a:lnTo>
                          <a:pt x="322" y="72"/>
                        </a:lnTo>
                        <a:lnTo>
                          <a:pt x="366" y="102"/>
                        </a:lnTo>
                        <a:lnTo>
                          <a:pt x="386" y="116"/>
                        </a:lnTo>
                        <a:lnTo>
                          <a:pt x="411" y="143"/>
                        </a:lnTo>
                        <a:lnTo>
                          <a:pt x="427" y="151"/>
                        </a:lnTo>
                        <a:lnTo>
                          <a:pt x="500" y="154"/>
                        </a:lnTo>
                        <a:lnTo>
                          <a:pt x="452" y="252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44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98" name="Freeform 248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831"/>
                    <a:ext cx="29" cy="2"/>
                  </a:xfrm>
                  <a:custGeom>
                    <a:avLst/>
                    <a:gdLst>
                      <a:gd name="T0" fmla="*/ 0 w 120"/>
                      <a:gd name="T1" fmla="*/ 0 h 30"/>
                      <a:gd name="T2" fmla="*/ 0 w 120"/>
                      <a:gd name="T3" fmla="*/ 0 h 30"/>
                      <a:gd name="T4" fmla="*/ 0 w 120"/>
                      <a:gd name="T5" fmla="*/ 0 h 30"/>
                      <a:gd name="T6" fmla="*/ 0 w 120"/>
                      <a:gd name="T7" fmla="*/ 0 h 30"/>
                      <a:gd name="T8" fmla="*/ 0 w 120"/>
                      <a:gd name="T9" fmla="*/ 0 h 30"/>
                      <a:gd name="T10" fmla="*/ 0 w 120"/>
                      <a:gd name="T11" fmla="*/ 0 h 30"/>
                      <a:gd name="T12" fmla="*/ 0 w 120"/>
                      <a:gd name="T13" fmla="*/ 0 h 30"/>
                      <a:gd name="T14" fmla="*/ 0 w 120"/>
                      <a:gd name="T15" fmla="*/ 0 h 30"/>
                      <a:gd name="T16" fmla="*/ 0 w 120"/>
                      <a:gd name="T17" fmla="*/ 0 h 30"/>
                      <a:gd name="T18" fmla="*/ 0 w 120"/>
                      <a:gd name="T19" fmla="*/ 0 h 30"/>
                      <a:gd name="T20" fmla="*/ 0 w 120"/>
                      <a:gd name="T21" fmla="*/ 0 h 30"/>
                      <a:gd name="T22" fmla="*/ 0 w 120"/>
                      <a:gd name="T23" fmla="*/ 0 h 30"/>
                      <a:gd name="T24" fmla="*/ 0 w 120"/>
                      <a:gd name="T25" fmla="*/ 0 h 30"/>
                      <a:gd name="T26" fmla="*/ 0 w 120"/>
                      <a:gd name="T27" fmla="*/ 0 h 30"/>
                      <a:gd name="T28" fmla="*/ 0 w 120"/>
                      <a:gd name="T29" fmla="*/ 0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0"/>
                      <a:gd name="T46" fmla="*/ 0 h 30"/>
                      <a:gd name="T47" fmla="*/ 120 w 120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0" h="30">
                        <a:moveTo>
                          <a:pt x="0" y="0"/>
                        </a:moveTo>
                        <a:lnTo>
                          <a:pt x="3" y="8"/>
                        </a:lnTo>
                        <a:lnTo>
                          <a:pt x="24" y="7"/>
                        </a:lnTo>
                        <a:lnTo>
                          <a:pt x="33" y="12"/>
                        </a:lnTo>
                        <a:lnTo>
                          <a:pt x="51" y="21"/>
                        </a:lnTo>
                        <a:lnTo>
                          <a:pt x="75" y="26"/>
                        </a:lnTo>
                        <a:lnTo>
                          <a:pt x="101" y="27"/>
                        </a:lnTo>
                        <a:lnTo>
                          <a:pt x="120" y="30"/>
                        </a:lnTo>
                        <a:lnTo>
                          <a:pt x="104" y="24"/>
                        </a:lnTo>
                        <a:lnTo>
                          <a:pt x="84" y="21"/>
                        </a:lnTo>
                        <a:lnTo>
                          <a:pt x="70" y="21"/>
                        </a:lnTo>
                        <a:lnTo>
                          <a:pt x="51" y="15"/>
                        </a:lnTo>
                        <a:lnTo>
                          <a:pt x="35" y="6"/>
                        </a:lnTo>
                        <a:lnTo>
                          <a:pt x="28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99" name="Freeform 249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1833"/>
                    <a:ext cx="4" cy="2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0 w 14"/>
                      <a:gd name="T3" fmla="*/ 0 h 18"/>
                      <a:gd name="T4" fmla="*/ 0 w 14"/>
                      <a:gd name="T5" fmla="*/ 0 h 18"/>
                      <a:gd name="T6" fmla="*/ 0 w 14"/>
                      <a:gd name="T7" fmla="*/ 0 h 18"/>
                      <a:gd name="T8" fmla="*/ 0 w 14"/>
                      <a:gd name="T9" fmla="*/ 0 h 18"/>
                      <a:gd name="T10" fmla="*/ 0 w 14"/>
                      <a:gd name="T11" fmla="*/ 0 h 18"/>
                      <a:gd name="T12" fmla="*/ 0 w 14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18"/>
                      <a:gd name="T23" fmla="*/ 14 w 14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18">
                        <a:moveTo>
                          <a:pt x="2" y="0"/>
                        </a:moveTo>
                        <a:lnTo>
                          <a:pt x="8" y="5"/>
                        </a:lnTo>
                        <a:lnTo>
                          <a:pt x="6" y="11"/>
                        </a:lnTo>
                        <a:lnTo>
                          <a:pt x="0" y="18"/>
                        </a:lnTo>
                        <a:lnTo>
                          <a:pt x="12" y="13"/>
                        </a:lnTo>
                        <a:lnTo>
                          <a:pt x="14" y="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00" name="Freeform 250"/>
                  <p:cNvSpPr>
                    <a:spLocks noChangeArrowheads="1"/>
                  </p:cNvSpPr>
                  <p:nvPr/>
                </p:nvSpPr>
                <p:spPr bwMode="auto">
                  <a:xfrm>
                    <a:off x="4882" y="1818"/>
                    <a:ext cx="16" cy="5"/>
                  </a:xfrm>
                  <a:custGeom>
                    <a:avLst/>
                    <a:gdLst>
                      <a:gd name="T0" fmla="*/ 0 w 70"/>
                      <a:gd name="T1" fmla="*/ 0 h 33"/>
                      <a:gd name="T2" fmla="*/ 0 w 70"/>
                      <a:gd name="T3" fmla="*/ 0 h 33"/>
                      <a:gd name="T4" fmla="*/ 0 w 70"/>
                      <a:gd name="T5" fmla="*/ 0 h 33"/>
                      <a:gd name="T6" fmla="*/ 0 w 70"/>
                      <a:gd name="T7" fmla="*/ 0 h 33"/>
                      <a:gd name="T8" fmla="*/ 0 w 70"/>
                      <a:gd name="T9" fmla="*/ 0 h 33"/>
                      <a:gd name="T10" fmla="*/ 0 w 70"/>
                      <a:gd name="T11" fmla="*/ 0 h 33"/>
                      <a:gd name="T12" fmla="*/ 0 w 70"/>
                      <a:gd name="T13" fmla="*/ 0 h 33"/>
                      <a:gd name="T14" fmla="*/ 0 w 70"/>
                      <a:gd name="T15" fmla="*/ 0 h 33"/>
                      <a:gd name="T16" fmla="*/ 0 w 70"/>
                      <a:gd name="T17" fmla="*/ 0 h 33"/>
                      <a:gd name="T18" fmla="*/ 0 w 70"/>
                      <a:gd name="T19" fmla="*/ 0 h 33"/>
                      <a:gd name="T20" fmla="*/ 0 w 70"/>
                      <a:gd name="T21" fmla="*/ 0 h 33"/>
                      <a:gd name="T22" fmla="*/ 0 w 70"/>
                      <a:gd name="T23" fmla="*/ 0 h 33"/>
                      <a:gd name="T24" fmla="*/ 0 w 70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33"/>
                      <a:gd name="T41" fmla="*/ 70 w 70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33">
                        <a:moveTo>
                          <a:pt x="0" y="31"/>
                        </a:moveTo>
                        <a:lnTo>
                          <a:pt x="7" y="33"/>
                        </a:lnTo>
                        <a:lnTo>
                          <a:pt x="17" y="23"/>
                        </a:lnTo>
                        <a:lnTo>
                          <a:pt x="31" y="17"/>
                        </a:lnTo>
                        <a:lnTo>
                          <a:pt x="38" y="10"/>
                        </a:lnTo>
                        <a:lnTo>
                          <a:pt x="44" y="6"/>
                        </a:lnTo>
                        <a:lnTo>
                          <a:pt x="60" y="3"/>
                        </a:lnTo>
                        <a:lnTo>
                          <a:pt x="70" y="1"/>
                        </a:lnTo>
                        <a:lnTo>
                          <a:pt x="57" y="0"/>
                        </a:lnTo>
                        <a:lnTo>
                          <a:pt x="39" y="3"/>
                        </a:lnTo>
                        <a:lnTo>
                          <a:pt x="33" y="8"/>
                        </a:lnTo>
                        <a:lnTo>
                          <a:pt x="25" y="14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01" name="Freeform 251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818"/>
                    <a:ext cx="26" cy="3"/>
                  </a:xfrm>
                  <a:custGeom>
                    <a:avLst/>
                    <a:gdLst>
                      <a:gd name="T0" fmla="*/ 0 w 110"/>
                      <a:gd name="T1" fmla="*/ 0 h 29"/>
                      <a:gd name="T2" fmla="*/ 0 w 110"/>
                      <a:gd name="T3" fmla="*/ 0 h 29"/>
                      <a:gd name="T4" fmla="*/ 0 w 110"/>
                      <a:gd name="T5" fmla="*/ 0 h 29"/>
                      <a:gd name="T6" fmla="*/ 0 w 110"/>
                      <a:gd name="T7" fmla="*/ 0 h 29"/>
                      <a:gd name="T8" fmla="*/ 0 w 110"/>
                      <a:gd name="T9" fmla="*/ 0 h 29"/>
                      <a:gd name="T10" fmla="*/ 0 w 110"/>
                      <a:gd name="T11" fmla="*/ 0 h 29"/>
                      <a:gd name="T12" fmla="*/ 0 w 110"/>
                      <a:gd name="T13" fmla="*/ 0 h 29"/>
                      <a:gd name="T14" fmla="*/ 0 w 110"/>
                      <a:gd name="T15" fmla="*/ 0 h 29"/>
                      <a:gd name="T16" fmla="*/ 0 w 110"/>
                      <a:gd name="T17" fmla="*/ 0 h 29"/>
                      <a:gd name="T18" fmla="*/ 0 w 110"/>
                      <a:gd name="T19" fmla="*/ 0 h 29"/>
                      <a:gd name="T20" fmla="*/ 0 w 110"/>
                      <a:gd name="T21" fmla="*/ 0 h 29"/>
                      <a:gd name="T22" fmla="*/ 0 w 110"/>
                      <a:gd name="T23" fmla="*/ 0 h 29"/>
                      <a:gd name="T24" fmla="*/ 0 w 110"/>
                      <a:gd name="T25" fmla="*/ 0 h 29"/>
                      <a:gd name="T26" fmla="*/ 0 w 110"/>
                      <a:gd name="T27" fmla="*/ 0 h 29"/>
                      <a:gd name="T28" fmla="*/ 0 w 110"/>
                      <a:gd name="T29" fmla="*/ 0 h 29"/>
                      <a:gd name="T30" fmla="*/ 0 w 110"/>
                      <a:gd name="T31" fmla="*/ 0 h 2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0"/>
                      <a:gd name="T49" fmla="*/ 0 h 29"/>
                      <a:gd name="T50" fmla="*/ 110 w 110"/>
                      <a:gd name="T51" fmla="*/ 29 h 2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0" h="29">
                        <a:moveTo>
                          <a:pt x="0" y="7"/>
                        </a:moveTo>
                        <a:lnTo>
                          <a:pt x="23" y="4"/>
                        </a:lnTo>
                        <a:lnTo>
                          <a:pt x="36" y="0"/>
                        </a:lnTo>
                        <a:lnTo>
                          <a:pt x="42" y="0"/>
                        </a:lnTo>
                        <a:lnTo>
                          <a:pt x="56" y="3"/>
                        </a:lnTo>
                        <a:lnTo>
                          <a:pt x="62" y="10"/>
                        </a:lnTo>
                        <a:lnTo>
                          <a:pt x="73" y="16"/>
                        </a:lnTo>
                        <a:lnTo>
                          <a:pt x="95" y="25"/>
                        </a:lnTo>
                        <a:lnTo>
                          <a:pt x="110" y="25"/>
                        </a:lnTo>
                        <a:lnTo>
                          <a:pt x="94" y="29"/>
                        </a:lnTo>
                        <a:lnTo>
                          <a:pt x="84" y="27"/>
                        </a:lnTo>
                        <a:lnTo>
                          <a:pt x="60" y="15"/>
                        </a:lnTo>
                        <a:lnTo>
                          <a:pt x="52" y="7"/>
                        </a:lnTo>
                        <a:lnTo>
                          <a:pt x="36" y="5"/>
                        </a:lnTo>
                        <a:lnTo>
                          <a:pt x="23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02" name="Freeform 252"/>
                  <p:cNvSpPr>
                    <a:spLocks noChangeArrowheads="1"/>
                  </p:cNvSpPr>
                  <p:nvPr/>
                </p:nvSpPr>
                <p:spPr bwMode="auto">
                  <a:xfrm>
                    <a:off x="4885" y="1821"/>
                    <a:ext cx="7" cy="5"/>
                  </a:xfrm>
                  <a:custGeom>
                    <a:avLst/>
                    <a:gdLst>
                      <a:gd name="T0" fmla="*/ 0 w 23"/>
                      <a:gd name="T1" fmla="*/ 0 h 21"/>
                      <a:gd name="T2" fmla="*/ 0 w 23"/>
                      <a:gd name="T3" fmla="*/ 0 h 21"/>
                      <a:gd name="T4" fmla="*/ 0 w 23"/>
                      <a:gd name="T5" fmla="*/ 0 h 21"/>
                      <a:gd name="T6" fmla="*/ 0 w 23"/>
                      <a:gd name="T7" fmla="*/ 0 h 21"/>
                      <a:gd name="T8" fmla="*/ 0 w 23"/>
                      <a:gd name="T9" fmla="*/ 0 h 21"/>
                      <a:gd name="T10" fmla="*/ 0 w 23"/>
                      <a:gd name="T11" fmla="*/ 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21"/>
                      <a:gd name="T20" fmla="*/ 23 w 23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21">
                        <a:moveTo>
                          <a:pt x="17" y="0"/>
                        </a:moveTo>
                        <a:lnTo>
                          <a:pt x="23" y="8"/>
                        </a:lnTo>
                        <a:lnTo>
                          <a:pt x="16" y="17"/>
                        </a:lnTo>
                        <a:lnTo>
                          <a:pt x="0" y="21"/>
                        </a:lnTo>
                        <a:lnTo>
                          <a:pt x="17" y="1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03" name="Freeform 253"/>
                  <p:cNvSpPr>
                    <a:spLocks noChangeArrowheads="1"/>
                  </p:cNvSpPr>
                  <p:nvPr/>
                </p:nvSpPr>
                <p:spPr bwMode="auto">
                  <a:xfrm>
                    <a:off x="4882" y="1818"/>
                    <a:ext cx="3" cy="5"/>
                  </a:xfrm>
                  <a:custGeom>
                    <a:avLst/>
                    <a:gdLst>
                      <a:gd name="T0" fmla="*/ 0 w 23"/>
                      <a:gd name="T1" fmla="*/ 0 h 20"/>
                      <a:gd name="T2" fmla="*/ 0 w 23"/>
                      <a:gd name="T3" fmla="*/ 0 h 20"/>
                      <a:gd name="T4" fmla="*/ 0 w 23"/>
                      <a:gd name="T5" fmla="*/ 0 h 20"/>
                      <a:gd name="T6" fmla="*/ 0 w 23"/>
                      <a:gd name="T7" fmla="*/ 0 h 20"/>
                      <a:gd name="T8" fmla="*/ 0 w 23"/>
                      <a:gd name="T9" fmla="*/ 0 h 20"/>
                      <a:gd name="T10" fmla="*/ 0 w 23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20"/>
                      <a:gd name="T20" fmla="*/ 23 w 23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20">
                        <a:moveTo>
                          <a:pt x="23" y="11"/>
                        </a:moveTo>
                        <a:lnTo>
                          <a:pt x="17" y="0"/>
                        </a:lnTo>
                        <a:lnTo>
                          <a:pt x="16" y="9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23" y="11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04" name="Freeform 254"/>
                  <p:cNvSpPr>
                    <a:spLocks noChangeArrowheads="1"/>
                  </p:cNvSpPr>
                  <p:nvPr/>
                </p:nvSpPr>
                <p:spPr bwMode="auto">
                  <a:xfrm>
                    <a:off x="4945" y="1823"/>
                    <a:ext cx="6" cy="5"/>
                  </a:xfrm>
                  <a:custGeom>
                    <a:avLst/>
                    <a:gdLst>
                      <a:gd name="T0" fmla="*/ 0 w 26"/>
                      <a:gd name="T1" fmla="*/ 0 h 29"/>
                      <a:gd name="T2" fmla="*/ 0 w 26"/>
                      <a:gd name="T3" fmla="*/ 0 h 29"/>
                      <a:gd name="T4" fmla="*/ 0 w 26"/>
                      <a:gd name="T5" fmla="*/ 0 h 29"/>
                      <a:gd name="T6" fmla="*/ 0 w 26"/>
                      <a:gd name="T7" fmla="*/ 0 h 29"/>
                      <a:gd name="T8" fmla="*/ 0 w 26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9"/>
                      <a:gd name="T17" fmla="*/ 26 w 2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9">
                        <a:moveTo>
                          <a:pt x="0" y="0"/>
                        </a:moveTo>
                        <a:lnTo>
                          <a:pt x="6" y="15"/>
                        </a:lnTo>
                        <a:lnTo>
                          <a:pt x="16" y="27"/>
                        </a:lnTo>
                        <a:lnTo>
                          <a:pt x="26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505" name="Freeform 255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1841"/>
                    <a:ext cx="7" cy="5"/>
                  </a:xfrm>
                  <a:custGeom>
                    <a:avLst/>
                    <a:gdLst>
                      <a:gd name="T0" fmla="*/ 0 w 34"/>
                      <a:gd name="T1" fmla="*/ 0 h 27"/>
                      <a:gd name="T2" fmla="*/ 0 w 34"/>
                      <a:gd name="T3" fmla="*/ 0 h 27"/>
                      <a:gd name="T4" fmla="*/ 0 w 34"/>
                      <a:gd name="T5" fmla="*/ 0 h 27"/>
                      <a:gd name="T6" fmla="*/ 0 w 34"/>
                      <a:gd name="T7" fmla="*/ 0 h 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"/>
                      <a:gd name="T13" fmla="*/ 0 h 27"/>
                      <a:gd name="T14" fmla="*/ 34 w 34"/>
                      <a:gd name="T15" fmla="*/ 27 h 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" h="27">
                        <a:moveTo>
                          <a:pt x="34" y="0"/>
                        </a:moveTo>
                        <a:lnTo>
                          <a:pt x="12" y="10"/>
                        </a:lnTo>
                        <a:lnTo>
                          <a:pt x="0" y="27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6494" name="Group 256"/>
                <p:cNvGrpSpPr>
                  <a:grpSpLocks/>
                </p:cNvGrpSpPr>
                <p:nvPr/>
              </p:nvGrpSpPr>
              <p:grpSpPr bwMode="auto">
                <a:xfrm>
                  <a:off x="4978" y="1834"/>
                  <a:ext cx="31" cy="27"/>
                  <a:chOff x="4978" y="1834"/>
                  <a:chExt cx="31" cy="27"/>
                </a:xfrm>
              </p:grpSpPr>
              <p:sp>
                <p:nvSpPr>
                  <p:cNvPr id="16495" name="Freeform 257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1834"/>
                    <a:ext cx="32" cy="28"/>
                  </a:xfrm>
                  <a:custGeom>
                    <a:avLst/>
                    <a:gdLst>
                      <a:gd name="T0" fmla="*/ 0 w 145"/>
                      <a:gd name="T1" fmla="*/ 0 h 177"/>
                      <a:gd name="T2" fmla="*/ 0 w 145"/>
                      <a:gd name="T3" fmla="*/ 0 h 177"/>
                      <a:gd name="T4" fmla="*/ 0 w 145"/>
                      <a:gd name="T5" fmla="*/ 0 h 177"/>
                      <a:gd name="T6" fmla="*/ 0 w 145"/>
                      <a:gd name="T7" fmla="*/ 0 h 177"/>
                      <a:gd name="T8" fmla="*/ 0 w 145"/>
                      <a:gd name="T9" fmla="*/ 0 h 177"/>
                      <a:gd name="T10" fmla="*/ 0 w 145"/>
                      <a:gd name="T11" fmla="*/ 0 h 177"/>
                      <a:gd name="T12" fmla="*/ 0 w 145"/>
                      <a:gd name="T13" fmla="*/ 0 h 177"/>
                      <a:gd name="T14" fmla="*/ 0 w 145"/>
                      <a:gd name="T15" fmla="*/ 0 h 177"/>
                      <a:gd name="T16" fmla="*/ 0 w 145"/>
                      <a:gd name="T17" fmla="*/ 0 h 177"/>
                      <a:gd name="T18" fmla="*/ 0 w 145"/>
                      <a:gd name="T19" fmla="*/ 0 h 1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5"/>
                      <a:gd name="T31" fmla="*/ 0 h 177"/>
                      <a:gd name="T32" fmla="*/ 145 w 145"/>
                      <a:gd name="T33" fmla="*/ 177 h 17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5" h="177">
                        <a:moveTo>
                          <a:pt x="51" y="12"/>
                        </a:moveTo>
                        <a:lnTo>
                          <a:pt x="27" y="37"/>
                        </a:lnTo>
                        <a:lnTo>
                          <a:pt x="17" y="58"/>
                        </a:lnTo>
                        <a:lnTo>
                          <a:pt x="7" y="91"/>
                        </a:lnTo>
                        <a:lnTo>
                          <a:pt x="7" y="111"/>
                        </a:lnTo>
                        <a:lnTo>
                          <a:pt x="0" y="140"/>
                        </a:lnTo>
                        <a:lnTo>
                          <a:pt x="118" y="177"/>
                        </a:lnTo>
                        <a:lnTo>
                          <a:pt x="145" y="0"/>
                        </a:lnTo>
                        <a:lnTo>
                          <a:pt x="97" y="12"/>
                        </a:lnTo>
                        <a:lnTo>
                          <a:pt x="51" y="1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96" name="Freeform 258"/>
                  <p:cNvSpPr>
                    <a:spLocks noChangeArrowheads="1"/>
                  </p:cNvSpPr>
                  <p:nvPr/>
                </p:nvSpPr>
                <p:spPr bwMode="auto">
                  <a:xfrm>
                    <a:off x="4981" y="1836"/>
                    <a:ext cx="26" cy="23"/>
                  </a:xfrm>
                  <a:custGeom>
                    <a:avLst/>
                    <a:gdLst>
                      <a:gd name="T0" fmla="*/ 0 w 118"/>
                      <a:gd name="T1" fmla="*/ 0 h 147"/>
                      <a:gd name="T2" fmla="*/ 0 w 118"/>
                      <a:gd name="T3" fmla="*/ 0 h 147"/>
                      <a:gd name="T4" fmla="*/ 0 w 118"/>
                      <a:gd name="T5" fmla="*/ 0 h 147"/>
                      <a:gd name="T6" fmla="*/ 0 w 118"/>
                      <a:gd name="T7" fmla="*/ 0 h 147"/>
                      <a:gd name="T8" fmla="*/ 0 w 118"/>
                      <a:gd name="T9" fmla="*/ 0 h 147"/>
                      <a:gd name="T10" fmla="*/ 0 w 118"/>
                      <a:gd name="T11" fmla="*/ 0 h 147"/>
                      <a:gd name="T12" fmla="*/ 0 w 118"/>
                      <a:gd name="T13" fmla="*/ 0 h 147"/>
                      <a:gd name="T14" fmla="*/ 0 w 118"/>
                      <a:gd name="T15" fmla="*/ 0 h 147"/>
                      <a:gd name="T16" fmla="*/ 0 w 118"/>
                      <a:gd name="T17" fmla="*/ 0 h 1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8"/>
                      <a:gd name="T28" fmla="*/ 0 h 147"/>
                      <a:gd name="T29" fmla="*/ 118 w 118"/>
                      <a:gd name="T30" fmla="*/ 147 h 1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8" h="147">
                        <a:moveTo>
                          <a:pt x="47" y="4"/>
                        </a:moveTo>
                        <a:lnTo>
                          <a:pt x="25" y="27"/>
                        </a:lnTo>
                        <a:lnTo>
                          <a:pt x="8" y="61"/>
                        </a:lnTo>
                        <a:lnTo>
                          <a:pt x="4" y="86"/>
                        </a:lnTo>
                        <a:lnTo>
                          <a:pt x="0" y="114"/>
                        </a:lnTo>
                        <a:lnTo>
                          <a:pt x="95" y="147"/>
                        </a:lnTo>
                        <a:lnTo>
                          <a:pt x="118" y="0"/>
                        </a:lnTo>
                        <a:lnTo>
                          <a:pt x="82" y="6"/>
                        </a:lnTo>
                        <a:lnTo>
                          <a:pt x="47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  <p:sp>
            <p:nvSpPr>
              <p:cNvPr id="16451" name="Freeform 259"/>
              <p:cNvSpPr>
                <a:spLocks noChangeArrowheads="1"/>
              </p:cNvSpPr>
              <p:nvPr/>
            </p:nvSpPr>
            <p:spPr bwMode="auto">
              <a:xfrm>
                <a:off x="5008" y="1684"/>
                <a:ext cx="116" cy="84"/>
              </a:xfrm>
              <a:custGeom>
                <a:avLst/>
                <a:gdLst>
                  <a:gd name="T0" fmla="*/ 0 w 492"/>
                  <a:gd name="T1" fmla="*/ 0 h 534"/>
                  <a:gd name="T2" fmla="*/ 0 w 492"/>
                  <a:gd name="T3" fmla="*/ 0 h 534"/>
                  <a:gd name="T4" fmla="*/ 0 w 492"/>
                  <a:gd name="T5" fmla="*/ 0 h 534"/>
                  <a:gd name="T6" fmla="*/ 0 w 492"/>
                  <a:gd name="T7" fmla="*/ 0 h 534"/>
                  <a:gd name="T8" fmla="*/ 0 w 492"/>
                  <a:gd name="T9" fmla="*/ 0 h 534"/>
                  <a:gd name="T10" fmla="*/ 0 w 492"/>
                  <a:gd name="T11" fmla="*/ 0 h 534"/>
                  <a:gd name="T12" fmla="*/ 0 w 492"/>
                  <a:gd name="T13" fmla="*/ 0 h 534"/>
                  <a:gd name="T14" fmla="*/ 0 w 492"/>
                  <a:gd name="T15" fmla="*/ 0 h 534"/>
                  <a:gd name="T16" fmla="*/ 0 w 492"/>
                  <a:gd name="T17" fmla="*/ 0 h 534"/>
                  <a:gd name="T18" fmla="*/ 0 w 492"/>
                  <a:gd name="T19" fmla="*/ 0 h 534"/>
                  <a:gd name="T20" fmla="*/ 0 w 492"/>
                  <a:gd name="T21" fmla="*/ 0 h 534"/>
                  <a:gd name="T22" fmla="*/ 0 w 492"/>
                  <a:gd name="T23" fmla="*/ 0 h 534"/>
                  <a:gd name="T24" fmla="*/ 0 w 492"/>
                  <a:gd name="T25" fmla="*/ 0 h 534"/>
                  <a:gd name="T26" fmla="*/ 0 w 492"/>
                  <a:gd name="T27" fmla="*/ 0 h 534"/>
                  <a:gd name="T28" fmla="*/ 0 w 492"/>
                  <a:gd name="T29" fmla="*/ 0 h 534"/>
                  <a:gd name="T30" fmla="*/ 0 w 492"/>
                  <a:gd name="T31" fmla="*/ 0 h 534"/>
                  <a:gd name="T32" fmla="*/ 0 w 492"/>
                  <a:gd name="T33" fmla="*/ 0 h 534"/>
                  <a:gd name="T34" fmla="*/ 0 w 492"/>
                  <a:gd name="T35" fmla="*/ 0 h 534"/>
                  <a:gd name="T36" fmla="*/ 0 w 492"/>
                  <a:gd name="T37" fmla="*/ 0 h 534"/>
                  <a:gd name="T38" fmla="*/ 0 w 492"/>
                  <a:gd name="T39" fmla="*/ 0 h 534"/>
                  <a:gd name="T40" fmla="*/ 0 w 492"/>
                  <a:gd name="T41" fmla="*/ 0 h 534"/>
                  <a:gd name="T42" fmla="*/ 0 w 492"/>
                  <a:gd name="T43" fmla="*/ 0 h 534"/>
                  <a:gd name="T44" fmla="*/ 0 w 492"/>
                  <a:gd name="T45" fmla="*/ 0 h 534"/>
                  <a:gd name="T46" fmla="*/ 0 w 492"/>
                  <a:gd name="T47" fmla="*/ 0 h 534"/>
                  <a:gd name="T48" fmla="*/ 0 w 492"/>
                  <a:gd name="T49" fmla="*/ 0 h 534"/>
                  <a:gd name="T50" fmla="*/ 0 w 492"/>
                  <a:gd name="T51" fmla="*/ 0 h 534"/>
                  <a:gd name="T52" fmla="*/ 0 w 492"/>
                  <a:gd name="T53" fmla="*/ 0 h 534"/>
                  <a:gd name="T54" fmla="*/ 0 w 492"/>
                  <a:gd name="T55" fmla="*/ 0 h 534"/>
                  <a:gd name="T56" fmla="*/ 0 w 492"/>
                  <a:gd name="T57" fmla="*/ 0 h 534"/>
                  <a:gd name="T58" fmla="*/ 0 w 492"/>
                  <a:gd name="T59" fmla="*/ 0 h 534"/>
                  <a:gd name="T60" fmla="*/ 0 w 492"/>
                  <a:gd name="T61" fmla="*/ 0 h 534"/>
                  <a:gd name="T62" fmla="*/ 0 w 492"/>
                  <a:gd name="T63" fmla="*/ 0 h 534"/>
                  <a:gd name="T64" fmla="*/ 0 w 492"/>
                  <a:gd name="T65" fmla="*/ 0 h 534"/>
                  <a:gd name="T66" fmla="*/ 0 w 492"/>
                  <a:gd name="T67" fmla="*/ 0 h 534"/>
                  <a:gd name="T68" fmla="*/ 0 w 492"/>
                  <a:gd name="T69" fmla="*/ 0 h 534"/>
                  <a:gd name="T70" fmla="*/ 0 w 492"/>
                  <a:gd name="T71" fmla="*/ 0 h 5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2"/>
                  <a:gd name="T109" fmla="*/ 0 h 534"/>
                  <a:gd name="T110" fmla="*/ 492 w 492"/>
                  <a:gd name="T111" fmla="*/ 534 h 5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2" h="534">
                    <a:moveTo>
                      <a:pt x="161" y="17"/>
                    </a:moveTo>
                    <a:lnTo>
                      <a:pt x="118" y="48"/>
                    </a:lnTo>
                    <a:lnTo>
                      <a:pt x="95" y="86"/>
                    </a:lnTo>
                    <a:lnTo>
                      <a:pt x="74" y="127"/>
                    </a:lnTo>
                    <a:lnTo>
                      <a:pt x="61" y="148"/>
                    </a:lnTo>
                    <a:lnTo>
                      <a:pt x="61" y="171"/>
                    </a:lnTo>
                    <a:lnTo>
                      <a:pt x="72" y="198"/>
                    </a:lnTo>
                    <a:lnTo>
                      <a:pt x="51" y="219"/>
                    </a:lnTo>
                    <a:lnTo>
                      <a:pt x="17" y="278"/>
                    </a:lnTo>
                    <a:lnTo>
                      <a:pt x="0" y="309"/>
                    </a:lnTo>
                    <a:lnTo>
                      <a:pt x="0" y="319"/>
                    </a:lnTo>
                    <a:lnTo>
                      <a:pt x="4" y="330"/>
                    </a:lnTo>
                    <a:lnTo>
                      <a:pt x="18" y="333"/>
                    </a:lnTo>
                    <a:lnTo>
                      <a:pt x="40" y="334"/>
                    </a:lnTo>
                    <a:lnTo>
                      <a:pt x="52" y="338"/>
                    </a:lnTo>
                    <a:lnTo>
                      <a:pt x="51" y="361"/>
                    </a:lnTo>
                    <a:lnTo>
                      <a:pt x="45" y="388"/>
                    </a:lnTo>
                    <a:lnTo>
                      <a:pt x="57" y="403"/>
                    </a:lnTo>
                    <a:lnTo>
                      <a:pt x="53" y="423"/>
                    </a:lnTo>
                    <a:lnTo>
                      <a:pt x="63" y="436"/>
                    </a:lnTo>
                    <a:lnTo>
                      <a:pt x="73" y="471"/>
                    </a:lnTo>
                    <a:lnTo>
                      <a:pt x="88" y="482"/>
                    </a:lnTo>
                    <a:lnTo>
                      <a:pt x="111" y="482"/>
                    </a:lnTo>
                    <a:lnTo>
                      <a:pt x="143" y="477"/>
                    </a:lnTo>
                    <a:lnTo>
                      <a:pt x="178" y="471"/>
                    </a:lnTo>
                    <a:lnTo>
                      <a:pt x="175" y="534"/>
                    </a:lnTo>
                    <a:lnTo>
                      <a:pt x="437" y="450"/>
                    </a:lnTo>
                    <a:lnTo>
                      <a:pt x="416" y="401"/>
                    </a:lnTo>
                    <a:lnTo>
                      <a:pt x="421" y="363"/>
                    </a:lnTo>
                    <a:lnTo>
                      <a:pt x="492" y="292"/>
                    </a:lnTo>
                    <a:lnTo>
                      <a:pt x="492" y="102"/>
                    </a:lnTo>
                    <a:lnTo>
                      <a:pt x="444" y="50"/>
                    </a:lnTo>
                    <a:lnTo>
                      <a:pt x="384" y="23"/>
                    </a:lnTo>
                    <a:lnTo>
                      <a:pt x="320" y="0"/>
                    </a:lnTo>
                    <a:lnTo>
                      <a:pt x="236" y="11"/>
                    </a:lnTo>
                    <a:lnTo>
                      <a:pt x="161" y="17"/>
                    </a:lnTo>
                    <a:close/>
                  </a:path>
                </a:pathLst>
              </a:custGeom>
              <a:solidFill>
                <a:srgbClr val="FFC080"/>
              </a:solidFill>
              <a:ln w="144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52" name="Freeform 260"/>
              <p:cNvSpPr>
                <a:spLocks noChangeArrowheads="1"/>
              </p:cNvSpPr>
              <p:nvPr/>
            </p:nvSpPr>
            <p:spPr bwMode="auto">
              <a:xfrm>
                <a:off x="5014" y="1733"/>
                <a:ext cx="7" cy="3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0 h 8"/>
                  <a:gd name="T6" fmla="*/ 0 w 30"/>
                  <a:gd name="T7" fmla="*/ 0 h 8"/>
                  <a:gd name="T8" fmla="*/ 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8"/>
                  <a:gd name="T23" fmla="*/ 30 w 3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8">
                    <a:moveTo>
                      <a:pt x="0" y="3"/>
                    </a:moveTo>
                    <a:lnTo>
                      <a:pt x="7" y="7"/>
                    </a:lnTo>
                    <a:lnTo>
                      <a:pt x="22" y="5"/>
                    </a:lnTo>
                    <a:lnTo>
                      <a:pt x="28" y="8"/>
                    </a:lnTo>
                    <a:lnTo>
                      <a:pt x="30" y="2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53" name="Freeform 261"/>
              <p:cNvSpPr>
                <a:spLocks noChangeArrowheads="1"/>
              </p:cNvSpPr>
              <p:nvPr/>
            </p:nvSpPr>
            <p:spPr bwMode="auto">
              <a:xfrm>
                <a:off x="5021" y="1731"/>
                <a:ext cx="3" cy="2"/>
              </a:xfrm>
              <a:custGeom>
                <a:avLst/>
                <a:gdLst>
                  <a:gd name="T0" fmla="*/ 0 w 13"/>
                  <a:gd name="T1" fmla="*/ 0 h 22"/>
                  <a:gd name="T2" fmla="*/ 0 w 13"/>
                  <a:gd name="T3" fmla="*/ 0 h 22"/>
                  <a:gd name="T4" fmla="*/ 0 w 13"/>
                  <a:gd name="T5" fmla="*/ 0 h 22"/>
                  <a:gd name="T6" fmla="*/ 0 w 13"/>
                  <a:gd name="T7" fmla="*/ 0 h 22"/>
                  <a:gd name="T8" fmla="*/ 0 w 13"/>
                  <a:gd name="T9" fmla="*/ 0 h 22"/>
                  <a:gd name="T10" fmla="*/ 0 w 13"/>
                  <a:gd name="T11" fmla="*/ 0 h 22"/>
                  <a:gd name="T12" fmla="*/ 0 w 13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2"/>
                  <a:gd name="T23" fmla="*/ 13 w 13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2">
                    <a:moveTo>
                      <a:pt x="0" y="0"/>
                    </a:moveTo>
                    <a:lnTo>
                      <a:pt x="8" y="5"/>
                    </a:lnTo>
                    <a:lnTo>
                      <a:pt x="8" y="12"/>
                    </a:lnTo>
                    <a:lnTo>
                      <a:pt x="10" y="22"/>
                    </a:lnTo>
                    <a:lnTo>
                      <a:pt x="13" y="9"/>
                    </a:lnTo>
                    <a:lnTo>
                      <a:pt x="1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54" name="Freeform 262"/>
              <p:cNvSpPr>
                <a:spLocks noChangeArrowheads="1"/>
              </p:cNvSpPr>
              <p:nvPr/>
            </p:nvSpPr>
            <p:spPr bwMode="auto">
              <a:xfrm>
                <a:off x="5024" y="1720"/>
                <a:ext cx="4" cy="8"/>
              </a:xfrm>
              <a:custGeom>
                <a:avLst/>
                <a:gdLst>
                  <a:gd name="T0" fmla="*/ 0 w 14"/>
                  <a:gd name="T1" fmla="*/ 0 h 42"/>
                  <a:gd name="T2" fmla="*/ 0 w 14"/>
                  <a:gd name="T3" fmla="*/ 0 h 42"/>
                  <a:gd name="T4" fmla="*/ 0 w 14"/>
                  <a:gd name="T5" fmla="*/ 0 h 42"/>
                  <a:gd name="T6" fmla="*/ 0 w 14"/>
                  <a:gd name="T7" fmla="*/ 0 h 42"/>
                  <a:gd name="T8" fmla="*/ 0 w 1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42"/>
                  <a:gd name="T17" fmla="*/ 14 w 1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42">
                    <a:moveTo>
                      <a:pt x="14" y="0"/>
                    </a:moveTo>
                    <a:lnTo>
                      <a:pt x="4" y="24"/>
                    </a:lnTo>
                    <a:lnTo>
                      <a:pt x="0" y="42"/>
                    </a:lnTo>
                    <a:lnTo>
                      <a:pt x="7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55" name="Freeform 263"/>
              <p:cNvSpPr>
                <a:spLocks noChangeArrowheads="1"/>
              </p:cNvSpPr>
              <p:nvPr/>
            </p:nvSpPr>
            <p:spPr bwMode="auto">
              <a:xfrm>
                <a:off x="5028" y="1715"/>
                <a:ext cx="13" cy="5"/>
              </a:xfrm>
              <a:custGeom>
                <a:avLst/>
                <a:gdLst>
                  <a:gd name="T0" fmla="*/ 0 w 54"/>
                  <a:gd name="T1" fmla="*/ 0 h 35"/>
                  <a:gd name="T2" fmla="*/ 0 w 54"/>
                  <a:gd name="T3" fmla="*/ 0 h 35"/>
                  <a:gd name="T4" fmla="*/ 0 w 54"/>
                  <a:gd name="T5" fmla="*/ 0 h 35"/>
                  <a:gd name="T6" fmla="*/ 0 w 54"/>
                  <a:gd name="T7" fmla="*/ 0 h 35"/>
                  <a:gd name="T8" fmla="*/ 0 w 54"/>
                  <a:gd name="T9" fmla="*/ 0 h 35"/>
                  <a:gd name="T10" fmla="*/ 0 w 54"/>
                  <a:gd name="T11" fmla="*/ 0 h 35"/>
                  <a:gd name="T12" fmla="*/ 0 w 54"/>
                  <a:gd name="T13" fmla="*/ 0 h 35"/>
                  <a:gd name="T14" fmla="*/ 0 w 54"/>
                  <a:gd name="T15" fmla="*/ 0 h 35"/>
                  <a:gd name="T16" fmla="*/ 0 w 54"/>
                  <a:gd name="T17" fmla="*/ 0 h 35"/>
                  <a:gd name="T18" fmla="*/ 0 w 54"/>
                  <a:gd name="T19" fmla="*/ 0 h 35"/>
                  <a:gd name="T20" fmla="*/ 0 w 5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35"/>
                  <a:gd name="T35" fmla="*/ 54 w 5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35">
                    <a:moveTo>
                      <a:pt x="0" y="0"/>
                    </a:moveTo>
                    <a:lnTo>
                      <a:pt x="11" y="19"/>
                    </a:lnTo>
                    <a:lnTo>
                      <a:pt x="9" y="24"/>
                    </a:lnTo>
                    <a:lnTo>
                      <a:pt x="9" y="28"/>
                    </a:lnTo>
                    <a:lnTo>
                      <a:pt x="6" y="35"/>
                    </a:lnTo>
                    <a:lnTo>
                      <a:pt x="13" y="23"/>
                    </a:lnTo>
                    <a:lnTo>
                      <a:pt x="24" y="23"/>
                    </a:lnTo>
                    <a:lnTo>
                      <a:pt x="35" y="19"/>
                    </a:lnTo>
                    <a:lnTo>
                      <a:pt x="54" y="18"/>
                    </a:lnTo>
                    <a:lnTo>
                      <a:pt x="3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56" name="Freeform 264"/>
              <p:cNvSpPr>
                <a:spLocks noChangeArrowheads="1"/>
              </p:cNvSpPr>
              <p:nvPr/>
            </p:nvSpPr>
            <p:spPr bwMode="auto">
              <a:xfrm>
                <a:off x="5024" y="1707"/>
                <a:ext cx="23" cy="5"/>
              </a:xfrm>
              <a:custGeom>
                <a:avLst/>
                <a:gdLst>
                  <a:gd name="T0" fmla="*/ 0 w 91"/>
                  <a:gd name="T1" fmla="*/ 0 h 33"/>
                  <a:gd name="T2" fmla="*/ 0 w 91"/>
                  <a:gd name="T3" fmla="*/ 0 h 33"/>
                  <a:gd name="T4" fmla="*/ 0 w 91"/>
                  <a:gd name="T5" fmla="*/ 0 h 33"/>
                  <a:gd name="T6" fmla="*/ 0 w 91"/>
                  <a:gd name="T7" fmla="*/ 0 h 33"/>
                  <a:gd name="T8" fmla="*/ 0 w 91"/>
                  <a:gd name="T9" fmla="*/ 0 h 33"/>
                  <a:gd name="T10" fmla="*/ 0 w 91"/>
                  <a:gd name="T11" fmla="*/ 0 h 33"/>
                  <a:gd name="T12" fmla="*/ 0 w 91"/>
                  <a:gd name="T13" fmla="*/ 0 h 33"/>
                  <a:gd name="T14" fmla="*/ 0 w 91"/>
                  <a:gd name="T15" fmla="*/ 0 h 33"/>
                  <a:gd name="T16" fmla="*/ 0 w 91"/>
                  <a:gd name="T17" fmla="*/ 0 h 33"/>
                  <a:gd name="T18" fmla="*/ 0 w 91"/>
                  <a:gd name="T19" fmla="*/ 0 h 33"/>
                  <a:gd name="T20" fmla="*/ 0 w 91"/>
                  <a:gd name="T21" fmla="*/ 0 h 33"/>
                  <a:gd name="T22" fmla="*/ 0 w 91"/>
                  <a:gd name="T23" fmla="*/ 0 h 33"/>
                  <a:gd name="T24" fmla="*/ 0 w 91"/>
                  <a:gd name="T25" fmla="*/ 0 h 33"/>
                  <a:gd name="T26" fmla="*/ 0 w 91"/>
                  <a:gd name="T27" fmla="*/ 0 h 33"/>
                  <a:gd name="T28" fmla="*/ 0 w 91"/>
                  <a:gd name="T29" fmla="*/ 0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"/>
                  <a:gd name="T46" fmla="*/ 0 h 33"/>
                  <a:gd name="T47" fmla="*/ 91 w 91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" h="33">
                    <a:moveTo>
                      <a:pt x="0" y="17"/>
                    </a:moveTo>
                    <a:lnTo>
                      <a:pt x="4" y="29"/>
                    </a:lnTo>
                    <a:lnTo>
                      <a:pt x="13" y="33"/>
                    </a:lnTo>
                    <a:lnTo>
                      <a:pt x="28" y="23"/>
                    </a:lnTo>
                    <a:lnTo>
                      <a:pt x="46" y="17"/>
                    </a:lnTo>
                    <a:lnTo>
                      <a:pt x="76" y="16"/>
                    </a:lnTo>
                    <a:lnTo>
                      <a:pt x="91" y="18"/>
                    </a:lnTo>
                    <a:lnTo>
                      <a:pt x="67" y="8"/>
                    </a:lnTo>
                    <a:lnTo>
                      <a:pt x="51" y="4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27" y="8"/>
                    </a:lnTo>
                    <a:lnTo>
                      <a:pt x="15" y="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57" name="Freeform 265"/>
              <p:cNvSpPr>
                <a:spLocks noChangeArrowheads="1"/>
              </p:cNvSpPr>
              <p:nvPr/>
            </p:nvSpPr>
            <p:spPr bwMode="auto">
              <a:xfrm>
                <a:off x="5071" y="1715"/>
                <a:ext cx="13" cy="16"/>
              </a:xfrm>
              <a:custGeom>
                <a:avLst/>
                <a:gdLst>
                  <a:gd name="T0" fmla="*/ 0 w 53"/>
                  <a:gd name="T1" fmla="*/ 0 h 107"/>
                  <a:gd name="T2" fmla="*/ 0 w 53"/>
                  <a:gd name="T3" fmla="*/ 0 h 107"/>
                  <a:gd name="T4" fmla="*/ 0 w 53"/>
                  <a:gd name="T5" fmla="*/ 0 h 107"/>
                  <a:gd name="T6" fmla="*/ 0 w 53"/>
                  <a:gd name="T7" fmla="*/ 0 h 107"/>
                  <a:gd name="T8" fmla="*/ 0 w 53"/>
                  <a:gd name="T9" fmla="*/ 0 h 107"/>
                  <a:gd name="T10" fmla="*/ 0 w 53"/>
                  <a:gd name="T11" fmla="*/ 0 h 107"/>
                  <a:gd name="T12" fmla="*/ 0 w 53"/>
                  <a:gd name="T13" fmla="*/ 0 h 107"/>
                  <a:gd name="T14" fmla="*/ 0 w 53"/>
                  <a:gd name="T15" fmla="*/ 0 h 107"/>
                  <a:gd name="T16" fmla="*/ 0 w 53"/>
                  <a:gd name="T17" fmla="*/ 0 h 107"/>
                  <a:gd name="T18" fmla="*/ 0 w 53"/>
                  <a:gd name="T19" fmla="*/ 0 h 107"/>
                  <a:gd name="T20" fmla="*/ 0 w 53"/>
                  <a:gd name="T21" fmla="*/ 0 h 107"/>
                  <a:gd name="T22" fmla="*/ 0 w 53"/>
                  <a:gd name="T23" fmla="*/ 0 h 107"/>
                  <a:gd name="T24" fmla="*/ 0 w 53"/>
                  <a:gd name="T25" fmla="*/ 0 h 107"/>
                  <a:gd name="T26" fmla="*/ 0 w 53"/>
                  <a:gd name="T27" fmla="*/ 0 h 107"/>
                  <a:gd name="T28" fmla="*/ 0 w 53"/>
                  <a:gd name="T29" fmla="*/ 0 h 107"/>
                  <a:gd name="T30" fmla="*/ 0 w 53"/>
                  <a:gd name="T31" fmla="*/ 0 h 107"/>
                  <a:gd name="T32" fmla="*/ 0 w 53"/>
                  <a:gd name="T33" fmla="*/ 0 h 107"/>
                  <a:gd name="T34" fmla="*/ 0 w 53"/>
                  <a:gd name="T35" fmla="*/ 0 h 107"/>
                  <a:gd name="T36" fmla="*/ 0 w 53"/>
                  <a:gd name="T37" fmla="*/ 0 h 107"/>
                  <a:gd name="T38" fmla="*/ 0 w 53"/>
                  <a:gd name="T39" fmla="*/ 0 h 107"/>
                  <a:gd name="T40" fmla="*/ 0 w 53"/>
                  <a:gd name="T41" fmla="*/ 0 h 107"/>
                  <a:gd name="T42" fmla="*/ 0 w 53"/>
                  <a:gd name="T43" fmla="*/ 0 h 107"/>
                  <a:gd name="T44" fmla="*/ 0 w 53"/>
                  <a:gd name="T45" fmla="*/ 0 h 1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107"/>
                  <a:gd name="T71" fmla="*/ 53 w 53"/>
                  <a:gd name="T72" fmla="*/ 107 h 1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107">
                    <a:moveTo>
                      <a:pt x="0" y="20"/>
                    </a:moveTo>
                    <a:lnTo>
                      <a:pt x="16" y="7"/>
                    </a:lnTo>
                    <a:lnTo>
                      <a:pt x="35" y="10"/>
                    </a:lnTo>
                    <a:lnTo>
                      <a:pt x="46" y="28"/>
                    </a:lnTo>
                    <a:lnTo>
                      <a:pt x="48" y="52"/>
                    </a:lnTo>
                    <a:lnTo>
                      <a:pt x="46" y="71"/>
                    </a:lnTo>
                    <a:lnTo>
                      <a:pt x="39" y="87"/>
                    </a:lnTo>
                    <a:lnTo>
                      <a:pt x="30" y="62"/>
                    </a:lnTo>
                    <a:lnTo>
                      <a:pt x="21" y="49"/>
                    </a:lnTo>
                    <a:lnTo>
                      <a:pt x="3" y="40"/>
                    </a:lnTo>
                    <a:lnTo>
                      <a:pt x="17" y="59"/>
                    </a:lnTo>
                    <a:lnTo>
                      <a:pt x="32" y="75"/>
                    </a:lnTo>
                    <a:lnTo>
                      <a:pt x="33" y="91"/>
                    </a:lnTo>
                    <a:lnTo>
                      <a:pt x="27" y="105"/>
                    </a:lnTo>
                    <a:lnTo>
                      <a:pt x="19" y="107"/>
                    </a:lnTo>
                    <a:lnTo>
                      <a:pt x="41" y="102"/>
                    </a:lnTo>
                    <a:lnTo>
                      <a:pt x="52" y="79"/>
                    </a:lnTo>
                    <a:lnTo>
                      <a:pt x="53" y="49"/>
                    </a:lnTo>
                    <a:lnTo>
                      <a:pt x="52" y="22"/>
                    </a:lnTo>
                    <a:lnTo>
                      <a:pt x="39" y="5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58" name="Freeform 266"/>
              <p:cNvSpPr>
                <a:spLocks noChangeArrowheads="1"/>
              </p:cNvSpPr>
              <p:nvPr/>
            </p:nvSpPr>
            <p:spPr bwMode="auto">
              <a:xfrm>
                <a:off x="5068" y="1712"/>
                <a:ext cx="23" cy="21"/>
              </a:xfrm>
              <a:custGeom>
                <a:avLst/>
                <a:gdLst>
                  <a:gd name="T0" fmla="*/ 0 w 87"/>
                  <a:gd name="T1" fmla="*/ 0 h 144"/>
                  <a:gd name="T2" fmla="*/ 0 w 87"/>
                  <a:gd name="T3" fmla="*/ 0 h 144"/>
                  <a:gd name="T4" fmla="*/ 0 w 87"/>
                  <a:gd name="T5" fmla="*/ 0 h 144"/>
                  <a:gd name="T6" fmla="*/ 0 w 87"/>
                  <a:gd name="T7" fmla="*/ 0 h 144"/>
                  <a:gd name="T8" fmla="*/ 0 w 87"/>
                  <a:gd name="T9" fmla="*/ 0 h 144"/>
                  <a:gd name="T10" fmla="*/ 0 w 87"/>
                  <a:gd name="T11" fmla="*/ 0 h 144"/>
                  <a:gd name="T12" fmla="*/ 0 w 87"/>
                  <a:gd name="T13" fmla="*/ 0 h 144"/>
                  <a:gd name="T14" fmla="*/ 0 w 87"/>
                  <a:gd name="T15" fmla="*/ 0 h 144"/>
                  <a:gd name="T16" fmla="*/ 0 w 87"/>
                  <a:gd name="T17" fmla="*/ 0 h 144"/>
                  <a:gd name="T18" fmla="*/ 0 w 87"/>
                  <a:gd name="T19" fmla="*/ 0 h 144"/>
                  <a:gd name="T20" fmla="*/ 0 w 87"/>
                  <a:gd name="T21" fmla="*/ 0 h 144"/>
                  <a:gd name="T22" fmla="*/ 0 w 87"/>
                  <a:gd name="T23" fmla="*/ 0 h 144"/>
                  <a:gd name="T24" fmla="*/ 0 w 87"/>
                  <a:gd name="T25" fmla="*/ 0 h 144"/>
                  <a:gd name="T26" fmla="*/ 0 w 87"/>
                  <a:gd name="T27" fmla="*/ 0 h 144"/>
                  <a:gd name="T28" fmla="*/ 0 w 87"/>
                  <a:gd name="T29" fmla="*/ 0 h 144"/>
                  <a:gd name="T30" fmla="*/ 0 w 87"/>
                  <a:gd name="T31" fmla="*/ 0 h 144"/>
                  <a:gd name="T32" fmla="*/ 0 w 87"/>
                  <a:gd name="T33" fmla="*/ 0 h 144"/>
                  <a:gd name="T34" fmla="*/ 0 w 87"/>
                  <a:gd name="T35" fmla="*/ 0 h 144"/>
                  <a:gd name="T36" fmla="*/ 0 w 87"/>
                  <a:gd name="T37" fmla="*/ 0 h 144"/>
                  <a:gd name="T38" fmla="*/ 0 w 87"/>
                  <a:gd name="T39" fmla="*/ 0 h 144"/>
                  <a:gd name="T40" fmla="*/ 0 w 87"/>
                  <a:gd name="T41" fmla="*/ 0 h 144"/>
                  <a:gd name="T42" fmla="*/ 0 w 87"/>
                  <a:gd name="T43" fmla="*/ 0 h 144"/>
                  <a:gd name="T44" fmla="*/ 0 w 87"/>
                  <a:gd name="T45" fmla="*/ 0 h 144"/>
                  <a:gd name="T46" fmla="*/ 0 w 87"/>
                  <a:gd name="T47" fmla="*/ 0 h 144"/>
                  <a:gd name="T48" fmla="*/ 0 w 87"/>
                  <a:gd name="T49" fmla="*/ 0 h 144"/>
                  <a:gd name="T50" fmla="*/ 0 w 87"/>
                  <a:gd name="T51" fmla="*/ 0 h 144"/>
                  <a:gd name="T52" fmla="*/ 0 w 87"/>
                  <a:gd name="T53" fmla="*/ 0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7"/>
                  <a:gd name="T82" fmla="*/ 0 h 144"/>
                  <a:gd name="T83" fmla="*/ 87 w 87"/>
                  <a:gd name="T84" fmla="*/ 144 h 1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7" h="144">
                    <a:moveTo>
                      <a:pt x="0" y="35"/>
                    </a:moveTo>
                    <a:lnTo>
                      <a:pt x="14" y="12"/>
                    </a:lnTo>
                    <a:lnTo>
                      <a:pt x="37" y="6"/>
                    </a:lnTo>
                    <a:lnTo>
                      <a:pt x="64" y="10"/>
                    </a:lnTo>
                    <a:lnTo>
                      <a:pt x="74" y="23"/>
                    </a:lnTo>
                    <a:lnTo>
                      <a:pt x="81" y="45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92"/>
                    </a:lnTo>
                    <a:lnTo>
                      <a:pt x="73" y="113"/>
                    </a:lnTo>
                    <a:lnTo>
                      <a:pt x="54" y="133"/>
                    </a:lnTo>
                    <a:lnTo>
                      <a:pt x="43" y="133"/>
                    </a:lnTo>
                    <a:lnTo>
                      <a:pt x="28" y="133"/>
                    </a:lnTo>
                    <a:lnTo>
                      <a:pt x="28" y="136"/>
                    </a:lnTo>
                    <a:lnTo>
                      <a:pt x="39" y="144"/>
                    </a:lnTo>
                    <a:lnTo>
                      <a:pt x="52" y="142"/>
                    </a:lnTo>
                    <a:lnTo>
                      <a:pt x="69" y="135"/>
                    </a:lnTo>
                    <a:lnTo>
                      <a:pt x="82" y="115"/>
                    </a:lnTo>
                    <a:lnTo>
                      <a:pt x="83" y="80"/>
                    </a:lnTo>
                    <a:lnTo>
                      <a:pt x="87" y="58"/>
                    </a:lnTo>
                    <a:lnTo>
                      <a:pt x="87" y="39"/>
                    </a:lnTo>
                    <a:lnTo>
                      <a:pt x="79" y="21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4" y="4"/>
                    </a:lnTo>
                    <a:lnTo>
                      <a:pt x="2" y="12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59" name="Freeform 267"/>
              <p:cNvSpPr>
                <a:spLocks noChangeArrowheads="1"/>
              </p:cNvSpPr>
              <p:nvPr/>
            </p:nvSpPr>
            <p:spPr bwMode="auto">
              <a:xfrm>
                <a:off x="5057" y="1736"/>
                <a:ext cx="20" cy="18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w 80"/>
                  <a:gd name="T11" fmla="*/ 0 h 120"/>
                  <a:gd name="T12" fmla="*/ 0 w 80"/>
                  <a:gd name="T13" fmla="*/ 0 h 120"/>
                  <a:gd name="T14" fmla="*/ 0 w 80"/>
                  <a:gd name="T15" fmla="*/ 0 h 120"/>
                  <a:gd name="T16" fmla="*/ 0 w 80"/>
                  <a:gd name="T17" fmla="*/ 0 h 120"/>
                  <a:gd name="T18" fmla="*/ 0 w 80"/>
                  <a:gd name="T19" fmla="*/ 0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0"/>
                  <a:gd name="T32" fmla="*/ 80 w 80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0">
                    <a:moveTo>
                      <a:pt x="80" y="0"/>
                    </a:moveTo>
                    <a:lnTo>
                      <a:pt x="70" y="26"/>
                    </a:lnTo>
                    <a:lnTo>
                      <a:pt x="53" y="54"/>
                    </a:lnTo>
                    <a:lnTo>
                      <a:pt x="35" y="78"/>
                    </a:lnTo>
                    <a:lnTo>
                      <a:pt x="11" y="110"/>
                    </a:lnTo>
                    <a:lnTo>
                      <a:pt x="0" y="120"/>
                    </a:lnTo>
                    <a:lnTo>
                      <a:pt x="27" y="106"/>
                    </a:lnTo>
                    <a:lnTo>
                      <a:pt x="47" y="77"/>
                    </a:lnTo>
                    <a:lnTo>
                      <a:pt x="68" y="4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60" name="Freeform 268"/>
              <p:cNvSpPr>
                <a:spLocks noChangeArrowheads="1"/>
              </p:cNvSpPr>
              <p:nvPr/>
            </p:nvSpPr>
            <p:spPr bwMode="auto">
              <a:xfrm>
                <a:off x="5028" y="1673"/>
                <a:ext cx="106" cy="69"/>
              </a:xfrm>
              <a:custGeom>
                <a:avLst/>
                <a:gdLst>
                  <a:gd name="T0" fmla="*/ 0 w 447"/>
                  <a:gd name="T1" fmla="*/ 0 h 445"/>
                  <a:gd name="T2" fmla="*/ 0 w 447"/>
                  <a:gd name="T3" fmla="*/ 0 h 445"/>
                  <a:gd name="T4" fmla="*/ 0 w 447"/>
                  <a:gd name="T5" fmla="*/ 0 h 445"/>
                  <a:gd name="T6" fmla="*/ 0 w 447"/>
                  <a:gd name="T7" fmla="*/ 0 h 445"/>
                  <a:gd name="T8" fmla="*/ 0 w 447"/>
                  <a:gd name="T9" fmla="*/ 0 h 445"/>
                  <a:gd name="T10" fmla="*/ 0 w 447"/>
                  <a:gd name="T11" fmla="*/ 0 h 445"/>
                  <a:gd name="T12" fmla="*/ 0 w 447"/>
                  <a:gd name="T13" fmla="*/ 0 h 445"/>
                  <a:gd name="T14" fmla="*/ 0 w 447"/>
                  <a:gd name="T15" fmla="*/ 0 h 445"/>
                  <a:gd name="T16" fmla="*/ 0 w 447"/>
                  <a:gd name="T17" fmla="*/ 0 h 445"/>
                  <a:gd name="T18" fmla="*/ 0 w 447"/>
                  <a:gd name="T19" fmla="*/ 0 h 445"/>
                  <a:gd name="T20" fmla="*/ 0 w 447"/>
                  <a:gd name="T21" fmla="*/ 0 h 445"/>
                  <a:gd name="T22" fmla="*/ 0 w 447"/>
                  <a:gd name="T23" fmla="*/ 0 h 445"/>
                  <a:gd name="T24" fmla="*/ 0 w 447"/>
                  <a:gd name="T25" fmla="*/ 0 h 445"/>
                  <a:gd name="T26" fmla="*/ 0 w 447"/>
                  <a:gd name="T27" fmla="*/ 0 h 445"/>
                  <a:gd name="T28" fmla="*/ 0 w 447"/>
                  <a:gd name="T29" fmla="*/ 0 h 445"/>
                  <a:gd name="T30" fmla="*/ 0 w 447"/>
                  <a:gd name="T31" fmla="*/ 0 h 445"/>
                  <a:gd name="T32" fmla="*/ 0 w 447"/>
                  <a:gd name="T33" fmla="*/ 0 h 445"/>
                  <a:gd name="T34" fmla="*/ 0 w 447"/>
                  <a:gd name="T35" fmla="*/ 0 h 445"/>
                  <a:gd name="T36" fmla="*/ 0 w 447"/>
                  <a:gd name="T37" fmla="*/ 0 h 445"/>
                  <a:gd name="T38" fmla="*/ 0 w 447"/>
                  <a:gd name="T39" fmla="*/ 0 h 445"/>
                  <a:gd name="T40" fmla="*/ 0 w 447"/>
                  <a:gd name="T41" fmla="*/ 0 h 445"/>
                  <a:gd name="T42" fmla="*/ 0 w 447"/>
                  <a:gd name="T43" fmla="*/ 0 h 445"/>
                  <a:gd name="T44" fmla="*/ 0 w 447"/>
                  <a:gd name="T45" fmla="*/ 0 h 445"/>
                  <a:gd name="T46" fmla="*/ 0 w 447"/>
                  <a:gd name="T47" fmla="*/ 0 h 445"/>
                  <a:gd name="T48" fmla="*/ 0 w 447"/>
                  <a:gd name="T49" fmla="*/ 0 h 445"/>
                  <a:gd name="T50" fmla="*/ 0 w 447"/>
                  <a:gd name="T51" fmla="*/ 0 h 445"/>
                  <a:gd name="T52" fmla="*/ 0 w 447"/>
                  <a:gd name="T53" fmla="*/ 0 h 445"/>
                  <a:gd name="T54" fmla="*/ 0 w 447"/>
                  <a:gd name="T55" fmla="*/ 0 h 445"/>
                  <a:gd name="T56" fmla="*/ 0 w 447"/>
                  <a:gd name="T57" fmla="*/ 0 h 445"/>
                  <a:gd name="T58" fmla="*/ 0 w 447"/>
                  <a:gd name="T59" fmla="*/ 0 h 445"/>
                  <a:gd name="T60" fmla="*/ 0 w 447"/>
                  <a:gd name="T61" fmla="*/ 0 h 445"/>
                  <a:gd name="T62" fmla="*/ 0 w 447"/>
                  <a:gd name="T63" fmla="*/ 0 h 445"/>
                  <a:gd name="T64" fmla="*/ 0 w 447"/>
                  <a:gd name="T65" fmla="*/ 0 h 445"/>
                  <a:gd name="T66" fmla="*/ 0 w 447"/>
                  <a:gd name="T67" fmla="*/ 0 h 445"/>
                  <a:gd name="T68" fmla="*/ 0 w 447"/>
                  <a:gd name="T69" fmla="*/ 0 h 445"/>
                  <a:gd name="T70" fmla="*/ 0 w 447"/>
                  <a:gd name="T71" fmla="*/ 0 h 445"/>
                  <a:gd name="T72" fmla="*/ 0 w 447"/>
                  <a:gd name="T73" fmla="*/ 0 h 445"/>
                  <a:gd name="T74" fmla="*/ 0 w 447"/>
                  <a:gd name="T75" fmla="*/ 0 h 4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47"/>
                  <a:gd name="T115" fmla="*/ 0 h 445"/>
                  <a:gd name="T116" fmla="*/ 447 w 447"/>
                  <a:gd name="T117" fmla="*/ 445 h 44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47" h="445">
                    <a:moveTo>
                      <a:pt x="35" y="128"/>
                    </a:moveTo>
                    <a:lnTo>
                      <a:pt x="103" y="118"/>
                    </a:lnTo>
                    <a:lnTo>
                      <a:pt x="149" y="124"/>
                    </a:lnTo>
                    <a:lnTo>
                      <a:pt x="176" y="155"/>
                    </a:lnTo>
                    <a:lnTo>
                      <a:pt x="159" y="193"/>
                    </a:lnTo>
                    <a:lnTo>
                      <a:pt x="138" y="207"/>
                    </a:lnTo>
                    <a:lnTo>
                      <a:pt x="132" y="243"/>
                    </a:lnTo>
                    <a:lnTo>
                      <a:pt x="145" y="266"/>
                    </a:lnTo>
                    <a:lnTo>
                      <a:pt x="134" y="301"/>
                    </a:lnTo>
                    <a:lnTo>
                      <a:pt x="161" y="301"/>
                    </a:lnTo>
                    <a:lnTo>
                      <a:pt x="169" y="261"/>
                    </a:lnTo>
                    <a:lnTo>
                      <a:pt x="187" y="243"/>
                    </a:lnTo>
                    <a:lnTo>
                      <a:pt x="220" y="243"/>
                    </a:lnTo>
                    <a:lnTo>
                      <a:pt x="252" y="251"/>
                    </a:lnTo>
                    <a:lnTo>
                      <a:pt x="262" y="278"/>
                    </a:lnTo>
                    <a:lnTo>
                      <a:pt x="266" y="315"/>
                    </a:lnTo>
                    <a:lnTo>
                      <a:pt x="262" y="344"/>
                    </a:lnTo>
                    <a:lnTo>
                      <a:pt x="262" y="364"/>
                    </a:lnTo>
                    <a:lnTo>
                      <a:pt x="264" y="387"/>
                    </a:lnTo>
                    <a:lnTo>
                      <a:pt x="285" y="408"/>
                    </a:lnTo>
                    <a:lnTo>
                      <a:pt x="301" y="420"/>
                    </a:lnTo>
                    <a:lnTo>
                      <a:pt x="340" y="445"/>
                    </a:lnTo>
                    <a:lnTo>
                      <a:pt x="414" y="371"/>
                    </a:lnTo>
                    <a:lnTo>
                      <a:pt x="435" y="309"/>
                    </a:lnTo>
                    <a:lnTo>
                      <a:pt x="443" y="212"/>
                    </a:lnTo>
                    <a:lnTo>
                      <a:pt x="447" y="143"/>
                    </a:lnTo>
                    <a:lnTo>
                      <a:pt x="439" y="76"/>
                    </a:lnTo>
                    <a:lnTo>
                      <a:pt x="420" y="39"/>
                    </a:lnTo>
                    <a:lnTo>
                      <a:pt x="375" y="14"/>
                    </a:lnTo>
                    <a:lnTo>
                      <a:pt x="334" y="6"/>
                    </a:lnTo>
                    <a:lnTo>
                      <a:pt x="256" y="0"/>
                    </a:lnTo>
                    <a:lnTo>
                      <a:pt x="181" y="4"/>
                    </a:lnTo>
                    <a:lnTo>
                      <a:pt x="86" y="20"/>
                    </a:lnTo>
                    <a:lnTo>
                      <a:pt x="42" y="41"/>
                    </a:lnTo>
                    <a:lnTo>
                      <a:pt x="21" y="62"/>
                    </a:lnTo>
                    <a:lnTo>
                      <a:pt x="0" y="93"/>
                    </a:lnTo>
                    <a:lnTo>
                      <a:pt x="4" y="110"/>
                    </a:lnTo>
                    <a:lnTo>
                      <a:pt x="35" y="128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61" name="Freeform 269"/>
              <p:cNvSpPr>
                <a:spLocks noChangeArrowheads="1"/>
              </p:cNvSpPr>
              <p:nvPr/>
            </p:nvSpPr>
            <p:spPr bwMode="auto">
              <a:xfrm>
                <a:off x="5031" y="1673"/>
                <a:ext cx="99" cy="66"/>
              </a:xfrm>
              <a:custGeom>
                <a:avLst/>
                <a:gdLst>
                  <a:gd name="T0" fmla="*/ 0 w 425"/>
                  <a:gd name="T1" fmla="*/ 0 h 427"/>
                  <a:gd name="T2" fmla="*/ 0 w 425"/>
                  <a:gd name="T3" fmla="*/ 0 h 427"/>
                  <a:gd name="T4" fmla="*/ 0 w 425"/>
                  <a:gd name="T5" fmla="*/ 0 h 427"/>
                  <a:gd name="T6" fmla="*/ 0 w 425"/>
                  <a:gd name="T7" fmla="*/ 0 h 427"/>
                  <a:gd name="T8" fmla="*/ 0 w 425"/>
                  <a:gd name="T9" fmla="*/ 0 h 427"/>
                  <a:gd name="T10" fmla="*/ 0 w 425"/>
                  <a:gd name="T11" fmla="*/ 0 h 427"/>
                  <a:gd name="T12" fmla="*/ 0 w 425"/>
                  <a:gd name="T13" fmla="*/ 0 h 427"/>
                  <a:gd name="T14" fmla="*/ 0 w 425"/>
                  <a:gd name="T15" fmla="*/ 0 h 427"/>
                  <a:gd name="T16" fmla="*/ 0 w 425"/>
                  <a:gd name="T17" fmla="*/ 0 h 427"/>
                  <a:gd name="T18" fmla="*/ 0 w 425"/>
                  <a:gd name="T19" fmla="*/ 0 h 427"/>
                  <a:gd name="T20" fmla="*/ 0 w 425"/>
                  <a:gd name="T21" fmla="*/ 0 h 427"/>
                  <a:gd name="T22" fmla="*/ 0 w 425"/>
                  <a:gd name="T23" fmla="*/ 0 h 427"/>
                  <a:gd name="T24" fmla="*/ 0 w 425"/>
                  <a:gd name="T25" fmla="*/ 0 h 427"/>
                  <a:gd name="T26" fmla="*/ 0 w 425"/>
                  <a:gd name="T27" fmla="*/ 0 h 427"/>
                  <a:gd name="T28" fmla="*/ 0 w 425"/>
                  <a:gd name="T29" fmla="*/ 0 h 427"/>
                  <a:gd name="T30" fmla="*/ 0 w 425"/>
                  <a:gd name="T31" fmla="*/ 0 h 427"/>
                  <a:gd name="T32" fmla="*/ 0 w 425"/>
                  <a:gd name="T33" fmla="*/ 0 h 427"/>
                  <a:gd name="T34" fmla="*/ 0 w 425"/>
                  <a:gd name="T35" fmla="*/ 0 h 427"/>
                  <a:gd name="T36" fmla="*/ 0 w 425"/>
                  <a:gd name="T37" fmla="*/ 0 h 427"/>
                  <a:gd name="T38" fmla="*/ 0 w 425"/>
                  <a:gd name="T39" fmla="*/ 0 h 427"/>
                  <a:gd name="T40" fmla="*/ 0 w 425"/>
                  <a:gd name="T41" fmla="*/ 0 h 427"/>
                  <a:gd name="T42" fmla="*/ 0 w 425"/>
                  <a:gd name="T43" fmla="*/ 0 h 427"/>
                  <a:gd name="T44" fmla="*/ 0 w 425"/>
                  <a:gd name="T45" fmla="*/ 0 h 427"/>
                  <a:gd name="T46" fmla="*/ 0 w 425"/>
                  <a:gd name="T47" fmla="*/ 0 h 427"/>
                  <a:gd name="T48" fmla="*/ 0 w 425"/>
                  <a:gd name="T49" fmla="*/ 0 h 427"/>
                  <a:gd name="T50" fmla="*/ 0 w 425"/>
                  <a:gd name="T51" fmla="*/ 0 h 427"/>
                  <a:gd name="T52" fmla="*/ 0 w 425"/>
                  <a:gd name="T53" fmla="*/ 0 h 427"/>
                  <a:gd name="T54" fmla="*/ 0 w 425"/>
                  <a:gd name="T55" fmla="*/ 0 h 427"/>
                  <a:gd name="T56" fmla="*/ 0 w 425"/>
                  <a:gd name="T57" fmla="*/ 0 h 427"/>
                  <a:gd name="T58" fmla="*/ 0 w 425"/>
                  <a:gd name="T59" fmla="*/ 0 h 427"/>
                  <a:gd name="T60" fmla="*/ 0 w 425"/>
                  <a:gd name="T61" fmla="*/ 0 h 427"/>
                  <a:gd name="T62" fmla="*/ 0 w 425"/>
                  <a:gd name="T63" fmla="*/ 0 h 427"/>
                  <a:gd name="T64" fmla="*/ 0 w 425"/>
                  <a:gd name="T65" fmla="*/ 0 h 427"/>
                  <a:gd name="T66" fmla="*/ 0 w 425"/>
                  <a:gd name="T67" fmla="*/ 0 h 427"/>
                  <a:gd name="T68" fmla="*/ 0 w 425"/>
                  <a:gd name="T69" fmla="*/ 0 h 427"/>
                  <a:gd name="T70" fmla="*/ 0 w 425"/>
                  <a:gd name="T71" fmla="*/ 0 h 427"/>
                  <a:gd name="T72" fmla="*/ 0 w 425"/>
                  <a:gd name="T73" fmla="*/ 0 h 427"/>
                  <a:gd name="T74" fmla="*/ 0 w 425"/>
                  <a:gd name="T75" fmla="*/ 0 h 427"/>
                  <a:gd name="T76" fmla="*/ 0 w 425"/>
                  <a:gd name="T77" fmla="*/ 0 h 427"/>
                  <a:gd name="T78" fmla="*/ 0 w 425"/>
                  <a:gd name="T79" fmla="*/ 0 h 427"/>
                  <a:gd name="T80" fmla="*/ 0 w 425"/>
                  <a:gd name="T81" fmla="*/ 0 h 427"/>
                  <a:gd name="T82" fmla="*/ 0 w 425"/>
                  <a:gd name="T83" fmla="*/ 0 h 427"/>
                  <a:gd name="T84" fmla="*/ 0 w 425"/>
                  <a:gd name="T85" fmla="*/ 0 h 427"/>
                  <a:gd name="T86" fmla="*/ 0 w 425"/>
                  <a:gd name="T87" fmla="*/ 0 h 4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5"/>
                  <a:gd name="T133" fmla="*/ 0 h 427"/>
                  <a:gd name="T134" fmla="*/ 425 w 425"/>
                  <a:gd name="T135" fmla="*/ 427 h 4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5" h="427">
                    <a:moveTo>
                      <a:pt x="70" y="27"/>
                    </a:moveTo>
                    <a:lnTo>
                      <a:pt x="34" y="41"/>
                    </a:lnTo>
                    <a:lnTo>
                      <a:pt x="17" y="64"/>
                    </a:lnTo>
                    <a:lnTo>
                      <a:pt x="7" y="79"/>
                    </a:lnTo>
                    <a:lnTo>
                      <a:pt x="0" y="91"/>
                    </a:lnTo>
                    <a:lnTo>
                      <a:pt x="9" y="100"/>
                    </a:lnTo>
                    <a:lnTo>
                      <a:pt x="27" y="112"/>
                    </a:lnTo>
                    <a:lnTo>
                      <a:pt x="74" y="104"/>
                    </a:lnTo>
                    <a:lnTo>
                      <a:pt x="108" y="104"/>
                    </a:lnTo>
                    <a:lnTo>
                      <a:pt x="130" y="93"/>
                    </a:lnTo>
                    <a:lnTo>
                      <a:pt x="164" y="85"/>
                    </a:lnTo>
                    <a:lnTo>
                      <a:pt x="194" y="83"/>
                    </a:lnTo>
                    <a:lnTo>
                      <a:pt x="229" y="85"/>
                    </a:lnTo>
                    <a:lnTo>
                      <a:pt x="179" y="91"/>
                    </a:lnTo>
                    <a:lnTo>
                      <a:pt x="153" y="97"/>
                    </a:lnTo>
                    <a:lnTo>
                      <a:pt x="135" y="104"/>
                    </a:lnTo>
                    <a:lnTo>
                      <a:pt x="130" y="106"/>
                    </a:lnTo>
                    <a:lnTo>
                      <a:pt x="143" y="112"/>
                    </a:lnTo>
                    <a:lnTo>
                      <a:pt x="153" y="122"/>
                    </a:lnTo>
                    <a:lnTo>
                      <a:pt x="171" y="112"/>
                    </a:lnTo>
                    <a:lnTo>
                      <a:pt x="186" y="108"/>
                    </a:lnTo>
                    <a:lnTo>
                      <a:pt x="217" y="102"/>
                    </a:lnTo>
                    <a:lnTo>
                      <a:pt x="227" y="102"/>
                    </a:lnTo>
                    <a:lnTo>
                      <a:pt x="196" y="114"/>
                    </a:lnTo>
                    <a:lnTo>
                      <a:pt x="173" y="124"/>
                    </a:lnTo>
                    <a:lnTo>
                      <a:pt x="160" y="133"/>
                    </a:lnTo>
                    <a:lnTo>
                      <a:pt x="171" y="143"/>
                    </a:lnTo>
                    <a:lnTo>
                      <a:pt x="196" y="135"/>
                    </a:lnTo>
                    <a:lnTo>
                      <a:pt x="217" y="131"/>
                    </a:lnTo>
                    <a:lnTo>
                      <a:pt x="179" y="149"/>
                    </a:lnTo>
                    <a:lnTo>
                      <a:pt x="167" y="158"/>
                    </a:lnTo>
                    <a:lnTo>
                      <a:pt x="162" y="176"/>
                    </a:lnTo>
                    <a:lnTo>
                      <a:pt x="155" y="185"/>
                    </a:lnTo>
                    <a:lnTo>
                      <a:pt x="179" y="174"/>
                    </a:lnTo>
                    <a:lnTo>
                      <a:pt x="200" y="170"/>
                    </a:lnTo>
                    <a:lnTo>
                      <a:pt x="233" y="168"/>
                    </a:lnTo>
                    <a:lnTo>
                      <a:pt x="183" y="183"/>
                    </a:lnTo>
                    <a:lnTo>
                      <a:pt x="151" y="195"/>
                    </a:lnTo>
                    <a:lnTo>
                      <a:pt x="130" y="206"/>
                    </a:lnTo>
                    <a:lnTo>
                      <a:pt x="128" y="222"/>
                    </a:lnTo>
                    <a:lnTo>
                      <a:pt x="153" y="210"/>
                    </a:lnTo>
                    <a:lnTo>
                      <a:pt x="188" y="199"/>
                    </a:lnTo>
                    <a:lnTo>
                      <a:pt x="204" y="199"/>
                    </a:lnTo>
                    <a:lnTo>
                      <a:pt x="167" y="212"/>
                    </a:lnTo>
                    <a:lnTo>
                      <a:pt x="137" y="224"/>
                    </a:lnTo>
                    <a:lnTo>
                      <a:pt x="126" y="235"/>
                    </a:lnTo>
                    <a:lnTo>
                      <a:pt x="130" y="245"/>
                    </a:lnTo>
                    <a:lnTo>
                      <a:pt x="153" y="237"/>
                    </a:lnTo>
                    <a:lnTo>
                      <a:pt x="175" y="228"/>
                    </a:lnTo>
                    <a:lnTo>
                      <a:pt x="219" y="226"/>
                    </a:lnTo>
                    <a:lnTo>
                      <a:pt x="236" y="228"/>
                    </a:lnTo>
                    <a:lnTo>
                      <a:pt x="277" y="230"/>
                    </a:lnTo>
                    <a:lnTo>
                      <a:pt x="326" y="224"/>
                    </a:lnTo>
                    <a:lnTo>
                      <a:pt x="297" y="235"/>
                    </a:lnTo>
                    <a:lnTo>
                      <a:pt x="246" y="243"/>
                    </a:lnTo>
                    <a:lnTo>
                      <a:pt x="256" y="260"/>
                    </a:lnTo>
                    <a:lnTo>
                      <a:pt x="293" y="251"/>
                    </a:lnTo>
                    <a:lnTo>
                      <a:pt x="328" y="239"/>
                    </a:lnTo>
                    <a:lnTo>
                      <a:pt x="351" y="228"/>
                    </a:lnTo>
                    <a:lnTo>
                      <a:pt x="307" y="260"/>
                    </a:lnTo>
                    <a:lnTo>
                      <a:pt x="279" y="268"/>
                    </a:lnTo>
                    <a:lnTo>
                      <a:pt x="256" y="276"/>
                    </a:lnTo>
                    <a:lnTo>
                      <a:pt x="258" y="293"/>
                    </a:lnTo>
                    <a:lnTo>
                      <a:pt x="293" y="287"/>
                    </a:lnTo>
                    <a:lnTo>
                      <a:pt x="320" y="280"/>
                    </a:lnTo>
                    <a:lnTo>
                      <a:pt x="303" y="291"/>
                    </a:lnTo>
                    <a:lnTo>
                      <a:pt x="273" y="299"/>
                    </a:lnTo>
                    <a:lnTo>
                      <a:pt x="258" y="301"/>
                    </a:lnTo>
                    <a:lnTo>
                      <a:pt x="258" y="340"/>
                    </a:lnTo>
                    <a:lnTo>
                      <a:pt x="291" y="327"/>
                    </a:lnTo>
                    <a:lnTo>
                      <a:pt x="316" y="316"/>
                    </a:lnTo>
                    <a:lnTo>
                      <a:pt x="289" y="338"/>
                    </a:lnTo>
                    <a:lnTo>
                      <a:pt x="254" y="352"/>
                    </a:lnTo>
                    <a:lnTo>
                      <a:pt x="256" y="369"/>
                    </a:lnTo>
                    <a:lnTo>
                      <a:pt x="275" y="389"/>
                    </a:lnTo>
                    <a:lnTo>
                      <a:pt x="293" y="367"/>
                    </a:lnTo>
                    <a:lnTo>
                      <a:pt x="316" y="340"/>
                    </a:lnTo>
                    <a:lnTo>
                      <a:pt x="332" y="312"/>
                    </a:lnTo>
                    <a:lnTo>
                      <a:pt x="316" y="354"/>
                    </a:lnTo>
                    <a:lnTo>
                      <a:pt x="303" y="369"/>
                    </a:lnTo>
                    <a:lnTo>
                      <a:pt x="279" y="398"/>
                    </a:lnTo>
                    <a:lnTo>
                      <a:pt x="297" y="417"/>
                    </a:lnTo>
                    <a:lnTo>
                      <a:pt x="324" y="394"/>
                    </a:lnTo>
                    <a:lnTo>
                      <a:pt x="343" y="367"/>
                    </a:lnTo>
                    <a:lnTo>
                      <a:pt x="361" y="338"/>
                    </a:lnTo>
                    <a:lnTo>
                      <a:pt x="345" y="381"/>
                    </a:lnTo>
                    <a:lnTo>
                      <a:pt x="328" y="400"/>
                    </a:lnTo>
                    <a:lnTo>
                      <a:pt x="311" y="419"/>
                    </a:lnTo>
                    <a:lnTo>
                      <a:pt x="326" y="427"/>
                    </a:lnTo>
                    <a:lnTo>
                      <a:pt x="361" y="398"/>
                    </a:lnTo>
                    <a:lnTo>
                      <a:pt x="393" y="352"/>
                    </a:lnTo>
                    <a:lnTo>
                      <a:pt x="406" y="316"/>
                    </a:lnTo>
                    <a:lnTo>
                      <a:pt x="414" y="255"/>
                    </a:lnTo>
                    <a:lnTo>
                      <a:pt x="419" y="210"/>
                    </a:lnTo>
                    <a:lnTo>
                      <a:pt x="425" y="158"/>
                    </a:lnTo>
                    <a:lnTo>
                      <a:pt x="388" y="168"/>
                    </a:lnTo>
                    <a:lnTo>
                      <a:pt x="349" y="183"/>
                    </a:lnTo>
                    <a:lnTo>
                      <a:pt x="289" y="197"/>
                    </a:lnTo>
                    <a:lnTo>
                      <a:pt x="343" y="176"/>
                    </a:lnTo>
                    <a:lnTo>
                      <a:pt x="363" y="164"/>
                    </a:lnTo>
                    <a:lnTo>
                      <a:pt x="402" y="151"/>
                    </a:lnTo>
                    <a:lnTo>
                      <a:pt x="421" y="147"/>
                    </a:lnTo>
                    <a:lnTo>
                      <a:pt x="421" y="120"/>
                    </a:lnTo>
                    <a:lnTo>
                      <a:pt x="416" y="85"/>
                    </a:lnTo>
                    <a:lnTo>
                      <a:pt x="368" y="93"/>
                    </a:lnTo>
                    <a:lnTo>
                      <a:pt x="338" y="102"/>
                    </a:lnTo>
                    <a:lnTo>
                      <a:pt x="299" y="120"/>
                    </a:lnTo>
                    <a:lnTo>
                      <a:pt x="334" y="93"/>
                    </a:lnTo>
                    <a:lnTo>
                      <a:pt x="374" y="81"/>
                    </a:lnTo>
                    <a:lnTo>
                      <a:pt x="414" y="72"/>
                    </a:lnTo>
                    <a:lnTo>
                      <a:pt x="406" y="45"/>
                    </a:lnTo>
                    <a:lnTo>
                      <a:pt x="393" y="29"/>
                    </a:lnTo>
                    <a:lnTo>
                      <a:pt x="357" y="18"/>
                    </a:lnTo>
                    <a:lnTo>
                      <a:pt x="322" y="27"/>
                    </a:lnTo>
                    <a:lnTo>
                      <a:pt x="289" y="50"/>
                    </a:lnTo>
                    <a:lnTo>
                      <a:pt x="311" y="23"/>
                    </a:lnTo>
                    <a:lnTo>
                      <a:pt x="345" y="10"/>
                    </a:lnTo>
                    <a:lnTo>
                      <a:pt x="307" y="4"/>
                    </a:lnTo>
                    <a:lnTo>
                      <a:pt x="279" y="2"/>
                    </a:lnTo>
                    <a:lnTo>
                      <a:pt x="240" y="8"/>
                    </a:lnTo>
                    <a:lnTo>
                      <a:pt x="213" y="25"/>
                    </a:lnTo>
                    <a:lnTo>
                      <a:pt x="171" y="33"/>
                    </a:lnTo>
                    <a:lnTo>
                      <a:pt x="200" y="21"/>
                    </a:lnTo>
                    <a:lnTo>
                      <a:pt x="221" y="8"/>
                    </a:lnTo>
                    <a:lnTo>
                      <a:pt x="233" y="0"/>
                    </a:lnTo>
                    <a:lnTo>
                      <a:pt x="192" y="2"/>
                    </a:lnTo>
                    <a:lnTo>
                      <a:pt x="155" y="4"/>
                    </a:lnTo>
                    <a:lnTo>
                      <a:pt x="133" y="14"/>
                    </a:lnTo>
                    <a:lnTo>
                      <a:pt x="110" y="35"/>
                    </a:lnTo>
                    <a:lnTo>
                      <a:pt x="91" y="62"/>
                    </a:lnTo>
                    <a:lnTo>
                      <a:pt x="101" y="31"/>
                    </a:lnTo>
                    <a:lnTo>
                      <a:pt x="124" y="10"/>
                    </a:lnTo>
                    <a:lnTo>
                      <a:pt x="70" y="27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6462" name="Group 270"/>
              <p:cNvGrpSpPr>
                <a:grpSpLocks/>
              </p:cNvGrpSpPr>
              <p:nvPr/>
            </p:nvGrpSpPr>
            <p:grpSpPr bwMode="auto">
              <a:xfrm>
                <a:off x="4819" y="1839"/>
                <a:ext cx="107" cy="43"/>
                <a:chOff x="4819" y="1839"/>
                <a:chExt cx="107" cy="43"/>
              </a:xfrm>
            </p:grpSpPr>
            <p:sp>
              <p:nvSpPr>
                <p:cNvPr id="16483" name="Freeform 271"/>
                <p:cNvSpPr>
                  <a:spLocks noChangeArrowheads="1"/>
                </p:cNvSpPr>
                <p:nvPr/>
              </p:nvSpPr>
              <p:spPr bwMode="auto">
                <a:xfrm>
                  <a:off x="4819" y="1839"/>
                  <a:ext cx="108" cy="44"/>
                </a:xfrm>
                <a:custGeom>
                  <a:avLst/>
                  <a:gdLst>
                    <a:gd name="T0" fmla="*/ 0 w 463"/>
                    <a:gd name="T1" fmla="*/ 0 h 282"/>
                    <a:gd name="T2" fmla="*/ 0 w 463"/>
                    <a:gd name="T3" fmla="*/ 0 h 282"/>
                    <a:gd name="T4" fmla="*/ 0 w 463"/>
                    <a:gd name="T5" fmla="*/ 0 h 282"/>
                    <a:gd name="T6" fmla="*/ 0 w 463"/>
                    <a:gd name="T7" fmla="*/ 0 h 282"/>
                    <a:gd name="T8" fmla="*/ 0 w 463"/>
                    <a:gd name="T9" fmla="*/ 0 h 282"/>
                    <a:gd name="T10" fmla="*/ 0 w 463"/>
                    <a:gd name="T11" fmla="*/ 0 h 282"/>
                    <a:gd name="T12" fmla="*/ 0 w 463"/>
                    <a:gd name="T13" fmla="*/ 0 h 282"/>
                    <a:gd name="T14" fmla="*/ 0 w 463"/>
                    <a:gd name="T15" fmla="*/ 0 h 282"/>
                    <a:gd name="T16" fmla="*/ 0 w 463"/>
                    <a:gd name="T17" fmla="*/ 0 h 282"/>
                    <a:gd name="T18" fmla="*/ 0 w 463"/>
                    <a:gd name="T19" fmla="*/ 0 h 282"/>
                    <a:gd name="T20" fmla="*/ 0 w 463"/>
                    <a:gd name="T21" fmla="*/ 0 h 282"/>
                    <a:gd name="T22" fmla="*/ 0 w 463"/>
                    <a:gd name="T23" fmla="*/ 0 h 282"/>
                    <a:gd name="T24" fmla="*/ 0 w 463"/>
                    <a:gd name="T25" fmla="*/ 0 h 282"/>
                    <a:gd name="T26" fmla="*/ 0 w 463"/>
                    <a:gd name="T27" fmla="*/ 0 h 282"/>
                    <a:gd name="T28" fmla="*/ 0 w 463"/>
                    <a:gd name="T29" fmla="*/ 0 h 282"/>
                    <a:gd name="T30" fmla="*/ 0 w 463"/>
                    <a:gd name="T31" fmla="*/ 0 h 282"/>
                    <a:gd name="T32" fmla="*/ 0 w 463"/>
                    <a:gd name="T33" fmla="*/ 0 h 282"/>
                    <a:gd name="T34" fmla="*/ 0 w 463"/>
                    <a:gd name="T35" fmla="*/ 0 h 282"/>
                    <a:gd name="T36" fmla="*/ 0 w 463"/>
                    <a:gd name="T37" fmla="*/ 0 h 282"/>
                    <a:gd name="T38" fmla="*/ 0 w 463"/>
                    <a:gd name="T39" fmla="*/ 0 h 282"/>
                    <a:gd name="T40" fmla="*/ 0 w 463"/>
                    <a:gd name="T41" fmla="*/ 0 h 282"/>
                    <a:gd name="T42" fmla="*/ 0 w 463"/>
                    <a:gd name="T43" fmla="*/ 0 h 282"/>
                    <a:gd name="T44" fmla="*/ 0 w 463"/>
                    <a:gd name="T45" fmla="*/ 0 h 282"/>
                    <a:gd name="T46" fmla="*/ 0 w 463"/>
                    <a:gd name="T47" fmla="*/ 0 h 282"/>
                    <a:gd name="T48" fmla="*/ 0 w 463"/>
                    <a:gd name="T49" fmla="*/ 0 h 282"/>
                    <a:gd name="T50" fmla="*/ 0 w 463"/>
                    <a:gd name="T51" fmla="*/ 0 h 282"/>
                    <a:gd name="T52" fmla="*/ 0 w 463"/>
                    <a:gd name="T53" fmla="*/ 0 h 282"/>
                    <a:gd name="T54" fmla="*/ 0 w 463"/>
                    <a:gd name="T55" fmla="*/ 0 h 282"/>
                    <a:gd name="T56" fmla="*/ 0 w 463"/>
                    <a:gd name="T57" fmla="*/ 0 h 282"/>
                    <a:gd name="T58" fmla="*/ 0 w 463"/>
                    <a:gd name="T59" fmla="*/ 0 h 282"/>
                    <a:gd name="T60" fmla="*/ 0 w 463"/>
                    <a:gd name="T61" fmla="*/ 0 h 282"/>
                    <a:gd name="T62" fmla="*/ 0 w 463"/>
                    <a:gd name="T63" fmla="*/ 0 h 282"/>
                    <a:gd name="T64" fmla="*/ 0 w 463"/>
                    <a:gd name="T65" fmla="*/ 0 h 282"/>
                    <a:gd name="T66" fmla="*/ 0 w 463"/>
                    <a:gd name="T67" fmla="*/ 0 h 282"/>
                    <a:gd name="T68" fmla="*/ 0 w 463"/>
                    <a:gd name="T69" fmla="*/ 0 h 282"/>
                    <a:gd name="T70" fmla="*/ 0 w 463"/>
                    <a:gd name="T71" fmla="*/ 0 h 282"/>
                    <a:gd name="T72" fmla="*/ 0 w 463"/>
                    <a:gd name="T73" fmla="*/ 0 h 282"/>
                    <a:gd name="T74" fmla="*/ 0 w 463"/>
                    <a:gd name="T75" fmla="*/ 0 h 282"/>
                    <a:gd name="T76" fmla="*/ 0 w 463"/>
                    <a:gd name="T77" fmla="*/ 0 h 282"/>
                    <a:gd name="T78" fmla="*/ 0 w 463"/>
                    <a:gd name="T79" fmla="*/ 0 h 282"/>
                    <a:gd name="T80" fmla="*/ 0 w 463"/>
                    <a:gd name="T81" fmla="*/ 0 h 282"/>
                    <a:gd name="T82" fmla="*/ 0 w 463"/>
                    <a:gd name="T83" fmla="*/ 0 h 282"/>
                    <a:gd name="T84" fmla="*/ 0 w 463"/>
                    <a:gd name="T85" fmla="*/ 0 h 282"/>
                    <a:gd name="T86" fmla="*/ 0 w 463"/>
                    <a:gd name="T87" fmla="*/ 0 h 282"/>
                    <a:gd name="T88" fmla="*/ 0 w 463"/>
                    <a:gd name="T89" fmla="*/ 0 h 282"/>
                    <a:gd name="T90" fmla="*/ 0 w 463"/>
                    <a:gd name="T91" fmla="*/ 0 h 282"/>
                    <a:gd name="T92" fmla="*/ 0 w 463"/>
                    <a:gd name="T93" fmla="*/ 0 h 282"/>
                    <a:gd name="T94" fmla="*/ 0 w 463"/>
                    <a:gd name="T95" fmla="*/ 0 h 282"/>
                    <a:gd name="T96" fmla="*/ 0 w 463"/>
                    <a:gd name="T97" fmla="*/ 0 h 282"/>
                    <a:gd name="T98" fmla="*/ 0 w 463"/>
                    <a:gd name="T99" fmla="*/ 0 h 28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3"/>
                    <a:gd name="T151" fmla="*/ 0 h 282"/>
                    <a:gd name="T152" fmla="*/ 463 w 463"/>
                    <a:gd name="T153" fmla="*/ 282 h 28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3" h="282">
                      <a:moveTo>
                        <a:pt x="463" y="168"/>
                      </a:moveTo>
                      <a:lnTo>
                        <a:pt x="406" y="155"/>
                      </a:lnTo>
                      <a:lnTo>
                        <a:pt x="385" y="151"/>
                      </a:lnTo>
                      <a:lnTo>
                        <a:pt x="372" y="139"/>
                      </a:lnTo>
                      <a:lnTo>
                        <a:pt x="357" y="121"/>
                      </a:lnTo>
                      <a:lnTo>
                        <a:pt x="330" y="95"/>
                      </a:lnTo>
                      <a:lnTo>
                        <a:pt x="280" y="52"/>
                      </a:lnTo>
                      <a:lnTo>
                        <a:pt x="271" y="38"/>
                      </a:lnTo>
                      <a:lnTo>
                        <a:pt x="258" y="25"/>
                      </a:lnTo>
                      <a:lnTo>
                        <a:pt x="230" y="21"/>
                      </a:lnTo>
                      <a:lnTo>
                        <a:pt x="150" y="7"/>
                      </a:lnTo>
                      <a:lnTo>
                        <a:pt x="127" y="0"/>
                      </a:lnTo>
                      <a:lnTo>
                        <a:pt x="107" y="9"/>
                      </a:lnTo>
                      <a:lnTo>
                        <a:pt x="97" y="18"/>
                      </a:lnTo>
                      <a:lnTo>
                        <a:pt x="50" y="34"/>
                      </a:lnTo>
                      <a:lnTo>
                        <a:pt x="32" y="41"/>
                      </a:lnTo>
                      <a:lnTo>
                        <a:pt x="25" y="48"/>
                      </a:lnTo>
                      <a:lnTo>
                        <a:pt x="15" y="76"/>
                      </a:lnTo>
                      <a:lnTo>
                        <a:pt x="10" y="89"/>
                      </a:lnTo>
                      <a:lnTo>
                        <a:pt x="6" y="97"/>
                      </a:lnTo>
                      <a:lnTo>
                        <a:pt x="0" y="110"/>
                      </a:lnTo>
                      <a:lnTo>
                        <a:pt x="0" y="120"/>
                      </a:lnTo>
                      <a:lnTo>
                        <a:pt x="9" y="127"/>
                      </a:lnTo>
                      <a:lnTo>
                        <a:pt x="29" y="126"/>
                      </a:lnTo>
                      <a:lnTo>
                        <a:pt x="59" y="112"/>
                      </a:lnTo>
                      <a:lnTo>
                        <a:pt x="97" y="105"/>
                      </a:lnTo>
                      <a:lnTo>
                        <a:pt x="131" y="110"/>
                      </a:lnTo>
                      <a:lnTo>
                        <a:pt x="95" y="119"/>
                      </a:lnTo>
                      <a:lnTo>
                        <a:pt x="70" y="127"/>
                      </a:lnTo>
                      <a:lnTo>
                        <a:pt x="41" y="139"/>
                      </a:lnTo>
                      <a:lnTo>
                        <a:pt x="34" y="149"/>
                      </a:lnTo>
                      <a:lnTo>
                        <a:pt x="34" y="160"/>
                      </a:lnTo>
                      <a:lnTo>
                        <a:pt x="45" y="168"/>
                      </a:lnTo>
                      <a:lnTo>
                        <a:pt x="58" y="166"/>
                      </a:lnTo>
                      <a:lnTo>
                        <a:pt x="99" y="155"/>
                      </a:lnTo>
                      <a:lnTo>
                        <a:pt x="136" y="153"/>
                      </a:lnTo>
                      <a:lnTo>
                        <a:pt x="165" y="155"/>
                      </a:lnTo>
                      <a:lnTo>
                        <a:pt x="181" y="166"/>
                      </a:lnTo>
                      <a:lnTo>
                        <a:pt x="200" y="185"/>
                      </a:lnTo>
                      <a:lnTo>
                        <a:pt x="214" y="206"/>
                      </a:lnTo>
                      <a:lnTo>
                        <a:pt x="229" y="227"/>
                      </a:lnTo>
                      <a:lnTo>
                        <a:pt x="242" y="243"/>
                      </a:lnTo>
                      <a:lnTo>
                        <a:pt x="265" y="258"/>
                      </a:lnTo>
                      <a:lnTo>
                        <a:pt x="286" y="263"/>
                      </a:lnTo>
                      <a:lnTo>
                        <a:pt x="309" y="265"/>
                      </a:lnTo>
                      <a:lnTo>
                        <a:pt x="337" y="263"/>
                      </a:lnTo>
                      <a:lnTo>
                        <a:pt x="358" y="261"/>
                      </a:lnTo>
                      <a:lnTo>
                        <a:pt x="387" y="268"/>
                      </a:lnTo>
                      <a:lnTo>
                        <a:pt x="463" y="282"/>
                      </a:lnTo>
                      <a:lnTo>
                        <a:pt x="463" y="168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44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4" name="Freeform 272"/>
                <p:cNvSpPr>
                  <a:spLocks noChangeArrowheads="1"/>
                </p:cNvSpPr>
                <p:nvPr/>
              </p:nvSpPr>
              <p:spPr bwMode="auto">
                <a:xfrm>
                  <a:off x="4822" y="1847"/>
                  <a:ext cx="37" cy="5"/>
                </a:xfrm>
                <a:custGeom>
                  <a:avLst/>
                  <a:gdLst>
                    <a:gd name="T0" fmla="*/ 0 w 150"/>
                    <a:gd name="T1" fmla="*/ 0 h 37"/>
                    <a:gd name="T2" fmla="*/ 0 w 150"/>
                    <a:gd name="T3" fmla="*/ 0 h 37"/>
                    <a:gd name="T4" fmla="*/ 0 w 150"/>
                    <a:gd name="T5" fmla="*/ 0 h 37"/>
                    <a:gd name="T6" fmla="*/ 0 w 150"/>
                    <a:gd name="T7" fmla="*/ 0 h 37"/>
                    <a:gd name="T8" fmla="*/ 0 w 150"/>
                    <a:gd name="T9" fmla="*/ 0 h 37"/>
                    <a:gd name="T10" fmla="*/ 0 w 150"/>
                    <a:gd name="T11" fmla="*/ 0 h 37"/>
                    <a:gd name="T12" fmla="*/ 0 w 150"/>
                    <a:gd name="T13" fmla="*/ 0 h 37"/>
                    <a:gd name="T14" fmla="*/ 0 w 150"/>
                    <a:gd name="T15" fmla="*/ 0 h 37"/>
                    <a:gd name="T16" fmla="*/ 0 w 150"/>
                    <a:gd name="T17" fmla="*/ 0 h 37"/>
                    <a:gd name="T18" fmla="*/ 0 w 150"/>
                    <a:gd name="T19" fmla="*/ 0 h 37"/>
                    <a:gd name="T20" fmla="*/ 0 w 150"/>
                    <a:gd name="T21" fmla="*/ 0 h 37"/>
                    <a:gd name="T22" fmla="*/ 0 w 150"/>
                    <a:gd name="T23" fmla="*/ 0 h 37"/>
                    <a:gd name="T24" fmla="*/ 0 w 150"/>
                    <a:gd name="T25" fmla="*/ 0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0"/>
                    <a:gd name="T40" fmla="*/ 0 h 37"/>
                    <a:gd name="T41" fmla="*/ 150 w 150"/>
                    <a:gd name="T42" fmla="*/ 37 h 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0" h="37">
                      <a:moveTo>
                        <a:pt x="0" y="37"/>
                      </a:moveTo>
                      <a:lnTo>
                        <a:pt x="26" y="25"/>
                      </a:lnTo>
                      <a:lnTo>
                        <a:pt x="47" y="21"/>
                      </a:lnTo>
                      <a:lnTo>
                        <a:pt x="72" y="14"/>
                      </a:lnTo>
                      <a:lnTo>
                        <a:pt x="93" y="7"/>
                      </a:lnTo>
                      <a:lnTo>
                        <a:pt x="127" y="11"/>
                      </a:lnTo>
                      <a:lnTo>
                        <a:pt x="150" y="14"/>
                      </a:lnTo>
                      <a:lnTo>
                        <a:pt x="115" y="5"/>
                      </a:lnTo>
                      <a:lnTo>
                        <a:pt x="85" y="0"/>
                      </a:lnTo>
                      <a:lnTo>
                        <a:pt x="47" y="18"/>
                      </a:lnTo>
                      <a:lnTo>
                        <a:pt x="26" y="20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5" name="Freeform 273"/>
                <p:cNvSpPr>
                  <a:spLocks noChangeArrowheads="1"/>
                </p:cNvSpPr>
                <p:nvPr/>
              </p:nvSpPr>
              <p:spPr bwMode="auto">
                <a:xfrm>
                  <a:off x="4842" y="1842"/>
                  <a:ext cx="29" cy="5"/>
                </a:xfrm>
                <a:custGeom>
                  <a:avLst/>
                  <a:gdLst>
                    <a:gd name="T0" fmla="*/ 0 w 126"/>
                    <a:gd name="T1" fmla="*/ 0 h 25"/>
                    <a:gd name="T2" fmla="*/ 0 w 126"/>
                    <a:gd name="T3" fmla="*/ 0 h 25"/>
                    <a:gd name="T4" fmla="*/ 0 w 126"/>
                    <a:gd name="T5" fmla="*/ 0 h 25"/>
                    <a:gd name="T6" fmla="*/ 0 w 126"/>
                    <a:gd name="T7" fmla="*/ 0 h 25"/>
                    <a:gd name="T8" fmla="*/ 0 w 126"/>
                    <a:gd name="T9" fmla="*/ 0 h 25"/>
                    <a:gd name="T10" fmla="*/ 0 w 126"/>
                    <a:gd name="T11" fmla="*/ 0 h 25"/>
                    <a:gd name="T12" fmla="*/ 0 w 126"/>
                    <a:gd name="T13" fmla="*/ 0 h 25"/>
                    <a:gd name="T14" fmla="*/ 0 w 126"/>
                    <a:gd name="T15" fmla="*/ 0 h 25"/>
                    <a:gd name="T16" fmla="*/ 0 w 126"/>
                    <a:gd name="T17" fmla="*/ 0 h 25"/>
                    <a:gd name="T18" fmla="*/ 0 w 126"/>
                    <a:gd name="T19" fmla="*/ 0 h 25"/>
                    <a:gd name="T20" fmla="*/ 0 w 126"/>
                    <a:gd name="T21" fmla="*/ 0 h 25"/>
                    <a:gd name="T22" fmla="*/ 0 w 126"/>
                    <a:gd name="T23" fmla="*/ 0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6"/>
                    <a:gd name="T37" fmla="*/ 0 h 25"/>
                    <a:gd name="T38" fmla="*/ 126 w 126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6" h="25">
                      <a:moveTo>
                        <a:pt x="35" y="0"/>
                      </a:moveTo>
                      <a:lnTo>
                        <a:pt x="19" y="1"/>
                      </a:ln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33" y="3"/>
                      </a:lnTo>
                      <a:lnTo>
                        <a:pt x="74" y="14"/>
                      </a:lnTo>
                      <a:lnTo>
                        <a:pt x="97" y="21"/>
                      </a:lnTo>
                      <a:lnTo>
                        <a:pt x="122" y="25"/>
                      </a:lnTo>
                      <a:lnTo>
                        <a:pt x="126" y="21"/>
                      </a:lnTo>
                      <a:lnTo>
                        <a:pt x="99" y="15"/>
                      </a:lnTo>
                      <a:lnTo>
                        <a:pt x="66" y="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6" name="Freeform 274"/>
                <p:cNvSpPr>
                  <a:spLocks noChangeArrowheads="1"/>
                </p:cNvSpPr>
                <p:nvPr/>
              </p:nvSpPr>
              <p:spPr bwMode="auto">
                <a:xfrm>
                  <a:off x="4849" y="1855"/>
                  <a:ext cx="10" cy="3"/>
                </a:xfrm>
                <a:custGeom>
                  <a:avLst/>
                  <a:gdLst>
                    <a:gd name="T0" fmla="*/ 0 w 53"/>
                    <a:gd name="T1" fmla="*/ 0 h 13"/>
                    <a:gd name="T2" fmla="*/ 0 w 53"/>
                    <a:gd name="T3" fmla="*/ 0 h 13"/>
                    <a:gd name="T4" fmla="*/ 0 w 53"/>
                    <a:gd name="T5" fmla="*/ 0 h 13"/>
                    <a:gd name="T6" fmla="*/ 0 w 53"/>
                    <a:gd name="T7" fmla="*/ 0 h 13"/>
                    <a:gd name="T8" fmla="*/ 0 w 53"/>
                    <a:gd name="T9" fmla="*/ 0 h 13"/>
                    <a:gd name="T10" fmla="*/ 0 w 53"/>
                    <a:gd name="T11" fmla="*/ 0 h 13"/>
                    <a:gd name="T12" fmla="*/ 0 w 53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3"/>
                    <a:gd name="T23" fmla="*/ 53 w 53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3">
                      <a:moveTo>
                        <a:pt x="0" y="6"/>
                      </a:moveTo>
                      <a:lnTo>
                        <a:pt x="6" y="13"/>
                      </a:lnTo>
                      <a:lnTo>
                        <a:pt x="26" y="9"/>
                      </a:lnTo>
                      <a:lnTo>
                        <a:pt x="47" y="9"/>
                      </a:lnTo>
                      <a:lnTo>
                        <a:pt x="53" y="0"/>
                      </a:lnTo>
                      <a:lnTo>
                        <a:pt x="38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7" name="Freeform 275"/>
                <p:cNvSpPr>
                  <a:spLocks noChangeArrowheads="1"/>
                </p:cNvSpPr>
                <p:nvPr/>
              </p:nvSpPr>
              <p:spPr bwMode="auto">
                <a:xfrm>
                  <a:off x="4822" y="1855"/>
                  <a:ext cx="4" cy="3"/>
                </a:xfrm>
                <a:custGeom>
                  <a:avLst/>
                  <a:gdLst>
                    <a:gd name="T0" fmla="*/ 0 w 14"/>
                    <a:gd name="T1" fmla="*/ 0 h 23"/>
                    <a:gd name="T2" fmla="*/ 0 w 14"/>
                    <a:gd name="T3" fmla="*/ 0 h 23"/>
                    <a:gd name="T4" fmla="*/ 0 w 14"/>
                    <a:gd name="T5" fmla="*/ 0 h 23"/>
                    <a:gd name="T6" fmla="*/ 0 w 14"/>
                    <a:gd name="T7" fmla="*/ 0 h 23"/>
                    <a:gd name="T8" fmla="*/ 0 w 14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3"/>
                    <a:gd name="T17" fmla="*/ 14 w 1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3">
                      <a:moveTo>
                        <a:pt x="14" y="0"/>
                      </a:moveTo>
                      <a:lnTo>
                        <a:pt x="14" y="7"/>
                      </a:lnTo>
                      <a:lnTo>
                        <a:pt x="11" y="17"/>
                      </a:lnTo>
                      <a:lnTo>
                        <a:pt x="0" y="2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8" name="Freeform 276"/>
                <p:cNvSpPr>
                  <a:spLocks noChangeArrowheads="1"/>
                </p:cNvSpPr>
                <p:nvPr/>
              </p:nvSpPr>
              <p:spPr bwMode="auto">
                <a:xfrm>
                  <a:off x="4832" y="1862"/>
                  <a:ext cx="3" cy="3"/>
                </a:xfrm>
                <a:custGeom>
                  <a:avLst/>
                  <a:gdLst>
                    <a:gd name="T0" fmla="*/ 0 w 11"/>
                    <a:gd name="T1" fmla="*/ 0 h 14"/>
                    <a:gd name="T2" fmla="*/ 0 w 11"/>
                    <a:gd name="T3" fmla="*/ 0 h 14"/>
                    <a:gd name="T4" fmla="*/ 0 w 11"/>
                    <a:gd name="T5" fmla="*/ 0 h 14"/>
                    <a:gd name="T6" fmla="*/ 0 w 1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4"/>
                    <a:gd name="T14" fmla="*/ 11 w 1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4">
                      <a:moveTo>
                        <a:pt x="11" y="0"/>
                      </a:moveTo>
                      <a:lnTo>
                        <a:pt x="9" y="7"/>
                      </a:lnTo>
                      <a:lnTo>
                        <a:pt x="0" y="1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9" name="Freeform 277"/>
                <p:cNvSpPr>
                  <a:spLocks noChangeArrowheads="1"/>
                </p:cNvSpPr>
                <p:nvPr/>
              </p:nvSpPr>
              <p:spPr bwMode="auto">
                <a:xfrm>
                  <a:off x="4871" y="1849"/>
                  <a:ext cx="4" cy="5"/>
                </a:xfrm>
                <a:custGeom>
                  <a:avLst/>
                  <a:gdLst>
                    <a:gd name="T0" fmla="*/ 0 w 25"/>
                    <a:gd name="T1" fmla="*/ 0 h 30"/>
                    <a:gd name="T2" fmla="*/ 0 w 25"/>
                    <a:gd name="T3" fmla="*/ 0 h 30"/>
                    <a:gd name="T4" fmla="*/ 0 w 25"/>
                    <a:gd name="T5" fmla="*/ 0 h 30"/>
                    <a:gd name="T6" fmla="*/ 0 w 25"/>
                    <a:gd name="T7" fmla="*/ 0 h 30"/>
                    <a:gd name="T8" fmla="*/ 0 w 2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0"/>
                    <a:gd name="T17" fmla="*/ 25 w 25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0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4" y="17"/>
                      </a:lnTo>
                      <a:lnTo>
                        <a:pt x="25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90" name="Freeform 278"/>
                <p:cNvSpPr>
                  <a:spLocks noChangeArrowheads="1"/>
                </p:cNvSpPr>
                <p:nvPr/>
              </p:nvSpPr>
              <p:spPr bwMode="auto">
                <a:xfrm>
                  <a:off x="4881" y="1849"/>
                  <a:ext cx="16" cy="13"/>
                </a:xfrm>
                <a:custGeom>
                  <a:avLst/>
                  <a:gdLst>
                    <a:gd name="T0" fmla="*/ 0 w 76"/>
                    <a:gd name="T1" fmla="*/ 0 h 77"/>
                    <a:gd name="T2" fmla="*/ 0 w 76"/>
                    <a:gd name="T3" fmla="*/ 0 h 77"/>
                    <a:gd name="T4" fmla="*/ 0 w 76"/>
                    <a:gd name="T5" fmla="*/ 0 h 77"/>
                    <a:gd name="T6" fmla="*/ 0 w 76"/>
                    <a:gd name="T7" fmla="*/ 0 h 77"/>
                    <a:gd name="T8" fmla="*/ 0 w 76"/>
                    <a:gd name="T9" fmla="*/ 0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3" y="24"/>
                      </a:lnTo>
                      <a:lnTo>
                        <a:pt x="28" y="43"/>
                      </a:lnTo>
                      <a:lnTo>
                        <a:pt x="76" y="77"/>
                      </a:lnTo>
                      <a:lnTo>
                        <a:pt x="31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91" name="Freeform 279"/>
                <p:cNvSpPr>
                  <a:spLocks noChangeArrowheads="1"/>
                </p:cNvSpPr>
                <p:nvPr/>
              </p:nvSpPr>
              <p:spPr bwMode="auto">
                <a:xfrm>
                  <a:off x="4905" y="1868"/>
                  <a:ext cx="3" cy="8"/>
                </a:xfrm>
                <a:custGeom>
                  <a:avLst/>
                  <a:gdLst>
                    <a:gd name="T0" fmla="*/ 0 w 20"/>
                    <a:gd name="T1" fmla="*/ 0 h 56"/>
                    <a:gd name="T2" fmla="*/ 0 w 20"/>
                    <a:gd name="T3" fmla="*/ 0 h 56"/>
                    <a:gd name="T4" fmla="*/ 0 w 20"/>
                    <a:gd name="T5" fmla="*/ 0 h 56"/>
                    <a:gd name="T6" fmla="*/ 0 w 20"/>
                    <a:gd name="T7" fmla="*/ 0 h 56"/>
                    <a:gd name="T8" fmla="*/ 0 w 20"/>
                    <a:gd name="T9" fmla="*/ 0 h 56"/>
                    <a:gd name="T10" fmla="*/ 0 w 20"/>
                    <a:gd name="T11" fmla="*/ 0 h 56"/>
                    <a:gd name="T12" fmla="*/ 0 w 20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56"/>
                    <a:gd name="T23" fmla="*/ 20 w 2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56">
                      <a:moveTo>
                        <a:pt x="20" y="0"/>
                      </a:moveTo>
                      <a:lnTo>
                        <a:pt x="7" y="20"/>
                      </a:lnTo>
                      <a:lnTo>
                        <a:pt x="3" y="39"/>
                      </a:lnTo>
                      <a:lnTo>
                        <a:pt x="2" y="56"/>
                      </a:lnTo>
                      <a:lnTo>
                        <a:pt x="0" y="32"/>
                      </a:lnTo>
                      <a:lnTo>
                        <a:pt x="2" y="1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92" name="Freeform 280"/>
                <p:cNvSpPr>
                  <a:spLocks noChangeArrowheads="1"/>
                </p:cNvSpPr>
                <p:nvPr/>
              </p:nvSpPr>
              <p:spPr bwMode="auto">
                <a:xfrm>
                  <a:off x="4865" y="1858"/>
                  <a:ext cx="3" cy="5"/>
                </a:xfrm>
                <a:custGeom>
                  <a:avLst/>
                  <a:gdLst>
                    <a:gd name="T0" fmla="*/ 0 w 11"/>
                    <a:gd name="T1" fmla="*/ 0 h 21"/>
                    <a:gd name="T2" fmla="*/ 0 w 11"/>
                    <a:gd name="T3" fmla="*/ 0 h 21"/>
                    <a:gd name="T4" fmla="*/ 0 w 11"/>
                    <a:gd name="T5" fmla="*/ 0 h 21"/>
                    <a:gd name="T6" fmla="*/ 0 w 1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21"/>
                    <a:gd name="T14" fmla="*/ 11 w 1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21">
                      <a:moveTo>
                        <a:pt x="9" y="0"/>
                      </a:moveTo>
                      <a:lnTo>
                        <a:pt x="11" y="9"/>
                      </a:lnTo>
                      <a:lnTo>
                        <a:pt x="0" y="2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6463" name="Group 281"/>
              <p:cNvGrpSpPr>
                <a:grpSpLocks/>
              </p:cNvGrpSpPr>
              <p:nvPr/>
            </p:nvGrpSpPr>
            <p:grpSpPr bwMode="auto">
              <a:xfrm>
                <a:off x="4911" y="1744"/>
                <a:ext cx="251" cy="186"/>
                <a:chOff x="4911" y="1744"/>
                <a:chExt cx="251" cy="186"/>
              </a:xfrm>
            </p:grpSpPr>
            <p:sp>
              <p:nvSpPr>
                <p:cNvPr id="16469" name="Freeform 282"/>
                <p:cNvSpPr>
                  <a:spLocks noChangeArrowheads="1"/>
                </p:cNvSpPr>
                <p:nvPr/>
              </p:nvSpPr>
              <p:spPr bwMode="auto">
                <a:xfrm>
                  <a:off x="5021" y="1744"/>
                  <a:ext cx="7" cy="5"/>
                </a:xfrm>
                <a:custGeom>
                  <a:avLst/>
                  <a:gdLst>
                    <a:gd name="T0" fmla="*/ 0 w 35"/>
                    <a:gd name="T1" fmla="*/ 0 h 25"/>
                    <a:gd name="T2" fmla="*/ 0 w 35"/>
                    <a:gd name="T3" fmla="*/ 0 h 25"/>
                    <a:gd name="T4" fmla="*/ 0 w 35"/>
                    <a:gd name="T5" fmla="*/ 0 h 25"/>
                    <a:gd name="T6" fmla="*/ 0 w 35"/>
                    <a:gd name="T7" fmla="*/ 0 h 25"/>
                    <a:gd name="T8" fmla="*/ 0 w 35"/>
                    <a:gd name="T9" fmla="*/ 0 h 25"/>
                    <a:gd name="T10" fmla="*/ 0 w 35"/>
                    <a:gd name="T11" fmla="*/ 0 h 25"/>
                    <a:gd name="T12" fmla="*/ 0 w 35"/>
                    <a:gd name="T13" fmla="*/ 0 h 25"/>
                    <a:gd name="T14" fmla="*/ 0 w 35"/>
                    <a:gd name="T15" fmla="*/ 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25"/>
                    <a:gd name="T26" fmla="*/ 35 w 35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25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20" y="11"/>
                      </a:lnTo>
                      <a:lnTo>
                        <a:pt x="30" y="16"/>
                      </a:lnTo>
                      <a:lnTo>
                        <a:pt x="35" y="25"/>
                      </a:lnTo>
                      <a:lnTo>
                        <a:pt x="27" y="22"/>
                      </a:lnTo>
                      <a:lnTo>
                        <a:pt x="1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0" name="Freeform 283"/>
                <p:cNvSpPr>
                  <a:spLocks noChangeArrowheads="1"/>
                </p:cNvSpPr>
                <p:nvPr/>
              </p:nvSpPr>
              <p:spPr bwMode="auto">
                <a:xfrm>
                  <a:off x="5021" y="1749"/>
                  <a:ext cx="3" cy="2"/>
                </a:xfrm>
                <a:custGeom>
                  <a:avLst/>
                  <a:gdLst>
                    <a:gd name="T0" fmla="*/ 0 w 11"/>
                    <a:gd name="T1" fmla="*/ 0 h 17"/>
                    <a:gd name="T2" fmla="*/ 0 w 11"/>
                    <a:gd name="T3" fmla="*/ 0 h 17"/>
                    <a:gd name="T4" fmla="*/ 0 w 11"/>
                    <a:gd name="T5" fmla="*/ 0 h 17"/>
                    <a:gd name="T6" fmla="*/ 0 w 1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7"/>
                    <a:gd name="T14" fmla="*/ 11 w 1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7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1" name="Freeform 284"/>
                <p:cNvSpPr>
                  <a:spLocks noChangeArrowheads="1"/>
                </p:cNvSpPr>
                <p:nvPr/>
              </p:nvSpPr>
              <p:spPr bwMode="auto">
                <a:xfrm>
                  <a:off x="4988" y="1768"/>
                  <a:ext cx="69" cy="110"/>
                </a:xfrm>
                <a:custGeom>
                  <a:avLst/>
                  <a:gdLst>
                    <a:gd name="T0" fmla="*/ 0 w 286"/>
                    <a:gd name="T1" fmla="*/ 0 h 712"/>
                    <a:gd name="T2" fmla="*/ 0 w 286"/>
                    <a:gd name="T3" fmla="*/ 0 h 712"/>
                    <a:gd name="T4" fmla="*/ 0 w 286"/>
                    <a:gd name="T5" fmla="*/ 0 h 712"/>
                    <a:gd name="T6" fmla="*/ 0 w 286"/>
                    <a:gd name="T7" fmla="*/ 0 h 712"/>
                    <a:gd name="T8" fmla="*/ 0 w 286"/>
                    <a:gd name="T9" fmla="*/ 0 h 712"/>
                    <a:gd name="T10" fmla="*/ 0 w 286"/>
                    <a:gd name="T11" fmla="*/ 0 h 712"/>
                    <a:gd name="T12" fmla="*/ 0 w 286"/>
                    <a:gd name="T13" fmla="*/ 0 h 712"/>
                    <a:gd name="T14" fmla="*/ 0 w 286"/>
                    <a:gd name="T15" fmla="*/ 0 h 712"/>
                    <a:gd name="T16" fmla="*/ 0 w 286"/>
                    <a:gd name="T17" fmla="*/ 0 h 712"/>
                    <a:gd name="T18" fmla="*/ 0 w 286"/>
                    <a:gd name="T19" fmla="*/ 0 h 7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6"/>
                    <a:gd name="T31" fmla="*/ 0 h 712"/>
                    <a:gd name="T32" fmla="*/ 286 w 286"/>
                    <a:gd name="T33" fmla="*/ 712 h 7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6" h="712">
                      <a:moveTo>
                        <a:pt x="244" y="0"/>
                      </a:moveTo>
                      <a:lnTo>
                        <a:pt x="217" y="29"/>
                      </a:lnTo>
                      <a:lnTo>
                        <a:pt x="209" y="71"/>
                      </a:lnTo>
                      <a:lnTo>
                        <a:pt x="168" y="112"/>
                      </a:lnTo>
                      <a:lnTo>
                        <a:pt x="83" y="304"/>
                      </a:lnTo>
                      <a:lnTo>
                        <a:pt x="37" y="478"/>
                      </a:lnTo>
                      <a:lnTo>
                        <a:pt x="0" y="712"/>
                      </a:lnTo>
                      <a:lnTo>
                        <a:pt x="118" y="608"/>
                      </a:lnTo>
                      <a:lnTo>
                        <a:pt x="286" y="92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2" name="Freeform 285"/>
                <p:cNvSpPr>
                  <a:spLocks noChangeArrowheads="1"/>
                </p:cNvSpPr>
                <p:nvPr/>
              </p:nvSpPr>
              <p:spPr bwMode="auto">
                <a:xfrm>
                  <a:off x="4911" y="1746"/>
                  <a:ext cx="252" cy="184"/>
                </a:xfrm>
                <a:custGeom>
                  <a:avLst/>
                  <a:gdLst>
                    <a:gd name="T0" fmla="*/ 0 w 1067"/>
                    <a:gd name="T1" fmla="*/ 0 h 1186"/>
                    <a:gd name="T2" fmla="*/ 0 w 1067"/>
                    <a:gd name="T3" fmla="*/ 0 h 1186"/>
                    <a:gd name="T4" fmla="*/ 0 w 1067"/>
                    <a:gd name="T5" fmla="*/ 0 h 1186"/>
                    <a:gd name="T6" fmla="*/ 0 w 1067"/>
                    <a:gd name="T7" fmla="*/ 0 h 1186"/>
                    <a:gd name="T8" fmla="*/ 0 w 1067"/>
                    <a:gd name="T9" fmla="*/ 0 h 1186"/>
                    <a:gd name="T10" fmla="*/ 0 w 1067"/>
                    <a:gd name="T11" fmla="*/ 0 h 1186"/>
                    <a:gd name="T12" fmla="*/ 0 w 1067"/>
                    <a:gd name="T13" fmla="*/ 0 h 1186"/>
                    <a:gd name="T14" fmla="*/ 0 w 1067"/>
                    <a:gd name="T15" fmla="*/ 0 h 1186"/>
                    <a:gd name="T16" fmla="*/ 0 w 1067"/>
                    <a:gd name="T17" fmla="*/ 0 h 1186"/>
                    <a:gd name="T18" fmla="*/ 0 w 1067"/>
                    <a:gd name="T19" fmla="*/ 0 h 1186"/>
                    <a:gd name="T20" fmla="*/ 0 w 1067"/>
                    <a:gd name="T21" fmla="*/ 0 h 1186"/>
                    <a:gd name="T22" fmla="*/ 0 w 1067"/>
                    <a:gd name="T23" fmla="*/ 0 h 1186"/>
                    <a:gd name="T24" fmla="*/ 0 w 1067"/>
                    <a:gd name="T25" fmla="*/ 0 h 1186"/>
                    <a:gd name="T26" fmla="*/ 0 w 1067"/>
                    <a:gd name="T27" fmla="*/ 0 h 1186"/>
                    <a:gd name="T28" fmla="*/ 0 w 1067"/>
                    <a:gd name="T29" fmla="*/ 0 h 1186"/>
                    <a:gd name="T30" fmla="*/ 0 w 1067"/>
                    <a:gd name="T31" fmla="*/ 0 h 1186"/>
                    <a:gd name="T32" fmla="*/ 0 w 1067"/>
                    <a:gd name="T33" fmla="*/ 0 h 1186"/>
                    <a:gd name="T34" fmla="*/ 0 w 1067"/>
                    <a:gd name="T35" fmla="*/ 0 h 1186"/>
                    <a:gd name="T36" fmla="*/ 0 w 1067"/>
                    <a:gd name="T37" fmla="*/ 0 h 1186"/>
                    <a:gd name="T38" fmla="*/ 0 w 1067"/>
                    <a:gd name="T39" fmla="*/ 0 h 1186"/>
                    <a:gd name="T40" fmla="*/ 0 w 1067"/>
                    <a:gd name="T41" fmla="*/ 0 h 1186"/>
                    <a:gd name="T42" fmla="*/ 0 w 1067"/>
                    <a:gd name="T43" fmla="*/ 0 h 1186"/>
                    <a:gd name="T44" fmla="*/ 0 w 1067"/>
                    <a:gd name="T45" fmla="*/ 0 h 1186"/>
                    <a:gd name="T46" fmla="*/ 0 w 1067"/>
                    <a:gd name="T47" fmla="*/ 0 h 1186"/>
                    <a:gd name="T48" fmla="*/ 0 w 1067"/>
                    <a:gd name="T49" fmla="*/ 0 h 1186"/>
                    <a:gd name="T50" fmla="*/ 0 w 1067"/>
                    <a:gd name="T51" fmla="*/ 0 h 1186"/>
                    <a:gd name="T52" fmla="*/ 0 w 1067"/>
                    <a:gd name="T53" fmla="*/ 0 h 1186"/>
                    <a:gd name="T54" fmla="*/ 0 w 1067"/>
                    <a:gd name="T55" fmla="*/ 0 h 1186"/>
                    <a:gd name="T56" fmla="*/ 0 w 1067"/>
                    <a:gd name="T57" fmla="*/ 0 h 1186"/>
                    <a:gd name="T58" fmla="*/ 0 w 1067"/>
                    <a:gd name="T59" fmla="*/ 0 h 1186"/>
                    <a:gd name="T60" fmla="*/ 0 w 1067"/>
                    <a:gd name="T61" fmla="*/ 0 h 1186"/>
                    <a:gd name="T62" fmla="*/ 0 w 1067"/>
                    <a:gd name="T63" fmla="*/ 0 h 1186"/>
                    <a:gd name="T64" fmla="*/ 0 w 1067"/>
                    <a:gd name="T65" fmla="*/ 0 h 1186"/>
                    <a:gd name="T66" fmla="*/ 0 w 1067"/>
                    <a:gd name="T67" fmla="*/ 0 h 1186"/>
                    <a:gd name="T68" fmla="*/ 0 w 1067"/>
                    <a:gd name="T69" fmla="*/ 0 h 1186"/>
                    <a:gd name="T70" fmla="*/ 0 w 1067"/>
                    <a:gd name="T71" fmla="*/ 0 h 1186"/>
                    <a:gd name="T72" fmla="*/ 0 w 1067"/>
                    <a:gd name="T73" fmla="*/ 0 h 1186"/>
                    <a:gd name="T74" fmla="*/ 0 w 1067"/>
                    <a:gd name="T75" fmla="*/ 0 h 1186"/>
                    <a:gd name="T76" fmla="*/ 0 w 1067"/>
                    <a:gd name="T77" fmla="*/ 0 h 1186"/>
                    <a:gd name="T78" fmla="*/ 0 w 1067"/>
                    <a:gd name="T79" fmla="*/ 0 h 1186"/>
                    <a:gd name="T80" fmla="*/ 0 w 1067"/>
                    <a:gd name="T81" fmla="*/ 0 h 1186"/>
                    <a:gd name="T82" fmla="*/ 0 w 1067"/>
                    <a:gd name="T83" fmla="*/ 0 h 1186"/>
                    <a:gd name="T84" fmla="*/ 0 w 1067"/>
                    <a:gd name="T85" fmla="*/ 0 h 1186"/>
                    <a:gd name="T86" fmla="*/ 0 w 1067"/>
                    <a:gd name="T87" fmla="*/ 0 h 1186"/>
                    <a:gd name="T88" fmla="*/ 0 w 1067"/>
                    <a:gd name="T89" fmla="*/ 0 h 1186"/>
                    <a:gd name="T90" fmla="*/ 0 w 1067"/>
                    <a:gd name="T91" fmla="*/ 0 h 118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7"/>
                    <a:gd name="T139" fmla="*/ 0 h 1186"/>
                    <a:gd name="T140" fmla="*/ 1067 w 1067"/>
                    <a:gd name="T141" fmla="*/ 1186 h 118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7" h="1186">
                      <a:moveTo>
                        <a:pt x="869" y="62"/>
                      </a:moveTo>
                      <a:lnTo>
                        <a:pt x="836" y="0"/>
                      </a:lnTo>
                      <a:lnTo>
                        <a:pt x="576" y="108"/>
                      </a:lnTo>
                      <a:lnTo>
                        <a:pt x="564" y="191"/>
                      </a:lnTo>
                      <a:lnTo>
                        <a:pt x="542" y="220"/>
                      </a:lnTo>
                      <a:lnTo>
                        <a:pt x="513" y="253"/>
                      </a:lnTo>
                      <a:lnTo>
                        <a:pt x="496" y="312"/>
                      </a:lnTo>
                      <a:lnTo>
                        <a:pt x="438" y="449"/>
                      </a:lnTo>
                      <a:lnTo>
                        <a:pt x="391" y="611"/>
                      </a:lnTo>
                      <a:lnTo>
                        <a:pt x="370" y="720"/>
                      </a:lnTo>
                      <a:lnTo>
                        <a:pt x="160" y="724"/>
                      </a:lnTo>
                      <a:lnTo>
                        <a:pt x="127" y="745"/>
                      </a:lnTo>
                      <a:lnTo>
                        <a:pt x="30" y="745"/>
                      </a:lnTo>
                      <a:lnTo>
                        <a:pt x="4" y="787"/>
                      </a:lnTo>
                      <a:lnTo>
                        <a:pt x="0" y="837"/>
                      </a:lnTo>
                      <a:lnTo>
                        <a:pt x="9" y="882"/>
                      </a:lnTo>
                      <a:lnTo>
                        <a:pt x="98" y="899"/>
                      </a:lnTo>
                      <a:lnTo>
                        <a:pt x="139" y="961"/>
                      </a:lnTo>
                      <a:lnTo>
                        <a:pt x="223" y="982"/>
                      </a:lnTo>
                      <a:lnTo>
                        <a:pt x="285" y="982"/>
                      </a:lnTo>
                      <a:lnTo>
                        <a:pt x="357" y="995"/>
                      </a:lnTo>
                      <a:lnTo>
                        <a:pt x="361" y="1024"/>
                      </a:lnTo>
                      <a:lnTo>
                        <a:pt x="357" y="1086"/>
                      </a:lnTo>
                      <a:lnTo>
                        <a:pt x="365" y="1128"/>
                      </a:lnTo>
                      <a:lnTo>
                        <a:pt x="403" y="1132"/>
                      </a:lnTo>
                      <a:lnTo>
                        <a:pt x="450" y="1140"/>
                      </a:lnTo>
                      <a:lnTo>
                        <a:pt x="496" y="1182"/>
                      </a:lnTo>
                      <a:lnTo>
                        <a:pt x="550" y="1182"/>
                      </a:lnTo>
                      <a:lnTo>
                        <a:pt x="601" y="1177"/>
                      </a:lnTo>
                      <a:lnTo>
                        <a:pt x="677" y="1153"/>
                      </a:lnTo>
                      <a:lnTo>
                        <a:pt x="760" y="1161"/>
                      </a:lnTo>
                      <a:lnTo>
                        <a:pt x="845" y="1186"/>
                      </a:lnTo>
                      <a:lnTo>
                        <a:pt x="925" y="1169"/>
                      </a:lnTo>
                      <a:lnTo>
                        <a:pt x="978" y="1107"/>
                      </a:lnTo>
                      <a:lnTo>
                        <a:pt x="974" y="1040"/>
                      </a:lnTo>
                      <a:lnTo>
                        <a:pt x="995" y="957"/>
                      </a:lnTo>
                      <a:lnTo>
                        <a:pt x="1007" y="849"/>
                      </a:lnTo>
                      <a:lnTo>
                        <a:pt x="1033" y="749"/>
                      </a:lnTo>
                      <a:lnTo>
                        <a:pt x="1067" y="599"/>
                      </a:lnTo>
                      <a:lnTo>
                        <a:pt x="1062" y="449"/>
                      </a:lnTo>
                      <a:lnTo>
                        <a:pt x="1062" y="316"/>
                      </a:lnTo>
                      <a:lnTo>
                        <a:pt x="1054" y="224"/>
                      </a:lnTo>
                      <a:lnTo>
                        <a:pt x="1033" y="183"/>
                      </a:lnTo>
                      <a:lnTo>
                        <a:pt x="986" y="150"/>
                      </a:lnTo>
                      <a:lnTo>
                        <a:pt x="932" y="95"/>
                      </a:lnTo>
                      <a:lnTo>
                        <a:pt x="869" y="6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3" name="Freeform 286"/>
                <p:cNvSpPr>
                  <a:spLocks noChangeArrowheads="1"/>
                </p:cNvSpPr>
                <p:nvPr/>
              </p:nvSpPr>
              <p:spPr bwMode="auto">
                <a:xfrm>
                  <a:off x="5001" y="1760"/>
                  <a:ext cx="159" cy="171"/>
                </a:xfrm>
                <a:custGeom>
                  <a:avLst/>
                  <a:gdLst>
                    <a:gd name="T0" fmla="*/ 0 w 676"/>
                    <a:gd name="T1" fmla="*/ 0 h 1106"/>
                    <a:gd name="T2" fmla="*/ 0 w 676"/>
                    <a:gd name="T3" fmla="*/ 0 h 1106"/>
                    <a:gd name="T4" fmla="*/ 0 w 676"/>
                    <a:gd name="T5" fmla="*/ 0 h 1106"/>
                    <a:gd name="T6" fmla="*/ 0 w 676"/>
                    <a:gd name="T7" fmla="*/ 0 h 1106"/>
                    <a:gd name="T8" fmla="*/ 0 w 676"/>
                    <a:gd name="T9" fmla="*/ 0 h 1106"/>
                    <a:gd name="T10" fmla="*/ 0 w 676"/>
                    <a:gd name="T11" fmla="*/ 0 h 1106"/>
                    <a:gd name="T12" fmla="*/ 0 w 676"/>
                    <a:gd name="T13" fmla="*/ 0 h 1106"/>
                    <a:gd name="T14" fmla="*/ 0 w 676"/>
                    <a:gd name="T15" fmla="*/ 0 h 1106"/>
                    <a:gd name="T16" fmla="*/ 0 w 676"/>
                    <a:gd name="T17" fmla="*/ 0 h 1106"/>
                    <a:gd name="T18" fmla="*/ 0 w 676"/>
                    <a:gd name="T19" fmla="*/ 0 h 1106"/>
                    <a:gd name="T20" fmla="*/ 0 w 676"/>
                    <a:gd name="T21" fmla="*/ 0 h 1106"/>
                    <a:gd name="T22" fmla="*/ 0 w 676"/>
                    <a:gd name="T23" fmla="*/ 0 h 1106"/>
                    <a:gd name="T24" fmla="*/ 0 w 676"/>
                    <a:gd name="T25" fmla="*/ 0 h 1106"/>
                    <a:gd name="T26" fmla="*/ 0 w 676"/>
                    <a:gd name="T27" fmla="*/ 0 h 1106"/>
                    <a:gd name="T28" fmla="*/ 0 w 676"/>
                    <a:gd name="T29" fmla="*/ 0 h 1106"/>
                    <a:gd name="T30" fmla="*/ 0 w 676"/>
                    <a:gd name="T31" fmla="*/ 0 h 1106"/>
                    <a:gd name="T32" fmla="*/ 0 w 676"/>
                    <a:gd name="T33" fmla="*/ 0 h 1106"/>
                    <a:gd name="T34" fmla="*/ 0 w 676"/>
                    <a:gd name="T35" fmla="*/ 0 h 1106"/>
                    <a:gd name="T36" fmla="*/ 0 w 676"/>
                    <a:gd name="T37" fmla="*/ 0 h 1106"/>
                    <a:gd name="T38" fmla="*/ 0 w 676"/>
                    <a:gd name="T39" fmla="*/ 0 h 1106"/>
                    <a:gd name="T40" fmla="*/ 0 w 676"/>
                    <a:gd name="T41" fmla="*/ 0 h 1106"/>
                    <a:gd name="T42" fmla="*/ 0 w 676"/>
                    <a:gd name="T43" fmla="*/ 0 h 1106"/>
                    <a:gd name="T44" fmla="*/ 0 w 676"/>
                    <a:gd name="T45" fmla="*/ 0 h 1106"/>
                    <a:gd name="T46" fmla="*/ 0 w 676"/>
                    <a:gd name="T47" fmla="*/ 0 h 1106"/>
                    <a:gd name="T48" fmla="*/ 0 w 676"/>
                    <a:gd name="T49" fmla="*/ 0 h 1106"/>
                    <a:gd name="T50" fmla="*/ 0 w 676"/>
                    <a:gd name="T51" fmla="*/ 0 h 1106"/>
                    <a:gd name="T52" fmla="*/ 0 w 676"/>
                    <a:gd name="T53" fmla="*/ 0 h 1106"/>
                    <a:gd name="T54" fmla="*/ 0 w 676"/>
                    <a:gd name="T55" fmla="*/ 0 h 1106"/>
                    <a:gd name="T56" fmla="*/ 0 w 676"/>
                    <a:gd name="T57" fmla="*/ 0 h 1106"/>
                    <a:gd name="T58" fmla="*/ 0 w 676"/>
                    <a:gd name="T59" fmla="*/ 0 h 1106"/>
                    <a:gd name="T60" fmla="*/ 0 w 676"/>
                    <a:gd name="T61" fmla="*/ 0 h 1106"/>
                    <a:gd name="T62" fmla="*/ 0 w 676"/>
                    <a:gd name="T63" fmla="*/ 0 h 1106"/>
                    <a:gd name="T64" fmla="*/ 0 w 676"/>
                    <a:gd name="T65" fmla="*/ 0 h 1106"/>
                    <a:gd name="T66" fmla="*/ 0 w 676"/>
                    <a:gd name="T67" fmla="*/ 0 h 1106"/>
                    <a:gd name="T68" fmla="*/ 0 w 676"/>
                    <a:gd name="T69" fmla="*/ 0 h 1106"/>
                    <a:gd name="T70" fmla="*/ 0 w 676"/>
                    <a:gd name="T71" fmla="*/ 0 h 1106"/>
                    <a:gd name="T72" fmla="*/ 0 w 676"/>
                    <a:gd name="T73" fmla="*/ 0 h 1106"/>
                    <a:gd name="T74" fmla="*/ 0 w 676"/>
                    <a:gd name="T75" fmla="*/ 0 h 1106"/>
                    <a:gd name="T76" fmla="*/ 0 w 676"/>
                    <a:gd name="T77" fmla="*/ 0 h 110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76"/>
                    <a:gd name="T118" fmla="*/ 0 h 1106"/>
                    <a:gd name="T119" fmla="*/ 676 w 676"/>
                    <a:gd name="T120" fmla="*/ 1106 h 110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76" h="1106">
                      <a:moveTo>
                        <a:pt x="0" y="928"/>
                      </a:moveTo>
                      <a:lnTo>
                        <a:pt x="88" y="915"/>
                      </a:lnTo>
                      <a:lnTo>
                        <a:pt x="163" y="911"/>
                      </a:lnTo>
                      <a:lnTo>
                        <a:pt x="247" y="903"/>
                      </a:lnTo>
                      <a:lnTo>
                        <a:pt x="340" y="890"/>
                      </a:lnTo>
                      <a:lnTo>
                        <a:pt x="382" y="861"/>
                      </a:lnTo>
                      <a:lnTo>
                        <a:pt x="495" y="720"/>
                      </a:lnTo>
                      <a:lnTo>
                        <a:pt x="437" y="761"/>
                      </a:lnTo>
                      <a:lnTo>
                        <a:pt x="398" y="795"/>
                      </a:lnTo>
                      <a:lnTo>
                        <a:pt x="420" y="695"/>
                      </a:lnTo>
                      <a:lnTo>
                        <a:pt x="462" y="657"/>
                      </a:lnTo>
                      <a:lnTo>
                        <a:pt x="524" y="553"/>
                      </a:lnTo>
                      <a:lnTo>
                        <a:pt x="466" y="603"/>
                      </a:lnTo>
                      <a:lnTo>
                        <a:pt x="428" y="616"/>
                      </a:lnTo>
                      <a:lnTo>
                        <a:pt x="437" y="544"/>
                      </a:lnTo>
                      <a:lnTo>
                        <a:pt x="478" y="490"/>
                      </a:lnTo>
                      <a:lnTo>
                        <a:pt x="520" y="449"/>
                      </a:lnTo>
                      <a:lnTo>
                        <a:pt x="563" y="328"/>
                      </a:lnTo>
                      <a:lnTo>
                        <a:pt x="482" y="428"/>
                      </a:lnTo>
                      <a:lnTo>
                        <a:pt x="437" y="465"/>
                      </a:lnTo>
                      <a:lnTo>
                        <a:pt x="432" y="311"/>
                      </a:lnTo>
                      <a:lnTo>
                        <a:pt x="420" y="249"/>
                      </a:lnTo>
                      <a:lnTo>
                        <a:pt x="394" y="220"/>
                      </a:lnTo>
                      <a:lnTo>
                        <a:pt x="357" y="174"/>
                      </a:lnTo>
                      <a:lnTo>
                        <a:pt x="298" y="153"/>
                      </a:lnTo>
                      <a:lnTo>
                        <a:pt x="268" y="141"/>
                      </a:lnTo>
                      <a:lnTo>
                        <a:pt x="352" y="62"/>
                      </a:lnTo>
                      <a:lnTo>
                        <a:pt x="441" y="83"/>
                      </a:lnTo>
                      <a:lnTo>
                        <a:pt x="499" y="116"/>
                      </a:lnTo>
                      <a:lnTo>
                        <a:pt x="520" y="149"/>
                      </a:lnTo>
                      <a:lnTo>
                        <a:pt x="503" y="99"/>
                      </a:lnTo>
                      <a:lnTo>
                        <a:pt x="470" y="83"/>
                      </a:lnTo>
                      <a:lnTo>
                        <a:pt x="416" y="62"/>
                      </a:lnTo>
                      <a:lnTo>
                        <a:pt x="373" y="54"/>
                      </a:lnTo>
                      <a:lnTo>
                        <a:pt x="398" y="41"/>
                      </a:lnTo>
                      <a:lnTo>
                        <a:pt x="441" y="29"/>
                      </a:lnTo>
                      <a:lnTo>
                        <a:pt x="478" y="16"/>
                      </a:lnTo>
                      <a:lnTo>
                        <a:pt x="499" y="0"/>
                      </a:lnTo>
                      <a:lnTo>
                        <a:pt x="550" y="33"/>
                      </a:lnTo>
                      <a:lnTo>
                        <a:pt x="579" y="62"/>
                      </a:lnTo>
                      <a:lnTo>
                        <a:pt x="608" y="99"/>
                      </a:lnTo>
                      <a:lnTo>
                        <a:pt x="651" y="120"/>
                      </a:lnTo>
                      <a:lnTo>
                        <a:pt x="659" y="158"/>
                      </a:lnTo>
                      <a:lnTo>
                        <a:pt x="676" y="220"/>
                      </a:lnTo>
                      <a:lnTo>
                        <a:pt x="676" y="316"/>
                      </a:lnTo>
                      <a:lnTo>
                        <a:pt x="672" y="415"/>
                      </a:lnTo>
                      <a:lnTo>
                        <a:pt x="668" y="528"/>
                      </a:lnTo>
                      <a:lnTo>
                        <a:pt x="647" y="645"/>
                      </a:lnTo>
                      <a:lnTo>
                        <a:pt x="621" y="766"/>
                      </a:lnTo>
                      <a:lnTo>
                        <a:pt x="608" y="870"/>
                      </a:lnTo>
                      <a:lnTo>
                        <a:pt x="588" y="944"/>
                      </a:lnTo>
                      <a:lnTo>
                        <a:pt x="592" y="1011"/>
                      </a:lnTo>
                      <a:lnTo>
                        <a:pt x="583" y="1048"/>
                      </a:lnTo>
                      <a:lnTo>
                        <a:pt x="554" y="1077"/>
                      </a:lnTo>
                      <a:lnTo>
                        <a:pt x="516" y="1102"/>
                      </a:lnTo>
                      <a:lnTo>
                        <a:pt x="466" y="1106"/>
                      </a:lnTo>
                      <a:lnTo>
                        <a:pt x="441" y="1094"/>
                      </a:lnTo>
                      <a:lnTo>
                        <a:pt x="407" y="1090"/>
                      </a:lnTo>
                      <a:lnTo>
                        <a:pt x="327" y="1073"/>
                      </a:lnTo>
                      <a:lnTo>
                        <a:pt x="361" y="1032"/>
                      </a:lnTo>
                      <a:lnTo>
                        <a:pt x="398" y="973"/>
                      </a:lnTo>
                      <a:lnTo>
                        <a:pt x="344" y="1015"/>
                      </a:lnTo>
                      <a:lnTo>
                        <a:pt x="302" y="1052"/>
                      </a:lnTo>
                      <a:lnTo>
                        <a:pt x="272" y="1073"/>
                      </a:lnTo>
                      <a:lnTo>
                        <a:pt x="231" y="1094"/>
                      </a:lnTo>
                      <a:lnTo>
                        <a:pt x="185" y="1094"/>
                      </a:lnTo>
                      <a:lnTo>
                        <a:pt x="138" y="1094"/>
                      </a:lnTo>
                      <a:lnTo>
                        <a:pt x="113" y="1082"/>
                      </a:lnTo>
                      <a:lnTo>
                        <a:pt x="101" y="1069"/>
                      </a:lnTo>
                      <a:lnTo>
                        <a:pt x="159" y="1036"/>
                      </a:lnTo>
                      <a:lnTo>
                        <a:pt x="218" y="982"/>
                      </a:lnTo>
                      <a:lnTo>
                        <a:pt x="235" y="957"/>
                      </a:lnTo>
                      <a:lnTo>
                        <a:pt x="189" y="969"/>
                      </a:lnTo>
                      <a:lnTo>
                        <a:pt x="117" y="1023"/>
                      </a:lnTo>
                      <a:lnTo>
                        <a:pt x="88" y="1048"/>
                      </a:lnTo>
                      <a:lnTo>
                        <a:pt x="21" y="1052"/>
                      </a:lnTo>
                      <a:lnTo>
                        <a:pt x="0" y="1040"/>
                      </a:lnTo>
                      <a:lnTo>
                        <a:pt x="0" y="1011"/>
                      </a:lnTo>
                      <a:lnTo>
                        <a:pt x="0" y="92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4" name="Freeform 287"/>
                <p:cNvSpPr>
                  <a:spLocks noChangeArrowheads="1"/>
                </p:cNvSpPr>
                <p:nvPr/>
              </p:nvSpPr>
              <p:spPr bwMode="auto">
                <a:xfrm>
                  <a:off x="5100" y="1844"/>
                  <a:ext cx="46" cy="79"/>
                </a:xfrm>
                <a:custGeom>
                  <a:avLst/>
                  <a:gdLst>
                    <a:gd name="T0" fmla="*/ 0 w 197"/>
                    <a:gd name="T1" fmla="*/ 0 h 513"/>
                    <a:gd name="T2" fmla="*/ 0 w 197"/>
                    <a:gd name="T3" fmla="*/ 0 h 513"/>
                    <a:gd name="T4" fmla="*/ 0 w 197"/>
                    <a:gd name="T5" fmla="*/ 0 h 513"/>
                    <a:gd name="T6" fmla="*/ 0 w 197"/>
                    <a:gd name="T7" fmla="*/ 0 h 513"/>
                    <a:gd name="T8" fmla="*/ 0 w 197"/>
                    <a:gd name="T9" fmla="*/ 0 h 513"/>
                    <a:gd name="T10" fmla="*/ 0 w 197"/>
                    <a:gd name="T11" fmla="*/ 0 h 513"/>
                    <a:gd name="T12" fmla="*/ 0 w 197"/>
                    <a:gd name="T13" fmla="*/ 0 h 513"/>
                    <a:gd name="T14" fmla="*/ 0 w 197"/>
                    <a:gd name="T15" fmla="*/ 0 h 513"/>
                    <a:gd name="T16" fmla="*/ 0 w 197"/>
                    <a:gd name="T17" fmla="*/ 0 h 513"/>
                    <a:gd name="T18" fmla="*/ 0 w 197"/>
                    <a:gd name="T19" fmla="*/ 0 h 513"/>
                    <a:gd name="T20" fmla="*/ 0 w 197"/>
                    <a:gd name="T21" fmla="*/ 0 h 513"/>
                    <a:gd name="T22" fmla="*/ 0 w 197"/>
                    <a:gd name="T23" fmla="*/ 0 h 513"/>
                    <a:gd name="T24" fmla="*/ 0 w 197"/>
                    <a:gd name="T25" fmla="*/ 0 h 513"/>
                    <a:gd name="T26" fmla="*/ 0 w 197"/>
                    <a:gd name="T27" fmla="*/ 0 h 5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7"/>
                    <a:gd name="T43" fmla="*/ 0 h 513"/>
                    <a:gd name="T44" fmla="*/ 197 w 197"/>
                    <a:gd name="T45" fmla="*/ 513 h 5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7" h="513">
                      <a:moveTo>
                        <a:pt x="0" y="513"/>
                      </a:moveTo>
                      <a:lnTo>
                        <a:pt x="34" y="496"/>
                      </a:lnTo>
                      <a:lnTo>
                        <a:pt x="71" y="455"/>
                      </a:lnTo>
                      <a:lnTo>
                        <a:pt x="105" y="380"/>
                      </a:lnTo>
                      <a:lnTo>
                        <a:pt x="122" y="317"/>
                      </a:lnTo>
                      <a:lnTo>
                        <a:pt x="147" y="247"/>
                      </a:lnTo>
                      <a:lnTo>
                        <a:pt x="160" y="180"/>
                      </a:lnTo>
                      <a:lnTo>
                        <a:pt x="180" y="76"/>
                      </a:lnTo>
                      <a:lnTo>
                        <a:pt x="197" y="0"/>
                      </a:lnTo>
                      <a:lnTo>
                        <a:pt x="155" y="151"/>
                      </a:lnTo>
                      <a:lnTo>
                        <a:pt x="122" y="267"/>
                      </a:lnTo>
                      <a:lnTo>
                        <a:pt x="84" y="346"/>
                      </a:lnTo>
                      <a:lnTo>
                        <a:pt x="25" y="430"/>
                      </a:lnTo>
                      <a:lnTo>
                        <a:pt x="0" y="5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5" name="Freeform 288"/>
                <p:cNvSpPr>
                  <a:spLocks noChangeArrowheads="1"/>
                </p:cNvSpPr>
                <p:nvPr/>
              </p:nvSpPr>
              <p:spPr bwMode="auto">
                <a:xfrm>
                  <a:off x="4915" y="1781"/>
                  <a:ext cx="185" cy="118"/>
                </a:xfrm>
                <a:custGeom>
                  <a:avLst/>
                  <a:gdLst>
                    <a:gd name="T0" fmla="*/ 0 w 781"/>
                    <a:gd name="T1" fmla="*/ 0 h 770"/>
                    <a:gd name="T2" fmla="*/ 0 w 781"/>
                    <a:gd name="T3" fmla="*/ 0 h 770"/>
                    <a:gd name="T4" fmla="*/ 0 w 781"/>
                    <a:gd name="T5" fmla="*/ 0 h 770"/>
                    <a:gd name="T6" fmla="*/ 0 w 781"/>
                    <a:gd name="T7" fmla="*/ 0 h 770"/>
                    <a:gd name="T8" fmla="*/ 0 w 781"/>
                    <a:gd name="T9" fmla="*/ 0 h 770"/>
                    <a:gd name="T10" fmla="*/ 0 w 781"/>
                    <a:gd name="T11" fmla="*/ 0 h 770"/>
                    <a:gd name="T12" fmla="*/ 0 w 781"/>
                    <a:gd name="T13" fmla="*/ 0 h 770"/>
                    <a:gd name="T14" fmla="*/ 0 w 781"/>
                    <a:gd name="T15" fmla="*/ 0 h 770"/>
                    <a:gd name="T16" fmla="*/ 0 w 781"/>
                    <a:gd name="T17" fmla="*/ 0 h 770"/>
                    <a:gd name="T18" fmla="*/ 0 w 781"/>
                    <a:gd name="T19" fmla="*/ 0 h 770"/>
                    <a:gd name="T20" fmla="*/ 0 w 781"/>
                    <a:gd name="T21" fmla="*/ 0 h 770"/>
                    <a:gd name="T22" fmla="*/ 0 w 781"/>
                    <a:gd name="T23" fmla="*/ 0 h 770"/>
                    <a:gd name="T24" fmla="*/ 0 w 781"/>
                    <a:gd name="T25" fmla="*/ 0 h 770"/>
                    <a:gd name="T26" fmla="*/ 0 w 781"/>
                    <a:gd name="T27" fmla="*/ 0 h 770"/>
                    <a:gd name="T28" fmla="*/ 0 w 781"/>
                    <a:gd name="T29" fmla="*/ 0 h 770"/>
                    <a:gd name="T30" fmla="*/ 0 w 781"/>
                    <a:gd name="T31" fmla="*/ 0 h 770"/>
                    <a:gd name="T32" fmla="*/ 0 w 781"/>
                    <a:gd name="T33" fmla="*/ 0 h 770"/>
                    <a:gd name="T34" fmla="*/ 0 w 781"/>
                    <a:gd name="T35" fmla="*/ 0 h 770"/>
                    <a:gd name="T36" fmla="*/ 0 w 781"/>
                    <a:gd name="T37" fmla="*/ 0 h 770"/>
                    <a:gd name="T38" fmla="*/ 0 w 781"/>
                    <a:gd name="T39" fmla="*/ 0 h 770"/>
                    <a:gd name="T40" fmla="*/ 0 w 781"/>
                    <a:gd name="T41" fmla="*/ 0 h 770"/>
                    <a:gd name="T42" fmla="*/ 0 w 781"/>
                    <a:gd name="T43" fmla="*/ 0 h 770"/>
                    <a:gd name="T44" fmla="*/ 0 w 781"/>
                    <a:gd name="T45" fmla="*/ 0 h 770"/>
                    <a:gd name="T46" fmla="*/ 0 w 781"/>
                    <a:gd name="T47" fmla="*/ 0 h 770"/>
                    <a:gd name="T48" fmla="*/ 0 w 781"/>
                    <a:gd name="T49" fmla="*/ 0 h 770"/>
                    <a:gd name="T50" fmla="*/ 0 w 781"/>
                    <a:gd name="T51" fmla="*/ 0 h 770"/>
                    <a:gd name="T52" fmla="*/ 0 w 781"/>
                    <a:gd name="T53" fmla="*/ 0 h 770"/>
                    <a:gd name="T54" fmla="*/ 0 w 781"/>
                    <a:gd name="T55" fmla="*/ 0 h 770"/>
                    <a:gd name="T56" fmla="*/ 0 w 781"/>
                    <a:gd name="T57" fmla="*/ 0 h 770"/>
                    <a:gd name="T58" fmla="*/ 0 w 781"/>
                    <a:gd name="T59" fmla="*/ 0 h 770"/>
                    <a:gd name="T60" fmla="*/ 0 w 781"/>
                    <a:gd name="T61" fmla="*/ 0 h 770"/>
                    <a:gd name="T62" fmla="*/ 0 w 781"/>
                    <a:gd name="T63" fmla="*/ 0 h 770"/>
                    <a:gd name="T64" fmla="*/ 0 w 781"/>
                    <a:gd name="T65" fmla="*/ 0 h 770"/>
                    <a:gd name="T66" fmla="*/ 0 w 781"/>
                    <a:gd name="T67" fmla="*/ 0 h 770"/>
                    <a:gd name="T68" fmla="*/ 0 w 781"/>
                    <a:gd name="T69" fmla="*/ 0 h 770"/>
                    <a:gd name="T70" fmla="*/ 0 w 781"/>
                    <a:gd name="T71" fmla="*/ 0 h 770"/>
                    <a:gd name="T72" fmla="*/ 0 w 781"/>
                    <a:gd name="T73" fmla="*/ 0 h 770"/>
                    <a:gd name="T74" fmla="*/ 0 w 781"/>
                    <a:gd name="T75" fmla="*/ 0 h 770"/>
                    <a:gd name="T76" fmla="*/ 0 w 781"/>
                    <a:gd name="T77" fmla="*/ 0 h 770"/>
                    <a:gd name="T78" fmla="*/ 0 w 781"/>
                    <a:gd name="T79" fmla="*/ 0 h 770"/>
                    <a:gd name="T80" fmla="*/ 0 w 781"/>
                    <a:gd name="T81" fmla="*/ 0 h 770"/>
                    <a:gd name="T82" fmla="*/ 0 w 781"/>
                    <a:gd name="T83" fmla="*/ 0 h 770"/>
                    <a:gd name="T84" fmla="*/ 0 w 781"/>
                    <a:gd name="T85" fmla="*/ 0 h 770"/>
                    <a:gd name="T86" fmla="*/ 0 w 781"/>
                    <a:gd name="T87" fmla="*/ 0 h 770"/>
                    <a:gd name="T88" fmla="*/ 0 w 781"/>
                    <a:gd name="T89" fmla="*/ 0 h 770"/>
                    <a:gd name="T90" fmla="*/ 0 w 781"/>
                    <a:gd name="T91" fmla="*/ 0 h 770"/>
                    <a:gd name="T92" fmla="*/ 0 w 781"/>
                    <a:gd name="T93" fmla="*/ 0 h 770"/>
                    <a:gd name="T94" fmla="*/ 0 w 781"/>
                    <a:gd name="T95" fmla="*/ 0 h 770"/>
                    <a:gd name="T96" fmla="*/ 0 w 781"/>
                    <a:gd name="T97" fmla="*/ 0 h 770"/>
                    <a:gd name="T98" fmla="*/ 0 w 781"/>
                    <a:gd name="T99" fmla="*/ 0 h 770"/>
                    <a:gd name="T100" fmla="*/ 0 w 781"/>
                    <a:gd name="T101" fmla="*/ 0 h 770"/>
                    <a:gd name="T102" fmla="*/ 0 w 781"/>
                    <a:gd name="T103" fmla="*/ 0 h 770"/>
                    <a:gd name="T104" fmla="*/ 0 w 781"/>
                    <a:gd name="T105" fmla="*/ 0 h 770"/>
                    <a:gd name="T106" fmla="*/ 0 w 781"/>
                    <a:gd name="T107" fmla="*/ 0 h 770"/>
                    <a:gd name="T108" fmla="*/ 0 w 781"/>
                    <a:gd name="T109" fmla="*/ 0 h 770"/>
                    <a:gd name="T110" fmla="*/ 0 w 781"/>
                    <a:gd name="T111" fmla="*/ 0 h 7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1"/>
                    <a:gd name="T169" fmla="*/ 0 h 770"/>
                    <a:gd name="T170" fmla="*/ 781 w 781"/>
                    <a:gd name="T171" fmla="*/ 770 h 77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1" h="770">
                      <a:moveTo>
                        <a:pt x="638" y="0"/>
                      </a:moveTo>
                      <a:lnTo>
                        <a:pt x="546" y="29"/>
                      </a:lnTo>
                      <a:lnTo>
                        <a:pt x="503" y="66"/>
                      </a:lnTo>
                      <a:lnTo>
                        <a:pt x="478" y="141"/>
                      </a:lnTo>
                      <a:lnTo>
                        <a:pt x="478" y="212"/>
                      </a:lnTo>
                      <a:lnTo>
                        <a:pt x="491" y="253"/>
                      </a:lnTo>
                      <a:lnTo>
                        <a:pt x="483" y="324"/>
                      </a:lnTo>
                      <a:lnTo>
                        <a:pt x="483" y="378"/>
                      </a:lnTo>
                      <a:lnTo>
                        <a:pt x="495" y="391"/>
                      </a:lnTo>
                      <a:lnTo>
                        <a:pt x="483" y="411"/>
                      </a:lnTo>
                      <a:lnTo>
                        <a:pt x="474" y="432"/>
                      </a:lnTo>
                      <a:lnTo>
                        <a:pt x="491" y="454"/>
                      </a:lnTo>
                      <a:lnTo>
                        <a:pt x="491" y="475"/>
                      </a:lnTo>
                      <a:lnTo>
                        <a:pt x="458" y="483"/>
                      </a:lnTo>
                      <a:lnTo>
                        <a:pt x="462" y="504"/>
                      </a:lnTo>
                      <a:lnTo>
                        <a:pt x="429" y="516"/>
                      </a:lnTo>
                      <a:lnTo>
                        <a:pt x="398" y="508"/>
                      </a:lnTo>
                      <a:lnTo>
                        <a:pt x="378" y="516"/>
                      </a:lnTo>
                      <a:lnTo>
                        <a:pt x="285" y="529"/>
                      </a:lnTo>
                      <a:lnTo>
                        <a:pt x="202" y="525"/>
                      </a:lnTo>
                      <a:lnTo>
                        <a:pt x="147" y="529"/>
                      </a:lnTo>
                      <a:lnTo>
                        <a:pt x="113" y="550"/>
                      </a:lnTo>
                      <a:lnTo>
                        <a:pt x="29" y="550"/>
                      </a:lnTo>
                      <a:lnTo>
                        <a:pt x="0" y="579"/>
                      </a:lnTo>
                      <a:lnTo>
                        <a:pt x="0" y="612"/>
                      </a:lnTo>
                      <a:lnTo>
                        <a:pt x="4" y="666"/>
                      </a:lnTo>
                      <a:lnTo>
                        <a:pt x="71" y="683"/>
                      </a:lnTo>
                      <a:lnTo>
                        <a:pt x="71" y="649"/>
                      </a:lnTo>
                      <a:lnTo>
                        <a:pt x="76" y="620"/>
                      </a:lnTo>
                      <a:lnTo>
                        <a:pt x="88" y="608"/>
                      </a:lnTo>
                      <a:lnTo>
                        <a:pt x="93" y="641"/>
                      </a:lnTo>
                      <a:lnTo>
                        <a:pt x="97" y="683"/>
                      </a:lnTo>
                      <a:lnTo>
                        <a:pt x="113" y="708"/>
                      </a:lnTo>
                      <a:lnTo>
                        <a:pt x="142" y="741"/>
                      </a:lnTo>
                      <a:lnTo>
                        <a:pt x="214" y="757"/>
                      </a:lnTo>
                      <a:lnTo>
                        <a:pt x="268" y="766"/>
                      </a:lnTo>
                      <a:lnTo>
                        <a:pt x="332" y="770"/>
                      </a:lnTo>
                      <a:lnTo>
                        <a:pt x="252" y="724"/>
                      </a:lnTo>
                      <a:lnTo>
                        <a:pt x="198" y="683"/>
                      </a:lnTo>
                      <a:lnTo>
                        <a:pt x="184" y="649"/>
                      </a:lnTo>
                      <a:lnTo>
                        <a:pt x="193" y="620"/>
                      </a:lnTo>
                      <a:lnTo>
                        <a:pt x="239" y="616"/>
                      </a:lnTo>
                      <a:lnTo>
                        <a:pt x="256" y="649"/>
                      </a:lnTo>
                      <a:lnTo>
                        <a:pt x="268" y="687"/>
                      </a:lnTo>
                      <a:lnTo>
                        <a:pt x="311" y="728"/>
                      </a:lnTo>
                      <a:lnTo>
                        <a:pt x="357" y="762"/>
                      </a:lnTo>
                      <a:lnTo>
                        <a:pt x="403" y="766"/>
                      </a:lnTo>
                      <a:lnTo>
                        <a:pt x="474" y="762"/>
                      </a:lnTo>
                      <a:lnTo>
                        <a:pt x="398" y="703"/>
                      </a:lnTo>
                      <a:lnTo>
                        <a:pt x="344" y="674"/>
                      </a:lnTo>
                      <a:lnTo>
                        <a:pt x="302" y="641"/>
                      </a:lnTo>
                      <a:lnTo>
                        <a:pt x="289" y="616"/>
                      </a:lnTo>
                      <a:lnTo>
                        <a:pt x="293" y="591"/>
                      </a:lnTo>
                      <a:lnTo>
                        <a:pt x="319" y="587"/>
                      </a:lnTo>
                      <a:lnTo>
                        <a:pt x="348" y="612"/>
                      </a:lnTo>
                      <a:lnTo>
                        <a:pt x="365" y="645"/>
                      </a:lnTo>
                      <a:lnTo>
                        <a:pt x="403" y="687"/>
                      </a:lnTo>
                      <a:lnTo>
                        <a:pt x="449" y="708"/>
                      </a:lnTo>
                      <a:lnTo>
                        <a:pt x="483" y="728"/>
                      </a:lnTo>
                      <a:lnTo>
                        <a:pt x="520" y="745"/>
                      </a:lnTo>
                      <a:lnTo>
                        <a:pt x="563" y="753"/>
                      </a:lnTo>
                      <a:lnTo>
                        <a:pt x="613" y="753"/>
                      </a:lnTo>
                      <a:lnTo>
                        <a:pt x="662" y="744"/>
                      </a:lnTo>
                      <a:lnTo>
                        <a:pt x="554" y="708"/>
                      </a:lnTo>
                      <a:lnTo>
                        <a:pt x="512" y="687"/>
                      </a:lnTo>
                      <a:lnTo>
                        <a:pt x="483" y="649"/>
                      </a:lnTo>
                      <a:lnTo>
                        <a:pt x="478" y="616"/>
                      </a:lnTo>
                      <a:lnTo>
                        <a:pt x="503" y="616"/>
                      </a:lnTo>
                      <a:lnTo>
                        <a:pt x="516" y="645"/>
                      </a:lnTo>
                      <a:lnTo>
                        <a:pt x="538" y="670"/>
                      </a:lnTo>
                      <a:lnTo>
                        <a:pt x="571" y="696"/>
                      </a:lnTo>
                      <a:lnTo>
                        <a:pt x="609" y="721"/>
                      </a:lnTo>
                      <a:lnTo>
                        <a:pt x="659" y="742"/>
                      </a:lnTo>
                      <a:lnTo>
                        <a:pt x="697" y="728"/>
                      </a:lnTo>
                      <a:lnTo>
                        <a:pt x="714" y="708"/>
                      </a:lnTo>
                      <a:lnTo>
                        <a:pt x="743" y="657"/>
                      </a:lnTo>
                      <a:lnTo>
                        <a:pt x="689" y="645"/>
                      </a:lnTo>
                      <a:lnTo>
                        <a:pt x="584" y="633"/>
                      </a:lnTo>
                      <a:lnTo>
                        <a:pt x="520" y="604"/>
                      </a:lnTo>
                      <a:lnTo>
                        <a:pt x="487" y="575"/>
                      </a:lnTo>
                      <a:lnTo>
                        <a:pt x="474" y="541"/>
                      </a:lnTo>
                      <a:lnTo>
                        <a:pt x="470" y="525"/>
                      </a:lnTo>
                      <a:lnTo>
                        <a:pt x="487" y="525"/>
                      </a:lnTo>
                      <a:lnTo>
                        <a:pt x="508" y="550"/>
                      </a:lnTo>
                      <a:lnTo>
                        <a:pt x="542" y="595"/>
                      </a:lnTo>
                      <a:lnTo>
                        <a:pt x="617" y="620"/>
                      </a:lnTo>
                      <a:lnTo>
                        <a:pt x="689" y="642"/>
                      </a:lnTo>
                      <a:lnTo>
                        <a:pt x="743" y="657"/>
                      </a:lnTo>
                      <a:lnTo>
                        <a:pt x="764" y="570"/>
                      </a:lnTo>
                      <a:lnTo>
                        <a:pt x="769" y="508"/>
                      </a:lnTo>
                      <a:lnTo>
                        <a:pt x="769" y="453"/>
                      </a:lnTo>
                      <a:lnTo>
                        <a:pt x="697" y="491"/>
                      </a:lnTo>
                      <a:lnTo>
                        <a:pt x="613" y="508"/>
                      </a:lnTo>
                      <a:lnTo>
                        <a:pt x="546" y="504"/>
                      </a:lnTo>
                      <a:lnTo>
                        <a:pt x="528" y="496"/>
                      </a:lnTo>
                      <a:lnTo>
                        <a:pt x="520" y="475"/>
                      </a:lnTo>
                      <a:lnTo>
                        <a:pt x="559" y="475"/>
                      </a:lnTo>
                      <a:lnTo>
                        <a:pt x="600" y="487"/>
                      </a:lnTo>
                      <a:lnTo>
                        <a:pt x="699" y="491"/>
                      </a:lnTo>
                      <a:lnTo>
                        <a:pt x="769" y="454"/>
                      </a:lnTo>
                      <a:lnTo>
                        <a:pt x="773" y="374"/>
                      </a:lnTo>
                      <a:lnTo>
                        <a:pt x="777" y="320"/>
                      </a:lnTo>
                      <a:lnTo>
                        <a:pt x="781" y="266"/>
                      </a:lnTo>
                      <a:lnTo>
                        <a:pt x="773" y="174"/>
                      </a:lnTo>
                      <a:lnTo>
                        <a:pt x="751" y="141"/>
                      </a:lnTo>
                      <a:lnTo>
                        <a:pt x="689" y="100"/>
                      </a:lnTo>
                      <a:lnTo>
                        <a:pt x="709" y="104"/>
                      </a:lnTo>
                      <a:lnTo>
                        <a:pt x="773" y="133"/>
                      </a:lnTo>
                      <a:lnTo>
                        <a:pt x="747" y="75"/>
                      </a:lnTo>
                      <a:lnTo>
                        <a:pt x="726" y="45"/>
                      </a:lnTo>
                      <a:lnTo>
                        <a:pt x="709" y="25"/>
                      </a:lnTo>
                      <a:lnTo>
                        <a:pt x="638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6" name="Freeform 289"/>
                <p:cNvSpPr>
                  <a:spLocks noChangeArrowheads="1"/>
                </p:cNvSpPr>
                <p:nvPr/>
              </p:nvSpPr>
              <p:spPr bwMode="auto">
                <a:xfrm>
                  <a:off x="5040" y="1823"/>
                  <a:ext cx="46" cy="29"/>
                </a:xfrm>
                <a:custGeom>
                  <a:avLst/>
                  <a:gdLst>
                    <a:gd name="T0" fmla="*/ 0 w 198"/>
                    <a:gd name="T1" fmla="*/ 0 h 176"/>
                    <a:gd name="T2" fmla="*/ 0 w 198"/>
                    <a:gd name="T3" fmla="*/ 0 h 176"/>
                    <a:gd name="T4" fmla="*/ 0 w 198"/>
                    <a:gd name="T5" fmla="*/ 0 h 176"/>
                    <a:gd name="T6" fmla="*/ 0 w 198"/>
                    <a:gd name="T7" fmla="*/ 0 h 176"/>
                    <a:gd name="T8" fmla="*/ 0 w 198"/>
                    <a:gd name="T9" fmla="*/ 0 h 176"/>
                    <a:gd name="T10" fmla="*/ 0 w 198"/>
                    <a:gd name="T11" fmla="*/ 0 h 176"/>
                    <a:gd name="T12" fmla="*/ 0 w 198"/>
                    <a:gd name="T13" fmla="*/ 0 h 176"/>
                    <a:gd name="T14" fmla="*/ 0 w 198"/>
                    <a:gd name="T15" fmla="*/ 0 h 176"/>
                    <a:gd name="T16" fmla="*/ 0 w 198"/>
                    <a:gd name="T17" fmla="*/ 0 h 176"/>
                    <a:gd name="T18" fmla="*/ 0 w 198"/>
                    <a:gd name="T19" fmla="*/ 0 h 176"/>
                    <a:gd name="T20" fmla="*/ 0 w 198"/>
                    <a:gd name="T21" fmla="*/ 0 h 176"/>
                    <a:gd name="T22" fmla="*/ 0 w 198"/>
                    <a:gd name="T23" fmla="*/ 0 h 176"/>
                    <a:gd name="T24" fmla="*/ 0 w 198"/>
                    <a:gd name="T25" fmla="*/ 0 h 176"/>
                    <a:gd name="T26" fmla="*/ 0 w 198"/>
                    <a:gd name="T27" fmla="*/ 0 h 176"/>
                    <a:gd name="T28" fmla="*/ 0 w 198"/>
                    <a:gd name="T29" fmla="*/ 0 h 176"/>
                    <a:gd name="T30" fmla="*/ 0 w 198"/>
                    <a:gd name="T31" fmla="*/ 0 h 176"/>
                    <a:gd name="T32" fmla="*/ 0 w 198"/>
                    <a:gd name="T33" fmla="*/ 0 h 176"/>
                    <a:gd name="T34" fmla="*/ 0 w 198"/>
                    <a:gd name="T35" fmla="*/ 0 h 176"/>
                    <a:gd name="T36" fmla="*/ 0 w 198"/>
                    <a:gd name="T37" fmla="*/ 0 h 176"/>
                    <a:gd name="T38" fmla="*/ 0 w 198"/>
                    <a:gd name="T39" fmla="*/ 0 h 176"/>
                    <a:gd name="T40" fmla="*/ 0 w 198"/>
                    <a:gd name="T41" fmla="*/ 0 h 176"/>
                    <a:gd name="T42" fmla="*/ 0 w 198"/>
                    <a:gd name="T43" fmla="*/ 0 h 176"/>
                    <a:gd name="T44" fmla="*/ 0 w 198"/>
                    <a:gd name="T45" fmla="*/ 0 h 17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8"/>
                    <a:gd name="T70" fmla="*/ 0 h 176"/>
                    <a:gd name="T71" fmla="*/ 198 w 198"/>
                    <a:gd name="T72" fmla="*/ 176 h 17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8" h="176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26" y="48"/>
                      </a:lnTo>
                      <a:lnTo>
                        <a:pt x="51" y="66"/>
                      </a:lnTo>
                      <a:lnTo>
                        <a:pt x="103" y="105"/>
                      </a:lnTo>
                      <a:lnTo>
                        <a:pt x="125" y="121"/>
                      </a:lnTo>
                      <a:lnTo>
                        <a:pt x="175" y="159"/>
                      </a:lnTo>
                      <a:lnTo>
                        <a:pt x="120" y="142"/>
                      </a:lnTo>
                      <a:lnTo>
                        <a:pt x="66" y="125"/>
                      </a:lnTo>
                      <a:lnTo>
                        <a:pt x="12" y="121"/>
                      </a:lnTo>
                      <a:lnTo>
                        <a:pt x="16" y="138"/>
                      </a:lnTo>
                      <a:lnTo>
                        <a:pt x="103" y="154"/>
                      </a:lnTo>
                      <a:lnTo>
                        <a:pt x="150" y="172"/>
                      </a:lnTo>
                      <a:lnTo>
                        <a:pt x="175" y="176"/>
                      </a:lnTo>
                      <a:lnTo>
                        <a:pt x="196" y="169"/>
                      </a:lnTo>
                      <a:lnTo>
                        <a:pt x="198" y="148"/>
                      </a:lnTo>
                      <a:lnTo>
                        <a:pt x="181" y="133"/>
                      </a:lnTo>
                      <a:lnTo>
                        <a:pt x="157" y="108"/>
                      </a:lnTo>
                      <a:lnTo>
                        <a:pt x="127" y="75"/>
                      </a:lnTo>
                      <a:lnTo>
                        <a:pt x="97" y="37"/>
                      </a:lnTo>
                      <a:lnTo>
                        <a:pt x="62" y="12"/>
                      </a:lnTo>
                      <a:lnTo>
                        <a:pt x="2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7" name="Freeform 290"/>
                <p:cNvSpPr>
                  <a:spLocks noChangeArrowheads="1"/>
                </p:cNvSpPr>
                <p:nvPr/>
              </p:nvSpPr>
              <p:spPr bwMode="auto">
                <a:xfrm>
                  <a:off x="5044" y="1802"/>
                  <a:ext cx="43" cy="34"/>
                </a:xfrm>
                <a:custGeom>
                  <a:avLst/>
                  <a:gdLst>
                    <a:gd name="T0" fmla="*/ 0 w 180"/>
                    <a:gd name="T1" fmla="*/ 0 h 229"/>
                    <a:gd name="T2" fmla="*/ 0 w 180"/>
                    <a:gd name="T3" fmla="*/ 0 h 229"/>
                    <a:gd name="T4" fmla="*/ 0 w 180"/>
                    <a:gd name="T5" fmla="*/ 0 h 229"/>
                    <a:gd name="T6" fmla="*/ 0 w 180"/>
                    <a:gd name="T7" fmla="*/ 0 h 229"/>
                    <a:gd name="T8" fmla="*/ 0 w 180"/>
                    <a:gd name="T9" fmla="*/ 0 h 229"/>
                    <a:gd name="T10" fmla="*/ 0 w 180"/>
                    <a:gd name="T11" fmla="*/ 0 h 229"/>
                    <a:gd name="T12" fmla="*/ 0 w 180"/>
                    <a:gd name="T13" fmla="*/ 0 h 229"/>
                    <a:gd name="T14" fmla="*/ 0 w 180"/>
                    <a:gd name="T15" fmla="*/ 0 h 229"/>
                    <a:gd name="T16" fmla="*/ 0 w 180"/>
                    <a:gd name="T17" fmla="*/ 0 h 229"/>
                    <a:gd name="T18" fmla="*/ 0 w 180"/>
                    <a:gd name="T19" fmla="*/ 0 h 229"/>
                    <a:gd name="T20" fmla="*/ 0 w 180"/>
                    <a:gd name="T21" fmla="*/ 0 h 229"/>
                    <a:gd name="T22" fmla="*/ 0 w 180"/>
                    <a:gd name="T23" fmla="*/ 0 h 229"/>
                    <a:gd name="T24" fmla="*/ 0 w 180"/>
                    <a:gd name="T25" fmla="*/ 0 h 229"/>
                    <a:gd name="T26" fmla="*/ 0 w 180"/>
                    <a:gd name="T27" fmla="*/ 0 h 229"/>
                    <a:gd name="T28" fmla="*/ 0 w 180"/>
                    <a:gd name="T29" fmla="*/ 0 h 229"/>
                    <a:gd name="T30" fmla="*/ 0 w 180"/>
                    <a:gd name="T31" fmla="*/ 0 h 229"/>
                    <a:gd name="T32" fmla="*/ 0 w 180"/>
                    <a:gd name="T33" fmla="*/ 0 h 2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0"/>
                    <a:gd name="T52" fmla="*/ 0 h 229"/>
                    <a:gd name="T53" fmla="*/ 180 w 180"/>
                    <a:gd name="T54" fmla="*/ 229 h 2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0" h="229">
                      <a:moveTo>
                        <a:pt x="33" y="0"/>
                      </a:moveTo>
                      <a:lnTo>
                        <a:pt x="8" y="4"/>
                      </a:lnTo>
                      <a:lnTo>
                        <a:pt x="0" y="25"/>
                      </a:lnTo>
                      <a:lnTo>
                        <a:pt x="2" y="43"/>
                      </a:lnTo>
                      <a:lnTo>
                        <a:pt x="17" y="67"/>
                      </a:lnTo>
                      <a:lnTo>
                        <a:pt x="37" y="74"/>
                      </a:lnTo>
                      <a:lnTo>
                        <a:pt x="77" y="99"/>
                      </a:lnTo>
                      <a:lnTo>
                        <a:pt x="115" y="130"/>
                      </a:lnTo>
                      <a:lnTo>
                        <a:pt x="142" y="172"/>
                      </a:lnTo>
                      <a:lnTo>
                        <a:pt x="172" y="216"/>
                      </a:lnTo>
                      <a:lnTo>
                        <a:pt x="180" y="229"/>
                      </a:lnTo>
                      <a:lnTo>
                        <a:pt x="172" y="178"/>
                      </a:lnTo>
                      <a:lnTo>
                        <a:pt x="165" y="132"/>
                      </a:lnTo>
                      <a:lnTo>
                        <a:pt x="151" y="93"/>
                      </a:lnTo>
                      <a:lnTo>
                        <a:pt x="126" y="56"/>
                      </a:lnTo>
                      <a:lnTo>
                        <a:pt x="60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8" name="Freeform 291"/>
                <p:cNvSpPr>
                  <a:spLocks noChangeArrowheads="1"/>
                </p:cNvSpPr>
                <p:nvPr/>
              </p:nvSpPr>
              <p:spPr bwMode="auto">
                <a:xfrm>
                  <a:off x="5037" y="1768"/>
                  <a:ext cx="43" cy="21"/>
                </a:xfrm>
                <a:custGeom>
                  <a:avLst/>
                  <a:gdLst>
                    <a:gd name="T0" fmla="*/ 0 w 193"/>
                    <a:gd name="T1" fmla="*/ 0 h 133"/>
                    <a:gd name="T2" fmla="*/ 0 w 193"/>
                    <a:gd name="T3" fmla="*/ 0 h 133"/>
                    <a:gd name="T4" fmla="*/ 0 w 193"/>
                    <a:gd name="T5" fmla="*/ 0 h 133"/>
                    <a:gd name="T6" fmla="*/ 0 w 193"/>
                    <a:gd name="T7" fmla="*/ 0 h 133"/>
                    <a:gd name="T8" fmla="*/ 0 w 193"/>
                    <a:gd name="T9" fmla="*/ 0 h 133"/>
                    <a:gd name="T10" fmla="*/ 0 w 193"/>
                    <a:gd name="T11" fmla="*/ 0 h 133"/>
                    <a:gd name="T12" fmla="*/ 0 w 193"/>
                    <a:gd name="T13" fmla="*/ 0 h 133"/>
                    <a:gd name="T14" fmla="*/ 0 w 193"/>
                    <a:gd name="T15" fmla="*/ 0 h 133"/>
                    <a:gd name="T16" fmla="*/ 0 w 193"/>
                    <a:gd name="T17" fmla="*/ 0 h 133"/>
                    <a:gd name="T18" fmla="*/ 0 w 193"/>
                    <a:gd name="T19" fmla="*/ 0 h 1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3"/>
                    <a:gd name="T31" fmla="*/ 0 h 133"/>
                    <a:gd name="T32" fmla="*/ 193 w 193"/>
                    <a:gd name="T33" fmla="*/ 133 h 1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3" h="133">
                      <a:moveTo>
                        <a:pt x="0" y="133"/>
                      </a:moveTo>
                      <a:lnTo>
                        <a:pt x="34" y="104"/>
                      </a:lnTo>
                      <a:lnTo>
                        <a:pt x="88" y="83"/>
                      </a:lnTo>
                      <a:lnTo>
                        <a:pt x="125" y="74"/>
                      </a:lnTo>
                      <a:lnTo>
                        <a:pt x="193" y="0"/>
                      </a:lnTo>
                      <a:lnTo>
                        <a:pt x="142" y="29"/>
                      </a:lnTo>
                      <a:lnTo>
                        <a:pt x="96" y="49"/>
                      </a:lnTo>
                      <a:lnTo>
                        <a:pt x="63" y="66"/>
                      </a:lnTo>
                      <a:lnTo>
                        <a:pt x="46" y="8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79" name="Freeform 292"/>
                <p:cNvSpPr>
                  <a:spLocks noChangeArrowheads="1"/>
                </p:cNvSpPr>
                <p:nvPr/>
              </p:nvSpPr>
              <p:spPr bwMode="auto">
                <a:xfrm>
                  <a:off x="5001" y="1804"/>
                  <a:ext cx="27" cy="53"/>
                </a:xfrm>
                <a:custGeom>
                  <a:avLst/>
                  <a:gdLst>
                    <a:gd name="T0" fmla="*/ 0 w 109"/>
                    <a:gd name="T1" fmla="*/ 0 h 342"/>
                    <a:gd name="T2" fmla="*/ 0 w 109"/>
                    <a:gd name="T3" fmla="*/ 0 h 342"/>
                    <a:gd name="T4" fmla="*/ 0 w 109"/>
                    <a:gd name="T5" fmla="*/ 0 h 342"/>
                    <a:gd name="T6" fmla="*/ 0 w 109"/>
                    <a:gd name="T7" fmla="*/ 0 h 342"/>
                    <a:gd name="T8" fmla="*/ 0 w 109"/>
                    <a:gd name="T9" fmla="*/ 0 h 342"/>
                    <a:gd name="T10" fmla="*/ 0 w 109"/>
                    <a:gd name="T11" fmla="*/ 0 h 342"/>
                    <a:gd name="T12" fmla="*/ 0 w 109"/>
                    <a:gd name="T13" fmla="*/ 0 h 342"/>
                    <a:gd name="T14" fmla="*/ 0 w 109"/>
                    <a:gd name="T15" fmla="*/ 0 h 342"/>
                    <a:gd name="T16" fmla="*/ 0 w 109"/>
                    <a:gd name="T17" fmla="*/ 0 h 342"/>
                    <a:gd name="T18" fmla="*/ 0 w 109"/>
                    <a:gd name="T19" fmla="*/ 0 h 342"/>
                    <a:gd name="T20" fmla="*/ 0 w 109"/>
                    <a:gd name="T21" fmla="*/ 0 h 342"/>
                    <a:gd name="T22" fmla="*/ 0 w 109"/>
                    <a:gd name="T23" fmla="*/ 0 h 342"/>
                    <a:gd name="T24" fmla="*/ 0 w 109"/>
                    <a:gd name="T25" fmla="*/ 0 h 342"/>
                    <a:gd name="T26" fmla="*/ 0 w 109"/>
                    <a:gd name="T27" fmla="*/ 0 h 342"/>
                    <a:gd name="T28" fmla="*/ 0 w 109"/>
                    <a:gd name="T29" fmla="*/ 0 h 342"/>
                    <a:gd name="T30" fmla="*/ 0 w 109"/>
                    <a:gd name="T31" fmla="*/ 0 h 342"/>
                    <a:gd name="T32" fmla="*/ 0 w 109"/>
                    <a:gd name="T33" fmla="*/ 0 h 342"/>
                    <a:gd name="T34" fmla="*/ 0 w 109"/>
                    <a:gd name="T35" fmla="*/ 0 h 342"/>
                    <a:gd name="T36" fmla="*/ 0 w 109"/>
                    <a:gd name="T37" fmla="*/ 0 h 3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42"/>
                    <a:gd name="T59" fmla="*/ 109 w 109"/>
                    <a:gd name="T60" fmla="*/ 342 h 34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42">
                      <a:moveTo>
                        <a:pt x="0" y="342"/>
                      </a:moveTo>
                      <a:lnTo>
                        <a:pt x="54" y="342"/>
                      </a:lnTo>
                      <a:lnTo>
                        <a:pt x="72" y="338"/>
                      </a:lnTo>
                      <a:lnTo>
                        <a:pt x="72" y="325"/>
                      </a:lnTo>
                      <a:lnTo>
                        <a:pt x="84" y="313"/>
                      </a:lnTo>
                      <a:lnTo>
                        <a:pt x="101" y="300"/>
                      </a:lnTo>
                      <a:lnTo>
                        <a:pt x="93" y="287"/>
                      </a:lnTo>
                      <a:lnTo>
                        <a:pt x="93" y="270"/>
                      </a:lnTo>
                      <a:lnTo>
                        <a:pt x="105" y="249"/>
                      </a:lnTo>
                      <a:lnTo>
                        <a:pt x="105" y="228"/>
                      </a:lnTo>
                      <a:lnTo>
                        <a:pt x="97" y="203"/>
                      </a:lnTo>
                      <a:lnTo>
                        <a:pt x="97" y="149"/>
                      </a:lnTo>
                      <a:lnTo>
                        <a:pt x="109" y="100"/>
                      </a:lnTo>
                      <a:lnTo>
                        <a:pt x="105" y="62"/>
                      </a:lnTo>
                      <a:lnTo>
                        <a:pt x="105" y="0"/>
                      </a:lnTo>
                      <a:lnTo>
                        <a:pt x="72" y="95"/>
                      </a:lnTo>
                      <a:lnTo>
                        <a:pt x="42" y="183"/>
                      </a:lnTo>
                      <a:lnTo>
                        <a:pt x="21" y="278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0" name="Freeform 293"/>
                <p:cNvSpPr>
                  <a:spLocks noChangeArrowheads="1"/>
                </p:cNvSpPr>
                <p:nvPr/>
              </p:nvSpPr>
              <p:spPr bwMode="auto">
                <a:xfrm>
                  <a:off x="5040" y="1862"/>
                  <a:ext cx="46" cy="8"/>
                </a:xfrm>
                <a:custGeom>
                  <a:avLst/>
                  <a:gdLst>
                    <a:gd name="T0" fmla="*/ 0 w 194"/>
                    <a:gd name="T1" fmla="*/ 0 h 66"/>
                    <a:gd name="T2" fmla="*/ 0 w 194"/>
                    <a:gd name="T3" fmla="*/ 0 h 66"/>
                    <a:gd name="T4" fmla="*/ 0 w 194"/>
                    <a:gd name="T5" fmla="*/ 0 h 66"/>
                    <a:gd name="T6" fmla="*/ 0 w 194"/>
                    <a:gd name="T7" fmla="*/ 0 h 66"/>
                    <a:gd name="T8" fmla="*/ 0 w 194"/>
                    <a:gd name="T9" fmla="*/ 0 h 66"/>
                    <a:gd name="T10" fmla="*/ 0 w 194"/>
                    <a:gd name="T11" fmla="*/ 0 h 66"/>
                    <a:gd name="T12" fmla="*/ 0 w 194"/>
                    <a:gd name="T13" fmla="*/ 0 h 66"/>
                    <a:gd name="T14" fmla="*/ 0 w 194"/>
                    <a:gd name="T15" fmla="*/ 0 h 66"/>
                    <a:gd name="T16" fmla="*/ 0 w 194"/>
                    <a:gd name="T17" fmla="*/ 0 h 66"/>
                    <a:gd name="T18" fmla="*/ 0 w 194"/>
                    <a:gd name="T19" fmla="*/ 0 h 66"/>
                    <a:gd name="T20" fmla="*/ 0 w 194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4"/>
                    <a:gd name="T34" fmla="*/ 0 h 66"/>
                    <a:gd name="T35" fmla="*/ 194 w 194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4" h="66">
                      <a:moveTo>
                        <a:pt x="156" y="32"/>
                      </a:moveTo>
                      <a:lnTo>
                        <a:pt x="112" y="13"/>
                      </a:lnTo>
                      <a:lnTo>
                        <a:pt x="74" y="3"/>
                      </a:lnTo>
                      <a:lnTo>
                        <a:pt x="22" y="0"/>
                      </a:lnTo>
                      <a:lnTo>
                        <a:pt x="0" y="4"/>
                      </a:lnTo>
                      <a:lnTo>
                        <a:pt x="9" y="25"/>
                      </a:lnTo>
                      <a:lnTo>
                        <a:pt x="30" y="41"/>
                      </a:lnTo>
                      <a:lnTo>
                        <a:pt x="76" y="54"/>
                      </a:lnTo>
                      <a:lnTo>
                        <a:pt x="148" y="66"/>
                      </a:lnTo>
                      <a:lnTo>
                        <a:pt x="194" y="62"/>
                      </a:lnTo>
                      <a:lnTo>
                        <a:pt x="156" y="3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1" name="Freeform 294"/>
                <p:cNvSpPr>
                  <a:spLocks noChangeArrowheads="1"/>
                </p:cNvSpPr>
                <p:nvPr/>
              </p:nvSpPr>
              <p:spPr bwMode="auto">
                <a:xfrm>
                  <a:off x="5001" y="1868"/>
                  <a:ext cx="30" cy="21"/>
                </a:xfrm>
                <a:custGeom>
                  <a:avLst/>
                  <a:gdLst>
                    <a:gd name="T0" fmla="*/ 0 w 118"/>
                    <a:gd name="T1" fmla="*/ 0 h 144"/>
                    <a:gd name="T2" fmla="*/ 0 w 118"/>
                    <a:gd name="T3" fmla="*/ 0 h 144"/>
                    <a:gd name="T4" fmla="*/ 0 w 118"/>
                    <a:gd name="T5" fmla="*/ 0 h 144"/>
                    <a:gd name="T6" fmla="*/ 0 w 118"/>
                    <a:gd name="T7" fmla="*/ 0 h 144"/>
                    <a:gd name="T8" fmla="*/ 0 w 118"/>
                    <a:gd name="T9" fmla="*/ 0 h 144"/>
                    <a:gd name="T10" fmla="*/ 0 w 118"/>
                    <a:gd name="T11" fmla="*/ 0 h 144"/>
                    <a:gd name="T12" fmla="*/ 0 w 118"/>
                    <a:gd name="T13" fmla="*/ 0 h 144"/>
                    <a:gd name="T14" fmla="*/ 0 w 118"/>
                    <a:gd name="T15" fmla="*/ 0 h 144"/>
                    <a:gd name="T16" fmla="*/ 0 w 118"/>
                    <a:gd name="T17" fmla="*/ 0 h 144"/>
                    <a:gd name="T18" fmla="*/ 0 w 118"/>
                    <a:gd name="T19" fmla="*/ 0 h 144"/>
                    <a:gd name="T20" fmla="*/ 0 w 118"/>
                    <a:gd name="T21" fmla="*/ 0 h 144"/>
                    <a:gd name="T22" fmla="*/ 0 w 118"/>
                    <a:gd name="T23" fmla="*/ 0 h 144"/>
                    <a:gd name="T24" fmla="*/ 0 w 118"/>
                    <a:gd name="T25" fmla="*/ 0 h 1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8"/>
                    <a:gd name="T40" fmla="*/ 0 h 144"/>
                    <a:gd name="T41" fmla="*/ 118 w 118"/>
                    <a:gd name="T42" fmla="*/ 144 h 1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8" h="144">
                      <a:moveTo>
                        <a:pt x="54" y="40"/>
                      </a:moveTo>
                      <a:lnTo>
                        <a:pt x="40" y="9"/>
                      </a:lnTo>
                      <a:lnTo>
                        <a:pt x="17" y="0"/>
                      </a:lnTo>
                      <a:lnTo>
                        <a:pt x="2" y="7"/>
                      </a:lnTo>
                      <a:lnTo>
                        <a:pt x="0" y="23"/>
                      </a:lnTo>
                      <a:lnTo>
                        <a:pt x="10" y="52"/>
                      </a:lnTo>
                      <a:lnTo>
                        <a:pt x="27" y="77"/>
                      </a:lnTo>
                      <a:lnTo>
                        <a:pt x="48" y="100"/>
                      </a:lnTo>
                      <a:lnTo>
                        <a:pt x="76" y="124"/>
                      </a:lnTo>
                      <a:lnTo>
                        <a:pt x="118" y="144"/>
                      </a:lnTo>
                      <a:lnTo>
                        <a:pt x="80" y="102"/>
                      </a:lnTo>
                      <a:lnTo>
                        <a:pt x="68" y="73"/>
                      </a:lnTo>
                      <a:lnTo>
                        <a:pt x="54" y="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82" name="Freeform 295"/>
                <p:cNvSpPr>
                  <a:spLocks noChangeArrowheads="1"/>
                </p:cNvSpPr>
                <p:nvPr/>
              </p:nvSpPr>
              <p:spPr bwMode="auto">
                <a:xfrm>
                  <a:off x="5047" y="1749"/>
                  <a:ext cx="66" cy="26"/>
                </a:xfrm>
                <a:custGeom>
                  <a:avLst/>
                  <a:gdLst>
                    <a:gd name="T0" fmla="*/ 0 w 279"/>
                    <a:gd name="T1" fmla="*/ 0 h 173"/>
                    <a:gd name="T2" fmla="*/ 0 w 279"/>
                    <a:gd name="T3" fmla="*/ 0 h 173"/>
                    <a:gd name="T4" fmla="*/ 0 w 279"/>
                    <a:gd name="T5" fmla="*/ 0 h 173"/>
                    <a:gd name="T6" fmla="*/ 0 w 279"/>
                    <a:gd name="T7" fmla="*/ 0 h 173"/>
                    <a:gd name="T8" fmla="*/ 0 w 279"/>
                    <a:gd name="T9" fmla="*/ 0 h 173"/>
                    <a:gd name="T10" fmla="*/ 0 w 279"/>
                    <a:gd name="T11" fmla="*/ 0 h 173"/>
                    <a:gd name="T12" fmla="*/ 0 w 279"/>
                    <a:gd name="T13" fmla="*/ 0 h 173"/>
                    <a:gd name="T14" fmla="*/ 0 w 279"/>
                    <a:gd name="T15" fmla="*/ 0 h 173"/>
                    <a:gd name="T16" fmla="*/ 0 w 279"/>
                    <a:gd name="T17" fmla="*/ 0 h 173"/>
                    <a:gd name="T18" fmla="*/ 0 w 279"/>
                    <a:gd name="T19" fmla="*/ 0 h 173"/>
                    <a:gd name="T20" fmla="*/ 0 w 279"/>
                    <a:gd name="T21" fmla="*/ 0 h 173"/>
                    <a:gd name="T22" fmla="*/ 0 w 279"/>
                    <a:gd name="T23" fmla="*/ 0 h 1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9"/>
                    <a:gd name="T37" fmla="*/ 0 h 173"/>
                    <a:gd name="T38" fmla="*/ 279 w 279"/>
                    <a:gd name="T39" fmla="*/ 173 h 1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9" h="173">
                      <a:moveTo>
                        <a:pt x="0" y="173"/>
                      </a:moveTo>
                      <a:lnTo>
                        <a:pt x="9" y="102"/>
                      </a:lnTo>
                      <a:lnTo>
                        <a:pt x="67" y="77"/>
                      </a:lnTo>
                      <a:lnTo>
                        <a:pt x="147" y="46"/>
                      </a:lnTo>
                      <a:lnTo>
                        <a:pt x="203" y="23"/>
                      </a:lnTo>
                      <a:lnTo>
                        <a:pt x="258" y="0"/>
                      </a:lnTo>
                      <a:lnTo>
                        <a:pt x="279" y="50"/>
                      </a:lnTo>
                      <a:lnTo>
                        <a:pt x="229" y="79"/>
                      </a:lnTo>
                      <a:lnTo>
                        <a:pt x="168" y="100"/>
                      </a:lnTo>
                      <a:lnTo>
                        <a:pt x="122" y="113"/>
                      </a:lnTo>
                      <a:lnTo>
                        <a:pt x="65" y="144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6464" name="Group 296"/>
              <p:cNvGrpSpPr>
                <a:grpSpLocks/>
              </p:cNvGrpSpPr>
              <p:nvPr/>
            </p:nvGrpSpPr>
            <p:grpSpPr bwMode="auto">
              <a:xfrm>
                <a:off x="5051" y="1876"/>
                <a:ext cx="133" cy="118"/>
                <a:chOff x="5051" y="1876"/>
                <a:chExt cx="133" cy="118"/>
              </a:xfrm>
            </p:grpSpPr>
            <p:sp>
              <p:nvSpPr>
                <p:cNvPr id="16467" name="Freeform 297"/>
                <p:cNvSpPr>
                  <a:spLocks noChangeArrowheads="1"/>
                </p:cNvSpPr>
                <p:nvPr/>
              </p:nvSpPr>
              <p:spPr bwMode="auto">
                <a:xfrm>
                  <a:off x="5051" y="1876"/>
                  <a:ext cx="134" cy="119"/>
                </a:xfrm>
                <a:custGeom>
                  <a:avLst/>
                  <a:gdLst>
                    <a:gd name="T0" fmla="*/ 0 w 575"/>
                    <a:gd name="T1" fmla="*/ 0 h 770"/>
                    <a:gd name="T2" fmla="*/ 0 w 575"/>
                    <a:gd name="T3" fmla="*/ 0 h 770"/>
                    <a:gd name="T4" fmla="*/ 0 w 575"/>
                    <a:gd name="T5" fmla="*/ 0 h 770"/>
                    <a:gd name="T6" fmla="*/ 0 w 575"/>
                    <a:gd name="T7" fmla="*/ 0 h 770"/>
                    <a:gd name="T8" fmla="*/ 0 w 575"/>
                    <a:gd name="T9" fmla="*/ 0 h 770"/>
                    <a:gd name="T10" fmla="*/ 0 w 575"/>
                    <a:gd name="T11" fmla="*/ 0 h 770"/>
                    <a:gd name="T12" fmla="*/ 0 w 575"/>
                    <a:gd name="T13" fmla="*/ 0 h 770"/>
                    <a:gd name="T14" fmla="*/ 0 w 575"/>
                    <a:gd name="T15" fmla="*/ 0 h 770"/>
                    <a:gd name="T16" fmla="*/ 0 w 575"/>
                    <a:gd name="T17" fmla="*/ 0 h 770"/>
                    <a:gd name="T18" fmla="*/ 0 w 575"/>
                    <a:gd name="T19" fmla="*/ 0 h 770"/>
                    <a:gd name="T20" fmla="*/ 0 w 575"/>
                    <a:gd name="T21" fmla="*/ 0 h 770"/>
                    <a:gd name="T22" fmla="*/ 0 w 575"/>
                    <a:gd name="T23" fmla="*/ 0 h 770"/>
                    <a:gd name="T24" fmla="*/ 0 w 575"/>
                    <a:gd name="T25" fmla="*/ 0 h 770"/>
                    <a:gd name="T26" fmla="*/ 0 w 575"/>
                    <a:gd name="T27" fmla="*/ 0 h 770"/>
                    <a:gd name="T28" fmla="*/ 0 w 575"/>
                    <a:gd name="T29" fmla="*/ 0 h 770"/>
                    <a:gd name="T30" fmla="*/ 0 w 575"/>
                    <a:gd name="T31" fmla="*/ 0 h 770"/>
                    <a:gd name="T32" fmla="*/ 0 w 575"/>
                    <a:gd name="T33" fmla="*/ 0 h 770"/>
                    <a:gd name="T34" fmla="*/ 0 w 575"/>
                    <a:gd name="T35" fmla="*/ 0 h 770"/>
                    <a:gd name="T36" fmla="*/ 0 w 575"/>
                    <a:gd name="T37" fmla="*/ 0 h 770"/>
                    <a:gd name="T38" fmla="*/ 0 w 575"/>
                    <a:gd name="T39" fmla="*/ 0 h 770"/>
                    <a:gd name="T40" fmla="*/ 0 w 575"/>
                    <a:gd name="T41" fmla="*/ 0 h 770"/>
                    <a:gd name="T42" fmla="*/ 0 w 575"/>
                    <a:gd name="T43" fmla="*/ 0 h 770"/>
                    <a:gd name="T44" fmla="*/ 0 w 575"/>
                    <a:gd name="T45" fmla="*/ 0 h 770"/>
                    <a:gd name="T46" fmla="*/ 0 w 575"/>
                    <a:gd name="T47" fmla="*/ 0 h 7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75"/>
                    <a:gd name="T73" fmla="*/ 0 h 770"/>
                    <a:gd name="T74" fmla="*/ 575 w 575"/>
                    <a:gd name="T75" fmla="*/ 770 h 7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75" h="770">
                      <a:moveTo>
                        <a:pt x="256" y="113"/>
                      </a:moveTo>
                      <a:lnTo>
                        <a:pt x="361" y="104"/>
                      </a:lnTo>
                      <a:lnTo>
                        <a:pt x="425" y="88"/>
                      </a:lnTo>
                      <a:lnTo>
                        <a:pt x="445" y="59"/>
                      </a:lnTo>
                      <a:lnTo>
                        <a:pt x="445" y="34"/>
                      </a:lnTo>
                      <a:lnTo>
                        <a:pt x="462" y="13"/>
                      </a:lnTo>
                      <a:lnTo>
                        <a:pt x="520" y="0"/>
                      </a:lnTo>
                      <a:lnTo>
                        <a:pt x="575" y="4"/>
                      </a:lnTo>
                      <a:lnTo>
                        <a:pt x="508" y="599"/>
                      </a:lnTo>
                      <a:lnTo>
                        <a:pt x="462" y="654"/>
                      </a:lnTo>
                      <a:lnTo>
                        <a:pt x="403" y="708"/>
                      </a:lnTo>
                      <a:lnTo>
                        <a:pt x="320" y="750"/>
                      </a:lnTo>
                      <a:lnTo>
                        <a:pt x="223" y="762"/>
                      </a:lnTo>
                      <a:lnTo>
                        <a:pt x="93" y="770"/>
                      </a:lnTo>
                      <a:lnTo>
                        <a:pt x="17" y="758"/>
                      </a:lnTo>
                      <a:lnTo>
                        <a:pt x="0" y="716"/>
                      </a:lnTo>
                      <a:lnTo>
                        <a:pt x="9" y="662"/>
                      </a:lnTo>
                      <a:lnTo>
                        <a:pt x="63" y="495"/>
                      </a:lnTo>
                      <a:lnTo>
                        <a:pt x="109" y="329"/>
                      </a:lnTo>
                      <a:lnTo>
                        <a:pt x="130" y="204"/>
                      </a:lnTo>
                      <a:lnTo>
                        <a:pt x="130" y="171"/>
                      </a:lnTo>
                      <a:lnTo>
                        <a:pt x="159" y="125"/>
                      </a:lnTo>
                      <a:lnTo>
                        <a:pt x="194" y="113"/>
                      </a:lnTo>
                      <a:lnTo>
                        <a:pt x="256" y="11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468" name="Freeform 298"/>
                <p:cNvSpPr>
                  <a:spLocks noChangeArrowheads="1"/>
                </p:cNvSpPr>
                <p:nvPr/>
              </p:nvSpPr>
              <p:spPr bwMode="auto">
                <a:xfrm>
                  <a:off x="5067" y="1881"/>
                  <a:ext cx="118" cy="108"/>
                </a:xfrm>
                <a:custGeom>
                  <a:avLst/>
                  <a:gdLst>
                    <a:gd name="T0" fmla="*/ 0 w 496"/>
                    <a:gd name="T1" fmla="*/ 0 h 708"/>
                    <a:gd name="T2" fmla="*/ 0 w 496"/>
                    <a:gd name="T3" fmla="*/ 0 h 708"/>
                    <a:gd name="T4" fmla="*/ 0 w 496"/>
                    <a:gd name="T5" fmla="*/ 0 h 708"/>
                    <a:gd name="T6" fmla="*/ 0 w 496"/>
                    <a:gd name="T7" fmla="*/ 0 h 708"/>
                    <a:gd name="T8" fmla="*/ 0 w 496"/>
                    <a:gd name="T9" fmla="*/ 0 h 708"/>
                    <a:gd name="T10" fmla="*/ 0 w 496"/>
                    <a:gd name="T11" fmla="*/ 0 h 708"/>
                    <a:gd name="T12" fmla="*/ 0 w 496"/>
                    <a:gd name="T13" fmla="*/ 0 h 708"/>
                    <a:gd name="T14" fmla="*/ 0 w 496"/>
                    <a:gd name="T15" fmla="*/ 0 h 708"/>
                    <a:gd name="T16" fmla="*/ 0 w 496"/>
                    <a:gd name="T17" fmla="*/ 0 h 708"/>
                    <a:gd name="T18" fmla="*/ 0 w 496"/>
                    <a:gd name="T19" fmla="*/ 0 h 708"/>
                    <a:gd name="T20" fmla="*/ 0 w 496"/>
                    <a:gd name="T21" fmla="*/ 0 h 708"/>
                    <a:gd name="T22" fmla="*/ 0 w 496"/>
                    <a:gd name="T23" fmla="*/ 0 h 708"/>
                    <a:gd name="T24" fmla="*/ 0 w 496"/>
                    <a:gd name="T25" fmla="*/ 0 h 708"/>
                    <a:gd name="T26" fmla="*/ 0 w 496"/>
                    <a:gd name="T27" fmla="*/ 0 h 708"/>
                    <a:gd name="T28" fmla="*/ 0 w 496"/>
                    <a:gd name="T29" fmla="*/ 0 h 708"/>
                    <a:gd name="T30" fmla="*/ 0 w 496"/>
                    <a:gd name="T31" fmla="*/ 0 h 708"/>
                    <a:gd name="T32" fmla="*/ 0 w 496"/>
                    <a:gd name="T33" fmla="*/ 0 h 708"/>
                    <a:gd name="T34" fmla="*/ 0 w 496"/>
                    <a:gd name="T35" fmla="*/ 0 h 708"/>
                    <a:gd name="T36" fmla="*/ 0 w 496"/>
                    <a:gd name="T37" fmla="*/ 0 h 708"/>
                    <a:gd name="T38" fmla="*/ 0 w 496"/>
                    <a:gd name="T39" fmla="*/ 0 h 708"/>
                    <a:gd name="T40" fmla="*/ 0 w 496"/>
                    <a:gd name="T41" fmla="*/ 0 h 7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6"/>
                    <a:gd name="T64" fmla="*/ 0 h 708"/>
                    <a:gd name="T65" fmla="*/ 496 w 496"/>
                    <a:gd name="T66" fmla="*/ 708 h 7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6" h="708">
                      <a:moveTo>
                        <a:pt x="172" y="141"/>
                      </a:moveTo>
                      <a:lnTo>
                        <a:pt x="265" y="137"/>
                      </a:lnTo>
                      <a:lnTo>
                        <a:pt x="362" y="120"/>
                      </a:lnTo>
                      <a:lnTo>
                        <a:pt x="420" y="91"/>
                      </a:lnTo>
                      <a:lnTo>
                        <a:pt x="453" y="66"/>
                      </a:lnTo>
                      <a:lnTo>
                        <a:pt x="496" y="0"/>
                      </a:lnTo>
                      <a:lnTo>
                        <a:pt x="433" y="544"/>
                      </a:lnTo>
                      <a:lnTo>
                        <a:pt x="391" y="594"/>
                      </a:lnTo>
                      <a:lnTo>
                        <a:pt x="344" y="641"/>
                      </a:lnTo>
                      <a:lnTo>
                        <a:pt x="286" y="674"/>
                      </a:lnTo>
                      <a:lnTo>
                        <a:pt x="235" y="691"/>
                      </a:lnTo>
                      <a:lnTo>
                        <a:pt x="172" y="699"/>
                      </a:lnTo>
                      <a:lnTo>
                        <a:pt x="113" y="708"/>
                      </a:lnTo>
                      <a:lnTo>
                        <a:pt x="47" y="708"/>
                      </a:lnTo>
                      <a:lnTo>
                        <a:pt x="17" y="699"/>
                      </a:lnTo>
                      <a:lnTo>
                        <a:pt x="0" y="674"/>
                      </a:lnTo>
                      <a:lnTo>
                        <a:pt x="8" y="633"/>
                      </a:lnTo>
                      <a:lnTo>
                        <a:pt x="51" y="536"/>
                      </a:lnTo>
                      <a:lnTo>
                        <a:pt x="122" y="212"/>
                      </a:lnTo>
                      <a:lnTo>
                        <a:pt x="135" y="166"/>
                      </a:lnTo>
                      <a:lnTo>
                        <a:pt x="172" y="141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6465" name="Freeform 299"/>
              <p:cNvSpPr>
                <a:spLocks noChangeArrowheads="1"/>
              </p:cNvSpPr>
              <p:nvPr/>
            </p:nvSpPr>
            <p:spPr bwMode="auto">
              <a:xfrm>
                <a:off x="4845" y="2011"/>
                <a:ext cx="10" cy="100"/>
              </a:xfrm>
              <a:custGeom>
                <a:avLst/>
                <a:gdLst>
                  <a:gd name="T0" fmla="*/ 0 w 43"/>
                  <a:gd name="T1" fmla="*/ 0 h 650"/>
                  <a:gd name="T2" fmla="*/ 0 w 43"/>
                  <a:gd name="T3" fmla="*/ 0 h 650"/>
                  <a:gd name="T4" fmla="*/ 0 w 43"/>
                  <a:gd name="T5" fmla="*/ 0 h 650"/>
                  <a:gd name="T6" fmla="*/ 0 w 43"/>
                  <a:gd name="T7" fmla="*/ 0 h 650"/>
                  <a:gd name="T8" fmla="*/ 0 w 43"/>
                  <a:gd name="T9" fmla="*/ 0 h 650"/>
                  <a:gd name="T10" fmla="*/ 0 w 43"/>
                  <a:gd name="T11" fmla="*/ 0 h 650"/>
                  <a:gd name="T12" fmla="*/ 0 w 43"/>
                  <a:gd name="T13" fmla="*/ 0 h 650"/>
                  <a:gd name="T14" fmla="*/ 0 w 43"/>
                  <a:gd name="T15" fmla="*/ 0 h 650"/>
                  <a:gd name="T16" fmla="*/ 0 w 43"/>
                  <a:gd name="T17" fmla="*/ 0 h 650"/>
                  <a:gd name="T18" fmla="*/ 0 w 43"/>
                  <a:gd name="T19" fmla="*/ 0 h 650"/>
                  <a:gd name="T20" fmla="*/ 0 w 43"/>
                  <a:gd name="T21" fmla="*/ 0 h 650"/>
                  <a:gd name="T22" fmla="*/ 0 w 43"/>
                  <a:gd name="T23" fmla="*/ 0 h 650"/>
                  <a:gd name="T24" fmla="*/ 0 w 43"/>
                  <a:gd name="T25" fmla="*/ 0 h 650"/>
                  <a:gd name="T26" fmla="*/ 0 w 43"/>
                  <a:gd name="T27" fmla="*/ 0 h 650"/>
                  <a:gd name="T28" fmla="*/ 0 w 43"/>
                  <a:gd name="T29" fmla="*/ 0 h 6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650"/>
                  <a:gd name="T47" fmla="*/ 43 w 43"/>
                  <a:gd name="T48" fmla="*/ 650 h 6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650">
                    <a:moveTo>
                      <a:pt x="14" y="0"/>
                    </a:moveTo>
                    <a:lnTo>
                      <a:pt x="0" y="33"/>
                    </a:lnTo>
                    <a:lnTo>
                      <a:pt x="16" y="58"/>
                    </a:lnTo>
                    <a:lnTo>
                      <a:pt x="29" y="112"/>
                    </a:lnTo>
                    <a:lnTo>
                      <a:pt x="12" y="163"/>
                    </a:lnTo>
                    <a:lnTo>
                      <a:pt x="21" y="453"/>
                    </a:lnTo>
                    <a:lnTo>
                      <a:pt x="21" y="641"/>
                    </a:lnTo>
                    <a:lnTo>
                      <a:pt x="43" y="650"/>
                    </a:lnTo>
                    <a:lnTo>
                      <a:pt x="41" y="263"/>
                    </a:lnTo>
                    <a:lnTo>
                      <a:pt x="21" y="170"/>
                    </a:lnTo>
                    <a:lnTo>
                      <a:pt x="34" y="126"/>
                    </a:lnTo>
                    <a:lnTo>
                      <a:pt x="39" y="110"/>
                    </a:lnTo>
                    <a:lnTo>
                      <a:pt x="31" y="63"/>
                    </a:lnTo>
                    <a:lnTo>
                      <a:pt x="16" y="3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66" name="Freeform 300"/>
              <p:cNvSpPr>
                <a:spLocks noChangeArrowheads="1"/>
              </p:cNvSpPr>
              <p:nvPr/>
            </p:nvSpPr>
            <p:spPr bwMode="auto">
              <a:xfrm>
                <a:off x="4869" y="2011"/>
                <a:ext cx="26" cy="8"/>
              </a:xfrm>
              <a:custGeom>
                <a:avLst/>
                <a:gdLst>
                  <a:gd name="T0" fmla="*/ 0 w 106"/>
                  <a:gd name="T1" fmla="*/ 0 h 35"/>
                  <a:gd name="T2" fmla="*/ 0 w 106"/>
                  <a:gd name="T3" fmla="*/ 0 h 35"/>
                  <a:gd name="T4" fmla="*/ 0 w 106"/>
                  <a:gd name="T5" fmla="*/ 0 h 35"/>
                  <a:gd name="T6" fmla="*/ 0 w 106"/>
                  <a:gd name="T7" fmla="*/ 0 h 35"/>
                  <a:gd name="T8" fmla="*/ 0 w 106"/>
                  <a:gd name="T9" fmla="*/ 0 h 35"/>
                  <a:gd name="T10" fmla="*/ 0 w 106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35"/>
                  <a:gd name="T20" fmla="*/ 106 w 10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35">
                    <a:moveTo>
                      <a:pt x="0" y="0"/>
                    </a:moveTo>
                    <a:lnTo>
                      <a:pt x="52" y="26"/>
                    </a:lnTo>
                    <a:lnTo>
                      <a:pt x="97" y="35"/>
                    </a:lnTo>
                    <a:lnTo>
                      <a:pt x="106" y="35"/>
                    </a:lnTo>
                    <a:lnTo>
                      <a:pt x="7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6400" name="Text Box 301"/>
          <p:cNvSpPr txBox="1">
            <a:spLocks noChangeArrowheads="1"/>
          </p:cNvSpPr>
          <p:nvPr/>
        </p:nvSpPr>
        <p:spPr bwMode="auto">
          <a:xfrm>
            <a:off x="5104021" y="3108176"/>
            <a:ext cx="141976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FF"/>
                </a:solidFill>
                <a:cs typeface="Arial" pitchFamily="34" charset="0"/>
              </a:rPr>
              <a:t>Service Delivery</a:t>
            </a:r>
            <a:endParaRPr lang="en-US" sz="1200" b="1" i="1" dirty="0">
              <a:solidFill>
                <a:srgbClr val="0000FF"/>
              </a:solidFill>
              <a:cs typeface="Arial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FF"/>
                </a:solidFill>
                <a:cs typeface="Arial" pitchFamily="34" charset="0"/>
              </a:rPr>
              <a:t>Interfaces</a:t>
            </a:r>
          </a:p>
        </p:txBody>
      </p:sp>
      <p:sp>
        <p:nvSpPr>
          <p:cNvPr id="16401" name="Line 302"/>
          <p:cNvSpPr>
            <a:spLocks noChangeShapeType="1"/>
          </p:cNvSpPr>
          <p:nvPr/>
        </p:nvSpPr>
        <p:spPr bwMode="auto">
          <a:xfrm flipH="1">
            <a:off x="5145321" y="3372274"/>
            <a:ext cx="1317502" cy="366891"/>
          </a:xfrm>
          <a:prstGeom prst="line">
            <a:avLst/>
          </a:prstGeom>
          <a:noFill/>
          <a:ln w="7632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02" name="Rectangle 303"/>
          <p:cNvSpPr>
            <a:spLocks noChangeArrowheads="1"/>
          </p:cNvSpPr>
          <p:nvPr/>
        </p:nvSpPr>
        <p:spPr bwMode="auto">
          <a:xfrm>
            <a:off x="4656417" y="3572477"/>
            <a:ext cx="457157" cy="30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I/F</a:t>
            </a:r>
          </a:p>
        </p:txBody>
      </p:sp>
      <p:cxnSp>
        <p:nvCxnSpPr>
          <p:cNvPr id="16406" name="AutoShape 307"/>
          <p:cNvCxnSpPr>
            <a:cxnSpLocks noChangeShapeType="1"/>
            <a:stCxn id="16392" idx="1"/>
            <a:endCxn id="16404" idx="1"/>
          </p:cNvCxnSpPr>
          <p:nvPr/>
        </p:nvCxnSpPr>
        <p:spPr bwMode="auto">
          <a:xfrm rot="5400000" flipH="1" flipV="1">
            <a:off x="3769479" y="1922246"/>
            <a:ext cx="115886" cy="1664337"/>
          </a:xfrm>
          <a:prstGeom prst="bentConnector2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3" name="Line 304"/>
          <p:cNvSpPr>
            <a:spLocks noChangeShapeType="1"/>
          </p:cNvSpPr>
          <p:nvPr/>
        </p:nvSpPr>
        <p:spPr bwMode="auto">
          <a:xfrm flipH="1">
            <a:off x="5143733" y="2304180"/>
            <a:ext cx="1347661" cy="390703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6407" name="AutoShape 308"/>
          <p:cNvCxnSpPr>
            <a:cxnSpLocks noChangeShapeType="1"/>
            <a:endCxn id="16404" idx="1"/>
          </p:cNvCxnSpPr>
          <p:nvPr/>
        </p:nvCxnSpPr>
        <p:spPr bwMode="auto">
          <a:xfrm flipV="1">
            <a:off x="4210371" y="2696471"/>
            <a:ext cx="449220" cy="112713"/>
          </a:xfrm>
          <a:prstGeom prst="bentConnector3">
            <a:avLst>
              <a:gd name="adj1" fmla="val -2477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5" name="Text Box 306"/>
          <p:cNvSpPr txBox="1">
            <a:spLocks noChangeArrowheads="1"/>
          </p:cNvSpPr>
          <p:nvPr/>
        </p:nvSpPr>
        <p:spPr bwMode="auto">
          <a:xfrm>
            <a:off x="5143500" y="2209800"/>
            <a:ext cx="147784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cs typeface="Arial" pitchFamily="34" charset="0"/>
              </a:rPr>
              <a:t>Service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cs typeface="Arial" pitchFamily="34" charset="0"/>
              </a:rPr>
              <a:t>Management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cs typeface="Arial" pitchFamily="34" charset="0"/>
              </a:rPr>
              <a:t>Interface</a:t>
            </a:r>
          </a:p>
        </p:txBody>
      </p:sp>
      <p:sp>
        <p:nvSpPr>
          <p:cNvPr id="16408" name="Line 309"/>
          <p:cNvSpPr>
            <a:spLocks noChangeShapeType="1"/>
          </p:cNvSpPr>
          <p:nvPr/>
        </p:nvSpPr>
        <p:spPr bwMode="auto">
          <a:xfrm>
            <a:off x="2353170" y="3307659"/>
            <a:ext cx="1620686" cy="20637"/>
          </a:xfrm>
          <a:prstGeom prst="line">
            <a:avLst/>
          </a:prstGeom>
          <a:noFill/>
          <a:ln w="2844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09" name="Line 310"/>
          <p:cNvSpPr>
            <a:spLocks noChangeShapeType="1"/>
          </p:cNvSpPr>
          <p:nvPr/>
        </p:nvSpPr>
        <p:spPr bwMode="auto">
          <a:xfrm>
            <a:off x="2353170" y="4001396"/>
            <a:ext cx="1620686" cy="20638"/>
          </a:xfrm>
          <a:prstGeom prst="line">
            <a:avLst/>
          </a:prstGeom>
          <a:noFill/>
          <a:ln w="2844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10" name="Line 311"/>
          <p:cNvSpPr>
            <a:spLocks noChangeShapeType="1"/>
          </p:cNvSpPr>
          <p:nvPr/>
        </p:nvSpPr>
        <p:spPr bwMode="auto">
          <a:xfrm>
            <a:off x="2365869" y="4723709"/>
            <a:ext cx="1620686" cy="20637"/>
          </a:xfrm>
          <a:prstGeom prst="line">
            <a:avLst/>
          </a:prstGeom>
          <a:noFill/>
          <a:ln w="2844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11" name="Line 312"/>
          <p:cNvSpPr>
            <a:spLocks noChangeShapeType="1"/>
          </p:cNvSpPr>
          <p:nvPr/>
        </p:nvSpPr>
        <p:spPr bwMode="auto">
          <a:xfrm>
            <a:off x="2357931" y="5442846"/>
            <a:ext cx="644465" cy="20638"/>
          </a:xfrm>
          <a:prstGeom prst="line">
            <a:avLst/>
          </a:prstGeom>
          <a:noFill/>
          <a:ln w="2844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12" name="Line 313"/>
          <p:cNvSpPr>
            <a:spLocks noChangeShapeType="1"/>
          </p:cNvSpPr>
          <p:nvPr/>
        </p:nvSpPr>
        <p:spPr bwMode="auto">
          <a:xfrm flipV="1">
            <a:off x="2356345" y="3291784"/>
            <a:ext cx="1587" cy="2157412"/>
          </a:xfrm>
          <a:prstGeom prst="line">
            <a:avLst/>
          </a:prstGeom>
          <a:noFill/>
          <a:ln w="2844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13" name="Line 314"/>
          <p:cNvSpPr>
            <a:spLocks noChangeShapeType="1"/>
          </p:cNvSpPr>
          <p:nvPr/>
        </p:nvSpPr>
        <p:spPr bwMode="auto">
          <a:xfrm>
            <a:off x="2051573" y="4269684"/>
            <a:ext cx="322232" cy="4762"/>
          </a:xfrm>
          <a:prstGeom prst="line">
            <a:avLst/>
          </a:prstGeom>
          <a:noFill/>
          <a:ln w="2844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14" name="Text Box 315"/>
          <p:cNvSpPr txBox="1">
            <a:spLocks noChangeArrowheads="1"/>
          </p:cNvSpPr>
          <p:nvPr/>
        </p:nvSpPr>
        <p:spPr bwMode="auto">
          <a:xfrm>
            <a:off x="1935696" y="5744471"/>
            <a:ext cx="185614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  <a:cs typeface="Arial" pitchFamily="34" charset="0"/>
              </a:rPr>
              <a:t>Service</a:t>
            </a:r>
            <a:r>
              <a:rPr lang="en-US" sz="14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en-US" sz="1400" b="1" i="1" dirty="0">
                <a:solidFill>
                  <a:srgbClr val="0033CC"/>
                </a:solidFill>
                <a:cs typeface="Arial" pitchFamily="34" charset="0"/>
              </a:rPr>
              <a:t>Production</a:t>
            </a:r>
          </a:p>
        </p:txBody>
      </p:sp>
      <p:cxnSp>
        <p:nvCxnSpPr>
          <p:cNvPr id="16419" name="AutoShape 320"/>
          <p:cNvCxnSpPr>
            <a:cxnSpLocks noChangeShapeType="1"/>
            <a:stCxn id="16426" idx="3"/>
          </p:cNvCxnSpPr>
          <p:nvPr/>
        </p:nvCxnSpPr>
        <p:spPr bwMode="auto">
          <a:xfrm flipV="1">
            <a:off x="6908869" y="3119362"/>
            <a:ext cx="412680" cy="252912"/>
          </a:xfrm>
          <a:prstGeom prst="straightConnector1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0" name="AutoShape 321"/>
          <p:cNvCxnSpPr>
            <a:cxnSpLocks noChangeShapeType="1"/>
            <a:stCxn id="16427" idx="3"/>
          </p:cNvCxnSpPr>
          <p:nvPr/>
        </p:nvCxnSpPr>
        <p:spPr bwMode="auto">
          <a:xfrm>
            <a:off x="6843787" y="2345455"/>
            <a:ext cx="676975" cy="497682"/>
          </a:xfrm>
          <a:prstGeom prst="straightConnector1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4" name="Text Box 322"/>
          <p:cNvSpPr txBox="1">
            <a:spLocks noChangeArrowheads="1"/>
          </p:cNvSpPr>
          <p:nvPr/>
        </p:nvSpPr>
        <p:spPr bwMode="auto">
          <a:xfrm>
            <a:off x="6651823" y="1380402"/>
            <a:ext cx="21066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ja-JP"/>
            </a:defPPr>
            <a:lvl1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 i="1">
                <a:solidFill>
                  <a:srgbClr val="FF0000"/>
                </a:solidFill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i="0" dirty="0">
                <a:ea typeface="ＭＳ Ｐゴシック" pitchFamily="34" charset="-128"/>
              </a:rPr>
              <a:t>CCSDS Cross Support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i="0" dirty="0">
                <a:ea typeface="ＭＳ Ｐゴシック" pitchFamily="34" charset="-128"/>
              </a:rPr>
              <a:t>Service Management</a:t>
            </a:r>
          </a:p>
        </p:txBody>
      </p:sp>
      <p:sp>
        <p:nvSpPr>
          <p:cNvPr id="16422" name="Text Box 323"/>
          <p:cNvSpPr txBox="1">
            <a:spLocks noChangeArrowheads="1"/>
          </p:cNvSpPr>
          <p:nvPr/>
        </p:nvSpPr>
        <p:spPr bwMode="auto">
          <a:xfrm>
            <a:off x="6356473" y="3746538"/>
            <a:ext cx="210695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FF"/>
                </a:solidFill>
                <a:cs typeface="Arial" pitchFamily="34" charset="0"/>
              </a:rPr>
              <a:t>CCSDS Cross Support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FF"/>
                </a:solidFill>
                <a:cs typeface="Arial" pitchFamily="34" charset="0"/>
              </a:rPr>
              <a:t>Transfer </a:t>
            </a: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Services</a:t>
            </a: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6423" name="AutoShape 324"/>
          <p:cNvSpPr>
            <a:spLocks noChangeArrowheads="1"/>
          </p:cNvSpPr>
          <p:nvPr/>
        </p:nvSpPr>
        <p:spPr bwMode="auto">
          <a:xfrm rot="16200000" flipH="1">
            <a:off x="5710844" y="1512519"/>
            <a:ext cx="765839" cy="81748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751 h 21600"/>
              <a:gd name="T14" fmla="*/ 19017 w 21600"/>
              <a:gd name="T15" fmla="*/ 84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54" y="0"/>
                </a:lnTo>
                <a:lnTo>
                  <a:pt x="14854" y="3751"/>
                </a:lnTo>
                <a:lnTo>
                  <a:pt x="12427" y="3751"/>
                </a:lnTo>
                <a:cubicBezTo>
                  <a:pt x="5564" y="3751"/>
                  <a:pt x="0" y="7515"/>
                  <a:pt x="0" y="12158"/>
                </a:cubicBezTo>
                <a:lnTo>
                  <a:pt x="0" y="21600"/>
                </a:lnTo>
                <a:lnTo>
                  <a:pt x="4759" y="21600"/>
                </a:lnTo>
                <a:lnTo>
                  <a:pt x="4759" y="12158"/>
                </a:lnTo>
                <a:cubicBezTo>
                  <a:pt x="4759" y="10086"/>
                  <a:pt x="8192" y="8407"/>
                  <a:pt x="12427" y="8407"/>
                </a:cubicBezTo>
                <a:lnTo>
                  <a:pt x="14854" y="8407"/>
                </a:lnTo>
                <a:lnTo>
                  <a:pt x="1485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99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25" name="Line 326"/>
          <p:cNvSpPr>
            <a:spLocks noChangeShapeType="1"/>
          </p:cNvSpPr>
          <p:nvPr/>
        </p:nvSpPr>
        <p:spPr bwMode="auto">
          <a:xfrm>
            <a:off x="4419902" y="3720115"/>
            <a:ext cx="234928" cy="1587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24" name="AutoShape 325"/>
          <p:cNvSpPr>
            <a:spLocks noChangeArrowheads="1"/>
          </p:cNvSpPr>
          <p:nvPr/>
        </p:nvSpPr>
        <p:spPr bwMode="auto">
          <a:xfrm rot="5400000" flipH="1" flipV="1">
            <a:off x="5759643" y="3500924"/>
            <a:ext cx="553958" cy="63970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323 h 21600"/>
              <a:gd name="T14" fmla="*/ 18380 w 21600"/>
              <a:gd name="T15" fmla="*/ 8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98" y="0"/>
                </a:lnTo>
                <a:lnTo>
                  <a:pt x="14498" y="3323"/>
                </a:lnTo>
                <a:lnTo>
                  <a:pt x="12427" y="3323"/>
                </a:lnTo>
                <a:cubicBezTo>
                  <a:pt x="5564" y="3323"/>
                  <a:pt x="0" y="7279"/>
                  <a:pt x="0" y="12158"/>
                </a:cubicBezTo>
                <a:lnTo>
                  <a:pt x="0" y="21600"/>
                </a:lnTo>
                <a:lnTo>
                  <a:pt x="5634" y="21600"/>
                </a:lnTo>
                <a:lnTo>
                  <a:pt x="5634" y="12158"/>
                </a:lnTo>
                <a:cubicBezTo>
                  <a:pt x="5634" y="10323"/>
                  <a:pt x="8675" y="8835"/>
                  <a:pt x="12427" y="8835"/>
                </a:cubicBezTo>
                <a:lnTo>
                  <a:pt x="14498" y="8835"/>
                </a:lnTo>
                <a:lnTo>
                  <a:pt x="14498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26" name="Rectangle 327"/>
          <p:cNvSpPr>
            <a:spLocks noChangeArrowheads="1"/>
          </p:cNvSpPr>
          <p:nvPr/>
        </p:nvSpPr>
        <p:spPr bwMode="auto">
          <a:xfrm>
            <a:off x="6451712" y="3219874"/>
            <a:ext cx="457157" cy="30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I/F</a:t>
            </a:r>
          </a:p>
        </p:txBody>
      </p:sp>
      <p:sp>
        <p:nvSpPr>
          <p:cNvPr id="16427" name="Rectangle 328"/>
          <p:cNvSpPr>
            <a:spLocks noChangeArrowheads="1"/>
          </p:cNvSpPr>
          <p:nvPr/>
        </p:nvSpPr>
        <p:spPr bwMode="auto">
          <a:xfrm>
            <a:off x="6462823" y="2193055"/>
            <a:ext cx="380964" cy="30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I/F</a:t>
            </a:r>
          </a:p>
        </p:txBody>
      </p:sp>
      <p:sp>
        <p:nvSpPr>
          <p:cNvPr id="16428" name="Rectangle 335"/>
          <p:cNvSpPr>
            <a:spLocks noChangeArrowheads="1"/>
          </p:cNvSpPr>
          <p:nvPr/>
        </p:nvSpPr>
        <p:spPr bwMode="auto">
          <a:xfrm>
            <a:off x="6168010" y="800145"/>
            <a:ext cx="27879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SSI Earth Routing Node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(CSSE Service Provider)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429" name="Rectangle 331"/>
          <p:cNvSpPr>
            <a:spLocks noChangeArrowheads="1"/>
          </p:cNvSpPr>
          <p:nvPr/>
        </p:nvSpPr>
        <p:spPr bwMode="auto">
          <a:xfrm>
            <a:off x="130288" y="800145"/>
            <a:ext cx="1697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SSI Space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Routing Node</a:t>
            </a:r>
          </a:p>
        </p:txBody>
      </p:sp>
      <p:sp>
        <p:nvSpPr>
          <p:cNvPr id="16430" name="Rectangle 337"/>
          <p:cNvSpPr>
            <a:spLocks noChangeArrowheads="1"/>
          </p:cNvSpPr>
          <p:nvPr/>
        </p:nvSpPr>
        <p:spPr bwMode="auto">
          <a:xfrm>
            <a:off x="1549115" y="800145"/>
            <a:ext cx="3944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SSI ESLT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(CSSE </a:t>
            </a:r>
            <a:r>
              <a: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Service Provider)</a:t>
            </a:r>
          </a:p>
        </p:txBody>
      </p:sp>
      <p:sp>
        <p:nvSpPr>
          <p:cNvPr id="16431" name="Rectangle 338"/>
          <p:cNvSpPr>
            <a:spLocks noChangeArrowheads="1"/>
          </p:cNvSpPr>
          <p:nvPr/>
        </p:nvSpPr>
        <p:spPr bwMode="auto">
          <a:xfrm>
            <a:off x="805429" y="3634754"/>
            <a:ext cx="711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Space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Links </a:t>
            </a:r>
            <a:endParaRPr kumimoji="1" lang="en-US" sz="14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" name="Text Box 315"/>
          <p:cNvSpPr txBox="1">
            <a:spLocks noChangeArrowheads="1"/>
          </p:cNvSpPr>
          <p:nvPr/>
        </p:nvSpPr>
        <p:spPr bwMode="auto">
          <a:xfrm>
            <a:off x="2774213" y="2436757"/>
            <a:ext cx="200605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0000"/>
                </a:solidFill>
                <a:cs typeface="Arial" pitchFamily="34" charset="0"/>
              </a:rPr>
              <a:t>Service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  <a:cs typeface="Arial" pitchFamily="34" charset="0"/>
              </a:rPr>
              <a:t>Management</a:t>
            </a:r>
            <a:endParaRPr lang="en-US" sz="1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393" name="Rectangle 4"/>
          <p:cNvSpPr>
            <a:spLocks noChangeArrowheads="1"/>
          </p:cNvSpPr>
          <p:nvPr/>
        </p:nvSpPr>
        <p:spPr bwMode="auto">
          <a:xfrm rot="5400000">
            <a:off x="2628427" y="4170485"/>
            <a:ext cx="3175000" cy="458745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400" b="1" i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Service</a:t>
            </a:r>
            <a:r>
              <a:rPr kumimoji="1" lang="en-US" sz="1400" b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1" lang="en-US" sz="1400" b="1" i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Provision</a:t>
            </a:r>
          </a:p>
        </p:txBody>
      </p:sp>
      <p:sp>
        <p:nvSpPr>
          <p:cNvPr id="16415" name="Rectangle 316"/>
          <p:cNvSpPr>
            <a:spLocks noChangeArrowheads="1"/>
          </p:cNvSpPr>
          <p:nvPr/>
        </p:nvSpPr>
        <p:spPr bwMode="auto">
          <a:xfrm>
            <a:off x="2488094" y="5139634"/>
            <a:ext cx="1554480" cy="62071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200" b="1" i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Position &amp; Timing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200" b="1" i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Services</a:t>
            </a:r>
          </a:p>
        </p:txBody>
      </p:sp>
      <p:sp>
        <p:nvSpPr>
          <p:cNvPr id="16416" name="Rectangle 317"/>
          <p:cNvSpPr>
            <a:spLocks noChangeArrowheads="1"/>
          </p:cNvSpPr>
          <p:nvPr/>
        </p:nvSpPr>
        <p:spPr bwMode="auto">
          <a:xfrm>
            <a:off x="2488094" y="4423671"/>
            <a:ext cx="1554480" cy="6207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200" b="1" i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Radiometric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200" b="1" i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Services</a:t>
            </a:r>
          </a:p>
        </p:txBody>
      </p:sp>
      <p:sp>
        <p:nvSpPr>
          <p:cNvPr id="16417" name="Rectangle 318"/>
          <p:cNvSpPr>
            <a:spLocks noChangeArrowheads="1"/>
          </p:cNvSpPr>
          <p:nvPr/>
        </p:nvSpPr>
        <p:spPr bwMode="auto">
          <a:xfrm>
            <a:off x="2488094" y="3721996"/>
            <a:ext cx="1554480" cy="6207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200" b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Return Data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200" b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Delivery Services</a:t>
            </a:r>
          </a:p>
        </p:txBody>
      </p:sp>
      <p:sp>
        <p:nvSpPr>
          <p:cNvPr id="16418" name="Rectangle 319"/>
          <p:cNvSpPr>
            <a:spLocks noChangeArrowheads="1"/>
          </p:cNvSpPr>
          <p:nvPr/>
        </p:nvSpPr>
        <p:spPr bwMode="auto">
          <a:xfrm>
            <a:off x="2488094" y="3020321"/>
            <a:ext cx="1554480" cy="6207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200" b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Forward Data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200" b="1" dirty="0">
                <a:solidFill>
                  <a:srgbClr val="0033CC"/>
                </a:solidFill>
                <a:ea typeface="ＭＳ Ｐゴシック" pitchFamily="34" charset="-128"/>
                <a:cs typeface="Arial" pitchFamily="34" charset="0"/>
              </a:rPr>
              <a:t>Delivery Services</a:t>
            </a:r>
          </a:p>
        </p:txBody>
      </p:sp>
      <p:pic>
        <p:nvPicPr>
          <p:cNvPr id="338" name="Picture 337" descr="M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5" y="1852152"/>
            <a:ext cx="737394" cy="656742"/>
          </a:xfrm>
          <a:prstGeom prst="rect">
            <a:avLst/>
          </a:prstGeom>
        </p:spPr>
      </p:pic>
      <p:sp>
        <p:nvSpPr>
          <p:cNvPr id="339" name="Rectangle 331"/>
          <p:cNvSpPr>
            <a:spLocks noChangeArrowheads="1"/>
          </p:cNvSpPr>
          <p:nvPr/>
        </p:nvSpPr>
        <p:spPr bwMode="auto">
          <a:xfrm>
            <a:off x="316871" y="6089937"/>
            <a:ext cx="1339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SSI Space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User Node</a:t>
            </a:r>
          </a:p>
        </p:txBody>
      </p:sp>
      <p:sp>
        <p:nvSpPr>
          <p:cNvPr id="340" name="Line 20"/>
          <p:cNvSpPr>
            <a:spLocks noChangeShapeType="1"/>
          </p:cNvSpPr>
          <p:nvPr/>
        </p:nvSpPr>
        <p:spPr bwMode="auto">
          <a:xfrm flipV="1">
            <a:off x="774650" y="2508892"/>
            <a:ext cx="32413" cy="2519733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1" name="AutoShape 6"/>
          <p:cNvSpPr>
            <a:spLocks noChangeArrowheads="1"/>
          </p:cNvSpPr>
          <p:nvPr/>
        </p:nvSpPr>
        <p:spPr bwMode="auto">
          <a:xfrm>
            <a:off x="6583268" y="4317575"/>
            <a:ext cx="2243722" cy="1776413"/>
          </a:xfrm>
          <a:prstGeom prst="cube">
            <a:avLst>
              <a:gd name="adj" fmla="val 9741"/>
            </a:avLst>
          </a:prstGeom>
          <a:solidFill>
            <a:srgbClr val="CCFF66"/>
          </a:solidFill>
          <a:ln w="19080" cap="rnd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2" name="Text Box 7"/>
          <p:cNvSpPr txBox="1">
            <a:spLocks noChangeArrowheads="1"/>
          </p:cNvSpPr>
          <p:nvPr/>
        </p:nvSpPr>
        <p:spPr bwMode="auto">
          <a:xfrm>
            <a:off x="6531562" y="4262001"/>
            <a:ext cx="23471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UE (e.g., SSI User MOC)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3" name="Text Box 301"/>
          <p:cNvSpPr txBox="1">
            <a:spLocks noChangeArrowheads="1"/>
          </p:cNvSpPr>
          <p:nvPr/>
        </p:nvSpPr>
        <p:spPr bwMode="auto">
          <a:xfrm>
            <a:off x="5133902" y="4921659"/>
            <a:ext cx="141976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FF"/>
                </a:solidFill>
                <a:cs typeface="Arial" pitchFamily="34" charset="0"/>
              </a:rPr>
              <a:t>SSI Service</a:t>
            </a:r>
            <a:endParaRPr lang="en-US" sz="1200" b="1" i="1" dirty="0">
              <a:solidFill>
                <a:srgbClr val="0000FF"/>
              </a:solidFill>
              <a:cs typeface="Arial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FF"/>
                </a:solidFill>
                <a:cs typeface="Arial" pitchFamily="34" charset="0"/>
              </a:rPr>
              <a:t>Interfaces</a:t>
            </a:r>
          </a:p>
        </p:txBody>
      </p:sp>
      <p:sp>
        <p:nvSpPr>
          <p:cNvPr id="344" name="Line 302"/>
          <p:cNvSpPr>
            <a:spLocks noChangeShapeType="1"/>
          </p:cNvSpPr>
          <p:nvPr/>
        </p:nvSpPr>
        <p:spPr bwMode="auto">
          <a:xfrm flipH="1">
            <a:off x="5175202" y="5405117"/>
            <a:ext cx="1357186" cy="3175"/>
          </a:xfrm>
          <a:prstGeom prst="line">
            <a:avLst/>
          </a:prstGeom>
          <a:noFill/>
          <a:ln w="7632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46" name="AutoShape 320"/>
          <p:cNvCxnSpPr>
            <a:cxnSpLocks noChangeShapeType="1"/>
          </p:cNvCxnSpPr>
          <p:nvPr/>
        </p:nvCxnSpPr>
        <p:spPr bwMode="auto">
          <a:xfrm>
            <a:off x="6843787" y="5399503"/>
            <a:ext cx="530175" cy="50800"/>
          </a:xfrm>
          <a:prstGeom prst="straightConnector1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" name="Line 326"/>
          <p:cNvSpPr>
            <a:spLocks noChangeShapeType="1"/>
          </p:cNvSpPr>
          <p:nvPr/>
        </p:nvSpPr>
        <p:spPr bwMode="auto">
          <a:xfrm>
            <a:off x="4449783" y="5389242"/>
            <a:ext cx="234928" cy="1587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1" name="Freeform 159"/>
          <p:cNvSpPr>
            <a:spLocks noChangeArrowheads="1"/>
          </p:cNvSpPr>
          <p:nvPr/>
        </p:nvSpPr>
        <p:spPr bwMode="auto">
          <a:xfrm>
            <a:off x="7315200" y="5502689"/>
            <a:ext cx="411124" cy="431800"/>
          </a:xfrm>
          <a:custGeom>
            <a:avLst/>
            <a:gdLst>
              <a:gd name="T0" fmla="*/ 0 w 1082"/>
              <a:gd name="T1" fmla="*/ 0 h 1746"/>
              <a:gd name="T2" fmla="*/ 0 w 1082"/>
              <a:gd name="T3" fmla="*/ 0 h 1746"/>
              <a:gd name="T4" fmla="*/ 0 w 1082"/>
              <a:gd name="T5" fmla="*/ 0 h 1746"/>
              <a:gd name="T6" fmla="*/ 0 w 1082"/>
              <a:gd name="T7" fmla="*/ 0 h 1746"/>
              <a:gd name="T8" fmla="*/ 0 60000 65536"/>
              <a:gd name="T9" fmla="*/ 0 60000 65536"/>
              <a:gd name="T10" fmla="*/ 0 60000 65536"/>
              <a:gd name="T11" fmla="*/ 0 60000 65536"/>
              <a:gd name="T12" fmla="*/ 0 w 1082"/>
              <a:gd name="T13" fmla="*/ 0 h 1746"/>
              <a:gd name="T14" fmla="*/ 1082 w 1082"/>
              <a:gd name="T15" fmla="*/ 1746 h 17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2" h="1746">
                <a:moveTo>
                  <a:pt x="468" y="0"/>
                </a:moveTo>
                <a:lnTo>
                  <a:pt x="0" y="1458"/>
                </a:lnTo>
                <a:lnTo>
                  <a:pt x="1082" y="1746"/>
                </a:lnTo>
                <a:lnTo>
                  <a:pt x="904" y="32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2" name="Freeform 160"/>
          <p:cNvSpPr>
            <a:spLocks noChangeArrowheads="1"/>
          </p:cNvSpPr>
          <p:nvPr/>
        </p:nvSpPr>
        <p:spPr bwMode="auto">
          <a:xfrm>
            <a:off x="7715213" y="5475702"/>
            <a:ext cx="342868" cy="336550"/>
          </a:xfrm>
          <a:custGeom>
            <a:avLst/>
            <a:gdLst>
              <a:gd name="T0" fmla="*/ 0 w 911"/>
              <a:gd name="T1" fmla="*/ 0 h 1361"/>
              <a:gd name="T2" fmla="*/ 0 w 911"/>
              <a:gd name="T3" fmla="*/ 0 h 1361"/>
              <a:gd name="T4" fmla="*/ 0 w 911"/>
              <a:gd name="T5" fmla="*/ 0 h 1361"/>
              <a:gd name="T6" fmla="*/ 0 w 911"/>
              <a:gd name="T7" fmla="*/ 0 h 1361"/>
              <a:gd name="T8" fmla="*/ 0 60000 65536"/>
              <a:gd name="T9" fmla="*/ 0 60000 65536"/>
              <a:gd name="T10" fmla="*/ 0 60000 65536"/>
              <a:gd name="T11" fmla="*/ 0 60000 65536"/>
              <a:gd name="T12" fmla="*/ 0 w 911"/>
              <a:gd name="T13" fmla="*/ 0 h 1361"/>
              <a:gd name="T14" fmla="*/ 911 w 911"/>
              <a:gd name="T15" fmla="*/ 1361 h 13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1" h="1361">
                <a:moveTo>
                  <a:pt x="306" y="24"/>
                </a:moveTo>
                <a:lnTo>
                  <a:pt x="0" y="1241"/>
                </a:lnTo>
                <a:lnTo>
                  <a:pt x="911" y="1361"/>
                </a:lnTo>
                <a:lnTo>
                  <a:pt x="677" y="0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353" name="Group 161"/>
          <p:cNvGrpSpPr>
            <a:grpSpLocks/>
          </p:cNvGrpSpPr>
          <p:nvPr/>
        </p:nvGrpSpPr>
        <p:grpSpPr bwMode="auto">
          <a:xfrm>
            <a:off x="7315200" y="5409027"/>
            <a:ext cx="963522" cy="136525"/>
            <a:chOff x="4464" y="1826"/>
            <a:chExt cx="607" cy="86"/>
          </a:xfrm>
        </p:grpSpPr>
        <p:sp>
          <p:nvSpPr>
            <p:cNvPr id="490" name="Freeform 162"/>
            <p:cNvSpPr>
              <a:spLocks noChangeArrowheads="1"/>
            </p:cNvSpPr>
            <p:nvPr/>
          </p:nvSpPr>
          <p:spPr bwMode="auto">
            <a:xfrm>
              <a:off x="4464" y="1826"/>
              <a:ext cx="608" cy="73"/>
            </a:xfrm>
            <a:custGeom>
              <a:avLst/>
              <a:gdLst>
                <a:gd name="T0" fmla="*/ 0 w 2559"/>
                <a:gd name="T1" fmla="*/ 0 h 481"/>
                <a:gd name="T2" fmla="*/ 0 w 2559"/>
                <a:gd name="T3" fmla="*/ 0 h 481"/>
                <a:gd name="T4" fmla="*/ 0 w 2559"/>
                <a:gd name="T5" fmla="*/ 0 h 481"/>
                <a:gd name="T6" fmla="*/ 0 w 2559"/>
                <a:gd name="T7" fmla="*/ 0 h 481"/>
                <a:gd name="T8" fmla="*/ 0 w 2559"/>
                <a:gd name="T9" fmla="*/ 0 h 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9"/>
                <a:gd name="T16" fmla="*/ 0 h 481"/>
                <a:gd name="T17" fmla="*/ 2559 w 2559"/>
                <a:gd name="T18" fmla="*/ 481 h 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9" h="481">
                  <a:moveTo>
                    <a:pt x="0" y="249"/>
                  </a:moveTo>
                  <a:lnTo>
                    <a:pt x="1614" y="481"/>
                  </a:lnTo>
                  <a:lnTo>
                    <a:pt x="2559" y="120"/>
                  </a:lnTo>
                  <a:lnTo>
                    <a:pt x="1348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91" name="Freeform 163"/>
            <p:cNvSpPr>
              <a:spLocks noChangeArrowheads="1"/>
            </p:cNvSpPr>
            <p:nvPr/>
          </p:nvSpPr>
          <p:spPr bwMode="auto">
            <a:xfrm>
              <a:off x="4468" y="1866"/>
              <a:ext cx="382" cy="47"/>
            </a:xfrm>
            <a:custGeom>
              <a:avLst/>
              <a:gdLst>
                <a:gd name="T0" fmla="*/ 0 w 1608"/>
                <a:gd name="T1" fmla="*/ 0 h 311"/>
                <a:gd name="T2" fmla="*/ 0 w 1608"/>
                <a:gd name="T3" fmla="*/ 0 h 311"/>
                <a:gd name="T4" fmla="*/ 0 w 1608"/>
                <a:gd name="T5" fmla="*/ 0 h 311"/>
                <a:gd name="T6" fmla="*/ 0 w 1608"/>
                <a:gd name="T7" fmla="*/ 0 h 311"/>
                <a:gd name="T8" fmla="*/ 0 w 160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8"/>
                <a:gd name="T16" fmla="*/ 0 h 311"/>
                <a:gd name="T17" fmla="*/ 1608 w 160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8" h="311">
                  <a:moveTo>
                    <a:pt x="0" y="0"/>
                  </a:moveTo>
                  <a:lnTo>
                    <a:pt x="1608" y="231"/>
                  </a:lnTo>
                  <a:lnTo>
                    <a:pt x="1608" y="31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92" name="Freeform 164"/>
            <p:cNvSpPr>
              <a:spLocks noChangeArrowheads="1"/>
            </p:cNvSpPr>
            <p:nvPr/>
          </p:nvSpPr>
          <p:spPr bwMode="auto">
            <a:xfrm>
              <a:off x="4850" y="1845"/>
              <a:ext cx="222" cy="68"/>
            </a:xfrm>
            <a:custGeom>
              <a:avLst/>
              <a:gdLst>
                <a:gd name="T0" fmla="*/ 0 w 945"/>
                <a:gd name="T1" fmla="*/ 0 h 441"/>
                <a:gd name="T2" fmla="*/ 0 w 945"/>
                <a:gd name="T3" fmla="*/ 0 h 441"/>
                <a:gd name="T4" fmla="*/ 0 w 945"/>
                <a:gd name="T5" fmla="*/ 0 h 441"/>
                <a:gd name="T6" fmla="*/ 0 w 945"/>
                <a:gd name="T7" fmla="*/ 0 h 441"/>
                <a:gd name="T8" fmla="*/ 0 w 945"/>
                <a:gd name="T9" fmla="*/ 0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5"/>
                <a:gd name="T16" fmla="*/ 0 h 441"/>
                <a:gd name="T17" fmla="*/ 945 w 945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5" h="441">
                  <a:moveTo>
                    <a:pt x="0" y="441"/>
                  </a:moveTo>
                  <a:lnTo>
                    <a:pt x="0" y="361"/>
                  </a:lnTo>
                  <a:lnTo>
                    <a:pt x="945" y="0"/>
                  </a:lnTo>
                  <a:lnTo>
                    <a:pt x="945" y="57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C0C0C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54" name="Group 165"/>
          <p:cNvGrpSpPr>
            <a:grpSpLocks/>
          </p:cNvGrpSpPr>
          <p:nvPr/>
        </p:nvGrpSpPr>
        <p:grpSpPr bwMode="auto">
          <a:xfrm>
            <a:off x="7472348" y="5166139"/>
            <a:ext cx="985745" cy="768350"/>
            <a:chOff x="4563" y="1673"/>
            <a:chExt cx="621" cy="484"/>
          </a:xfrm>
        </p:grpSpPr>
        <p:grpSp>
          <p:nvGrpSpPr>
            <p:cNvPr id="355" name="Group 166"/>
            <p:cNvGrpSpPr>
              <a:grpSpLocks/>
            </p:cNvGrpSpPr>
            <p:nvPr/>
          </p:nvGrpSpPr>
          <p:grpSpPr bwMode="auto">
            <a:xfrm>
              <a:off x="4563" y="1699"/>
              <a:ext cx="419" cy="191"/>
              <a:chOff x="4563" y="1699"/>
              <a:chExt cx="419" cy="191"/>
            </a:xfrm>
          </p:grpSpPr>
          <p:grpSp>
            <p:nvGrpSpPr>
              <p:cNvPr id="439" name="Group 167"/>
              <p:cNvGrpSpPr>
                <a:grpSpLocks/>
              </p:cNvGrpSpPr>
              <p:nvPr/>
            </p:nvGrpSpPr>
            <p:grpSpPr bwMode="auto">
              <a:xfrm>
                <a:off x="4563" y="1699"/>
                <a:ext cx="322" cy="172"/>
                <a:chOff x="4563" y="1699"/>
                <a:chExt cx="322" cy="172"/>
              </a:xfrm>
            </p:grpSpPr>
            <p:grpSp>
              <p:nvGrpSpPr>
                <p:cNvPr id="472" name="Group 168"/>
                <p:cNvGrpSpPr>
                  <a:grpSpLocks/>
                </p:cNvGrpSpPr>
                <p:nvPr/>
              </p:nvGrpSpPr>
              <p:grpSpPr bwMode="auto">
                <a:xfrm>
                  <a:off x="4563" y="1699"/>
                  <a:ext cx="322" cy="172"/>
                  <a:chOff x="4563" y="1699"/>
                  <a:chExt cx="322" cy="172"/>
                </a:xfrm>
              </p:grpSpPr>
              <p:grpSp>
                <p:nvGrpSpPr>
                  <p:cNvPr id="481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4563" y="1796"/>
                    <a:ext cx="322" cy="75"/>
                    <a:chOff x="4563" y="1796"/>
                    <a:chExt cx="322" cy="75"/>
                  </a:xfrm>
                </p:grpSpPr>
                <p:sp>
                  <p:nvSpPr>
                    <p:cNvPr id="487" name="Freeform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2" y="1796"/>
                      <a:ext cx="184" cy="76"/>
                    </a:xfrm>
                    <a:custGeom>
                      <a:avLst/>
                      <a:gdLst>
                        <a:gd name="T0" fmla="*/ 0 w 790"/>
                        <a:gd name="T1" fmla="*/ 0 h 489"/>
                        <a:gd name="T2" fmla="*/ 0 w 790"/>
                        <a:gd name="T3" fmla="*/ 0 h 489"/>
                        <a:gd name="T4" fmla="*/ 0 w 790"/>
                        <a:gd name="T5" fmla="*/ 0 h 489"/>
                        <a:gd name="T6" fmla="*/ 0 w 790"/>
                        <a:gd name="T7" fmla="*/ 0 h 489"/>
                        <a:gd name="T8" fmla="*/ 0 w 790"/>
                        <a:gd name="T9" fmla="*/ 0 h 4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90"/>
                        <a:gd name="T16" fmla="*/ 0 h 489"/>
                        <a:gd name="T17" fmla="*/ 790 w 790"/>
                        <a:gd name="T18" fmla="*/ 489 h 4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90" h="489">
                          <a:moveTo>
                            <a:pt x="0" y="149"/>
                          </a:moveTo>
                          <a:lnTo>
                            <a:pt x="0" y="489"/>
                          </a:lnTo>
                          <a:lnTo>
                            <a:pt x="790" y="238"/>
                          </a:lnTo>
                          <a:lnTo>
                            <a:pt x="790" y="0"/>
                          </a:lnTo>
                          <a:lnTo>
                            <a:pt x="0" y="14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88" name="Freeform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3" y="1814"/>
                      <a:ext cx="139" cy="57"/>
                    </a:xfrm>
                    <a:custGeom>
                      <a:avLst/>
                      <a:gdLst>
                        <a:gd name="T0" fmla="*/ 0 w 587"/>
                        <a:gd name="T1" fmla="*/ 0 h 373"/>
                        <a:gd name="T2" fmla="*/ 0 w 587"/>
                        <a:gd name="T3" fmla="*/ 0 h 373"/>
                        <a:gd name="T4" fmla="*/ 0 w 587"/>
                        <a:gd name="T5" fmla="*/ 0 h 373"/>
                        <a:gd name="T6" fmla="*/ 0 w 587"/>
                        <a:gd name="T7" fmla="*/ 0 h 373"/>
                        <a:gd name="T8" fmla="*/ 0 w 587"/>
                        <a:gd name="T9" fmla="*/ 0 h 3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7"/>
                        <a:gd name="T16" fmla="*/ 0 h 373"/>
                        <a:gd name="T17" fmla="*/ 587 w 587"/>
                        <a:gd name="T18" fmla="*/ 373 h 3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7" h="373">
                          <a:moveTo>
                            <a:pt x="587" y="33"/>
                          </a:moveTo>
                          <a:lnTo>
                            <a:pt x="587" y="373"/>
                          </a:lnTo>
                          <a:lnTo>
                            <a:pt x="0" y="289"/>
                          </a:lnTo>
                          <a:lnTo>
                            <a:pt x="0" y="0"/>
                          </a:lnTo>
                          <a:lnTo>
                            <a:pt x="587" y="3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89" name="Freeform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3" y="1796"/>
                      <a:ext cx="323" cy="24"/>
                    </a:xfrm>
                    <a:custGeom>
                      <a:avLst/>
                      <a:gdLst>
                        <a:gd name="T0" fmla="*/ 0 w 1377"/>
                        <a:gd name="T1" fmla="*/ 0 h 149"/>
                        <a:gd name="T2" fmla="*/ 0 w 1377"/>
                        <a:gd name="T3" fmla="*/ 0 h 149"/>
                        <a:gd name="T4" fmla="*/ 0 w 1377"/>
                        <a:gd name="T5" fmla="*/ 0 h 149"/>
                        <a:gd name="T6" fmla="*/ 0 w 1377"/>
                        <a:gd name="T7" fmla="*/ 0 h 149"/>
                        <a:gd name="T8" fmla="*/ 0 w 1377"/>
                        <a:gd name="T9" fmla="*/ 0 h 14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77"/>
                        <a:gd name="T16" fmla="*/ 0 h 149"/>
                        <a:gd name="T17" fmla="*/ 1377 w 1377"/>
                        <a:gd name="T18" fmla="*/ 149 h 14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77" h="149">
                          <a:moveTo>
                            <a:pt x="0" y="116"/>
                          </a:moveTo>
                          <a:lnTo>
                            <a:pt x="593" y="149"/>
                          </a:lnTo>
                          <a:lnTo>
                            <a:pt x="1377" y="0"/>
                          </a:lnTo>
                          <a:lnTo>
                            <a:pt x="800" y="0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482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4669" y="1791"/>
                    <a:ext cx="115" cy="21"/>
                  </a:xfrm>
                  <a:custGeom>
                    <a:avLst/>
                    <a:gdLst>
                      <a:gd name="T0" fmla="*/ 0 w 499"/>
                      <a:gd name="T1" fmla="*/ 0 h 139"/>
                      <a:gd name="T2" fmla="*/ 0 w 499"/>
                      <a:gd name="T3" fmla="*/ 0 h 139"/>
                      <a:gd name="T4" fmla="*/ 0 w 499"/>
                      <a:gd name="T5" fmla="*/ 0 h 139"/>
                      <a:gd name="T6" fmla="*/ 0 w 499"/>
                      <a:gd name="T7" fmla="*/ 0 h 139"/>
                      <a:gd name="T8" fmla="*/ 0 w 499"/>
                      <a:gd name="T9" fmla="*/ 0 h 139"/>
                      <a:gd name="T10" fmla="*/ 0 w 499"/>
                      <a:gd name="T11" fmla="*/ 0 h 1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9"/>
                      <a:gd name="T19" fmla="*/ 0 h 139"/>
                      <a:gd name="T20" fmla="*/ 499 w 499"/>
                      <a:gd name="T21" fmla="*/ 139 h 1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9" h="139">
                        <a:moveTo>
                          <a:pt x="0" y="79"/>
                        </a:moveTo>
                        <a:lnTo>
                          <a:pt x="0" y="124"/>
                        </a:lnTo>
                        <a:lnTo>
                          <a:pt x="233" y="139"/>
                        </a:lnTo>
                        <a:lnTo>
                          <a:pt x="499" y="89"/>
                        </a:lnTo>
                        <a:lnTo>
                          <a:pt x="499" y="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483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4586" y="1699"/>
                    <a:ext cx="262" cy="106"/>
                    <a:chOff x="4586" y="1699"/>
                    <a:chExt cx="262" cy="106"/>
                  </a:xfrm>
                </p:grpSpPr>
                <p:sp>
                  <p:nvSpPr>
                    <p:cNvPr id="484" name="Freeform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8" y="1699"/>
                      <a:ext cx="151" cy="104"/>
                    </a:xfrm>
                    <a:custGeom>
                      <a:avLst/>
                      <a:gdLst>
                        <a:gd name="T0" fmla="*/ 0 w 638"/>
                        <a:gd name="T1" fmla="*/ 0 h 682"/>
                        <a:gd name="T2" fmla="*/ 0 w 638"/>
                        <a:gd name="T3" fmla="*/ 0 h 682"/>
                        <a:gd name="T4" fmla="*/ 0 w 638"/>
                        <a:gd name="T5" fmla="*/ 0 h 682"/>
                        <a:gd name="T6" fmla="*/ 0 w 638"/>
                        <a:gd name="T7" fmla="*/ 0 h 682"/>
                        <a:gd name="T8" fmla="*/ 0 w 638"/>
                        <a:gd name="T9" fmla="*/ 0 h 6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8"/>
                        <a:gd name="T16" fmla="*/ 0 h 682"/>
                        <a:gd name="T17" fmla="*/ 638 w 638"/>
                        <a:gd name="T18" fmla="*/ 682 h 6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8" h="682">
                          <a:moveTo>
                            <a:pt x="90" y="682"/>
                          </a:moveTo>
                          <a:lnTo>
                            <a:pt x="0" y="22"/>
                          </a:lnTo>
                          <a:lnTo>
                            <a:pt x="549" y="0"/>
                          </a:lnTo>
                          <a:lnTo>
                            <a:pt x="638" y="588"/>
                          </a:lnTo>
                          <a:lnTo>
                            <a:pt x="90" y="682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85" name="Freeform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6" y="1701"/>
                      <a:ext cx="135" cy="105"/>
                    </a:xfrm>
                    <a:custGeom>
                      <a:avLst/>
                      <a:gdLst>
                        <a:gd name="T0" fmla="*/ 0 w 566"/>
                        <a:gd name="T1" fmla="*/ 0 h 678"/>
                        <a:gd name="T2" fmla="*/ 0 w 566"/>
                        <a:gd name="T3" fmla="*/ 0 h 678"/>
                        <a:gd name="T4" fmla="*/ 0 w 566"/>
                        <a:gd name="T5" fmla="*/ 0 h 678"/>
                        <a:gd name="T6" fmla="*/ 0 w 566"/>
                        <a:gd name="T7" fmla="*/ 0 h 678"/>
                        <a:gd name="T8" fmla="*/ 0 w 566"/>
                        <a:gd name="T9" fmla="*/ 0 h 6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6"/>
                        <a:gd name="T16" fmla="*/ 0 h 678"/>
                        <a:gd name="T17" fmla="*/ 566 w 566"/>
                        <a:gd name="T18" fmla="*/ 678 h 6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6" h="678">
                          <a:moveTo>
                            <a:pt x="476" y="0"/>
                          </a:moveTo>
                          <a:lnTo>
                            <a:pt x="0" y="151"/>
                          </a:lnTo>
                          <a:lnTo>
                            <a:pt x="67" y="678"/>
                          </a:lnTo>
                          <a:lnTo>
                            <a:pt x="566" y="661"/>
                          </a:lnTo>
                          <a:lnTo>
                            <a:pt x="476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486" name="Freeform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5" y="1710"/>
                      <a:ext cx="109" cy="78"/>
                    </a:xfrm>
                    <a:custGeom>
                      <a:avLst/>
                      <a:gdLst>
                        <a:gd name="T0" fmla="*/ 0 w 458"/>
                        <a:gd name="T1" fmla="*/ 0 h 514"/>
                        <a:gd name="T2" fmla="*/ 0 w 458"/>
                        <a:gd name="T3" fmla="*/ 0 h 514"/>
                        <a:gd name="T4" fmla="*/ 0 w 458"/>
                        <a:gd name="T5" fmla="*/ 0 h 514"/>
                        <a:gd name="T6" fmla="*/ 0 w 458"/>
                        <a:gd name="T7" fmla="*/ 0 h 514"/>
                        <a:gd name="T8" fmla="*/ 0 w 458"/>
                        <a:gd name="T9" fmla="*/ 0 h 5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8"/>
                        <a:gd name="T16" fmla="*/ 0 h 514"/>
                        <a:gd name="T17" fmla="*/ 458 w 458"/>
                        <a:gd name="T18" fmla="*/ 514 h 5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8" h="514">
                          <a:moveTo>
                            <a:pt x="0" y="23"/>
                          </a:moveTo>
                          <a:lnTo>
                            <a:pt x="64" y="514"/>
                          </a:lnTo>
                          <a:lnTo>
                            <a:pt x="458" y="456"/>
                          </a:lnTo>
                          <a:lnTo>
                            <a:pt x="390" y="0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</p:grpSp>
            <p:grpSp>
              <p:nvGrpSpPr>
                <p:cNvPr id="473" name="Group 178"/>
                <p:cNvGrpSpPr>
                  <a:grpSpLocks/>
                </p:cNvGrpSpPr>
                <p:nvPr/>
              </p:nvGrpSpPr>
              <p:grpSpPr bwMode="auto">
                <a:xfrm>
                  <a:off x="4769" y="1804"/>
                  <a:ext cx="105" cy="48"/>
                  <a:chOff x="4769" y="1804"/>
                  <a:chExt cx="105" cy="48"/>
                </a:xfrm>
              </p:grpSpPr>
              <p:sp>
                <p:nvSpPr>
                  <p:cNvPr id="474" name="Freeform 179"/>
                  <p:cNvSpPr>
                    <a:spLocks noChangeArrowheads="1"/>
                  </p:cNvSpPr>
                  <p:nvPr/>
                </p:nvSpPr>
                <p:spPr bwMode="auto">
                  <a:xfrm>
                    <a:off x="4769" y="1804"/>
                    <a:ext cx="105" cy="49"/>
                  </a:xfrm>
                  <a:custGeom>
                    <a:avLst/>
                    <a:gdLst>
                      <a:gd name="T0" fmla="*/ 0 w 448"/>
                      <a:gd name="T1" fmla="*/ 0 h 319"/>
                      <a:gd name="T2" fmla="*/ 0 w 448"/>
                      <a:gd name="T3" fmla="*/ 0 h 319"/>
                      <a:gd name="T4" fmla="*/ 0 w 448"/>
                      <a:gd name="T5" fmla="*/ 0 h 319"/>
                      <a:gd name="T6" fmla="*/ 0 w 448"/>
                      <a:gd name="T7" fmla="*/ 0 h 319"/>
                      <a:gd name="T8" fmla="*/ 0 w 448"/>
                      <a:gd name="T9" fmla="*/ 0 h 3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19"/>
                      <a:gd name="T17" fmla="*/ 448 w 448"/>
                      <a:gd name="T18" fmla="*/ 319 h 3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19">
                        <a:moveTo>
                          <a:pt x="448" y="0"/>
                        </a:moveTo>
                        <a:lnTo>
                          <a:pt x="0" y="95"/>
                        </a:lnTo>
                        <a:lnTo>
                          <a:pt x="0" y="319"/>
                        </a:lnTo>
                        <a:lnTo>
                          <a:pt x="448" y="179"/>
                        </a:lnTo>
                        <a:lnTo>
                          <a:pt x="448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5" name="Line 1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7" y="1812"/>
                    <a:ext cx="27" cy="9"/>
                  </a:xfrm>
                  <a:prstGeom prst="line">
                    <a:avLst/>
                  </a:prstGeom>
                  <a:noFill/>
                  <a:ln w="32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6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" y="1822"/>
                    <a:ext cx="37" cy="5"/>
                  </a:xfrm>
                  <a:prstGeom prst="line">
                    <a:avLst/>
                  </a:prstGeom>
                  <a:noFill/>
                  <a:ln w="32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7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4831" y="1809"/>
                    <a:ext cx="3" cy="31"/>
                  </a:xfrm>
                  <a:prstGeom prst="line">
                    <a:avLst/>
                  </a:prstGeom>
                  <a:noFill/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8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4778" y="1817"/>
                    <a:ext cx="3" cy="34"/>
                  </a:xfrm>
                  <a:prstGeom prst="line">
                    <a:avLst/>
                  </a:prstGeom>
                  <a:noFill/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9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7" y="1817"/>
                    <a:ext cx="99" cy="16"/>
                  </a:xfrm>
                  <a:prstGeom prst="line">
                    <a:avLst/>
                  </a:prstGeom>
                  <a:noFill/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80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78" y="1810"/>
                    <a:ext cx="95" cy="17"/>
                  </a:xfrm>
                  <a:prstGeom prst="line">
                    <a:avLst/>
                  </a:prstGeom>
                  <a:noFill/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  <p:grpSp>
            <p:nvGrpSpPr>
              <p:cNvPr id="440" name="Group 186"/>
              <p:cNvGrpSpPr>
                <a:grpSpLocks/>
              </p:cNvGrpSpPr>
              <p:nvPr/>
            </p:nvGrpSpPr>
            <p:grpSpPr bwMode="auto">
              <a:xfrm>
                <a:off x="4729" y="1804"/>
                <a:ext cx="253" cy="86"/>
                <a:chOff x="4729" y="1804"/>
                <a:chExt cx="253" cy="86"/>
              </a:xfrm>
            </p:grpSpPr>
            <p:grpSp>
              <p:nvGrpSpPr>
                <p:cNvPr id="441" name="Group 187"/>
                <p:cNvGrpSpPr>
                  <a:grpSpLocks/>
                </p:cNvGrpSpPr>
                <p:nvPr/>
              </p:nvGrpSpPr>
              <p:grpSpPr bwMode="auto">
                <a:xfrm>
                  <a:off x="4746" y="1852"/>
                  <a:ext cx="40" cy="17"/>
                  <a:chOff x="4746" y="1852"/>
                  <a:chExt cx="40" cy="17"/>
                </a:xfrm>
              </p:grpSpPr>
              <p:sp>
                <p:nvSpPr>
                  <p:cNvPr id="470" name="Freeform 188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1852"/>
                    <a:ext cx="13" cy="18"/>
                  </a:xfrm>
                  <a:custGeom>
                    <a:avLst/>
                    <a:gdLst>
                      <a:gd name="T0" fmla="*/ 0 w 50"/>
                      <a:gd name="T1" fmla="*/ 0 h 129"/>
                      <a:gd name="T2" fmla="*/ 0 w 50"/>
                      <a:gd name="T3" fmla="*/ 0 h 129"/>
                      <a:gd name="T4" fmla="*/ 0 w 50"/>
                      <a:gd name="T5" fmla="*/ 0 h 129"/>
                      <a:gd name="T6" fmla="*/ 0 w 50"/>
                      <a:gd name="T7" fmla="*/ 0 h 129"/>
                      <a:gd name="T8" fmla="*/ 0 w 50"/>
                      <a:gd name="T9" fmla="*/ 0 h 1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129"/>
                      <a:gd name="T17" fmla="*/ 50 w 50"/>
                      <a:gd name="T18" fmla="*/ 129 h 1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129">
                        <a:moveTo>
                          <a:pt x="15" y="0"/>
                        </a:moveTo>
                        <a:lnTo>
                          <a:pt x="0" y="121"/>
                        </a:lnTo>
                        <a:lnTo>
                          <a:pt x="36" y="129"/>
                        </a:lnTo>
                        <a:lnTo>
                          <a:pt x="50" y="6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1" name="Freeform 189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1854"/>
                    <a:ext cx="32" cy="16"/>
                  </a:xfrm>
                  <a:custGeom>
                    <a:avLst/>
                    <a:gdLst>
                      <a:gd name="T0" fmla="*/ 0 w 138"/>
                      <a:gd name="T1" fmla="*/ 0 h 112"/>
                      <a:gd name="T2" fmla="*/ 0 w 138"/>
                      <a:gd name="T3" fmla="*/ 0 h 112"/>
                      <a:gd name="T4" fmla="*/ 0 w 138"/>
                      <a:gd name="T5" fmla="*/ 0 h 112"/>
                      <a:gd name="T6" fmla="*/ 0 w 138"/>
                      <a:gd name="T7" fmla="*/ 0 h 112"/>
                      <a:gd name="T8" fmla="*/ 0 w 138"/>
                      <a:gd name="T9" fmla="*/ 0 h 112"/>
                      <a:gd name="T10" fmla="*/ 0 w 138"/>
                      <a:gd name="T11" fmla="*/ 0 h 112"/>
                      <a:gd name="T12" fmla="*/ 0 w 138"/>
                      <a:gd name="T13" fmla="*/ 0 h 1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8"/>
                      <a:gd name="T22" fmla="*/ 0 h 112"/>
                      <a:gd name="T23" fmla="*/ 138 w 138"/>
                      <a:gd name="T24" fmla="*/ 112 h 1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8" h="112">
                        <a:moveTo>
                          <a:pt x="12" y="4"/>
                        </a:moveTo>
                        <a:lnTo>
                          <a:pt x="0" y="112"/>
                        </a:lnTo>
                        <a:lnTo>
                          <a:pt x="138" y="56"/>
                        </a:lnTo>
                        <a:lnTo>
                          <a:pt x="84" y="39"/>
                        </a:lnTo>
                        <a:lnTo>
                          <a:pt x="35" y="64"/>
                        </a:lnTo>
                        <a:lnTo>
                          <a:pt x="50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442" name="Group 190"/>
                <p:cNvGrpSpPr>
                  <a:grpSpLocks/>
                </p:cNvGrpSpPr>
                <p:nvPr/>
              </p:nvGrpSpPr>
              <p:grpSpPr bwMode="auto">
                <a:xfrm>
                  <a:off x="4729" y="1804"/>
                  <a:ext cx="253" cy="86"/>
                  <a:chOff x="4729" y="1804"/>
                  <a:chExt cx="253" cy="86"/>
                </a:xfrm>
              </p:grpSpPr>
              <p:sp>
                <p:nvSpPr>
                  <p:cNvPr id="443" name="Freeform 191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1804"/>
                    <a:ext cx="247" cy="76"/>
                  </a:xfrm>
                  <a:custGeom>
                    <a:avLst/>
                    <a:gdLst>
                      <a:gd name="T0" fmla="*/ 0 w 1052"/>
                      <a:gd name="T1" fmla="*/ 0 h 484"/>
                      <a:gd name="T2" fmla="*/ 0 w 1052"/>
                      <a:gd name="T3" fmla="*/ 0 h 484"/>
                      <a:gd name="T4" fmla="*/ 0 w 1052"/>
                      <a:gd name="T5" fmla="*/ 0 h 484"/>
                      <a:gd name="T6" fmla="*/ 0 w 1052"/>
                      <a:gd name="T7" fmla="*/ 0 h 484"/>
                      <a:gd name="T8" fmla="*/ 0 w 1052"/>
                      <a:gd name="T9" fmla="*/ 0 h 4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2"/>
                      <a:gd name="T16" fmla="*/ 0 h 484"/>
                      <a:gd name="T17" fmla="*/ 1052 w 1052"/>
                      <a:gd name="T18" fmla="*/ 484 h 4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2" h="484">
                        <a:moveTo>
                          <a:pt x="0" y="205"/>
                        </a:moveTo>
                        <a:lnTo>
                          <a:pt x="505" y="484"/>
                        </a:lnTo>
                        <a:lnTo>
                          <a:pt x="1052" y="211"/>
                        </a:lnTo>
                        <a:lnTo>
                          <a:pt x="633" y="0"/>
                        </a:lnTo>
                        <a:lnTo>
                          <a:pt x="0" y="20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4" name="Freeform 192"/>
                  <p:cNvSpPr>
                    <a:spLocks noChangeArrowheads="1"/>
                  </p:cNvSpPr>
                  <p:nvPr/>
                </p:nvSpPr>
                <p:spPr bwMode="auto">
                  <a:xfrm>
                    <a:off x="4729" y="1836"/>
                    <a:ext cx="125" cy="53"/>
                  </a:xfrm>
                  <a:custGeom>
                    <a:avLst/>
                    <a:gdLst>
                      <a:gd name="T0" fmla="*/ 0 w 527"/>
                      <a:gd name="T1" fmla="*/ 0 h 342"/>
                      <a:gd name="T2" fmla="*/ 0 w 527"/>
                      <a:gd name="T3" fmla="*/ 0 h 342"/>
                      <a:gd name="T4" fmla="*/ 0 w 527"/>
                      <a:gd name="T5" fmla="*/ 0 h 342"/>
                      <a:gd name="T6" fmla="*/ 0 w 527"/>
                      <a:gd name="T7" fmla="*/ 0 h 342"/>
                      <a:gd name="T8" fmla="*/ 0 w 527"/>
                      <a:gd name="T9" fmla="*/ 0 h 3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342"/>
                      <a:gd name="T17" fmla="*/ 527 w 527"/>
                      <a:gd name="T18" fmla="*/ 342 h 3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342">
                        <a:moveTo>
                          <a:pt x="18" y="0"/>
                        </a:moveTo>
                        <a:lnTo>
                          <a:pt x="527" y="283"/>
                        </a:lnTo>
                        <a:lnTo>
                          <a:pt x="512" y="342"/>
                        </a:lnTo>
                        <a:lnTo>
                          <a:pt x="0" y="54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5" name="Freeform 193"/>
                  <p:cNvSpPr>
                    <a:spLocks noChangeArrowheads="1"/>
                  </p:cNvSpPr>
                  <p:nvPr/>
                </p:nvSpPr>
                <p:spPr bwMode="auto">
                  <a:xfrm>
                    <a:off x="4851" y="1839"/>
                    <a:ext cx="132" cy="52"/>
                  </a:xfrm>
                  <a:custGeom>
                    <a:avLst/>
                    <a:gdLst>
                      <a:gd name="T0" fmla="*/ 0 w 562"/>
                      <a:gd name="T1" fmla="*/ 0 h 336"/>
                      <a:gd name="T2" fmla="*/ 0 w 562"/>
                      <a:gd name="T3" fmla="*/ 0 h 336"/>
                      <a:gd name="T4" fmla="*/ 0 w 562"/>
                      <a:gd name="T5" fmla="*/ 0 h 336"/>
                      <a:gd name="T6" fmla="*/ 0 w 562"/>
                      <a:gd name="T7" fmla="*/ 0 h 336"/>
                      <a:gd name="T8" fmla="*/ 0 w 562"/>
                      <a:gd name="T9" fmla="*/ 0 h 3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2"/>
                      <a:gd name="T16" fmla="*/ 0 h 336"/>
                      <a:gd name="T17" fmla="*/ 562 w 562"/>
                      <a:gd name="T18" fmla="*/ 336 h 3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2" h="336">
                        <a:moveTo>
                          <a:pt x="0" y="336"/>
                        </a:moveTo>
                        <a:lnTo>
                          <a:pt x="17" y="273"/>
                        </a:lnTo>
                        <a:lnTo>
                          <a:pt x="562" y="0"/>
                        </a:lnTo>
                        <a:lnTo>
                          <a:pt x="543" y="50"/>
                        </a:lnTo>
                        <a:lnTo>
                          <a:pt x="0" y="336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6" name="Freeform 194"/>
                  <p:cNvSpPr>
                    <a:spLocks noChangeArrowheads="1"/>
                  </p:cNvSpPr>
                  <p:nvPr/>
                </p:nvSpPr>
                <p:spPr bwMode="auto">
                  <a:xfrm>
                    <a:off x="4781" y="1841"/>
                    <a:ext cx="102" cy="31"/>
                  </a:xfrm>
                  <a:custGeom>
                    <a:avLst/>
                    <a:gdLst>
                      <a:gd name="T0" fmla="*/ 0 w 425"/>
                      <a:gd name="T1" fmla="*/ 0 h 215"/>
                      <a:gd name="T2" fmla="*/ 0 w 425"/>
                      <a:gd name="T3" fmla="*/ 0 h 215"/>
                      <a:gd name="T4" fmla="*/ 0 w 425"/>
                      <a:gd name="T5" fmla="*/ 0 h 215"/>
                      <a:gd name="T6" fmla="*/ 0 w 425"/>
                      <a:gd name="T7" fmla="*/ 0 h 215"/>
                      <a:gd name="T8" fmla="*/ 0 w 425"/>
                      <a:gd name="T9" fmla="*/ 0 h 2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5"/>
                      <a:gd name="T16" fmla="*/ 0 h 215"/>
                      <a:gd name="T17" fmla="*/ 425 w 425"/>
                      <a:gd name="T18" fmla="*/ 215 h 2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5" h="215">
                        <a:moveTo>
                          <a:pt x="0" y="57"/>
                        </a:moveTo>
                        <a:lnTo>
                          <a:pt x="147" y="0"/>
                        </a:lnTo>
                        <a:lnTo>
                          <a:pt x="425" y="150"/>
                        </a:lnTo>
                        <a:lnTo>
                          <a:pt x="283" y="21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7" name="Freeform 195"/>
                  <p:cNvSpPr>
                    <a:spLocks noChangeArrowheads="1"/>
                  </p:cNvSpPr>
                  <p:nvPr/>
                </p:nvSpPr>
                <p:spPr bwMode="auto">
                  <a:xfrm>
                    <a:off x="4825" y="1817"/>
                    <a:ext cx="145" cy="44"/>
                  </a:xfrm>
                  <a:custGeom>
                    <a:avLst/>
                    <a:gdLst>
                      <a:gd name="T0" fmla="*/ 0 w 625"/>
                      <a:gd name="T1" fmla="*/ 0 h 288"/>
                      <a:gd name="T2" fmla="*/ 0 w 625"/>
                      <a:gd name="T3" fmla="*/ 0 h 288"/>
                      <a:gd name="T4" fmla="*/ 0 w 625"/>
                      <a:gd name="T5" fmla="*/ 0 h 288"/>
                      <a:gd name="T6" fmla="*/ 0 w 625"/>
                      <a:gd name="T7" fmla="*/ 0 h 288"/>
                      <a:gd name="T8" fmla="*/ 0 w 625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5"/>
                      <a:gd name="T16" fmla="*/ 0 h 288"/>
                      <a:gd name="T17" fmla="*/ 625 w 625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5" h="288">
                        <a:moveTo>
                          <a:pt x="0" y="139"/>
                        </a:moveTo>
                        <a:lnTo>
                          <a:pt x="273" y="288"/>
                        </a:lnTo>
                        <a:lnTo>
                          <a:pt x="625" y="123"/>
                        </a:lnTo>
                        <a:lnTo>
                          <a:pt x="369" y="0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8" name="Freeform 196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1807"/>
                    <a:ext cx="161" cy="41"/>
                  </a:xfrm>
                  <a:custGeom>
                    <a:avLst/>
                    <a:gdLst>
                      <a:gd name="T0" fmla="*/ 0 w 689"/>
                      <a:gd name="T1" fmla="*/ 0 h 262"/>
                      <a:gd name="T2" fmla="*/ 0 w 689"/>
                      <a:gd name="T3" fmla="*/ 0 h 262"/>
                      <a:gd name="T4" fmla="*/ 0 w 689"/>
                      <a:gd name="T5" fmla="*/ 0 h 262"/>
                      <a:gd name="T6" fmla="*/ 0 w 689"/>
                      <a:gd name="T7" fmla="*/ 0 h 262"/>
                      <a:gd name="T8" fmla="*/ 0 w 689"/>
                      <a:gd name="T9" fmla="*/ 0 h 2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62"/>
                      <a:gd name="T17" fmla="*/ 689 w 689"/>
                      <a:gd name="T18" fmla="*/ 262 h 2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62">
                        <a:moveTo>
                          <a:pt x="143" y="262"/>
                        </a:moveTo>
                        <a:lnTo>
                          <a:pt x="0" y="189"/>
                        </a:lnTo>
                        <a:lnTo>
                          <a:pt x="578" y="0"/>
                        </a:lnTo>
                        <a:lnTo>
                          <a:pt x="689" y="54"/>
                        </a:lnTo>
                        <a:lnTo>
                          <a:pt x="143" y="262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9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1808"/>
                    <a:ext cx="138" cy="35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0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62" y="1811"/>
                    <a:ext cx="135" cy="35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1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72" y="1813"/>
                    <a:ext cx="132" cy="35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2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92" y="1818"/>
                    <a:ext cx="129" cy="38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3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2" y="1821"/>
                    <a:ext cx="129" cy="38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4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1" y="1824"/>
                    <a:ext cx="129" cy="40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5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5" y="1825"/>
                    <a:ext cx="122" cy="4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6" name="Line 2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5" y="1831"/>
                    <a:ext cx="125" cy="4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4795" y="1846"/>
                    <a:ext cx="66" cy="24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808" y="1844"/>
                    <a:ext cx="66" cy="23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9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4838" y="1836"/>
                    <a:ext cx="63" cy="2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0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4851" y="1831"/>
                    <a:ext cx="63" cy="23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1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4867" y="1828"/>
                    <a:ext cx="59" cy="24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2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4881" y="1826"/>
                    <a:ext cx="59" cy="2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3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4894" y="1820"/>
                    <a:ext cx="60" cy="2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4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4765" y="1833"/>
                    <a:ext cx="33" cy="1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5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4788" y="1828"/>
                    <a:ext cx="30" cy="1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6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4805" y="1826"/>
                    <a:ext cx="30" cy="7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7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4825" y="1820"/>
                    <a:ext cx="29" cy="1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4844" y="1815"/>
                    <a:ext cx="26" cy="11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9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4864" y="1813"/>
                    <a:ext cx="26" cy="7"/>
                  </a:xfrm>
                  <a:prstGeom prst="line">
                    <a:avLst/>
                  </a:prstGeom>
                  <a:noFill/>
                  <a:ln w="1440">
                    <a:solidFill>
                      <a:srgbClr val="80808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356" name="Group 218"/>
            <p:cNvGrpSpPr>
              <a:grpSpLocks/>
            </p:cNvGrpSpPr>
            <p:nvPr/>
          </p:nvGrpSpPr>
          <p:grpSpPr bwMode="auto">
            <a:xfrm>
              <a:off x="4739" y="1673"/>
              <a:ext cx="445" cy="484"/>
              <a:chOff x="4739" y="1673"/>
              <a:chExt cx="445" cy="484"/>
            </a:xfrm>
          </p:grpSpPr>
          <p:grpSp>
            <p:nvGrpSpPr>
              <p:cNvPr id="357" name="Group 219"/>
              <p:cNvGrpSpPr>
                <a:grpSpLocks/>
              </p:cNvGrpSpPr>
              <p:nvPr/>
            </p:nvGrpSpPr>
            <p:grpSpPr bwMode="auto">
              <a:xfrm>
                <a:off x="4776" y="2093"/>
                <a:ext cx="150" cy="49"/>
                <a:chOff x="4776" y="2093"/>
                <a:chExt cx="150" cy="49"/>
              </a:xfrm>
            </p:grpSpPr>
            <p:sp>
              <p:nvSpPr>
                <p:cNvPr id="434" name="Freeform 220"/>
                <p:cNvSpPr>
                  <a:spLocks noChangeArrowheads="1"/>
                </p:cNvSpPr>
                <p:nvPr/>
              </p:nvSpPr>
              <p:spPr bwMode="auto">
                <a:xfrm>
                  <a:off x="4776" y="2093"/>
                  <a:ext cx="151" cy="50"/>
                </a:xfrm>
                <a:custGeom>
                  <a:avLst/>
                  <a:gdLst>
                    <a:gd name="T0" fmla="*/ 0 w 643"/>
                    <a:gd name="T1" fmla="*/ 0 h 328"/>
                    <a:gd name="T2" fmla="*/ 0 w 643"/>
                    <a:gd name="T3" fmla="*/ 0 h 328"/>
                    <a:gd name="T4" fmla="*/ 0 w 643"/>
                    <a:gd name="T5" fmla="*/ 0 h 328"/>
                    <a:gd name="T6" fmla="*/ 0 w 643"/>
                    <a:gd name="T7" fmla="*/ 0 h 328"/>
                    <a:gd name="T8" fmla="*/ 0 w 643"/>
                    <a:gd name="T9" fmla="*/ 0 h 328"/>
                    <a:gd name="T10" fmla="*/ 0 w 643"/>
                    <a:gd name="T11" fmla="*/ 0 h 328"/>
                    <a:gd name="T12" fmla="*/ 0 w 643"/>
                    <a:gd name="T13" fmla="*/ 0 h 328"/>
                    <a:gd name="T14" fmla="*/ 0 w 643"/>
                    <a:gd name="T15" fmla="*/ 0 h 328"/>
                    <a:gd name="T16" fmla="*/ 0 w 643"/>
                    <a:gd name="T17" fmla="*/ 0 h 328"/>
                    <a:gd name="T18" fmla="*/ 0 w 643"/>
                    <a:gd name="T19" fmla="*/ 0 h 328"/>
                    <a:gd name="T20" fmla="*/ 0 w 643"/>
                    <a:gd name="T21" fmla="*/ 0 h 328"/>
                    <a:gd name="T22" fmla="*/ 0 w 643"/>
                    <a:gd name="T23" fmla="*/ 0 h 328"/>
                    <a:gd name="T24" fmla="*/ 0 w 643"/>
                    <a:gd name="T25" fmla="*/ 0 h 328"/>
                    <a:gd name="T26" fmla="*/ 0 w 643"/>
                    <a:gd name="T27" fmla="*/ 0 h 328"/>
                    <a:gd name="T28" fmla="*/ 0 w 643"/>
                    <a:gd name="T29" fmla="*/ 0 h 328"/>
                    <a:gd name="T30" fmla="*/ 0 w 643"/>
                    <a:gd name="T31" fmla="*/ 0 h 328"/>
                    <a:gd name="T32" fmla="*/ 0 w 643"/>
                    <a:gd name="T33" fmla="*/ 0 h 328"/>
                    <a:gd name="T34" fmla="*/ 0 w 643"/>
                    <a:gd name="T35" fmla="*/ 0 h 328"/>
                    <a:gd name="T36" fmla="*/ 0 w 643"/>
                    <a:gd name="T37" fmla="*/ 0 h 328"/>
                    <a:gd name="T38" fmla="*/ 0 w 643"/>
                    <a:gd name="T39" fmla="*/ 0 h 3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43"/>
                    <a:gd name="T61" fmla="*/ 0 h 328"/>
                    <a:gd name="T62" fmla="*/ 643 w 643"/>
                    <a:gd name="T63" fmla="*/ 328 h 32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43" h="328">
                      <a:moveTo>
                        <a:pt x="383" y="11"/>
                      </a:moveTo>
                      <a:lnTo>
                        <a:pt x="389" y="97"/>
                      </a:lnTo>
                      <a:lnTo>
                        <a:pt x="220" y="176"/>
                      </a:lnTo>
                      <a:lnTo>
                        <a:pt x="78" y="210"/>
                      </a:lnTo>
                      <a:lnTo>
                        <a:pt x="0" y="244"/>
                      </a:lnTo>
                      <a:lnTo>
                        <a:pt x="5" y="289"/>
                      </a:lnTo>
                      <a:lnTo>
                        <a:pt x="107" y="318"/>
                      </a:lnTo>
                      <a:lnTo>
                        <a:pt x="259" y="328"/>
                      </a:lnTo>
                      <a:lnTo>
                        <a:pt x="389" y="306"/>
                      </a:lnTo>
                      <a:lnTo>
                        <a:pt x="468" y="284"/>
                      </a:lnTo>
                      <a:lnTo>
                        <a:pt x="473" y="309"/>
                      </a:lnTo>
                      <a:lnTo>
                        <a:pt x="575" y="306"/>
                      </a:lnTo>
                      <a:lnTo>
                        <a:pt x="637" y="295"/>
                      </a:lnTo>
                      <a:lnTo>
                        <a:pt x="637" y="250"/>
                      </a:lnTo>
                      <a:lnTo>
                        <a:pt x="643" y="224"/>
                      </a:lnTo>
                      <a:lnTo>
                        <a:pt x="643" y="161"/>
                      </a:lnTo>
                      <a:lnTo>
                        <a:pt x="626" y="125"/>
                      </a:lnTo>
                      <a:lnTo>
                        <a:pt x="594" y="86"/>
                      </a:lnTo>
                      <a:lnTo>
                        <a:pt x="587" y="0"/>
                      </a:lnTo>
                      <a:lnTo>
                        <a:pt x="383" y="11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35" name="Freeform 221"/>
                <p:cNvSpPr>
                  <a:spLocks noChangeArrowheads="1"/>
                </p:cNvSpPr>
                <p:nvPr/>
              </p:nvSpPr>
              <p:spPr bwMode="auto">
                <a:xfrm>
                  <a:off x="4832" y="2111"/>
                  <a:ext cx="46" cy="15"/>
                </a:xfrm>
                <a:custGeom>
                  <a:avLst/>
                  <a:gdLst>
                    <a:gd name="T0" fmla="*/ 0 w 195"/>
                    <a:gd name="T1" fmla="*/ 0 h 104"/>
                    <a:gd name="T2" fmla="*/ 0 w 195"/>
                    <a:gd name="T3" fmla="*/ 0 h 104"/>
                    <a:gd name="T4" fmla="*/ 0 w 195"/>
                    <a:gd name="T5" fmla="*/ 0 h 104"/>
                    <a:gd name="T6" fmla="*/ 0 w 195"/>
                    <a:gd name="T7" fmla="*/ 0 h 104"/>
                    <a:gd name="T8" fmla="*/ 0 w 195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5"/>
                    <a:gd name="T16" fmla="*/ 0 h 104"/>
                    <a:gd name="T17" fmla="*/ 195 w 195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5" h="104">
                      <a:moveTo>
                        <a:pt x="146" y="0"/>
                      </a:moveTo>
                      <a:lnTo>
                        <a:pt x="195" y="55"/>
                      </a:lnTo>
                      <a:lnTo>
                        <a:pt x="20" y="104"/>
                      </a:lnTo>
                      <a:lnTo>
                        <a:pt x="0" y="6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36" name="Freeform 222"/>
                <p:cNvSpPr>
                  <a:spLocks noChangeArrowheads="1"/>
                </p:cNvSpPr>
                <p:nvPr/>
              </p:nvSpPr>
              <p:spPr bwMode="auto">
                <a:xfrm>
                  <a:off x="4782" y="2121"/>
                  <a:ext cx="50" cy="10"/>
                </a:xfrm>
                <a:custGeom>
                  <a:avLst/>
                  <a:gdLst>
                    <a:gd name="T0" fmla="*/ 0 w 220"/>
                    <a:gd name="T1" fmla="*/ 0 h 64"/>
                    <a:gd name="T2" fmla="*/ 0 w 220"/>
                    <a:gd name="T3" fmla="*/ 0 h 64"/>
                    <a:gd name="T4" fmla="*/ 0 w 220"/>
                    <a:gd name="T5" fmla="*/ 0 h 64"/>
                    <a:gd name="T6" fmla="*/ 0 w 220"/>
                    <a:gd name="T7" fmla="*/ 0 h 64"/>
                    <a:gd name="T8" fmla="*/ 0 w 220"/>
                    <a:gd name="T9" fmla="*/ 0 h 64"/>
                    <a:gd name="T10" fmla="*/ 0 w 220"/>
                    <a:gd name="T11" fmla="*/ 0 h 64"/>
                    <a:gd name="T12" fmla="*/ 0 w 220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0"/>
                    <a:gd name="T22" fmla="*/ 0 h 64"/>
                    <a:gd name="T23" fmla="*/ 220 w 220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0" h="64">
                      <a:moveTo>
                        <a:pt x="195" y="0"/>
                      </a:moveTo>
                      <a:lnTo>
                        <a:pt x="220" y="30"/>
                      </a:lnTo>
                      <a:lnTo>
                        <a:pt x="112" y="58"/>
                      </a:lnTo>
                      <a:lnTo>
                        <a:pt x="61" y="64"/>
                      </a:lnTo>
                      <a:lnTo>
                        <a:pt x="0" y="60"/>
                      </a:lnTo>
                      <a:lnTo>
                        <a:pt x="66" y="28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37" name="Freeform 223"/>
                <p:cNvSpPr>
                  <a:spLocks noChangeArrowheads="1"/>
                </p:cNvSpPr>
                <p:nvPr/>
              </p:nvSpPr>
              <p:spPr bwMode="auto">
                <a:xfrm>
                  <a:off x="4779" y="2111"/>
                  <a:ext cx="148" cy="31"/>
                </a:xfrm>
                <a:custGeom>
                  <a:avLst/>
                  <a:gdLst>
                    <a:gd name="T0" fmla="*/ 0 w 625"/>
                    <a:gd name="T1" fmla="*/ 0 h 195"/>
                    <a:gd name="T2" fmla="*/ 0 w 625"/>
                    <a:gd name="T3" fmla="*/ 0 h 195"/>
                    <a:gd name="T4" fmla="*/ 0 w 625"/>
                    <a:gd name="T5" fmla="*/ 0 h 195"/>
                    <a:gd name="T6" fmla="*/ 0 w 625"/>
                    <a:gd name="T7" fmla="*/ 0 h 195"/>
                    <a:gd name="T8" fmla="*/ 0 w 625"/>
                    <a:gd name="T9" fmla="*/ 0 h 195"/>
                    <a:gd name="T10" fmla="*/ 0 w 625"/>
                    <a:gd name="T11" fmla="*/ 0 h 195"/>
                    <a:gd name="T12" fmla="*/ 0 w 625"/>
                    <a:gd name="T13" fmla="*/ 0 h 195"/>
                    <a:gd name="T14" fmla="*/ 0 w 625"/>
                    <a:gd name="T15" fmla="*/ 0 h 195"/>
                    <a:gd name="T16" fmla="*/ 0 w 625"/>
                    <a:gd name="T17" fmla="*/ 0 h 195"/>
                    <a:gd name="T18" fmla="*/ 0 w 625"/>
                    <a:gd name="T19" fmla="*/ 0 h 195"/>
                    <a:gd name="T20" fmla="*/ 0 w 625"/>
                    <a:gd name="T21" fmla="*/ 0 h 195"/>
                    <a:gd name="T22" fmla="*/ 0 w 625"/>
                    <a:gd name="T23" fmla="*/ 0 h 195"/>
                    <a:gd name="T24" fmla="*/ 0 w 625"/>
                    <a:gd name="T25" fmla="*/ 0 h 195"/>
                    <a:gd name="T26" fmla="*/ 0 w 625"/>
                    <a:gd name="T27" fmla="*/ 0 h 195"/>
                    <a:gd name="T28" fmla="*/ 0 w 625"/>
                    <a:gd name="T29" fmla="*/ 0 h 195"/>
                    <a:gd name="T30" fmla="*/ 0 w 625"/>
                    <a:gd name="T31" fmla="*/ 0 h 195"/>
                    <a:gd name="T32" fmla="*/ 0 w 625"/>
                    <a:gd name="T33" fmla="*/ 0 h 195"/>
                    <a:gd name="T34" fmla="*/ 0 w 625"/>
                    <a:gd name="T35" fmla="*/ 0 h 195"/>
                    <a:gd name="T36" fmla="*/ 0 w 625"/>
                    <a:gd name="T37" fmla="*/ 0 h 1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5"/>
                    <a:gd name="T58" fmla="*/ 0 h 195"/>
                    <a:gd name="T59" fmla="*/ 625 w 625"/>
                    <a:gd name="T60" fmla="*/ 195 h 19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5" h="195">
                      <a:moveTo>
                        <a:pt x="0" y="166"/>
                      </a:moveTo>
                      <a:lnTo>
                        <a:pt x="0" y="136"/>
                      </a:lnTo>
                      <a:lnTo>
                        <a:pt x="82" y="144"/>
                      </a:lnTo>
                      <a:lnTo>
                        <a:pt x="214" y="125"/>
                      </a:lnTo>
                      <a:lnTo>
                        <a:pt x="288" y="108"/>
                      </a:lnTo>
                      <a:lnTo>
                        <a:pt x="433" y="62"/>
                      </a:lnTo>
                      <a:lnTo>
                        <a:pt x="495" y="55"/>
                      </a:lnTo>
                      <a:lnTo>
                        <a:pt x="557" y="32"/>
                      </a:lnTo>
                      <a:lnTo>
                        <a:pt x="588" y="0"/>
                      </a:lnTo>
                      <a:lnTo>
                        <a:pt x="625" y="40"/>
                      </a:lnTo>
                      <a:lnTo>
                        <a:pt x="625" y="123"/>
                      </a:lnTo>
                      <a:lnTo>
                        <a:pt x="579" y="136"/>
                      </a:lnTo>
                      <a:lnTo>
                        <a:pt x="466" y="151"/>
                      </a:lnTo>
                      <a:lnTo>
                        <a:pt x="422" y="157"/>
                      </a:lnTo>
                      <a:lnTo>
                        <a:pt x="347" y="183"/>
                      </a:lnTo>
                      <a:lnTo>
                        <a:pt x="263" y="195"/>
                      </a:lnTo>
                      <a:lnTo>
                        <a:pt x="204" y="195"/>
                      </a:lnTo>
                      <a:lnTo>
                        <a:pt x="109" y="195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38" name="Freeform 224"/>
                <p:cNvSpPr>
                  <a:spLocks noChangeArrowheads="1"/>
                </p:cNvSpPr>
                <p:nvPr/>
              </p:nvSpPr>
              <p:spPr bwMode="auto">
                <a:xfrm>
                  <a:off x="4868" y="2095"/>
                  <a:ext cx="49" cy="24"/>
                </a:xfrm>
                <a:custGeom>
                  <a:avLst/>
                  <a:gdLst>
                    <a:gd name="T0" fmla="*/ 0 w 207"/>
                    <a:gd name="T1" fmla="*/ 0 h 160"/>
                    <a:gd name="T2" fmla="*/ 0 w 207"/>
                    <a:gd name="T3" fmla="*/ 0 h 160"/>
                    <a:gd name="T4" fmla="*/ 0 w 207"/>
                    <a:gd name="T5" fmla="*/ 0 h 160"/>
                    <a:gd name="T6" fmla="*/ 0 w 207"/>
                    <a:gd name="T7" fmla="*/ 0 h 160"/>
                    <a:gd name="T8" fmla="*/ 0 w 207"/>
                    <a:gd name="T9" fmla="*/ 0 h 160"/>
                    <a:gd name="T10" fmla="*/ 0 w 207"/>
                    <a:gd name="T11" fmla="*/ 0 h 160"/>
                    <a:gd name="T12" fmla="*/ 0 w 207"/>
                    <a:gd name="T13" fmla="*/ 0 h 160"/>
                    <a:gd name="T14" fmla="*/ 0 w 207"/>
                    <a:gd name="T15" fmla="*/ 0 h 160"/>
                    <a:gd name="T16" fmla="*/ 0 w 207"/>
                    <a:gd name="T17" fmla="*/ 0 h 160"/>
                    <a:gd name="T18" fmla="*/ 0 w 207"/>
                    <a:gd name="T19" fmla="*/ 0 h 1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7"/>
                    <a:gd name="T31" fmla="*/ 0 h 160"/>
                    <a:gd name="T32" fmla="*/ 207 w 207"/>
                    <a:gd name="T33" fmla="*/ 160 h 1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7" h="160">
                      <a:moveTo>
                        <a:pt x="6" y="10"/>
                      </a:moveTo>
                      <a:lnTo>
                        <a:pt x="12" y="90"/>
                      </a:lnTo>
                      <a:lnTo>
                        <a:pt x="0" y="107"/>
                      </a:lnTo>
                      <a:lnTo>
                        <a:pt x="47" y="160"/>
                      </a:lnTo>
                      <a:lnTo>
                        <a:pt x="110" y="160"/>
                      </a:lnTo>
                      <a:lnTo>
                        <a:pt x="182" y="137"/>
                      </a:lnTo>
                      <a:lnTo>
                        <a:pt x="207" y="105"/>
                      </a:lnTo>
                      <a:lnTo>
                        <a:pt x="193" y="84"/>
                      </a:lnTo>
                      <a:lnTo>
                        <a:pt x="189" y="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58" name="Group 225"/>
              <p:cNvGrpSpPr>
                <a:grpSpLocks/>
              </p:cNvGrpSpPr>
              <p:nvPr/>
            </p:nvGrpSpPr>
            <p:grpSpPr bwMode="auto">
              <a:xfrm>
                <a:off x="4862" y="2003"/>
                <a:ext cx="64" cy="102"/>
                <a:chOff x="4862" y="2003"/>
                <a:chExt cx="64" cy="102"/>
              </a:xfrm>
            </p:grpSpPr>
            <p:sp>
              <p:nvSpPr>
                <p:cNvPr id="432" name="Freeform 226"/>
                <p:cNvSpPr>
                  <a:spLocks noChangeArrowheads="1"/>
                </p:cNvSpPr>
                <p:nvPr/>
              </p:nvSpPr>
              <p:spPr bwMode="auto">
                <a:xfrm>
                  <a:off x="4862" y="2003"/>
                  <a:ext cx="65" cy="103"/>
                </a:xfrm>
                <a:custGeom>
                  <a:avLst/>
                  <a:gdLst>
                    <a:gd name="T0" fmla="*/ 0 w 271"/>
                    <a:gd name="T1" fmla="*/ 0 h 654"/>
                    <a:gd name="T2" fmla="*/ 0 w 271"/>
                    <a:gd name="T3" fmla="*/ 0 h 654"/>
                    <a:gd name="T4" fmla="*/ 0 w 271"/>
                    <a:gd name="T5" fmla="*/ 0 h 654"/>
                    <a:gd name="T6" fmla="*/ 0 w 271"/>
                    <a:gd name="T7" fmla="*/ 0 h 654"/>
                    <a:gd name="T8" fmla="*/ 0 w 271"/>
                    <a:gd name="T9" fmla="*/ 0 h 654"/>
                    <a:gd name="T10" fmla="*/ 0 w 271"/>
                    <a:gd name="T11" fmla="*/ 0 h 654"/>
                    <a:gd name="T12" fmla="*/ 0 w 271"/>
                    <a:gd name="T13" fmla="*/ 0 h 654"/>
                    <a:gd name="T14" fmla="*/ 0 w 271"/>
                    <a:gd name="T15" fmla="*/ 0 h 6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1"/>
                    <a:gd name="T25" fmla="*/ 0 h 654"/>
                    <a:gd name="T26" fmla="*/ 271 w 271"/>
                    <a:gd name="T27" fmla="*/ 654 h 6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1" h="654">
                      <a:moveTo>
                        <a:pt x="249" y="14"/>
                      </a:moveTo>
                      <a:lnTo>
                        <a:pt x="266" y="235"/>
                      </a:lnTo>
                      <a:lnTo>
                        <a:pt x="262" y="418"/>
                      </a:lnTo>
                      <a:lnTo>
                        <a:pt x="271" y="625"/>
                      </a:lnTo>
                      <a:lnTo>
                        <a:pt x="138" y="654"/>
                      </a:lnTo>
                      <a:lnTo>
                        <a:pt x="9" y="654"/>
                      </a:lnTo>
                      <a:lnTo>
                        <a:pt x="0" y="0"/>
                      </a:lnTo>
                      <a:lnTo>
                        <a:pt x="249" y="14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33" name="Freeform 227"/>
                <p:cNvSpPr>
                  <a:spLocks noChangeArrowheads="1"/>
                </p:cNvSpPr>
                <p:nvPr/>
              </p:nvSpPr>
              <p:spPr bwMode="auto">
                <a:xfrm>
                  <a:off x="4865" y="2006"/>
                  <a:ext cx="56" cy="97"/>
                </a:xfrm>
                <a:custGeom>
                  <a:avLst/>
                  <a:gdLst>
                    <a:gd name="T0" fmla="*/ 0 w 236"/>
                    <a:gd name="T1" fmla="*/ 0 h 631"/>
                    <a:gd name="T2" fmla="*/ 0 w 236"/>
                    <a:gd name="T3" fmla="*/ 0 h 631"/>
                    <a:gd name="T4" fmla="*/ 0 w 236"/>
                    <a:gd name="T5" fmla="*/ 0 h 631"/>
                    <a:gd name="T6" fmla="*/ 0 w 236"/>
                    <a:gd name="T7" fmla="*/ 0 h 631"/>
                    <a:gd name="T8" fmla="*/ 0 w 236"/>
                    <a:gd name="T9" fmla="*/ 0 h 631"/>
                    <a:gd name="T10" fmla="*/ 0 w 236"/>
                    <a:gd name="T11" fmla="*/ 0 h 631"/>
                    <a:gd name="T12" fmla="*/ 0 w 236"/>
                    <a:gd name="T13" fmla="*/ 0 h 631"/>
                    <a:gd name="T14" fmla="*/ 0 w 236"/>
                    <a:gd name="T15" fmla="*/ 0 h 6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6"/>
                    <a:gd name="T25" fmla="*/ 0 h 631"/>
                    <a:gd name="T26" fmla="*/ 236 w 236"/>
                    <a:gd name="T27" fmla="*/ 631 h 6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6" h="631">
                      <a:moveTo>
                        <a:pt x="215" y="20"/>
                      </a:moveTo>
                      <a:lnTo>
                        <a:pt x="236" y="207"/>
                      </a:lnTo>
                      <a:lnTo>
                        <a:pt x="232" y="356"/>
                      </a:lnTo>
                      <a:lnTo>
                        <a:pt x="232" y="586"/>
                      </a:lnTo>
                      <a:lnTo>
                        <a:pt x="116" y="631"/>
                      </a:lnTo>
                      <a:lnTo>
                        <a:pt x="13" y="631"/>
                      </a:lnTo>
                      <a:lnTo>
                        <a:pt x="0" y="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59" name="Group 228"/>
              <p:cNvGrpSpPr>
                <a:grpSpLocks/>
              </p:cNvGrpSpPr>
              <p:nvPr/>
            </p:nvGrpSpPr>
            <p:grpSpPr bwMode="auto">
              <a:xfrm>
                <a:off x="4739" y="2109"/>
                <a:ext cx="151" cy="48"/>
                <a:chOff x="4739" y="2109"/>
                <a:chExt cx="151" cy="48"/>
              </a:xfrm>
            </p:grpSpPr>
            <p:sp>
              <p:nvSpPr>
                <p:cNvPr id="427" name="Freeform 229"/>
                <p:cNvSpPr>
                  <a:spLocks noChangeArrowheads="1"/>
                </p:cNvSpPr>
                <p:nvPr/>
              </p:nvSpPr>
              <p:spPr bwMode="auto">
                <a:xfrm>
                  <a:off x="4739" y="2109"/>
                  <a:ext cx="152" cy="49"/>
                </a:xfrm>
                <a:custGeom>
                  <a:avLst/>
                  <a:gdLst>
                    <a:gd name="T0" fmla="*/ 0 w 654"/>
                    <a:gd name="T1" fmla="*/ 0 h 328"/>
                    <a:gd name="T2" fmla="*/ 0 w 654"/>
                    <a:gd name="T3" fmla="*/ 0 h 328"/>
                    <a:gd name="T4" fmla="*/ 0 w 654"/>
                    <a:gd name="T5" fmla="*/ 0 h 328"/>
                    <a:gd name="T6" fmla="*/ 0 w 654"/>
                    <a:gd name="T7" fmla="*/ 0 h 328"/>
                    <a:gd name="T8" fmla="*/ 0 w 654"/>
                    <a:gd name="T9" fmla="*/ 0 h 328"/>
                    <a:gd name="T10" fmla="*/ 0 w 654"/>
                    <a:gd name="T11" fmla="*/ 0 h 328"/>
                    <a:gd name="T12" fmla="*/ 0 w 654"/>
                    <a:gd name="T13" fmla="*/ 0 h 328"/>
                    <a:gd name="T14" fmla="*/ 0 w 654"/>
                    <a:gd name="T15" fmla="*/ 0 h 328"/>
                    <a:gd name="T16" fmla="*/ 0 w 654"/>
                    <a:gd name="T17" fmla="*/ 0 h 328"/>
                    <a:gd name="T18" fmla="*/ 0 w 654"/>
                    <a:gd name="T19" fmla="*/ 0 h 328"/>
                    <a:gd name="T20" fmla="*/ 0 w 654"/>
                    <a:gd name="T21" fmla="*/ 0 h 328"/>
                    <a:gd name="T22" fmla="*/ 0 w 654"/>
                    <a:gd name="T23" fmla="*/ 0 h 328"/>
                    <a:gd name="T24" fmla="*/ 0 w 654"/>
                    <a:gd name="T25" fmla="*/ 0 h 328"/>
                    <a:gd name="T26" fmla="*/ 0 w 654"/>
                    <a:gd name="T27" fmla="*/ 0 h 328"/>
                    <a:gd name="T28" fmla="*/ 0 w 654"/>
                    <a:gd name="T29" fmla="*/ 0 h 328"/>
                    <a:gd name="T30" fmla="*/ 0 w 654"/>
                    <a:gd name="T31" fmla="*/ 0 h 328"/>
                    <a:gd name="T32" fmla="*/ 0 w 654"/>
                    <a:gd name="T33" fmla="*/ 0 h 328"/>
                    <a:gd name="T34" fmla="*/ 0 w 654"/>
                    <a:gd name="T35" fmla="*/ 0 h 328"/>
                    <a:gd name="T36" fmla="*/ 0 w 654"/>
                    <a:gd name="T37" fmla="*/ 0 h 328"/>
                    <a:gd name="T38" fmla="*/ 0 w 654"/>
                    <a:gd name="T39" fmla="*/ 0 h 3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54"/>
                    <a:gd name="T61" fmla="*/ 0 h 328"/>
                    <a:gd name="T62" fmla="*/ 654 w 654"/>
                    <a:gd name="T63" fmla="*/ 328 h 32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54" h="328">
                      <a:moveTo>
                        <a:pt x="389" y="11"/>
                      </a:moveTo>
                      <a:lnTo>
                        <a:pt x="395" y="96"/>
                      </a:lnTo>
                      <a:lnTo>
                        <a:pt x="223" y="175"/>
                      </a:lnTo>
                      <a:lnTo>
                        <a:pt x="80" y="209"/>
                      </a:lnTo>
                      <a:lnTo>
                        <a:pt x="0" y="243"/>
                      </a:lnTo>
                      <a:lnTo>
                        <a:pt x="5" y="289"/>
                      </a:lnTo>
                      <a:lnTo>
                        <a:pt x="108" y="317"/>
                      </a:lnTo>
                      <a:lnTo>
                        <a:pt x="264" y="328"/>
                      </a:lnTo>
                      <a:lnTo>
                        <a:pt x="395" y="306"/>
                      </a:lnTo>
                      <a:lnTo>
                        <a:pt x="474" y="283"/>
                      </a:lnTo>
                      <a:lnTo>
                        <a:pt x="480" y="308"/>
                      </a:lnTo>
                      <a:lnTo>
                        <a:pt x="583" y="306"/>
                      </a:lnTo>
                      <a:lnTo>
                        <a:pt x="647" y="294"/>
                      </a:lnTo>
                      <a:lnTo>
                        <a:pt x="647" y="249"/>
                      </a:lnTo>
                      <a:lnTo>
                        <a:pt x="654" y="224"/>
                      </a:lnTo>
                      <a:lnTo>
                        <a:pt x="654" y="160"/>
                      </a:lnTo>
                      <a:lnTo>
                        <a:pt x="635" y="125"/>
                      </a:lnTo>
                      <a:lnTo>
                        <a:pt x="603" y="86"/>
                      </a:lnTo>
                      <a:lnTo>
                        <a:pt x="596" y="0"/>
                      </a:lnTo>
                      <a:lnTo>
                        <a:pt x="389" y="11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28" name="Freeform 230"/>
                <p:cNvSpPr>
                  <a:spLocks noChangeArrowheads="1"/>
                </p:cNvSpPr>
                <p:nvPr/>
              </p:nvSpPr>
              <p:spPr bwMode="auto">
                <a:xfrm>
                  <a:off x="4795" y="2127"/>
                  <a:ext cx="46" cy="16"/>
                </a:xfrm>
                <a:custGeom>
                  <a:avLst/>
                  <a:gdLst>
                    <a:gd name="T0" fmla="*/ 0 w 198"/>
                    <a:gd name="T1" fmla="*/ 0 h 104"/>
                    <a:gd name="T2" fmla="*/ 0 w 198"/>
                    <a:gd name="T3" fmla="*/ 0 h 104"/>
                    <a:gd name="T4" fmla="*/ 0 w 198"/>
                    <a:gd name="T5" fmla="*/ 0 h 104"/>
                    <a:gd name="T6" fmla="*/ 0 w 198"/>
                    <a:gd name="T7" fmla="*/ 0 h 104"/>
                    <a:gd name="T8" fmla="*/ 0 w 198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8"/>
                    <a:gd name="T16" fmla="*/ 0 h 104"/>
                    <a:gd name="T17" fmla="*/ 198 w 19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8" h="104">
                      <a:moveTo>
                        <a:pt x="149" y="0"/>
                      </a:moveTo>
                      <a:lnTo>
                        <a:pt x="198" y="56"/>
                      </a:lnTo>
                      <a:lnTo>
                        <a:pt x="22" y="104"/>
                      </a:lnTo>
                      <a:lnTo>
                        <a:pt x="0" y="66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29" name="Freeform 231"/>
                <p:cNvSpPr>
                  <a:spLocks noChangeArrowheads="1"/>
                </p:cNvSpPr>
                <p:nvPr/>
              </p:nvSpPr>
              <p:spPr bwMode="auto">
                <a:xfrm>
                  <a:off x="4743" y="2137"/>
                  <a:ext cx="52" cy="11"/>
                </a:xfrm>
                <a:custGeom>
                  <a:avLst/>
                  <a:gdLst>
                    <a:gd name="T0" fmla="*/ 0 w 222"/>
                    <a:gd name="T1" fmla="*/ 0 h 63"/>
                    <a:gd name="T2" fmla="*/ 0 w 222"/>
                    <a:gd name="T3" fmla="*/ 0 h 63"/>
                    <a:gd name="T4" fmla="*/ 0 w 222"/>
                    <a:gd name="T5" fmla="*/ 0 h 63"/>
                    <a:gd name="T6" fmla="*/ 0 w 222"/>
                    <a:gd name="T7" fmla="*/ 0 h 63"/>
                    <a:gd name="T8" fmla="*/ 0 w 222"/>
                    <a:gd name="T9" fmla="*/ 0 h 63"/>
                    <a:gd name="T10" fmla="*/ 0 w 222"/>
                    <a:gd name="T11" fmla="*/ 0 h 63"/>
                    <a:gd name="T12" fmla="*/ 0 w 222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"/>
                    <a:gd name="T22" fmla="*/ 0 h 63"/>
                    <a:gd name="T23" fmla="*/ 222 w 222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" h="63">
                      <a:moveTo>
                        <a:pt x="197" y="0"/>
                      </a:moveTo>
                      <a:lnTo>
                        <a:pt x="222" y="29"/>
                      </a:lnTo>
                      <a:lnTo>
                        <a:pt x="114" y="57"/>
                      </a:lnTo>
                      <a:lnTo>
                        <a:pt x="62" y="63"/>
                      </a:lnTo>
                      <a:lnTo>
                        <a:pt x="0" y="59"/>
                      </a:lnTo>
                      <a:lnTo>
                        <a:pt x="66" y="27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30" name="Freeform 232"/>
                <p:cNvSpPr>
                  <a:spLocks noChangeArrowheads="1"/>
                </p:cNvSpPr>
                <p:nvPr/>
              </p:nvSpPr>
              <p:spPr bwMode="auto">
                <a:xfrm>
                  <a:off x="4743" y="2127"/>
                  <a:ext cx="148" cy="29"/>
                </a:xfrm>
                <a:custGeom>
                  <a:avLst/>
                  <a:gdLst>
                    <a:gd name="T0" fmla="*/ 0 w 632"/>
                    <a:gd name="T1" fmla="*/ 0 h 196"/>
                    <a:gd name="T2" fmla="*/ 0 w 632"/>
                    <a:gd name="T3" fmla="*/ 0 h 196"/>
                    <a:gd name="T4" fmla="*/ 0 w 632"/>
                    <a:gd name="T5" fmla="*/ 0 h 196"/>
                    <a:gd name="T6" fmla="*/ 0 w 632"/>
                    <a:gd name="T7" fmla="*/ 0 h 196"/>
                    <a:gd name="T8" fmla="*/ 0 w 632"/>
                    <a:gd name="T9" fmla="*/ 0 h 196"/>
                    <a:gd name="T10" fmla="*/ 0 w 632"/>
                    <a:gd name="T11" fmla="*/ 0 h 196"/>
                    <a:gd name="T12" fmla="*/ 0 w 632"/>
                    <a:gd name="T13" fmla="*/ 0 h 196"/>
                    <a:gd name="T14" fmla="*/ 0 w 632"/>
                    <a:gd name="T15" fmla="*/ 0 h 196"/>
                    <a:gd name="T16" fmla="*/ 0 w 632"/>
                    <a:gd name="T17" fmla="*/ 0 h 196"/>
                    <a:gd name="T18" fmla="*/ 0 w 632"/>
                    <a:gd name="T19" fmla="*/ 0 h 196"/>
                    <a:gd name="T20" fmla="*/ 0 w 632"/>
                    <a:gd name="T21" fmla="*/ 0 h 196"/>
                    <a:gd name="T22" fmla="*/ 0 w 632"/>
                    <a:gd name="T23" fmla="*/ 0 h 196"/>
                    <a:gd name="T24" fmla="*/ 0 w 632"/>
                    <a:gd name="T25" fmla="*/ 0 h 196"/>
                    <a:gd name="T26" fmla="*/ 0 w 632"/>
                    <a:gd name="T27" fmla="*/ 0 h 196"/>
                    <a:gd name="T28" fmla="*/ 0 w 632"/>
                    <a:gd name="T29" fmla="*/ 0 h 196"/>
                    <a:gd name="T30" fmla="*/ 0 w 632"/>
                    <a:gd name="T31" fmla="*/ 0 h 196"/>
                    <a:gd name="T32" fmla="*/ 0 w 632"/>
                    <a:gd name="T33" fmla="*/ 0 h 196"/>
                    <a:gd name="T34" fmla="*/ 0 w 632"/>
                    <a:gd name="T35" fmla="*/ 0 h 196"/>
                    <a:gd name="T36" fmla="*/ 0 w 632"/>
                    <a:gd name="T37" fmla="*/ 0 h 1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32"/>
                    <a:gd name="T58" fmla="*/ 0 h 196"/>
                    <a:gd name="T59" fmla="*/ 632 w 632"/>
                    <a:gd name="T60" fmla="*/ 196 h 1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32" h="196">
                      <a:moveTo>
                        <a:pt x="0" y="166"/>
                      </a:moveTo>
                      <a:lnTo>
                        <a:pt x="0" y="136"/>
                      </a:lnTo>
                      <a:lnTo>
                        <a:pt x="81" y="145"/>
                      </a:lnTo>
                      <a:lnTo>
                        <a:pt x="216" y="126"/>
                      </a:lnTo>
                      <a:lnTo>
                        <a:pt x="291" y="109"/>
                      </a:lnTo>
                      <a:lnTo>
                        <a:pt x="437" y="62"/>
                      </a:lnTo>
                      <a:lnTo>
                        <a:pt x="502" y="56"/>
                      </a:lnTo>
                      <a:lnTo>
                        <a:pt x="563" y="32"/>
                      </a:lnTo>
                      <a:lnTo>
                        <a:pt x="596" y="0"/>
                      </a:lnTo>
                      <a:lnTo>
                        <a:pt x="632" y="41"/>
                      </a:lnTo>
                      <a:lnTo>
                        <a:pt x="632" y="124"/>
                      </a:lnTo>
                      <a:lnTo>
                        <a:pt x="586" y="136"/>
                      </a:lnTo>
                      <a:lnTo>
                        <a:pt x="472" y="151"/>
                      </a:lnTo>
                      <a:lnTo>
                        <a:pt x="426" y="158"/>
                      </a:lnTo>
                      <a:lnTo>
                        <a:pt x="352" y="183"/>
                      </a:lnTo>
                      <a:lnTo>
                        <a:pt x="266" y="196"/>
                      </a:lnTo>
                      <a:lnTo>
                        <a:pt x="205" y="196"/>
                      </a:lnTo>
                      <a:lnTo>
                        <a:pt x="108" y="196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31" name="Freeform 233"/>
                <p:cNvSpPr>
                  <a:spLocks noChangeArrowheads="1"/>
                </p:cNvSpPr>
                <p:nvPr/>
              </p:nvSpPr>
              <p:spPr bwMode="auto">
                <a:xfrm>
                  <a:off x="4832" y="2109"/>
                  <a:ext cx="49" cy="23"/>
                </a:xfrm>
                <a:custGeom>
                  <a:avLst/>
                  <a:gdLst>
                    <a:gd name="T0" fmla="*/ 0 w 211"/>
                    <a:gd name="T1" fmla="*/ 0 h 159"/>
                    <a:gd name="T2" fmla="*/ 0 w 211"/>
                    <a:gd name="T3" fmla="*/ 0 h 159"/>
                    <a:gd name="T4" fmla="*/ 0 w 211"/>
                    <a:gd name="T5" fmla="*/ 0 h 159"/>
                    <a:gd name="T6" fmla="*/ 0 w 211"/>
                    <a:gd name="T7" fmla="*/ 0 h 159"/>
                    <a:gd name="T8" fmla="*/ 0 w 211"/>
                    <a:gd name="T9" fmla="*/ 0 h 159"/>
                    <a:gd name="T10" fmla="*/ 0 w 211"/>
                    <a:gd name="T11" fmla="*/ 0 h 159"/>
                    <a:gd name="T12" fmla="*/ 0 w 211"/>
                    <a:gd name="T13" fmla="*/ 0 h 159"/>
                    <a:gd name="T14" fmla="*/ 0 w 211"/>
                    <a:gd name="T15" fmla="*/ 0 h 159"/>
                    <a:gd name="T16" fmla="*/ 0 w 211"/>
                    <a:gd name="T17" fmla="*/ 0 h 159"/>
                    <a:gd name="T18" fmla="*/ 0 w 211"/>
                    <a:gd name="T19" fmla="*/ 0 h 1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1"/>
                    <a:gd name="T31" fmla="*/ 0 h 159"/>
                    <a:gd name="T32" fmla="*/ 211 w 211"/>
                    <a:gd name="T33" fmla="*/ 159 h 1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1" h="159">
                      <a:moveTo>
                        <a:pt x="7" y="11"/>
                      </a:moveTo>
                      <a:lnTo>
                        <a:pt x="13" y="89"/>
                      </a:lnTo>
                      <a:lnTo>
                        <a:pt x="0" y="106"/>
                      </a:lnTo>
                      <a:lnTo>
                        <a:pt x="47" y="159"/>
                      </a:lnTo>
                      <a:lnTo>
                        <a:pt x="112" y="159"/>
                      </a:lnTo>
                      <a:lnTo>
                        <a:pt x="184" y="136"/>
                      </a:lnTo>
                      <a:lnTo>
                        <a:pt x="211" y="104"/>
                      </a:lnTo>
                      <a:lnTo>
                        <a:pt x="195" y="83"/>
                      </a:lnTo>
                      <a:lnTo>
                        <a:pt x="191" y="0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360" name="Oval 234"/>
              <p:cNvSpPr>
                <a:spLocks noChangeArrowheads="1"/>
              </p:cNvSpPr>
              <p:nvPr/>
            </p:nvSpPr>
            <p:spPr bwMode="auto">
              <a:xfrm>
                <a:off x="4938" y="2109"/>
                <a:ext cx="189" cy="47"/>
              </a:xfrm>
              <a:prstGeom prst="ellipse">
                <a:avLst/>
              </a:prstGeom>
              <a:solidFill>
                <a:srgbClr val="606060"/>
              </a:solidFill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61" name="Rectangle 235"/>
              <p:cNvSpPr>
                <a:spLocks noChangeArrowheads="1"/>
              </p:cNvSpPr>
              <p:nvPr/>
            </p:nvSpPr>
            <p:spPr bwMode="auto">
              <a:xfrm>
                <a:off x="5008" y="2014"/>
                <a:ext cx="49" cy="108"/>
              </a:xfrm>
              <a:prstGeom prst="rect">
                <a:avLst/>
              </a:prstGeom>
              <a:solidFill>
                <a:srgbClr val="606060"/>
              </a:solidFill>
              <a:ln w="1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grpSp>
            <p:nvGrpSpPr>
              <p:cNvPr id="362" name="Group 236"/>
              <p:cNvGrpSpPr>
                <a:grpSpLocks/>
              </p:cNvGrpSpPr>
              <p:nvPr/>
            </p:nvGrpSpPr>
            <p:grpSpPr bwMode="auto">
              <a:xfrm>
                <a:off x="4898" y="1977"/>
                <a:ext cx="243" cy="54"/>
                <a:chOff x="4898" y="1977"/>
                <a:chExt cx="243" cy="54"/>
              </a:xfrm>
            </p:grpSpPr>
            <p:sp>
              <p:nvSpPr>
                <p:cNvPr id="425" name="Freeform 237"/>
                <p:cNvSpPr>
                  <a:spLocks noChangeArrowheads="1"/>
                </p:cNvSpPr>
                <p:nvPr/>
              </p:nvSpPr>
              <p:spPr bwMode="auto">
                <a:xfrm>
                  <a:off x="4898" y="1977"/>
                  <a:ext cx="244" cy="55"/>
                </a:xfrm>
                <a:custGeom>
                  <a:avLst/>
                  <a:gdLst>
                    <a:gd name="T0" fmla="*/ 0 w 1028"/>
                    <a:gd name="T1" fmla="*/ 0 h 356"/>
                    <a:gd name="T2" fmla="*/ 0 w 1028"/>
                    <a:gd name="T3" fmla="*/ 0 h 356"/>
                    <a:gd name="T4" fmla="*/ 0 w 1028"/>
                    <a:gd name="T5" fmla="*/ 0 h 356"/>
                    <a:gd name="T6" fmla="*/ 0 w 1028"/>
                    <a:gd name="T7" fmla="*/ 0 h 356"/>
                    <a:gd name="T8" fmla="*/ 0 w 1028"/>
                    <a:gd name="T9" fmla="*/ 0 h 356"/>
                    <a:gd name="T10" fmla="*/ 0 w 1028"/>
                    <a:gd name="T11" fmla="*/ 0 h 356"/>
                    <a:gd name="T12" fmla="*/ 0 w 1028"/>
                    <a:gd name="T13" fmla="*/ 0 h 356"/>
                    <a:gd name="T14" fmla="*/ 0 w 1028"/>
                    <a:gd name="T15" fmla="*/ 0 h 3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8"/>
                    <a:gd name="T25" fmla="*/ 0 h 356"/>
                    <a:gd name="T26" fmla="*/ 1028 w 1028"/>
                    <a:gd name="T27" fmla="*/ 356 h 3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8" h="356">
                      <a:moveTo>
                        <a:pt x="0" y="186"/>
                      </a:moveTo>
                      <a:lnTo>
                        <a:pt x="6" y="296"/>
                      </a:lnTo>
                      <a:lnTo>
                        <a:pt x="345" y="356"/>
                      </a:lnTo>
                      <a:lnTo>
                        <a:pt x="718" y="356"/>
                      </a:lnTo>
                      <a:lnTo>
                        <a:pt x="1011" y="266"/>
                      </a:lnTo>
                      <a:lnTo>
                        <a:pt x="1028" y="9"/>
                      </a:lnTo>
                      <a:lnTo>
                        <a:pt x="448" y="0"/>
                      </a:lnTo>
                      <a:lnTo>
                        <a:pt x="0" y="18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26" name="Freeform 238"/>
                <p:cNvSpPr>
                  <a:spLocks noChangeArrowheads="1"/>
                </p:cNvSpPr>
                <p:nvPr/>
              </p:nvSpPr>
              <p:spPr bwMode="auto">
                <a:xfrm>
                  <a:off x="4905" y="1997"/>
                  <a:ext cx="231" cy="31"/>
                </a:xfrm>
                <a:custGeom>
                  <a:avLst/>
                  <a:gdLst>
                    <a:gd name="T0" fmla="*/ 0 w 983"/>
                    <a:gd name="T1" fmla="*/ 0 h 206"/>
                    <a:gd name="T2" fmla="*/ 0 w 983"/>
                    <a:gd name="T3" fmla="*/ 0 h 206"/>
                    <a:gd name="T4" fmla="*/ 0 w 983"/>
                    <a:gd name="T5" fmla="*/ 0 h 206"/>
                    <a:gd name="T6" fmla="*/ 0 w 983"/>
                    <a:gd name="T7" fmla="*/ 0 h 206"/>
                    <a:gd name="T8" fmla="*/ 0 w 983"/>
                    <a:gd name="T9" fmla="*/ 0 h 206"/>
                    <a:gd name="T10" fmla="*/ 0 w 983"/>
                    <a:gd name="T11" fmla="*/ 0 h 206"/>
                    <a:gd name="T12" fmla="*/ 0 w 983"/>
                    <a:gd name="T13" fmla="*/ 0 h 206"/>
                    <a:gd name="T14" fmla="*/ 0 w 983"/>
                    <a:gd name="T15" fmla="*/ 0 h 206"/>
                    <a:gd name="T16" fmla="*/ 0 w 983"/>
                    <a:gd name="T17" fmla="*/ 0 h 2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3"/>
                    <a:gd name="T28" fmla="*/ 0 h 206"/>
                    <a:gd name="T29" fmla="*/ 983 w 983"/>
                    <a:gd name="T30" fmla="*/ 206 h 2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3" h="206">
                      <a:moveTo>
                        <a:pt x="0" y="71"/>
                      </a:moveTo>
                      <a:lnTo>
                        <a:pt x="5" y="151"/>
                      </a:lnTo>
                      <a:lnTo>
                        <a:pt x="311" y="206"/>
                      </a:lnTo>
                      <a:lnTo>
                        <a:pt x="707" y="206"/>
                      </a:lnTo>
                      <a:lnTo>
                        <a:pt x="983" y="111"/>
                      </a:lnTo>
                      <a:lnTo>
                        <a:pt x="983" y="0"/>
                      </a:lnTo>
                      <a:lnTo>
                        <a:pt x="719" y="111"/>
                      </a:lnTo>
                      <a:lnTo>
                        <a:pt x="316" y="116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363" name="Freeform 239"/>
              <p:cNvSpPr>
                <a:spLocks noChangeArrowheads="1"/>
              </p:cNvSpPr>
              <p:nvPr/>
            </p:nvSpPr>
            <p:spPr bwMode="auto">
              <a:xfrm>
                <a:off x="4819" y="1918"/>
                <a:ext cx="332" cy="200"/>
              </a:xfrm>
              <a:custGeom>
                <a:avLst/>
                <a:gdLst>
                  <a:gd name="T0" fmla="*/ 0 w 1402"/>
                  <a:gd name="T1" fmla="*/ 0 h 1293"/>
                  <a:gd name="T2" fmla="*/ 0 w 1402"/>
                  <a:gd name="T3" fmla="*/ 0 h 1293"/>
                  <a:gd name="T4" fmla="*/ 0 w 1402"/>
                  <a:gd name="T5" fmla="*/ 0 h 1293"/>
                  <a:gd name="T6" fmla="*/ 0 w 1402"/>
                  <a:gd name="T7" fmla="*/ 0 h 1293"/>
                  <a:gd name="T8" fmla="*/ 0 w 1402"/>
                  <a:gd name="T9" fmla="*/ 0 h 1293"/>
                  <a:gd name="T10" fmla="*/ 0 w 1402"/>
                  <a:gd name="T11" fmla="*/ 0 h 1293"/>
                  <a:gd name="T12" fmla="*/ 0 w 1402"/>
                  <a:gd name="T13" fmla="*/ 0 h 1293"/>
                  <a:gd name="T14" fmla="*/ 0 w 1402"/>
                  <a:gd name="T15" fmla="*/ 0 h 1293"/>
                  <a:gd name="T16" fmla="*/ 0 w 1402"/>
                  <a:gd name="T17" fmla="*/ 0 h 1293"/>
                  <a:gd name="T18" fmla="*/ 0 w 1402"/>
                  <a:gd name="T19" fmla="*/ 0 h 1293"/>
                  <a:gd name="T20" fmla="*/ 0 w 1402"/>
                  <a:gd name="T21" fmla="*/ 0 h 1293"/>
                  <a:gd name="T22" fmla="*/ 0 w 1402"/>
                  <a:gd name="T23" fmla="*/ 0 h 1293"/>
                  <a:gd name="T24" fmla="*/ 0 w 1402"/>
                  <a:gd name="T25" fmla="*/ 0 h 1293"/>
                  <a:gd name="T26" fmla="*/ 0 w 1402"/>
                  <a:gd name="T27" fmla="*/ 0 h 1293"/>
                  <a:gd name="T28" fmla="*/ 0 w 1402"/>
                  <a:gd name="T29" fmla="*/ 0 h 1293"/>
                  <a:gd name="T30" fmla="*/ 0 w 1402"/>
                  <a:gd name="T31" fmla="*/ 0 h 1293"/>
                  <a:gd name="T32" fmla="*/ 0 w 1402"/>
                  <a:gd name="T33" fmla="*/ 0 h 1293"/>
                  <a:gd name="T34" fmla="*/ 0 w 1402"/>
                  <a:gd name="T35" fmla="*/ 0 h 1293"/>
                  <a:gd name="T36" fmla="*/ 0 w 1402"/>
                  <a:gd name="T37" fmla="*/ 0 h 1293"/>
                  <a:gd name="T38" fmla="*/ 0 w 1402"/>
                  <a:gd name="T39" fmla="*/ 0 h 1293"/>
                  <a:gd name="T40" fmla="*/ 0 w 1402"/>
                  <a:gd name="T41" fmla="*/ 0 h 1293"/>
                  <a:gd name="T42" fmla="*/ 0 w 1402"/>
                  <a:gd name="T43" fmla="*/ 0 h 1293"/>
                  <a:gd name="T44" fmla="*/ 0 w 1402"/>
                  <a:gd name="T45" fmla="*/ 0 h 1293"/>
                  <a:gd name="T46" fmla="*/ 0 w 1402"/>
                  <a:gd name="T47" fmla="*/ 0 h 1293"/>
                  <a:gd name="T48" fmla="*/ 0 w 1402"/>
                  <a:gd name="T49" fmla="*/ 0 h 1293"/>
                  <a:gd name="T50" fmla="*/ 0 w 1402"/>
                  <a:gd name="T51" fmla="*/ 0 h 1293"/>
                  <a:gd name="T52" fmla="*/ 0 w 1402"/>
                  <a:gd name="T53" fmla="*/ 0 h 1293"/>
                  <a:gd name="T54" fmla="*/ 0 w 1402"/>
                  <a:gd name="T55" fmla="*/ 0 h 1293"/>
                  <a:gd name="T56" fmla="*/ 0 w 1402"/>
                  <a:gd name="T57" fmla="*/ 0 h 1293"/>
                  <a:gd name="T58" fmla="*/ 0 w 1402"/>
                  <a:gd name="T59" fmla="*/ 0 h 1293"/>
                  <a:gd name="T60" fmla="*/ 0 w 1402"/>
                  <a:gd name="T61" fmla="*/ 0 h 1293"/>
                  <a:gd name="T62" fmla="*/ 0 w 1402"/>
                  <a:gd name="T63" fmla="*/ 0 h 1293"/>
                  <a:gd name="T64" fmla="*/ 0 w 1402"/>
                  <a:gd name="T65" fmla="*/ 0 h 1293"/>
                  <a:gd name="T66" fmla="*/ 0 w 1402"/>
                  <a:gd name="T67" fmla="*/ 0 h 1293"/>
                  <a:gd name="T68" fmla="*/ 0 w 1402"/>
                  <a:gd name="T69" fmla="*/ 0 h 1293"/>
                  <a:gd name="T70" fmla="*/ 0 w 1402"/>
                  <a:gd name="T71" fmla="*/ 0 h 1293"/>
                  <a:gd name="T72" fmla="*/ 0 w 1402"/>
                  <a:gd name="T73" fmla="*/ 0 h 1293"/>
                  <a:gd name="T74" fmla="*/ 0 w 1402"/>
                  <a:gd name="T75" fmla="*/ 0 h 1293"/>
                  <a:gd name="T76" fmla="*/ 0 w 1402"/>
                  <a:gd name="T77" fmla="*/ 0 h 1293"/>
                  <a:gd name="T78" fmla="*/ 0 w 1402"/>
                  <a:gd name="T79" fmla="*/ 0 h 1293"/>
                  <a:gd name="T80" fmla="*/ 0 w 1402"/>
                  <a:gd name="T81" fmla="*/ 0 h 1293"/>
                  <a:gd name="T82" fmla="*/ 0 w 1402"/>
                  <a:gd name="T83" fmla="*/ 0 h 1293"/>
                  <a:gd name="T84" fmla="*/ 0 w 1402"/>
                  <a:gd name="T85" fmla="*/ 0 h 1293"/>
                  <a:gd name="T86" fmla="*/ 0 w 1402"/>
                  <a:gd name="T87" fmla="*/ 0 h 1293"/>
                  <a:gd name="T88" fmla="*/ 0 w 1402"/>
                  <a:gd name="T89" fmla="*/ 0 h 1293"/>
                  <a:gd name="T90" fmla="*/ 0 w 1402"/>
                  <a:gd name="T91" fmla="*/ 0 h 1293"/>
                  <a:gd name="T92" fmla="*/ 0 w 1402"/>
                  <a:gd name="T93" fmla="*/ 0 h 1293"/>
                  <a:gd name="T94" fmla="*/ 0 w 1402"/>
                  <a:gd name="T95" fmla="*/ 0 h 1293"/>
                  <a:gd name="T96" fmla="*/ 0 w 1402"/>
                  <a:gd name="T97" fmla="*/ 0 h 1293"/>
                  <a:gd name="T98" fmla="*/ 0 w 1402"/>
                  <a:gd name="T99" fmla="*/ 0 h 1293"/>
                  <a:gd name="T100" fmla="*/ 0 w 1402"/>
                  <a:gd name="T101" fmla="*/ 0 h 1293"/>
                  <a:gd name="T102" fmla="*/ 0 w 1402"/>
                  <a:gd name="T103" fmla="*/ 0 h 1293"/>
                  <a:gd name="T104" fmla="*/ 0 w 1402"/>
                  <a:gd name="T105" fmla="*/ 0 h 1293"/>
                  <a:gd name="T106" fmla="*/ 0 w 1402"/>
                  <a:gd name="T107" fmla="*/ 0 h 1293"/>
                  <a:gd name="T108" fmla="*/ 0 w 1402"/>
                  <a:gd name="T109" fmla="*/ 0 h 1293"/>
                  <a:gd name="T110" fmla="*/ 0 w 1402"/>
                  <a:gd name="T111" fmla="*/ 0 h 1293"/>
                  <a:gd name="T112" fmla="*/ 0 w 1402"/>
                  <a:gd name="T113" fmla="*/ 0 h 12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02"/>
                  <a:gd name="T172" fmla="*/ 0 h 1293"/>
                  <a:gd name="T173" fmla="*/ 1402 w 1402"/>
                  <a:gd name="T174" fmla="*/ 1293 h 12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02" h="1293">
                    <a:moveTo>
                      <a:pt x="6" y="728"/>
                    </a:moveTo>
                    <a:lnTo>
                      <a:pt x="14" y="599"/>
                    </a:lnTo>
                    <a:lnTo>
                      <a:pt x="11" y="461"/>
                    </a:lnTo>
                    <a:lnTo>
                      <a:pt x="17" y="355"/>
                    </a:lnTo>
                    <a:lnTo>
                      <a:pt x="78" y="292"/>
                    </a:lnTo>
                    <a:lnTo>
                      <a:pt x="151" y="256"/>
                    </a:lnTo>
                    <a:lnTo>
                      <a:pt x="317" y="196"/>
                    </a:lnTo>
                    <a:lnTo>
                      <a:pt x="562" y="137"/>
                    </a:lnTo>
                    <a:lnTo>
                      <a:pt x="610" y="133"/>
                    </a:lnTo>
                    <a:lnTo>
                      <a:pt x="642" y="137"/>
                    </a:lnTo>
                    <a:lnTo>
                      <a:pt x="650" y="125"/>
                    </a:lnTo>
                    <a:lnTo>
                      <a:pt x="663" y="112"/>
                    </a:lnTo>
                    <a:lnTo>
                      <a:pt x="679" y="115"/>
                    </a:lnTo>
                    <a:lnTo>
                      <a:pt x="700" y="117"/>
                    </a:lnTo>
                    <a:lnTo>
                      <a:pt x="709" y="92"/>
                    </a:lnTo>
                    <a:lnTo>
                      <a:pt x="728" y="79"/>
                    </a:lnTo>
                    <a:lnTo>
                      <a:pt x="747" y="75"/>
                    </a:lnTo>
                    <a:lnTo>
                      <a:pt x="772" y="75"/>
                    </a:lnTo>
                    <a:lnTo>
                      <a:pt x="768" y="54"/>
                    </a:lnTo>
                    <a:lnTo>
                      <a:pt x="797" y="0"/>
                    </a:lnTo>
                    <a:lnTo>
                      <a:pt x="1368" y="15"/>
                    </a:lnTo>
                    <a:lnTo>
                      <a:pt x="1366" y="73"/>
                    </a:lnTo>
                    <a:lnTo>
                      <a:pt x="1376" y="125"/>
                    </a:lnTo>
                    <a:lnTo>
                      <a:pt x="1385" y="162"/>
                    </a:lnTo>
                    <a:lnTo>
                      <a:pt x="1394" y="208"/>
                    </a:lnTo>
                    <a:lnTo>
                      <a:pt x="1402" y="283"/>
                    </a:lnTo>
                    <a:lnTo>
                      <a:pt x="1393" y="327"/>
                    </a:lnTo>
                    <a:lnTo>
                      <a:pt x="1376" y="368"/>
                    </a:lnTo>
                    <a:lnTo>
                      <a:pt x="1356" y="404"/>
                    </a:lnTo>
                    <a:lnTo>
                      <a:pt x="1330" y="417"/>
                    </a:lnTo>
                    <a:lnTo>
                      <a:pt x="1288" y="429"/>
                    </a:lnTo>
                    <a:lnTo>
                      <a:pt x="1234" y="446"/>
                    </a:lnTo>
                    <a:lnTo>
                      <a:pt x="1209" y="475"/>
                    </a:lnTo>
                    <a:lnTo>
                      <a:pt x="1179" y="500"/>
                    </a:lnTo>
                    <a:lnTo>
                      <a:pt x="1133" y="521"/>
                    </a:lnTo>
                    <a:lnTo>
                      <a:pt x="1079" y="538"/>
                    </a:lnTo>
                    <a:lnTo>
                      <a:pt x="992" y="548"/>
                    </a:lnTo>
                    <a:lnTo>
                      <a:pt x="918" y="548"/>
                    </a:lnTo>
                    <a:lnTo>
                      <a:pt x="862" y="542"/>
                    </a:lnTo>
                    <a:lnTo>
                      <a:pt x="810" y="538"/>
                    </a:lnTo>
                    <a:lnTo>
                      <a:pt x="772" y="558"/>
                    </a:lnTo>
                    <a:lnTo>
                      <a:pt x="697" y="554"/>
                    </a:lnTo>
                    <a:lnTo>
                      <a:pt x="399" y="596"/>
                    </a:lnTo>
                    <a:lnTo>
                      <a:pt x="318" y="605"/>
                    </a:lnTo>
                    <a:lnTo>
                      <a:pt x="348" y="779"/>
                    </a:lnTo>
                    <a:lnTo>
                      <a:pt x="351" y="869"/>
                    </a:lnTo>
                    <a:lnTo>
                      <a:pt x="333" y="983"/>
                    </a:lnTo>
                    <a:lnTo>
                      <a:pt x="315" y="1118"/>
                    </a:lnTo>
                    <a:lnTo>
                      <a:pt x="315" y="1257"/>
                    </a:lnTo>
                    <a:lnTo>
                      <a:pt x="245" y="1278"/>
                    </a:lnTo>
                    <a:lnTo>
                      <a:pt x="158" y="1287"/>
                    </a:lnTo>
                    <a:lnTo>
                      <a:pt x="82" y="1293"/>
                    </a:lnTo>
                    <a:lnTo>
                      <a:pt x="0" y="1284"/>
                    </a:lnTo>
                    <a:lnTo>
                      <a:pt x="6" y="1154"/>
                    </a:lnTo>
                    <a:lnTo>
                      <a:pt x="6" y="944"/>
                    </a:lnTo>
                    <a:lnTo>
                      <a:pt x="6" y="761"/>
                    </a:lnTo>
                    <a:lnTo>
                      <a:pt x="6" y="728"/>
                    </a:lnTo>
                    <a:close/>
                  </a:path>
                </a:pathLst>
              </a:custGeom>
              <a:solidFill>
                <a:srgbClr val="60606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4" name="Freeform 240"/>
              <p:cNvSpPr>
                <a:spLocks noChangeArrowheads="1"/>
              </p:cNvSpPr>
              <p:nvPr/>
            </p:nvSpPr>
            <p:spPr bwMode="auto">
              <a:xfrm>
                <a:off x="4822" y="1926"/>
                <a:ext cx="325" cy="190"/>
              </a:xfrm>
              <a:custGeom>
                <a:avLst/>
                <a:gdLst>
                  <a:gd name="T0" fmla="*/ 0 w 1373"/>
                  <a:gd name="T1" fmla="*/ 0 h 1223"/>
                  <a:gd name="T2" fmla="*/ 0 w 1373"/>
                  <a:gd name="T3" fmla="*/ 0 h 1223"/>
                  <a:gd name="T4" fmla="*/ 0 w 1373"/>
                  <a:gd name="T5" fmla="*/ 0 h 1223"/>
                  <a:gd name="T6" fmla="*/ 0 w 1373"/>
                  <a:gd name="T7" fmla="*/ 0 h 1223"/>
                  <a:gd name="T8" fmla="*/ 0 w 1373"/>
                  <a:gd name="T9" fmla="*/ 0 h 1223"/>
                  <a:gd name="T10" fmla="*/ 0 w 1373"/>
                  <a:gd name="T11" fmla="*/ 0 h 1223"/>
                  <a:gd name="T12" fmla="*/ 0 w 1373"/>
                  <a:gd name="T13" fmla="*/ 0 h 1223"/>
                  <a:gd name="T14" fmla="*/ 0 w 1373"/>
                  <a:gd name="T15" fmla="*/ 0 h 1223"/>
                  <a:gd name="T16" fmla="*/ 0 w 1373"/>
                  <a:gd name="T17" fmla="*/ 0 h 1223"/>
                  <a:gd name="T18" fmla="*/ 0 w 1373"/>
                  <a:gd name="T19" fmla="*/ 0 h 1223"/>
                  <a:gd name="T20" fmla="*/ 0 w 1373"/>
                  <a:gd name="T21" fmla="*/ 0 h 1223"/>
                  <a:gd name="T22" fmla="*/ 0 w 1373"/>
                  <a:gd name="T23" fmla="*/ 0 h 1223"/>
                  <a:gd name="T24" fmla="*/ 0 w 1373"/>
                  <a:gd name="T25" fmla="*/ 0 h 1223"/>
                  <a:gd name="T26" fmla="*/ 0 w 1373"/>
                  <a:gd name="T27" fmla="*/ 0 h 1223"/>
                  <a:gd name="T28" fmla="*/ 0 w 1373"/>
                  <a:gd name="T29" fmla="*/ 0 h 1223"/>
                  <a:gd name="T30" fmla="*/ 0 w 1373"/>
                  <a:gd name="T31" fmla="*/ 0 h 1223"/>
                  <a:gd name="T32" fmla="*/ 0 w 1373"/>
                  <a:gd name="T33" fmla="*/ 0 h 1223"/>
                  <a:gd name="T34" fmla="*/ 0 w 1373"/>
                  <a:gd name="T35" fmla="*/ 0 h 1223"/>
                  <a:gd name="T36" fmla="*/ 0 w 1373"/>
                  <a:gd name="T37" fmla="*/ 0 h 1223"/>
                  <a:gd name="T38" fmla="*/ 0 w 1373"/>
                  <a:gd name="T39" fmla="*/ 0 h 1223"/>
                  <a:gd name="T40" fmla="*/ 0 w 1373"/>
                  <a:gd name="T41" fmla="*/ 0 h 1223"/>
                  <a:gd name="T42" fmla="*/ 0 w 1373"/>
                  <a:gd name="T43" fmla="*/ 0 h 1223"/>
                  <a:gd name="T44" fmla="*/ 0 w 1373"/>
                  <a:gd name="T45" fmla="*/ 0 h 1223"/>
                  <a:gd name="T46" fmla="*/ 0 w 1373"/>
                  <a:gd name="T47" fmla="*/ 0 h 1223"/>
                  <a:gd name="T48" fmla="*/ 0 w 1373"/>
                  <a:gd name="T49" fmla="*/ 0 h 1223"/>
                  <a:gd name="T50" fmla="*/ 0 w 1373"/>
                  <a:gd name="T51" fmla="*/ 0 h 1223"/>
                  <a:gd name="T52" fmla="*/ 0 w 1373"/>
                  <a:gd name="T53" fmla="*/ 0 h 1223"/>
                  <a:gd name="T54" fmla="*/ 0 w 1373"/>
                  <a:gd name="T55" fmla="*/ 0 h 1223"/>
                  <a:gd name="T56" fmla="*/ 0 w 1373"/>
                  <a:gd name="T57" fmla="*/ 0 h 1223"/>
                  <a:gd name="T58" fmla="*/ 0 w 1373"/>
                  <a:gd name="T59" fmla="*/ 0 h 1223"/>
                  <a:gd name="T60" fmla="*/ 0 w 1373"/>
                  <a:gd name="T61" fmla="*/ 0 h 1223"/>
                  <a:gd name="T62" fmla="*/ 0 w 1373"/>
                  <a:gd name="T63" fmla="*/ 0 h 1223"/>
                  <a:gd name="T64" fmla="*/ 0 w 1373"/>
                  <a:gd name="T65" fmla="*/ 0 h 1223"/>
                  <a:gd name="T66" fmla="*/ 0 w 1373"/>
                  <a:gd name="T67" fmla="*/ 0 h 1223"/>
                  <a:gd name="T68" fmla="*/ 0 w 1373"/>
                  <a:gd name="T69" fmla="*/ 0 h 1223"/>
                  <a:gd name="T70" fmla="*/ 0 w 1373"/>
                  <a:gd name="T71" fmla="*/ 0 h 1223"/>
                  <a:gd name="T72" fmla="*/ 0 w 1373"/>
                  <a:gd name="T73" fmla="*/ 0 h 1223"/>
                  <a:gd name="T74" fmla="*/ 0 w 1373"/>
                  <a:gd name="T75" fmla="*/ 0 h 1223"/>
                  <a:gd name="T76" fmla="*/ 0 w 1373"/>
                  <a:gd name="T77" fmla="*/ 0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73"/>
                  <a:gd name="T118" fmla="*/ 0 h 1223"/>
                  <a:gd name="T119" fmla="*/ 1373 w 1373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73" h="1223">
                    <a:moveTo>
                      <a:pt x="1328" y="21"/>
                    </a:moveTo>
                    <a:lnTo>
                      <a:pt x="1331" y="60"/>
                    </a:lnTo>
                    <a:lnTo>
                      <a:pt x="1346" y="45"/>
                    </a:lnTo>
                    <a:lnTo>
                      <a:pt x="1364" y="132"/>
                    </a:lnTo>
                    <a:lnTo>
                      <a:pt x="1373" y="234"/>
                    </a:lnTo>
                    <a:lnTo>
                      <a:pt x="1337" y="340"/>
                    </a:lnTo>
                    <a:lnTo>
                      <a:pt x="1252" y="364"/>
                    </a:lnTo>
                    <a:lnTo>
                      <a:pt x="1261" y="340"/>
                    </a:lnTo>
                    <a:lnTo>
                      <a:pt x="1216" y="376"/>
                    </a:lnTo>
                    <a:lnTo>
                      <a:pt x="1177" y="415"/>
                    </a:lnTo>
                    <a:lnTo>
                      <a:pt x="1089" y="457"/>
                    </a:lnTo>
                    <a:lnTo>
                      <a:pt x="980" y="466"/>
                    </a:lnTo>
                    <a:lnTo>
                      <a:pt x="850" y="472"/>
                    </a:lnTo>
                    <a:lnTo>
                      <a:pt x="795" y="466"/>
                    </a:lnTo>
                    <a:lnTo>
                      <a:pt x="844" y="445"/>
                    </a:lnTo>
                    <a:lnTo>
                      <a:pt x="865" y="391"/>
                    </a:lnTo>
                    <a:lnTo>
                      <a:pt x="826" y="436"/>
                    </a:lnTo>
                    <a:lnTo>
                      <a:pt x="777" y="463"/>
                    </a:lnTo>
                    <a:lnTo>
                      <a:pt x="732" y="487"/>
                    </a:lnTo>
                    <a:lnTo>
                      <a:pt x="686" y="481"/>
                    </a:lnTo>
                    <a:lnTo>
                      <a:pt x="717" y="460"/>
                    </a:lnTo>
                    <a:lnTo>
                      <a:pt x="747" y="433"/>
                    </a:lnTo>
                    <a:lnTo>
                      <a:pt x="698" y="451"/>
                    </a:lnTo>
                    <a:lnTo>
                      <a:pt x="650" y="487"/>
                    </a:lnTo>
                    <a:lnTo>
                      <a:pt x="493" y="505"/>
                    </a:lnTo>
                    <a:lnTo>
                      <a:pt x="335" y="529"/>
                    </a:lnTo>
                    <a:lnTo>
                      <a:pt x="288" y="541"/>
                    </a:lnTo>
                    <a:lnTo>
                      <a:pt x="327" y="769"/>
                    </a:lnTo>
                    <a:lnTo>
                      <a:pt x="297" y="982"/>
                    </a:lnTo>
                    <a:lnTo>
                      <a:pt x="294" y="1190"/>
                    </a:lnTo>
                    <a:lnTo>
                      <a:pt x="194" y="1211"/>
                    </a:lnTo>
                    <a:lnTo>
                      <a:pt x="106" y="1223"/>
                    </a:lnTo>
                    <a:lnTo>
                      <a:pt x="0" y="1220"/>
                    </a:lnTo>
                    <a:lnTo>
                      <a:pt x="6" y="922"/>
                    </a:lnTo>
                    <a:lnTo>
                      <a:pt x="6" y="673"/>
                    </a:lnTo>
                    <a:lnTo>
                      <a:pt x="22" y="535"/>
                    </a:lnTo>
                    <a:lnTo>
                      <a:pt x="8" y="448"/>
                    </a:lnTo>
                    <a:lnTo>
                      <a:pt x="18" y="352"/>
                    </a:lnTo>
                    <a:lnTo>
                      <a:pt x="36" y="288"/>
                    </a:lnTo>
                    <a:lnTo>
                      <a:pt x="111" y="240"/>
                    </a:lnTo>
                    <a:lnTo>
                      <a:pt x="205" y="198"/>
                    </a:lnTo>
                    <a:lnTo>
                      <a:pt x="390" y="138"/>
                    </a:lnTo>
                    <a:lnTo>
                      <a:pt x="538" y="96"/>
                    </a:lnTo>
                    <a:lnTo>
                      <a:pt x="620" y="90"/>
                    </a:lnTo>
                    <a:lnTo>
                      <a:pt x="653" y="138"/>
                    </a:lnTo>
                    <a:lnTo>
                      <a:pt x="756" y="189"/>
                    </a:lnTo>
                    <a:lnTo>
                      <a:pt x="701" y="144"/>
                    </a:lnTo>
                    <a:lnTo>
                      <a:pt x="659" y="120"/>
                    </a:lnTo>
                    <a:lnTo>
                      <a:pt x="644" y="87"/>
                    </a:lnTo>
                    <a:lnTo>
                      <a:pt x="650" y="72"/>
                    </a:lnTo>
                    <a:lnTo>
                      <a:pt x="680" y="72"/>
                    </a:lnTo>
                    <a:lnTo>
                      <a:pt x="698" y="90"/>
                    </a:lnTo>
                    <a:lnTo>
                      <a:pt x="717" y="108"/>
                    </a:lnTo>
                    <a:lnTo>
                      <a:pt x="762" y="126"/>
                    </a:lnTo>
                    <a:lnTo>
                      <a:pt x="720" y="90"/>
                    </a:lnTo>
                    <a:lnTo>
                      <a:pt x="701" y="63"/>
                    </a:lnTo>
                    <a:lnTo>
                      <a:pt x="714" y="45"/>
                    </a:lnTo>
                    <a:lnTo>
                      <a:pt x="750" y="33"/>
                    </a:lnTo>
                    <a:lnTo>
                      <a:pt x="798" y="75"/>
                    </a:lnTo>
                    <a:lnTo>
                      <a:pt x="844" y="102"/>
                    </a:lnTo>
                    <a:lnTo>
                      <a:pt x="789" y="42"/>
                    </a:lnTo>
                    <a:lnTo>
                      <a:pt x="771" y="18"/>
                    </a:lnTo>
                    <a:lnTo>
                      <a:pt x="771" y="0"/>
                    </a:lnTo>
                    <a:lnTo>
                      <a:pt x="816" y="6"/>
                    </a:lnTo>
                    <a:lnTo>
                      <a:pt x="859" y="36"/>
                    </a:lnTo>
                    <a:lnTo>
                      <a:pt x="886" y="57"/>
                    </a:lnTo>
                    <a:lnTo>
                      <a:pt x="1016" y="69"/>
                    </a:lnTo>
                    <a:lnTo>
                      <a:pt x="1013" y="36"/>
                    </a:lnTo>
                    <a:lnTo>
                      <a:pt x="1052" y="24"/>
                    </a:lnTo>
                    <a:lnTo>
                      <a:pt x="1052" y="66"/>
                    </a:lnTo>
                    <a:lnTo>
                      <a:pt x="1092" y="75"/>
                    </a:lnTo>
                    <a:lnTo>
                      <a:pt x="1177" y="87"/>
                    </a:lnTo>
                    <a:lnTo>
                      <a:pt x="1171" y="42"/>
                    </a:lnTo>
                    <a:lnTo>
                      <a:pt x="1201" y="42"/>
                    </a:lnTo>
                    <a:lnTo>
                      <a:pt x="1204" y="87"/>
                    </a:lnTo>
                    <a:lnTo>
                      <a:pt x="1252" y="84"/>
                    </a:lnTo>
                    <a:lnTo>
                      <a:pt x="1304" y="72"/>
                    </a:lnTo>
                    <a:lnTo>
                      <a:pt x="1307" y="36"/>
                    </a:lnTo>
                    <a:lnTo>
                      <a:pt x="1328" y="2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5" name="Freeform 241"/>
              <p:cNvSpPr>
                <a:spLocks noChangeArrowheads="1"/>
              </p:cNvSpPr>
              <p:nvPr/>
            </p:nvSpPr>
            <p:spPr bwMode="auto">
              <a:xfrm>
                <a:off x="5057" y="1958"/>
                <a:ext cx="44" cy="5"/>
              </a:xfrm>
              <a:custGeom>
                <a:avLst/>
                <a:gdLst>
                  <a:gd name="T0" fmla="*/ 0 w 188"/>
                  <a:gd name="T1" fmla="*/ 0 h 33"/>
                  <a:gd name="T2" fmla="*/ 0 w 188"/>
                  <a:gd name="T3" fmla="*/ 0 h 33"/>
                  <a:gd name="T4" fmla="*/ 0 w 188"/>
                  <a:gd name="T5" fmla="*/ 0 h 33"/>
                  <a:gd name="T6" fmla="*/ 0 w 188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"/>
                  <a:gd name="T13" fmla="*/ 0 h 33"/>
                  <a:gd name="T14" fmla="*/ 188 w 188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" h="33">
                    <a:moveTo>
                      <a:pt x="188" y="0"/>
                    </a:moveTo>
                    <a:lnTo>
                      <a:pt x="100" y="33"/>
                    </a:lnTo>
                    <a:lnTo>
                      <a:pt x="0" y="2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6" name="Freeform 242"/>
              <p:cNvSpPr>
                <a:spLocks noChangeArrowheads="1"/>
              </p:cNvSpPr>
              <p:nvPr/>
            </p:nvSpPr>
            <p:spPr bwMode="auto">
              <a:xfrm>
                <a:off x="5117" y="1950"/>
                <a:ext cx="26" cy="5"/>
              </a:xfrm>
              <a:custGeom>
                <a:avLst/>
                <a:gdLst>
                  <a:gd name="T0" fmla="*/ 0 w 115"/>
                  <a:gd name="T1" fmla="*/ 0 h 39"/>
                  <a:gd name="T2" fmla="*/ 0 w 115"/>
                  <a:gd name="T3" fmla="*/ 0 h 39"/>
                  <a:gd name="T4" fmla="*/ 0 w 115"/>
                  <a:gd name="T5" fmla="*/ 0 h 39"/>
                  <a:gd name="T6" fmla="*/ 0 w 115"/>
                  <a:gd name="T7" fmla="*/ 0 h 39"/>
                  <a:gd name="T8" fmla="*/ 0 w 115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39"/>
                  <a:gd name="T17" fmla="*/ 115 w 11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39">
                    <a:moveTo>
                      <a:pt x="115" y="0"/>
                    </a:moveTo>
                    <a:lnTo>
                      <a:pt x="85" y="24"/>
                    </a:lnTo>
                    <a:lnTo>
                      <a:pt x="0" y="36"/>
                    </a:lnTo>
                    <a:lnTo>
                      <a:pt x="88" y="3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7" name="Freeform 243"/>
              <p:cNvSpPr>
                <a:spLocks noChangeArrowheads="1"/>
              </p:cNvSpPr>
              <p:nvPr/>
            </p:nvSpPr>
            <p:spPr bwMode="auto">
              <a:xfrm>
                <a:off x="4991" y="1945"/>
                <a:ext cx="40" cy="13"/>
              </a:xfrm>
              <a:custGeom>
                <a:avLst/>
                <a:gdLst>
                  <a:gd name="T0" fmla="*/ 0 w 175"/>
                  <a:gd name="T1" fmla="*/ 0 h 96"/>
                  <a:gd name="T2" fmla="*/ 0 w 175"/>
                  <a:gd name="T3" fmla="*/ 0 h 96"/>
                  <a:gd name="T4" fmla="*/ 0 w 175"/>
                  <a:gd name="T5" fmla="*/ 0 h 96"/>
                  <a:gd name="T6" fmla="*/ 0 w 175"/>
                  <a:gd name="T7" fmla="*/ 0 h 96"/>
                  <a:gd name="T8" fmla="*/ 0 w 175"/>
                  <a:gd name="T9" fmla="*/ 0 h 96"/>
                  <a:gd name="T10" fmla="*/ 0 w 175"/>
                  <a:gd name="T11" fmla="*/ 0 h 96"/>
                  <a:gd name="T12" fmla="*/ 0 w 175"/>
                  <a:gd name="T13" fmla="*/ 0 h 96"/>
                  <a:gd name="T14" fmla="*/ 0 w 175"/>
                  <a:gd name="T15" fmla="*/ 0 h 96"/>
                  <a:gd name="T16" fmla="*/ 0 w 175"/>
                  <a:gd name="T17" fmla="*/ 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5"/>
                  <a:gd name="T28" fmla="*/ 0 h 96"/>
                  <a:gd name="T29" fmla="*/ 175 w 175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5" h="96">
                    <a:moveTo>
                      <a:pt x="175" y="0"/>
                    </a:moveTo>
                    <a:lnTo>
                      <a:pt x="96" y="9"/>
                    </a:lnTo>
                    <a:lnTo>
                      <a:pt x="81" y="21"/>
                    </a:lnTo>
                    <a:lnTo>
                      <a:pt x="81" y="51"/>
                    </a:lnTo>
                    <a:lnTo>
                      <a:pt x="75" y="84"/>
                    </a:lnTo>
                    <a:lnTo>
                      <a:pt x="0" y="96"/>
                    </a:lnTo>
                    <a:lnTo>
                      <a:pt x="90" y="93"/>
                    </a:lnTo>
                    <a:lnTo>
                      <a:pt x="105" y="3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8" name="Freeform 244"/>
              <p:cNvSpPr>
                <a:spLocks noChangeArrowheads="1"/>
              </p:cNvSpPr>
              <p:nvPr/>
            </p:nvSpPr>
            <p:spPr bwMode="auto">
              <a:xfrm>
                <a:off x="4855" y="1979"/>
                <a:ext cx="136" cy="22"/>
              </a:xfrm>
              <a:custGeom>
                <a:avLst/>
                <a:gdLst>
                  <a:gd name="T0" fmla="*/ 0 w 569"/>
                  <a:gd name="T1" fmla="*/ 0 h 141"/>
                  <a:gd name="T2" fmla="*/ 0 w 569"/>
                  <a:gd name="T3" fmla="*/ 0 h 141"/>
                  <a:gd name="T4" fmla="*/ 0 w 569"/>
                  <a:gd name="T5" fmla="*/ 0 h 141"/>
                  <a:gd name="T6" fmla="*/ 0 w 569"/>
                  <a:gd name="T7" fmla="*/ 0 h 141"/>
                  <a:gd name="T8" fmla="*/ 0 w 569"/>
                  <a:gd name="T9" fmla="*/ 0 h 141"/>
                  <a:gd name="T10" fmla="*/ 0 w 569"/>
                  <a:gd name="T11" fmla="*/ 0 h 141"/>
                  <a:gd name="T12" fmla="*/ 0 w 569"/>
                  <a:gd name="T13" fmla="*/ 0 h 141"/>
                  <a:gd name="T14" fmla="*/ 0 w 569"/>
                  <a:gd name="T15" fmla="*/ 0 h 141"/>
                  <a:gd name="T16" fmla="*/ 0 w 569"/>
                  <a:gd name="T17" fmla="*/ 0 h 141"/>
                  <a:gd name="T18" fmla="*/ 0 w 569"/>
                  <a:gd name="T19" fmla="*/ 0 h 141"/>
                  <a:gd name="T20" fmla="*/ 0 w 569"/>
                  <a:gd name="T21" fmla="*/ 0 h 141"/>
                  <a:gd name="T22" fmla="*/ 0 w 569"/>
                  <a:gd name="T23" fmla="*/ 0 h 141"/>
                  <a:gd name="T24" fmla="*/ 0 w 569"/>
                  <a:gd name="T25" fmla="*/ 0 h 141"/>
                  <a:gd name="T26" fmla="*/ 0 w 569"/>
                  <a:gd name="T27" fmla="*/ 0 h 1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9"/>
                  <a:gd name="T43" fmla="*/ 0 h 141"/>
                  <a:gd name="T44" fmla="*/ 569 w 569"/>
                  <a:gd name="T45" fmla="*/ 141 h 1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9" h="141">
                    <a:moveTo>
                      <a:pt x="569" y="0"/>
                    </a:moveTo>
                    <a:lnTo>
                      <a:pt x="423" y="6"/>
                    </a:lnTo>
                    <a:lnTo>
                      <a:pt x="275" y="42"/>
                    </a:lnTo>
                    <a:lnTo>
                      <a:pt x="166" y="48"/>
                    </a:lnTo>
                    <a:lnTo>
                      <a:pt x="75" y="66"/>
                    </a:lnTo>
                    <a:lnTo>
                      <a:pt x="42" y="114"/>
                    </a:lnTo>
                    <a:lnTo>
                      <a:pt x="0" y="141"/>
                    </a:lnTo>
                    <a:lnTo>
                      <a:pt x="42" y="132"/>
                    </a:lnTo>
                    <a:lnTo>
                      <a:pt x="81" y="78"/>
                    </a:lnTo>
                    <a:lnTo>
                      <a:pt x="202" y="54"/>
                    </a:lnTo>
                    <a:lnTo>
                      <a:pt x="275" y="54"/>
                    </a:lnTo>
                    <a:lnTo>
                      <a:pt x="333" y="42"/>
                    </a:lnTo>
                    <a:lnTo>
                      <a:pt x="432" y="15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369" name="Group 245"/>
              <p:cNvGrpSpPr>
                <a:grpSpLocks/>
              </p:cNvGrpSpPr>
              <p:nvPr/>
            </p:nvGrpSpPr>
            <p:grpSpPr bwMode="auto">
              <a:xfrm>
                <a:off x="4875" y="1813"/>
                <a:ext cx="134" cy="48"/>
                <a:chOff x="4875" y="1813"/>
                <a:chExt cx="134" cy="48"/>
              </a:xfrm>
            </p:grpSpPr>
            <p:grpSp>
              <p:nvGrpSpPr>
                <p:cNvPr id="412" name="Group 246"/>
                <p:cNvGrpSpPr>
                  <a:grpSpLocks/>
                </p:cNvGrpSpPr>
                <p:nvPr/>
              </p:nvGrpSpPr>
              <p:grpSpPr bwMode="auto">
                <a:xfrm>
                  <a:off x="4875" y="1813"/>
                  <a:ext cx="117" cy="38"/>
                  <a:chOff x="4875" y="1813"/>
                  <a:chExt cx="117" cy="38"/>
                </a:xfrm>
              </p:grpSpPr>
              <p:sp>
                <p:nvSpPr>
                  <p:cNvPr id="416" name="Freeform 247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1813"/>
                    <a:ext cx="118" cy="39"/>
                  </a:xfrm>
                  <a:custGeom>
                    <a:avLst/>
                    <a:gdLst>
                      <a:gd name="T0" fmla="*/ 0 w 500"/>
                      <a:gd name="T1" fmla="*/ 0 h 252"/>
                      <a:gd name="T2" fmla="*/ 0 w 500"/>
                      <a:gd name="T3" fmla="*/ 0 h 252"/>
                      <a:gd name="T4" fmla="*/ 0 w 500"/>
                      <a:gd name="T5" fmla="*/ 0 h 252"/>
                      <a:gd name="T6" fmla="*/ 0 w 500"/>
                      <a:gd name="T7" fmla="*/ 0 h 252"/>
                      <a:gd name="T8" fmla="*/ 0 w 500"/>
                      <a:gd name="T9" fmla="*/ 0 h 252"/>
                      <a:gd name="T10" fmla="*/ 0 w 500"/>
                      <a:gd name="T11" fmla="*/ 0 h 252"/>
                      <a:gd name="T12" fmla="*/ 0 w 500"/>
                      <a:gd name="T13" fmla="*/ 0 h 252"/>
                      <a:gd name="T14" fmla="*/ 0 w 500"/>
                      <a:gd name="T15" fmla="*/ 0 h 252"/>
                      <a:gd name="T16" fmla="*/ 0 w 500"/>
                      <a:gd name="T17" fmla="*/ 0 h 252"/>
                      <a:gd name="T18" fmla="*/ 0 w 500"/>
                      <a:gd name="T19" fmla="*/ 0 h 252"/>
                      <a:gd name="T20" fmla="*/ 0 w 500"/>
                      <a:gd name="T21" fmla="*/ 0 h 252"/>
                      <a:gd name="T22" fmla="*/ 0 w 500"/>
                      <a:gd name="T23" fmla="*/ 0 h 252"/>
                      <a:gd name="T24" fmla="*/ 0 w 500"/>
                      <a:gd name="T25" fmla="*/ 0 h 252"/>
                      <a:gd name="T26" fmla="*/ 0 w 500"/>
                      <a:gd name="T27" fmla="*/ 0 h 252"/>
                      <a:gd name="T28" fmla="*/ 0 w 500"/>
                      <a:gd name="T29" fmla="*/ 0 h 252"/>
                      <a:gd name="T30" fmla="*/ 0 w 500"/>
                      <a:gd name="T31" fmla="*/ 0 h 252"/>
                      <a:gd name="T32" fmla="*/ 0 w 500"/>
                      <a:gd name="T33" fmla="*/ 0 h 252"/>
                      <a:gd name="T34" fmla="*/ 0 w 500"/>
                      <a:gd name="T35" fmla="*/ 0 h 252"/>
                      <a:gd name="T36" fmla="*/ 0 w 500"/>
                      <a:gd name="T37" fmla="*/ 0 h 252"/>
                      <a:gd name="T38" fmla="*/ 0 w 500"/>
                      <a:gd name="T39" fmla="*/ 0 h 252"/>
                      <a:gd name="T40" fmla="*/ 0 w 500"/>
                      <a:gd name="T41" fmla="*/ 0 h 252"/>
                      <a:gd name="T42" fmla="*/ 0 w 500"/>
                      <a:gd name="T43" fmla="*/ 0 h 252"/>
                      <a:gd name="T44" fmla="*/ 0 w 500"/>
                      <a:gd name="T45" fmla="*/ 0 h 252"/>
                      <a:gd name="T46" fmla="*/ 0 w 500"/>
                      <a:gd name="T47" fmla="*/ 0 h 252"/>
                      <a:gd name="T48" fmla="*/ 0 w 500"/>
                      <a:gd name="T49" fmla="*/ 0 h 252"/>
                      <a:gd name="T50" fmla="*/ 0 w 500"/>
                      <a:gd name="T51" fmla="*/ 0 h 252"/>
                      <a:gd name="T52" fmla="*/ 0 w 500"/>
                      <a:gd name="T53" fmla="*/ 0 h 252"/>
                      <a:gd name="T54" fmla="*/ 0 w 500"/>
                      <a:gd name="T55" fmla="*/ 0 h 252"/>
                      <a:gd name="T56" fmla="*/ 0 w 500"/>
                      <a:gd name="T57" fmla="*/ 0 h 252"/>
                      <a:gd name="T58" fmla="*/ 0 w 500"/>
                      <a:gd name="T59" fmla="*/ 0 h 252"/>
                      <a:gd name="T60" fmla="*/ 0 w 500"/>
                      <a:gd name="T61" fmla="*/ 0 h 252"/>
                      <a:gd name="T62" fmla="*/ 0 w 500"/>
                      <a:gd name="T63" fmla="*/ 0 h 252"/>
                      <a:gd name="T64" fmla="*/ 0 w 500"/>
                      <a:gd name="T65" fmla="*/ 0 h 252"/>
                      <a:gd name="T66" fmla="*/ 0 w 500"/>
                      <a:gd name="T67" fmla="*/ 0 h 252"/>
                      <a:gd name="T68" fmla="*/ 0 w 500"/>
                      <a:gd name="T69" fmla="*/ 0 h 252"/>
                      <a:gd name="T70" fmla="*/ 0 w 500"/>
                      <a:gd name="T71" fmla="*/ 0 h 252"/>
                      <a:gd name="T72" fmla="*/ 0 w 500"/>
                      <a:gd name="T73" fmla="*/ 0 h 252"/>
                      <a:gd name="T74" fmla="*/ 0 w 500"/>
                      <a:gd name="T75" fmla="*/ 0 h 252"/>
                      <a:gd name="T76" fmla="*/ 0 w 500"/>
                      <a:gd name="T77" fmla="*/ 0 h 252"/>
                      <a:gd name="T78" fmla="*/ 0 w 500"/>
                      <a:gd name="T79" fmla="*/ 0 h 252"/>
                      <a:gd name="T80" fmla="*/ 0 w 500"/>
                      <a:gd name="T81" fmla="*/ 0 h 252"/>
                      <a:gd name="T82" fmla="*/ 0 w 500"/>
                      <a:gd name="T83" fmla="*/ 0 h 252"/>
                      <a:gd name="T84" fmla="*/ 0 w 500"/>
                      <a:gd name="T85" fmla="*/ 0 h 252"/>
                      <a:gd name="T86" fmla="*/ 0 w 500"/>
                      <a:gd name="T87" fmla="*/ 0 h 252"/>
                      <a:gd name="T88" fmla="*/ 0 w 500"/>
                      <a:gd name="T89" fmla="*/ 0 h 252"/>
                      <a:gd name="T90" fmla="*/ 0 w 500"/>
                      <a:gd name="T91" fmla="*/ 0 h 252"/>
                      <a:gd name="T92" fmla="*/ 0 w 500"/>
                      <a:gd name="T93" fmla="*/ 0 h 252"/>
                      <a:gd name="T94" fmla="*/ 0 w 500"/>
                      <a:gd name="T95" fmla="*/ 0 h 252"/>
                      <a:gd name="T96" fmla="*/ 0 w 500"/>
                      <a:gd name="T97" fmla="*/ 0 h 252"/>
                      <a:gd name="T98" fmla="*/ 0 w 500"/>
                      <a:gd name="T99" fmla="*/ 0 h 252"/>
                      <a:gd name="T100" fmla="*/ 0 w 500"/>
                      <a:gd name="T101" fmla="*/ 0 h 252"/>
                      <a:gd name="T102" fmla="*/ 0 w 500"/>
                      <a:gd name="T103" fmla="*/ 0 h 252"/>
                      <a:gd name="T104" fmla="*/ 0 w 500"/>
                      <a:gd name="T105" fmla="*/ 0 h 252"/>
                      <a:gd name="T106" fmla="*/ 0 w 500"/>
                      <a:gd name="T107" fmla="*/ 0 h 252"/>
                      <a:gd name="T108" fmla="*/ 0 w 500"/>
                      <a:gd name="T109" fmla="*/ 0 h 252"/>
                      <a:gd name="T110" fmla="*/ 0 w 500"/>
                      <a:gd name="T111" fmla="*/ 0 h 25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00"/>
                      <a:gd name="T169" fmla="*/ 0 h 252"/>
                      <a:gd name="T170" fmla="*/ 500 w 500"/>
                      <a:gd name="T171" fmla="*/ 252 h 25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00" h="252">
                        <a:moveTo>
                          <a:pt x="452" y="252"/>
                        </a:moveTo>
                        <a:lnTo>
                          <a:pt x="426" y="246"/>
                        </a:lnTo>
                        <a:lnTo>
                          <a:pt x="400" y="233"/>
                        </a:lnTo>
                        <a:lnTo>
                          <a:pt x="376" y="228"/>
                        </a:lnTo>
                        <a:lnTo>
                          <a:pt x="334" y="234"/>
                        </a:lnTo>
                        <a:lnTo>
                          <a:pt x="304" y="233"/>
                        </a:lnTo>
                        <a:lnTo>
                          <a:pt x="283" y="226"/>
                        </a:lnTo>
                        <a:lnTo>
                          <a:pt x="266" y="220"/>
                        </a:lnTo>
                        <a:lnTo>
                          <a:pt x="249" y="212"/>
                        </a:lnTo>
                        <a:lnTo>
                          <a:pt x="230" y="196"/>
                        </a:lnTo>
                        <a:lnTo>
                          <a:pt x="215" y="181"/>
                        </a:lnTo>
                        <a:lnTo>
                          <a:pt x="192" y="163"/>
                        </a:lnTo>
                        <a:lnTo>
                          <a:pt x="159" y="169"/>
                        </a:lnTo>
                        <a:lnTo>
                          <a:pt x="139" y="170"/>
                        </a:lnTo>
                        <a:lnTo>
                          <a:pt x="128" y="167"/>
                        </a:lnTo>
                        <a:lnTo>
                          <a:pt x="121" y="161"/>
                        </a:lnTo>
                        <a:lnTo>
                          <a:pt x="117" y="152"/>
                        </a:lnTo>
                        <a:lnTo>
                          <a:pt x="120" y="143"/>
                        </a:lnTo>
                        <a:lnTo>
                          <a:pt x="128" y="133"/>
                        </a:lnTo>
                        <a:lnTo>
                          <a:pt x="139" y="129"/>
                        </a:lnTo>
                        <a:lnTo>
                          <a:pt x="166" y="125"/>
                        </a:lnTo>
                        <a:lnTo>
                          <a:pt x="197" y="114"/>
                        </a:lnTo>
                        <a:lnTo>
                          <a:pt x="171" y="93"/>
                        </a:lnTo>
                        <a:lnTo>
                          <a:pt x="140" y="81"/>
                        </a:lnTo>
                        <a:lnTo>
                          <a:pt x="112" y="83"/>
                        </a:lnTo>
                        <a:lnTo>
                          <a:pt x="81" y="81"/>
                        </a:lnTo>
                        <a:lnTo>
                          <a:pt x="63" y="87"/>
                        </a:lnTo>
                        <a:lnTo>
                          <a:pt x="37" y="88"/>
                        </a:lnTo>
                        <a:lnTo>
                          <a:pt x="29" y="81"/>
                        </a:lnTo>
                        <a:lnTo>
                          <a:pt x="27" y="70"/>
                        </a:lnTo>
                        <a:lnTo>
                          <a:pt x="13" y="71"/>
                        </a:lnTo>
                        <a:lnTo>
                          <a:pt x="4" y="69"/>
                        </a:lnTo>
                        <a:lnTo>
                          <a:pt x="0" y="59"/>
                        </a:lnTo>
                        <a:lnTo>
                          <a:pt x="3" y="50"/>
                        </a:lnTo>
                        <a:lnTo>
                          <a:pt x="11" y="46"/>
                        </a:lnTo>
                        <a:lnTo>
                          <a:pt x="25" y="38"/>
                        </a:lnTo>
                        <a:lnTo>
                          <a:pt x="36" y="30"/>
                        </a:lnTo>
                        <a:lnTo>
                          <a:pt x="48" y="23"/>
                        </a:lnTo>
                        <a:lnTo>
                          <a:pt x="63" y="19"/>
                        </a:lnTo>
                        <a:lnTo>
                          <a:pt x="75" y="19"/>
                        </a:lnTo>
                        <a:lnTo>
                          <a:pt x="136" y="6"/>
                        </a:lnTo>
                        <a:lnTo>
                          <a:pt x="149" y="3"/>
                        </a:lnTo>
                        <a:lnTo>
                          <a:pt x="163" y="0"/>
                        </a:lnTo>
                        <a:lnTo>
                          <a:pt x="178" y="3"/>
                        </a:lnTo>
                        <a:lnTo>
                          <a:pt x="196" y="9"/>
                        </a:lnTo>
                        <a:lnTo>
                          <a:pt x="249" y="38"/>
                        </a:lnTo>
                        <a:lnTo>
                          <a:pt x="273" y="43"/>
                        </a:lnTo>
                        <a:lnTo>
                          <a:pt x="295" y="48"/>
                        </a:lnTo>
                        <a:lnTo>
                          <a:pt x="312" y="59"/>
                        </a:lnTo>
                        <a:lnTo>
                          <a:pt x="322" y="72"/>
                        </a:lnTo>
                        <a:lnTo>
                          <a:pt x="366" y="102"/>
                        </a:lnTo>
                        <a:lnTo>
                          <a:pt x="386" y="116"/>
                        </a:lnTo>
                        <a:lnTo>
                          <a:pt x="411" y="143"/>
                        </a:lnTo>
                        <a:lnTo>
                          <a:pt x="427" y="151"/>
                        </a:lnTo>
                        <a:lnTo>
                          <a:pt x="500" y="154"/>
                        </a:lnTo>
                        <a:lnTo>
                          <a:pt x="452" y="252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44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7" name="Freeform 248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831"/>
                    <a:ext cx="29" cy="2"/>
                  </a:xfrm>
                  <a:custGeom>
                    <a:avLst/>
                    <a:gdLst>
                      <a:gd name="T0" fmla="*/ 0 w 120"/>
                      <a:gd name="T1" fmla="*/ 0 h 30"/>
                      <a:gd name="T2" fmla="*/ 0 w 120"/>
                      <a:gd name="T3" fmla="*/ 0 h 30"/>
                      <a:gd name="T4" fmla="*/ 0 w 120"/>
                      <a:gd name="T5" fmla="*/ 0 h 30"/>
                      <a:gd name="T6" fmla="*/ 0 w 120"/>
                      <a:gd name="T7" fmla="*/ 0 h 30"/>
                      <a:gd name="T8" fmla="*/ 0 w 120"/>
                      <a:gd name="T9" fmla="*/ 0 h 30"/>
                      <a:gd name="T10" fmla="*/ 0 w 120"/>
                      <a:gd name="T11" fmla="*/ 0 h 30"/>
                      <a:gd name="T12" fmla="*/ 0 w 120"/>
                      <a:gd name="T13" fmla="*/ 0 h 30"/>
                      <a:gd name="T14" fmla="*/ 0 w 120"/>
                      <a:gd name="T15" fmla="*/ 0 h 30"/>
                      <a:gd name="T16" fmla="*/ 0 w 120"/>
                      <a:gd name="T17" fmla="*/ 0 h 30"/>
                      <a:gd name="T18" fmla="*/ 0 w 120"/>
                      <a:gd name="T19" fmla="*/ 0 h 30"/>
                      <a:gd name="T20" fmla="*/ 0 w 120"/>
                      <a:gd name="T21" fmla="*/ 0 h 30"/>
                      <a:gd name="T22" fmla="*/ 0 w 120"/>
                      <a:gd name="T23" fmla="*/ 0 h 30"/>
                      <a:gd name="T24" fmla="*/ 0 w 120"/>
                      <a:gd name="T25" fmla="*/ 0 h 30"/>
                      <a:gd name="T26" fmla="*/ 0 w 120"/>
                      <a:gd name="T27" fmla="*/ 0 h 30"/>
                      <a:gd name="T28" fmla="*/ 0 w 120"/>
                      <a:gd name="T29" fmla="*/ 0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0"/>
                      <a:gd name="T46" fmla="*/ 0 h 30"/>
                      <a:gd name="T47" fmla="*/ 120 w 120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0" h="30">
                        <a:moveTo>
                          <a:pt x="0" y="0"/>
                        </a:moveTo>
                        <a:lnTo>
                          <a:pt x="3" y="8"/>
                        </a:lnTo>
                        <a:lnTo>
                          <a:pt x="24" y="7"/>
                        </a:lnTo>
                        <a:lnTo>
                          <a:pt x="33" y="12"/>
                        </a:lnTo>
                        <a:lnTo>
                          <a:pt x="51" y="21"/>
                        </a:lnTo>
                        <a:lnTo>
                          <a:pt x="75" y="26"/>
                        </a:lnTo>
                        <a:lnTo>
                          <a:pt x="101" y="27"/>
                        </a:lnTo>
                        <a:lnTo>
                          <a:pt x="120" y="30"/>
                        </a:lnTo>
                        <a:lnTo>
                          <a:pt x="104" y="24"/>
                        </a:lnTo>
                        <a:lnTo>
                          <a:pt x="84" y="21"/>
                        </a:lnTo>
                        <a:lnTo>
                          <a:pt x="70" y="21"/>
                        </a:lnTo>
                        <a:lnTo>
                          <a:pt x="51" y="15"/>
                        </a:lnTo>
                        <a:lnTo>
                          <a:pt x="35" y="6"/>
                        </a:lnTo>
                        <a:lnTo>
                          <a:pt x="28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8" name="Freeform 249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1833"/>
                    <a:ext cx="4" cy="2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0 w 14"/>
                      <a:gd name="T3" fmla="*/ 0 h 18"/>
                      <a:gd name="T4" fmla="*/ 0 w 14"/>
                      <a:gd name="T5" fmla="*/ 0 h 18"/>
                      <a:gd name="T6" fmla="*/ 0 w 14"/>
                      <a:gd name="T7" fmla="*/ 0 h 18"/>
                      <a:gd name="T8" fmla="*/ 0 w 14"/>
                      <a:gd name="T9" fmla="*/ 0 h 18"/>
                      <a:gd name="T10" fmla="*/ 0 w 14"/>
                      <a:gd name="T11" fmla="*/ 0 h 18"/>
                      <a:gd name="T12" fmla="*/ 0 w 14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18"/>
                      <a:gd name="T23" fmla="*/ 14 w 14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18">
                        <a:moveTo>
                          <a:pt x="2" y="0"/>
                        </a:moveTo>
                        <a:lnTo>
                          <a:pt x="8" y="5"/>
                        </a:lnTo>
                        <a:lnTo>
                          <a:pt x="6" y="11"/>
                        </a:lnTo>
                        <a:lnTo>
                          <a:pt x="0" y="18"/>
                        </a:lnTo>
                        <a:lnTo>
                          <a:pt x="12" y="13"/>
                        </a:lnTo>
                        <a:lnTo>
                          <a:pt x="14" y="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9" name="Freeform 250"/>
                  <p:cNvSpPr>
                    <a:spLocks noChangeArrowheads="1"/>
                  </p:cNvSpPr>
                  <p:nvPr/>
                </p:nvSpPr>
                <p:spPr bwMode="auto">
                  <a:xfrm>
                    <a:off x="4882" y="1818"/>
                    <a:ext cx="16" cy="5"/>
                  </a:xfrm>
                  <a:custGeom>
                    <a:avLst/>
                    <a:gdLst>
                      <a:gd name="T0" fmla="*/ 0 w 70"/>
                      <a:gd name="T1" fmla="*/ 0 h 33"/>
                      <a:gd name="T2" fmla="*/ 0 w 70"/>
                      <a:gd name="T3" fmla="*/ 0 h 33"/>
                      <a:gd name="T4" fmla="*/ 0 w 70"/>
                      <a:gd name="T5" fmla="*/ 0 h 33"/>
                      <a:gd name="T6" fmla="*/ 0 w 70"/>
                      <a:gd name="T7" fmla="*/ 0 h 33"/>
                      <a:gd name="T8" fmla="*/ 0 w 70"/>
                      <a:gd name="T9" fmla="*/ 0 h 33"/>
                      <a:gd name="T10" fmla="*/ 0 w 70"/>
                      <a:gd name="T11" fmla="*/ 0 h 33"/>
                      <a:gd name="T12" fmla="*/ 0 w 70"/>
                      <a:gd name="T13" fmla="*/ 0 h 33"/>
                      <a:gd name="T14" fmla="*/ 0 w 70"/>
                      <a:gd name="T15" fmla="*/ 0 h 33"/>
                      <a:gd name="T16" fmla="*/ 0 w 70"/>
                      <a:gd name="T17" fmla="*/ 0 h 33"/>
                      <a:gd name="T18" fmla="*/ 0 w 70"/>
                      <a:gd name="T19" fmla="*/ 0 h 33"/>
                      <a:gd name="T20" fmla="*/ 0 w 70"/>
                      <a:gd name="T21" fmla="*/ 0 h 33"/>
                      <a:gd name="T22" fmla="*/ 0 w 70"/>
                      <a:gd name="T23" fmla="*/ 0 h 33"/>
                      <a:gd name="T24" fmla="*/ 0 w 70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33"/>
                      <a:gd name="T41" fmla="*/ 70 w 70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33">
                        <a:moveTo>
                          <a:pt x="0" y="31"/>
                        </a:moveTo>
                        <a:lnTo>
                          <a:pt x="7" y="33"/>
                        </a:lnTo>
                        <a:lnTo>
                          <a:pt x="17" y="23"/>
                        </a:lnTo>
                        <a:lnTo>
                          <a:pt x="31" y="17"/>
                        </a:lnTo>
                        <a:lnTo>
                          <a:pt x="38" y="10"/>
                        </a:lnTo>
                        <a:lnTo>
                          <a:pt x="44" y="6"/>
                        </a:lnTo>
                        <a:lnTo>
                          <a:pt x="60" y="3"/>
                        </a:lnTo>
                        <a:lnTo>
                          <a:pt x="70" y="1"/>
                        </a:lnTo>
                        <a:lnTo>
                          <a:pt x="57" y="0"/>
                        </a:lnTo>
                        <a:lnTo>
                          <a:pt x="39" y="3"/>
                        </a:lnTo>
                        <a:lnTo>
                          <a:pt x="33" y="8"/>
                        </a:lnTo>
                        <a:lnTo>
                          <a:pt x="25" y="14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0" name="Freeform 251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818"/>
                    <a:ext cx="26" cy="3"/>
                  </a:xfrm>
                  <a:custGeom>
                    <a:avLst/>
                    <a:gdLst>
                      <a:gd name="T0" fmla="*/ 0 w 110"/>
                      <a:gd name="T1" fmla="*/ 0 h 29"/>
                      <a:gd name="T2" fmla="*/ 0 w 110"/>
                      <a:gd name="T3" fmla="*/ 0 h 29"/>
                      <a:gd name="T4" fmla="*/ 0 w 110"/>
                      <a:gd name="T5" fmla="*/ 0 h 29"/>
                      <a:gd name="T6" fmla="*/ 0 w 110"/>
                      <a:gd name="T7" fmla="*/ 0 h 29"/>
                      <a:gd name="T8" fmla="*/ 0 w 110"/>
                      <a:gd name="T9" fmla="*/ 0 h 29"/>
                      <a:gd name="T10" fmla="*/ 0 w 110"/>
                      <a:gd name="T11" fmla="*/ 0 h 29"/>
                      <a:gd name="T12" fmla="*/ 0 w 110"/>
                      <a:gd name="T13" fmla="*/ 0 h 29"/>
                      <a:gd name="T14" fmla="*/ 0 w 110"/>
                      <a:gd name="T15" fmla="*/ 0 h 29"/>
                      <a:gd name="T16" fmla="*/ 0 w 110"/>
                      <a:gd name="T17" fmla="*/ 0 h 29"/>
                      <a:gd name="T18" fmla="*/ 0 w 110"/>
                      <a:gd name="T19" fmla="*/ 0 h 29"/>
                      <a:gd name="T20" fmla="*/ 0 w 110"/>
                      <a:gd name="T21" fmla="*/ 0 h 29"/>
                      <a:gd name="T22" fmla="*/ 0 w 110"/>
                      <a:gd name="T23" fmla="*/ 0 h 29"/>
                      <a:gd name="T24" fmla="*/ 0 w 110"/>
                      <a:gd name="T25" fmla="*/ 0 h 29"/>
                      <a:gd name="T26" fmla="*/ 0 w 110"/>
                      <a:gd name="T27" fmla="*/ 0 h 29"/>
                      <a:gd name="T28" fmla="*/ 0 w 110"/>
                      <a:gd name="T29" fmla="*/ 0 h 29"/>
                      <a:gd name="T30" fmla="*/ 0 w 110"/>
                      <a:gd name="T31" fmla="*/ 0 h 2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0"/>
                      <a:gd name="T49" fmla="*/ 0 h 29"/>
                      <a:gd name="T50" fmla="*/ 110 w 110"/>
                      <a:gd name="T51" fmla="*/ 29 h 2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0" h="29">
                        <a:moveTo>
                          <a:pt x="0" y="7"/>
                        </a:moveTo>
                        <a:lnTo>
                          <a:pt x="23" y="4"/>
                        </a:lnTo>
                        <a:lnTo>
                          <a:pt x="36" y="0"/>
                        </a:lnTo>
                        <a:lnTo>
                          <a:pt x="42" y="0"/>
                        </a:lnTo>
                        <a:lnTo>
                          <a:pt x="56" y="3"/>
                        </a:lnTo>
                        <a:lnTo>
                          <a:pt x="62" y="10"/>
                        </a:lnTo>
                        <a:lnTo>
                          <a:pt x="73" y="16"/>
                        </a:lnTo>
                        <a:lnTo>
                          <a:pt x="95" y="25"/>
                        </a:lnTo>
                        <a:lnTo>
                          <a:pt x="110" y="25"/>
                        </a:lnTo>
                        <a:lnTo>
                          <a:pt x="94" y="29"/>
                        </a:lnTo>
                        <a:lnTo>
                          <a:pt x="84" y="27"/>
                        </a:lnTo>
                        <a:lnTo>
                          <a:pt x="60" y="15"/>
                        </a:lnTo>
                        <a:lnTo>
                          <a:pt x="52" y="7"/>
                        </a:lnTo>
                        <a:lnTo>
                          <a:pt x="36" y="5"/>
                        </a:lnTo>
                        <a:lnTo>
                          <a:pt x="23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1" name="Freeform 252"/>
                  <p:cNvSpPr>
                    <a:spLocks noChangeArrowheads="1"/>
                  </p:cNvSpPr>
                  <p:nvPr/>
                </p:nvSpPr>
                <p:spPr bwMode="auto">
                  <a:xfrm>
                    <a:off x="4885" y="1821"/>
                    <a:ext cx="7" cy="5"/>
                  </a:xfrm>
                  <a:custGeom>
                    <a:avLst/>
                    <a:gdLst>
                      <a:gd name="T0" fmla="*/ 0 w 23"/>
                      <a:gd name="T1" fmla="*/ 0 h 21"/>
                      <a:gd name="T2" fmla="*/ 0 w 23"/>
                      <a:gd name="T3" fmla="*/ 0 h 21"/>
                      <a:gd name="T4" fmla="*/ 0 w 23"/>
                      <a:gd name="T5" fmla="*/ 0 h 21"/>
                      <a:gd name="T6" fmla="*/ 0 w 23"/>
                      <a:gd name="T7" fmla="*/ 0 h 21"/>
                      <a:gd name="T8" fmla="*/ 0 w 23"/>
                      <a:gd name="T9" fmla="*/ 0 h 21"/>
                      <a:gd name="T10" fmla="*/ 0 w 23"/>
                      <a:gd name="T11" fmla="*/ 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21"/>
                      <a:gd name="T20" fmla="*/ 23 w 23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21">
                        <a:moveTo>
                          <a:pt x="17" y="0"/>
                        </a:moveTo>
                        <a:lnTo>
                          <a:pt x="23" y="8"/>
                        </a:lnTo>
                        <a:lnTo>
                          <a:pt x="16" y="17"/>
                        </a:lnTo>
                        <a:lnTo>
                          <a:pt x="0" y="21"/>
                        </a:lnTo>
                        <a:lnTo>
                          <a:pt x="17" y="1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2" name="Freeform 253"/>
                  <p:cNvSpPr>
                    <a:spLocks noChangeArrowheads="1"/>
                  </p:cNvSpPr>
                  <p:nvPr/>
                </p:nvSpPr>
                <p:spPr bwMode="auto">
                  <a:xfrm>
                    <a:off x="4882" y="1818"/>
                    <a:ext cx="3" cy="5"/>
                  </a:xfrm>
                  <a:custGeom>
                    <a:avLst/>
                    <a:gdLst>
                      <a:gd name="T0" fmla="*/ 0 w 23"/>
                      <a:gd name="T1" fmla="*/ 0 h 20"/>
                      <a:gd name="T2" fmla="*/ 0 w 23"/>
                      <a:gd name="T3" fmla="*/ 0 h 20"/>
                      <a:gd name="T4" fmla="*/ 0 w 23"/>
                      <a:gd name="T5" fmla="*/ 0 h 20"/>
                      <a:gd name="T6" fmla="*/ 0 w 23"/>
                      <a:gd name="T7" fmla="*/ 0 h 20"/>
                      <a:gd name="T8" fmla="*/ 0 w 23"/>
                      <a:gd name="T9" fmla="*/ 0 h 20"/>
                      <a:gd name="T10" fmla="*/ 0 w 23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20"/>
                      <a:gd name="T20" fmla="*/ 23 w 23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20">
                        <a:moveTo>
                          <a:pt x="23" y="11"/>
                        </a:moveTo>
                        <a:lnTo>
                          <a:pt x="17" y="0"/>
                        </a:lnTo>
                        <a:lnTo>
                          <a:pt x="16" y="9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23" y="11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3" name="Freeform 254"/>
                  <p:cNvSpPr>
                    <a:spLocks noChangeArrowheads="1"/>
                  </p:cNvSpPr>
                  <p:nvPr/>
                </p:nvSpPr>
                <p:spPr bwMode="auto">
                  <a:xfrm>
                    <a:off x="4945" y="1823"/>
                    <a:ext cx="6" cy="5"/>
                  </a:xfrm>
                  <a:custGeom>
                    <a:avLst/>
                    <a:gdLst>
                      <a:gd name="T0" fmla="*/ 0 w 26"/>
                      <a:gd name="T1" fmla="*/ 0 h 29"/>
                      <a:gd name="T2" fmla="*/ 0 w 26"/>
                      <a:gd name="T3" fmla="*/ 0 h 29"/>
                      <a:gd name="T4" fmla="*/ 0 w 26"/>
                      <a:gd name="T5" fmla="*/ 0 h 29"/>
                      <a:gd name="T6" fmla="*/ 0 w 26"/>
                      <a:gd name="T7" fmla="*/ 0 h 29"/>
                      <a:gd name="T8" fmla="*/ 0 w 26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9"/>
                      <a:gd name="T17" fmla="*/ 26 w 2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9">
                        <a:moveTo>
                          <a:pt x="0" y="0"/>
                        </a:moveTo>
                        <a:lnTo>
                          <a:pt x="6" y="15"/>
                        </a:lnTo>
                        <a:lnTo>
                          <a:pt x="16" y="27"/>
                        </a:lnTo>
                        <a:lnTo>
                          <a:pt x="26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4" name="Freeform 255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1841"/>
                    <a:ext cx="7" cy="5"/>
                  </a:xfrm>
                  <a:custGeom>
                    <a:avLst/>
                    <a:gdLst>
                      <a:gd name="T0" fmla="*/ 0 w 34"/>
                      <a:gd name="T1" fmla="*/ 0 h 27"/>
                      <a:gd name="T2" fmla="*/ 0 w 34"/>
                      <a:gd name="T3" fmla="*/ 0 h 27"/>
                      <a:gd name="T4" fmla="*/ 0 w 34"/>
                      <a:gd name="T5" fmla="*/ 0 h 27"/>
                      <a:gd name="T6" fmla="*/ 0 w 34"/>
                      <a:gd name="T7" fmla="*/ 0 h 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"/>
                      <a:gd name="T13" fmla="*/ 0 h 27"/>
                      <a:gd name="T14" fmla="*/ 34 w 34"/>
                      <a:gd name="T15" fmla="*/ 27 h 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" h="27">
                        <a:moveTo>
                          <a:pt x="34" y="0"/>
                        </a:moveTo>
                        <a:lnTo>
                          <a:pt x="12" y="10"/>
                        </a:lnTo>
                        <a:lnTo>
                          <a:pt x="0" y="27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413" name="Group 256"/>
                <p:cNvGrpSpPr>
                  <a:grpSpLocks/>
                </p:cNvGrpSpPr>
                <p:nvPr/>
              </p:nvGrpSpPr>
              <p:grpSpPr bwMode="auto">
                <a:xfrm>
                  <a:off x="4978" y="1834"/>
                  <a:ext cx="31" cy="27"/>
                  <a:chOff x="4978" y="1834"/>
                  <a:chExt cx="31" cy="27"/>
                </a:xfrm>
              </p:grpSpPr>
              <p:sp>
                <p:nvSpPr>
                  <p:cNvPr id="414" name="Freeform 257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1834"/>
                    <a:ext cx="32" cy="28"/>
                  </a:xfrm>
                  <a:custGeom>
                    <a:avLst/>
                    <a:gdLst>
                      <a:gd name="T0" fmla="*/ 0 w 145"/>
                      <a:gd name="T1" fmla="*/ 0 h 177"/>
                      <a:gd name="T2" fmla="*/ 0 w 145"/>
                      <a:gd name="T3" fmla="*/ 0 h 177"/>
                      <a:gd name="T4" fmla="*/ 0 w 145"/>
                      <a:gd name="T5" fmla="*/ 0 h 177"/>
                      <a:gd name="T6" fmla="*/ 0 w 145"/>
                      <a:gd name="T7" fmla="*/ 0 h 177"/>
                      <a:gd name="T8" fmla="*/ 0 w 145"/>
                      <a:gd name="T9" fmla="*/ 0 h 177"/>
                      <a:gd name="T10" fmla="*/ 0 w 145"/>
                      <a:gd name="T11" fmla="*/ 0 h 177"/>
                      <a:gd name="T12" fmla="*/ 0 w 145"/>
                      <a:gd name="T13" fmla="*/ 0 h 177"/>
                      <a:gd name="T14" fmla="*/ 0 w 145"/>
                      <a:gd name="T15" fmla="*/ 0 h 177"/>
                      <a:gd name="T16" fmla="*/ 0 w 145"/>
                      <a:gd name="T17" fmla="*/ 0 h 177"/>
                      <a:gd name="T18" fmla="*/ 0 w 145"/>
                      <a:gd name="T19" fmla="*/ 0 h 1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5"/>
                      <a:gd name="T31" fmla="*/ 0 h 177"/>
                      <a:gd name="T32" fmla="*/ 145 w 145"/>
                      <a:gd name="T33" fmla="*/ 177 h 17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5" h="177">
                        <a:moveTo>
                          <a:pt x="51" y="12"/>
                        </a:moveTo>
                        <a:lnTo>
                          <a:pt x="27" y="37"/>
                        </a:lnTo>
                        <a:lnTo>
                          <a:pt x="17" y="58"/>
                        </a:lnTo>
                        <a:lnTo>
                          <a:pt x="7" y="91"/>
                        </a:lnTo>
                        <a:lnTo>
                          <a:pt x="7" y="111"/>
                        </a:lnTo>
                        <a:lnTo>
                          <a:pt x="0" y="140"/>
                        </a:lnTo>
                        <a:lnTo>
                          <a:pt x="118" y="177"/>
                        </a:lnTo>
                        <a:lnTo>
                          <a:pt x="145" y="0"/>
                        </a:lnTo>
                        <a:lnTo>
                          <a:pt x="97" y="12"/>
                        </a:lnTo>
                        <a:lnTo>
                          <a:pt x="51" y="1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5" name="Freeform 258"/>
                  <p:cNvSpPr>
                    <a:spLocks noChangeArrowheads="1"/>
                  </p:cNvSpPr>
                  <p:nvPr/>
                </p:nvSpPr>
                <p:spPr bwMode="auto">
                  <a:xfrm>
                    <a:off x="4981" y="1836"/>
                    <a:ext cx="26" cy="23"/>
                  </a:xfrm>
                  <a:custGeom>
                    <a:avLst/>
                    <a:gdLst>
                      <a:gd name="T0" fmla="*/ 0 w 118"/>
                      <a:gd name="T1" fmla="*/ 0 h 147"/>
                      <a:gd name="T2" fmla="*/ 0 w 118"/>
                      <a:gd name="T3" fmla="*/ 0 h 147"/>
                      <a:gd name="T4" fmla="*/ 0 w 118"/>
                      <a:gd name="T5" fmla="*/ 0 h 147"/>
                      <a:gd name="T6" fmla="*/ 0 w 118"/>
                      <a:gd name="T7" fmla="*/ 0 h 147"/>
                      <a:gd name="T8" fmla="*/ 0 w 118"/>
                      <a:gd name="T9" fmla="*/ 0 h 147"/>
                      <a:gd name="T10" fmla="*/ 0 w 118"/>
                      <a:gd name="T11" fmla="*/ 0 h 147"/>
                      <a:gd name="T12" fmla="*/ 0 w 118"/>
                      <a:gd name="T13" fmla="*/ 0 h 147"/>
                      <a:gd name="T14" fmla="*/ 0 w 118"/>
                      <a:gd name="T15" fmla="*/ 0 h 147"/>
                      <a:gd name="T16" fmla="*/ 0 w 118"/>
                      <a:gd name="T17" fmla="*/ 0 h 1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8"/>
                      <a:gd name="T28" fmla="*/ 0 h 147"/>
                      <a:gd name="T29" fmla="*/ 118 w 118"/>
                      <a:gd name="T30" fmla="*/ 147 h 1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8" h="147">
                        <a:moveTo>
                          <a:pt x="47" y="4"/>
                        </a:moveTo>
                        <a:lnTo>
                          <a:pt x="25" y="27"/>
                        </a:lnTo>
                        <a:lnTo>
                          <a:pt x="8" y="61"/>
                        </a:lnTo>
                        <a:lnTo>
                          <a:pt x="4" y="86"/>
                        </a:lnTo>
                        <a:lnTo>
                          <a:pt x="0" y="114"/>
                        </a:lnTo>
                        <a:lnTo>
                          <a:pt x="95" y="147"/>
                        </a:lnTo>
                        <a:lnTo>
                          <a:pt x="118" y="0"/>
                        </a:lnTo>
                        <a:lnTo>
                          <a:pt x="82" y="6"/>
                        </a:lnTo>
                        <a:lnTo>
                          <a:pt x="47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  <p:sp>
            <p:nvSpPr>
              <p:cNvPr id="370" name="Freeform 259"/>
              <p:cNvSpPr>
                <a:spLocks noChangeArrowheads="1"/>
              </p:cNvSpPr>
              <p:nvPr/>
            </p:nvSpPr>
            <p:spPr bwMode="auto">
              <a:xfrm>
                <a:off x="5008" y="1684"/>
                <a:ext cx="116" cy="84"/>
              </a:xfrm>
              <a:custGeom>
                <a:avLst/>
                <a:gdLst>
                  <a:gd name="T0" fmla="*/ 0 w 492"/>
                  <a:gd name="T1" fmla="*/ 0 h 534"/>
                  <a:gd name="T2" fmla="*/ 0 w 492"/>
                  <a:gd name="T3" fmla="*/ 0 h 534"/>
                  <a:gd name="T4" fmla="*/ 0 w 492"/>
                  <a:gd name="T5" fmla="*/ 0 h 534"/>
                  <a:gd name="T6" fmla="*/ 0 w 492"/>
                  <a:gd name="T7" fmla="*/ 0 h 534"/>
                  <a:gd name="T8" fmla="*/ 0 w 492"/>
                  <a:gd name="T9" fmla="*/ 0 h 534"/>
                  <a:gd name="T10" fmla="*/ 0 w 492"/>
                  <a:gd name="T11" fmla="*/ 0 h 534"/>
                  <a:gd name="T12" fmla="*/ 0 w 492"/>
                  <a:gd name="T13" fmla="*/ 0 h 534"/>
                  <a:gd name="T14" fmla="*/ 0 w 492"/>
                  <a:gd name="T15" fmla="*/ 0 h 534"/>
                  <a:gd name="T16" fmla="*/ 0 w 492"/>
                  <a:gd name="T17" fmla="*/ 0 h 534"/>
                  <a:gd name="T18" fmla="*/ 0 w 492"/>
                  <a:gd name="T19" fmla="*/ 0 h 534"/>
                  <a:gd name="T20" fmla="*/ 0 w 492"/>
                  <a:gd name="T21" fmla="*/ 0 h 534"/>
                  <a:gd name="T22" fmla="*/ 0 w 492"/>
                  <a:gd name="T23" fmla="*/ 0 h 534"/>
                  <a:gd name="T24" fmla="*/ 0 w 492"/>
                  <a:gd name="T25" fmla="*/ 0 h 534"/>
                  <a:gd name="T26" fmla="*/ 0 w 492"/>
                  <a:gd name="T27" fmla="*/ 0 h 534"/>
                  <a:gd name="T28" fmla="*/ 0 w 492"/>
                  <a:gd name="T29" fmla="*/ 0 h 534"/>
                  <a:gd name="T30" fmla="*/ 0 w 492"/>
                  <a:gd name="T31" fmla="*/ 0 h 534"/>
                  <a:gd name="T32" fmla="*/ 0 w 492"/>
                  <a:gd name="T33" fmla="*/ 0 h 534"/>
                  <a:gd name="T34" fmla="*/ 0 w 492"/>
                  <a:gd name="T35" fmla="*/ 0 h 534"/>
                  <a:gd name="T36" fmla="*/ 0 w 492"/>
                  <a:gd name="T37" fmla="*/ 0 h 534"/>
                  <a:gd name="T38" fmla="*/ 0 w 492"/>
                  <a:gd name="T39" fmla="*/ 0 h 534"/>
                  <a:gd name="T40" fmla="*/ 0 w 492"/>
                  <a:gd name="T41" fmla="*/ 0 h 534"/>
                  <a:gd name="T42" fmla="*/ 0 w 492"/>
                  <a:gd name="T43" fmla="*/ 0 h 534"/>
                  <a:gd name="T44" fmla="*/ 0 w 492"/>
                  <a:gd name="T45" fmla="*/ 0 h 534"/>
                  <a:gd name="T46" fmla="*/ 0 w 492"/>
                  <a:gd name="T47" fmla="*/ 0 h 534"/>
                  <a:gd name="T48" fmla="*/ 0 w 492"/>
                  <a:gd name="T49" fmla="*/ 0 h 534"/>
                  <a:gd name="T50" fmla="*/ 0 w 492"/>
                  <a:gd name="T51" fmla="*/ 0 h 534"/>
                  <a:gd name="T52" fmla="*/ 0 w 492"/>
                  <a:gd name="T53" fmla="*/ 0 h 534"/>
                  <a:gd name="T54" fmla="*/ 0 w 492"/>
                  <a:gd name="T55" fmla="*/ 0 h 534"/>
                  <a:gd name="T56" fmla="*/ 0 w 492"/>
                  <a:gd name="T57" fmla="*/ 0 h 534"/>
                  <a:gd name="T58" fmla="*/ 0 w 492"/>
                  <a:gd name="T59" fmla="*/ 0 h 534"/>
                  <a:gd name="T60" fmla="*/ 0 w 492"/>
                  <a:gd name="T61" fmla="*/ 0 h 534"/>
                  <a:gd name="T62" fmla="*/ 0 w 492"/>
                  <a:gd name="T63" fmla="*/ 0 h 534"/>
                  <a:gd name="T64" fmla="*/ 0 w 492"/>
                  <a:gd name="T65" fmla="*/ 0 h 534"/>
                  <a:gd name="T66" fmla="*/ 0 w 492"/>
                  <a:gd name="T67" fmla="*/ 0 h 534"/>
                  <a:gd name="T68" fmla="*/ 0 w 492"/>
                  <a:gd name="T69" fmla="*/ 0 h 534"/>
                  <a:gd name="T70" fmla="*/ 0 w 492"/>
                  <a:gd name="T71" fmla="*/ 0 h 5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2"/>
                  <a:gd name="T109" fmla="*/ 0 h 534"/>
                  <a:gd name="T110" fmla="*/ 492 w 492"/>
                  <a:gd name="T111" fmla="*/ 534 h 5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2" h="534">
                    <a:moveTo>
                      <a:pt x="161" y="17"/>
                    </a:moveTo>
                    <a:lnTo>
                      <a:pt x="118" y="48"/>
                    </a:lnTo>
                    <a:lnTo>
                      <a:pt x="95" y="86"/>
                    </a:lnTo>
                    <a:lnTo>
                      <a:pt x="74" y="127"/>
                    </a:lnTo>
                    <a:lnTo>
                      <a:pt x="61" y="148"/>
                    </a:lnTo>
                    <a:lnTo>
                      <a:pt x="61" y="171"/>
                    </a:lnTo>
                    <a:lnTo>
                      <a:pt x="72" y="198"/>
                    </a:lnTo>
                    <a:lnTo>
                      <a:pt x="51" y="219"/>
                    </a:lnTo>
                    <a:lnTo>
                      <a:pt x="17" y="278"/>
                    </a:lnTo>
                    <a:lnTo>
                      <a:pt x="0" y="309"/>
                    </a:lnTo>
                    <a:lnTo>
                      <a:pt x="0" y="319"/>
                    </a:lnTo>
                    <a:lnTo>
                      <a:pt x="4" y="330"/>
                    </a:lnTo>
                    <a:lnTo>
                      <a:pt x="18" y="333"/>
                    </a:lnTo>
                    <a:lnTo>
                      <a:pt x="40" y="334"/>
                    </a:lnTo>
                    <a:lnTo>
                      <a:pt x="52" y="338"/>
                    </a:lnTo>
                    <a:lnTo>
                      <a:pt x="51" y="361"/>
                    </a:lnTo>
                    <a:lnTo>
                      <a:pt x="45" y="388"/>
                    </a:lnTo>
                    <a:lnTo>
                      <a:pt x="57" y="403"/>
                    </a:lnTo>
                    <a:lnTo>
                      <a:pt x="53" y="423"/>
                    </a:lnTo>
                    <a:lnTo>
                      <a:pt x="63" y="436"/>
                    </a:lnTo>
                    <a:lnTo>
                      <a:pt x="73" y="471"/>
                    </a:lnTo>
                    <a:lnTo>
                      <a:pt x="88" y="482"/>
                    </a:lnTo>
                    <a:lnTo>
                      <a:pt x="111" y="482"/>
                    </a:lnTo>
                    <a:lnTo>
                      <a:pt x="143" y="477"/>
                    </a:lnTo>
                    <a:lnTo>
                      <a:pt x="178" y="471"/>
                    </a:lnTo>
                    <a:lnTo>
                      <a:pt x="175" y="534"/>
                    </a:lnTo>
                    <a:lnTo>
                      <a:pt x="437" y="450"/>
                    </a:lnTo>
                    <a:lnTo>
                      <a:pt x="416" y="401"/>
                    </a:lnTo>
                    <a:lnTo>
                      <a:pt x="421" y="363"/>
                    </a:lnTo>
                    <a:lnTo>
                      <a:pt x="492" y="292"/>
                    </a:lnTo>
                    <a:lnTo>
                      <a:pt x="492" y="102"/>
                    </a:lnTo>
                    <a:lnTo>
                      <a:pt x="444" y="50"/>
                    </a:lnTo>
                    <a:lnTo>
                      <a:pt x="384" y="23"/>
                    </a:lnTo>
                    <a:lnTo>
                      <a:pt x="320" y="0"/>
                    </a:lnTo>
                    <a:lnTo>
                      <a:pt x="236" y="11"/>
                    </a:lnTo>
                    <a:lnTo>
                      <a:pt x="161" y="17"/>
                    </a:lnTo>
                    <a:close/>
                  </a:path>
                </a:pathLst>
              </a:custGeom>
              <a:solidFill>
                <a:srgbClr val="FFC080"/>
              </a:solidFill>
              <a:ln w="144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" name="Freeform 260"/>
              <p:cNvSpPr>
                <a:spLocks noChangeArrowheads="1"/>
              </p:cNvSpPr>
              <p:nvPr/>
            </p:nvSpPr>
            <p:spPr bwMode="auto">
              <a:xfrm>
                <a:off x="5014" y="1733"/>
                <a:ext cx="7" cy="3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0 h 8"/>
                  <a:gd name="T6" fmla="*/ 0 w 30"/>
                  <a:gd name="T7" fmla="*/ 0 h 8"/>
                  <a:gd name="T8" fmla="*/ 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8"/>
                  <a:gd name="T23" fmla="*/ 30 w 3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8">
                    <a:moveTo>
                      <a:pt x="0" y="3"/>
                    </a:moveTo>
                    <a:lnTo>
                      <a:pt x="7" y="7"/>
                    </a:lnTo>
                    <a:lnTo>
                      <a:pt x="22" y="5"/>
                    </a:lnTo>
                    <a:lnTo>
                      <a:pt x="28" y="8"/>
                    </a:lnTo>
                    <a:lnTo>
                      <a:pt x="30" y="2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2" name="Freeform 261"/>
              <p:cNvSpPr>
                <a:spLocks noChangeArrowheads="1"/>
              </p:cNvSpPr>
              <p:nvPr/>
            </p:nvSpPr>
            <p:spPr bwMode="auto">
              <a:xfrm>
                <a:off x="5021" y="1731"/>
                <a:ext cx="3" cy="2"/>
              </a:xfrm>
              <a:custGeom>
                <a:avLst/>
                <a:gdLst>
                  <a:gd name="T0" fmla="*/ 0 w 13"/>
                  <a:gd name="T1" fmla="*/ 0 h 22"/>
                  <a:gd name="T2" fmla="*/ 0 w 13"/>
                  <a:gd name="T3" fmla="*/ 0 h 22"/>
                  <a:gd name="T4" fmla="*/ 0 w 13"/>
                  <a:gd name="T5" fmla="*/ 0 h 22"/>
                  <a:gd name="T6" fmla="*/ 0 w 13"/>
                  <a:gd name="T7" fmla="*/ 0 h 22"/>
                  <a:gd name="T8" fmla="*/ 0 w 13"/>
                  <a:gd name="T9" fmla="*/ 0 h 22"/>
                  <a:gd name="T10" fmla="*/ 0 w 13"/>
                  <a:gd name="T11" fmla="*/ 0 h 22"/>
                  <a:gd name="T12" fmla="*/ 0 w 13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2"/>
                  <a:gd name="T23" fmla="*/ 13 w 13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2">
                    <a:moveTo>
                      <a:pt x="0" y="0"/>
                    </a:moveTo>
                    <a:lnTo>
                      <a:pt x="8" y="5"/>
                    </a:lnTo>
                    <a:lnTo>
                      <a:pt x="8" y="12"/>
                    </a:lnTo>
                    <a:lnTo>
                      <a:pt x="10" y="22"/>
                    </a:lnTo>
                    <a:lnTo>
                      <a:pt x="13" y="9"/>
                    </a:lnTo>
                    <a:lnTo>
                      <a:pt x="1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3" name="Freeform 262"/>
              <p:cNvSpPr>
                <a:spLocks noChangeArrowheads="1"/>
              </p:cNvSpPr>
              <p:nvPr/>
            </p:nvSpPr>
            <p:spPr bwMode="auto">
              <a:xfrm>
                <a:off x="5024" y="1720"/>
                <a:ext cx="4" cy="8"/>
              </a:xfrm>
              <a:custGeom>
                <a:avLst/>
                <a:gdLst>
                  <a:gd name="T0" fmla="*/ 0 w 14"/>
                  <a:gd name="T1" fmla="*/ 0 h 42"/>
                  <a:gd name="T2" fmla="*/ 0 w 14"/>
                  <a:gd name="T3" fmla="*/ 0 h 42"/>
                  <a:gd name="T4" fmla="*/ 0 w 14"/>
                  <a:gd name="T5" fmla="*/ 0 h 42"/>
                  <a:gd name="T6" fmla="*/ 0 w 14"/>
                  <a:gd name="T7" fmla="*/ 0 h 42"/>
                  <a:gd name="T8" fmla="*/ 0 w 1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42"/>
                  <a:gd name="T17" fmla="*/ 14 w 1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42">
                    <a:moveTo>
                      <a:pt x="14" y="0"/>
                    </a:moveTo>
                    <a:lnTo>
                      <a:pt x="4" y="24"/>
                    </a:lnTo>
                    <a:lnTo>
                      <a:pt x="0" y="42"/>
                    </a:lnTo>
                    <a:lnTo>
                      <a:pt x="7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4" name="Freeform 263"/>
              <p:cNvSpPr>
                <a:spLocks noChangeArrowheads="1"/>
              </p:cNvSpPr>
              <p:nvPr/>
            </p:nvSpPr>
            <p:spPr bwMode="auto">
              <a:xfrm>
                <a:off x="5028" y="1715"/>
                <a:ext cx="13" cy="5"/>
              </a:xfrm>
              <a:custGeom>
                <a:avLst/>
                <a:gdLst>
                  <a:gd name="T0" fmla="*/ 0 w 54"/>
                  <a:gd name="T1" fmla="*/ 0 h 35"/>
                  <a:gd name="T2" fmla="*/ 0 w 54"/>
                  <a:gd name="T3" fmla="*/ 0 h 35"/>
                  <a:gd name="T4" fmla="*/ 0 w 54"/>
                  <a:gd name="T5" fmla="*/ 0 h 35"/>
                  <a:gd name="T6" fmla="*/ 0 w 54"/>
                  <a:gd name="T7" fmla="*/ 0 h 35"/>
                  <a:gd name="T8" fmla="*/ 0 w 54"/>
                  <a:gd name="T9" fmla="*/ 0 h 35"/>
                  <a:gd name="T10" fmla="*/ 0 w 54"/>
                  <a:gd name="T11" fmla="*/ 0 h 35"/>
                  <a:gd name="T12" fmla="*/ 0 w 54"/>
                  <a:gd name="T13" fmla="*/ 0 h 35"/>
                  <a:gd name="T14" fmla="*/ 0 w 54"/>
                  <a:gd name="T15" fmla="*/ 0 h 35"/>
                  <a:gd name="T16" fmla="*/ 0 w 54"/>
                  <a:gd name="T17" fmla="*/ 0 h 35"/>
                  <a:gd name="T18" fmla="*/ 0 w 54"/>
                  <a:gd name="T19" fmla="*/ 0 h 35"/>
                  <a:gd name="T20" fmla="*/ 0 w 5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35"/>
                  <a:gd name="T35" fmla="*/ 54 w 5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35">
                    <a:moveTo>
                      <a:pt x="0" y="0"/>
                    </a:moveTo>
                    <a:lnTo>
                      <a:pt x="11" y="19"/>
                    </a:lnTo>
                    <a:lnTo>
                      <a:pt x="9" y="24"/>
                    </a:lnTo>
                    <a:lnTo>
                      <a:pt x="9" y="28"/>
                    </a:lnTo>
                    <a:lnTo>
                      <a:pt x="6" y="35"/>
                    </a:lnTo>
                    <a:lnTo>
                      <a:pt x="13" y="23"/>
                    </a:lnTo>
                    <a:lnTo>
                      <a:pt x="24" y="23"/>
                    </a:lnTo>
                    <a:lnTo>
                      <a:pt x="35" y="19"/>
                    </a:lnTo>
                    <a:lnTo>
                      <a:pt x="54" y="18"/>
                    </a:lnTo>
                    <a:lnTo>
                      <a:pt x="3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5" name="Freeform 264"/>
              <p:cNvSpPr>
                <a:spLocks noChangeArrowheads="1"/>
              </p:cNvSpPr>
              <p:nvPr/>
            </p:nvSpPr>
            <p:spPr bwMode="auto">
              <a:xfrm>
                <a:off x="5024" y="1707"/>
                <a:ext cx="23" cy="5"/>
              </a:xfrm>
              <a:custGeom>
                <a:avLst/>
                <a:gdLst>
                  <a:gd name="T0" fmla="*/ 0 w 91"/>
                  <a:gd name="T1" fmla="*/ 0 h 33"/>
                  <a:gd name="T2" fmla="*/ 0 w 91"/>
                  <a:gd name="T3" fmla="*/ 0 h 33"/>
                  <a:gd name="T4" fmla="*/ 0 w 91"/>
                  <a:gd name="T5" fmla="*/ 0 h 33"/>
                  <a:gd name="T6" fmla="*/ 0 w 91"/>
                  <a:gd name="T7" fmla="*/ 0 h 33"/>
                  <a:gd name="T8" fmla="*/ 0 w 91"/>
                  <a:gd name="T9" fmla="*/ 0 h 33"/>
                  <a:gd name="T10" fmla="*/ 0 w 91"/>
                  <a:gd name="T11" fmla="*/ 0 h 33"/>
                  <a:gd name="T12" fmla="*/ 0 w 91"/>
                  <a:gd name="T13" fmla="*/ 0 h 33"/>
                  <a:gd name="T14" fmla="*/ 0 w 91"/>
                  <a:gd name="T15" fmla="*/ 0 h 33"/>
                  <a:gd name="T16" fmla="*/ 0 w 91"/>
                  <a:gd name="T17" fmla="*/ 0 h 33"/>
                  <a:gd name="T18" fmla="*/ 0 w 91"/>
                  <a:gd name="T19" fmla="*/ 0 h 33"/>
                  <a:gd name="T20" fmla="*/ 0 w 91"/>
                  <a:gd name="T21" fmla="*/ 0 h 33"/>
                  <a:gd name="T22" fmla="*/ 0 w 91"/>
                  <a:gd name="T23" fmla="*/ 0 h 33"/>
                  <a:gd name="T24" fmla="*/ 0 w 91"/>
                  <a:gd name="T25" fmla="*/ 0 h 33"/>
                  <a:gd name="T26" fmla="*/ 0 w 91"/>
                  <a:gd name="T27" fmla="*/ 0 h 33"/>
                  <a:gd name="T28" fmla="*/ 0 w 91"/>
                  <a:gd name="T29" fmla="*/ 0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"/>
                  <a:gd name="T46" fmla="*/ 0 h 33"/>
                  <a:gd name="T47" fmla="*/ 91 w 91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" h="33">
                    <a:moveTo>
                      <a:pt x="0" y="17"/>
                    </a:moveTo>
                    <a:lnTo>
                      <a:pt x="4" y="29"/>
                    </a:lnTo>
                    <a:lnTo>
                      <a:pt x="13" y="33"/>
                    </a:lnTo>
                    <a:lnTo>
                      <a:pt x="28" y="23"/>
                    </a:lnTo>
                    <a:lnTo>
                      <a:pt x="46" y="17"/>
                    </a:lnTo>
                    <a:lnTo>
                      <a:pt x="76" y="16"/>
                    </a:lnTo>
                    <a:lnTo>
                      <a:pt x="91" y="18"/>
                    </a:lnTo>
                    <a:lnTo>
                      <a:pt x="67" y="8"/>
                    </a:lnTo>
                    <a:lnTo>
                      <a:pt x="51" y="4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27" y="8"/>
                    </a:lnTo>
                    <a:lnTo>
                      <a:pt x="15" y="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6" name="Freeform 265"/>
              <p:cNvSpPr>
                <a:spLocks noChangeArrowheads="1"/>
              </p:cNvSpPr>
              <p:nvPr/>
            </p:nvSpPr>
            <p:spPr bwMode="auto">
              <a:xfrm>
                <a:off x="5071" y="1715"/>
                <a:ext cx="13" cy="16"/>
              </a:xfrm>
              <a:custGeom>
                <a:avLst/>
                <a:gdLst>
                  <a:gd name="T0" fmla="*/ 0 w 53"/>
                  <a:gd name="T1" fmla="*/ 0 h 107"/>
                  <a:gd name="T2" fmla="*/ 0 w 53"/>
                  <a:gd name="T3" fmla="*/ 0 h 107"/>
                  <a:gd name="T4" fmla="*/ 0 w 53"/>
                  <a:gd name="T5" fmla="*/ 0 h 107"/>
                  <a:gd name="T6" fmla="*/ 0 w 53"/>
                  <a:gd name="T7" fmla="*/ 0 h 107"/>
                  <a:gd name="T8" fmla="*/ 0 w 53"/>
                  <a:gd name="T9" fmla="*/ 0 h 107"/>
                  <a:gd name="T10" fmla="*/ 0 w 53"/>
                  <a:gd name="T11" fmla="*/ 0 h 107"/>
                  <a:gd name="T12" fmla="*/ 0 w 53"/>
                  <a:gd name="T13" fmla="*/ 0 h 107"/>
                  <a:gd name="T14" fmla="*/ 0 w 53"/>
                  <a:gd name="T15" fmla="*/ 0 h 107"/>
                  <a:gd name="T16" fmla="*/ 0 w 53"/>
                  <a:gd name="T17" fmla="*/ 0 h 107"/>
                  <a:gd name="T18" fmla="*/ 0 w 53"/>
                  <a:gd name="T19" fmla="*/ 0 h 107"/>
                  <a:gd name="T20" fmla="*/ 0 w 53"/>
                  <a:gd name="T21" fmla="*/ 0 h 107"/>
                  <a:gd name="T22" fmla="*/ 0 w 53"/>
                  <a:gd name="T23" fmla="*/ 0 h 107"/>
                  <a:gd name="T24" fmla="*/ 0 w 53"/>
                  <a:gd name="T25" fmla="*/ 0 h 107"/>
                  <a:gd name="T26" fmla="*/ 0 w 53"/>
                  <a:gd name="T27" fmla="*/ 0 h 107"/>
                  <a:gd name="T28" fmla="*/ 0 w 53"/>
                  <a:gd name="T29" fmla="*/ 0 h 107"/>
                  <a:gd name="T30" fmla="*/ 0 w 53"/>
                  <a:gd name="T31" fmla="*/ 0 h 107"/>
                  <a:gd name="T32" fmla="*/ 0 w 53"/>
                  <a:gd name="T33" fmla="*/ 0 h 107"/>
                  <a:gd name="T34" fmla="*/ 0 w 53"/>
                  <a:gd name="T35" fmla="*/ 0 h 107"/>
                  <a:gd name="T36" fmla="*/ 0 w 53"/>
                  <a:gd name="T37" fmla="*/ 0 h 107"/>
                  <a:gd name="T38" fmla="*/ 0 w 53"/>
                  <a:gd name="T39" fmla="*/ 0 h 107"/>
                  <a:gd name="T40" fmla="*/ 0 w 53"/>
                  <a:gd name="T41" fmla="*/ 0 h 107"/>
                  <a:gd name="T42" fmla="*/ 0 w 53"/>
                  <a:gd name="T43" fmla="*/ 0 h 107"/>
                  <a:gd name="T44" fmla="*/ 0 w 53"/>
                  <a:gd name="T45" fmla="*/ 0 h 1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107"/>
                  <a:gd name="T71" fmla="*/ 53 w 53"/>
                  <a:gd name="T72" fmla="*/ 107 h 1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107">
                    <a:moveTo>
                      <a:pt x="0" y="20"/>
                    </a:moveTo>
                    <a:lnTo>
                      <a:pt x="16" y="7"/>
                    </a:lnTo>
                    <a:lnTo>
                      <a:pt x="35" y="10"/>
                    </a:lnTo>
                    <a:lnTo>
                      <a:pt x="46" y="28"/>
                    </a:lnTo>
                    <a:lnTo>
                      <a:pt x="48" y="52"/>
                    </a:lnTo>
                    <a:lnTo>
                      <a:pt x="46" y="71"/>
                    </a:lnTo>
                    <a:lnTo>
                      <a:pt x="39" y="87"/>
                    </a:lnTo>
                    <a:lnTo>
                      <a:pt x="30" y="62"/>
                    </a:lnTo>
                    <a:lnTo>
                      <a:pt x="21" y="49"/>
                    </a:lnTo>
                    <a:lnTo>
                      <a:pt x="3" y="40"/>
                    </a:lnTo>
                    <a:lnTo>
                      <a:pt x="17" y="59"/>
                    </a:lnTo>
                    <a:lnTo>
                      <a:pt x="32" y="75"/>
                    </a:lnTo>
                    <a:lnTo>
                      <a:pt x="33" y="91"/>
                    </a:lnTo>
                    <a:lnTo>
                      <a:pt x="27" y="105"/>
                    </a:lnTo>
                    <a:lnTo>
                      <a:pt x="19" y="107"/>
                    </a:lnTo>
                    <a:lnTo>
                      <a:pt x="41" y="102"/>
                    </a:lnTo>
                    <a:lnTo>
                      <a:pt x="52" y="79"/>
                    </a:lnTo>
                    <a:lnTo>
                      <a:pt x="53" y="49"/>
                    </a:lnTo>
                    <a:lnTo>
                      <a:pt x="52" y="22"/>
                    </a:lnTo>
                    <a:lnTo>
                      <a:pt x="39" y="5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7" name="Freeform 266"/>
              <p:cNvSpPr>
                <a:spLocks noChangeArrowheads="1"/>
              </p:cNvSpPr>
              <p:nvPr/>
            </p:nvSpPr>
            <p:spPr bwMode="auto">
              <a:xfrm>
                <a:off x="5068" y="1712"/>
                <a:ext cx="23" cy="21"/>
              </a:xfrm>
              <a:custGeom>
                <a:avLst/>
                <a:gdLst>
                  <a:gd name="T0" fmla="*/ 0 w 87"/>
                  <a:gd name="T1" fmla="*/ 0 h 144"/>
                  <a:gd name="T2" fmla="*/ 0 w 87"/>
                  <a:gd name="T3" fmla="*/ 0 h 144"/>
                  <a:gd name="T4" fmla="*/ 0 w 87"/>
                  <a:gd name="T5" fmla="*/ 0 h 144"/>
                  <a:gd name="T6" fmla="*/ 0 w 87"/>
                  <a:gd name="T7" fmla="*/ 0 h 144"/>
                  <a:gd name="T8" fmla="*/ 0 w 87"/>
                  <a:gd name="T9" fmla="*/ 0 h 144"/>
                  <a:gd name="T10" fmla="*/ 0 w 87"/>
                  <a:gd name="T11" fmla="*/ 0 h 144"/>
                  <a:gd name="T12" fmla="*/ 0 w 87"/>
                  <a:gd name="T13" fmla="*/ 0 h 144"/>
                  <a:gd name="T14" fmla="*/ 0 w 87"/>
                  <a:gd name="T15" fmla="*/ 0 h 144"/>
                  <a:gd name="T16" fmla="*/ 0 w 87"/>
                  <a:gd name="T17" fmla="*/ 0 h 144"/>
                  <a:gd name="T18" fmla="*/ 0 w 87"/>
                  <a:gd name="T19" fmla="*/ 0 h 144"/>
                  <a:gd name="T20" fmla="*/ 0 w 87"/>
                  <a:gd name="T21" fmla="*/ 0 h 144"/>
                  <a:gd name="T22" fmla="*/ 0 w 87"/>
                  <a:gd name="T23" fmla="*/ 0 h 144"/>
                  <a:gd name="T24" fmla="*/ 0 w 87"/>
                  <a:gd name="T25" fmla="*/ 0 h 144"/>
                  <a:gd name="T26" fmla="*/ 0 w 87"/>
                  <a:gd name="T27" fmla="*/ 0 h 144"/>
                  <a:gd name="T28" fmla="*/ 0 w 87"/>
                  <a:gd name="T29" fmla="*/ 0 h 144"/>
                  <a:gd name="T30" fmla="*/ 0 w 87"/>
                  <a:gd name="T31" fmla="*/ 0 h 144"/>
                  <a:gd name="T32" fmla="*/ 0 w 87"/>
                  <a:gd name="T33" fmla="*/ 0 h 144"/>
                  <a:gd name="T34" fmla="*/ 0 w 87"/>
                  <a:gd name="T35" fmla="*/ 0 h 144"/>
                  <a:gd name="T36" fmla="*/ 0 w 87"/>
                  <a:gd name="T37" fmla="*/ 0 h 144"/>
                  <a:gd name="T38" fmla="*/ 0 w 87"/>
                  <a:gd name="T39" fmla="*/ 0 h 144"/>
                  <a:gd name="T40" fmla="*/ 0 w 87"/>
                  <a:gd name="T41" fmla="*/ 0 h 144"/>
                  <a:gd name="T42" fmla="*/ 0 w 87"/>
                  <a:gd name="T43" fmla="*/ 0 h 144"/>
                  <a:gd name="T44" fmla="*/ 0 w 87"/>
                  <a:gd name="T45" fmla="*/ 0 h 144"/>
                  <a:gd name="T46" fmla="*/ 0 w 87"/>
                  <a:gd name="T47" fmla="*/ 0 h 144"/>
                  <a:gd name="T48" fmla="*/ 0 w 87"/>
                  <a:gd name="T49" fmla="*/ 0 h 144"/>
                  <a:gd name="T50" fmla="*/ 0 w 87"/>
                  <a:gd name="T51" fmla="*/ 0 h 144"/>
                  <a:gd name="T52" fmla="*/ 0 w 87"/>
                  <a:gd name="T53" fmla="*/ 0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7"/>
                  <a:gd name="T82" fmla="*/ 0 h 144"/>
                  <a:gd name="T83" fmla="*/ 87 w 87"/>
                  <a:gd name="T84" fmla="*/ 144 h 1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7" h="144">
                    <a:moveTo>
                      <a:pt x="0" y="35"/>
                    </a:moveTo>
                    <a:lnTo>
                      <a:pt x="14" y="12"/>
                    </a:lnTo>
                    <a:lnTo>
                      <a:pt x="37" y="6"/>
                    </a:lnTo>
                    <a:lnTo>
                      <a:pt x="64" y="10"/>
                    </a:lnTo>
                    <a:lnTo>
                      <a:pt x="74" y="23"/>
                    </a:lnTo>
                    <a:lnTo>
                      <a:pt x="81" y="45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92"/>
                    </a:lnTo>
                    <a:lnTo>
                      <a:pt x="73" y="113"/>
                    </a:lnTo>
                    <a:lnTo>
                      <a:pt x="54" y="133"/>
                    </a:lnTo>
                    <a:lnTo>
                      <a:pt x="43" y="133"/>
                    </a:lnTo>
                    <a:lnTo>
                      <a:pt x="28" y="133"/>
                    </a:lnTo>
                    <a:lnTo>
                      <a:pt x="28" y="136"/>
                    </a:lnTo>
                    <a:lnTo>
                      <a:pt x="39" y="144"/>
                    </a:lnTo>
                    <a:lnTo>
                      <a:pt x="52" y="142"/>
                    </a:lnTo>
                    <a:lnTo>
                      <a:pt x="69" y="135"/>
                    </a:lnTo>
                    <a:lnTo>
                      <a:pt x="82" y="115"/>
                    </a:lnTo>
                    <a:lnTo>
                      <a:pt x="83" y="80"/>
                    </a:lnTo>
                    <a:lnTo>
                      <a:pt x="87" y="58"/>
                    </a:lnTo>
                    <a:lnTo>
                      <a:pt x="87" y="39"/>
                    </a:lnTo>
                    <a:lnTo>
                      <a:pt x="79" y="21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4" y="4"/>
                    </a:lnTo>
                    <a:lnTo>
                      <a:pt x="2" y="12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8" name="Freeform 267"/>
              <p:cNvSpPr>
                <a:spLocks noChangeArrowheads="1"/>
              </p:cNvSpPr>
              <p:nvPr/>
            </p:nvSpPr>
            <p:spPr bwMode="auto">
              <a:xfrm>
                <a:off x="5057" y="1736"/>
                <a:ext cx="20" cy="18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w 80"/>
                  <a:gd name="T11" fmla="*/ 0 h 120"/>
                  <a:gd name="T12" fmla="*/ 0 w 80"/>
                  <a:gd name="T13" fmla="*/ 0 h 120"/>
                  <a:gd name="T14" fmla="*/ 0 w 80"/>
                  <a:gd name="T15" fmla="*/ 0 h 120"/>
                  <a:gd name="T16" fmla="*/ 0 w 80"/>
                  <a:gd name="T17" fmla="*/ 0 h 120"/>
                  <a:gd name="T18" fmla="*/ 0 w 80"/>
                  <a:gd name="T19" fmla="*/ 0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0"/>
                  <a:gd name="T32" fmla="*/ 80 w 80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0">
                    <a:moveTo>
                      <a:pt x="80" y="0"/>
                    </a:moveTo>
                    <a:lnTo>
                      <a:pt x="70" y="26"/>
                    </a:lnTo>
                    <a:lnTo>
                      <a:pt x="53" y="54"/>
                    </a:lnTo>
                    <a:lnTo>
                      <a:pt x="35" y="78"/>
                    </a:lnTo>
                    <a:lnTo>
                      <a:pt x="11" y="110"/>
                    </a:lnTo>
                    <a:lnTo>
                      <a:pt x="0" y="120"/>
                    </a:lnTo>
                    <a:lnTo>
                      <a:pt x="27" y="106"/>
                    </a:lnTo>
                    <a:lnTo>
                      <a:pt x="47" y="77"/>
                    </a:lnTo>
                    <a:lnTo>
                      <a:pt x="68" y="4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9" name="Freeform 268"/>
              <p:cNvSpPr>
                <a:spLocks noChangeArrowheads="1"/>
              </p:cNvSpPr>
              <p:nvPr/>
            </p:nvSpPr>
            <p:spPr bwMode="auto">
              <a:xfrm>
                <a:off x="5028" y="1673"/>
                <a:ext cx="106" cy="69"/>
              </a:xfrm>
              <a:custGeom>
                <a:avLst/>
                <a:gdLst>
                  <a:gd name="T0" fmla="*/ 0 w 447"/>
                  <a:gd name="T1" fmla="*/ 0 h 445"/>
                  <a:gd name="T2" fmla="*/ 0 w 447"/>
                  <a:gd name="T3" fmla="*/ 0 h 445"/>
                  <a:gd name="T4" fmla="*/ 0 w 447"/>
                  <a:gd name="T5" fmla="*/ 0 h 445"/>
                  <a:gd name="T6" fmla="*/ 0 w 447"/>
                  <a:gd name="T7" fmla="*/ 0 h 445"/>
                  <a:gd name="T8" fmla="*/ 0 w 447"/>
                  <a:gd name="T9" fmla="*/ 0 h 445"/>
                  <a:gd name="T10" fmla="*/ 0 w 447"/>
                  <a:gd name="T11" fmla="*/ 0 h 445"/>
                  <a:gd name="T12" fmla="*/ 0 w 447"/>
                  <a:gd name="T13" fmla="*/ 0 h 445"/>
                  <a:gd name="T14" fmla="*/ 0 w 447"/>
                  <a:gd name="T15" fmla="*/ 0 h 445"/>
                  <a:gd name="T16" fmla="*/ 0 w 447"/>
                  <a:gd name="T17" fmla="*/ 0 h 445"/>
                  <a:gd name="T18" fmla="*/ 0 w 447"/>
                  <a:gd name="T19" fmla="*/ 0 h 445"/>
                  <a:gd name="T20" fmla="*/ 0 w 447"/>
                  <a:gd name="T21" fmla="*/ 0 h 445"/>
                  <a:gd name="T22" fmla="*/ 0 w 447"/>
                  <a:gd name="T23" fmla="*/ 0 h 445"/>
                  <a:gd name="T24" fmla="*/ 0 w 447"/>
                  <a:gd name="T25" fmla="*/ 0 h 445"/>
                  <a:gd name="T26" fmla="*/ 0 w 447"/>
                  <a:gd name="T27" fmla="*/ 0 h 445"/>
                  <a:gd name="T28" fmla="*/ 0 w 447"/>
                  <a:gd name="T29" fmla="*/ 0 h 445"/>
                  <a:gd name="T30" fmla="*/ 0 w 447"/>
                  <a:gd name="T31" fmla="*/ 0 h 445"/>
                  <a:gd name="T32" fmla="*/ 0 w 447"/>
                  <a:gd name="T33" fmla="*/ 0 h 445"/>
                  <a:gd name="T34" fmla="*/ 0 w 447"/>
                  <a:gd name="T35" fmla="*/ 0 h 445"/>
                  <a:gd name="T36" fmla="*/ 0 w 447"/>
                  <a:gd name="T37" fmla="*/ 0 h 445"/>
                  <a:gd name="T38" fmla="*/ 0 w 447"/>
                  <a:gd name="T39" fmla="*/ 0 h 445"/>
                  <a:gd name="T40" fmla="*/ 0 w 447"/>
                  <a:gd name="T41" fmla="*/ 0 h 445"/>
                  <a:gd name="T42" fmla="*/ 0 w 447"/>
                  <a:gd name="T43" fmla="*/ 0 h 445"/>
                  <a:gd name="T44" fmla="*/ 0 w 447"/>
                  <a:gd name="T45" fmla="*/ 0 h 445"/>
                  <a:gd name="T46" fmla="*/ 0 w 447"/>
                  <a:gd name="T47" fmla="*/ 0 h 445"/>
                  <a:gd name="T48" fmla="*/ 0 w 447"/>
                  <a:gd name="T49" fmla="*/ 0 h 445"/>
                  <a:gd name="T50" fmla="*/ 0 w 447"/>
                  <a:gd name="T51" fmla="*/ 0 h 445"/>
                  <a:gd name="T52" fmla="*/ 0 w 447"/>
                  <a:gd name="T53" fmla="*/ 0 h 445"/>
                  <a:gd name="T54" fmla="*/ 0 w 447"/>
                  <a:gd name="T55" fmla="*/ 0 h 445"/>
                  <a:gd name="T56" fmla="*/ 0 w 447"/>
                  <a:gd name="T57" fmla="*/ 0 h 445"/>
                  <a:gd name="T58" fmla="*/ 0 w 447"/>
                  <a:gd name="T59" fmla="*/ 0 h 445"/>
                  <a:gd name="T60" fmla="*/ 0 w 447"/>
                  <a:gd name="T61" fmla="*/ 0 h 445"/>
                  <a:gd name="T62" fmla="*/ 0 w 447"/>
                  <a:gd name="T63" fmla="*/ 0 h 445"/>
                  <a:gd name="T64" fmla="*/ 0 w 447"/>
                  <a:gd name="T65" fmla="*/ 0 h 445"/>
                  <a:gd name="T66" fmla="*/ 0 w 447"/>
                  <a:gd name="T67" fmla="*/ 0 h 445"/>
                  <a:gd name="T68" fmla="*/ 0 w 447"/>
                  <a:gd name="T69" fmla="*/ 0 h 445"/>
                  <a:gd name="T70" fmla="*/ 0 w 447"/>
                  <a:gd name="T71" fmla="*/ 0 h 445"/>
                  <a:gd name="T72" fmla="*/ 0 w 447"/>
                  <a:gd name="T73" fmla="*/ 0 h 445"/>
                  <a:gd name="T74" fmla="*/ 0 w 447"/>
                  <a:gd name="T75" fmla="*/ 0 h 4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47"/>
                  <a:gd name="T115" fmla="*/ 0 h 445"/>
                  <a:gd name="T116" fmla="*/ 447 w 447"/>
                  <a:gd name="T117" fmla="*/ 445 h 44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47" h="445">
                    <a:moveTo>
                      <a:pt x="35" y="128"/>
                    </a:moveTo>
                    <a:lnTo>
                      <a:pt x="103" y="118"/>
                    </a:lnTo>
                    <a:lnTo>
                      <a:pt x="149" y="124"/>
                    </a:lnTo>
                    <a:lnTo>
                      <a:pt x="176" y="155"/>
                    </a:lnTo>
                    <a:lnTo>
                      <a:pt x="159" y="193"/>
                    </a:lnTo>
                    <a:lnTo>
                      <a:pt x="138" y="207"/>
                    </a:lnTo>
                    <a:lnTo>
                      <a:pt x="132" y="243"/>
                    </a:lnTo>
                    <a:lnTo>
                      <a:pt x="145" y="266"/>
                    </a:lnTo>
                    <a:lnTo>
                      <a:pt x="134" y="301"/>
                    </a:lnTo>
                    <a:lnTo>
                      <a:pt x="161" y="301"/>
                    </a:lnTo>
                    <a:lnTo>
                      <a:pt x="169" y="261"/>
                    </a:lnTo>
                    <a:lnTo>
                      <a:pt x="187" y="243"/>
                    </a:lnTo>
                    <a:lnTo>
                      <a:pt x="220" y="243"/>
                    </a:lnTo>
                    <a:lnTo>
                      <a:pt x="252" y="251"/>
                    </a:lnTo>
                    <a:lnTo>
                      <a:pt x="262" y="278"/>
                    </a:lnTo>
                    <a:lnTo>
                      <a:pt x="266" y="315"/>
                    </a:lnTo>
                    <a:lnTo>
                      <a:pt x="262" y="344"/>
                    </a:lnTo>
                    <a:lnTo>
                      <a:pt x="262" y="364"/>
                    </a:lnTo>
                    <a:lnTo>
                      <a:pt x="264" y="387"/>
                    </a:lnTo>
                    <a:lnTo>
                      <a:pt x="285" y="408"/>
                    </a:lnTo>
                    <a:lnTo>
                      <a:pt x="301" y="420"/>
                    </a:lnTo>
                    <a:lnTo>
                      <a:pt x="340" y="445"/>
                    </a:lnTo>
                    <a:lnTo>
                      <a:pt x="414" y="371"/>
                    </a:lnTo>
                    <a:lnTo>
                      <a:pt x="435" y="309"/>
                    </a:lnTo>
                    <a:lnTo>
                      <a:pt x="443" y="212"/>
                    </a:lnTo>
                    <a:lnTo>
                      <a:pt x="447" y="143"/>
                    </a:lnTo>
                    <a:lnTo>
                      <a:pt x="439" y="76"/>
                    </a:lnTo>
                    <a:lnTo>
                      <a:pt x="420" y="39"/>
                    </a:lnTo>
                    <a:lnTo>
                      <a:pt x="375" y="14"/>
                    </a:lnTo>
                    <a:lnTo>
                      <a:pt x="334" y="6"/>
                    </a:lnTo>
                    <a:lnTo>
                      <a:pt x="256" y="0"/>
                    </a:lnTo>
                    <a:lnTo>
                      <a:pt x="181" y="4"/>
                    </a:lnTo>
                    <a:lnTo>
                      <a:pt x="86" y="20"/>
                    </a:lnTo>
                    <a:lnTo>
                      <a:pt x="42" y="41"/>
                    </a:lnTo>
                    <a:lnTo>
                      <a:pt x="21" y="62"/>
                    </a:lnTo>
                    <a:lnTo>
                      <a:pt x="0" y="93"/>
                    </a:lnTo>
                    <a:lnTo>
                      <a:pt x="4" y="110"/>
                    </a:lnTo>
                    <a:lnTo>
                      <a:pt x="35" y="128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80" name="Freeform 269"/>
              <p:cNvSpPr>
                <a:spLocks noChangeArrowheads="1"/>
              </p:cNvSpPr>
              <p:nvPr/>
            </p:nvSpPr>
            <p:spPr bwMode="auto">
              <a:xfrm>
                <a:off x="5031" y="1673"/>
                <a:ext cx="99" cy="66"/>
              </a:xfrm>
              <a:custGeom>
                <a:avLst/>
                <a:gdLst>
                  <a:gd name="T0" fmla="*/ 0 w 425"/>
                  <a:gd name="T1" fmla="*/ 0 h 427"/>
                  <a:gd name="T2" fmla="*/ 0 w 425"/>
                  <a:gd name="T3" fmla="*/ 0 h 427"/>
                  <a:gd name="T4" fmla="*/ 0 w 425"/>
                  <a:gd name="T5" fmla="*/ 0 h 427"/>
                  <a:gd name="T6" fmla="*/ 0 w 425"/>
                  <a:gd name="T7" fmla="*/ 0 h 427"/>
                  <a:gd name="T8" fmla="*/ 0 w 425"/>
                  <a:gd name="T9" fmla="*/ 0 h 427"/>
                  <a:gd name="T10" fmla="*/ 0 w 425"/>
                  <a:gd name="T11" fmla="*/ 0 h 427"/>
                  <a:gd name="T12" fmla="*/ 0 w 425"/>
                  <a:gd name="T13" fmla="*/ 0 h 427"/>
                  <a:gd name="T14" fmla="*/ 0 w 425"/>
                  <a:gd name="T15" fmla="*/ 0 h 427"/>
                  <a:gd name="T16" fmla="*/ 0 w 425"/>
                  <a:gd name="T17" fmla="*/ 0 h 427"/>
                  <a:gd name="T18" fmla="*/ 0 w 425"/>
                  <a:gd name="T19" fmla="*/ 0 h 427"/>
                  <a:gd name="T20" fmla="*/ 0 w 425"/>
                  <a:gd name="T21" fmla="*/ 0 h 427"/>
                  <a:gd name="T22" fmla="*/ 0 w 425"/>
                  <a:gd name="T23" fmla="*/ 0 h 427"/>
                  <a:gd name="T24" fmla="*/ 0 w 425"/>
                  <a:gd name="T25" fmla="*/ 0 h 427"/>
                  <a:gd name="T26" fmla="*/ 0 w 425"/>
                  <a:gd name="T27" fmla="*/ 0 h 427"/>
                  <a:gd name="T28" fmla="*/ 0 w 425"/>
                  <a:gd name="T29" fmla="*/ 0 h 427"/>
                  <a:gd name="T30" fmla="*/ 0 w 425"/>
                  <a:gd name="T31" fmla="*/ 0 h 427"/>
                  <a:gd name="T32" fmla="*/ 0 w 425"/>
                  <a:gd name="T33" fmla="*/ 0 h 427"/>
                  <a:gd name="T34" fmla="*/ 0 w 425"/>
                  <a:gd name="T35" fmla="*/ 0 h 427"/>
                  <a:gd name="T36" fmla="*/ 0 w 425"/>
                  <a:gd name="T37" fmla="*/ 0 h 427"/>
                  <a:gd name="T38" fmla="*/ 0 w 425"/>
                  <a:gd name="T39" fmla="*/ 0 h 427"/>
                  <a:gd name="T40" fmla="*/ 0 w 425"/>
                  <a:gd name="T41" fmla="*/ 0 h 427"/>
                  <a:gd name="T42" fmla="*/ 0 w 425"/>
                  <a:gd name="T43" fmla="*/ 0 h 427"/>
                  <a:gd name="T44" fmla="*/ 0 w 425"/>
                  <a:gd name="T45" fmla="*/ 0 h 427"/>
                  <a:gd name="T46" fmla="*/ 0 w 425"/>
                  <a:gd name="T47" fmla="*/ 0 h 427"/>
                  <a:gd name="T48" fmla="*/ 0 w 425"/>
                  <a:gd name="T49" fmla="*/ 0 h 427"/>
                  <a:gd name="T50" fmla="*/ 0 w 425"/>
                  <a:gd name="T51" fmla="*/ 0 h 427"/>
                  <a:gd name="T52" fmla="*/ 0 w 425"/>
                  <a:gd name="T53" fmla="*/ 0 h 427"/>
                  <a:gd name="T54" fmla="*/ 0 w 425"/>
                  <a:gd name="T55" fmla="*/ 0 h 427"/>
                  <a:gd name="T56" fmla="*/ 0 w 425"/>
                  <a:gd name="T57" fmla="*/ 0 h 427"/>
                  <a:gd name="T58" fmla="*/ 0 w 425"/>
                  <a:gd name="T59" fmla="*/ 0 h 427"/>
                  <a:gd name="T60" fmla="*/ 0 w 425"/>
                  <a:gd name="T61" fmla="*/ 0 h 427"/>
                  <a:gd name="T62" fmla="*/ 0 w 425"/>
                  <a:gd name="T63" fmla="*/ 0 h 427"/>
                  <a:gd name="T64" fmla="*/ 0 w 425"/>
                  <a:gd name="T65" fmla="*/ 0 h 427"/>
                  <a:gd name="T66" fmla="*/ 0 w 425"/>
                  <a:gd name="T67" fmla="*/ 0 h 427"/>
                  <a:gd name="T68" fmla="*/ 0 w 425"/>
                  <a:gd name="T69" fmla="*/ 0 h 427"/>
                  <a:gd name="T70" fmla="*/ 0 w 425"/>
                  <a:gd name="T71" fmla="*/ 0 h 427"/>
                  <a:gd name="T72" fmla="*/ 0 w 425"/>
                  <a:gd name="T73" fmla="*/ 0 h 427"/>
                  <a:gd name="T74" fmla="*/ 0 w 425"/>
                  <a:gd name="T75" fmla="*/ 0 h 427"/>
                  <a:gd name="T76" fmla="*/ 0 w 425"/>
                  <a:gd name="T77" fmla="*/ 0 h 427"/>
                  <a:gd name="T78" fmla="*/ 0 w 425"/>
                  <a:gd name="T79" fmla="*/ 0 h 427"/>
                  <a:gd name="T80" fmla="*/ 0 w 425"/>
                  <a:gd name="T81" fmla="*/ 0 h 427"/>
                  <a:gd name="T82" fmla="*/ 0 w 425"/>
                  <a:gd name="T83" fmla="*/ 0 h 427"/>
                  <a:gd name="T84" fmla="*/ 0 w 425"/>
                  <a:gd name="T85" fmla="*/ 0 h 427"/>
                  <a:gd name="T86" fmla="*/ 0 w 425"/>
                  <a:gd name="T87" fmla="*/ 0 h 4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5"/>
                  <a:gd name="T133" fmla="*/ 0 h 427"/>
                  <a:gd name="T134" fmla="*/ 425 w 425"/>
                  <a:gd name="T135" fmla="*/ 427 h 4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5" h="427">
                    <a:moveTo>
                      <a:pt x="70" y="27"/>
                    </a:moveTo>
                    <a:lnTo>
                      <a:pt x="34" y="41"/>
                    </a:lnTo>
                    <a:lnTo>
                      <a:pt x="17" y="64"/>
                    </a:lnTo>
                    <a:lnTo>
                      <a:pt x="7" y="79"/>
                    </a:lnTo>
                    <a:lnTo>
                      <a:pt x="0" y="91"/>
                    </a:lnTo>
                    <a:lnTo>
                      <a:pt x="9" y="100"/>
                    </a:lnTo>
                    <a:lnTo>
                      <a:pt x="27" y="112"/>
                    </a:lnTo>
                    <a:lnTo>
                      <a:pt x="74" y="104"/>
                    </a:lnTo>
                    <a:lnTo>
                      <a:pt x="108" y="104"/>
                    </a:lnTo>
                    <a:lnTo>
                      <a:pt x="130" y="93"/>
                    </a:lnTo>
                    <a:lnTo>
                      <a:pt x="164" y="85"/>
                    </a:lnTo>
                    <a:lnTo>
                      <a:pt x="194" y="83"/>
                    </a:lnTo>
                    <a:lnTo>
                      <a:pt x="229" y="85"/>
                    </a:lnTo>
                    <a:lnTo>
                      <a:pt x="179" y="91"/>
                    </a:lnTo>
                    <a:lnTo>
                      <a:pt x="153" y="97"/>
                    </a:lnTo>
                    <a:lnTo>
                      <a:pt x="135" y="104"/>
                    </a:lnTo>
                    <a:lnTo>
                      <a:pt x="130" y="106"/>
                    </a:lnTo>
                    <a:lnTo>
                      <a:pt x="143" y="112"/>
                    </a:lnTo>
                    <a:lnTo>
                      <a:pt x="153" y="122"/>
                    </a:lnTo>
                    <a:lnTo>
                      <a:pt x="171" y="112"/>
                    </a:lnTo>
                    <a:lnTo>
                      <a:pt x="186" y="108"/>
                    </a:lnTo>
                    <a:lnTo>
                      <a:pt x="217" y="102"/>
                    </a:lnTo>
                    <a:lnTo>
                      <a:pt x="227" y="102"/>
                    </a:lnTo>
                    <a:lnTo>
                      <a:pt x="196" y="114"/>
                    </a:lnTo>
                    <a:lnTo>
                      <a:pt x="173" y="124"/>
                    </a:lnTo>
                    <a:lnTo>
                      <a:pt x="160" y="133"/>
                    </a:lnTo>
                    <a:lnTo>
                      <a:pt x="171" y="143"/>
                    </a:lnTo>
                    <a:lnTo>
                      <a:pt x="196" y="135"/>
                    </a:lnTo>
                    <a:lnTo>
                      <a:pt x="217" y="131"/>
                    </a:lnTo>
                    <a:lnTo>
                      <a:pt x="179" y="149"/>
                    </a:lnTo>
                    <a:lnTo>
                      <a:pt x="167" y="158"/>
                    </a:lnTo>
                    <a:lnTo>
                      <a:pt x="162" y="176"/>
                    </a:lnTo>
                    <a:lnTo>
                      <a:pt x="155" y="185"/>
                    </a:lnTo>
                    <a:lnTo>
                      <a:pt x="179" y="174"/>
                    </a:lnTo>
                    <a:lnTo>
                      <a:pt x="200" y="170"/>
                    </a:lnTo>
                    <a:lnTo>
                      <a:pt x="233" y="168"/>
                    </a:lnTo>
                    <a:lnTo>
                      <a:pt x="183" y="183"/>
                    </a:lnTo>
                    <a:lnTo>
                      <a:pt x="151" y="195"/>
                    </a:lnTo>
                    <a:lnTo>
                      <a:pt x="130" y="206"/>
                    </a:lnTo>
                    <a:lnTo>
                      <a:pt x="128" y="222"/>
                    </a:lnTo>
                    <a:lnTo>
                      <a:pt x="153" y="210"/>
                    </a:lnTo>
                    <a:lnTo>
                      <a:pt x="188" y="199"/>
                    </a:lnTo>
                    <a:lnTo>
                      <a:pt x="204" y="199"/>
                    </a:lnTo>
                    <a:lnTo>
                      <a:pt x="167" y="212"/>
                    </a:lnTo>
                    <a:lnTo>
                      <a:pt x="137" y="224"/>
                    </a:lnTo>
                    <a:lnTo>
                      <a:pt x="126" y="235"/>
                    </a:lnTo>
                    <a:lnTo>
                      <a:pt x="130" y="245"/>
                    </a:lnTo>
                    <a:lnTo>
                      <a:pt x="153" y="237"/>
                    </a:lnTo>
                    <a:lnTo>
                      <a:pt x="175" y="228"/>
                    </a:lnTo>
                    <a:lnTo>
                      <a:pt x="219" y="226"/>
                    </a:lnTo>
                    <a:lnTo>
                      <a:pt x="236" y="228"/>
                    </a:lnTo>
                    <a:lnTo>
                      <a:pt x="277" y="230"/>
                    </a:lnTo>
                    <a:lnTo>
                      <a:pt x="326" y="224"/>
                    </a:lnTo>
                    <a:lnTo>
                      <a:pt x="297" y="235"/>
                    </a:lnTo>
                    <a:lnTo>
                      <a:pt x="246" y="243"/>
                    </a:lnTo>
                    <a:lnTo>
                      <a:pt x="256" y="260"/>
                    </a:lnTo>
                    <a:lnTo>
                      <a:pt x="293" y="251"/>
                    </a:lnTo>
                    <a:lnTo>
                      <a:pt x="328" y="239"/>
                    </a:lnTo>
                    <a:lnTo>
                      <a:pt x="351" y="228"/>
                    </a:lnTo>
                    <a:lnTo>
                      <a:pt x="307" y="260"/>
                    </a:lnTo>
                    <a:lnTo>
                      <a:pt x="279" y="268"/>
                    </a:lnTo>
                    <a:lnTo>
                      <a:pt x="256" y="276"/>
                    </a:lnTo>
                    <a:lnTo>
                      <a:pt x="258" y="293"/>
                    </a:lnTo>
                    <a:lnTo>
                      <a:pt x="293" y="287"/>
                    </a:lnTo>
                    <a:lnTo>
                      <a:pt x="320" y="280"/>
                    </a:lnTo>
                    <a:lnTo>
                      <a:pt x="303" y="291"/>
                    </a:lnTo>
                    <a:lnTo>
                      <a:pt x="273" y="299"/>
                    </a:lnTo>
                    <a:lnTo>
                      <a:pt x="258" y="301"/>
                    </a:lnTo>
                    <a:lnTo>
                      <a:pt x="258" y="340"/>
                    </a:lnTo>
                    <a:lnTo>
                      <a:pt x="291" y="327"/>
                    </a:lnTo>
                    <a:lnTo>
                      <a:pt x="316" y="316"/>
                    </a:lnTo>
                    <a:lnTo>
                      <a:pt x="289" y="338"/>
                    </a:lnTo>
                    <a:lnTo>
                      <a:pt x="254" y="352"/>
                    </a:lnTo>
                    <a:lnTo>
                      <a:pt x="256" y="369"/>
                    </a:lnTo>
                    <a:lnTo>
                      <a:pt x="275" y="389"/>
                    </a:lnTo>
                    <a:lnTo>
                      <a:pt x="293" y="367"/>
                    </a:lnTo>
                    <a:lnTo>
                      <a:pt x="316" y="340"/>
                    </a:lnTo>
                    <a:lnTo>
                      <a:pt x="332" y="312"/>
                    </a:lnTo>
                    <a:lnTo>
                      <a:pt x="316" y="354"/>
                    </a:lnTo>
                    <a:lnTo>
                      <a:pt x="303" y="369"/>
                    </a:lnTo>
                    <a:lnTo>
                      <a:pt x="279" y="398"/>
                    </a:lnTo>
                    <a:lnTo>
                      <a:pt x="297" y="417"/>
                    </a:lnTo>
                    <a:lnTo>
                      <a:pt x="324" y="394"/>
                    </a:lnTo>
                    <a:lnTo>
                      <a:pt x="343" y="367"/>
                    </a:lnTo>
                    <a:lnTo>
                      <a:pt x="361" y="338"/>
                    </a:lnTo>
                    <a:lnTo>
                      <a:pt x="345" y="381"/>
                    </a:lnTo>
                    <a:lnTo>
                      <a:pt x="328" y="400"/>
                    </a:lnTo>
                    <a:lnTo>
                      <a:pt x="311" y="419"/>
                    </a:lnTo>
                    <a:lnTo>
                      <a:pt x="326" y="427"/>
                    </a:lnTo>
                    <a:lnTo>
                      <a:pt x="361" y="398"/>
                    </a:lnTo>
                    <a:lnTo>
                      <a:pt x="393" y="352"/>
                    </a:lnTo>
                    <a:lnTo>
                      <a:pt x="406" y="316"/>
                    </a:lnTo>
                    <a:lnTo>
                      <a:pt x="414" y="255"/>
                    </a:lnTo>
                    <a:lnTo>
                      <a:pt x="419" y="210"/>
                    </a:lnTo>
                    <a:lnTo>
                      <a:pt x="425" y="158"/>
                    </a:lnTo>
                    <a:lnTo>
                      <a:pt x="388" y="168"/>
                    </a:lnTo>
                    <a:lnTo>
                      <a:pt x="349" y="183"/>
                    </a:lnTo>
                    <a:lnTo>
                      <a:pt x="289" y="197"/>
                    </a:lnTo>
                    <a:lnTo>
                      <a:pt x="343" y="176"/>
                    </a:lnTo>
                    <a:lnTo>
                      <a:pt x="363" y="164"/>
                    </a:lnTo>
                    <a:lnTo>
                      <a:pt x="402" y="151"/>
                    </a:lnTo>
                    <a:lnTo>
                      <a:pt x="421" y="147"/>
                    </a:lnTo>
                    <a:lnTo>
                      <a:pt x="421" y="120"/>
                    </a:lnTo>
                    <a:lnTo>
                      <a:pt x="416" y="85"/>
                    </a:lnTo>
                    <a:lnTo>
                      <a:pt x="368" y="93"/>
                    </a:lnTo>
                    <a:lnTo>
                      <a:pt x="338" y="102"/>
                    </a:lnTo>
                    <a:lnTo>
                      <a:pt x="299" y="120"/>
                    </a:lnTo>
                    <a:lnTo>
                      <a:pt x="334" y="93"/>
                    </a:lnTo>
                    <a:lnTo>
                      <a:pt x="374" y="81"/>
                    </a:lnTo>
                    <a:lnTo>
                      <a:pt x="414" y="72"/>
                    </a:lnTo>
                    <a:lnTo>
                      <a:pt x="406" y="45"/>
                    </a:lnTo>
                    <a:lnTo>
                      <a:pt x="393" y="29"/>
                    </a:lnTo>
                    <a:lnTo>
                      <a:pt x="357" y="18"/>
                    </a:lnTo>
                    <a:lnTo>
                      <a:pt x="322" y="27"/>
                    </a:lnTo>
                    <a:lnTo>
                      <a:pt x="289" y="50"/>
                    </a:lnTo>
                    <a:lnTo>
                      <a:pt x="311" y="23"/>
                    </a:lnTo>
                    <a:lnTo>
                      <a:pt x="345" y="10"/>
                    </a:lnTo>
                    <a:lnTo>
                      <a:pt x="307" y="4"/>
                    </a:lnTo>
                    <a:lnTo>
                      <a:pt x="279" y="2"/>
                    </a:lnTo>
                    <a:lnTo>
                      <a:pt x="240" y="8"/>
                    </a:lnTo>
                    <a:lnTo>
                      <a:pt x="213" y="25"/>
                    </a:lnTo>
                    <a:lnTo>
                      <a:pt x="171" y="33"/>
                    </a:lnTo>
                    <a:lnTo>
                      <a:pt x="200" y="21"/>
                    </a:lnTo>
                    <a:lnTo>
                      <a:pt x="221" y="8"/>
                    </a:lnTo>
                    <a:lnTo>
                      <a:pt x="233" y="0"/>
                    </a:lnTo>
                    <a:lnTo>
                      <a:pt x="192" y="2"/>
                    </a:lnTo>
                    <a:lnTo>
                      <a:pt x="155" y="4"/>
                    </a:lnTo>
                    <a:lnTo>
                      <a:pt x="133" y="14"/>
                    </a:lnTo>
                    <a:lnTo>
                      <a:pt x="110" y="35"/>
                    </a:lnTo>
                    <a:lnTo>
                      <a:pt x="91" y="62"/>
                    </a:lnTo>
                    <a:lnTo>
                      <a:pt x="101" y="31"/>
                    </a:lnTo>
                    <a:lnTo>
                      <a:pt x="124" y="10"/>
                    </a:lnTo>
                    <a:lnTo>
                      <a:pt x="70" y="27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381" name="Group 270"/>
              <p:cNvGrpSpPr>
                <a:grpSpLocks/>
              </p:cNvGrpSpPr>
              <p:nvPr/>
            </p:nvGrpSpPr>
            <p:grpSpPr bwMode="auto">
              <a:xfrm>
                <a:off x="4819" y="1839"/>
                <a:ext cx="107" cy="43"/>
                <a:chOff x="4819" y="1839"/>
                <a:chExt cx="107" cy="43"/>
              </a:xfrm>
            </p:grpSpPr>
            <p:sp>
              <p:nvSpPr>
                <p:cNvPr id="402" name="Freeform 271"/>
                <p:cNvSpPr>
                  <a:spLocks noChangeArrowheads="1"/>
                </p:cNvSpPr>
                <p:nvPr/>
              </p:nvSpPr>
              <p:spPr bwMode="auto">
                <a:xfrm>
                  <a:off x="4819" y="1839"/>
                  <a:ext cx="108" cy="44"/>
                </a:xfrm>
                <a:custGeom>
                  <a:avLst/>
                  <a:gdLst>
                    <a:gd name="T0" fmla="*/ 0 w 463"/>
                    <a:gd name="T1" fmla="*/ 0 h 282"/>
                    <a:gd name="T2" fmla="*/ 0 w 463"/>
                    <a:gd name="T3" fmla="*/ 0 h 282"/>
                    <a:gd name="T4" fmla="*/ 0 w 463"/>
                    <a:gd name="T5" fmla="*/ 0 h 282"/>
                    <a:gd name="T6" fmla="*/ 0 w 463"/>
                    <a:gd name="T7" fmla="*/ 0 h 282"/>
                    <a:gd name="T8" fmla="*/ 0 w 463"/>
                    <a:gd name="T9" fmla="*/ 0 h 282"/>
                    <a:gd name="T10" fmla="*/ 0 w 463"/>
                    <a:gd name="T11" fmla="*/ 0 h 282"/>
                    <a:gd name="T12" fmla="*/ 0 w 463"/>
                    <a:gd name="T13" fmla="*/ 0 h 282"/>
                    <a:gd name="T14" fmla="*/ 0 w 463"/>
                    <a:gd name="T15" fmla="*/ 0 h 282"/>
                    <a:gd name="T16" fmla="*/ 0 w 463"/>
                    <a:gd name="T17" fmla="*/ 0 h 282"/>
                    <a:gd name="T18" fmla="*/ 0 w 463"/>
                    <a:gd name="T19" fmla="*/ 0 h 282"/>
                    <a:gd name="T20" fmla="*/ 0 w 463"/>
                    <a:gd name="T21" fmla="*/ 0 h 282"/>
                    <a:gd name="T22" fmla="*/ 0 w 463"/>
                    <a:gd name="T23" fmla="*/ 0 h 282"/>
                    <a:gd name="T24" fmla="*/ 0 w 463"/>
                    <a:gd name="T25" fmla="*/ 0 h 282"/>
                    <a:gd name="T26" fmla="*/ 0 w 463"/>
                    <a:gd name="T27" fmla="*/ 0 h 282"/>
                    <a:gd name="T28" fmla="*/ 0 w 463"/>
                    <a:gd name="T29" fmla="*/ 0 h 282"/>
                    <a:gd name="T30" fmla="*/ 0 w 463"/>
                    <a:gd name="T31" fmla="*/ 0 h 282"/>
                    <a:gd name="T32" fmla="*/ 0 w 463"/>
                    <a:gd name="T33" fmla="*/ 0 h 282"/>
                    <a:gd name="T34" fmla="*/ 0 w 463"/>
                    <a:gd name="T35" fmla="*/ 0 h 282"/>
                    <a:gd name="T36" fmla="*/ 0 w 463"/>
                    <a:gd name="T37" fmla="*/ 0 h 282"/>
                    <a:gd name="T38" fmla="*/ 0 w 463"/>
                    <a:gd name="T39" fmla="*/ 0 h 282"/>
                    <a:gd name="T40" fmla="*/ 0 w 463"/>
                    <a:gd name="T41" fmla="*/ 0 h 282"/>
                    <a:gd name="T42" fmla="*/ 0 w 463"/>
                    <a:gd name="T43" fmla="*/ 0 h 282"/>
                    <a:gd name="T44" fmla="*/ 0 w 463"/>
                    <a:gd name="T45" fmla="*/ 0 h 282"/>
                    <a:gd name="T46" fmla="*/ 0 w 463"/>
                    <a:gd name="T47" fmla="*/ 0 h 282"/>
                    <a:gd name="T48" fmla="*/ 0 w 463"/>
                    <a:gd name="T49" fmla="*/ 0 h 282"/>
                    <a:gd name="T50" fmla="*/ 0 w 463"/>
                    <a:gd name="T51" fmla="*/ 0 h 282"/>
                    <a:gd name="T52" fmla="*/ 0 w 463"/>
                    <a:gd name="T53" fmla="*/ 0 h 282"/>
                    <a:gd name="T54" fmla="*/ 0 w 463"/>
                    <a:gd name="T55" fmla="*/ 0 h 282"/>
                    <a:gd name="T56" fmla="*/ 0 w 463"/>
                    <a:gd name="T57" fmla="*/ 0 h 282"/>
                    <a:gd name="T58" fmla="*/ 0 w 463"/>
                    <a:gd name="T59" fmla="*/ 0 h 282"/>
                    <a:gd name="T60" fmla="*/ 0 w 463"/>
                    <a:gd name="T61" fmla="*/ 0 h 282"/>
                    <a:gd name="T62" fmla="*/ 0 w 463"/>
                    <a:gd name="T63" fmla="*/ 0 h 282"/>
                    <a:gd name="T64" fmla="*/ 0 w 463"/>
                    <a:gd name="T65" fmla="*/ 0 h 282"/>
                    <a:gd name="T66" fmla="*/ 0 w 463"/>
                    <a:gd name="T67" fmla="*/ 0 h 282"/>
                    <a:gd name="T68" fmla="*/ 0 w 463"/>
                    <a:gd name="T69" fmla="*/ 0 h 282"/>
                    <a:gd name="T70" fmla="*/ 0 w 463"/>
                    <a:gd name="T71" fmla="*/ 0 h 282"/>
                    <a:gd name="T72" fmla="*/ 0 w 463"/>
                    <a:gd name="T73" fmla="*/ 0 h 282"/>
                    <a:gd name="T74" fmla="*/ 0 w 463"/>
                    <a:gd name="T75" fmla="*/ 0 h 282"/>
                    <a:gd name="T76" fmla="*/ 0 w 463"/>
                    <a:gd name="T77" fmla="*/ 0 h 282"/>
                    <a:gd name="T78" fmla="*/ 0 w 463"/>
                    <a:gd name="T79" fmla="*/ 0 h 282"/>
                    <a:gd name="T80" fmla="*/ 0 w 463"/>
                    <a:gd name="T81" fmla="*/ 0 h 282"/>
                    <a:gd name="T82" fmla="*/ 0 w 463"/>
                    <a:gd name="T83" fmla="*/ 0 h 282"/>
                    <a:gd name="T84" fmla="*/ 0 w 463"/>
                    <a:gd name="T85" fmla="*/ 0 h 282"/>
                    <a:gd name="T86" fmla="*/ 0 w 463"/>
                    <a:gd name="T87" fmla="*/ 0 h 282"/>
                    <a:gd name="T88" fmla="*/ 0 w 463"/>
                    <a:gd name="T89" fmla="*/ 0 h 282"/>
                    <a:gd name="T90" fmla="*/ 0 w 463"/>
                    <a:gd name="T91" fmla="*/ 0 h 282"/>
                    <a:gd name="T92" fmla="*/ 0 w 463"/>
                    <a:gd name="T93" fmla="*/ 0 h 282"/>
                    <a:gd name="T94" fmla="*/ 0 w 463"/>
                    <a:gd name="T95" fmla="*/ 0 h 282"/>
                    <a:gd name="T96" fmla="*/ 0 w 463"/>
                    <a:gd name="T97" fmla="*/ 0 h 282"/>
                    <a:gd name="T98" fmla="*/ 0 w 463"/>
                    <a:gd name="T99" fmla="*/ 0 h 28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3"/>
                    <a:gd name="T151" fmla="*/ 0 h 282"/>
                    <a:gd name="T152" fmla="*/ 463 w 463"/>
                    <a:gd name="T153" fmla="*/ 282 h 28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3" h="282">
                      <a:moveTo>
                        <a:pt x="463" y="168"/>
                      </a:moveTo>
                      <a:lnTo>
                        <a:pt x="406" y="155"/>
                      </a:lnTo>
                      <a:lnTo>
                        <a:pt x="385" y="151"/>
                      </a:lnTo>
                      <a:lnTo>
                        <a:pt x="372" y="139"/>
                      </a:lnTo>
                      <a:lnTo>
                        <a:pt x="357" y="121"/>
                      </a:lnTo>
                      <a:lnTo>
                        <a:pt x="330" y="95"/>
                      </a:lnTo>
                      <a:lnTo>
                        <a:pt x="280" y="52"/>
                      </a:lnTo>
                      <a:lnTo>
                        <a:pt x="271" y="38"/>
                      </a:lnTo>
                      <a:lnTo>
                        <a:pt x="258" y="25"/>
                      </a:lnTo>
                      <a:lnTo>
                        <a:pt x="230" y="21"/>
                      </a:lnTo>
                      <a:lnTo>
                        <a:pt x="150" y="7"/>
                      </a:lnTo>
                      <a:lnTo>
                        <a:pt x="127" y="0"/>
                      </a:lnTo>
                      <a:lnTo>
                        <a:pt x="107" y="9"/>
                      </a:lnTo>
                      <a:lnTo>
                        <a:pt x="97" y="18"/>
                      </a:lnTo>
                      <a:lnTo>
                        <a:pt x="50" y="34"/>
                      </a:lnTo>
                      <a:lnTo>
                        <a:pt x="32" y="41"/>
                      </a:lnTo>
                      <a:lnTo>
                        <a:pt x="25" y="48"/>
                      </a:lnTo>
                      <a:lnTo>
                        <a:pt x="15" y="76"/>
                      </a:lnTo>
                      <a:lnTo>
                        <a:pt x="10" y="89"/>
                      </a:lnTo>
                      <a:lnTo>
                        <a:pt x="6" y="97"/>
                      </a:lnTo>
                      <a:lnTo>
                        <a:pt x="0" y="110"/>
                      </a:lnTo>
                      <a:lnTo>
                        <a:pt x="0" y="120"/>
                      </a:lnTo>
                      <a:lnTo>
                        <a:pt x="9" y="127"/>
                      </a:lnTo>
                      <a:lnTo>
                        <a:pt x="29" y="126"/>
                      </a:lnTo>
                      <a:lnTo>
                        <a:pt x="59" y="112"/>
                      </a:lnTo>
                      <a:lnTo>
                        <a:pt x="97" y="105"/>
                      </a:lnTo>
                      <a:lnTo>
                        <a:pt x="131" y="110"/>
                      </a:lnTo>
                      <a:lnTo>
                        <a:pt x="95" y="119"/>
                      </a:lnTo>
                      <a:lnTo>
                        <a:pt x="70" y="127"/>
                      </a:lnTo>
                      <a:lnTo>
                        <a:pt x="41" y="139"/>
                      </a:lnTo>
                      <a:lnTo>
                        <a:pt x="34" y="149"/>
                      </a:lnTo>
                      <a:lnTo>
                        <a:pt x="34" y="160"/>
                      </a:lnTo>
                      <a:lnTo>
                        <a:pt x="45" y="168"/>
                      </a:lnTo>
                      <a:lnTo>
                        <a:pt x="58" y="166"/>
                      </a:lnTo>
                      <a:lnTo>
                        <a:pt x="99" y="155"/>
                      </a:lnTo>
                      <a:lnTo>
                        <a:pt x="136" y="153"/>
                      </a:lnTo>
                      <a:lnTo>
                        <a:pt x="165" y="155"/>
                      </a:lnTo>
                      <a:lnTo>
                        <a:pt x="181" y="166"/>
                      </a:lnTo>
                      <a:lnTo>
                        <a:pt x="200" y="185"/>
                      </a:lnTo>
                      <a:lnTo>
                        <a:pt x="214" y="206"/>
                      </a:lnTo>
                      <a:lnTo>
                        <a:pt x="229" y="227"/>
                      </a:lnTo>
                      <a:lnTo>
                        <a:pt x="242" y="243"/>
                      </a:lnTo>
                      <a:lnTo>
                        <a:pt x="265" y="258"/>
                      </a:lnTo>
                      <a:lnTo>
                        <a:pt x="286" y="263"/>
                      </a:lnTo>
                      <a:lnTo>
                        <a:pt x="309" y="265"/>
                      </a:lnTo>
                      <a:lnTo>
                        <a:pt x="337" y="263"/>
                      </a:lnTo>
                      <a:lnTo>
                        <a:pt x="358" y="261"/>
                      </a:lnTo>
                      <a:lnTo>
                        <a:pt x="387" y="268"/>
                      </a:lnTo>
                      <a:lnTo>
                        <a:pt x="463" y="282"/>
                      </a:lnTo>
                      <a:lnTo>
                        <a:pt x="463" y="168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44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3" name="Freeform 272"/>
                <p:cNvSpPr>
                  <a:spLocks noChangeArrowheads="1"/>
                </p:cNvSpPr>
                <p:nvPr/>
              </p:nvSpPr>
              <p:spPr bwMode="auto">
                <a:xfrm>
                  <a:off x="4822" y="1847"/>
                  <a:ext cx="37" cy="5"/>
                </a:xfrm>
                <a:custGeom>
                  <a:avLst/>
                  <a:gdLst>
                    <a:gd name="T0" fmla="*/ 0 w 150"/>
                    <a:gd name="T1" fmla="*/ 0 h 37"/>
                    <a:gd name="T2" fmla="*/ 0 w 150"/>
                    <a:gd name="T3" fmla="*/ 0 h 37"/>
                    <a:gd name="T4" fmla="*/ 0 w 150"/>
                    <a:gd name="T5" fmla="*/ 0 h 37"/>
                    <a:gd name="T6" fmla="*/ 0 w 150"/>
                    <a:gd name="T7" fmla="*/ 0 h 37"/>
                    <a:gd name="T8" fmla="*/ 0 w 150"/>
                    <a:gd name="T9" fmla="*/ 0 h 37"/>
                    <a:gd name="T10" fmla="*/ 0 w 150"/>
                    <a:gd name="T11" fmla="*/ 0 h 37"/>
                    <a:gd name="T12" fmla="*/ 0 w 150"/>
                    <a:gd name="T13" fmla="*/ 0 h 37"/>
                    <a:gd name="T14" fmla="*/ 0 w 150"/>
                    <a:gd name="T15" fmla="*/ 0 h 37"/>
                    <a:gd name="T16" fmla="*/ 0 w 150"/>
                    <a:gd name="T17" fmla="*/ 0 h 37"/>
                    <a:gd name="T18" fmla="*/ 0 w 150"/>
                    <a:gd name="T19" fmla="*/ 0 h 37"/>
                    <a:gd name="T20" fmla="*/ 0 w 150"/>
                    <a:gd name="T21" fmla="*/ 0 h 37"/>
                    <a:gd name="T22" fmla="*/ 0 w 150"/>
                    <a:gd name="T23" fmla="*/ 0 h 37"/>
                    <a:gd name="T24" fmla="*/ 0 w 150"/>
                    <a:gd name="T25" fmla="*/ 0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0"/>
                    <a:gd name="T40" fmla="*/ 0 h 37"/>
                    <a:gd name="T41" fmla="*/ 150 w 150"/>
                    <a:gd name="T42" fmla="*/ 37 h 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0" h="37">
                      <a:moveTo>
                        <a:pt x="0" y="37"/>
                      </a:moveTo>
                      <a:lnTo>
                        <a:pt x="26" y="25"/>
                      </a:lnTo>
                      <a:lnTo>
                        <a:pt x="47" y="21"/>
                      </a:lnTo>
                      <a:lnTo>
                        <a:pt x="72" y="14"/>
                      </a:lnTo>
                      <a:lnTo>
                        <a:pt x="93" y="7"/>
                      </a:lnTo>
                      <a:lnTo>
                        <a:pt x="127" y="11"/>
                      </a:lnTo>
                      <a:lnTo>
                        <a:pt x="150" y="14"/>
                      </a:lnTo>
                      <a:lnTo>
                        <a:pt x="115" y="5"/>
                      </a:lnTo>
                      <a:lnTo>
                        <a:pt x="85" y="0"/>
                      </a:lnTo>
                      <a:lnTo>
                        <a:pt x="47" y="18"/>
                      </a:lnTo>
                      <a:lnTo>
                        <a:pt x="26" y="20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4" name="Freeform 273"/>
                <p:cNvSpPr>
                  <a:spLocks noChangeArrowheads="1"/>
                </p:cNvSpPr>
                <p:nvPr/>
              </p:nvSpPr>
              <p:spPr bwMode="auto">
                <a:xfrm>
                  <a:off x="4842" y="1842"/>
                  <a:ext cx="29" cy="5"/>
                </a:xfrm>
                <a:custGeom>
                  <a:avLst/>
                  <a:gdLst>
                    <a:gd name="T0" fmla="*/ 0 w 126"/>
                    <a:gd name="T1" fmla="*/ 0 h 25"/>
                    <a:gd name="T2" fmla="*/ 0 w 126"/>
                    <a:gd name="T3" fmla="*/ 0 h 25"/>
                    <a:gd name="T4" fmla="*/ 0 w 126"/>
                    <a:gd name="T5" fmla="*/ 0 h 25"/>
                    <a:gd name="T6" fmla="*/ 0 w 126"/>
                    <a:gd name="T7" fmla="*/ 0 h 25"/>
                    <a:gd name="T8" fmla="*/ 0 w 126"/>
                    <a:gd name="T9" fmla="*/ 0 h 25"/>
                    <a:gd name="T10" fmla="*/ 0 w 126"/>
                    <a:gd name="T11" fmla="*/ 0 h 25"/>
                    <a:gd name="T12" fmla="*/ 0 w 126"/>
                    <a:gd name="T13" fmla="*/ 0 h 25"/>
                    <a:gd name="T14" fmla="*/ 0 w 126"/>
                    <a:gd name="T15" fmla="*/ 0 h 25"/>
                    <a:gd name="T16" fmla="*/ 0 w 126"/>
                    <a:gd name="T17" fmla="*/ 0 h 25"/>
                    <a:gd name="T18" fmla="*/ 0 w 126"/>
                    <a:gd name="T19" fmla="*/ 0 h 25"/>
                    <a:gd name="T20" fmla="*/ 0 w 126"/>
                    <a:gd name="T21" fmla="*/ 0 h 25"/>
                    <a:gd name="T22" fmla="*/ 0 w 126"/>
                    <a:gd name="T23" fmla="*/ 0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6"/>
                    <a:gd name="T37" fmla="*/ 0 h 25"/>
                    <a:gd name="T38" fmla="*/ 126 w 126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6" h="25">
                      <a:moveTo>
                        <a:pt x="35" y="0"/>
                      </a:moveTo>
                      <a:lnTo>
                        <a:pt x="19" y="1"/>
                      </a:ln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33" y="3"/>
                      </a:lnTo>
                      <a:lnTo>
                        <a:pt x="74" y="14"/>
                      </a:lnTo>
                      <a:lnTo>
                        <a:pt x="97" y="21"/>
                      </a:lnTo>
                      <a:lnTo>
                        <a:pt x="122" y="25"/>
                      </a:lnTo>
                      <a:lnTo>
                        <a:pt x="126" y="21"/>
                      </a:lnTo>
                      <a:lnTo>
                        <a:pt x="99" y="15"/>
                      </a:lnTo>
                      <a:lnTo>
                        <a:pt x="66" y="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5" name="Freeform 274"/>
                <p:cNvSpPr>
                  <a:spLocks noChangeArrowheads="1"/>
                </p:cNvSpPr>
                <p:nvPr/>
              </p:nvSpPr>
              <p:spPr bwMode="auto">
                <a:xfrm>
                  <a:off x="4849" y="1855"/>
                  <a:ext cx="10" cy="3"/>
                </a:xfrm>
                <a:custGeom>
                  <a:avLst/>
                  <a:gdLst>
                    <a:gd name="T0" fmla="*/ 0 w 53"/>
                    <a:gd name="T1" fmla="*/ 0 h 13"/>
                    <a:gd name="T2" fmla="*/ 0 w 53"/>
                    <a:gd name="T3" fmla="*/ 0 h 13"/>
                    <a:gd name="T4" fmla="*/ 0 w 53"/>
                    <a:gd name="T5" fmla="*/ 0 h 13"/>
                    <a:gd name="T6" fmla="*/ 0 w 53"/>
                    <a:gd name="T7" fmla="*/ 0 h 13"/>
                    <a:gd name="T8" fmla="*/ 0 w 53"/>
                    <a:gd name="T9" fmla="*/ 0 h 13"/>
                    <a:gd name="T10" fmla="*/ 0 w 53"/>
                    <a:gd name="T11" fmla="*/ 0 h 13"/>
                    <a:gd name="T12" fmla="*/ 0 w 53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3"/>
                    <a:gd name="T23" fmla="*/ 53 w 53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3">
                      <a:moveTo>
                        <a:pt x="0" y="6"/>
                      </a:moveTo>
                      <a:lnTo>
                        <a:pt x="6" y="13"/>
                      </a:lnTo>
                      <a:lnTo>
                        <a:pt x="26" y="9"/>
                      </a:lnTo>
                      <a:lnTo>
                        <a:pt x="47" y="9"/>
                      </a:lnTo>
                      <a:lnTo>
                        <a:pt x="53" y="0"/>
                      </a:lnTo>
                      <a:lnTo>
                        <a:pt x="38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6" name="Freeform 275"/>
                <p:cNvSpPr>
                  <a:spLocks noChangeArrowheads="1"/>
                </p:cNvSpPr>
                <p:nvPr/>
              </p:nvSpPr>
              <p:spPr bwMode="auto">
                <a:xfrm>
                  <a:off x="4822" y="1855"/>
                  <a:ext cx="4" cy="3"/>
                </a:xfrm>
                <a:custGeom>
                  <a:avLst/>
                  <a:gdLst>
                    <a:gd name="T0" fmla="*/ 0 w 14"/>
                    <a:gd name="T1" fmla="*/ 0 h 23"/>
                    <a:gd name="T2" fmla="*/ 0 w 14"/>
                    <a:gd name="T3" fmla="*/ 0 h 23"/>
                    <a:gd name="T4" fmla="*/ 0 w 14"/>
                    <a:gd name="T5" fmla="*/ 0 h 23"/>
                    <a:gd name="T6" fmla="*/ 0 w 14"/>
                    <a:gd name="T7" fmla="*/ 0 h 23"/>
                    <a:gd name="T8" fmla="*/ 0 w 14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3"/>
                    <a:gd name="T17" fmla="*/ 14 w 1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3">
                      <a:moveTo>
                        <a:pt x="14" y="0"/>
                      </a:moveTo>
                      <a:lnTo>
                        <a:pt x="14" y="7"/>
                      </a:lnTo>
                      <a:lnTo>
                        <a:pt x="11" y="17"/>
                      </a:lnTo>
                      <a:lnTo>
                        <a:pt x="0" y="2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7" name="Freeform 276"/>
                <p:cNvSpPr>
                  <a:spLocks noChangeArrowheads="1"/>
                </p:cNvSpPr>
                <p:nvPr/>
              </p:nvSpPr>
              <p:spPr bwMode="auto">
                <a:xfrm>
                  <a:off x="4832" y="1862"/>
                  <a:ext cx="3" cy="3"/>
                </a:xfrm>
                <a:custGeom>
                  <a:avLst/>
                  <a:gdLst>
                    <a:gd name="T0" fmla="*/ 0 w 11"/>
                    <a:gd name="T1" fmla="*/ 0 h 14"/>
                    <a:gd name="T2" fmla="*/ 0 w 11"/>
                    <a:gd name="T3" fmla="*/ 0 h 14"/>
                    <a:gd name="T4" fmla="*/ 0 w 11"/>
                    <a:gd name="T5" fmla="*/ 0 h 14"/>
                    <a:gd name="T6" fmla="*/ 0 w 1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4"/>
                    <a:gd name="T14" fmla="*/ 11 w 1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4">
                      <a:moveTo>
                        <a:pt x="11" y="0"/>
                      </a:moveTo>
                      <a:lnTo>
                        <a:pt x="9" y="7"/>
                      </a:lnTo>
                      <a:lnTo>
                        <a:pt x="0" y="1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8" name="Freeform 277"/>
                <p:cNvSpPr>
                  <a:spLocks noChangeArrowheads="1"/>
                </p:cNvSpPr>
                <p:nvPr/>
              </p:nvSpPr>
              <p:spPr bwMode="auto">
                <a:xfrm>
                  <a:off x="4871" y="1849"/>
                  <a:ext cx="4" cy="5"/>
                </a:xfrm>
                <a:custGeom>
                  <a:avLst/>
                  <a:gdLst>
                    <a:gd name="T0" fmla="*/ 0 w 25"/>
                    <a:gd name="T1" fmla="*/ 0 h 30"/>
                    <a:gd name="T2" fmla="*/ 0 w 25"/>
                    <a:gd name="T3" fmla="*/ 0 h 30"/>
                    <a:gd name="T4" fmla="*/ 0 w 25"/>
                    <a:gd name="T5" fmla="*/ 0 h 30"/>
                    <a:gd name="T6" fmla="*/ 0 w 25"/>
                    <a:gd name="T7" fmla="*/ 0 h 30"/>
                    <a:gd name="T8" fmla="*/ 0 w 2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0"/>
                    <a:gd name="T17" fmla="*/ 25 w 25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0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4" y="17"/>
                      </a:lnTo>
                      <a:lnTo>
                        <a:pt x="25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9" name="Freeform 278"/>
                <p:cNvSpPr>
                  <a:spLocks noChangeArrowheads="1"/>
                </p:cNvSpPr>
                <p:nvPr/>
              </p:nvSpPr>
              <p:spPr bwMode="auto">
                <a:xfrm>
                  <a:off x="4881" y="1849"/>
                  <a:ext cx="16" cy="13"/>
                </a:xfrm>
                <a:custGeom>
                  <a:avLst/>
                  <a:gdLst>
                    <a:gd name="T0" fmla="*/ 0 w 76"/>
                    <a:gd name="T1" fmla="*/ 0 h 77"/>
                    <a:gd name="T2" fmla="*/ 0 w 76"/>
                    <a:gd name="T3" fmla="*/ 0 h 77"/>
                    <a:gd name="T4" fmla="*/ 0 w 76"/>
                    <a:gd name="T5" fmla="*/ 0 h 77"/>
                    <a:gd name="T6" fmla="*/ 0 w 76"/>
                    <a:gd name="T7" fmla="*/ 0 h 77"/>
                    <a:gd name="T8" fmla="*/ 0 w 76"/>
                    <a:gd name="T9" fmla="*/ 0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3" y="24"/>
                      </a:lnTo>
                      <a:lnTo>
                        <a:pt x="28" y="43"/>
                      </a:lnTo>
                      <a:lnTo>
                        <a:pt x="76" y="77"/>
                      </a:lnTo>
                      <a:lnTo>
                        <a:pt x="31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10" name="Freeform 279"/>
                <p:cNvSpPr>
                  <a:spLocks noChangeArrowheads="1"/>
                </p:cNvSpPr>
                <p:nvPr/>
              </p:nvSpPr>
              <p:spPr bwMode="auto">
                <a:xfrm>
                  <a:off x="4905" y="1868"/>
                  <a:ext cx="3" cy="8"/>
                </a:xfrm>
                <a:custGeom>
                  <a:avLst/>
                  <a:gdLst>
                    <a:gd name="T0" fmla="*/ 0 w 20"/>
                    <a:gd name="T1" fmla="*/ 0 h 56"/>
                    <a:gd name="T2" fmla="*/ 0 w 20"/>
                    <a:gd name="T3" fmla="*/ 0 h 56"/>
                    <a:gd name="T4" fmla="*/ 0 w 20"/>
                    <a:gd name="T5" fmla="*/ 0 h 56"/>
                    <a:gd name="T6" fmla="*/ 0 w 20"/>
                    <a:gd name="T7" fmla="*/ 0 h 56"/>
                    <a:gd name="T8" fmla="*/ 0 w 20"/>
                    <a:gd name="T9" fmla="*/ 0 h 56"/>
                    <a:gd name="T10" fmla="*/ 0 w 20"/>
                    <a:gd name="T11" fmla="*/ 0 h 56"/>
                    <a:gd name="T12" fmla="*/ 0 w 20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56"/>
                    <a:gd name="T23" fmla="*/ 20 w 2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56">
                      <a:moveTo>
                        <a:pt x="20" y="0"/>
                      </a:moveTo>
                      <a:lnTo>
                        <a:pt x="7" y="20"/>
                      </a:lnTo>
                      <a:lnTo>
                        <a:pt x="3" y="39"/>
                      </a:lnTo>
                      <a:lnTo>
                        <a:pt x="2" y="56"/>
                      </a:lnTo>
                      <a:lnTo>
                        <a:pt x="0" y="32"/>
                      </a:lnTo>
                      <a:lnTo>
                        <a:pt x="2" y="1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11" name="Freeform 280"/>
                <p:cNvSpPr>
                  <a:spLocks noChangeArrowheads="1"/>
                </p:cNvSpPr>
                <p:nvPr/>
              </p:nvSpPr>
              <p:spPr bwMode="auto">
                <a:xfrm>
                  <a:off x="4865" y="1858"/>
                  <a:ext cx="3" cy="5"/>
                </a:xfrm>
                <a:custGeom>
                  <a:avLst/>
                  <a:gdLst>
                    <a:gd name="T0" fmla="*/ 0 w 11"/>
                    <a:gd name="T1" fmla="*/ 0 h 21"/>
                    <a:gd name="T2" fmla="*/ 0 w 11"/>
                    <a:gd name="T3" fmla="*/ 0 h 21"/>
                    <a:gd name="T4" fmla="*/ 0 w 11"/>
                    <a:gd name="T5" fmla="*/ 0 h 21"/>
                    <a:gd name="T6" fmla="*/ 0 w 1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21"/>
                    <a:gd name="T14" fmla="*/ 11 w 1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21">
                      <a:moveTo>
                        <a:pt x="9" y="0"/>
                      </a:moveTo>
                      <a:lnTo>
                        <a:pt x="11" y="9"/>
                      </a:lnTo>
                      <a:lnTo>
                        <a:pt x="0" y="2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82" name="Group 281"/>
              <p:cNvGrpSpPr>
                <a:grpSpLocks/>
              </p:cNvGrpSpPr>
              <p:nvPr/>
            </p:nvGrpSpPr>
            <p:grpSpPr bwMode="auto">
              <a:xfrm>
                <a:off x="4911" y="1744"/>
                <a:ext cx="251" cy="186"/>
                <a:chOff x="4911" y="1744"/>
                <a:chExt cx="251" cy="186"/>
              </a:xfrm>
            </p:grpSpPr>
            <p:sp>
              <p:nvSpPr>
                <p:cNvPr id="388" name="Freeform 282"/>
                <p:cNvSpPr>
                  <a:spLocks noChangeArrowheads="1"/>
                </p:cNvSpPr>
                <p:nvPr/>
              </p:nvSpPr>
              <p:spPr bwMode="auto">
                <a:xfrm>
                  <a:off x="5021" y="1744"/>
                  <a:ext cx="7" cy="5"/>
                </a:xfrm>
                <a:custGeom>
                  <a:avLst/>
                  <a:gdLst>
                    <a:gd name="T0" fmla="*/ 0 w 35"/>
                    <a:gd name="T1" fmla="*/ 0 h 25"/>
                    <a:gd name="T2" fmla="*/ 0 w 35"/>
                    <a:gd name="T3" fmla="*/ 0 h 25"/>
                    <a:gd name="T4" fmla="*/ 0 w 35"/>
                    <a:gd name="T5" fmla="*/ 0 h 25"/>
                    <a:gd name="T6" fmla="*/ 0 w 35"/>
                    <a:gd name="T7" fmla="*/ 0 h 25"/>
                    <a:gd name="T8" fmla="*/ 0 w 35"/>
                    <a:gd name="T9" fmla="*/ 0 h 25"/>
                    <a:gd name="T10" fmla="*/ 0 w 35"/>
                    <a:gd name="T11" fmla="*/ 0 h 25"/>
                    <a:gd name="T12" fmla="*/ 0 w 35"/>
                    <a:gd name="T13" fmla="*/ 0 h 25"/>
                    <a:gd name="T14" fmla="*/ 0 w 35"/>
                    <a:gd name="T15" fmla="*/ 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25"/>
                    <a:gd name="T26" fmla="*/ 35 w 35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25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20" y="11"/>
                      </a:lnTo>
                      <a:lnTo>
                        <a:pt x="30" y="16"/>
                      </a:lnTo>
                      <a:lnTo>
                        <a:pt x="35" y="25"/>
                      </a:lnTo>
                      <a:lnTo>
                        <a:pt x="27" y="22"/>
                      </a:lnTo>
                      <a:lnTo>
                        <a:pt x="1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89" name="Freeform 283"/>
                <p:cNvSpPr>
                  <a:spLocks noChangeArrowheads="1"/>
                </p:cNvSpPr>
                <p:nvPr/>
              </p:nvSpPr>
              <p:spPr bwMode="auto">
                <a:xfrm>
                  <a:off x="5021" y="1749"/>
                  <a:ext cx="3" cy="2"/>
                </a:xfrm>
                <a:custGeom>
                  <a:avLst/>
                  <a:gdLst>
                    <a:gd name="T0" fmla="*/ 0 w 11"/>
                    <a:gd name="T1" fmla="*/ 0 h 17"/>
                    <a:gd name="T2" fmla="*/ 0 w 11"/>
                    <a:gd name="T3" fmla="*/ 0 h 17"/>
                    <a:gd name="T4" fmla="*/ 0 w 11"/>
                    <a:gd name="T5" fmla="*/ 0 h 17"/>
                    <a:gd name="T6" fmla="*/ 0 w 1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7"/>
                    <a:gd name="T14" fmla="*/ 11 w 1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7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0" name="Freeform 284"/>
                <p:cNvSpPr>
                  <a:spLocks noChangeArrowheads="1"/>
                </p:cNvSpPr>
                <p:nvPr/>
              </p:nvSpPr>
              <p:spPr bwMode="auto">
                <a:xfrm>
                  <a:off x="4988" y="1768"/>
                  <a:ext cx="69" cy="110"/>
                </a:xfrm>
                <a:custGeom>
                  <a:avLst/>
                  <a:gdLst>
                    <a:gd name="T0" fmla="*/ 0 w 286"/>
                    <a:gd name="T1" fmla="*/ 0 h 712"/>
                    <a:gd name="T2" fmla="*/ 0 w 286"/>
                    <a:gd name="T3" fmla="*/ 0 h 712"/>
                    <a:gd name="T4" fmla="*/ 0 w 286"/>
                    <a:gd name="T5" fmla="*/ 0 h 712"/>
                    <a:gd name="T6" fmla="*/ 0 w 286"/>
                    <a:gd name="T7" fmla="*/ 0 h 712"/>
                    <a:gd name="T8" fmla="*/ 0 w 286"/>
                    <a:gd name="T9" fmla="*/ 0 h 712"/>
                    <a:gd name="T10" fmla="*/ 0 w 286"/>
                    <a:gd name="T11" fmla="*/ 0 h 712"/>
                    <a:gd name="T12" fmla="*/ 0 w 286"/>
                    <a:gd name="T13" fmla="*/ 0 h 712"/>
                    <a:gd name="T14" fmla="*/ 0 w 286"/>
                    <a:gd name="T15" fmla="*/ 0 h 712"/>
                    <a:gd name="T16" fmla="*/ 0 w 286"/>
                    <a:gd name="T17" fmla="*/ 0 h 712"/>
                    <a:gd name="T18" fmla="*/ 0 w 286"/>
                    <a:gd name="T19" fmla="*/ 0 h 7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6"/>
                    <a:gd name="T31" fmla="*/ 0 h 712"/>
                    <a:gd name="T32" fmla="*/ 286 w 286"/>
                    <a:gd name="T33" fmla="*/ 712 h 7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6" h="712">
                      <a:moveTo>
                        <a:pt x="244" y="0"/>
                      </a:moveTo>
                      <a:lnTo>
                        <a:pt x="217" y="29"/>
                      </a:lnTo>
                      <a:lnTo>
                        <a:pt x="209" y="71"/>
                      </a:lnTo>
                      <a:lnTo>
                        <a:pt x="168" y="112"/>
                      </a:lnTo>
                      <a:lnTo>
                        <a:pt x="83" y="304"/>
                      </a:lnTo>
                      <a:lnTo>
                        <a:pt x="37" y="478"/>
                      </a:lnTo>
                      <a:lnTo>
                        <a:pt x="0" y="712"/>
                      </a:lnTo>
                      <a:lnTo>
                        <a:pt x="118" y="608"/>
                      </a:lnTo>
                      <a:lnTo>
                        <a:pt x="286" y="92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1" name="Freeform 285"/>
                <p:cNvSpPr>
                  <a:spLocks noChangeArrowheads="1"/>
                </p:cNvSpPr>
                <p:nvPr/>
              </p:nvSpPr>
              <p:spPr bwMode="auto">
                <a:xfrm>
                  <a:off x="4911" y="1746"/>
                  <a:ext cx="252" cy="184"/>
                </a:xfrm>
                <a:custGeom>
                  <a:avLst/>
                  <a:gdLst>
                    <a:gd name="T0" fmla="*/ 0 w 1067"/>
                    <a:gd name="T1" fmla="*/ 0 h 1186"/>
                    <a:gd name="T2" fmla="*/ 0 w 1067"/>
                    <a:gd name="T3" fmla="*/ 0 h 1186"/>
                    <a:gd name="T4" fmla="*/ 0 w 1067"/>
                    <a:gd name="T5" fmla="*/ 0 h 1186"/>
                    <a:gd name="T6" fmla="*/ 0 w 1067"/>
                    <a:gd name="T7" fmla="*/ 0 h 1186"/>
                    <a:gd name="T8" fmla="*/ 0 w 1067"/>
                    <a:gd name="T9" fmla="*/ 0 h 1186"/>
                    <a:gd name="T10" fmla="*/ 0 w 1067"/>
                    <a:gd name="T11" fmla="*/ 0 h 1186"/>
                    <a:gd name="T12" fmla="*/ 0 w 1067"/>
                    <a:gd name="T13" fmla="*/ 0 h 1186"/>
                    <a:gd name="T14" fmla="*/ 0 w 1067"/>
                    <a:gd name="T15" fmla="*/ 0 h 1186"/>
                    <a:gd name="T16" fmla="*/ 0 w 1067"/>
                    <a:gd name="T17" fmla="*/ 0 h 1186"/>
                    <a:gd name="T18" fmla="*/ 0 w 1067"/>
                    <a:gd name="T19" fmla="*/ 0 h 1186"/>
                    <a:gd name="T20" fmla="*/ 0 w 1067"/>
                    <a:gd name="T21" fmla="*/ 0 h 1186"/>
                    <a:gd name="T22" fmla="*/ 0 w 1067"/>
                    <a:gd name="T23" fmla="*/ 0 h 1186"/>
                    <a:gd name="T24" fmla="*/ 0 w 1067"/>
                    <a:gd name="T25" fmla="*/ 0 h 1186"/>
                    <a:gd name="T26" fmla="*/ 0 w 1067"/>
                    <a:gd name="T27" fmla="*/ 0 h 1186"/>
                    <a:gd name="T28" fmla="*/ 0 w 1067"/>
                    <a:gd name="T29" fmla="*/ 0 h 1186"/>
                    <a:gd name="T30" fmla="*/ 0 w 1067"/>
                    <a:gd name="T31" fmla="*/ 0 h 1186"/>
                    <a:gd name="T32" fmla="*/ 0 w 1067"/>
                    <a:gd name="T33" fmla="*/ 0 h 1186"/>
                    <a:gd name="T34" fmla="*/ 0 w 1067"/>
                    <a:gd name="T35" fmla="*/ 0 h 1186"/>
                    <a:gd name="T36" fmla="*/ 0 w 1067"/>
                    <a:gd name="T37" fmla="*/ 0 h 1186"/>
                    <a:gd name="T38" fmla="*/ 0 w 1067"/>
                    <a:gd name="T39" fmla="*/ 0 h 1186"/>
                    <a:gd name="T40" fmla="*/ 0 w 1067"/>
                    <a:gd name="T41" fmla="*/ 0 h 1186"/>
                    <a:gd name="T42" fmla="*/ 0 w 1067"/>
                    <a:gd name="T43" fmla="*/ 0 h 1186"/>
                    <a:gd name="T44" fmla="*/ 0 w 1067"/>
                    <a:gd name="T45" fmla="*/ 0 h 1186"/>
                    <a:gd name="T46" fmla="*/ 0 w 1067"/>
                    <a:gd name="T47" fmla="*/ 0 h 1186"/>
                    <a:gd name="T48" fmla="*/ 0 w 1067"/>
                    <a:gd name="T49" fmla="*/ 0 h 1186"/>
                    <a:gd name="T50" fmla="*/ 0 w 1067"/>
                    <a:gd name="T51" fmla="*/ 0 h 1186"/>
                    <a:gd name="T52" fmla="*/ 0 w 1067"/>
                    <a:gd name="T53" fmla="*/ 0 h 1186"/>
                    <a:gd name="T54" fmla="*/ 0 w 1067"/>
                    <a:gd name="T55" fmla="*/ 0 h 1186"/>
                    <a:gd name="T56" fmla="*/ 0 w 1067"/>
                    <a:gd name="T57" fmla="*/ 0 h 1186"/>
                    <a:gd name="T58" fmla="*/ 0 w 1067"/>
                    <a:gd name="T59" fmla="*/ 0 h 1186"/>
                    <a:gd name="T60" fmla="*/ 0 w 1067"/>
                    <a:gd name="T61" fmla="*/ 0 h 1186"/>
                    <a:gd name="T62" fmla="*/ 0 w 1067"/>
                    <a:gd name="T63" fmla="*/ 0 h 1186"/>
                    <a:gd name="T64" fmla="*/ 0 w 1067"/>
                    <a:gd name="T65" fmla="*/ 0 h 1186"/>
                    <a:gd name="T66" fmla="*/ 0 w 1067"/>
                    <a:gd name="T67" fmla="*/ 0 h 1186"/>
                    <a:gd name="T68" fmla="*/ 0 w 1067"/>
                    <a:gd name="T69" fmla="*/ 0 h 1186"/>
                    <a:gd name="T70" fmla="*/ 0 w 1067"/>
                    <a:gd name="T71" fmla="*/ 0 h 1186"/>
                    <a:gd name="T72" fmla="*/ 0 w 1067"/>
                    <a:gd name="T73" fmla="*/ 0 h 1186"/>
                    <a:gd name="T74" fmla="*/ 0 w 1067"/>
                    <a:gd name="T75" fmla="*/ 0 h 1186"/>
                    <a:gd name="T76" fmla="*/ 0 w 1067"/>
                    <a:gd name="T77" fmla="*/ 0 h 1186"/>
                    <a:gd name="T78" fmla="*/ 0 w 1067"/>
                    <a:gd name="T79" fmla="*/ 0 h 1186"/>
                    <a:gd name="T80" fmla="*/ 0 w 1067"/>
                    <a:gd name="T81" fmla="*/ 0 h 1186"/>
                    <a:gd name="T82" fmla="*/ 0 w 1067"/>
                    <a:gd name="T83" fmla="*/ 0 h 1186"/>
                    <a:gd name="T84" fmla="*/ 0 w 1067"/>
                    <a:gd name="T85" fmla="*/ 0 h 1186"/>
                    <a:gd name="T86" fmla="*/ 0 w 1067"/>
                    <a:gd name="T87" fmla="*/ 0 h 1186"/>
                    <a:gd name="T88" fmla="*/ 0 w 1067"/>
                    <a:gd name="T89" fmla="*/ 0 h 1186"/>
                    <a:gd name="T90" fmla="*/ 0 w 1067"/>
                    <a:gd name="T91" fmla="*/ 0 h 118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7"/>
                    <a:gd name="T139" fmla="*/ 0 h 1186"/>
                    <a:gd name="T140" fmla="*/ 1067 w 1067"/>
                    <a:gd name="T141" fmla="*/ 1186 h 118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7" h="1186">
                      <a:moveTo>
                        <a:pt x="869" y="62"/>
                      </a:moveTo>
                      <a:lnTo>
                        <a:pt x="836" y="0"/>
                      </a:lnTo>
                      <a:lnTo>
                        <a:pt x="576" y="108"/>
                      </a:lnTo>
                      <a:lnTo>
                        <a:pt x="564" y="191"/>
                      </a:lnTo>
                      <a:lnTo>
                        <a:pt x="542" y="220"/>
                      </a:lnTo>
                      <a:lnTo>
                        <a:pt x="513" y="253"/>
                      </a:lnTo>
                      <a:lnTo>
                        <a:pt x="496" y="312"/>
                      </a:lnTo>
                      <a:lnTo>
                        <a:pt x="438" y="449"/>
                      </a:lnTo>
                      <a:lnTo>
                        <a:pt x="391" y="611"/>
                      </a:lnTo>
                      <a:lnTo>
                        <a:pt x="370" y="720"/>
                      </a:lnTo>
                      <a:lnTo>
                        <a:pt x="160" y="724"/>
                      </a:lnTo>
                      <a:lnTo>
                        <a:pt x="127" y="745"/>
                      </a:lnTo>
                      <a:lnTo>
                        <a:pt x="30" y="745"/>
                      </a:lnTo>
                      <a:lnTo>
                        <a:pt x="4" y="787"/>
                      </a:lnTo>
                      <a:lnTo>
                        <a:pt x="0" y="837"/>
                      </a:lnTo>
                      <a:lnTo>
                        <a:pt x="9" y="882"/>
                      </a:lnTo>
                      <a:lnTo>
                        <a:pt x="98" y="899"/>
                      </a:lnTo>
                      <a:lnTo>
                        <a:pt x="139" y="961"/>
                      </a:lnTo>
                      <a:lnTo>
                        <a:pt x="223" y="982"/>
                      </a:lnTo>
                      <a:lnTo>
                        <a:pt x="285" y="982"/>
                      </a:lnTo>
                      <a:lnTo>
                        <a:pt x="357" y="995"/>
                      </a:lnTo>
                      <a:lnTo>
                        <a:pt x="361" y="1024"/>
                      </a:lnTo>
                      <a:lnTo>
                        <a:pt x="357" y="1086"/>
                      </a:lnTo>
                      <a:lnTo>
                        <a:pt x="365" y="1128"/>
                      </a:lnTo>
                      <a:lnTo>
                        <a:pt x="403" y="1132"/>
                      </a:lnTo>
                      <a:lnTo>
                        <a:pt x="450" y="1140"/>
                      </a:lnTo>
                      <a:lnTo>
                        <a:pt x="496" y="1182"/>
                      </a:lnTo>
                      <a:lnTo>
                        <a:pt x="550" y="1182"/>
                      </a:lnTo>
                      <a:lnTo>
                        <a:pt x="601" y="1177"/>
                      </a:lnTo>
                      <a:lnTo>
                        <a:pt x="677" y="1153"/>
                      </a:lnTo>
                      <a:lnTo>
                        <a:pt x="760" y="1161"/>
                      </a:lnTo>
                      <a:lnTo>
                        <a:pt x="845" y="1186"/>
                      </a:lnTo>
                      <a:lnTo>
                        <a:pt x="925" y="1169"/>
                      </a:lnTo>
                      <a:lnTo>
                        <a:pt x="978" y="1107"/>
                      </a:lnTo>
                      <a:lnTo>
                        <a:pt x="974" y="1040"/>
                      </a:lnTo>
                      <a:lnTo>
                        <a:pt x="995" y="957"/>
                      </a:lnTo>
                      <a:lnTo>
                        <a:pt x="1007" y="849"/>
                      </a:lnTo>
                      <a:lnTo>
                        <a:pt x="1033" y="749"/>
                      </a:lnTo>
                      <a:lnTo>
                        <a:pt x="1067" y="599"/>
                      </a:lnTo>
                      <a:lnTo>
                        <a:pt x="1062" y="449"/>
                      </a:lnTo>
                      <a:lnTo>
                        <a:pt x="1062" y="316"/>
                      </a:lnTo>
                      <a:lnTo>
                        <a:pt x="1054" y="224"/>
                      </a:lnTo>
                      <a:lnTo>
                        <a:pt x="1033" y="183"/>
                      </a:lnTo>
                      <a:lnTo>
                        <a:pt x="986" y="150"/>
                      </a:lnTo>
                      <a:lnTo>
                        <a:pt x="932" y="95"/>
                      </a:lnTo>
                      <a:lnTo>
                        <a:pt x="869" y="6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2" name="Freeform 286"/>
                <p:cNvSpPr>
                  <a:spLocks noChangeArrowheads="1"/>
                </p:cNvSpPr>
                <p:nvPr/>
              </p:nvSpPr>
              <p:spPr bwMode="auto">
                <a:xfrm>
                  <a:off x="5001" y="1760"/>
                  <a:ext cx="159" cy="171"/>
                </a:xfrm>
                <a:custGeom>
                  <a:avLst/>
                  <a:gdLst>
                    <a:gd name="T0" fmla="*/ 0 w 676"/>
                    <a:gd name="T1" fmla="*/ 0 h 1106"/>
                    <a:gd name="T2" fmla="*/ 0 w 676"/>
                    <a:gd name="T3" fmla="*/ 0 h 1106"/>
                    <a:gd name="T4" fmla="*/ 0 w 676"/>
                    <a:gd name="T5" fmla="*/ 0 h 1106"/>
                    <a:gd name="T6" fmla="*/ 0 w 676"/>
                    <a:gd name="T7" fmla="*/ 0 h 1106"/>
                    <a:gd name="T8" fmla="*/ 0 w 676"/>
                    <a:gd name="T9" fmla="*/ 0 h 1106"/>
                    <a:gd name="T10" fmla="*/ 0 w 676"/>
                    <a:gd name="T11" fmla="*/ 0 h 1106"/>
                    <a:gd name="T12" fmla="*/ 0 w 676"/>
                    <a:gd name="T13" fmla="*/ 0 h 1106"/>
                    <a:gd name="T14" fmla="*/ 0 w 676"/>
                    <a:gd name="T15" fmla="*/ 0 h 1106"/>
                    <a:gd name="T16" fmla="*/ 0 w 676"/>
                    <a:gd name="T17" fmla="*/ 0 h 1106"/>
                    <a:gd name="T18" fmla="*/ 0 w 676"/>
                    <a:gd name="T19" fmla="*/ 0 h 1106"/>
                    <a:gd name="T20" fmla="*/ 0 w 676"/>
                    <a:gd name="T21" fmla="*/ 0 h 1106"/>
                    <a:gd name="T22" fmla="*/ 0 w 676"/>
                    <a:gd name="T23" fmla="*/ 0 h 1106"/>
                    <a:gd name="T24" fmla="*/ 0 w 676"/>
                    <a:gd name="T25" fmla="*/ 0 h 1106"/>
                    <a:gd name="T26" fmla="*/ 0 w 676"/>
                    <a:gd name="T27" fmla="*/ 0 h 1106"/>
                    <a:gd name="T28" fmla="*/ 0 w 676"/>
                    <a:gd name="T29" fmla="*/ 0 h 1106"/>
                    <a:gd name="T30" fmla="*/ 0 w 676"/>
                    <a:gd name="T31" fmla="*/ 0 h 1106"/>
                    <a:gd name="T32" fmla="*/ 0 w 676"/>
                    <a:gd name="T33" fmla="*/ 0 h 1106"/>
                    <a:gd name="T34" fmla="*/ 0 w 676"/>
                    <a:gd name="T35" fmla="*/ 0 h 1106"/>
                    <a:gd name="T36" fmla="*/ 0 w 676"/>
                    <a:gd name="T37" fmla="*/ 0 h 1106"/>
                    <a:gd name="T38" fmla="*/ 0 w 676"/>
                    <a:gd name="T39" fmla="*/ 0 h 1106"/>
                    <a:gd name="T40" fmla="*/ 0 w 676"/>
                    <a:gd name="T41" fmla="*/ 0 h 1106"/>
                    <a:gd name="T42" fmla="*/ 0 w 676"/>
                    <a:gd name="T43" fmla="*/ 0 h 1106"/>
                    <a:gd name="T44" fmla="*/ 0 w 676"/>
                    <a:gd name="T45" fmla="*/ 0 h 1106"/>
                    <a:gd name="T46" fmla="*/ 0 w 676"/>
                    <a:gd name="T47" fmla="*/ 0 h 1106"/>
                    <a:gd name="T48" fmla="*/ 0 w 676"/>
                    <a:gd name="T49" fmla="*/ 0 h 1106"/>
                    <a:gd name="T50" fmla="*/ 0 w 676"/>
                    <a:gd name="T51" fmla="*/ 0 h 1106"/>
                    <a:gd name="T52" fmla="*/ 0 w 676"/>
                    <a:gd name="T53" fmla="*/ 0 h 1106"/>
                    <a:gd name="T54" fmla="*/ 0 w 676"/>
                    <a:gd name="T55" fmla="*/ 0 h 1106"/>
                    <a:gd name="T56" fmla="*/ 0 w 676"/>
                    <a:gd name="T57" fmla="*/ 0 h 1106"/>
                    <a:gd name="T58" fmla="*/ 0 w 676"/>
                    <a:gd name="T59" fmla="*/ 0 h 1106"/>
                    <a:gd name="T60" fmla="*/ 0 w 676"/>
                    <a:gd name="T61" fmla="*/ 0 h 1106"/>
                    <a:gd name="T62" fmla="*/ 0 w 676"/>
                    <a:gd name="T63" fmla="*/ 0 h 1106"/>
                    <a:gd name="T64" fmla="*/ 0 w 676"/>
                    <a:gd name="T65" fmla="*/ 0 h 1106"/>
                    <a:gd name="T66" fmla="*/ 0 w 676"/>
                    <a:gd name="T67" fmla="*/ 0 h 1106"/>
                    <a:gd name="T68" fmla="*/ 0 w 676"/>
                    <a:gd name="T69" fmla="*/ 0 h 1106"/>
                    <a:gd name="T70" fmla="*/ 0 w 676"/>
                    <a:gd name="T71" fmla="*/ 0 h 1106"/>
                    <a:gd name="T72" fmla="*/ 0 w 676"/>
                    <a:gd name="T73" fmla="*/ 0 h 1106"/>
                    <a:gd name="T74" fmla="*/ 0 w 676"/>
                    <a:gd name="T75" fmla="*/ 0 h 1106"/>
                    <a:gd name="T76" fmla="*/ 0 w 676"/>
                    <a:gd name="T77" fmla="*/ 0 h 110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76"/>
                    <a:gd name="T118" fmla="*/ 0 h 1106"/>
                    <a:gd name="T119" fmla="*/ 676 w 676"/>
                    <a:gd name="T120" fmla="*/ 1106 h 110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76" h="1106">
                      <a:moveTo>
                        <a:pt x="0" y="928"/>
                      </a:moveTo>
                      <a:lnTo>
                        <a:pt x="88" y="915"/>
                      </a:lnTo>
                      <a:lnTo>
                        <a:pt x="163" y="911"/>
                      </a:lnTo>
                      <a:lnTo>
                        <a:pt x="247" y="903"/>
                      </a:lnTo>
                      <a:lnTo>
                        <a:pt x="340" y="890"/>
                      </a:lnTo>
                      <a:lnTo>
                        <a:pt x="382" y="861"/>
                      </a:lnTo>
                      <a:lnTo>
                        <a:pt x="495" y="720"/>
                      </a:lnTo>
                      <a:lnTo>
                        <a:pt x="437" y="761"/>
                      </a:lnTo>
                      <a:lnTo>
                        <a:pt x="398" y="795"/>
                      </a:lnTo>
                      <a:lnTo>
                        <a:pt x="420" y="695"/>
                      </a:lnTo>
                      <a:lnTo>
                        <a:pt x="462" y="657"/>
                      </a:lnTo>
                      <a:lnTo>
                        <a:pt x="524" y="553"/>
                      </a:lnTo>
                      <a:lnTo>
                        <a:pt x="466" y="603"/>
                      </a:lnTo>
                      <a:lnTo>
                        <a:pt x="428" y="616"/>
                      </a:lnTo>
                      <a:lnTo>
                        <a:pt x="437" y="544"/>
                      </a:lnTo>
                      <a:lnTo>
                        <a:pt x="478" y="490"/>
                      </a:lnTo>
                      <a:lnTo>
                        <a:pt x="520" y="449"/>
                      </a:lnTo>
                      <a:lnTo>
                        <a:pt x="563" y="328"/>
                      </a:lnTo>
                      <a:lnTo>
                        <a:pt x="482" y="428"/>
                      </a:lnTo>
                      <a:lnTo>
                        <a:pt x="437" y="465"/>
                      </a:lnTo>
                      <a:lnTo>
                        <a:pt x="432" y="311"/>
                      </a:lnTo>
                      <a:lnTo>
                        <a:pt x="420" y="249"/>
                      </a:lnTo>
                      <a:lnTo>
                        <a:pt x="394" y="220"/>
                      </a:lnTo>
                      <a:lnTo>
                        <a:pt x="357" y="174"/>
                      </a:lnTo>
                      <a:lnTo>
                        <a:pt x="298" y="153"/>
                      </a:lnTo>
                      <a:lnTo>
                        <a:pt x="268" y="141"/>
                      </a:lnTo>
                      <a:lnTo>
                        <a:pt x="352" y="62"/>
                      </a:lnTo>
                      <a:lnTo>
                        <a:pt x="441" y="83"/>
                      </a:lnTo>
                      <a:lnTo>
                        <a:pt x="499" y="116"/>
                      </a:lnTo>
                      <a:lnTo>
                        <a:pt x="520" y="149"/>
                      </a:lnTo>
                      <a:lnTo>
                        <a:pt x="503" y="99"/>
                      </a:lnTo>
                      <a:lnTo>
                        <a:pt x="470" y="83"/>
                      </a:lnTo>
                      <a:lnTo>
                        <a:pt x="416" y="62"/>
                      </a:lnTo>
                      <a:lnTo>
                        <a:pt x="373" y="54"/>
                      </a:lnTo>
                      <a:lnTo>
                        <a:pt x="398" y="41"/>
                      </a:lnTo>
                      <a:lnTo>
                        <a:pt x="441" y="29"/>
                      </a:lnTo>
                      <a:lnTo>
                        <a:pt x="478" y="16"/>
                      </a:lnTo>
                      <a:lnTo>
                        <a:pt x="499" y="0"/>
                      </a:lnTo>
                      <a:lnTo>
                        <a:pt x="550" y="33"/>
                      </a:lnTo>
                      <a:lnTo>
                        <a:pt x="579" y="62"/>
                      </a:lnTo>
                      <a:lnTo>
                        <a:pt x="608" y="99"/>
                      </a:lnTo>
                      <a:lnTo>
                        <a:pt x="651" y="120"/>
                      </a:lnTo>
                      <a:lnTo>
                        <a:pt x="659" y="158"/>
                      </a:lnTo>
                      <a:lnTo>
                        <a:pt x="676" y="220"/>
                      </a:lnTo>
                      <a:lnTo>
                        <a:pt x="676" y="316"/>
                      </a:lnTo>
                      <a:lnTo>
                        <a:pt x="672" y="415"/>
                      </a:lnTo>
                      <a:lnTo>
                        <a:pt x="668" y="528"/>
                      </a:lnTo>
                      <a:lnTo>
                        <a:pt x="647" y="645"/>
                      </a:lnTo>
                      <a:lnTo>
                        <a:pt x="621" y="766"/>
                      </a:lnTo>
                      <a:lnTo>
                        <a:pt x="608" y="870"/>
                      </a:lnTo>
                      <a:lnTo>
                        <a:pt x="588" y="944"/>
                      </a:lnTo>
                      <a:lnTo>
                        <a:pt x="592" y="1011"/>
                      </a:lnTo>
                      <a:lnTo>
                        <a:pt x="583" y="1048"/>
                      </a:lnTo>
                      <a:lnTo>
                        <a:pt x="554" y="1077"/>
                      </a:lnTo>
                      <a:lnTo>
                        <a:pt x="516" y="1102"/>
                      </a:lnTo>
                      <a:lnTo>
                        <a:pt x="466" y="1106"/>
                      </a:lnTo>
                      <a:lnTo>
                        <a:pt x="441" y="1094"/>
                      </a:lnTo>
                      <a:lnTo>
                        <a:pt x="407" y="1090"/>
                      </a:lnTo>
                      <a:lnTo>
                        <a:pt x="327" y="1073"/>
                      </a:lnTo>
                      <a:lnTo>
                        <a:pt x="361" y="1032"/>
                      </a:lnTo>
                      <a:lnTo>
                        <a:pt x="398" y="973"/>
                      </a:lnTo>
                      <a:lnTo>
                        <a:pt x="344" y="1015"/>
                      </a:lnTo>
                      <a:lnTo>
                        <a:pt x="302" y="1052"/>
                      </a:lnTo>
                      <a:lnTo>
                        <a:pt x="272" y="1073"/>
                      </a:lnTo>
                      <a:lnTo>
                        <a:pt x="231" y="1094"/>
                      </a:lnTo>
                      <a:lnTo>
                        <a:pt x="185" y="1094"/>
                      </a:lnTo>
                      <a:lnTo>
                        <a:pt x="138" y="1094"/>
                      </a:lnTo>
                      <a:lnTo>
                        <a:pt x="113" y="1082"/>
                      </a:lnTo>
                      <a:lnTo>
                        <a:pt x="101" y="1069"/>
                      </a:lnTo>
                      <a:lnTo>
                        <a:pt x="159" y="1036"/>
                      </a:lnTo>
                      <a:lnTo>
                        <a:pt x="218" y="982"/>
                      </a:lnTo>
                      <a:lnTo>
                        <a:pt x="235" y="957"/>
                      </a:lnTo>
                      <a:lnTo>
                        <a:pt x="189" y="969"/>
                      </a:lnTo>
                      <a:lnTo>
                        <a:pt x="117" y="1023"/>
                      </a:lnTo>
                      <a:lnTo>
                        <a:pt x="88" y="1048"/>
                      </a:lnTo>
                      <a:lnTo>
                        <a:pt x="21" y="1052"/>
                      </a:lnTo>
                      <a:lnTo>
                        <a:pt x="0" y="1040"/>
                      </a:lnTo>
                      <a:lnTo>
                        <a:pt x="0" y="1011"/>
                      </a:lnTo>
                      <a:lnTo>
                        <a:pt x="0" y="92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3" name="Freeform 287"/>
                <p:cNvSpPr>
                  <a:spLocks noChangeArrowheads="1"/>
                </p:cNvSpPr>
                <p:nvPr/>
              </p:nvSpPr>
              <p:spPr bwMode="auto">
                <a:xfrm>
                  <a:off x="5100" y="1844"/>
                  <a:ext cx="46" cy="79"/>
                </a:xfrm>
                <a:custGeom>
                  <a:avLst/>
                  <a:gdLst>
                    <a:gd name="T0" fmla="*/ 0 w 197"/>
                    <a:gd name="T1" fmla="*/ 0 h 513"/>
                    <a:gd name="T2" fmla="*/ 0 w 197"/>
                    <a:gd name="T3" fmla="*/ 0 h 513"/>
                    <a:gd name="T4" fmla="*/ 0 w 197"/>
                    <a:gd name="T5" fmla="*/ 0 h 513"/>
                    <a:gd name="T6" fmla="*/ 0 w 197"/>
                    <a:gd name="T7" fmla="*/ 0 h 513"/>
                    <a:gd name="T8" fmla="*/ 0 w 197"/>
                    <a:gd name="T9" fmla="*/ 0 h 513"/>
                    <a:gd name="T10" fmla="*/ 0 w 197"/>
                    <a:gd name="T11" fmla="*/ 0 h 513"/>
                    <a:gd name="T12" fmla="*/ 0 w 197"/>
                    <a:gd name="T13" fmla="*/ 0 h 513"/>
                    <a:gd name="T14" fmla="*/ 0 w 197"/>
                    <a:gd name="T15" fmla="*/ 0 h 513"/>
                    <a:gd name="T16" fmla="*/ 0 w 197"/>
                    <a:gd name="T17" fmla="*/ 0 h 513"/>
                    <a:gd name="T18" fmla="*/ 0 w 197"/>
                    <a:gd name="T19" fmla="*/ 0 h 513"/>
                    <a:gd name="T20" fmla="*/ 0 w 197"/>
                    <a:gd name="T21" fmla="*/ 0 h 513"/>
                    <a:gd name="T22" fmla="*/ 0 w 197"/>
                    <a:gd name="T23" fmla="*/ 0 h 513"/>
                    <a:gd name="T24" fmla="*/ 0 w 197"/>
                    <a:gd name="T25" fmla="*/ 0 h 513"/>
                    <a:gd name="T26" fmla="*/ 0 w 197"/>
                    <a:gd name="T27" fmla="*/ 0 h 5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7"/>
                    <a:gd name="T43" fmla="*/ 0 h 513"/>
                    <a:gd name="T44" fmla="*/ 197 w 197"/>
                    <a:gd name="T45" fmla="*/ 513 h 5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7" h="513">
                      <a:moveTo>
                        <a:pt x="0" y="513"/>
                      </a:moveTo>
                      <a:lnTo>
                        <a:pt x="34" y="496"/>
                      </a:lnTo>
                      <a:lnTo>
                        <a:pt x="71" y="455"/>
                      </a:lnTo>
                      <a:lnTo>
                        <a:pt x="105" y="380"/>
                      </a:lnTo>
                      <a:lnTo>
                        <a:pt x="122" y="317"/>
                      </a:lnTo>
                      <a:lnTo>
                        <a:pt x="147" y="247"/>
                      </a:lnTo>
                      <a:lnTo>
                        <a:pt x="160" y="180"/>
                      </a:lnTo>
                      <a:lnTo>
                        <a:pt x="180" y="76"/>
                      </a:lnTo>
                      <a:lnTo>
                        <a:pt x="197" y="0"/>
                      </a:lnTo>
                      <a:lnTo>
                        <a:pt x="155" y="151"/>
                      </a:lnTo>
                      <a:lnTo>
                        <a:pt x="122" y="267"/>
                      </a:lnTo>
                      <a:lnTo>
                        <a:pt x="84" y="346"/>
                      </a:lnTo>
                      <a:lnTo>
                        <a:pt x="25" y="430"/>
                      </a:lnTo>
                      <a:lnTo>
                        <a:pt x="0" y="5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4" name="Freeform 288"/>
                <p:cNvSpPr>
                  <a:spLocks noChangeArrowheads="1"/>
                </p:cNvSpPr>
                <p:nvPr/>
              </p:nvSpPr>
              <p:spPr bwMode="auto">
                <a:xfrm>
                  <a:off x="4915" y="1781"/>
                  <a:ext cx="185" cy="118"/>
                </a:xfrm>
                <a:custGeom>
                  <a:avLst/>
                  <a:gdLst>
                    <a:gd name="T0" fmla="*/ 0 w 781"/>
                    <a:gd name="T1" fmla="*/ 0 h 770"/>
                    <a:gd name="T2" fmla="*/ 0 w 781"/>
                    <a:gd name="T3" fmla="*/ 0 h 770"/>
                    <a:gd name="T4" fmla="*/ 0 w 781"/>
                    <a:gd name="T5" fmla="*/ 0 h 770"/>
                    <a:gd name="T6" fmla="*/ 0 w 781"/>
                    <a:gd name="T7" fmla="*/ 0 h 770"/>
                    <a:gd name="T8" fmla="*/ 0 w 781"/>
                    <a:gd name="T9" fmla="*/ 0 h 770"/>
                    <a:gd name="T10" fmla="*/ 0 w 781"/>
                    <a:gd name="T11" fmla="*/ 0 h 770"/>
                    <a:gd name="T12" fmla="*/ 0 w 781"/>
                    <a:gd name="T13" fmla="*/ 0 h 770"/>
                    <a:gd name="T14" fmla="*/ 0 w 781"/>
                    <a:gd name="T15" fmla="*/ 0 h 770"/>
                    <a:gd name="T16" fmla="*/ 0 w 781"/>
                    <a:gd name="T17" fmla="*/ 0 h 770"/>
                    <a:gd name="T18" fmla="*/ 0 w 781"/>
                    <a:gd name="T19" fmla="*/ 0 h 770"/>
                    <a:gd name="T20" fmla="*/ 0 w 781"/>
                    <a:gd name="T21" fmla="*/ 0 h 770"/>
                    <a:gd name="T22" fmla="*/ 0 w 781"/>
                    <a:gd name="T23" fmla="*/ 0 h 770"/>
                    <a:gd name="T24" fmla="*/ 0 w 781"/>
                    <a:gd name="T25" fmla="*/ 0 h 770"/>
                    <a:gd name="T26" fmla="*/ 0 w 781"/>
                    <a:gd name="T27" fmla="*/ 0 h 770"/>
                    <a:gd name="T28" fmla="*/ 0 w 781"/>
                    <a:gd name="T29" fmla="*/ 0 h 770"/>
                    <a:gd name="T30" fmla="*/ 0 w 781"/>
                    <a:gd name="T31" fmla="*/ 0 h 770"/>
                    <a:gd name="T32" fmla="*/ 0 w 781"/>
                    <a:gd name="T33" fmla="*/ 0 h 770"/>
                    <a:gd name="T34" fmla="*/ 0 w 781"/>
                    <a:gd name="T35" fmla="*/ 0 h 770"/>
                    <a:gd name="T36" fmla="*/ 0 w 781"/>
                    <a:gd name="T37" fmla="*/ 0 h 770"/>
                    <a:gd name="T38" fmla="*/ 0 w 781"/>
                    <a:gd name="T39" fmla="*/ 0 h 770"/>
                    <a:gd name="T40" fmla="*/ 0 w 781"/>
                    <a:gd name="T41" fmla="*/ 0 h 770"/>
                    <a:gd name="T42" fmla="*/ 0 w 781"/>
                    <a:gd name="T43" fmla="*/ 0 h 770"/>
                    <a:gd name="T44" fmla="*/ 0 w 781"/>
                    <a:gd name="T45" fmla="*/ 0 h 770"/>
                    <a:gd name="T46" fmla="*/ 0 w 781"/>
                    <a:gd name="T47" fmla="*/ 0 h 770"/>
                    <a:gd name="T48" fmla="*/ 0 w 781"/>
                    <a:gd name="T49" fmla="*/ 0 h 770"/>
                    <a:gd name="T50" fmla="*/ 0 w 781"/>
                    <a:gd name="T51" fmla="*/ 0 h 770"/>
                    <a:gd name="T52" fmla="*/ 0 w 781"/>
                    <a:gd name="T53" fmla="*/ 0 h 770"/>
                    <a:gd name="T54" fmla="*/ 0 w 781"/>
                    <a:gd name="T55" fmla="*/ 0 h 770"/>
                    <a:gd name="T56" fmla="*/ 0 w 781"/>
                    <a:gd name="T57" fmla="*/ 0 h 770"/>
                    <a:gd name="T58" fmla="*/ 0 w 781"/>
                    <a:gd name="T59" fmla="*/ 0 h 770"/>
                    <a:gd name="T60" fmla="*/ 0 w 781"/>
                    <a:gd name="T61" fmla="*/ 0 h 770"/>
                    <a:gd name="T62" fmla="*/ 0 w 781"/>
                    <a:gd name="T63" fmla="*/ 0 h 770"/>
                    <a:gd name="T64" fmla="*/ 0 w 781"/>
                    <a:gd name="T65" fmla="*/ 0 h 770"/>
                    <a:gd name="T66" fmla="*/ 0 w 781"/>
                    <a:gd name="T67" fmla="*/ 0 h 770"/>
                    <a:gd name="T68" fmla="*/ 0 w 781"/>
                    <a:gd name="T69" fmla="*/ 0 h 770"/>
                    <a:gd name="T70" fmla="*/ 0 w 781"/>
                    <a:gd name="T71" fmla="*/ 0 h 770"/>
                    <a:gd name="T72" fmla="*/ 0 w 781"/>
                    <a:gd name="T73" fmla="*/ 0 h 770"/>
                    <a:gd name="T74" fmla="*/ 0 w 781"/>
                    <a:gd name="T75" fmla="*/ 0 h 770"/>
                    <a:gd name="T76" fmla="*/ 0 w 781"/>
                    <a:gd name="T77" fmla="*/ 0 h 770"/>
                    <a:gd name="T78" fmla="*/ 0 w 781"/>
                    <a:gd name="T79" fmla="*/ 0 h 770"/>
                    <a:gd name="T80" fmla="*/ 0 w 781"/>
                    <a:gd name="T81" fmla="*/ 0 h 770"/>
                    <a:gd name="T82" fmla="*/ 0 w 781"/>
                    <a:gd name="T83" fmla="*/ 0 h 770"/>
                    <a:gd name="T84" fmla="*/ 0 w 781"/>
                    <a:gd name="T85" fmla="*/ 0 h 770"/>
                    <a:gd name="T86" fmla="*/ 0 w 781"/>
                    <a:gd name="T87" fmla="*/ 0 h 770"/>
                    <a:gd name="T88" fmla="*/ 0 w 781"/>
                    <a:gd name="T89" fmla="*/ 0 h 770"/>
                    <a:gd name="T90" fmla="*/ 0 w 781"/>
                    <a:gd name="T91" fmla="*/ 0 h 770"/>
                    <a:gd name="T92" fmla="*/ 0 w 781"/>
                    <a:gd name="T93" fmla="*/ 0 h 770"/>
                    <a:gd name="T94" fmla="*/ 0 w 781"/>
                    <a:gd name="T95" fmla="*/ 0 h 770"/>
                    <a:gd name="T96" fmla="*/ 0 w 781"/>
                    <a:gd name="T97" fmla="*/ 0 h 770"/>
                    <a:gd name="T98" fmla="*/ 0 w 781"/>
                    <a:gd name="T99" fmla="*/ 0 h 770"/>
                    <a:gd name="T100" fmla="*/ 0 w 781"/>
                    <a:gd name="T101" fmla="*/ 0 h 770"/>
                    <a:gd name="T102" fmla="*/ 0 w 781"/>
                    <a:gd name="T103" fmla="*/ 0 h 770"/>
                    <a:gd name="T104" fmla="*/ 0 w 781"/>
                    <a:gd name="T105" fmla="*/ 0 h 770"/>
                    <a:gd name="T106" fmla="*/ 0 w 781"/>
                    <a:gd name="T107" fmla="*/ 0 h 770"/>
                    <a:gd name="T108" fmla="*/ 0 w 781"/>
                    <a:gd name="T109" fmla="*/ 0 h 770"/>
                    <a:gd name="T110" fmla="*/ 0 w 781"/>
                    <a:gd name="T111" fmla="*/ 0 h 7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1"/>
                    <a:gd name="T169" fmla="*/ 0 h 770"/>
                    <a:gd name="T170" fmla="*/ 781 w 781"/>
                    <a:gd name="T171" fmla="*/ 770 h 77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1" h="770">
                      <a:moveTo>
                        <a:pt x="638" y="0"/>
                      </a:moveTo>
                      <a:lnTo>
                        <a:pt x="546" y="29"/>
                      </a:lnTo>
                      <a:lnTo>
                        <a:pt x="503" y="66"/>
                      </a:lnTo>
                      <a:lnTo>
                        <a:pt x="478" y="141"/>
                      </a:lnTo>
                      <a:lnTo>
                        <a:pt x="478" y="212"/>
                      </a:lnTo>
                      <a:lnTo>
                        <a:pt x="491" y="253"/>
                      </a:lnTo>
                      <a:lnTo>
                        <a:pt x="483" y="324"/>
                      </a:lnTo>
                      <a:lnTo>
                        <a:pt x="483" y="378"/>
                      </a:lnTo>
                      <a:lnTo>
                        <a:pt x="495" y="391"/>
                      </a:lnTo>
                      <a:lnTo>
                        <a:pt x="483" y="411"/>
                      </a:lnTo>
                      <a:lnTo>
                        <a:pt x="474" y="432"/>
                      </a:lnTo>
                      <a:lnTo>
                        <a:pt x="491" y="454"/>
                      </a:lnTo>
                      <a:lnTo>
                        <a:pt x="491" y="475"/>
                      </a:lnTo>
                      <a:lnTo>
                        <a:pt x="458" y="483"/>
                      </a:lnTo>
                      <a:lnTo>
                        <a:pt x="462" y="504"/>
                      </a:lnTo>
                      <a:lnTo>
                        <a:pt x="429" y="516"/>
                      </a:lnTo>
                      <a:lnTo>
                        <a:pt x="398" y="508"/>
                      </a:lnTo>
                      <a:lnTo>
                        <a:pt x="378" y="516"/>
                      </a:lnTo>
                      <a:lnTo>
                        <a:pt x="285" y="529"/>
                      </a:lnTo>
                      <a:lnTo>
                        <a:pt x="202" y="525"/>
                      </a:lnTo>
                      <a:lnTo>
                        <a:pt x="147" y="529"/>
                      </a:lnTo>
                      <a:lnTo>
                        <a:pt x="113" y="550"/>
                      </a:lnTo>
                      <a:lnTo>
                        <a:pt x="29" y="550"/>
                      </a:lnTo>
                      <a:lnTo>
                        <a:pt x="0" y="579"/>
                      </a:lnTo>
                      <a:lnTo>
                        <a:pt x="0" y="612"/>
                      </a:lnTo>
                      <a:lnTo>
                        <a:pt x="4" y="666"/>
                      </a:lnTo>
                      <a:lnTo>
                        <a:pt x="71" y="683"/>
                      </a:lnTo>
                      <a:lnTo>
                        <a:pt x="71" y="649"/>
                      </a:lnTo>
                      <a:lnTo>
                        <a:pt x="76" y="620"/>
                      </a:lnTo>
                      <a:lnTo>
                        <a:pt x="88" y="608"/>
                      </a:lnTo>
                      <a:lnTo>
                        <a:pt x="93" y="641"/>
                      </a:lnTo>
                      <a:lnTo>
                        <a:pt x="97" y="683"/>
                      </a:lnTo>
                      <a:lnTo>
                        <a:pt x="113" y="708"/>
                      </a:lnTo>
                      <a:lnTo>
                        <a:pt x="142" y="741"/>
                      </a:lnTo>
                      <a:lnTo>
                        <a:pt x="214" y="757"/>
                      </a:lnTo>
                      <a:lnTo>
                        <a:pt x="268" y="766"/>
                      </a:lnTo>
                      <a:lnTo>
                        <a:pt x="332" y="770"/>
                      </a:lnTo>
                      <a:lnTo>
                        <a:pt x="252" y="724"/>
                      </a:lnTo>
                      <a:lnTo>
                        <a:pt x="198" y="683"/>
                      </a:lnTo>
                      <a:lnTo>
                        <a:pt x="184" y="649"/>
                      </a:lnTo>
                      <a:lnTo>
                        <a:pt x="193" y="620"/>
                      </a:lnTo>
                      <a:lnTo>
                        <a:pt x="239" y="616"/>
                      </a:lnTo>
                      <a:lnTo>
                        <a:pt x="256" y="649"/>
                      </a:lnTo>
                      <a:lnTo>
                        <a:pt x="268" y="687"/>
                      </a:lnTo>
                      <a:lnTo>
                        <a:pt x="311" y="728"/>
                      </a:lnTo>
                      <a:lnTo>
                        <a:pt x="357" y="762"/>
                      </a:lnTo>
                      <a:lnTo>
                        <a:pt x="403" y="766"/>
                      </a:lnTo>
                      <a:lnTo>
                        <a:pt x="474" y="762"/>
                      </a:lnTo>
                      <a:lnTo>
                        <a:pt x="398" y="703"/>
                      </a:lnTo>
                      <a:lnTo>
                        <a:pt x="344" y="674"/>
                      </a:lnTo>
                      <a:lnTo>
                        <a:pt x="302" y="641"/>
                      </a:lnTo>
                      <a:lnTo>
                        <a:pt x="289" y="616"/>
                      </a:lnTo>
                      <a:lnTo>
                        <a:pt x="293" y="591"/>
                      </a:lnTo>
                      <a:lnTo>
                        <a:pt x="319" y="587"/>
                      </a:lnTo>
                      <a:lnTo>
                        <a:pt x="348" y="612"/>
                      </a:lnTo>
                      <a:lnTo>
                        <a:pt x="365" y="645"/>
                      </a:lnTo>
                      <a:lnTo>
                        <a:pt x="403" y="687"/>
                      </a:lnTo>
                      <a:lnTo>
                        <a:pt x="449" y="708"/>
                      </a:lnTo>
                      <a:lnTo>
                        <a:pt x="483" y="728"/>
                      </a:lnTo>
                      <a:lnTo>
                        <a:pt x="520" y="745"/>
                      </a:lnTo>
                      <a:lnTo>
                        <a:pt x="563" y="753"/>
                      </a:lnTo>
                      <a:lnTo>
                        <a:pt x="613" y="753"/>
                      </a:lnTo>
                      <a:lnTo>
                        <a:pt x="662" y="744"/>
                      </a:lnTo>
                      <a:lnTo>
                        <a:pt x="554" y="708"/>
                      </a:lnTo>
                      <a:lnTo>
                        <a:pt x="512" y="687"/>
                      </a:lnTo>
                      <a:lnTo>
                        <a:pt x="483" y="649"/>
                      </a:lnTo>
                      <a:lnTo>
                        <a:pt x="478" y="616"/>
                      </a:lnTo>
                      <a:lnTo>
                        <a:pt x="503" y="616"/>
                      </a:lnTo>
                      <a:lnTo>
                        <a:pt x="516" y="645"/>
                      </a:lnTo>
                      <a:lnTo>
                        <a:pt x="538" y="670"/>
                      </a:lnTo>
                      <a:lnTo>
                        <a:pt x="571" y="696"/>
                      </a:lnTo>
                      <a:lnTo>
                        <a:pt x="609" y="721"/>
                      </a:lnTo>
                      <a:lnTo>
                        <a:pt x="659" y="742"/>
                      </a:lnTo>
                      <a:lnTo>
                        <a:pt x="697" y="728"/>
                      </a:lnTo>
                      <a:lnTo>
                        <a:pt x="714" y="708"/>
                      </a:lnTo>
                      <a:lnTo>
                        <a:pt x="743" y="657"/>
                      </a:lnTo>
                      <a:lnTo>
                        <a:pt x="689" y="645"/>
                      </a:lnTo>
                      <a:lnTo>
                        <a:pt x="584" y="633"/>
                      </a:lnTo>
                      <a:lnTo>
                        <a:pt x="520" y="604"/>
                      </a:lnTo>
                      <a:lnTo>
                        <a:pt x="487" y="575"/>
                      </a:lnTo>
                      <a:lnTo>
                        <a:pt x="474" y="541"/>
                      </a:lnTo>
                      <a:lnTo>
                        <a:pt x="470" y="525"/>
                      </a:lnTo>
                      <a:lnTo>
                        <a:pt x="487" y="525"/>
                      </a:lnTo>
                      <a:lnTo>
                        <a:pt x="508" y="550"/>
                      </a:lnTo>
                      <a:lnTo>
                        <a:pt x="542" y="595"/>
                      </a:lnTo>
                      <a:lnTo>
                        <a:pt x="617" y="620"/>
                      </a:lnTo>
                      <a:lnTo>
                        <a:pt x="689" y="642"/>
                      </a:lnTo>
                      <a:lnTo>
                        <a:pt x="743" y="657"/>
                      </a:lnTo>
                      <a:lnTo>
                        <a:pt x="764" y="570"/>
                      </a:lnTo>
                      <a:lnTo>
                        <a:pt x="769" y="508"/>
                      </a:lnTo>
                      <a:lnTo>
                        <a:pt x="769" y="453"/>
                      </a:lnTo>
                      <a:lnTo>
                        <a:pt x="697" y="491"/>
                      </a:lnTo>
                      <a:lnTo>
                        <a:pt x="613" y="508"/>
                      </a:lnTo>
                      <a:lnTo>
                        <a:pt x="546" y="504"/>
                      </a:lnTo>
                      <a:lnTo>
                        <a:pt x="528" y="496"/>
                      </a:lnTo>
                      <a:lnTo>
                        <a:pt x="520" y="475"/>
                      </a:lnTo>
                      <a:lnTo>
                        <a:pt x="559" y="475"/>
                      </a:lnTo>
                      <a:lnTo>
                        <a:pt x="600" y="487"/>
                      </a:lnTo>
                      <a:lnTo>
                        <a:pt x="699" y="491"/>
                      </a:lnTo>
                      <a:lnTo>
                        <a:pt x="769" y="454"/>
                      </a:lnTo>
                      <a:lnTo>
                        <a:pt x="773" y="374"/>
                      </a:lnTo>
                      <a:lnTo>
                        <a:pt x="777" y="320"/>
                      </a:lnTo>
                      <a:lnTo>
                        <a:pt x="781" y="266"/>
                      </a:lnTo>
                      <a:lnTo>
                        <a:pt x="773" y="174"/>
                      </a:lnTo>
                      <a:lnTo>
                        <a:pt x="751" y="141"/>
                      </a:lnTo>
                      <a:lnTo>
                        <a:pt x="689" y="100"/>
                      </a:lnTo>
                      <a:lnTo>
                        <a:pt x="709" y="104"/>
                      </a:lnTo>
                      <a:lnTo>
                        <a:pt x="773" y="133"/>
                      </a:lnTo>
                      <a:lnTo>
                        <a:pt x="747" y="75"/>
                      </a:lnTo>
                      <a:lnTo>
                        <a:pt x="726" y="45"/>
                      </a:lnTo>
                      <a:lnTo>
                        <a:pt x="709" y="25"/>
                      </a:lnTo>
                      <a:lnTo>
                        <a:pt x="638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5" name="Freeform 289"/>
                <p:cNvSpPr>
                  <a:spLocks noChangeArrowheads="1"/>
                </p:cNvSpPr>
                <p:nvPr/>
              </p:nvSpPr>
              <p:spPr bwMode="auto">
                <a:xfrm>
                  <a:off x="5040" y="1823"/>
                  <a:ext cx="46" cy="29"/>
                </a:xfrm>
                <a:custGeom>
                  <a:avLst/>
                  <a:gdLst>
                    <a:gd name="T0" fmla="*/ 0 w 198"/>
                    <a:gd name="T1" fmla="*/ 0 h 176"/>
                    <a:gd name="T2" fmla="*/ 0 w 198"/>
                    <a:gd name="T3" fmla="*/ 0 h 176"/>
                    <a:gd name="T4" fmla="*/ 0 w 198"/>
                    <a:gd name="T5" fmla="*/ 0 h 176"/>
                    <a:gd name="T6" fmla="*/ 0 w 198"/>
                    <a:gd name="T7" fmla="*/ 0 h 176"/>
                    <a:gd name="T8" fmla="*/ 0 w 198"/>
                    <a:gd name="T9" fmla="*/ 0 h 176"/>
                    <a:gd name="T10" fmla="*/ 0 w 198"/>
                    <a:gd name="T11" fmla="*/ 0 h 176"/>
                    <a:gd name="T12" fmla="*/ 0 w 198"/>
                    <a:gd name="T13" fmla="*/ 0 h 176"/>
                    <a:gd name="T14" fmla="*/ 0 w 198"/>
                    <a:gd name="T15" fmla="*/ 0 h 176"/>
                    <a:gd name="T16" fmla="*/ 0 w 198"/>
                    <a:gd name="T17" fmla="*/ 0 h 176"/>
                    <a:gd name="T18" fmla="*/ 0 w 198"/>
                    <a:gd name="T19" fmla="*/ 0 h 176"/>
                    <a:gd name="T20" fmla="*/ 0 w 198"/>
                    <a:gd name="T21" fmla="*/ 0 h 176"/>
                    <a:gd name="T22" fmla="*/ 0 w 198"/>
                    <a:gd name="T23" fmla="*/ 0 h 176"/>
                    <a:gd name="T24" fmla="*/ 0 w 198"/>
                    <a:gd name="T25" fmla="*/ 0 h 176"/>
                    <a:gd name="T26" fmla="*/ 0 w 198"/>
                    <a:gd name="T27" fmla="*/ 0 h 176"/>
                    <a:gd name="T28" fmla="*/ 0 w 198"/>
                    <a:gd name="T29" fmla="*/ 0 h 176"/>
                    <a:gd name="T30" fmla="*/ 0 w 198"/>
                    <a:gd name="T31" fmla="*/ 0 h 176"/>
                    <a:gd name="T32" fmla="*/ 0 w 198"/>
                    <a:gd name="T33" fmla="*/ 0 h 176"/>
                    <a:gd name="T34" fmla="*/ 0 w 198"/>
                    <a:gd name="T35" fmla="*/ 0 h 176"/>
                    <a:gd name="T36" fmla="*/ 0 w 198"/>
                    <a:gd name="T37" fmla="*/ 0 h 176"/>
                    <a:gd name="T38" fmla="*/ 0 w 198"/>
                    <a:gd name="T39" fmla="*/ 0 h 176"/>
                    <a:gd name="T40" fmla="*/ 0 w 198"/>
                    <a:gd name="T41" fmla="*/ 0 h 176"/>
                    <a:gd name="T42" fmla="*/ 0 w 198"/>
                    <a:gd name="T43" fmla="*/ 0 h 176"/>
                    <a:gd name="T44" fmla="*/ 0 w 198"/>
                    <a:gd name="T45" fmla="*/ 0 h 17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8"/>
                    <a:gd name="T70" fmla="*/ 0 h 176"/>
                    <a:gd name="T71" fmla="*/ 198 w 198"/>
                    <a:gd name="T72" fmla="*/ 176 h 17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8" h="176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26" y="48"/>
                      </a:lnTo>
                      <a:lnTo>
                        <a:pt x="51" y="66"/>
                      </a:lnTo>
                      <a:lnTo>
                        <a:pt x="103" y="105"/>
                      </a:lnTo>
                      <a:lnTo>
                        <a:pt x="125" y="121"/>
                      </a:lnTo>
                      <a:lnTo>
                        <a:pt x="175" y="159"/>
                      </a:lnTo>
                      <a:lnTo>
                        <a:pt x="120" y="142"/>
                      </a:lnTo>
                      <a:lnTo>
                        <a:pt x="66" y="125"/>
                      </a:lnTo>
                      <a:lnTo>
                        <a:pt x="12" y="121"/>
                      </a:lnTo>
                      <a:lnTo>
                        <a:pt x="16" y="138"/>
                      </a:lnTo>
                      <a:lnTo>
                        <a:pt x="103" y="154"/>
                      </a:lnTo>
                      <a:lnTo>
                        <a:pt x="150" y="172"/>
                      </a:lnTo>
                      <a:lnTo>
                        <a:pt x="175" y="176"/>
                      </a:lnTo>
                      <a:lnTo>
                        <a:pt x="196" y="169"/>
                      </a:lnTo>
                      <a:lnTo>
                        <a:pt x="198" y="148"/>
                      </a:lnTo>
                      <a:lnTo>
                        <a:pt x="181" y="133"/>
                      </a:lnTo>
                      <a:lnTo>
                        <a:pt x="157" y="108"/>
                      </a:lnTo>
                      <a:lnTo>
                        <a:pt x="127" y="75"/>
                      </a:lnTo>
                      <a:lnTo>
                        <a:pt x="97" y="37"/>
                      </a:lnTo>
                      <a:lnTo>
                        <a:pt x="62" y="12"/>
                      </a:lnTo>
                      <a:lnTo>
                        <a:pt x="2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6" name="Freeform 290"/>
                <p:cNvSpPr>
                  <a:spLocks noChangeArrowheads="1"/>
                </p:cNvSpPr>
                <p:nvPr/>
              </p:nvSpPr>
              <p:spPr bwMode="auto">
                <a:xfrm>
                  <a:off x="5044" y="1802"/>
                  <a:ext cx="43" cy="34"/>
                </a:xfrm>
                <a:custGeom>
                  <a:avLst/>
                  <a:gdLst>
                    <a:gd name="T0" fmla="*/ 0 w 180"/>
                    <a:gd name="T1" fmla="*/ 0 h 229"/>
                    <a:gd name="T2" fmla="*/ 0 w 180"/>
                    <a:gd name="T3" fmla="*/ 0 h 229"/>
                    <a:gd name="T4" fmla="*/ 0 w 180"/>
                    <a:gd name="T5" fmla="*/ 0 h 229"/>
                    <a:gd name="T6" fmla="*/ 0 w 180"/>
                    <a:gd name="T7" fmla="*/ 0 h 229"/>
                    <a:gd name="T8" fmla="*/ 0 w 180"/>
                    <a:gd name="T9" fmla="*/ 0 h 229"/>
                    <a:gd name="T10" fmla="*/ 0 w 180"/>
                    <a:gd name="T11" fmla="*/ 0 h 229"/>
                    <a:gd name="T12" fmla="*/ 0 w 180"/>
                    <a:gd name="T13" fmla="*/ 0 h 229"/>
                    <a:gd name="T14" fmla="*/ 0 w 180"/>
                    <a:gd name="T15" fmla="*/ 0 h 229"/>
                    <a:gd name="T16" fmla="*/ 0 w 180"/>
                    <a:gd name="T17" fmla="*/ 0 h 229"/>
                    <a:gd name="T18" fmla="*/ 0 w 180"/>
                    <a:gd name="T19" fmla="*/ 0 h 229"/>
                    <a:gd name="T20" fmla="*/ 0 w 180"/>
                    <a:gd name="T21" fmla="*/ 0 h 229"/>
                    <a:gd name="T22" fmla="*/ 0 w 180"/>
                    <a:gd name="T23" fmla="*/ 0 h 229"/>
                    <a:gd name="T24" fmla="*/ 0 w 180"/>
                    <a:gd name="T25" fmla="*/ 0 h 229"/>
                    <a:gd name="T26" fmla="*/ 0 w 180"/>
                    <a:gd name="T27" fmla="*/ 0 h 229"/>
                    <a:gd name="T28" fmla="*/ 0 w 180"/>
                    <a:gd name="T29" fmla="*/ 0 h 229"/>
                    <a:gd name="T30" fmla="*/ 0 w 180"/>
                    <a:gd name="T31" fmla="*/ 0 h 229"/>
                    <a:gd name="T32" fmla="*/ 0 w 180"/>
                    <a:gd name="T33" fmla="*/ 0 h 2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0"/>
                    <a:gd name="T52" fmla="*/ 0 h 229"/>
                    <a:gd name="T53" fmla="*/ 180 w 180"/>
                    <a:gd name="T54" fmla="*/ 229 h 2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0" h="229">
                      <a:moveTo>
                        <a:pt x="33" y="0"/>
                      </a:moveTo>
                      <a:lnTo>
                        <a:pt x="8" y="4"/>
                      </a:lnTo>
                      <a:lnTo>
                        <a:pt x="0" y="25"/>
                      </a:lnTo>
                      <a:lnTo>
                        <a:pt x="2" y="43"/>
                      </a:lnTo>
                      <a:lnTo>
                        <a:pt x="17" y="67"/>
                      </a:lnTo>
                      <a:lnTo>
                        <a:pt x="37" y="74"/>
                      </a:lnTo>
                      <a:lnTo>
                        <a:pt x="77" y="99"/>
                      </a:lnTo>
                      <a:lnTo>
                        <a:pt x="115" y="130"/>
                      </a:lnTo>
                      <a:lnTo>
                        <a:pt x="142" y="172"/>
                      </a:lnTo>
                      <a:lnTo>
                        <a:pt x="172" y="216"/>
                      </a:lnTo>
                      <a:lnTo>
                        <a:pt x="180" y="229"/>
                      </a:lnTo>
                      <a:lnTo>
                        <a:pt x="172" y="178"/>
                      </a:lnTo>
                      <a:lnTo>
                        <a:pt x="165" y="132"/>
                      </a:lnTo>
                      <a:lnTo>
                        <a:pt x="151" y="93"/>
                      </a:lnTo>
                      <a:lnTo>
                        <a:pt x="126" y="56"/>
                      </a:lnTo>
                      <a:lnTo>
                        <a:pt x="60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7" name="Freeform 291"/>
                <p:cNvSpPr>
                  <a:spLocks noChangeArrowheads="1"/>
                </p:cNvSpPr>
                <p:nvPr/>
              </p:nvSpPr>
              <p:spPr bwMode="auto">
                <a:xfrm>
                  <a:off x="5037" y="1768"/>
                  <a:ext cx="43" cy="21"/>
                </a:xfrm>
                <a:custGeom>
                  <a:avLst/>
                  <a:gdLst>
                    <a:gd name="T0" fmla="*/ 0 w 193"/>
                    <a:gd name="T1" fmla="*/ 0 h 133"/>
                    <a:gd name="T2" fmla="*/ 0 w 193"/>
                    <a:gd name="T3" fmla="*/ 0 h 133"/>
                    <a:gd name="T4" fmla="*/ 0 w 193"/>
                    <a:gd name="T5" fmla="*/ 0 h 133"/>
                    <a:gd name="T6" fmla="*/ 0 w 193"/>
                    <a:gd name="T7" fmla="*/ 0 h 133"/>
                    <a:gd name="T8" fmla="*/ 0 w 193"/>
                    <a:gd name="T9" fmla="*/ 0 h 133"/>
                    <a:gd name="T10" fmla="*/ 0 w 193"/>
                    <a:gd name="T11" fmla="*/ 0 h 133"/>
                    <a:gd name="T12" fmla="*/ 0 w 193"/>
                    <a:gd name="T13" fmla="*/ 0 h 133"/>
                    <a:gd name="T14" fmla="*/ 0 w 193"/>
                    <a:gd name="T15" fmla="*/ 0 h 133"/>
                    <a:gd name="T16" fmla="*/ 0 w 193"/>
                    <a:gd name="T17" fmla="*/ 0 h 133"/>
                    <a:gd name="T18" fmla="*/ 0 w 193"/>
                    <a:gd name="T19" fmla="*/ 0 h 1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3"/>
                    <a:gd name="T31" fmla="*/ 0 h 133"/>
                    <a:gd name="T32" fmla="*/ 193 w 193"/>
                    <a:gd name="T33" fmla="*/ 133 h 1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3" h="133">
                      <a:moveTo>
                        <a:pt x="0" y="133"/>
                      </a:moveTo>
                      <a:lnTo>
                        <a:pt x="34" y="104"/>
                      </a:lnTo>
                      <a:lnTo>
                        <a:pt x="88" y="83"/>
                      </a:lnTo>
                      <a:lnTo>
                        <a:pt x="125" y="74"/>
                      </a:lnTo>
                      <a:lnTo>
                        <a:pt x="193" y="0"/>
                      </a:lnTo>
                      <a:lnTo>
                        <a:pt x="142" y="29"/>
                      </a:lnTo>
                      <a:lnTo>
                        <a:pt x="96" y="49"/>
                      </a:lnTo>
                      <a:lnTo>
                        <a:pt x="63" y="66"/>
                      </a:lnTo>
                      <a:lnTo>
                        <a:pt x="46" y="8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8" name="Freeform 292"/>
                <p:cNvSpPr>
                  <a:spLocks noChangeArrowheads="1"/>
                </p:cNvSpPr>
                <p:nvPr/>
              </p:nvSpPr>
              <p:spPr bwMode="auto">
                <a:xfrm>
                  <a:off x="5001" y="1804"/>
                  <a:ext cx="27" cy="53"/>
                </a:xfrm>
                <a:custGeom>
                  <a:avLst/>
                  <a:gdLst>
                    <a:gd name="T0" fmla="*/ 0 w 109"/>
                    <a:gd name="T1" fmla="*/ 0 h 342"/>
                    <a:gd name="T2" fmla="*/ 0 w 109"/>
                    <a:gd name="T3" fmla="*/ 0 h 342"/>
                    <a:gd name="T4" fmla="*/ 0 w 109"/>
                    <a:gd name="T5" fmla="*/ 0 h 342"/>
                    <a:gd name="T6" fmla="*/ 0 w 109"/>
                    <a:gd name="T7" fmla="*/ 0 h 342"/>
                    <a:gd name="T8" fmla="*/ 0 w 109"/>
                    <a:gd name="T9" fmla="*/ 0 h 342"/>
                    <a:gd name="T10" fmla="*/ 0 w 109"/>
                    <a:gd name="T11" fmla="*/ 0 h 342"/>
                    <a:gd name="T12" fmla="*/ 0 w 109"/>
                    <a:gd name="T13" fmla="*/ 0 h 342"/>
                    <a:gd name="T14" fmla="*/ 0 w 109"/>
                    <a:gd name="T15" fmla="*/ 0 h 342"/>
                    <a:gd name="T16" fmla="*/ 0 w 109"/>
                    <a:gd name="T17" fmla="*/ 0 h 342"/>
                    <a:gd name="T18" fmla="*/ 0 w 109"/>
                    <a:gd name="T19" fmla="*/ 0 h 342"/>
                    <a:gd name="T20" fmla="*/ 0 w 109"/>
                    <a:gd name="T21" fmla="*/ 0 h 342"/>
                    <a:gd name="T22" fmla="*/ 0 w 109"/>
                    <a:gd name="T23" fmla="*/ 0 h 342"/>
                    <a:gd name="T24" fmla="*/ 0 w 109"/>
                    <a:gd name="T25" fmla="*/ 0 h 342"/>
                    <a:gd name="T26" fmla="*/ 0 w 109"/>
                    <a:gd name="T27" fmla="*/ 0 h 342"/>
                    <a:gd name="T28" fmla="*/ 0 w 109"/>
                    <a:gd name="T29" fmla="*/ 0 h 342"/>
                    <a:gd name="T30" fmla="*/ 0 w 109"/>
                    <a:gd name="T31" fmla="*/ 0 h 342"/>
                    <a:gd name="T32" fmla="*/ 0 w 109"/>
                    <a:gd name="T33" fmla="*/ 0 h 342"/>
                    <a:gd name="T34" fmla="*/ 0 w 109"/>
                    <a:gd name="T35" fmla="*/ 0 h 342"/>
                    <a:gd name="T36" fmla="*/ 0 w 109"/>
                    <a:gd name="T37" fmla="*/ 0 h 3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42"/>
                    <a:gd name="T59" fmla="*/ 109 w 109"/>
                    <a:gd name="T60" fmla="*/ 342 h 34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42">
                      <a:moveTo>
                        <a:pt x="0" y="342"/>
                      </a:moveTo>
                      <a:lnTo>
                        <a:pt x="54" y="342"/>
                      </a:lnTo>
                      <a:lnTo>
                        <a:pt x="72" y="338"/>
                      </a:lnTo>
                      <a:lnTo>
                        <a:pt x="72" y="325"/>
                      </a:lnTo>
                      <a:lnTo>
                        <a:pt x="84" y="313"/>
                      </a:lnTo>
                      <a:lnTo>
                        <a:pt x="101" y="300"/>
                      </a:lnTo>
                      <a:lnTo>
                        <a:pt x="93" y="287"/>
                      </a:lnTo>
                      <a:lnTo>
                        <a:pt x="93" y="270"/>
                      </a:lnTo>
                      <a:lnTo>
                        <a:pt x="105" y="249"/>
                      </a:lnTo>
                      <a:lnTo>
                        <a:pt x="105" y="228"/>
                      </a:lnTo>
                      <a:lnTo>
                        <a:pt x="97" y="203"/>
                      </a:lnTo>
                      <a:lnTo>
                        <a:pt x="97" y="149"/>
                      </a:lnTo>
                      <a:lnTo>
                        <a:pt x="109" y="100"/>
                      </a:lnTo>
                      <a:lnTo>
                        <a:pt x="105" y="62"/>
                      </a:lnTo>
                      <a:lnTo>
                        <a:pt x="105" y="0"/>
                      </a:lnTo>
                      <a:lnTo>
                        <a:pt x="72" y="95"/>
                      </a:lnTo>
                      <a:lnTo>
                        <a:pt x="42" y="183"/>
                      </a:lnTo>
                      <a:lnTo>
                        <a:pt x="21" y="278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99" name="Freeform 293"/>
                <p:cNvSpPr>
                  <a:spLocks noChangeArrowheads="1"/>
                </p:cNvSpPr>
                <p:nvPr/>
              </p:nvSpPr>
              <p:spPr bwMode="auto">
                <a:xfrm>
                  <a:off x="5040" y="1862"/>
                  <a:ext cx="46" cy="8"/>
                </a:xfrm>
                <a:custGeom>
                  <a:avLst/>
                  <a:gdLst>
                    <a:gd name="T0" fmla="*/ 0 w 194"/>
                    <a:gd name="T1" fmla="*/ 0 h 66"/>
                    <a:gd name="T2" fmla="*/ 0 w 194"/>
                    <a:gd name="T3" fmla="*/ 0 h 66"/>
                    <a:gd name="T4" fmla="*/ 0 w 194"/>
                    <a:gd name="T5" fmla="*/ 0 h 66"/>
                    <a:gd name="T6" fmla="*/ 0 w 194"/>
                    <a:gd name="T7" fmla="*/ 0 h 66"/>
                    <a:gd name="T8" fmla="*/ 0 w 194"/>
                    <a:gd name="T9" fmla="*/ 0 h 66"/>
                    <a:gd name="T10" fmla="*/ 0 w 194"/>
                    <a:gd name="T11" fmla="*/ 0 h 66"/>
                    <a:gd name="T12" fmla="*/ 0 w 194"/>
                    <a:gd name="T13" fmla="*/ 0 h 66"/>
                    <a:gd name="T14" fmla="*/ 0 w 194"/>
                    <a:gd name="T15" fmla="*/ 0 h 66"/>
                    <a:gd name="T16" fmla="*/ 0 w 194"/>
                    <a:gd name="T17" fmla="*/ 0 h 66"/>
                    <a:gd name="T18" fmla="*/ 0 w 194"/>
                    <a:gd name="T19" fmla="*/ 0 h 66"/>
                    <a:gd name="T20" fmla="*/ 0 w 194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4"/>
                    <a:gd name="T34" fmla="*/ 0 h 66"/>
                    <a:gd name="T35" fmla="*/ 194 w 194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4" h="66">
                      <a:moveTo>
                        <a:pt x="156" y="32"/>
                      </a:moveTo>
                      <a:lnTo>
                        <a:pt x="112" y="13"/>
                      </a:lnTo>
                      <a:lnTo>
                        <a:pt x="74" y="3"/>
                      </a:lnTo>
                      <a:lnTo>
                        <a:pt x="22" y="0"/>
                      </a:lnTo>
                      <a:lnTo>
                        <a:pt x="0" y="4"/>
                      </a:lnTo>
                      <a:lnTo>
                        <a:pt x="9" y="25"/>
                      </a:lnTo>
                      <a:lnTo>
                        <a:pt x="30" y="41"/>
                      </a:lnTo>
                      <a:lnTo>
                        <a:pt x="76" y="54"/>
                      </a:lnTo>
                      <a:lnTo>
                        <a:pt x="148" y="66"/>
                      </a:lnTo>
                      <a:lnTo>
                        <a:pt x="194" y="62"/>
                      </a:lnTo>
                      <a:lnTo>
                        <a:pt x="156" y="3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0" name="Freeform 294"/>
                <p:cNvSpPr>
                  <a:spLocks noChangeArrowheads="1"/>
                </p:cNvSpPr>
                <p:nvPr/>
              </p:nvSpPr>
              <p:spPr bwMode="auto">
                <a:xfrm>
                  <a:off x="5001" y="1868"/>
                  <a:ext cx="30" cy="21"/>
                </a:xfrm>
                <a:custGeom>
                  <a:avLst/>
                  <a:gdLst>
                    <a:gd name="T0" fmla="*/ 0 w 118"/>
                    <a:gd name="T1" fmla="*/ 0 h 144"/>
                    <a:gd name="T2" fmla="*/ 0 w 118"/>
                    <a:gd name="T3" fmla="*/ 0 h 144"/>
                    <a:gd name="T4" fmla="*/ 0 w 118"/>
                    <a:gd name="T5" fmla="*/ 0 h 144"/>
                    <a:gd name="T6" fmla="*/ 0 w 118"/>
                    <a:gd name="T7" fmla="*/ 0 h 144"/>
                    <a:gd name="T8" fmla="*/ 0 w 118"/>
                    <a:gd name="T9" fmla="*/ 0 h 144"/>
                    <a:gd name="T10" fmla="*/ 0 w 118"/>
                    <a:gd name="T11" fmla="*/ 0 h 144"/>
                    <a:gd name="T12" fmla="*/ 0 w 118"/>
                    <a:gd name="T13" fmla="*/ 0 h 144"/>
                    <a:gd name="T14" fmla="*/ 0 w 118"/>
                    <a:gd name="T15" fmla="*/ 0 h 144"/>
                    <a:gd name="T16" fmla="*/ 0 w 118"/>
                    <a:gd name="T17" fmla="*/ 0 h 144"/>
                    <a:gd name="T18" fmla="*/ 0 w 118"/>
                    <a:gd name="T19" fmla="*/ 0 h 144"/>
                    <a:gd name="T20" fmla="*/ 0 w 118"/>
                    <a:gd name="T21" fmla="*/ 0 h 144"/>
                    <a:gd name="T22" fmla="*/ 0 w 118"/>
                    <a:gd name="T23" fmla="*/ 0 h 144"/>
                    <a:gd name="T24" fmla="*/ 0 w 118"/>
                    <a:gd name="T25" fmla="*/ 0 h 1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8"/>
                    <a:gd name="T40" fmla="*/ 0 h 144"/>
                    <a:gd name="T41" fmla="*/ 118 w 118"/>
                    <a:gd name="T42" fmla="*/ 144 h 1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8" h="144">
                      <a:moveTo>
                        <a:pt x="54" y="40"/>
                      </a:moveTo>
                      <a:lnTo>
                        <a:pt x="40" y="9"/>
                      </a:lnTo>
                      <a:lnTo>
                        <a:pt x="17" y="0"/>
                      </a:lnTo>
                      <a:lnTo>
                        <a:pt x="2" y="7"/>
                      </a:lnTo>
                      <a:lnTo>
                        <a:pt x="0" y="23"/>
                      </a:lnTo>
                      <a:lnTo>
                        <a:pt x="10" y="52"/>
                      </a:lnTo>
                      <a:lnTo>
                        <a:pt x="27" y="77"/>
                      </a:lnTo>
                      <a:lnTo>
                        <a:pt x="48" y="100"/>
                      </a:lnTo>
                      <a:lnTo>
                        <a:pt x="76" y="124"/>
                      </a:lnTo>
                      <a:lnTo>
                        <a:pt x="118" y="144"/>
                      </a:lnTo>
                      <a:lnTo>
                        <a:pt x="80" y="102"/>
                      </a:lnTo>
                      <a:lnTo>
                        <a:pt x="68" y="73"/>
                      </a:lnTo>
                      <a:lnTo>
                        <a:pt x="54" y="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01" name="Freeform 295"/>
                <p:cNvSpPr>
                  <a:spLocks noChangeArrowheads="1"/>
                </p:cNvSpPr>
                <p:nvPr/>
              </p:nvSpPr>
              <p:spPr bwMode="auto">
                <a:xfrm>
                  <a:off x="5047" y="1749"/>
                  <a:ext cx="66" cy="26"/>
                </a:xfrm>
                <a:custGeom>
                  <a:avLst/>
                  <a:gdLst>
                    <a:gd name="T0" fmla="*/ 0 w 279"/>
                    <a:gd name="T1" fmla="*/ 0 h 173"/>
                    <a:gd name="T2" fmla="*/ 0 w 279"/>
                    <a:gd name="T3" fmla="*/ 0 h 173"/>
                    <a:gd name="T4" fmla="*/ 0 w 279"/>
                    <a:gd name="T5" fmla="*/ 0 h 173"/>
                    <a:gd name="T6" fmla="*/ 0 w 279"/>
                    <a:gd name="T7" fmla="*/ 0 h 173"/>
                    <a:gd name="T8" fmla="*/ 0 w 279"/>
                    <a:gd name="T9" fmla="*/ 0 h 173"/>
                    <a:gd name="T10" fmla="*/ 0 w 279"/>
                    <a:gd name="T11" fmla="*/ 0 h 173"/>
                    <a:gd name="T12" fmla="*/ 0 w 279"/>
                    <a:gd name="T13" fmla="*/ 0 h 173"/>
                    <a:gd name="T14" fmla="*/ 0 w 279"/>
                    <a:gd name="T15" fmla="*/ 0 h 173"/>
                    <a:gd name="T16" fmla="*/ 0 w 279"/>
                    <a:gd name="T17" fmla="*/ 0 h 173"/>
                    <a:gd name="T18" fmla="*/ 0 w 279"/>
                    <a:gd name="T19" fmla="*/ 0 h 173"/>
                    <a:gd name="T20" fmla="*/ 0 w 279"/>
                    <a:gd name="T21" fmla="*/ 0 h 173"/>
                    <a:gd name="T22" fmla="*/ 0 w 279"/>
                    <a:gd name="T23" fmla="*/ 0 h 1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9"/>
                    <a:gd name="T37" fmla="*/ 0 h 173"/>
                    <a:gd name="T38" fmla="*/ 279 w 279"/>
                    <a:gd name="T39" fmla="*/ 173 h 1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9" h="173">
                      <a:moveTo>
                        <a:pt x="0" y="173"/>
                      </a:moveTo>
                      <a:lnTo>
                        <a:pt x="9" y="102"/>
                      </a:lnTo>
                      <a:lnTo>
                        <a:pt x="67" y="77"/>
                      </a:lnTo>
                      <a:lnTo>
                        <a:pt x="147" y="46"/>
                      </a:lnTo>
                      <a:lnTo>
                        <a:pt x="203" y="23"/>
                      </a:lnTo>
                      <a:lnTo>
                        <a:pt x="258" y="0"/>
                      </a:lnTo>
                      <a:lnTo>
                        <a:pt x="279" y="50"/>
                      </a:lnTo>
                      <a:lnTo>
                        <a:pt x="229" y="79"/>
                      </a:lnTo>
                      <a:lnTo>
                        <a:pt x="168" y="100"/>
                      </a:lnTo>
                      <a:lnTo>
                        <a:pt x="122" y="113"/>
                      </a:lnTo>
                      <a:lnTo>
                        <a:pt x="65" y="144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83" name="Group 296"/>
              <p:cNvGrpSpPr>
                <a:grpSpLocks/>
              </p:cNvGrpSpPr>
              <p:nvPr/>
            </p:nvGrpSpPr>
            <p:grpSpPr bwMode="auto">
              <a:xfrm>
                <a:off x="5051" y="1876"/>
                <a:ext cx="133" cy="118"/>
                <a:chOff x="5051" y="1876"/>
                <a:chExt cx="133" cy="118"/>
              </a:xfrm>
            </p:grpSpPr>
            <p:sp>
              <p:nvSpPr>
                <p:cNvPr id="386" name="Freeform 297"/>
                <p:cNvSpPr>
                  <a:spLocks noChangeArrowheads="1"/>
                </p:cNvSpPr>
                <p:nvPr/>
              </p:nvSpPr>
              <p:spPr bwMode="auto">
                <a:xfrm>
                  <a:off x="5051" y="1876"/>
                  <a:ext cx="134" cy="119"/>
                </a:xfrm>
                <a:custGeom>
                  <a:avLst/>
                  <a:gdLst>
                    <a:gd name="T0" fmla="*/ 0 w 575"/>
                    <a:gd name="T1" fmla="*/ 0 h 770"/>
                    <a:gd name="T2" fmla="*/ 0 w 575"/>
                    <a:gd name="T3" fmla="*/ 0 h 770"/>
                    <a:gd name="T4" fmla="*/ 0 w 575"/>
                    <a:gd name="T5" fmla="*/ 0 h 770"/>
                    <a:gd name="T6" fmla="*/ 0 w 575"/>
                    <a:gd name="T7" fmla="*/ 0 h 770"/>
                    <a:gd name="T8" fmla="*/ 0 w 575"/>
                    <a:gd name="T9" fmla="*/ 0 h 770"/>
                    <a:gd name="T10" fmla="*/ 0 w 575"/>
                    <a:gd name="T11" fmla="*/ 0 h 770"/>
                    <a:gd name="T12" fmla="*/ 0 w 575"/>
                    <a:gd name="T13" fmla="*/ 0 h 770"/>
                    <a:gd name="T14" fmla="*/ 0 w 575"/>
                    <a:gd name="T15" fmla="*/ 0 h 770"/>
                    <a:gd name="T16" fmla="*/ 0 w 575"/>
                    <a:gd name="T17" fmla="*/ 0 h 770"/>
                    <a:gd name="T18" fmla="*/ 0 w 575"/>
                    <a:gd name="T19" fmla="*/ 0 h 770"/>
                    <a:gd name="T20" fmla="*/ 0 w 575"/>
                    <a:gd name="T21" fmla="*/ 0 h 770"/>
                    <a:gd name="T22" fmla="*/ 0 w 575"/>
                    <a:gd name="T23" fmla="*/ 0 h 770"/>
                    <a:gd name="T24" fmla="*/ 0 w 575"/>
                    <a:gd name="T25" fmla="*/ 0 h 770"/>
                    <a:gd name="T26" fmla="*/ 0 w 575"/>
                    <a:gd name="T27" fmla="*/ 0 h 770"/>
                    <a:gd name="T28" fmla="*/ 0 w 575"/>
                    <a:gd name="T29" fmla="*/ 0 h 770"/>
                    <a:gd name="T30" fmla="*/ 0 w 575"/>
                    <a:gd name="T31" fmla="*/ 0 h 770"/>
                    <a:gd name="T32" fmla="*/ 0 w 575"/>
                    <a:gd name="T33" fmla="*/ 0 h 770"/>
                    <a:gd name="T34" fmla="*/ 0 w 575"/>
                    <a:gd name="T35" fmla="*/ 0 h 770"/>
                    <a:gd name="T36" fmla="*/ 0 w 575"/>
                    <a:gd name="T37" fmla="*/ 0 h 770"/>
                    <a:gd name="T38" fmla="*/ 0 w 575"/>
                    <a:gd name="T39" fmla="*/ 0 h 770"/>
                    <a:gd name="T40" fmla="*/ 0 w 575"/>
                    <a:gd name="T41" fmla="*/ 0 h 770"/>
                    <a:gd name="T42" fmla="*/ 0 w 575"/>
                    <a:gd name="T43" fmla="*/ 0 h 770"/>
                    <a:gd name="T44" fmla="*/ 0 w 575"/>
                    <a:gd name="T45" fmla="*/ 0 h 770"/>
                    <a:gd name="T46" fmla="*/ 0 w 575"/>
                    <a:gd name="T47" fmla="*/ 0 h 7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75"/>
                    <a:gd name="T73" fmla="*/ 0 h 770"/>
                    <a:gd name="T74" fmla="*/ 575 w 575"/>
                    <a:gd name="T75" fmla="*/ 770 h 7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75" h="770">
                      <a:moveTo>
                        <a:pt x="256" y="113"/>
                      </a:moveTo>
                      <a:lnTo>
                        <a:pt x="361" y="104"/>
                      </a:lnTo>
                      <a:lnTo>
                        <a:pt x="425" y="88"/>
                      </a:lnTo>
                      <a:lnTo>
                        <a:pt x="445" y="59"/>
                      </a:lnTo>
                      <a:lnTo>
                        <a:pt x="445" y="34"/>
                      </a:lnTo>
                      <a:lnTo>
                        <a:pt x="462" y="13"/>
                      </a:lnTo>
                      <a:lnTo>
                        <a:pt x="520" y="0"/>
                      </a:lnTo>
                      <a:lnTo>
                        <a:pt x="575" y="4"/>
                      </a:lnTo>
                      <a:lnTo>
                        <a:pt x="508" y="599"/>
                      </a:lnTo>
                      <a:lnTo>
                        <a:pt x="462" y="654"/>
                      </a:lnTo>
                      <a:lnTo>
                        <a:pt x="403" y="708"/>
                      </a:lnTo>
                      <a:lnTo>
                        <a:pt x="320" y="750"/>
                      </a:lnTo>
                      <a:lnTo>
                        <a:pt x="223" y="762"/>
                      </a:lnTo>
                      <a:lnTo>
                        <a:pt x="93" y="770"/>
                      </a:lnTo>
                      <a:lnTo>
                        <a:pt x="17" y="758"/>
                      </a:lnTo>
                      <a:lnTo>
                        <a:pt x="0" y="716"/>
                      </a:lnTo>
                      <a:lnTo>
                        <a:pt x="9" y="662"/>
                      </a:lnTo>
                      <a:lnTo>
                        <a:pt x="63" y="495"/>
                      </a:lnTo>
                      <a:lnTo>
                        <a:pt x="109" y="329"/>
                      </a:lnTo>
                      <a:lnTo>
                        <a:pt x="130" y="204"/>
                      </a:lnTo>
                      <a:lnTo>
                        <a:pt x="130" y="171"/>
                      </a:lnTo>
                      <a:lnTo>
                        <a:pt x="159" y="125"/>
                      </a:lnTo>
                      <a:lnTo>
                        <a:pt x="194" y="113"/>
                      </a:lnTo>
                      <a:lnTo>
                        <a:pt x="256" y="11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87" name="Freeform 298"/>
                <p:cNvSpPr>
                  <a:spLocks noChangeArrowheads="1"/>
                </p:cNvSpPr>
                <p:nvPr/>
              </p:nvSpPr>
              <p:spPr bwMode="auto">
                <a:xfrm>
                  <a:off x="5067" y="1881"/>
                  <a:ext cx="118" cy="108"/>
                </a:xfrm>
                <a:custGeom>
                  <a:avLst/>
                  <a:gdLst>
                    <a:gd name="T0" fmla="*/ 0 w 496"/>
                    <a:gd name="T1" fmla="*/ 0 h 708"/>
                    <a:gd name="T2" fmla="*/ 0 w 496"/>
                    <a:gd name="T3" fmla="*/ 0 h 708"/>
                    <a:gd name="T4" fmla="*/ 0 w 496"/>
                    <a:gd name="T5" fmla="*/ 0 h 708"/>
                    <a:gd name="T6" fmla="*/ 0 w 496"/>
                    <a:gd name="T7" fmla="*/ 0 h 708"/>
                    <a:gd name="T8" fmla="*/ 0 w 496"/>
                    <a:gd name="T9" fmla="*/ 0 h 708"/>
                    <a:gd name="T10" fmla="*/ 0 w 496"/>
                    <a:gd name="T11" fmla="*/ 0 h 708"/>
                    <a:gd name="T12" fmla="*/ 0 w 496"/>
                    <a:gd name="T13" fmla="*/ 0 h 708"/>
                    <a:gd name="T14" fmla="*/ 0 w 496"/>
                    <a:gd name="T15" fmla="*/ 0 h 708"/>
                    <a:gd name="T16" fmla="*/ 0 w 496"/>
                    <a:gd name="T17" fmla="*/ 0 h 708"/>
                    <a:gd name="T18" fmla="*/ 0 w 496"/>
                    <a:gd name="T19" fmla="*/ 0 h 708"/>
                    <a:gd name="T20" fmla="*/ 0 w 496"/>
                    <a:gd name="T21" fmla="*/ 0 h 708"/>
                    <a:gd name="T22" fmla="*/ 0 w 496"/>
                    <a:gd name="T23" fmla="*/ 0 h 708"/>
                    <a:gd name="T24" fmla="*/ 0 w 496"/>
                    <a:gd name="T25" fmla="*/ 0 h 708"/>
                    <a:gd name="T26" fmla="*/ 0 w 496"/>
                    <a:gd name="T27" fmla="*/ 0 h 708"/>
                    <a:gd name="T28" fmla="*/ 0 w 496"/>
                    <a:gd name="T29" fmla="*/ 0 h 708"/>
                    <a:gd name="T30" fmla="*/ 0 w 496"/>
                    <a:gd name="T31" fmla="*/ 0 h 708"/>
                    <a:gd name="T32" fmla="*/ 0 w 496"/>
                    <a:gd name="T33" fmla="*/ 0 h 708"/>
                    <a:gd name="T34" fmla="*/ 0 w 496"/>
                    <a:gd name="T35" fmla="*/ 0 h 708"/>
                    <a:gd name="T36" fmla="*/ 0 w 496"/>
                    <a:gd name="T37" fmla="*/ 0 h 708"/>
                    <a:gd name="T38" fmla="*/ 0 w 496"/>
                    <a:gd name="T39" fmla="*/ 0 h 708"/>
                    <a:gd name="T40" fmla="*/ 0 w 496"/>
                    <a:gd name="T41" fmla="*/ 0 h 7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6"/>
                    <a:gd name="T64" fmla="*/ 0 h 708"/>
                    <a:gd name="T65" fmla="*/ 496 w 496"/>
                    <a:gd name="T66" fmla="*/ 708 h 7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6" h="708">
                      <a:moveTo>
                        <a:pt x="172" y="141"/>
                      </a:moveTo>
                      <a:lnTo>
                        <a:pt x="265" y="137"/>
                      </a:lnTo>
                      <a:lnTo>
                        <a:pt x="362" y="120"/>
                      </a:lnTo>
                      <a:lnTo>
                        <a:pt x="420" y="91"/>
                      </a:lnTo>
                      <a:lnTo>
                        <a:pt x="453" y="66"/>
                      </a:lnTo>
                      <a:lnTo>
                        <a:pt x="496" y="0"/>
                      </a:lnTo>
                      <a:lnTo>
                        <a:pt x="433" y="544"/>
                      </a:lnTo>
                      <a:lnTo>
                        <a:pt x="391" y="594"/>
                      </a:lnTo>
                      <a:lnTo>
                        <a:pt x="344" y="641"/>
                      </a:lnTo>
                      <a:lnTo>
                        <a:pt x="286" y="674"/>
                      </a:lnTo>
                      <a:lnTo>
                        <a:pt x="235" y="691"/>
                      </a:lnTo>
                      <a:lnTo>
                        <a:pt x="172" y="699"/>
                      </a:lnTo>
                      <a:lnTo>
                        <a:pt x="113" y="708"/>
                      </a:lnTo>
                      <a:lnTo>
                        <a:pt x="47" y="708"/>
                      </a:lnTo>
                      <a:lnTo>
                        <a:pt x="17" y="699"/>
                      </a:lnTo>
                      <a:lnTo>
                        <a:pt x="0" y="674"/>
                      </a:lnTo>
                      <a:lnTo>
                        <a:pt x="8" y="633"/>
                      </a:lnTo>
                      <a:lnTo>
                        <a:pt x="51" y="536"/>
                      </a:lnTo>
                      <a:lnTo>
                        <a:pt x="122" y="212"/>
                      </a:lnTo>
                      <a:lnTo>
                        <a:pt x="135" y="166"/>
                      </a:lnTo>
                      <a:lnTo>
                        <a:pt x="172" y="141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384" name="Freeform 299"/>
              <p:cNvSpPr>
                <a:spLocks noChangeArrowheads="1"/>
              </p:cNvSpPr>
              <p:nvPr/>
            </p:nvSpPr>
            <p:spPr bwMode="auto">
              <a:xfrm>
                <a:off x="4845" y="2011"/>
                <a:ext cx="10" cy="100"/>
              </a:xfrm>
              <a:custGeom>
                <a:avLst/>
                <a:gdLst>
                  <a:gd name="T0" fmla="*/ 0 w 43"/>
                  <a:gd name="T1" fmla="*/ 0 h 650"/>
                  <a:gd name="T2" fmla="*/ 0 w 43"/>
                  <a:gd name="T3" fmla="*/ 0 h 650"/>
                  <a:gd name="T4" fmla="*/ 0 w 43"/>
                  <a:gd name="T5" fmla="*/ 0 h 650"/>
                  <a:gd name="T6" fmla="*/ 0 w 43"/>
                  <a:gd name="T7" fmla="*/ 0 h 650"/>
                  <a:gd name="T8" fmla="*/ 0 w 43"/>
                  <a:gd name="T9" fmla="*/ 0 h 650"/>
                  <a:gd name="T10" fmla="*/ 0 w 43"/>
                  <a:gd name="T11" fmla="*/ 0 h 650"/>
                  <a:gd name="T12" fmla="*/ 0 w 43"/>
                  <a:gd name="T13" fmla="*/ 0 h 650"/>
                  <a:gd name="T14" fmla="*/ 0 w 43"/>
                  <a:gd name="T15" fmla="*/ 0 h 650"/>
                  <a:gd name="T16" fmla="*/ 0 w 43"/>
                  <a:gd name="T17" fmla="*/ 0 h 650"/>
                  <a:gd name="T18" fmla="*/ 0 w 43"/>
                  <a:gd name="T19" fmla="*/ 0 h 650"/>
                  <a:gd name="T20" fmla="*/ 0 w 43"/>
                  <a:gd name="T21" fmla="*/ 0 h 650"/>
                  <a:gd name="T22" fmla="*/ 0 w 43"/>
                  <a:gd name="T23" fmla="*/ 0 h 650"/>
                  <a:gd name="T24" fmla="*/ 0 w 43"/>
                  <a:gd name="T25" fmla="*/ 0 h 650"/>
                  <a:gd name="T26" fmla="*/ 0 w 43"/>
                  <a:gd name="T27" fmla="*/ 0 h 650"/>
                  <a:gd name="T28" fmla="*/ 0 w 43"/>
                  <a:gd name="T29" fmla="*/ 0 h 6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650"/>
                  <a:gd name="T47" fmla="*/ 43 w 43"/>
                  <a:gd name="T48" fmla="*/ 650 h 6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650">
                    <a:moveTo>
                      <a:pt x="14" y="0"/>
                    </a:moveTo>
                    <a:lnTo>
                      <a:pt x="0" y="33"/>
                    </a:lnTo>
                    <a:lnTo>
                      <a:pt x="16" y="58"/>
                    </a:lnTo>
                    <a:lnTo>
                      <a:pt x="29" y="112"/>
                    </a:lnTo>
                    <a:lnTo>
                      <a:pt x="12" y="163"/>
                    </a:lnTo>
                    <a:lnTo>
                      <a:pt x="21" y="453"/>
                    </a:lnTo>
                    <a:lnTo>
                      <a:pt x="21" y="641"/>
                    </a:lnTo>
                    <a:lnTo>
                      <a:pt x="43" y="650"/>
                    </a:lnTo>
                    <a:lnTo>
                      <a:pt x="41" y="263"/>
                    </a:lnTo>
                    <a:lnTo>
                      <a:pt x="21" y="170"/>
                    </a:lnTo>
                    <a:lnTo>
                      <a:pt x="34" y="126"/>
                    </a:lnTo>
                    <a:lnTo>
                      <a:pt x="39" y="110"/>
                    </a:lnTo>
                    <a:lnTo>
                      <a:pt x="31" y="63"/>
                    </a:lnTo>
                    <a:lnTo>
                      <a:pt x="16" y="3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85" name="Freeform 300"/>
              <p:cNvSpPr>
                <a:spLocks noChangeArrowheads="1"/>
              </p:cNvSpPr>
              <p:nvPr/>
            </p:nvSpPr>
            <p:spPr bwMode="auto">
              <a:xfrm>
                <a:off x="4869" y="2011"/>
                <a:ext cx="26" cy="8"/>
              </a:xfrm>
              <a:custGeom>
                <a:avLst/>
                <a:gdLst>
                  <a:gd name="T0" fmla="*/ 0 w 106"/>
                  <a:gd name="T1" fmla="*/ 0 h 35"/>
                  <a:gd name="T2" fmla="*/ 0 w 106"/>
                  <a:gd name="T3" fmla="*/ 0 h 35"/>
                  <a:gd name="T4" fmla="*/ 0 w 106"/>
                  <a:gd name="T5" fmla="*/ 0 h 35"/>
                  <a:gd name="T6" fmla="*/ 0 w 106"/>
                  <a:gd name="T7" fmla="*/ 0 h 35"/>
                  <a:gd name="T8" fmla="*/ 0 w 106"/>
                  <a:gd name="T9" fmla="*/ 0 h 35"/>
                  <a:gd name="T10" fmla="*/ 0 w 106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35"/>
                  <a:gd name="T20" fmla="*/ 106 w 10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35">
                    <a:moveTo>
                      <a:pt x="0" y="0"/>
                    </a:moveTo>
                    <a:lnTo>
                      <a:pt x="52" y="26"/>
                    </a:lnTo>
                    <a:lnTo>
                      <a:pt x="97" y="35"/>
                    </a:lnTo>
                    <a:lnTo>
                      <a:pt x="106" y="35"/>
                    </a:lnTo>
                    <a:lnTo>
                      <a:pt x="7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498" name="Rectangle 335"/>
          <p:cNvSpPr>
            <a:spLocks noChangeArrowheads="1"/>
          </p:cNvSpPr>
          <p:nvPr/>
        </p:nvSpPr>
        <p:spPr bwMode="auto">
          <a:xfrm>
            <a:off x="6437151" y="6120890"/>
            <a:ext cx="24295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SSI Earth User Node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(UE Service User)</a:t>
            </a:r>
          </a:p>
        </p:txBody>
      </p:sp>
      <p:sp>
        <p:nvSpPr>
          <p:cNvPr id="499" name="Oval 498"/>
          <p:cNvSpPr/>
          <p:nvPr/>
        </p:nvSpPr>
        <p:spPr>
          <a:xfrm>
            <a:off x="4672340" y="5203968"/>
            <a:ext cx="520700" cy="25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0" name="Picture 1" descr="router_joeseph_teed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40" y="5206110"/>
            <a:ext cx="520700" cy="3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" name="Oval 501"/>
          <p:cNvSpPr/>
          <p:nvPr/>
        </p:nvSpPr>
        <p:spPr>
          <a:xfrm>
            <a:off x="6365999" y="5203968"/>
            <a:ext cx="520700" cy="25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3" name="Picture 1" descr="router_joeseph_teed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99" y="5206110"/>
            <a:ext cx="520700" cy="3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Rectangle 305"/>
          <p:cNvSpPr>
            <a:spLocks noChangeArrowheads="1"/>
          </p:cNvSpPr>
          <p:nvPr/>
        </p:nvSpPr>
        <p:spPr bwMode="auto">
          <a:xfrm>
            <a:off x="4659591" y="2544071"/>
            <a:ext cx="457157" cy="30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I/F</a:t>
            </a:r>
          </a:p>
        </p:txBody>
      </p:sp>
    </p:spTree>
    <p:extLst>
      <p:ext uri="{BB962C8B-B14F-4D97-AF65-F5344CB8AC3E}">
        <p14:creationId xmlns:p14="http://schemas.microsoft.com/office/powerpoint/2010/main" val="2986190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Figure 5‑1: Generic ABA Building Block and Functions 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984250"/>
            <a:ext cx="7772400" cy="6492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dirty="0" smtClean="0"/>
              <a:t>The configuration of each </a:t>
            </a:r>
            <a:r>
              <a:rPr lang="en-US" altLang="ja-JP" dirty="0" smtClean="0">
                <a:solidFill>
                  <a:srgbClr val="FF0000"/>
                </a:solidFill>
              </a:rPr>
              <a:t>generic Link-Layer ABA </a:t>
            </a:r>
            <a:r>
              <a:rPr lang="en-US" altLang="ja-JP" dirty="0" smtClean="0"/>
              <a:t>node type should be shown as follows.</a:t>
            </a:r>
            <a:endParaRPr lang="ja-JP" altLang="en-US" dirty="0" smtClean="0"/>
          </a:p>
        </p:txBody>
      </p:sp>
      <p:grpSp>
        <p:nvGrpSpPr>
          <p:cNvPr id="8196" name="Group 37"/>
          <p:cNvGrpSpPr>
            <a:grpSpLocks/>
          </p:cNvGrpSpPr>
          <p:nvPr/>
        </p:nvGrpSpPr>
        <p:grpSpPr bwMode="auto">
          <a:xfrm>
            <a:off x="683595" y="2074863"/>
            <a:ext cx="8050830" cy="4178300"/>
            <a:chOff x="683595" y="2074863"/>
            <a:chExt cx="8050830" cy="4178300"/>
          </a:xfrm>
        </p:grpSpPr>
        <p:grpSp>
          <p:nvGrpSpPr>
            <p:cNvPr id="8197" name="Group 36"/>
            <p:cNvGrpSpPr>
              <a:grpSpLocks/>
            </p:cNvGrpSpPr>
            <p:nvPr/>
          </p:nvGrpSpPr>
          <p:grpSpPr bwMode="auto">
            <a:xfrm>
              <a:off x="1557338" y="2074863"/>
              <a:ext cx="6309360" cy="4178300"/>
              <a:chOff x="1557338" y="2074863"/>
              <a:chExt cx="6309360" cy="4178300"/>
            </a:xfrm>
          </p:grpSpPr>
          <p:sp>
            <p:nvSpPr>
              <p:cNvPr id="8205" name="直方体 3"/>
              <p:cNvSpPr>
                <a:spLocks noChangeArrowheads="1"/>
              </p:cNvSpPr>
              <p:nvPr/>
            </p:nvSpPr>
            <p:spPr bwMode="auto">
              <a:xfrm>
                <a:off x="1557338" y="2074863"/>
                <a:ext cx="6309360" cy="4178300"/>
              </a:xfrm>
              <a:prstGeom prst="cube">
                <a:avLst>
                  <a:gd name="adj" fmla="val 11176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 sz="24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  <p:sp>
            <p:nvSpPr>
              <p:cNvPr id="8206" name="Text Box 1255"/>
              <p:cNvSpPr txBox="1">
                <a:spLocks noChangeArrowheads="1"/>
              </p:cNvSpPr>
              <p:nvPr/>
            </p:nvSpPr>
            <p:spPr bwMode="auto">
              <a:xfrm>
                <a:off x="3362325" y="2122488"/>
                <a:ext cx="2565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b="1">
                    <a:solidFill>
                      <a:srgbClr val="000000"/>
                    </a:solidFill>
                    <a:latin typeface="Arial"/>
                    <a:ea typeface="Osaka"/>
                    <a:cs typeface="Helvetica" pitchFamily="34" charset="0"/>
                  </a:rPr>
                  <a:t>Generic ABA Node</a:t>
                </a:r>
                <a:endParaRPr lang="en-US" altLang="ja-JP" sz="2000" b="1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endParaRPr>
              </a:p>
            </p:txBody>
          </p:sp>
          <p:sp>
            <p:nvSpPr>
              <p:cNvPr id="8207" name="円/楕円 19"/>
              <p:cNvSpPr>
                <a:spLocks noChangeArrowheads="1"/>
              </p:cNvSpPr>
              <p:nvPr/>
            </p:nvSpPr>
            <p:spPr bwMode="auto">
              <a:xfrm>
                <a:off x="2130425" y="2841625"/>
                <a:ext cx="2112963" cy="519113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Application 1</a:t>
                </a:r>
                <a:endParaRPr kumimoji="1" lang="ja-JP" altLang="en-US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  <p:sp>
            <p:nvSpPr>
              <p:cNvPr id="8208" name="円/楕円 20"/>
              <p:cNvSpPr>
                <a:spLocks noChangeArrowheads="1"/>
              </p:cNvSpPr>
              <p:nvPr/>
            </p:nvSpPr>
            <p:spPr bwMode="auto">
              <a:xfrm>
                <a:off x="5026025" y="2841625"/>
                <a:ext cx="2111375" cy="519113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Application 2</a:t>
                </a:r>
                <a:endParaRPr kumimoji="1" lang="ja-JP" altLang="en-US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  <p:cxnSp>
            <p:nvCxnSpPr>
              <p:cNvPr id="8209" name="直線コネクタ 21"/>
              <p:cNvCxnSpPr>
                <a:cxnSpLocks noChangeShapeType="1"/>
              </p:cNvCxnSpPr>
              <p:nvPr/>
            </p:nvCxnSpPr>
            <p:spPr bwMode="auto">
              <a:xfrm flipH="1">
                <a:off x="3759994" y="5425947"/>
                <a:ext cx="225425" cy="2192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0" name="直線コネクタ 23"/>
              <p:cNvCxnSpPr>
                <a:cxnSpLocks noChangeShapeType="1"/>
                <a:stCxn id="8219" idx="5"/>
              </p:cNvCxnSpPr>
              <p:nvPr/>
            </p:nvCxnSpPr>
            <p:spPr bwMode="auto">
              <a:xfrm>
                <a:off x="5474015" y="5406897"/>
                <a:ext cx="121923" cy="274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1" name="直線コネクタ 27"/>
              <p:cNvCxnSpPr>
                <a:cxnSpLocks noChangeShapeType="1"/>
              </p:cNvCxnSpPr>
              <p:nvPr/>
            </p:nvCxnSpPr>
            <p:spPr bwMode="auto">
              <a:xfrm>
                <a:off x="2863850" y="3343275"/>
                <a:ext cx="2" cy="2377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2" name="直線コネクタ 29"/>
              <p:cNvCxnSpPr>
                <a:cxnSpLocks noChangeShapeType="1"/>
                <a:stCxn id="8215" idx="3"/>
              </p:cNvCxnSpPr>
              <p:nvPr/>
            </p:nvCxnSpPr>
            <p:spPr bwMode="auto">
              <a:xfrm flipH="1">
                <a:off x="3181351" y="3931771"/>
                <a:ext cx="428700" cy="16943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3" name="直線コネクタ 31"/>
              <p:cNvCxnSpPr>
                <a:cxnSpLocks noChangeShapeType="1"/>
                <a:stCxn id="8215" idx="5"/>
                <a:endCxn id="17427" idx="0"/>
              </p:cNvCxnSpPr>
              <p:nvPr/>
            </p:nvCxnSpPr>
            <p:spPr bwMode="auto">
              <a:xfrm>
                <a:off x="5679999" y="3931771"/>
                <a:ext cx="249314" cy="16943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4" name="直線コネクタ 37"/>
              <p:cNvCxnSpPr>
                <a:cxnSpLocks noChangeShapeType="1"/>
              </p:cNvCxnSpPr>
              <p:nvPr/>
            </p:nvCxnSpPr>
            <p:spPr bwMode="auto">
              <a:xfrm rot="5400000">
                <a:off x="5233988" y="4492625"/>
                <a:ext cx="228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15" name="円/楕円 95"/>
              <p:cNvSpPr>
                <a:spLocks noChangeArrowheads="1"/>
              </p:cNvSpPr>
              <p:nvPr/>
            </p:nvSpPr>
            <p:spPr bwMode="auto">
              <a:xfrm>
                <a:off x="3181350" y="3605213"/>
                <a:ext cx="2927350" cy="382587"/>
              </a:xfrm>
              <a:prstGeom prst="ellipse">
                <a:avLst/>
              </a:prstGeom>
              <a:solidFill>
                <a:srgbClr val="FBDD3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Element Management</a:t>
                </a:r>
                <a:endParaRPr kumimoji="1" lang="ja-JP" altLang="en-US" sz="1600" dirty="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  <p:cxnSp>
            <p:nvCxnSpPr>
              <p:cNvPr id="8216" name="直線コネクタ 96"/>
              <p:cNvCxnSpPr>
                <a:cxnSpLocks noChangeShapeType="1"/>
              </p:cNvCxnSpPr>
              <p:nvPr/>
            </p:nvCxnSpPr>
            <p:spPr bwMode="auto">
              <a:xfrm>
                <a:off x="4642644" y="3983831"/>
                <a:ext cx="4763" cy="1017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Can 22"/>
              <p:cNvSpPr/>
              <p:nvPr/>
            </p:nvSpPr>
            <p:spPr bwMode="auto">
              <a:xfrm>
                <a:off x="4913313" y="4210050"/>
                <a:ext cx="588962" cy="552450"/>
              </a:xfrm>
              <a:prstGeom prst="ca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200" dirty="0">
                    <a:solidFill>
                      <a:srgbClr val="000000"/>
                    </a:solidFill>
                    <a:ea typeface="ＭＳ Ｐゴシック" charset="-128"/>
                    <a:cs typeface="Helvetica" pitchFamily="34" charset="0"/>
                  </a:rPr>
                  <a:t>Data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200" dirty="0">
                    <a:solidFill>
                      <a:srgbClr val="000000"/>
                    </a:solidFill>
                    <a:ea typeface="ＭＳ Ｐゴシック" charset="-128"/>
                    <a:cs typeface="Helvetica" pitchFamily="34" charset="0"/>
                  </a:rPr>
                  <a:t>Store</a:t>
                </a:r>
              </a:p>
            </p:txBody>
          </p:sp>
          <p:cxnSp>
            <p:nvCxnSpPr>
              <p:cNvPr id="8218" name="直線コネクタ 21"/>
              <p:cNvCxnSpPr>
                <a:cxnSpLocks noChangeShapeType="1"/>
              </p:cNvCxnSpPr>
              <p:nvPr/>
            </p:nvCxnSpPr>
            <p:spPr bwMode="auto">
              <a:xfrm flipH="1">
                <a:off x="5133975" y="4762499"/>
                <a:ext cx="100014" cy="274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19" name="円/楕円 18"/>
              <p:cNvSpPr>
                <a:spLocks noChangeArrowheads="1"/>
              </p:cNvSpPr>
              <p:nvPr/>
            </p:nvSpPr>
            <p:spPr bwMode="auto">
              <a:xfrm>
                <a:off x="3472657" y="4999038"/>
                <a:ext cx="2344737" cy="477837"/>
              </a:xfrm>
              <a:prstGeom prst="ellipse">
                <a:avLst/>
              </a:prstGeom>
              <a:pattFill prst="pct25">
                <a:fgClr>
                  <a:srgbClr val="72BFC5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Data Forwarding</a:t>
                </a:r>
                <a:endParaRPr kumimoji="1" lang="ja-JP" altLang="en-US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</p:grpSp>
        <p:grpSp>
          <p:nvGrpSpPr>
            <p:cNvPr id="8198" name="Group 35"/>
            <p:cNvGrpSpPr>
              <a:grpSpLocks/>
            </p:cNvGrpSpPr>
            <p:nvPr/>
          </p:nvGrpSpPr>
          <p:grpSpPr bwMode="auto">
            <a:xfrm>
              <a:off x="683595" y="5176838"/>
              <a:ext cx="8050830" cy="912812"/>
              <a:chOff x="683595" y="5176838"/>
              <a:chExt cx="8050830" cy="912812"/>
            </a:xfrm>
          </p:grpSpPr>
          <p:cxnSp>
            <p:nvCxnSpPr>
              <p:cNvPr id="8199" name="直線コネクタ 7"/>
              <p:cNvCxnSpPr>
                <a:cxnSpLocks noChangeShapeType="1"/>
              </p:cNvCxnSpPr>
              <p:nvPr/>
            </p:nvCxnSpPr>
            <p:spPr bwMode="auto">
              <a:xfrm flipH="1">
                <a:off x="765811" y="5857875"/>
                <a:ext cx="1371600" cy="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0" name="Text Box 1255"/>
              <p:cNvSpPr txBox="1">
                <a:spLocks noChangeArrowheads="1"/>
              </p:cNvSpPr>
              <p:nvPr/>
            </p:nvSpPr>
            <p:spPr bwMode="auto">
              <a:xfrm>
                <a:off x="683595" y="5176838"/>
                <a:ext cx="1005076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dirty="0">
                    <a:solidFill>
                      <a:srgbClr val="000000"/>
                    </a:solidFill>
                    <a:latin typeface="Arial"/>
                    <a:ea typeface="Osaka"/>
                    <a:cs typeface="Helvetica" pitchFamily="34" charset="0"/>
                  </a:rPr>
                  <a:t>Link Type A</a:t>
                </a:r>
                <a:endParaRPr lang="en-US" altLang="ja-JP" sz="2000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endParaRPr>
              </a:p>
            </p:txBody>
          </p:sp>
          <p:sp>
            <p:nvSpPr>
              <p:cNvPr id="8201" name="Text Box 1255"/>
              <p:cNvSpPr txBox="1">
                <a:spLocks noChangeArrowheads="1"/>
              </p:cNvSpPr>
              <p:nvPr/>
            </p:nvSpPr>
            <p:spPr bwMode="auto">
              <a:xfrm>
                <a:off x="7731125" y="5184775"/>
                <a:ext cx="1003300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dirty="0">
                    <a:solidFill>
                      <a:srgbClr val="000000"/>
                    </a:solidFill>
                    <a:latin typeface="Arial"/>
                    <a:ea typeface="Osaka"/>
                    <a:cs typeface="Helvetica" pitchFamily="34" charset="0"/>
                  </a:rPr>
                  <a:t>Link Type B</a:t>
                </a:r>
                <a:endParaRPr lang="en-US" altLang="ja-JP" sz="2000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endParaRPr>
              </a:p>
            </p:txBody>
          </p:sp>
          <p:cxnSp>
            <p:nvCxnSpPr>
              <p:cNvPr id="8202" name="直線コネクタ 16"/>
              <p:cNvCxnSpPr>
                <a:cxnSpLocks noChangeShapeType="1"/>
              </p:cNvCxnSpPr>
              <p:nvPr/>
            </p:nvCxnSpPr>
            <p:spPr bwMode="auto">
              <a:xfrm rot="10800000">
                <a:off x="7133274" y="5856288"/>
                <a:ext cx="1463040" cy="1587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27" name="円/楕円 54"/>
              <p:cNvSpPr>
                <a:spLocks noChangeArrowheads="1"/>
              </p:cNvSpPr>
              <p:nvPr/>
            </p:nvSpPr>
            <p:spPr bwMode="auto">
              <a:xfrm>
                <a:off x="4721225" y="5626100"/>
                <a:ext cx="2416175" cy="4635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Link B Processing</a:t>
                </a:r>
                <a:endParaRPr kumimoji="1" lang="ja-JP" altLang="en-US" sz="160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17413" name="円/楕円 5"/>
              <p:cNvSpPr>
                <a:spLocks noChangeArrowheads="1"/>
              </p:cNvSpPr>
              <p:nvPr/>
            </p:nvSpPr>
            <p:spPr bwMode="auto">
              <a:xfrm>
                <a:off x="2130425" y="5626100"/>
                <a:ext cx="2416175" cy="4635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600" dirty="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Link A Processing</a:t>
                </a:r>
                <a:endParaRPr kumimoji="1" lang="ja-JP" altLang="en-US" sz="160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Figure 5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‑2: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Generic SSI Building Block and Functions</a:t>
            </a:r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3270" y="1165032"/>
            <a:ext cx="7772400" cy="739968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The configuration of each </a:t>
            </a:r>
            <a:r>
              <a:rPr lang="en-US" altLang="ja-JP" dirty="0" smtClean="0">
                <a:solidFill>
                  <a:srgbClr val="FF0000"/>
                </a:solidFill>
              </a:rPr>
              <a:t>generic SSI </a:t>
            </a:r>
            <a:r>
              <a:rPr lang="en-US" altLang="ja-JP" dirty="0" smtClean="0"/>
              <a:t>node type should be shown as follows.</a:t>
            </a:r>
            <a:endParaRPr lang="ja-JP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60315" y="2074863"/>
            <a:ext cx="8089902" cy="4178300"/>
            <a:chOff x="660315" y="2074863"/>
            <a:chExt cx="8089902" cy="4178300"/>
          </a:xfrm>
        </p:grpSpPr>
        <p:sp>
          <p:nvSpPr>
            <p:cNvPr id="9221" name="直方体 3"/>
            <p:cNvSpPr>
              <a:spLocks noChangeArrowheads="1"/>
            </p:cNvSpPr>
            <p:nvPr/>
          </p:nvSpPr>
          <p:spPr bwMode="auto">
            <a:xfrm>
              <a:off x="1556756" y="2074863"/>
              <a:ext cx="6336238" cy="4178300"/>
            </a:xfrm>
            <a:prstGeom prst="cube">
              <a:avLst>
                <a:gd name="adj" fmla="val 11176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22" name="Text Box 1255"/>
            <p:cNvSpPr txBox="1">
              <a:spLocks noChangeArrowheads="1"/>
            </p:cNvSpPr>
            <p:nvPr/>
          </p:nvSpPr>
          <p:spPr bwMode="auto">
            <a:xfrm>
              <a:off x="3542883" y="2151063"/>
              <a:ext cx="2262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b="1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Generic SSI Node</a:t>
              </a:r>
            </a:p>
          </p:txBody>
        </p:sp>
        <p:sp>
          <p:nvSpPr>
            <p:cNvPr id="9223" name="円/楕円 18"/>
            <p:cNvSpPr>
              <a:spLocks noChangeArrowheads="1"/>
            </p:cNvSpPr>
            <p:nvPr/>
          </p:nvSpPr>
          <p:spPr bwMode="auto">
            <a:xfrm>
              <a:off x="3769915" y="4862513"/>
              <a:ext cx="1689240" cy="477837"/>
            </a:xfrm>
            <a:prstGeom prst="ellipse">
              <a:avLst/>
            </a:prstGeom>
            <a:pattFill prst="pct70">
              <a:fgClr>
                <a:srgbClr val="3366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Routing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24" name="円/楕円 19"/>
            <p:cNvSpPr>
              <a:spLocks noChangeArrowheads="1"/>
            </p:cNvSpPr>
            <p:nvPr/>
          </p:nvSpPr>
          <p:spPr bwMode="auto">
            <a:xfrm>
              <a:off x="2129891" y="2841625"/>
              <a:ext cx="2113139" cy="5191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Application 1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25" name="円/楕円 20"/>
            <p:cNvSpPr>
              <a:spLocks noChangeArrowheads="1"/>
            </p:cNvSpPr>
            <p:nvPr/>
          </p:nvSpPr>
          <p:spPr bwMode="auto">
            <a:xfrm>
              <a:off x="4924123" y="2841625"/>
              <a:ext cx="2111550" cy="5191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Application 2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cxnSp>
          <p:nvCxnSpPr>
            <p:cNvPr id="9226" name="直線コネクタ 21"/>
            <p:cNvCxnSpPr>
              <a:cxnSpLocks noChangeShapeType="1"/>
              <a:stCxn id="9223" idx="2"/>
              <a:endCxn id="9235" idx="6"/>
            </p:cNvCxnSpPr>
            <p:nvPr/>
          </p:nvCxnSpPr>
          <p:spPr bwMode="auto">
            <a:xfrm rot="10800000" flipV="1">
              <a:off x="3673069" y="5102225"/>
              <a:ext cx="96846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直線コネクタ 23"/>
            <p:cNvCxnSpPr>
              <a:cxnSpLocks noChangeShapeType="1"/>
              <a:stCxn id="9223" idx="6"/>
              <a:endCxn id="9236" idx="2"/>
            </p:cNvCxnSpPr>
            <p:nvPr/>
          </p:nvCxnSpPr>
          <p:spPr bwMode="auto">
            <a:xfrm flipV="1">
              <a:off x="5459156" y="5099050"/>
              <a:ext cx="107959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直線コネクタ 27"/>
            <p:cNvCxnSpPr>
              <a:cxnSpLocks noChangeShapeType="1"/>
            </p:cNvCxnSpPr>
            <p:nvPr/>
          </p:nvCxnSpPr>
          <p:spPr bwMode="auto">
            <a:xfrm rot="16200000" flipH="1">
              <a:off x="1706089" y="4518026"/>
              <a:ext cx="2314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9" name="直線コネクタ 29"/>
            <p:cNvCxnSpPr>
              <a:cxnSpLocks noChangeShapeType="1"/>
              <a:stCxn id="9239" idx="3"/>
              <a:endCxn id="9235" idx="7"/>
            </p:cNvCxnSpPr>
            <p:nvPr/>
          </p:nvCxnSpPr>
          <p:spPr bwMode="auto">
            <a:xfrm rot="5400000">
              <a:off x="3400007" y="4672006"/>
              <a:ext cx="244475" cy="174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直線コネクタ 31"/>
            <p:cNvCxnSpPr>
              <a:cxnSpLocks noChangeShapeType="1"/>
              <a:stCxn id="9239" idx="5"/>
              <a:endCxn id="9236" idx="1"/>
            </p:cNvCxnSpPr>
            <p:nvPr/>
          </p:nvCxnSpPr>
          <p:spPr bwMode="auto">
            <a:xfrm rot="16200000" flipH="1">
              <a:off x="5632217" y="4684707"/>
              <a:ext cx="220662" cy="125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1" name="直線コネクタ 37"/>
            <p:cNvCxnSpPr>
              <a:cxnSpLocks noChangeShapeType="1"/>
            </p:cNvCxnSpPr>
            <p:nvPr/>
          </p:nvCxnSpPr>
          <p:spPr bwMode="auto">
            <a:xfrm rot="5400000">
              <a:off x="5244126" y="4493419"/>
              <a:ext cx="2265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直線コネクタ 38"/>
            <p:cNvCxnSpPr>
              <a:cxnSpLocks noChangeShapeType="1"/>
              <a:stCxn id="9239" idx="4"/>
              <a:endCxn id="9223" idx="0"/>
            </p:cNvCxnSpPr>
            <p:nvPr/>
          </p:nvCxnSpPr>
          <p:spPr bwMode="auto">
            <a:xfrm rot="5400000">
              <a:off x="4544686" y="4762500"/>
              <a:ext cx="169863" cy="30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円/楕円 95"/>
            <p:cNvSpPr>
              <a:spLocks noChangeArrowheads="1"/>
            </p:cNvSpPr>
            <p:nvPr/>
          </p:nvSpPr>
          <p:spPr bwMode="auto">
            <a:xfrm>
              <a:off x="3098801" y="3605213"/>
              <a:ext cx="3060496" cy="382587"/>
            </a:xfrm>
            <a:prstGeom prst="ellipse">
              <a:avLst/>
            </a:prstGeom>
            <a:solidFill>
              <a:srgbClr val="FBDD3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dirty="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Element Management</a:t>
              </a:r>
              <a:endParaRPr kumimoji="1" lang="ja-JP" altLang="en-US" sz="16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cxnSp>
          <p:nvCxnSpPr>
            <p:cNvPr id="9234" name="直線コネクタ 96"/>
            <p:cNvCxnSpPr>
              <a:cxnSpLocks noChangeShapeType="1"/>
            </p:cNvCxnSpPr>
            <p:nvPr/>
          </p:nvCxnSpPr>
          <p:spPr bwMode="auto">
            <a:xfrm rot="5400000">
              <a:off x="4474837" y="4144963"/>
              <a:ext cx="32861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5" name="円/楕円 5"/>
            <p:cNvSpPr>
              <a:spLocks noChangeArrowheads="1"/>
            </p:cNvSpPr>
            <p:nvPr/>
          </p:nvSpPr>
          <p:spPr bwMode="auto">
            <a:xfrm>
              <a:off x="2053685" y="4786313"/>
              <a:ext cx="1619385" cy="65246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Network A Processing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36" name="円/楕円 5"/>
            <p:cNvSpPr>
              <a:spLocks noChangeArrowheads="1"/>
            </p:cNvSpPr>
            <p:nvPr/>
          </p:nvSpPr>
          <p:spPr bwMode="auto">
            <a:xfrm>
              <a:off x="5567115" y="4757738"/>
              <a:ext cx="1619385" cy="682625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Network B Processing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39" name="円/楕円 17"/>
            <p:cNvSpPr>
              <a:spLocks noChangeArrowheads="1"/>
            </p:cNvSpPr>
            <p:nvPr/>
          </p:nvSpPr>
          <p:spPr bwMode="auto">
            <a:xfrm>
              <a:off x="3180903" y="4310063"/>
              <a:ext cx="2927593" cy="382587"/>
            </a:xfrm>
            <a:prstGeom prst="ellipse">
              <a:avLst/>
            </a:prstGeom>
            <a:solidFill>
              <a:srgbClr val="FB731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rPr>
                <a:t>Network Management</a:t>
              </a:r>
              <a:endParaRPr kumimoji="1" lang="ja-JP" altLang="en-US" sz="160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29" name="Can 28"/>
            <p:cNvSpPr/>
            <p:nvPr/>
          </p:nvSpPr>
          <p:spPr bwMode="auto">
            <a:xfrm>
              <a:off x="6597652" y="3884613"/>
              <a:ext cx="588964" cy="55245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dirty="0">
                  <a:solidFill>
                    <a:srgbClr val="000000"/>
                  </a:solidFill>
                  <a:ea typeface="ＭＳ Ｐゴシック" charset="-128"/>
                  <a:cs typeface="Helvetica" pitchFamily="34" charset="0"/>
                </a:rPr>
                <a:t>Data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dirty="0">
                  <a:solidFill>
                    <a:srgbClr val="000000"/>
                  </a:solidFill>
                  <a:ea typeface="ＭＳ Ｐゴシック" charset="-128"/>
                  <a:cs typeface="Helvetica" pitchFamily="34" charset="0"/>
                </a:rPr>
                <a:t>Store</a:t>
              </a:r>
            </a:p>
          </p:txBody>
        </p:sp>
        <p:cxnSp>
          <p:nvCxnSpPr>
            <p:cNvPr id="9241" name="直線コネクタ 21"/>
            <p:cNvCxnSpPr>
              <a:cxnSpLocks noChangeShapeType="1"/>
              <a:stCxn id="9223" idx="7"/>
              <a:endCxn id="29" idx="3"/>
            </p:cNvCxnSpPr>
            <p:nvPr/>
          </p:nvCxnSpPr>
          <p:spPr bwMode="auto">
            <a:xfrm flipV="1">
              <a:off x="5211772" y="4437063"/>
              <a:ext cx="1680362" cy="495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2" name="直線コネクタ 7"/>
            <p:cNvCxnSpPr>
              <a:cxnSpLocks noChangeShapeType="1"/>
            </p:cNvCxnSpPr>
            <p:nvPr/>
          </p:nvCxnSpPr>
          <p:spPr bwMode="auto">
            <a:xfrm flipH="1">
              <a:off x="841370" y="5857875"/>
              <a:ext cx="1371714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3" name="Text Box 1255"/>
            <p:cNvSpPr txBox="1">
              <a:spLocks noChangeArrowheads="1"/>
            </p:cNvSpPr>
            <p:nvPr/>
          </p:nvSpPr>
          <p:spPr bwMode="auto">
            <a:xfrm>
              <a:off x="660315" y="5557898"/>
              <a:ext cx="10033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Link </a:t>
              </a:r>
              <a:b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</a:br>
              <a: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Type A</a:t>
              </a:r>
              <a:endParaRPr lang="en-US" altLang="ja-JP" sz="2000" dirty="0">
                <a:solidFill>
                  <a:srgbClr val="000000"/>
                </a:solidFill>
                <a:latin typeface="Arial"/>
                <a:ea typeface="Osaka"/>
                <a:cs typeface="Helvetica" pitchFamily="34" charset="0"/>
              </a:endParaRPr>
            </a:p>
          </p:txBody>
        </p:sp>
        <p:sp>
          <p:nvSpPr>
            <p:cNvPr id="9244" name="Text Box 1255"/>
            <p:cNvSpPr txBox="1">
              <a:spLocks noChangeArrowheads="1"/>
            </p:cNvSpPr>
            <p:nvPr/>
          </p:nvSpPr>
          <p:spPr bwMode="auto">
            <a:xfrm>
              <a:off x="7746834" y="5557898"/>
              <a:ext cx="10033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Link </a:t>
              </a:r>
              <a:b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</a:br>
              <a:r>
                <a:rPr lang="en-US" altLang="ja-JP" dirty="0">
                  <a:solidFill>
                    <a:srgbClr val="000000"/>
                  </a:solidFill>
                  <a:latin typeface="Arial"/>
                  <a:ea typeface="Osaka"/>
                  <a:cs typeface="Helvetica" pitchFamily="34" charset="0"/>
                </a:rPr>
                <a:t>Type B</a:t>
              </a:r>
              <a:endParaRPr lang="en-US" altLang="ja-JP" sz="2000" dirty="0">
                <a:solidFill>
                  <a:srgbClr val="000000"/>
                </a:solidFill>
                <a:latin typeface="Arial"/>
                <a:ea typeface="Osaka"/>
                <a:cs typeface="Helvetica" pitchFamily="34" charset="0"/>
              </a:endParaRPr>
            </a:p>
          </p:txBody>
        </p:sp>
        <p:cxnSp>
          <p:nvCxnSpPr>
            <p:cNvPr id="9245" name="直線コネクタ 16"/>
            <p:cNvCxnSpPr>
              <a:cxnSpLocks noChangeShapeType="1"/>
            </p:cNvCxnSpPr>
            <p:nvPr/>
          </p:nvCxnSpPr>
          <p:spPr bwMode="auto">
            <a:xfrm rot="10800000">
              <a:off x="7133156" y="5856288"/>
              <a:ext cx="1463162" cy="1587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円/楕円 54"/>
            <p:cNvSpPr>
              <a:spLocks noChangeArrowheads="1"/>
            </p:cNvSpPr>
            <p:nvPr/>
          </p:nvSpPr>
          <p:spPr bwMode="auto">
            <a:xfrm>
              <a:off x="4721224" y="5626100"/>
              <a:ext cx="2416178" cy="4635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rPr>
                <a:t>Link B Processing</a:t>
              </a:r>
              <a:endParaRPr kumimoji="1" lang="ja-JP" altLang="en-US" sz="1600">
                <a:solidFill>
                  <a:srgbClr val="000000"/>
                </a:solidFill>
                <a:ea typeface="ＭＳ Ｐゴシック" charset="0"/>
                <a:cs typeface="Helvetica" pitchFamily="34" charset="0"/>
              </a:endParaRPr>
            </a:p>
          </p:txBody>
        </p:sp>
        <p:sp>
          <p:nvSpPr>
            <p:cNvPr id="37" name="円/楕円 5"/>
            <p:cNvSpPr>
              <a:spLocks noChangeArrowheads="1"/>
            </p:cNvSpPr>
            <p:nvPr/>
          </p:nvSpPr>
          <p:spPr bwMode="auto">
            <a:xfrm>
              <a:off x="2130421" y="5626100"/>
              <a:ext cx="2416178" cy="4635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rPr>
                <a:t>Link A Processing</a:t>
              </a:r>
              <a:endParaRPr kumimoji="1" lang="ja-JP" altLang="en-US" sz="1600">
                <a:solidFill>
                  <a:srgbClr val="000000"/>
                </a:solidFill>
                <a:ea typeface="ＭＳ Ｐゴシック" charset="0"/>
                <a:cs typeface="Helvetica" pitchFamily="34" charset="0"/>
              </a:endParaRPr>
            </a:p>
          </p:txBody>
        </p:sp>
        <p:cxnSp>
          <p:nvCxnSpPr>
            <p:cNvPr id="34" name="直線コネクタ 29"/>
            <p:cNvCxnSpPr>
              <a:cxnSpLocks noChangeShapeType="1"/>
              <a:stCxn id="9233" idx="3"/>
            </p:cNvCxnSpPr>
            <p:nvPr/>
          </p:nvCxnSpPr>
          <p:spPr bwMode="auto">
            <a:xfrm flipH="1">
              <a:off x="3098801" y="3931771"/>
              <a:ext cx="448199" cy="85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線コネクタ 29"/>
            <p:cNvCxnSpPr>
              <a:cxnSpLocks noChangeShapeType="1"/>
              <a:stCxn id="9233" idx="5"/>
            </p:cNvCxnSpPr>
            <p:nvPr/>
          </p:nvCxnSpPr>
          <p:spPr bwMode="auto">
            <a:xfrm>
              <a:off x="5711098" y="3931771"/>
              <a:ext cx="397398" cy="8259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直線コネクタ 29"/>
            <p:cNvCxnSpPr>
              <a:cxnSpLocks noChangeShapeType="1"/>
              <a:stCxn id="9233" idx="3"/>
            </p:cNvCxnSpPr>
            <p:nvPr/>
          </p:nvCxnSpPr>
          <p:spPr bwMode="auto">
            <a:xfrm>
              <a:off x="3547000" y="3931771"/>
              <a:ext cx="273715" cy="1694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8" name="直線コネクタ 29"/>
            <p:cNvCxnSpPr>
              <a:cxnSpLocks noChangeShapeType="1"/>
              <a:stCxn id="9233" idx="5"/>
            </p:cNvCxnSpPr>
            <p:nvPr/>
          </p:nvCxnSpPr>
          <p:spPr bwMode="auto">
            <a:xfrm flipH="1">
              <a:off x="5509956" y="3931771"/>
              <a:ext cx="201142" cy="1721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-1: ESLT </a:t>
            </a:r>
            <a:r>
              <a:rPr lang="en-US" sz="2500" dirty="0" err="1" smtClean="0"/>
              <a:t>Fwd</a:t>
            </a:r>
            <a:r>
              <a:rPr lang="en-US" sz="2500" dirty="0" smtClean="0"/>
              <a:t> / Ret Service </a:t>
            </a:r>
            <a:r>
              <a:rPr lang="en-US" sz="2500" dirty="0"/>
              <a:t>Provider Protocol Stack Building Blocks</a:t>
            </a:r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531813" y="1481138"/>
            <a:ext cx="7815262" cy="4959350"/>
            <a:chOff x="531813" y="1481138"/>
            <a:chExt cx="7815262" cy="4959097"/>
          </a:xfrm>
        </p:grpSpPr>
        <p:sp>
          <p:nvSpPr>
            <p:cNvPr id="9220" name="Oval 7"/>
            <p:cNvSpPr>
              <a:spLocks noChangeArrowheads="1"/>
            </p:cNvSpPr>
            <p:nvPr/>
          </p:nvSpPr>
          <p:spPr bwMode="auto">
            <a:xfrm>
              <a:off x="919163" y="1500188"/>
              <a:ext cx="2452687" cy="49371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F-CLTU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Processing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sp>
          <p:nvSpPr>
            <p:cNvPr id="9221" name="Text Box 12"/>
            <p:cNvSpPr txBox="1">
              <a:spLocks noChangeArrowheads="1"/>
            </p:cNvSpPr>
            <p:nvPr/>
          </p:nvSpPr>
          <p:spPr bwMode="auto">
            <a:xfrm>
              <a:off x="531813" y="2892425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RF 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&amp; Mod</a:t>
              </a:r>
            </a:p>
          </p:txBody>
        </p:sp>
        <p:cxnSp>
          <p:nvCxnSpPr>
            <p:cNvPr id="9222" name="Straight Connector 8"/>
            <p:cNvCxnSpPr>
              <a:cxnSpLocks noChangeShapeType="1"/>
              <a:stCxn id="9220" idx="3"/>
              <a:endCxn id="9221" idx="0"/>
            </p:cNvCxnSpPr>
            <p:nvPr/>
          </p:nvCxnSpPr>
          <p:spPr bwMode="auto">
            <a:xfrm flipH="1">
              <a:off x="1273175" y="1920853"/>
              <a:ext cx="4763" cy="9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3" name="Straight Connector 9"/>
            <p:cNvCxnSpPr>
              <a:cxnSpLocks noChangeShapeType="1"/>
              <a:stCxn id="9220" idx="5"/>
              <a:endCxn id="9248" idx="0"/>
            </p:cNvCxnSpPr>
            <p:nvPr/>
          </p:nvCxnSpPr>
          <p:spPr bwMode="auto">
            <a:xfrm>
              <a:off x="3013075" y="1920853"/>
              <a:ext cx="12700" cy="9810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4" name="Text Box 15"/>
            <p:cNvSpPr txBox="1">
              <a:spLocks noChangeArrowheads="1"/>
            </p:cNvSpPr>
            <p:nvPr/>
          </p:nvSpPr>
          <p:spPr bwMode="auto">
            <a:xfrm>
              <a:off x="2282825" y="2517775"/>
              <a:ext cx="1484313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9225" name="Oval 7"/>
            <p:cNvSpPr>
              <a:spLocks noChangeArrowheads="1"/>
            </p:cNvSpPr>
            <p:nvPr/>
          </p:nvSpPr>
          <p:spPr bwMode="auto">
            <a:xfrm>
              <a:off x="935038" y="4125913"/>
              <a:ext cx="2452687" cy="49371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RAF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Processing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cxnSp>
          <p:nvCxnSpPr>
            <p:cNvPr id="9226" name="Straight Connector 31"/>
            <p:cNvCxnSpPr>
              <a:cxnSpLocks noChangeShapeType="1"/>
              <a:stCxn id="9225" idx="3"/>
            </p:cNvCxnSpPr>
            <p:nvPr/>
          </p:nvCxnSpPr>
          <p:spPr bwMode="auto">
            <a:xfrm flipH="1">
              <a:off x="1290638" y="4546444"/>
              <a:ext cx="3175" cy="10175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Straight Connector 32"/>
            <p:cNvCxnSpPr>
              <a:cxnSpLocks noChangeShapeType="1"/>
              <a:stCxn id="9225" idx="5"/>
              <a:endCxn id="9252" idx="0"/>
            </p:cNvCxnSpPr>
            <p:nvPr/>
          </p:nvCxnSpPr>
          <p:spPr bwMode="auto">
            <a:xfrm>
              <a:off x="3028950" y="4546444"/>
              <a:ext cx="12700" cy="10270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8" name="Text Box 15"/>
            <p:cNvSpPr txBox="1">
              <a:spLocks noChangeArrowheads="1"/>
            </p:cNvSpPr>
            <p:nvPr/>
          </p:nvSpPr>
          <p:spPr bwMode="auto">
            <a:xfrm>
              <a:off x="2300288" y="5189538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9231" name="Text Box 12"/>
            <p:cNvSpPr txBox="1">
              <a:spLocks noChangeArrowheads="1"/>
            </p:cNvSpPr>
            <p:nvPr/>
          </p:nvSpPr>
          <p:spPr bwMode="auto">
            <a:xfrm>
              <a:off x="552450" y="5189349"/>
              <a:ext cx="1484313" cy="27462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Frame Sync &amp; De-Code</a:t>
              </a:r>
              <a:endParaRPr lang="en-US" sz="1050" dirty="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30" name="Oval 7"/>
            <p:cNvSpPr>
              <a:spLocks noChangeArrowheads="1"/>
            </p:cNvSpPr>
            <p:nvPr/>
          </p:nvSpPr>
          <p:spPr bwMode="auto">
            <a:xfrm>
              <a:off x="5476875" y="1481138"/>
              <a:ext cx="2452688" cy="5857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CSTS F-Frame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Processing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(Frame </a:t>
              </a:r>
              <a:r>
                <a:rPr lang="en-US" sz="1200" dirty="0" err="1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Muxing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)</a:t>
              </a:r>
            </a:p>
          </p:txBody>
        </p:sp>
        <p:cxnSp>
          <p:nvCxnSpPr>
            <p:cNvPr id="3" name="Straight Connector 39"/>
            <p:cNvCxnSpPr>
              <a:cxnSpLocks noChangeShapeType="1"/>
            </p:cNvCxnSpPr>
            <p:nvPr/>
          </p:nvCxnSpPr>
          <p:spPr bwMode="auto">
            <a:xfrm flipH="1">
              <a:off x="5832475" y="1981174"/>
              <a:ext cx="3175" cy="9270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Straight Connector 40"/>
            <p:cNvCxnSpPr>
              <a:cxnSpLocks noChangeShapeType="1"/>
              <a:stCxn id="9230" idx="5"/>
              <a:endCxn id="9250" idx="0"/>
            </p:cNvCxnSpPr>
            <p:nvPr/>
          </p:nvCxnSpPr>
          <p:spPr bwMode="auto">
            <a:xfrm>
              <a:off x="7570788" y="1981174"/>
              <a:ext cx="12700" cy="9365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6842125" y="2533650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9234" name="Text Box 12"/>
            <p:cNvSpPr txBox="1">
              <a:spLocks noChangeArrowheads="1"/>
            </p:cNvSpPr>
            <p:nvPr/>
          </p:nvSpPr>
          <p:spPr bwMode="auto">
            <a:xfrm>
              <a:off x="5089525" y="2533650"/>
              <a:ext cx="1484313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Code &amp; Sync</a:t>
              </a:r>
            </a:p>
          </p:txBody>
        </p:sp>
        <p:sp>
          <p:nvSpPr>
            <p:cNvPr id="9235" name="Oval 7"/>
            <p:cNvSpPr>
              <a:spLocks noChangeArrowheads="1"/>
            </p:cNvSpPr>
            <p:nvPr/>
          </p:nvSpPr>
          <p:spPr bwMode="auto">
            <a:xfrm>
              <a:off x="5499100" y="4089400"/>
              <a:ext cx="2452688" cy="58737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RCF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Processing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(Frame De-</a:t>
              </a:r>
              <a:r>
                <a:rPr lang="en-US" sz="1200" dirty="0" err="1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Muxing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)</a:t>
              </a:r>
            </a:p>
          </p:txBody>
        </p:sp>
        <p:cxnSp>
          <p:nvCxnSpPr>
            <p:cNvPr id="9236" name="Straight Connector 46"/>
            <p:cNvCxnSpPr>
              <a:cxnSpLocks noChangeShapeType="1"/>
            </p:cNvCxnSpPr>
            <p:nvPr/>
          </p:nvCxnSpPr>
          <p:spPr bwMode="auto">
            <a:xfrm flipH="1">
              <a:off x="5835650" y="4590891"/>
              <a:ext cx="14288" cy="9445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Straight Connector 47"/>
            <p:cNvCxnSpPr>
              <a:cxnSpLocks noChangeShapeType="1"/>
              <a:stCxn id="9235" idx="5"/>
              <a:endCxn id="9254" idx="0"/>
            </p:cNvCxnSpPr>
            <p:nvPr/>
          </p:nvCxnSpPr>
          <p:spPr bwMode="auto">
            <a:xfrm>
              <a:off x="7593013" y="4590891"/>
              <a:ext cx="12700" cy="9556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Text Box 15"/>
            <p:cNvSpPr txBox="1">
              <a:spLocks noChangeArrowheads="1"/>
            </p:cNvSpPr>
            <p:nvPr/>
          </p:nvSpPr>
          <p:spPr bwMode="auto">
            <a:xfrm>
              <a:off x="6864350" y="5162550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9239" name="Rectangle 50"/>
            <p:cNvSpPr>
              <a:spLocks noChangeArrowheads="1"/>
            </p:cNvSpPr>
            <p:nvPr/>
          </p:nvSpPr>
          <p:spPr bwMode="auto">
            <a:xfrm>
              <a:off x="1396555" y="3267075"/>
              <a:ext cx="1424878" cy="26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a) SLE F-CLTU</a:t>
              </a:r>
            </a:p>
          </p:txBody>
        </p:sp>
        <p:sp>
          <p:nvSpPr>
            <p:cNvPr id="9240" name="Rectangle 51"/>
            <p:cNvSpPr>
              <a:spLocks noChangeArrowheads="1"/>
            </p:cNvSpPr>
            <p:nvPr/>
          </p:nvSpPr>
          <p:spPr bwMode="auto">
            <a:xfrm>
              <a:off x="1474044" y="5995995"/>
              <a:ext cx="1269899" cy="26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b) SLE RAFs</a:t>
              </a:r>
            </a:p>
          </p:txBody>
        </p:sp>
        <p:sp>
          <p:nvSpPr>
            <p:cNvPr id="9241" name="Rectangle 52"/>
            <p:cNvSpPr>
              <a:spLocks noChangeArrowheads="1"/>
            </p:cNvSpPr>
            <p:nvPr/>
          </p:nvSpPr>
          <p:spPr bwMode="auto">
            <a:xfrm>
              <a:off x="5935565" y="3261460"/>
              <a:ext cx="1628972" cy="45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c) CSTS F-Frame</a:t>
              </a:r>
            </a:p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(multiplex)</a:t>
              </a:r>
            </a:p>
          </p:txBody>
        </p:sp>
        <p:sp>
          <p:nvSpPr>
            <p:cNvPr id="9242" name="Rectangle 53"/>
            <p:cNvSpPr>
              <a:spLocks noChangeArrowheads="1"/>
            </p:cNvSpPr>
            <p:nvPr/>
          </p:nvSpPr>
          <p:spPr bwMode="auto">
            <a:xfrm>
              <a:off x="6071819" y="5988785"/>
              <a:ext cx="1356462" cy="45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d) SLE RCFs</a:t>
              </a:r>
            </a:p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(de-multiplex)</a:t>
              </a:r>
            </a:p>
          </p:txBody>
        </p:sp>
        <p:sp>
          <p:nvSpPr>
            <p:cNvPr id="9243" name="Text Box 15"/>
            <p:cNvSpPr txBox="1">
              <a:spLocks noChangeArrowheads="1"/>
            </p:cNvSpPr>
            <p:nvPr/>
          </p:nvSpPr>
          <p:spPr bwMode="auto">
            <a:xfrm>
              <a:off x="2284413" y="2146300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F-CLTU</a:t>
              </a:r>
            </a:p>
          </p:txBody>
        </p:sp>
        <p:sp>
          <p:nvSpPr>
            <p:cNvPr id="9244" name="Text Box 15"/>
            <p:cNvSpPr txBox="1">
              <a:spLocks noChangeArrowheads="1"/>
            </p:cNvSpPr>
            <p:nvPr/>
          </p:nvSpPr>
          <p:spPr bwMode="auto">
            <a:xfrm>
              <a:off x="6840538" y="2146300"/>
              <a:ext cx="1484312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CSTS F-Frame</a:t>
              </a:r>
            </a:p>
          </p:txBody>
        </p:sp>
        <p:sp>
          <p:nvSpPr>
            <p:cNvPr id="9245" name="Text Box 15"/>
            <p:cNvSpPr txBox="1">
              <a:spLocks noChangeArrowheads="1"/>
            </p:cNvSpPr>
            <p:nvPr/>
          </p:nvSpPr>
          <p:spPr bwMode="auto">
            <a:xfrm>
              <a:off x="2300288" y="4789488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</a:t>
              </a: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RAF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sp>
          <p:nvSpPr>
            <p:cNvPr id="9246" name="Text Box 15"/>
            <p:cNvSpPr txBox="1">
              <a:spLocks noChangeArrowheads="1"/>
            </p:cNvSpPr>
            <p:nvPr/>
          </p:nvSpPr>
          <p:spPr bwMode="auto">
            <a:xfrm>
              <a:off x="6864350" y="4803775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SLE </a:t>
              </a: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RCF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100638" y="5189349"/>
              <a:ext cx="1484312" cy="27462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Frame Sync &amp; De-Code</a:t>
              </a:r>
              <a:endParaRPr lang="en-US" sz="1050" dirty="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48" name="Text Box 16"/>
            <p:cNvSpPr txBox="1">
              <a:spLocks noChangeArrowheads="1"/>
            </p:cNvSpPr>
            <p:nvPr/>
          </p:nvSpPr>
          <p:spPr bwMode="auto">
            <a:xfrm>
              <a:off x="2282825" y="2901950"/>
              <a:ext cx="1484313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sp>
          <p:nvSpPr>
            <p:cNvPr id="9249" name="Text Box 12"/>
            <p:cNvSpPr txBox="1">
              <a:spLocks noChangeArrowheads="1"/>
            </p:cNvSpPr>
            <p:nvPr/>
          </p:nvSpPr>
          <p:spPr bwMode="auto">
            <a:xfrm>
              <a:off x="5089525" y="2908300"/>
              <a:ext cx="1484313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RF 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&amp; Mod</a:t>
              </a:r>
            </a:p>
          </p:txBody>
        </p:sp>
        <p:sp>
          <p:nvSpPr>
            <p:cNvPr id="9250" name="Text Box 16"/>
            <p:cNvSpPr txBox="1">
              <a:spLocks noChangeArrowheads="1"/>
            </p:cNvSpPr>
            <p:nvPr/>
          </p:nvSpPr>
          <p:spPr bwMode="auto">
            <a:xfrm>
              <a:off x="6842125" y="2917825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547688" y="5563980"/>
              <a:ext cx="1484312" cy="27462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RF </a:t>
              </a:r>
              <a:r>
                <a:rPr lang="en-US" sz="1050" dirty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&amp; De-Mod</a:t>
              </a:r>
              <a:endParaRPr lang="en-US" sz="1050" dirty="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52" name="Text Box 16"/>
            <p:cNvSpPr txBox="1">
              <a:spLocks noChangeArrowheads="1"/>
            </p:cNvSpPr>
            <p:nvPr/>
          </p:nvSpPr>
          <p:spPr bwMode="auto">
            <a:xfrm>
              <a:off x="2300288" y="5573713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sp>
          <p:nvSpPr>
            <p:cNvPr id="2" name="Text Box 12"/>
            <p:cNvSpPr txBox="1">
              <a:spLocks noChangeArrowheads="1"/>
            </p:cNvSpPr>
            <p:nvPr/>
          </p:nvSpPr>
          <p:spPr bwMode="auto">
            <a:xfrm>
              <a:off x="5100638" y="5535406"/>
              <a:ext cx="1484312" cy="27462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smtClean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RF </a:t>
              </a:r>
              <a:r>
                <a:rPr lang="en-US" sz="1050" dirty="0">
                  <a:solidFill>
                    <a:prstClr val="black"/>
                  </a:solidFill>
                  <a:latin typeface="Helvetica" pitchFamily="34" charset="0"/>
                  <a:ea typeface="ÇlÇr ñæí©" charset="-128"/>
                  <a:cs typeface="Helvetica" pitchFamily="34" charset="0"/>
                </a:rPr>
                <a:t>&amp; De-Mod</a:t>
              </a:r>
              <a:endParaRPr lang="en-US" sz="1050" dirty="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6864350" y="5546725"/>
              <a:ext cx="1482725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85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-2: ESLT Radiometric Service </a:t>
            </a:r>
            <a:r>
              <a:rPr lang="en-US" sz="2500" dirty="0"/>
              <a:t>Provider Protocol Stack Building Blocks</a:t>
            </a:r>
          </a:p>
        </p:txBody>
      </p: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3254375" y="1526954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3" name="Straight Connector 39"/>
          <p:cNvCxnSpPr>
            <a:cxnSpLocks noChangeShapeType="1"/>
          </p:cNvCxnSpPr>
          <p:nvPr/>
        </p:nvCxnSpPr>
        <p:spPr bwMode="auto">
          <a:xfrm flipH="1">
            <a:off x="3609975" y="2027016"/>
            <a:ext cx="3175" cy="927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Connector 40"/>
          <p:cNvCxnSpPr>
            <a:cxnSpLocks noChangeShapeType="1"/>
            <a:stCxn id="9230" idx="5"/>
            <a:endCxn id="9250" idx="0"/>
          </p:cNvCxnSpPr>
          <p:nvPr/>
        </p:nvCxnSpPr>
        <p:spPr bwMode="auto">
          <a:xfrm>
            <a:off x="5348288" y="2027016"/>
            <a:ext cx="12700" cy="936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4619625" y="257952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2867025" y="244345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9235" name="Oval 7"/>
          <p:cNvSpPr>
            <a:spLocks noChangeArrowheads="1"/>
          </p:cNvSpPr>
          <p:nvPr/>
        </p:nvSpPr>
        <p:spPr bwMode="auto">
          <a:xfrm>
            <a:off x="3276600" y="4135349"/>
            <a:ext cx="2452688" cy="58740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RCF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De-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9236" name="Straight Connector 46"/>
          <p:cNvCxnSpPr>
            <a:cxnSpLocks noChangeShapeType="1"/>
          </p:cNvCxnSpPr>
          <p:nvPr/>
        </p:nvCxnSpPr>
        <p:spPr bwMode="auto">
          <a:xfrm flipH="1">
            <a:off x="3613150" y="4636866"/>
            <a:ext cx="14288" cy="9445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Connector 47"/>
          <p:cNvCxnSpPr>
            <a:cxnSpLocks noChangeShapeType="1"/>
            <a:stCxn id="9235" idx="5"/>
            <a:endCxn id="9254" idx="0"/>
          </p:cNvCxnSpPr>
          <p:nvPr/>
        </p:nvCxnSpPr>
        <p:spPr bwMode="auto">
          <a:xfrm>
            <a:off x="5370513" y="4636866"/>
            <a:ext cx="12700" cy="955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Text Box 15"/>
          <p:cNvSpPr txBox="1">
            <a:spLocks noChangeArrowheads="1"/>
          </p:cNvSpPr>
          <p:nvPr/>
        </p:nvSpPr>
        <p:spPr bwMode="auto">
          <a:xfrm>
            <a:off x="4641850" y="52085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2716453" y="6172200"/>
            <a:ext cx="3493264" cy="2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TD-CSTS Ranging &amp; Radiometric Data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44" name="Text Box 15"/>
          <p:cNvSpPr txBox="1">
            <a:spLocks noChangeArrowheads="1"/>
          </p:cNvSpPr>
          <p:nvPr/>
        </p:nvSpPr>
        <p:spPr bwMode="auto">
          <a:xfrm>
            <a:off x="4618038" y="2192150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sp>
        <p:nvSpPr>
          <p:cNvPr id="9246" name="Text Box 15"/>
          <p:cNvSpPr txBox="1">
            <a:spLocks noChangeArrowheads="1"/>
          </p:cNvSpPr>
          <p:nvPr/>
        </p:nvSpPr>
        <p:spPr bwMode="auto">
          <a:xfrm>
            <a:off x="4641850" y="484976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878138" y="5099289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9250" name="Text Box 16"/>
          <p:cNvSpPr txBox="1">
            <a:spLocks noChangeArrowheads="1"/>
          </p:cNvSpPr>
          <p:nvPr/>
        </p:nvSpPr>
        <p:spPr bwMode="auto">
          <a:xfrm>
            <a:off x="4619625" y="296371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9254" name="Text Box 16"/>
          <p:cNvSpPr txBox="1">
            <a:spLocks noChangeArrowheads="1"/>
          </p:cNvSpPr>
          <p:nvPr/>
        </p:nvSpPr>
        <p:spPr bwMode="auto">
          <a:xfrm>
            <a:off x="4641850" y="55927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40" name="Straight Connector 40"/>
          <p:cNvCxnSpPr>
            <a:cxnSpLocks noChangeShapeType="1"/>
            <a:stCxn id="42" idx="2"/>
            <a:endCxn id="43" idx="0"/>
          </p:cNvCxnSpPr>
          <p:nvPr/>
        </p:nvCxnSpPr>
        <p:spPr bwMode="auto">
          <a:xfrm>
            <a:off x="7973219" y="4562436"/>
            <a:ext cx="794" cy="4969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7232650" y="46751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231063" y="4287784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7232650" y="50593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141079" y="5029200"/>
            <a:ext cx="1484312" cy="3422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Recovery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138605" y="2362200"/>
            <a:ext cx="1484312" cy="3534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58" name="Elbow Connector 57"/>
          <p:cNvCxnSpPr>
            <a:stCxn id="45" idx="1"/>
            <a:endCxn id="44" idx="1"/>
          </p:cNvCxnSpPr>
          <p:nvPr/>
        </p:nvCxnSpPr>
        <p:spPr bwMode="auto">
          <a:xfrm rot="10800000" flipH="1" flipV="1">
            <a:off x="1138605" y="2538908"/>
            <a:ext cx="2474" cy="2661422"/>
          </a:xfrm>
          <a:prstGeom prst="bentConnector3">
            <a:avLst>
              <a:gd name="adj1" fmla="val -9240097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49" name="Text Box 12"/>
          <p:cNvSpPr txBox="1">
            <a:spLocks noChangeArrowheads="1"/>
          </p:cNvSpPr>
          <p:nvPr/>
        </p:nvSpPr>
        <p:spPr bwMode="auto">
          <a:xfrm>
            <a:off x="1141081" y="2954189"/>
            <a:ext cx="3210258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&amp; Mod</a:t>
            </a:r>
          </a:p>
        </p:txBody>
      </p:sp>
      <p:cxnSp>
        <p:nvCxnSpPr>
          <p:cNvPr id="27" name="Straight Arrow Connector 26"/>
          <p:cNvCxnSpPr>
            <a:stCxn id="45" idx="2"/>
          </p:cNvCxnSpPr>
          <p:nvPr/>
        </p:nvCxnSpPr>
        <p:spPr>
          <a:xfrm>
            <a:off x="1880761" y="2715615"/>
            <a:ext cx="0" cy="2385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endCxn id="44" idx="2"/>
          </p:cNvCxnSpPr>
          <p:nvPr/>
        </p:nvCxnSpPr>
        <p:spPr>
          <a:xfrm flipV="1">
            <a:off x="1880760" y="5371459"/>
            <a:ext cx="2475" cy="34354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143000" y="5581429"/>
            <a:ext cx="3219450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&amp; De-Mod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9217" name="Rectangle 9216"/>
          <p:cNvSpPr/>
          <p:nvPr/>
        </p:nvSpPr>
        <p:spPr>
          <a:xfrm>
            <a:off x="3840180" y="3298505"/>
            <a:ext cx="1047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Data </a:t>
            </a:r>
            <a:endParaRPr lang="en-US" sz="1100" dirty="0"/>
          </a:p>
        </p:txBody>
      </p:sp>
      <p:sp>
        <p:nvSpPr>
          <p:cNvPr id="62" name="Rectangle 61"/>
          <p:cNvSpPr/>
          <p:nvPr/>
        </p:nvSpPr>
        <p:spPr>
          <a:xfrm>
            <a:off x="3858322" y="3733800"/>
            <a:ext cx="1018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Doppler Data </a:t>
            </a:r>
            <a:endParaRPr lang="en-US" sz="1100" dirty="0"/>
          </a:p>
        </p:txBody>
      </p:sp>
      <p:sp>
        <p:nvSpPr>
          <p:cNvPr id="63" name="Rectangle 62"/>
          <p:cNvSpPr/>
          <p:nvPr/>
        </p:nvSpPr>
        <p:spPr>
          <a:xfrm>
            <a:off x="629557" y="3840561"/>
            <a:ext cx="71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Signal</a:t>
            </a:r>
            <a:endParaRPr lang="en-US" sz="1100" dirty="0"/>
          </a:p>
        </p:txBody>
      </p:sp>
      <p:cxnSp>
        <p:nvCxnSpPr>
          <p:cNvPr id="35" name="Straight Connector 40"/>
          <p:cNvCxnSpPr>
            <a:cxnSpLocks noChangeShapeType="1"/>
            <a:endCxn id="42" idx="0"/>
          </p:cNvCxnSpPr>
          <p:nvPr/>
        </p:nvCxnSpPr>
        <p:spPr bwMode="auto">
          <a:xfrm>
            <a:off x="7946086" y="3802905"/>
            <a:ext cx="27133" cy="48487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867400" y="3429000"/>
            <a:ext cx="2452688" cy="62700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(Real-time Radiometric Data)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8" name="Elbow Connector 7"/>
          <p:cNvCxnSpPr>
            <a:stCxn id="44" idx="0"/>
            <a:endCxn id="39" idx="1"/>
          </p:cNvCxnSpPr>
          <p:nvPr/>
        </p:nvCxnSpPr>
        <p:spPr bwMode="auto">
          <a:xfrm rot="5400000" flipH="1" flipV="1">
            <a:off x="3300723" y="2103336"/>
            <a:ext cx="1508377" cy="4343353"/>
          </a:xfrm>
          <a:prstGeom prst="bentConnector3">
            <a:avLst>
              <a:gd name="adj1" fmla="val 99136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Elbow Connector 45"/>
          <p:cNvCxnSpPr>
            <a:stCxn id="2" idx="0"/>
            <a:endCxn id="39" idx="3"/>
          </p:cNvCxnSpPr>
          <p:nvPr/>
        </p:nvCxnSpPr>
        <p:spPr bwMode="auto">
          <a:xfrm rot="5400000" flipH="1" flipV="1">
            <a:off x="3681033" y="3035875"/>
            <a:ext cx="1617247" cy="3473863"/>
          </a:xfrm>
          <a:prstGeom prst="bentConnector3">
            <a:avLst>
              <a:gd name="adj1" fmla="val 100450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5030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-3: </a:t>
            </a:r>
            <a:r>
              <a:rPr lang="en-US" sz="2500" dirty="0"/>
              <a:t>ABA Service-User </a:t>
            </a:r>
            <a:r>
              <a:rPr lang="en-US" sz="2500" dirty="0" smtClean="0"/>
              <a:t>Service Management Building Blocks</a:t>
            </a:r>
            <a:endParaRPr lang="en-US" sz="2500" dirty="0"/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1198562" y="2895601"/>
            <a:ext cx="2452630" cy="587449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ESLT Service Management 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(Planning &amp; Scheduling)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1683531" y="5162879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46" name="Straight Connector 9"/>
          <p:cNvCxnSpPr>
            <a:cxnSpLocks noChangeShapeType="1"/>
            <a:stCxn id="10244" idx="4"/>
          </p:cNvCxnSpPr>
          <p:nvPr/>
        </p:nvCxnSpPr>
        <p:spPr bwMode="auto">
          <a:xfrm>
            <a:off x="2424876" y="3483050"/>
            <a:ext cx="7172" cy="16794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683531" y="4716338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1683531" y="4265829"/>
            <a:ext cx="1482690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HTTPS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1683531" y="3823257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SCCS-SM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1" name="Oval 7"/>
          <p:cNvSpPr>
            <a:spLocks noChangeArrowheads="1"/>
          </p:cNvSpPr>
          <p:nvPr/>
        </p:nvSpPr>
        <p:spPr bwMode="auto">
          <a:xfrm>
            <a:off x="5249767" y="2924223"/>
            <a:ext cx="2452630" cy="611265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User Service Management Application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(Planning &amp; Scheduling)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5733943" y="5162879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53" name="Straight Connector 21"/>
          <p:cNvCxnSpPr>
            <a:cxnSpLocks noChangeShapeType="1"/>
          </p:cNvCxnSpPr>
          <p:nvPr/>
        </p:nvCxnSpPr>
        <p:spPr bwMode="auto">
          <a:xfrm>
            <a:off x="6475411" y="3535360"/>
            <a:ext cx="0" cy="16271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733943" y="4716338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733943" y="4265829"/>
            <a:ext cx="1484278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HTTPS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5746642" y="3823257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SCCS-SM</a:t>
            </a:r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887614" y="5622914"/>
            <a:ext cx="3101517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ABA ESLT Service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Management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auto">
          <a:xfrm>
            <a:off x="4956306" y="5622913"/>
            <a:ext cx="3064962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b) ABA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Service Management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315200" y="2362200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NDM or ODM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6" name="Elbow Connector 5"/>
          <p:cNvCxnSpPr>
            <a:stCxn id="18" idx="2"/>
            <a:endCxn id="10251" idx="6"/>
          </p:cNvCxnSpPr>
          <p:nvPr/>
        </p:nvCxnSpPr>
        <p:spPr bwMode="auto">
          <a:xfrm rot="5400000">
            <a:off x="7583377" y="2755893"/>
            <a:ext cx="592983" cy="35494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0100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-4: ESLT Service Management Configuration &amp; Execution Control Protocol </a:t>
            </a:r>
            <a:r>
              <a:rPr lang="en-US" sz="2500" dirty="0"/>
              <a:t>Stack Building Blocks</a:t>
            </a:r>
          </a:p>
        </p:txBody>
      </p: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3254375" y="1526954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3" name="Straight Connector 39"/>
          <p:cNvCxnSpPr>
            <a:cxnSpLocks noChangeShapeType="1"/>
          </p:cNvCxnSpPr>
          <p:nvPr/>
        </p:nvCxnSpPr>
        <p:spPr bwMode="auto">
          <a:xfrm flipH="1">
            <a:off x="3609975" y="2027016"/>
            <a:ext cx="3175" cy="927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Connector 40"/>
          <p:cNvCxnSpPr>
            <a:cxnSpLocks noChangeShapeType="1"/>
            <a:stCxn id="9230" idx="5"/>
            <a:endCxn id="9250" idx="0"/>
          </p:cNvCxnSpPr>
          <p:nvPr/>
        </p:nvCxnSpPr>
        <p:spPr bwMode="auto">
          <a:xfrm>
            <a:off x="5348288" y="2027016"/>
            <a:ext cx="12700" cy="936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4619625" y="257952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35" name="Oval 7"/>
          <p:cNvSpPr>
            <a:spLocks noChangeArrowheads="1"/>
          </p:cNvSpPr>
          <p:nvPr/>
        </p:nvSpPr>
        <p:spPr bwMode="auto">
          <a:xfrm>
            <a:off x="3276600" y="4135349"/>
            <a:ext cx="2452688" cy="58740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RCF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De-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9236" name="Straight Connector 46"/>
          <p:cNvCxnSpPr>
            <a:cxnSpLocks noChangeShapeType="1"/>
          </p:cNvCxnSpPr>
          <p:nvPr/>
        </p:nvCxnSpPr>
        <p:spPr bwMode="auto">
          <a:xfrm flipH="1">
            <a:off x="3613150" y="4636866"/>
            <a:ext cx="14288" cy="9445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Connector 47"/>
          <p:cNvCxnSpPr>
            <a:cxnSpLocks noChangeShapeType="1"/>
            <a:stCxn id="9235" idx="5"/>
            <a:endCxn id="9254" idx="0"/>
          </p:cNvCxnSpPr>
          <p:nvPr/>
        </p:nvCxnSpPr>
        <p:spPr bwMode="auto">
          <a:xfrm>
            <a:off x="5370513" y="4636866"/>
            <a:ext cx="12700" cy="955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Text Box 15"/>
          <p:cNvSpPr txBox="1">
            <a:spLocks noChangeArrowheads="1"/>
          </p:cNvSpPr>
          <p:nvPr/>
        </p:nvSpPr>
        <p:spPr bwMode="auto">
          <a:xfrm>
            <a:off x="4641850" y="52085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2455515" y="6172200"/>
            <a:ext cx="4015154" cy="2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Service Configuration and Execution Control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44" name="Text Box 15"/>
          <p:cNvSpPr txBox="1">
            <a:spLocks noChangeArrowheads="1"/>
          </p:cNvSpPr>
          <p:nvPr/>
        </p:nvSpPr>
        <p:spPr bwMode="auto">
          <a:xfrm>
            <a:off x="4618038" y="2192150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sp>
        <p:nvSpPr>
          <p:cNvPr id="9246" name="Text Box 15"/>
          <p:cNvSpPr txBox="1">
            <a:spLocks noChangeArrowheads="1"/>
          </p:cNvSpPr>
          <p:nvPr/>
        </p:nvSpPr>
        <p:spPr bwMode="auto">
          <a:xfrm>
            <a:off x="4641850" y="484976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50" name="Text Box 16"/>
          <p:cNvSpPr txBox="1">
            <a:spLocks noChangeArrowheads="1"/>
          </p:cNvSpPr>
          <p:nvPr/>
        </p:nvSpPr>
        <p:spPr bwMode="auto">
          <a:xfrm>
            <a:off x="4619625" y="296371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9254" name="Text Box 16"/>
          <p:cNvSpPr txBox="1">
            <a:spLocks noChangeArrowheads="1"/>
          </p:cNvSpPr>
          <p:nvPr/>
        </p:nvSpPr>
        <p:spPr bwMode="auto">
          <a:xfrm>
            <a:off x="4641850" y="55927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867400" y="3470188"/>
            <a:ext cx="2667000" cy="585817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ESLT Service Management 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(Configuration &amp; Execution)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138605" y="2362200"/>
            <a:ext cx="1484312" cy="3534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Sequence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58" name="Elbow Connector 57"/>
          <p:cNvCxnSpPr>
            <a:stCxn id="45" idx="1"/>
            <a:endCxn id="44" idx="1"/>
          </p:cNvCxnSpPr>
          <p:nvPr/>
        </p:nvCxnSpPr>
        <p:spPr bwMode="auto">
          <a:xfrm rot="10800000" flipH="1" flipV="1">
            <a:off x="1138605" y="2538908"/>
            <a:ext cx="2474" cy="2661422"/>
          </a:xfrm>
          <a:prstGeom prst="bentConnector3">
            <a:avLst>
              <a:gd name="adj1" fmla="val -9240097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49" name="Text Box 12"/>
          <p:cNvSpPr txBox="1">
            <a:spLocks noChangeArrowheads="1"/>
          </p:cNvSpPr>
          <p:nvPr/>
        </p:nvSpPr>
        <p:spPr bwMode="auto">
          <a:xfrm>
            <a:off x="1141081" y="2954189"/>
            <a:ext cx="3210258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&amp; Mod</a:t>
            </a:r>
          </a:p>
        </p:txBody>
      </p:sp>
      <p:cxnSp>
        <p:nvCxnSpPr>
          <p:cNvPr id="46" name="Elbow Connector 45"/>
          <p:cNvCxnSpPr>
            <a:stCxn id="2" idx="0"/>
            <a:endCxn id="39" idx="2"/>
          </p:cNvCxnSpPr>
          <p:nvPr/>
        </p:nvCxnSpPr>
        <p:spPr bwMode="auto">
          <a:xfrm rot="5400000" flipH="1" flipV="1">
            <a:off x="3400896" y="3114926"/>
            <a:ext cx="1818332" cy="3114675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/>
          <p:cNvCxnSpPr>
            <a:stCxn id="45" idx="2"/>
          </p:cNvCxnSpPr>
          <p:nvPr/>
        </p:nvCxnSpPr>
        <p:spPr>
          <a:xfrm>
            <a:off x="1880761" y="2715615"/>
            <a:ext cx="0" cy="2385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endCxn id="44" idx="2"/>
          </p:cNvCxnSpPr>
          <p:nvPr/>
        </p:nvCxnSpPr>
        <p:spPr>
          <a:xfrm flipV="1">
            <a:off x="1880760" y="5371459"/>
            <a:ext cx="2475" cy="34354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143000" y="5581429"/>
            <a:ext cx="3219450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&amp; De-Mod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9557" y="3840561"/>
            <a:ext cx="71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Signal</a:t>
            </a:r>
            <a:endParaRPr lang="en-US" sz="1100" dirty="0"/>
          </a:p>
        </p:txBody>
      </p:sp>
      <p:cxnSp>
        <p:nvCxnSpPr>
          <p:cNvPr id="37" name="Elbow Connector 36"/>
          <p:cNvCxnSpPr/>
          <p:nvPr/>
        </p:nvCxnSpPr>
        <p:spPr bwMode="auto">
          <a:xfrm flipV="1">
            <a:off x="1447800" y="3763098"/>
            <a:ext cx="4419600" cy="1266102"/>
          </a:xfrm>
          <a:prstGeom prst="bentConnector3">
            <a:avLst>
              <a:gd name="adj1" fmla="val 232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Elbow Connector 46"/>
          <p:cNvCxnSpPr/>
          <p:nvPr/>
        </p:nvCxnSpPr>
        <p:spPr bwMode="auto">
          <a:xfrm rot="5400000" flipH="1" flipV="1">
            <a:off x="4993883" y="3261833"/>
            <a:ext cx="372252" cy="1374781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Elbow Connector 47"/>
          <p:cNvCxnSpPr/>
          <p:nvPr/>
        </p:nvCxnSpPr>
        <p:spPr bwMode="auto">
          <a:xfrm rot="16200000" flipH="1">
            <a:off x="4354059" y="2249756"/>
            <a:ext cx="1650326" cy="1376356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9" name="Elbow Connector 48"/>
          <p:cNvCxnSpPr/>
          <p:nvPr/>
        </p:nvCxnSpPr>
        <p:spPr bwMode="auto">
          <a:xfrm>
            <a:off x="1447800" y="2743200"/>
            <a:ext cx="4419600" cy="1019897"/>
          </a:xfrm>
          <a:prstGeom prst="bentConnector3">
            <a:avLst>
              <a:gd name="adj1" fmla="val 232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Elbow Connector 49"/>
          <p:cNvCxnSpPr/>
          <p:nvPr/>
        </p:nvCxnSpPr>
        <p:spPr bwMode="auto">
          <a:xfrm flipV="1">
            <a:off x="3048000" y="3763098"/>
            <a:ext cx="2819400" cy="1342302"/>
          </a:xfrm>
          <a:prstGeom prst="bentConnector3">
            <a:avLst>
              <a:gd name="adj1" fmla="val 172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Elbow Connector 50"/>
          <p:cNvCxnSpPr>
            <a:stCxn id="9249" idx="2"/>
          </p:cNvCxnSpPr>
          <p:nvPr/>
        </p:nvCxnSpPr>
        <p:spPr bwMode="auto">
          <a:xfrm rot="16200000" flipH="1">
            <a:off x="4039677" y="1935374"/>
            <a:ext cx="534256" cy="3121190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" name="Rectangle 51"/>
          <p:cNvSpPr/>
          <p:nvPr/>
        </p:nvSpPr>
        <p:spPr>
          <a:xfrm>
            <a:off x="2209800" y="3505200"/>
            <a:ext cx="2889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Configuration &amp; Execution Control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Elbow Connector 52"/>
          <p:cNvCxnSpPr>
            <a:endCxn id="39" idx="2"/>
          </p:cNvCxnSpPr>
          <p:nvPr/>
        </p:nvCxnSpPr>
        <p:spPr bwMode="auto">
          <a:xfrm>
            <a:off x="3048000" y="2743200"/>
            <a:ext cx="2819400" cy="1019897"/>
          </a:xfrm>
          <a:prstGeom prst="bentConnector3">
            <a:avLst>
              <a:gd name="adj1" fmla="val 172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7" name="Elbow Connector 56"/>
          <p:cNvCxnSpPr>
            <a:endCxn id="39" idx="2"/>
          </p:cNvCxnSpPr>
          <p:nvPr/>
        </p:nvCxnSpPr>
        <p:spPr bwMode="auto">
          <a:xfrm rot="5400000" flipH="1" flipV="1">
            <a:off x="5272449" y="4281849"/>
            <a:ext cx="1113703" cy="76200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Elbow Connector 59"/>
          <p:cNvCxnSpPr>
            <a:endCxn id="39" idx="2"/>
          </p:cNvCxnSpPr>
          <p:nvPr/>
        </p:nvCxnSpPr>
        <p:spPr bwMode="auto">
          <a:xfrm rot="16200000" flipH="1">
            <a:off x="5099911" y="2995607"/>
            <a:ext cx="1301205" cy="233774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2867025" y="244345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878138" y="5099289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141079" y="5029200"/>
            <a:ext cx="1484312" cy="3422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Recovery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7086600" y="2919176"/>
            <a:ext cx="161663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ESCCS-SM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 flipH="1">
            <a:off x="7894545" y="3193828"/>
            <a:ext cx="371" cy="31137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3905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-5: ESLT Service Management Monitor </a:t>
            </a:r>
            <a:r>
              <a:rPr lang="en-US" sz="2500" dirty="0"/>
              <a:t>Data Service Provider Protocol Stack Building Blocks</a:t>
            </a:r>
          </a:p>
        </p:txBody>
      </p: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3254375" y="1526954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3" name="Straight Connector 39"/>
          <p:cNvCxnSpPr>
            <a:cxnSpLocks noChangeShapeType="1"/>
          </p:cNvCxnSpPr>
          <p:nvPr/>
        </p:nvCxnSpPr>
        <p:spPr bwMode="auto">
          <a:xfrm flipH="1">
            <a:off x="3609975" y="2027016"/>
            <a:ext cx="3175" cy="927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Connector 40"/>
          <p:cNvCxnSpPr>
            <a:cxnSpLocks noChangeShapeType="1"/>
            <a:stCxn id="9230" idx="5"/>
            <a:endCxn id="9250" idx="0"/>
          </p:cNvCxnSpPr>
          <p:nvPr/>
        </p:nvCxnSpPr>
        <p:spPr bwMode="auto">
          <a:xfrm>
            <a:off x="5348288" y="2027016"/>
            <a:ext cx="12700" cy="936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4619625" y="257952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35" name="Oval 7"/>
          <p:cNvSpPr>
            <a:spLocks noChangeArrowheads="1"/>
          </p:cNvSpPr>
          <p:nvPr/>
        </p:nvSpPr>
        <p:spPr bwMode="auto">
          <a:xfrm>
            <a:off x="3276600" y="4135349"/>
            <a:ext cx="2452688" cy="58740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RCF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De-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9236" name="Straight Connector 46"/>
          <p:cNvCxnSpPr>
            <a:cxnSpLocks noChangeShapeType="1"/>
          </p:cNvCxnSpPr>
          <p:nvPr/>
        </p:nvCxnSpPr>
        <p:spPr bwMode="auto">
          <a:xfrm flipH="1">
            <a:off x="3613150" y="4636866"/>
            <a:ext cx="14288" cy="9445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Connector 47"/>
          <p:cNvCxnSpPr>
            <a:cxnSpLocks noChangeShapeType="1"/>
            <a:stCxn id="9235" idx="5"/>
            <a:endCxn id="9254" idx="0"/>
          </p:cNvCxnSpPr>
          <p:nvPr/>
        </p:nvCxnSpPr>
        <p:spPr bwMode="auto">
          <a:xfrm>
            <a:off x="5370513" y="4636866"/>
            <a:ext cx="12700" cy="955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Text Box 15"/>
          <p:cNvSpPr txBox="1">
            <a:spLocks noChangeArrowheads="1"/>
          </p:cNvSpPr>
          <p:nvPr/>
        </p:nvSpPr>
        <p:spPr bwMode="auto">
          <a:xfrm>
            <a:off x="4641850" y="52085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3313303" y="6172200"/>
            <a:ext cx="2299565" cy="2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Monitor Data Processing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50" name="Text Box 16"/>
          <p:cNvSpPr txBox="1">
            <a:spLocks noChangeArrowheads="1"/>
          </p:cNvSpPr>
          <p:nvPr/>
        </p:nvSpPr>
        <p:spPr bwMode="auto">
          <a:xfrm>
            <a:off x="4619625" y="296371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9254" name="Text Box 16"/>
          <p:cNvSpPr txBox="1">
            <a:spLocks noChangeArrowheads="1"/>
          </p:cNvSpPr>
          <p:nvPr/>
        </p:nvSpPr>
        <p:spPr bwMode="auto">
          <a:xfrm>
            <a:off x="4641850" y="55927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138605" y="2362200"/>
            <a:ext cx="1484312" cy="3534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Sequence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58" name="Elbow Connector 57"/>
          <p:cNvCxnSpPr>
            <a:stCxn id="45" idx="1"/>
            <a:endCxn id="44" idx="1"/>
          </p:cNvCxnSpPr>
          <p:nvPr/>
        </p:nvCxnSpPr>
        <p:spPr bwMode="auto">
          <a:xfrm rot="10800000" flipH="1" flipV="1">
            <a:off x="1138605" y="2538908"/>
            <a:ext cx="2474" cy="2661422"/>
          </a:xfrm>
          <a:prstGeom prst="bentConnector3">
            <a:avLst>
              <a:gd name="adj1" fmla="val -9240097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49" name="Text Box 12"/>
          <p:cNvSpPr txBox="1">
            <a:spLocks noChangeArrowheads="1"/>
          </p:cNvSpPr>
          <p:nvPr/>
        </p:nvSpPr>
        <p:spPr bwMode="auto">
          <a:xfrm>
            <a:off x="1141081" y="2954189"/>
            <a:ext cx="3210258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&amp; Mod</a:t>
            </a:r>
          </a:p>
        </p:txBody>
      </p:sp>
      <p:cxnSp>
        <p:nvCxnSpPr>
          <p:cNvPr id="46" name="Elbow Connector 45"/>
          <p:cNvCxnSpPr>
            <a:stCxn id="2" idx="0"/>
            <a:endCxn id="39" idx="2"/>
          </p:cNvCxnSpPr>
          <p:nvPr/>
        </p:nvCxnSpPr>
        <p:spPr bwMode="auto">
          <a:xfrm rot="5400000" flipH="1" flipV="1">
            <a:off x="3400896" y="3114926"/>
            <a:ext cx="1818332" cy="3114675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/>
          <p:cNvCxnSpPr>
            <a:stCxn id="45" idx="2"/>
          </p:cNvCxnSpPr>
          <p:nvPr/>
        </p:nvCxnSpPr>
        <p:spPr>
          <a:xfrm>
            <a:off x="1880761" y="2715615"/>
            <a:ext cx="0" cy="2385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endCxn id="44" idx="2"/>
          </p:cNvCxnSpPr>
          <p:nvPr/>
        </p:nvCxnSpPr>
        <p:spPr>
          <a:xfrm flipV="1">
            <a:off x="1880760" y="5371459"/>
            <a:ext cx="2475" cy="34354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143000" y="5581429"/>
            <a:ext cx="3219450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&amp; De-Mod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9557" y="3840561"/>
            <a:ext cx="71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Signal</a:t>
            </a:r>
            <a:endParaRPr lang="en-US" sz="1100" dirty="0"/>
          </a:p>
        </p:txBody>
      </p:sp>
      <p:cxnSp>
        <p:nvCxnSpPr>
          <p:cNvPr id="37" name="Elbow Connector 36"/>
          <p:cNvCxnSpPr/>
          <p:nvPr/>
        </p:nvCxnSpPr>
        <p:spPr bwMode="auto">
          <a:xfrm flipV="1">
            <a:off x="1447800" y="3763098"/>
            <a:ext cx="4419600" cy="1342302"/>
          </a:xfrm>
          <a:prstGeom prst="bentConnector3">
            <a:avLst>
              <a:gd name="adj1" fmla="val 232"/>
            </a:avLst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Elbow Connector 46"/>
          <p:cNvCxnSpPr/>
          <p:nvPr/>
        </p:nvCxnSpPr>
        <p:spPr bwMode="auto">
          <a:xfrm rot="5400000" flipH="1" flipV="1">
            <a:off x="4993883" y="3261833"/>
            <a:ext cx="372252" cy="1374781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Elbow Connector 47"/>
          <p:cNvCxnSpPr/>
          <p:nvPr/>
        </p:nvCxnSpPr>
        <p:spPr bwMode="auto">
          <a:xfrm rot="16200000" flipH="1">
            <a:off x="4354059" y="2249756"/>
            <a:ext cx="1650326" cy="1376356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9" name="Elbow Connector 48"/>
          <p:cNvCxnSpPr/>
          <p:nvPr/>
        </p:nvCxnSpPr>
        <p:spPr bwMode="auto">
          <a:xfrm>
            <a:off x="1447800" y="2743200"/>
            <a:ext cx="4419600" cy="1019897"/>
          </a:xfrm>
          <a:prstGeom prst="bentConnector3">
            <a:avLst>
              <a:gd name="adj1" fmla="val 232"/>
            </a:avLst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Elbow Connector 49"/>
          <p:cNvCxnSpPr/>
          <p:nvPr/>
        </p:nvCxnSpPr>
        <p:spPr bwMode="auto">
          <a:xfrm flipV="1">
            <a:off x="3048000" y="3763098"/>
            <a:ext cx="2819400" cy="1342302"/>
          </a:xfrm>
          <a:prstGeom prst="bentConnector3">
            <a:avLst>
              <a:gd name="adj1" fmla="val 172"/>
            </a:avLst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Elbow Connector 50"/>
          <p:cNvCxnSpPr>
            <a:stCxn id="9249" idx="2"/>
          </p:cNvCxnSpPr>
          <p:nvPr/>
        </p:nvCxnSpPr>
        <p:spPr bwMode="auto">
          <a:xfrm rot="16200000" flipH="1">
            <a:off x="4039677" y="1935374"/>
            <a:ext cx="534256" cy="3121190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" name="Rectangle 51"/>
          <p:cNvSpPr/>
          <p:nvPr/>
        </p:nvSpPr>
        <p:spPr>
          <a:xfrm>
            <a:off x="3124200" y="3505200"/>
            <a:ext cx="1212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Monitor Data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Elbow Connector 52"/>
          <p:cNvCxnSpPr>
            <a:endCxn id="39" idx="2"/>
          </p:cNvCxnSpPr>
          <p:nvPr/>
        </p:nvCxnSpPr>
        <p:spPr bwMode="auto">
          <a:xfrm>
            <a:off x="3048000" y="2743200"/>
            <a:ext cx="2819400" cy="1019897"/>
          </a:xfrm>
          <a:prstGeom prst="bentConnector3">
            <a:avLst>
              <a:gd name="adj1" fmla="val 172"/>
            </a:avLst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7" name="Elbow Connector 56"/>
          <p:cNvCxnSpPr>
            <a:endCxn id="39" idx="2"/>
          </p:cNvCxnSpPr>
          <p:nvPr/>
        </p:nvCxnSpPr>
        <p:spPr bwMode="auto">
          <a:xfrm rot="5400000" flipH="1" flipV="1">
            <a:off x="5272449" y="4281849"/>
            <a:ext cx="1113703" cy="76200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Elbow Connector 59"/>
          <p:cNvCxnSpPr/>
          <p:nvPr/>
        </p:nvCxnSpPr>
        <p:spPr bwMode="auto">
          <a:xfrm rot="16200000" flipH="1">
            <a:off x="5257485" y="2972116"/>
            <a:ext cx="1301205" cy="233774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2867025" y="244345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878138" y="5099289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141079" y="5029200"/>
            <a:ext cx="1484312" cy="3422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Recovery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40" name="Straight Connector 40"/>
          <p:cNvCxnSpPr>
            <a:cxnSpLocks noChangeShapeType="1"/>
            <a:stCxn id="42" idx="2"/>
            <a:endCxn id="43" idx="0"/>
          </p:cNvCxnSpPr>
          <p:nvPr/>
        </p:nvCxnSpPr>
        <p:spPr bwMode="auto">
          <a:xfrm>
            <a:off x="7973219" y="4562436"/>
            <a:ext cx="794" cy="4969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7232650" y="46751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231063" y="4287784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7232650" y="50593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457200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</a:t>
            </a:r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ctual </a:t>
            </a:r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receive </a:t>
            </a:r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frequency</a:t>
            </a:r>
            <a:endParaRPr lang="en-US" sz="1200" i="1" dirty="0">
              <a:solidFill>
                <a:srgbClr val="FF0000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57180" y="5334000"/>
            <a:ext cx="10043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</a:t>
            </a:r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ignal level</a:t>
            </a:r>
            <a:endParaRPr lang="en-US" sz="1200" i="1" dirty="0">
              <a:solidFill>
                <a:srgbClr val="FF0000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19400" y="5334000"/>
            <a:ext cx="1696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</a:t>
            </a:r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ubcarrier </a:t>
            </a:r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lock </a:t>
            </a:r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status</a:t>
            </a:r>
            <a:endParaRPr lang="en-US" sz="1200" i="1" dirty="0">
              <a:solidFill>
                <a:srgbClr val="FF0000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048000" y="4648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</a:t>
            </a:r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ymbol </a:t>
            </a:r>
            <a:r>
              <a:rPr lang="en-US" sz="1200" i="1" dirty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synchronizer lock status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791200" y="441960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 Processing status</a:t>
            </a:r>
            <a:endParaRPr lang="en-US" sz="1200" i="1" dirty="0">
              <a:solidFill>
                <a:srgbClr val="FF0000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47800" y="3200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Ranging  state on/off</a:t>
            </a:r>
            <a:endParaRPr lang="en-US" sz="1200" i="1" dirty="0">
              <a:solidFill>
                <a:srgbClr val="FF0000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46" name="Text Box 15"/>
          <p:cNvSpPr txBox="1">
            <a:spLocks noChangeArrowheads="1"/>
          </p:cNvSpPr>
          <p:nvPr/>
        </p:nvSpPr>
        <p:spPr bwMode="auto">
          <a:xfrm>
            <a:off x="4641850" y="484976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44" name="Text Box 15"/>
          <p:cNvSpPr txBox="1">
            <a:spLocks noChangeArrowheads="1"/>
          </p:cNvSpPr>
          <p:nvPr/>
        </p:nvSpPr>
        <p:spPr bwMode="auto">
          <a:xfrm>
            <a:off x="4618038" y="2192150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cxnSp>
        <p:nvCxnSpPr>
          <p:cNvPr id="64" name="Straight Connector 40"/>
          <p:cNvCxnSpPr>
            <a:cxnSpLocks noChangeShapeType="1"/>
            <a:endCxn id="42" idx="0"/>
          </p:cNvCxnSpPr>
          <p:nvPr/>
        </p:nvCxnSpPr>
        <p:spPr bwMode="auto">
          <a:xfrm>
            <a:off x="7960868" y="3948111"/>
            <a:ext cx="12351" cy="3396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867400" y="3470188"/>
            <a:ext cx="2667000" cy="585817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ESLT Service Management 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(Monitor Data)</a:t>
            </a:r>
          </a:p>
        </p:txBody>
      </p:sp>
    </p:spTree>
    <p:extLst>
      <p:ext uri="{BB962C8B-B14F-4D97-AF65-F5344CB8AC3E}">
        <p14:creationId xmlns:p14="http://schemas.microsoft.com/office/powerpoint/2010/main" val="20945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-6: ESLT Service Control Service </a:t>
            </a:r>
            <a:r>
              <a:rPr lang="en-US" sz="2500" dirty="0"/>
              <a:t>Provider Protocol Stack Building Blocks</a:t>
            </a:r>
          </a:p>
        </p:txBody>
      </p: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3254375" y="1526954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3" name="Straight Connector 39"/>
          <p:cNvCxnSpPr>
            <a:cxnSpLocks noChangeShapeType="1"/>
          </p:cNvCxnSpPr>
          <p:nvPr/>
        </p:nvCxnSpPr>
        <p:spPr bwMode="auto">
          <a:xfrm flipH="1">
            <a:off x="3609975" y="2027016"/>
            <a:ext cx="3175" cy="927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Connector 40"/>
          <p:cNvCxnSpPr>
            <a:cxnSpLocks noChangeShapeType="1"/>
            <a:stCxn id="9230" idx="5"/>
            <a:endCxn id="9250" idx="0"/>
          </p:cNvCxnSpPr>
          <p:nvPr/>
        </p:nvCxnSpPr>
        <p:spPr bwMode="auto">
          <a:xfrm>
            <a:off x="5348288" y="2027016"/>
            <a:ext cx="12700" cy="936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4619625" y="257952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35" name="Oval 7"/>
          <p:cNvSpPr>
            <a:spLocks noChangeArrowheads="1"/>
          </p:cNvSpPr>
          <p:nvPr/>
        </p:nvSpPr>
        <p:spPr bwMode="auto">
          <a:xfrm>
            <a:off x="3276600" y="4135349"/>
            <a:ext cx="2452688" cy="58740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RCF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De-</a:t>
            </a:r>
            <a:r>
              <a:rPr lang="en-US" sz="1200" dirty="0" err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cxnSp>
        <p:nvCxnSpPr>
          <p:cNvPr id="9236" name="Straight Connector 46"/>
          <p:cNvCxnSpPr>
            <a:cxnSpLocks noChangeShapeType="1"/>
          </p:cNvCxnSpPr>
          <p:nvPr/>
        </p:nvCxnSpPr>
        <p:spPr bwMode="auto">
          <a:xfrm flipH="1">
            <a:off x="3613150" y="4636866"/>
            <a:ext cx="14288" cy="9445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Connector 47"/>
          <p:cNvCxnSpPr>
            <a:cxnSpLocks noChangeShapeType="1"/>
            <a:stCxn id="9235" idx="5"/>
            <a:endCxn id="9254" idx="0"/>
          </p:cNvCxnSpPr>
          <p:nvPr/>
        </p:nvCxnSpPr>
        <p:spPr bwMode="auto">
          <a:xfrm>
            <a:off x="5370513" y="4636866"/>
            <a:ext cx="12700" cy="955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Text Box 15"/>
          <p:cNvSpPr txBox="1">
            <a:spLocks noChangeArrowheads="1"/>
          </p:cNvSpPr>
          <p:nvPr/>
        </p:nvSpPr>
        <p:spPr bwMode="auto">
          <a:xfrm>
            <a:off x="4641850" y="52085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3198378" y="6172200"/>
            <a:ext cx="2529421" cy="2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Service Control Processing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44" name="Text Box 15"/>
          <p:cNvSpPr txBox="1">
            <a:spLocks noChangeArrowheads="1"/>
          </p:cNvSpPr>
          <p:nvPr/>
        </p:nvSpPr>
        <p:spPr bwMode="auto">
          <a:xfrm>
            <a:off x="4618038" y="2192150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sp>
        <p:nvSpPr>
          <p:cNvPr id="9246" name="Text Box 15"/>
          <p:cNvSpPr txBox="1">
            <a:spLocks noChangeArrowheads="1"/>
          </p:cNvSpPr>
          <p:nvPr/>
        </p:nvSpPr>
        <p:spPr bwMode="auto">
          <a:xfrm>
            <a:off x="4641850" y="4849761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50" name="Text Box 16"/>
          <p:cNvSpPr txBox="1">
            <a:spLocks noChangeArrowheads="1"/>
          </p:cNvSpPr>
          <p:nvPr/>
        </p:nvSpPr>
        <p:spPr bwMode="auto">
          <a:xfrm>
            <a:off x="4619625" y="296371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9254" name="Text Box 16"/>
          <p:cNvSpPr txBox="1">
            <a:spLocks noChangeArrowheads="1"/>
          </p:cNvSpPr>
          <p:nvPr/>
        </p:nvSpPr>
        <p:spPr bwMode="auto">
          <a:xfrm>
            <a:off x="4641850" y="55927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138605" y="2362200"/>
            <a:ext cx="1484312" cy="3534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58" name="Elbow Connector 57"/>
          <p:cNvCxnSpPr>
            <a:stCxn id="45" idx="1"/>
            <a:endCxn id="44" idx="1"/>
          </p:cNvCxnSpPr>
          <p:nvPr/>
        </p:nvCxnSpPr>
        <p:spPr bwMode="auto">
          <a:xfrm rot="10800000" flipH="1" flipV="1">
            <a:off x="1138605" y="2538908"/>
            <a:ext cx="2474" cy="2661422"/>
          </a:xfrm>
          <a:prstGeom prst="bentConnector3">
            <a:avLst>
              <a:gd name="adj1" fmla="val -9240097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49" name="Text Box 12"/>
          <p:cNvSpPr txBox="1">
            <a:spLocks noChangeArrowheads="1"/>
          </p:cNvSpPr>
          <p:nvPr/>
        </p:nvSpPr>
        <p:spPr bwMode="auto">
          <a:xfrm>
            <a:off x="1141081" y="2954189"/>
            <a:ext cx="3210258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&amp; Mod</a:t>
            </a:r>
          </a:p>
        </p:txBody>
      </p:sp>
      <p:cxnSp>
        <p:nvCxnSpPr>
          <p:cNvPr id="46" name="Elbow Connector 45"/>
          <p:cNvCxnSpPr>
            <a:stCxn id="2" idx="0"/>
            <a:endCxn id="39" idx="2"/>
          </p:cNvCxnSpPr>
          <p:nvPr/>
        </p:nvCxnSpPr>
        <p:spPr bwMode="auto">
          <a:xfrm rot="5400000" flipH="1" flipV="1">
            <a:off x="3400896" y="3114926"/>
            <a:ext cx="1818332" cy="3114675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/>
          <p:cNvCxnSpPr>
            <a:stCxn id="45" idx="2"/>
          </p:cNvCxnSpPr>
          <p:nvPr/>
        </p:nvCxnSpPr>
        <p:spPr>
          <a:xfrm>
            <a:off x="1880761" y="2715615"/>
            <a:ext cx="0" cy="2385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endCxn id="44" idx="2"/>
          </p:cNvCxnSpPr>
          <p:nvPr/>
        </p:nvCxnSpPr>
        <p:spPr>
          <a:xfrm flipV="1">
            <a:off x="1880760" y="5371459"/>
            <a:ext cx="2475" cy="34354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143000" y="5581429"/>
            <a:ext cx="3219450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&amp; De-Mod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9557" y="3840561"/>
            <a:ext cx="71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Signal</a:t>
            </a:r>
            <a:endParaRPr lang="en-US" sz="1100" dirty="0"/>
          </a:p>
        </p:txBody>
      </p:sp>
      <p:cxnSp>
        <p:nvCxnSpPr>
          <p:cNvPr id="37" name="Elbow Connector 36"/>
          <p:cNvCxnSpPr/>
          <p:nvPr/>
        </p:nvCxnSpPr>
        <p:spPr bwMode="auto">
          <a:xfrm flipV="1">
            <a:off x="1447800" y="3763098"/>
            <a:ext cx="4419600" cy="1266102"/>
          </a:xfrm>
          <a:prstGeom prst="bentConnector3">
            <a:avLst>
              <a:gd name="adj1" fmla="val 393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Elbow Connector 46"/>
          <p:cNvCxnSpPr/>
          <p:nvPr/>
        </p:nvCxnSpPr>
        <p:spPr bwMode="auto">
          <a:xfrm rot="5400000" flipH="1" flipV="1">
            <a:off x="4993883" y="3261833"/>
            <a:ext cx="372252" cy="1374781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Elbow Connector 47"/>
          <p:cNvCxnSpPr/>
          <p:nvPr/>
        </p:nvCxnSpPr>
        <p:spPr bwMode="auto">
          <a:xfrm rot="16200000" flipH="1">
            <a:off x="4354059" y="2249756"/>
            <a:ext cx="1650326" cy="1376356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9" name="Elbow Connector 48"/>
          <p:cNvCxnSpPr/>
          <p:nvPr/>
        </p:nvCxnSpPr>
        <p:spPr bwMode="auto">
          <a:xfrm>
            <a:off x="1447800" y="2743200"/>
            <a:ext cx="4419600" cy="1019897"/>
          </a:xfrm>
          <a:prstGeom prst="bentConnector3">
            <a:avLst>
              <a:gd name="adj1" fmla="val 232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Elbow Connector 49"/>
          <p:cNvCxnSpPr/>
          <p:nvPr/>
        </p:nvCxnSpPr>
        <p:spPr bwMode="auto">
          <a:xfrm flipV="1">
            <a:off x="3048000" y="3763098"/>
            <a:ext cx="2819400" cy="1342302"/>
          </a:xfrm>
          <a:prstGeom prst="bentConnector3">
            <a:avLst>
              <a:gd name="adj1" fmla="val 172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Elbow Connector 50"/>
          <p:cNvCxnSpPr>
            <a:stCxn id="9249" idx="2"/>
          </p:cNvCxnSpPr>
          <p:nvPr/>
        </p:nvCxnSpPr>
        <p:spPr bwMode="auto">
          <a:xfrm rot="16200000" flipH="1">
            <a:off x="4039677" y="1935374"/>
            <a:ext cx="534256" cy="3121190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Elbow Connector 52"/>
          <p:cNvCxnSpPr/>
          <p:nvPr/>
        </p:nvCxnSpPr>
        <p:spPr bwMode="auto">
          <a:xfrm>
            <a:off x="3048000" y="2743200"/>
            <a:ext cx="2819400" cy="1019897"/>
          </a:xfrm>
          <a:prstGeom prst="bentConnector3">
            <a:avLst>
              <a:gd name="adj1" fmla="val 172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7" name="Elbow Connector 56"/>
          <p:cNvCxnSpPr/>
          <p:nvPr/>
        </p:nvCxnSpPr>
        <p:spPr bwMode="auto">
          <a:xfrm rot="5400000" flipH="1" flipV="1">
            <a:off x="5272449" y="4281849"/>
            <a:ext cx="1113703" cy="76200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Elbow Connector 59"/>
          <p:cNvCxnSpPr/>
          <p:nvPr/>
        </p:nvCxnSpPr>
        <p:spPr bwMode="auto">
          <a:xfrm rot="16200000" flipH="1">
            <a:off x="5243151" y="2986449"/>
            <a:ext cx="1324697" cy="228599"/>
          </a:xfrm>
          <a:prstGeom prst="bentConnector2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2867025" y="244345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878138" y="5099289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141079" y="5029200"/>
            <a:ext cx="1484312" cy="3422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Recovery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40" name="Straight Connector 40"/>
          <p:cNvCxnSpPr>
            <a:cxnSpLocks noChangeShapeType="1"/>
            <a:endCxn id="43" idx="0"/>
          </p:cNvCxnSpPr>
          <p:nvPr/>
        </p:nvCxnSpPr>
        <p:spPr bwMode="auto">
          <a:xfrm>
            <a:off x="7953772" y="4015650"/>
            <a:ext cx="20241" cy="10436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/>
            <a:tailEnd type="none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7232650" y="46751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231063" y="4287784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SC-CSTS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7232650" y="50593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867400" y="3470188"/>
            <a:ext cx="2667000" cy="585817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ESLT Service Control 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(Control Data)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083835" y="3502223"/>
            <a:ext cx="1411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Service Control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06116" y="3886200"/>
            <a:ext cx="1491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 Configuration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54491" y="3200400"/>
            <a:ext cx="1765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F-Frame Configuration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07309" y="3200400"/>
            <a:ext cx="935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Mod Index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47800" y="3810000"/>
            <a:ext cx="1218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Ranging on/off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48000" y="4800600"/>
            <a:ext cx="850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Data rate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Figure 1-1: Graphical Conventions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290152" y="1295400"/>
            <a:ext cx="2133662" cy="1414487"/>
            <a:chOff x="4290152" y="1492250"/>
            <a:chExt cx="2133662" cy="1414487"/>
          </a:xfrm>
        </p:grpSpPr>
        <p:sp>
          <p:nvSpPr>
            <p:cNvPr id="3118" name="Content Placeholder 2"/>
            <p:cNvSpPr txBox="1">
              <a:spLocks/>
            </p:cNvSpPr>
            <p:nvPr/>
          </p:nvSpPr>
          <p:spPr bwMode="auto">
            <a:xfrm>
              <a:off x="4290152" y="2286000"/>
              <a:ext cx="2133662" cy="62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ea typeface="Osaka"/>
                  <a:cs typeface="Arial" pitchFamily="34" charset="0"/>
                </a:rPr>
                <a:t>Organizational Element</a:t>
              </a:r>
            </a:p>
          </p:txBody>
        </p:sp>
        <p:sp>
          <p:nvSpPr>
            <p:cNvPr id="8" name="Cube 7"/>
            <p:cNvSpPr>
              <a:spLocks noChangeArrowheads="1"/>
            </p:cNvSpPr>
            <p:nvPr/>
          </p:nvSpPr>
          <p:spPr bwMode="auto">
            <a:xfrm>
              <a:off x="4790054" y="1492250"/>
              <a:ext cx="1133475" cy="715963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rgbClr val="3366FF"/>
              </a:solidFill>
              <a:prstDash val="dash"/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3117" name="Oval 8"/>
          <p:cNvSpPr>
            <a:spLocks noChangeArrowheads="1"/>
          </p:cNvSpPr>
          <p:nvPr/>
        </p:nvSpPr>
        <p:spPr bwMode="auto">
          <a:xfrm>
            <a:off x="987439" y="3814746"/>
            <a:ext cx="1484354" cy="45245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6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14" name="Content Placeholder 2"/>
          <p:cNvSpPr txBox="1">
            <a:spLocks/>
          </p:cNvSpPr>
          <p:nvPr/>
        </p:nvSpPr>
        <p:spPr bwMode="auto">
          <a:xfrm>
            <a:off x="5105400" y="4245114"/>
            <a:ext cx="2286066" cy="6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Osaka"/>
                <a:cs typeface="Arial" pitchFamily="34" charset="0"/>
              </a:rPr>
              <a:t>Communications Protocol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14817" y="3874286"/>
            <a:ext cx="1466850" cy="333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079" name="Group 4"/>
          <p:cNvGrpSpPr>
            <a:grpSpLocks/>
          </p:cNvGrpSpPr>
          <p:nvPr/>
        </p:nvGrpSpPr>
        <p:grpSpPr bwMode="auto">
          <a:xfrm>
            <a:off x="2682142" y="1295401"/>
            <a:ext cx="1608185" cy="1020329"/>
            <a:chOff x="3651250" y="1492250"/>
            <a:chExt cx="1608138" cy="1020289"/>
          </a:xfrm>
        </p:grpSpPr>
        <p:sp>
          <p:nvSpPr>
            <p:cNvPr id="11" name="Can 10"/>
            <p:cNvSpPr/>
            <p:nvPr/>
          </p:nvSpPr>
          <p:spPr bwMode="auto">
            <a:xfrm>
              <a:off x="4152795" y="1492250"/>
              <a:ext cx="612757" cy="57147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dirty="0">
                  <a:solidFill>
                    <a:srgbClr val="000000"/>
                  </a:solidFill>
                  <a:ea typeface="ＭＳ Ｐゴシック" charset="-128"/>
                  <a:cs typeface="Arial" pitchFamily="34" charset="0"/>
                </a:rPr>
                <a:t>Data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dirty="0">
                  <a:solidFill>
                    <a:srgbClr val="000000"/>
                  </a:solidFill>
                  <a:ea typeface="ＭＳ Ｐゴシック" charset="-128"/>
                  <a:cs typeface="Arial" pitchFamily="34" charset="0"/>
                </a:rPr>
                <a:t>Store</a:t>
              </a:r>
            </a:p>
          </p:txBody>
        </p:sp>
        <p:sp>
          <p:nvSpPr>
            <p:cNvPr id="3113" name="Content Placeholder 2"/>
            <p:cNvSpPr txBox="1">
              <a:spLocks/>
            </p:cNvSpPr>
            <p:nvPr/>
          </p:nvSpPr>
          <p:spPr bwMode="auto">
            <a:xfrm>
              <a:off x="3651250" y="2119317"/>
              <a:ext cx="1608138" cy="39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ea typeface="Osaka"/>
                  <a:cs typeface="Arial" pitchFamily="34" charset="0"/>
                </a:rPr>
                <a:t>Data Store</a:t>
              </a:r>
            </a:p>
          </p:txBody>
        </p:sp>
      </p:grpSp>
      <p:grpSp>
        <p:nvGrpSpPr>
          <p:cNvPr id="3080" name="Group 3"/>
          <p:cNvGrpSpPr>
            <a:grpSpLocks/>
          </p:cNvGrpSpPr>
          <p:nvPr/>
        </p:nvGrpSpPr>
        <p:grpSpPr bwMode="auto">
          <a:xfrm>
            <a:off x="795345" y="5042038"/>
            <a:ext cx="2393634" cy="1541325"/>
            <a:chOff x="795338" y="5041900"/>
            <a:chExt cx="2393564" cy="1541265"/>
          </a:xfrm>
        </p:grpSpPr>
        <p:sp>
          <p:nvSpPr>
            <p:cNvPr id="3102" name="Rectangle 12"/>
            <p:cNvSpPr>
              <a:spLocks noChangeArrowheads="1"/>
            </p:cNvSpPr>
            <p:nvPr/>
          </p:nvSpPr>
          <p:spPr bwMode="auto">
            <a:xfrm>
              <a:off x="795338" y="5041900"/>
              <a:ext cx="11897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Color Keys:</a:t>
              </a:r>
            </a:p>
          </p:txBody>
        </p:sp>
        <p:grpSp>
          <p:nvGrpSpPr>
            <p:cNvPr id="3103" name="Group 1"/>
            <p:cNvGrpSpPr>
              <a:grpSpLocks/>
            </p:cNvGrpSpPr>
            <p:nvPr/>
          </p:nvGrpSpPr>
          <p:grpSpPr bwMode="auto">
            <a:xfrm>
              <a:off x="909638" y="5362574"/>
              <a:ext cx="2279264" cy="1220591"/>
              <a:chOff x="1417726" y="5343525"/>
              <a:chExt cx="2281016" cy="1220590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417716" y="5375125"/>
                <a:ext cx="222414" cy="222241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417716" y="5678326"/>
                <a:ext cx="222414" cy="222241"/>
              </a:xfrm>
              <a:prstGeom prst="rect">
                <a:avLst/>
              </a:prstGeom>
              <a:solidFill>
                <a:srgbClr val="E0C62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417716" y="5975176"/>
                <a:ext cx="222414" cy="222241"/>
              </a:xfrm>
              <a:prstGeom prst="rect">
                <a:avLst/>
              </a:prstGeom>
              <a:solidFill>
                <a:srgbClr val="4597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107" name="Rectangle 16"/>
              <p:cNvSpPr>
                <a:spLocks noChangeArrowheads="1"/>
              </p:cNvSpPr>
              <p:nvPr/>
            </p:nvSpPr>
            <p:spPr bwMode="auto">
              <a:xfrm>
                <a:off x="1417726" y="6270625"/>
                <a:ext cx="222421" cy="222250"/>
              </a:xfrm>
              <a:prstGeom prst="rect">
                <a:avLst/>
              </a:prstGeom>
              <a:solidFill>
                <a:srgbClr val="D6ECE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108" name="Rectangle 22"/>
              <p:cNvSpPr>
                <a:spLocks noChangeArrowheads="1"/>
              </p:cNvSpPr>
              <p:nvPr/>
            </p:nvSpPr>
            <p:spPr bwMode="auto">
              <a:xfrm>
                <a:off x="1763713" y="5343525"/>
                <a:ext cx="10815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User Node</a:t>
                </a:r>
              </a:p>
            </p:txBody>
          </p:sp>
          <p:sp>
            <p:nvSpPr>
              <p:cNvPr id="3109" name="Rectangle 23"/>
              <p:cNvSpPr>
                <a:spLocks noChangeArrowheads="1"/>
              </p:cNvSpPr>
              <p:nvPr/>
            </p:nvSpPr>
            <p:spPr bwMode="auto">
              <a:xfrm>
                <a:off x="1763713" y="5643563"/>
                <a:ext cx="186604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Earth Routing Node</a:t>
                </a:r>
              </a:p>
            </p:txBody>
          </p:sp>
          <p:sp>
            <p:nvSpPr>
              <p:cNvPr id="3110" name="Rectangle 24"/>
              <p:cNvSpPr>
                <a:spLocks noChangeArrowheads="1"/>
              </p:cNvSpPr>
              <p:nvPr/>
            </p:nvSpPr>
            <p:spPr bwMode="auto">
              <a:xfrm>
                <a:off x="1763713" y="5943600"/>
                <a:ext cx="193502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Space Routing Node</a:t>
                </a:r>
              </a:p>
            </p:txBody>
          </p:sp>
          <p:sp>
            <p:nvSpPr>
              <p:cNvPr id="3111" name="Rectangle 25"/>
              <p:cNvSpPr>
                <a:spLocks noChangeArrowheads="1"/>
              </p:cNvSpPr>
              <p:nvPr/>
            </p:nvSpPr>
            <p:spPr bwMode="auto">
              <a:xfrm>
                <a:off x="1763713" y="6256338"/>
                <a:ext cx="110217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WAN Node</a:t>
                </a:r>
              </a:p>
            </p:txBody>
          </p:sp>
        </p:grpSp>
      </p:grpSp>
      <p:grpSp>
        <p:nvGrpSpPr>
          <p:cNvPr id="3081" name="Group 2"/>
          <p:cNvGrpSpPr>
            <a:grpSpLocks/>
          </p:cNvGrpSpPr>
          <p:nvPr/>
        </p:nvGrpSpPr>
        <p:grpSpPr bwMode="auto">
          <a:xfrm>
            <a:off x="3375107" y="5345263"/>
            <a:ext cx="2524888" cy="1226987"/>
            <a:chOff x="3375025" y="5345113"/>
            <a:chExt cx="2524815" cy="1226939"/>
          </a:xfrm>
        </p:grpSpPr>
        <p:sp>
          <p:nvSpPr>
            <p:cNvPr id="3094" name="Rectangle 17"/>
            <p:cNvSpPr>
              <a:spLocks noChangeArrowheads="1"/>
            </p:cNvSpPr>
            <p:nvPr/>
          </p:nvSpPr>
          <p:spPr bwMode="auto">
            <a:xfrm>
              <a:off x="3375025" y="5357812"/>
              <a:ext cx="223838" cy="22225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6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95" name="Rectangle 18"/>
            <p:cNvSpPr>
              <a:spLocks noChangeArrowheads="1"/>
            </p:cNvSpPr>
            <p:nvPr/>
          </p:nvSpPr>
          <p:spPr bwMode="auto">
            <a:xfrm>
              <a:off x="3375025" y="5657850"/>
              <a:ext cx="223837" cy="222250"/>
            </a:xfrm>
            <a:prstGeom prst="rect">
              <a:avLst/>
            </a:prstGeom>
            <a:solidFill>
              <a:srgbClr val="FBDD3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6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96" name="Rectangle 26"/>
            <p:cNvSpPr>
              <a:spLocks noChangeArrowheads="1"/>
            </p:cNvSpPr>
            <p:nvPr/>
          </p:nvSpPr>
          <p:spPr bwMode="auto">
            <a:xfrm>
              <a:off x="3727450" y="5345113"/>
              <a:ext cx="11576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Application</a:t>
              </a:r>
            </a:p>
          </p:txBody>
        </p:sp>
        <p:sp>
          <p:nvSpPr>
            <p:cNvPr id="3097" name="Rectangle 27"/>
            <p:cNvSpPr>
              <a:spLocks noChangeArrowheads="1"/>
            </p:cNvSpPr>
            <p:nvPr/>
          </p:nvSpPr>
          <p:spPr bwMode="auto">
            <a:xfrm>
              <a:off x="3727450" y="5645150"/>
              <a:ext cx="2031266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Element Management</a:t>
              </a:r>
              <a:endPara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98" name="Rectangle 31"/>
            <p:cNvSpPr>
              <a:spLocks noChangeArrowheads="1"/>
            </p:cNvSpPr>
            <p:nvPr/>
          </p:nvSpPr>
          <p:spPr bwMode="auto">
            <a:xfrm>
              <a:off x="3375025" y="5967413"/>
              <a:ext cx="223837" cy="222250"/>
            </a:xfrm>
            <a:prstGeom prst="rect">
              <a:avLst/>
            </a:prstGeom>
            <a:solidFill>
              <a:srgbClr val="FB731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6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99" name="Rectangle 32"/>
            <p:cNvSpPr>
              <a:spLocks noChangeArrowheads="1"/>
            </p:cNvSpPr>
            <p:nvPr/>
          </p:nvSpPr>
          <p:spPr bwMode="auto">
            <a:xfrm>
              <a:off x="3375025" y="6276975"/>
              <a:ext cx="222250" cy="2222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6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00" name="Rectangle 33"/>
            <p:cNvSpPr>
              <a:spLocks noChangeArrowheads="1"/>
            </p:cNvSpPr>
            <p:nvPr/>
          </p:nvSpPr>
          <p:spPr bwMode="auto">
            <a:xfrm>
              <a:off x="3727450" y="5956300"/>
              <a:ext cx="20345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Network Management</a:t>
              </a:r>
            </a:p>
          </p:txBody>
        </p:sp>
        <p:sp>
          <p:nvSpPr>
            <p:cNvPr id="3101" name="Rectangle 34"/>
            <p:cNvSpPr>
              <a:spLocks noChangeArrowheads="1"/>
            </p:cNvSpPr>
            <p:nvPr/>
          </p:nvSpPr>
          <p:spPr bwMode="auto">
            <a:xfrm>
              <a:off x="3727450" y="6264275"/>
              <a:ext cx="21723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Network Layer function</a:t>
              </a:r>
            </a:p>
          </p:txBody>
        </p:sp>
      </p:grpSp>
      <p:grpSp>
        <p:nvGrpSpPr>
          <p:cNvPr id="3082" name="Group 1"/>
          <p:cNvGrpSpPr>
            <a:grpSpLocks/>
          </p:cNvGrpSpPr>
          <p:nvPr/>
        </p:nvGrpSpPr>
        <p:grpSpPr bwMode="auto">
          <a:xfrm>
            <a:off x="6293017" y="5361138"/>
            <a:ext cx="2298533" cy="1217461"/>
            <a:chOff x="6292850" y="5360988"/>
            <a:chExt cx="2298466" cy="121741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292683" y="5367188"/>
              <a:ext cx="222244" cy="2222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600" dirty="0">
                <a:solidFill>
                  <a:srgbClr val="000000"/>
                </a:solidFill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3087" name="Rectangle 20"/>
            <p:cNvSpPr>
              <a:spLocks noChangeArrowheads="1"/>
            </p:cNvSpPr>
            <p:nvPr/>
          </p:nvSpPr>
          <p:spPr bwMode="auto">
            <a:xfrm>
              <a:off x="6292850" y="5667375"/>
              <a:ext cx="222250" cy="222250"/>
            </a:xfrm>
            <a:prstGeom prst="rect">
              <a:avLst/>
            </a:prstGeom>
            <a:pattFill prst="pct70">
              <a:fgClr>
                <a:srgbClr val="3366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6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88" name="Rectangle 21"/>
            <p:cNvSpPr>
              <a:spLocks noChangeArrowheads="1"/>
            </p:cNvSpPr>
            <p:nvPr/>
          </p:nvSpPr>
          <p:spPr bwMode="auto">
            <a:xfrm>
              <a:off x="6292850" y="5976938"/>
              <a:ext cx="222250" cy="222250"/>
            </a:xfrm>
            <a:prstGeom prst="rect">
              <a:avLst/>
            </a:prstGeom>
            <a:pattFill prst="pct25">
              <a:fgClr>
                <a:srgbClr val="72BFC5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6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89" name="Rectangle 28"/>
            <p:cNvSpPr>
              <a:spLocks noChangeArrowheads="1"/>
            </p:cNvSpPr>
            <p:nvPr/>
          </p:nvSpPr>
          <p:spPr bwMode="auto">
            <a:xfrm>
              <a:off x="6678613" y="5360988"/>
              <a:ext cx="18325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Link Layer function</a:t>
              </a:r>
            </a:p>
          </p:txBody>
        </p:sp>
        <p:sp>
          <p:nvSpPr>
            <p:cNvPr id="3090" name="Rectangle 29"/>
            <p:cNvSpPr>
              <a:spLocks noChangeArrowheads="1"/>
            </p:cNvSpPr>
            <p:nvPr/>
          </p:nvSpPr>
          <p:spPr bwMode="auto">
            <a:xfrm>
              <a:off x="6678613" y="5661025"/>
              <a:ext cx="161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Routing function</a:t>
              </a:r>
            </a:p>
          </p:txBody>
        </p:sp>
        <p:sp>
          <p:nvSpPr>
            <p:cNvPr id="3091" name="Rectangle 30"/>
            <p:cNvSpPr>
              <a:spLocks noChangeArrowheads="1"/>
            </p:cNvSpPr>
            <p:nvPr/>
          </p:nvSpPr>
          <p:spPr bwMode="auto">
            <a:xfrm>
              <a:off x="6678613" y="5969000"/>
              <a:ext cx="19127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Forwarding function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292683" y="6286314"/>
              <a:ext cx="222244" cy="2222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200" dirty="0">
                <a:solidFill>
                  <a:srgbClr val="000000"/>
                </a:solidFill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093" name="Rectangle 36"/>
            <p:cNvSpPr>
              <a:spLocks noChangeArrowheads="1"/>
            </p:cNvSpPr>
            <p:nvPr/>
          </p:nvSpPr>
          <p:spPr bwMode="auto">
            <a:xfrm>
              <a:off x="6678613" y="6270625"/>
              <a:ext cx="10807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Data Store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4375" y="1295400"/>
            <a:ext cx="2030413" cy="1317589"/>
            <a:chOff x="714375" y="1492250"/>
            <a:chExt cx="2030413" cy="1317589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 bwMode="auto">
            <a:xfrm>
              <a:off x="714375" y="2306602"/>
              <a:ext cx="2030413" cy="50323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457200" fontAlgn="base">
                <a:spcAft>
                  <a:spcPct val="0"/>
                </a:spcAft>
                <a:buFont typeface="Wingdings" pitchFamily="2" charset="2"/>
                <a:buNone/>
                <a:defRPr/>
              </a:pPr>
              <a:r>
                <a:rPr kumimoji="1" lang="en-US" sz="2000" dirty="0">
                  <a:solidFill>
                    <a:srgbClr val="000000"/>
                  </a:solidFill>
                  <a:latin typeface="Arial" pitchFamily="34" charset="0"/>
                  <a:ea typeface="Osaka"/>
                  <a:cs typeface="Arial" pitchFamily="34" charset="0"/>
                </a:rPr>
                <a:t>Physical Node</a:t>
              </a:r>
            </a:p>
          </p:txBody>
        </p:sp>
        <p:sp>
          <p:nvSpPr>
            <p:cNvPr id="3085" name="Cube 6"/>
            <p:cNvSpPr>
              <a:spLocks noChangeArrowheads="1"/>
            </p:cNvSpPr>
            <p:nvPr/>
          </p:nvSpPr>
          <p:spPr bwMode="auto">
            <a:xfrm>
              <a:off x="1163655" y="1492250"/>
              <a:ext cx="1133508" cy="715991"/>
            </a:xfrm>
            <a:prstGeom prst="cube">
              <a:avLst>
                <a:gd name="adj" fmla="val 25000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53" name="AutoShape 10"/>
          <p:cNvSpPr>
            <a:spLocks noChangeArrowheads="1"/>
          </p:cNvSpPr>
          <p:nvPr/>
        </p:nvSpPr>
        <p:spPr bwMode="auto">
          <a:xfrm rot="5400000" flipH="1">
            <a:off x="3679852" y="3281432"/>
            <a:ext cx="244355" cy="1519083"/>
          </a:xfrm>
          <a:prstGeom prst="can">
            <a:avLst>
              <a:gd name="adj" fmla="val 45228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4245114"/>
            <a:ext cx="242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Physical, </a:t>
            </a:r>
            <a:r>
              <a:rPr kumimoji="1"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Logical, &amp;</a:t>
            </a:r>
            <a:br>
              <a:rPr kumimoji="1"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kumimoji="1"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</a:t>
            </a:r>
            <a:r>
              <a:rPr kumimoji="1"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Connectors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63645" y="3061900"/>
            <a:ext cx="1856597" cy="519500"/>
            <a:chOff x="863645" y="3214300"/>
            <a:chExt cx="1856597" cy="5195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032369" y="3214300"/>
              <a:ext cx="151914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TextBox 3"/>
            <p:cNvSpPr txBox="1"/>
            <p:nvPr/>
          </p:nvSpPr>
          <p:spPr>
            <a:xfrm>
              <a:off x="863645" y="3272135"/>
              <a:ext cx="1856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Physical or </a:t>
              </a:r>
              <a:endParaRPr lang="en-US" sz="1200" b="1" dirty="0" smtClean="0"/>
            </a:p>
            <a:p>
              <a:pPr algn="ctr"/>
              <a:r>
                <a:rPr lang="en-US" sz="1200" b="1" dirty="0" smtClean="0"/>
                <a:t>Functional Connection</a:t>
              </a:r>
              <a:endParaRPr lang="en-US" sz="12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52233" y="3061900"/>
            <a:ext cx="1569660" cy="519500"/>
            <a:chOff x="3042488" y="3214300"/>
            <a:chExt cx="1569660" cy="519500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3067744" y="3214300"/>
              <a:ext cx="151914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3042488" y="3272135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Logical </a:t>
              </a:r>
              <a:r>
                <a:rPr lang="en-US" sz="1200" b="1" dirty="0" smtClean="0"/>
                <a:t>Link </a:t>
              </a:r>
            </a:p>
            <a:p>
              <a:pPr algn="ctr"/>
              <a:r>
                <a:rPr lang="en-US" sz="1200" b="1" dirty="0" smtClean="0"/>
                <a:t>between Elements </a:t>
              </a:r>
              <a:endParaRPr lang="en-US" sz="12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14606" y="1327150"/>
            <a:ext cx="2133662" cy="1382737"/>
            <a:chOff x="6514606" y="1524000"/>
            <a:chExt cx="2133662" cy="1382737"/>
          </a:xfrm>
        </p:grpSpPr>
        <p:sp>
          <p:nvSpPr>
            <p:cNvPr id="57" name="Content Placeholder 2"/>
            <p:cNvSpPr txBox="1">
              <a:spLocks/>
            </p:cNvSpPr>
            <p:nvPr/>
          </p:nvSpPr>
          <p:spPr bwMode="auto">
            <a:xfrm>
              <a:off x="6514606" y="2286000"/>
              <a:ext cx="2133662" cy="62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ea typeface="Osaka"/>
                  <a:cs typeface="Arial" pitchFamily="34" charset="0"/>
                </a:rPr>
                <a:t>Organizational </a:t>
              </a:r>
              <a:r>
                <a:rPr lang="en-US" sz="2000" dirty="0" smtClean="0">
                  <a:solidFill>
                    <a:srgbClr val="000000"/>
                  </a:solidFill>
                  <a:ea typeface="Osaka"/>
                  <a:cs typeface="Arial" pitchFamily="34" charset="0"/>
                </a:rPr>
                <a:t>Domain</a:t>
              </a:r>
              <a:endParaRPr lang="en-US" sz="2000" dirty="0">
                <a:solidFill>
                  <a:srgbClr val="000000"/>
                </a:solidFill>
                <a:ea typeface="Osaka"/>
                <a:cs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014134" y="1524000"/>
              <a:ext cx="1134606" cy="627093"/>
            </a:xfrm>
            <a:prstGeom prst="roundRect">
              <a:avLst/>
            </a:prstGeom>
            <a:noFill/>
            <a:ln w="28575" cap="flat" cmpd="sng" algn="ctr">
              <a:solidFill>
                <a:srgbClr val="3366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56" name="Picture 1" descr="router_joeseph_teed_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60" y="3825084"/>
            <a:ext cx="520700" cy="3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7329220" y="4245114"/>
            <a:ext cx="1128980" cy="4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000000"/>
                </a:solidFill>
                <a:ea typeface="Osaka"/>
                <a:cs typeface="Arial" pitchFamily="34" charset="0"/>
              </a:rPr>
              <a:t>Router</a:t>
            </a:r>
            <a:endParaRPr lang="en-US" sz="2000" dirty="0">
              <a:solidFill>
                <a:srgbClr val="000000"/>
              </a:solidFill>
              <a:ea typeface="Osaka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44938" y="4245114"/>
            <a:ext cx="1369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Functional</a:t>
            </a:r>
            <a:r>
              <a:rPr kumimoji="1"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1"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Element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53884" y="2971800"/>
            <a:ext cx="1732269" cy="609600"/>
            <a:chOff x="4600400" y="3124200"/>
            <a:chExt cx="1732269" cy="609600"/>
          </a:xfrm>
        </p:grpSpPr>
        <p:grpSp>
          <p:nvGrpSpPr>
            <p:cNvPr id="23" name="Group 22"/>
            <p:cNvGrpSpPr/>
            <p:nvPr/>
          </p:nvGrpSpPr>
          <p:grpSpPr>
            <a:xfrm>
              <a:off x="5253328" y="3124200"/>
              <a:ext cx="426412" cy="180201"/>
              <a:chOff x="7759568" y="3124200"/>
              <a:chExt cx="426412" cy="180201"/>
            </a:xfrm>
          </p:grpSpPr>
          <p:sp>
            <p:nvSpPr>
              <p:cNvPr id="59" name="Line 8"/>
              <p:cNvSpPr>
                <a:spLocks noChangeAspect="1" noChangeShapeType="1"/>
              </p:cNvSpPr>
              <p:nvPr/>
            </p:nvSpPr>
            <p:spPr bwMode="auto">
              <a:xfrm>
                <a:off x="7759568" y="3238172"/>
                <a:ext cx="4264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>
                <a:off x="7924800" y="3124200"/>
                <a:ext cx="0" cy="18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0" name="TextBox 79"/>
            <p:cNvSpPr txBox="1"/>
            <p:nvPr/>
          </p:nvSpPr>
          <p:spPr>
            <a:xfrm>
              <a:off x="4600400" y="3272135"/>
              <a:ext cx="1732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Link Layer </a:t>
              </a:r>
              <a:r>
                <a:rPr lang="en-US" sz="1200" b="1" dirty="0" smtClean="0"/>
                <a:t>User</a:t>
              </a:r>
            </a:p>
            <a:p>
              <a:pPr algn="ctr"/>
              <a:r>
                <a:rPr lang="en-US" sz="1200" b="1" dirty="0" smtClean="0"/>
                <a:t>Service </a:t>
              </a:r>
              <a:r>
                <a:rPr lang="en-US" sz="1200" b="1" dirty="0"/>
                <a:t>Access Point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18144" y="2971800"/>
            <a:ext cx="1140056" cy="609600"/>
            <a:chOff x="6735445" y="3124200"/>
            <a:chExt cx="1140056" cy="609600"/>
          </a:xfrm>
        </p:grpSpPr>
        <p:grpSp>
          <p:nvGrpSpPr>
            <p:cNvPr id="32" name="Group 31"/>
            <p:cNvGrpSpPr/>
            <p:nvPr/>
          </p:nvGrpSpPr>
          <p:grpSpPr>
            <a:xfrm>
              <a:off x="7153073" y="3124200"/>
              <a:ext cx="304800" cy="180201"/>
              <a:chOff x="7848600" y="3124200"/>
              <a:chExt cx="304800" cy="180201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7848600" y="3238172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7924800" y="3124200"/>
                <a:ext cx="0" cy="18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7980045" y="3124200"/>
                <a:ext cx="0" cy="18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1" name="TextBox 80"/>
            <p:cNvSpPr txBox="1"/>
            <p:nvPr/>
          </p:nvSpPr>
          <p:spPr>
            <a:xfrm>
              <a:off x="6735445" y="3272135"/>
              <a:ext cx="1140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 </a:t>
              </a:r>
              <a:r>
                <a:rPr lang="en-US" sz="1200" b="1" dirty="0" smtClean="0"/>
                <a:t>Peering</a:t>
              </a:r>
            </a:p>
            <a:p>
              <a:pPr algn="ctr"/>
              <a:r>
                <a:rPr lang="en-US" sz="1200" b="1" dirty="0" smtClean="0"/>
                <a:t>Arrangement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92118"/>
            <a:ext cx="8229600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-7: ESLT DDOR Service </a:t>
            </a:r>
            <a:r>
              <a:rPr lang="en-US" sz="2500" dirty="0"/>
              <a:t>Provider Protocol Stack Building Blocks</a:t>
            </a:r>
          </a:p>
        </p:txBody>
      </p: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1141078" y="2298554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Open Loop Signal Reception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3378042" y="6172200"/>
            <a:ext cx="2170085" cy="2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DDOR Data Processing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830615" y="3393875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D-DOR Correlation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8" name="Elbow Connector 7"/>
          <p:cNvCxnSpPr>
            <a:stCxn id="55" idx="0"/>
            <a:endCxn id="39" idx="3"/>
          </p:cNvCxnSpPr>
          <p:nvPr/>
        </p:nvCxnSpPr>
        <p:spPr bwMode="auto">
          <a:xfrm rot="5400000" flipH="1" flipV="1">
            <a:off x="3987932" y="2275314"/>
            <a:ext cx="583283" cy="3820459"/>
          </a:xfrm>
          <a:prstGeom prst="bentConnector3">
            <a:avLst>
              <a:gd name="adj1" fmla="val 103458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8" name="Elbow Connector 57"/>
          <p:cNvCxnSpPr>
            <a:stCxn id="63" idx="2"/>
            <a:endCxn id="55" idx="2"/>
          </p:cNvCxnSpPr>
          <p:nvPr/>
        </p:nvCxnSpPr>
        <p:spPr bwMode="auto">
          <a:xfrm rot="16200000" flipH="1">
            <a:off x="476977" y="4104070"/>
            <a:ext cx="977822" cy="35422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/>
          <p:cNvCxnSpPr>
            <a:stCxn id="57" idx="4"/>
            <a:endCxn id="9230" idx="0"/>
          </p:cNvCxnSpPr>
          <p:nvPr/>
        </p:nvCxnSpPr>
        <p:spPr>
          <a:xfrm>
            <a:off x="2362249" y="2067333"/>
            <a:ext cx="5173" cy="23122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17" name="Rectangle 9216"/>
          <p:cNvSpPr/>
          <p:nvPr/>
        </p:nvSpPr>
        <p:spPr>
          <a:xfrm>
            <a:off x="2514600" y="3550980"/>
            <a:ext cx="12618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DDOR Raw Data </a:t>
            </a:r>
            <a:endParaRPr lang="en-US" sz="1100" dirty="0"/>
          </a:p>
        </p:txBody>
      </p:sp>
      <p:sp>
        <p:nvSpPr>
          <p:cNvPr id="63" name="Rectangle 62"/>
          <p:cNvSpPr/>
          <p:nvPr/>
        </p:nvSpPr>
        <p:spPr>
          <a:xfrm>
            <a:off x="296669" y="3530661"/>
            <a:ext cx="984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Downlink</a:t>
            </a:r>
            <a:endParaRPr lang="en-US" sz="1100" dirty="0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1143000" y="5296125"/>
            <a:ext cx="2452688" cy="585817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ESLT Monitor and Control</a:t>
            </a:r>
          </a:p>
        </p:txBody>
      </p:sp>
      <p:cxnSp>
        <p:nvCxnSpPr>
          <p:cNvPr id="13" name="Straight Arrow Connector 12"/>
          <p:cNvCxnSpPr>
            <a:stCxn id="48" idx="2"/>
            <a:endCxn id="35" idx="6"/>
          </p:cNvCxnSpPr>
          <p:nvPr/>
        </p:nvCxnSpPr>
        <p:spPr>
          <a:xfrm flipH="1">
            <a:off x="3595688" y="2575770"/>
            <a:ext cx="911318" cy="3013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6324600" y="4525948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TDM File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15" name="Straight Arrow Connector 14"/>
          <p:cNvCxnSpPr>
            <a:stCxn id="39" idx="4"/>
            <a:endCxn id="47" idx="0"/>
          </p:cNvCxnSpPr>
          <p:nvPr/>
        </p:nvCxnSpPr>
        <p:spPr>
          <a:xfrm>
            <a:off x="7056959" y="3979692"/>
            <a:ext cx="9004" cy="54625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9" name="Rectangle 48"/>
          <p:cNvSpPr/>
          <p:nvPr/>
        </p:nvSpPr>
        <p:spPr>
          <a:xfrm>
            <a:off x="6533188" y="4081790"/>
            <a:ext cx="15440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DDOR Reduced Data </a:t>
            </a:r>
            <a:endParaRPr lang="en-US" sz="1100" dirty="0"/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1143000" y="4477184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Open Loop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Signal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Reception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135905" y="1481516"/>
            <a:ext cx="2452688" cy="585817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ESLT Monitor and Control</a:t>
            </a:r>
          </a:p>
        </p:txBody>
      </p:sp>
      <p:cxnSp>
        <p:nvCxnSpPr>
          <p:cNvPr id="28" name="Straight Arrow Connector 27"/>
          <p:cNvCxnSpPr>
            <a:stCxn id="48" idx="2"/>
            <a:endCxn id="57" idx="6"/>
          </p:cNvCxnSpPr>
          <p:nvPr/>
        </p:nvCxnSpPr>
        <p:spPr>
          <a:xfrm flipH="1" flipV="1">
            <a:off x="3588593" y="1774425"/>
            <a:ext cx="918413" cy="8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0"/>
            <a:endCxn id="55" idx="4"/>
          </p:cNvCxnSpPr>
          <p:nvPr/>
        </p:nvCxnSpPr>
        <p:spPr>
          <a:xfrm flipV="1">
            <a:off x="2369344" y="5063001"/>
            <a:ext cx="0" cy="23312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9" name="Elbow Connector 78"/>
          <p:cNvCxnSpPr>
            <a:stCxn id="63" idx="0"/>
            <a:endCxn id="9230" idx="2"/>
          </p:cNvCxnSpPr>
          <p:nvPr/>
        </p:nvCxnSpPr>
        <p:spPr bwMode="auto">
          <a:xfrm rot="5400000" flipH="1" flipV="1">
            <a:off x="495328" y="2884911"/>
            <a:ext cx="939198" cy="352302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" name="Rectangle 53"/>
          <p:cNvSpPr>
            <a:spLocks noChangeArrowheads="1"/>
          </p:cNvSpPr>
          <p:nvPr/>
        </p:nvSpPr>
        <p:spPr bwMode="auto">
          <a:xfrm rot="16200000">
            <a:off x="396588" y="5450107"/>
            <a:ext cx="942786" cy="2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Station 1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84" name="Rectangle 53"/>
          <p:cNvSpPr>
            <a:spLocks noChangeArrowheads="1"/>
          </p:cNvSpPr>
          <p:nvPr/>
        </p:nvSpPr>
        <p:spPr bwMode="auto">
          <a:xfrm rot="16200000">
            <a:off x="396588" y="1635498"/>
            <a:ext cx="942786" cy="2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Station 2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5026958" y="1696021"/>
            <a:ext cx="161663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ESCCS-SM (D-DOR)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625382" y="4034516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DDOR-RDEF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41" name="Elbow Connector 40"/>
          <p:cNvCxnSpPr>
            <a:stCxn id="9230" idx="4"/>
            <a:endCxn id="39" idx="1"/>
          </p:cNvCxnSpPr>
          <p:nvPr/>
        </p:nvCxnSpPr>
        <p:spPr bwMode="auto">
          <a:xfrm rot="16200000" flipH="1">
            <a:off x="3980965" y="1270827"/>
            <a:ext cx="595295" cy="3822381"/>
          </a:xfrm>
          <a:prstGeom prst="bentConnector3">
            <a:avLst>
              <a:gd name="adj1" fmla="val 99825"/>
            </a:avLst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1634776" y="3031126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DDOR-RDEF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4507006" y="2282045"/>
            <a:ext cx="2655794" cy="587449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ESLT Service Management 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(Configuration &amp; Execution)</a:t>
            </a:r>
          </a:p>
        </p:txBody>
      </p:sp>
      <p:cxnSp>
        <p:nvCxnSpPr>
          <p:cNvPr id="52" name="Straight Arrow Connector 51"/>
          <p:cNvCxnSpPr>
            <a:stCxn id="87" idx="2"/>
            <a:endCxn id="48" idx="0"/>
          </p:cNvCxnSpPr>
          <p:nvPr/>
        </p:nvCxnSpPr>
        <p:spPr>
          <a:xfrm flipH="1">
            <a:off x="5834903" y="1970673"/>
            <a:ext cx="371" cy="31137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5829613" y="5262340"/>
            <a:ext cx="2479754" cy="449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Return-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47" idx="2"/>
            <a:endCxn id="37" idx="0"/>
          </p:cNvCxnSpPr>
          <p:nvPr/>
        </p:nvCxnSpPr>
        <p:spPr>
          <a:xfrm>
            <a:off x="7065963" y="4800600"/>
            <a:ext cx="3527" cy="46174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2931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-8: </a:t>
            </a:r>
            <a:r>
              <a:rPr lang="en-US" sz="2500" dirty="0"/>
              <a:t>Service </a:t>
            </a:r>
            <a:r>
              <a:rPr lang="en-US" sz="2500" dirty="0" smtClean="0"/>
              <a:t>User / Provider ABA CSTS Forward</a:t>
            </a:r>
            <a:r>
              <a:rPr lang="en-US" sz="2500" dirty="0"/>
              <a:t>-File Building </a:t>
            </a:r>
            <a:r>
              <a:rPr lang="en-US" sz="2500" dirty="0" smtClean="0"/>
              <a:t>Block</a:t>
            </a:r>
            <a:endParaRPr lang="en-US" sz="2500" dirty="0"/>
          </a:p>
        </p:txBody>
      </p:sp>
      <p:sp>
        <p:nvSpPr>
          <p:cNvPr id="14361" name="Oval 7"/>
          <p:cNvSpPr>
            <a:spLocks noChangeArrowheads="1"/>
          </p:cNvSpPr>
          <p:nvPr/>
        </p:nvSpPr>
        <p:spPr bwMode="auto">
          <a:xfrm>
            <a:off x="1168412" y="4290629"/>
            <a:ext cx="2452766" cy="58729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Delivery Service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(Frame Muxing)</a:t>
            </a:r>
          </a:p>
        </p:txBody>
      </p:sp>
      <p:sp>
        <p:nvSpPr>
          <p:cNvPr id="14362" name="Text Box 12"/>
          <p:cNvSpPr txBox="1">
            <a:spLocks noChangeArrowheads="1"/>
          </p:cNvSpPr>
          <p:nvPr/>
        </p:nvSpPr>
        <p:spPr bwMode="auto">
          <a:xfrm>
            <a:off x="781050" y="5746178"/>
            <a:ext cx="1482772" cy="2746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Mod</a:t>
            </a:r>
          </a:p>
        </p:txBody>
      </p:sp>
      <p:sp>
        <p:nvSpPr>
          <p:cNvPr id="14363" name="Text Box 16"/>
          <p:cNvSpPr txBox="1">
            <a:spLocks noChangeArrowheads="1"/>
          </p:cNvSpPr>
          <p:nvPr/>
        </p:nvSpPr>
        <p:spPr bwMode="auto">
          <a:xfrm>
            <a:off x="2532119" y="5755702"/>
            <a:ext cx="1484359" cy="2746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14364" name="Straight Connector 70"/>
          <p:cNvCxnSpPr>
            <a:cxnSpLocks noChangeShapeType="1"/>
            <a:stCxn id="14361" idx="3"/>
            <a:endCxn id="14362" idx="0"/>
          </p:cNvCxnSpPr>
          <p:nvPr/>
        </p:nvCxnSpPr>
        <p:spPr bwMode="auto">
          <a:xfrm flipH="1">
            <a:off x="1522413" y="4792663"/>
            <a:ext cx="4762" cy="954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5" name="Straight Connector 71"/>
          <p:cNvCxnSpPr>
            <a:cxnSpLocks noChangeShapeType="1"/>
            <a:stCxn id="14361" idx="5"/>
            <a:endCxn id="14363" idx="0"/>
          </p:cNvCxnSpPr>
          <p:nvPr/>
        </p:nvCxnSpPr>
        <p:spPr bwMode="auto">
          <a:xfrm>
            <a:off x="3262313" y="4792663"/>
            <a:ext cx="12700" cy="963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6" name="Text Box 15"/>
          <p:cNvSpPr txBox="1">
            <a:spLocks noChangeArrowheads="1"/>
          </p:cNvSpPr>
          <p:nvPr/>
        </p:nvSpPr>
        <p:spPr bwMode="auto">
          <a:xfrm>
            <a:off x="2532119" y="5373164"/>
            <a:ext cx="1484359" cy="274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14367" name="Text Box 12"/>
          <p:cNvSpPr txBox="1">
            <a:spLocks noChangeArrowheads="1"/>
          </p:cNvSpPr>
          <p:nvPr/>
        </p:nvSpPr>
        <p:spPr bwMode="auto">
          <a:xfrm>
            <a:off x="781050" y="5373164"/>
            <a:ext cx="1482772" cy="274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Code &amp; Sync</a:t>
            </a:r>
          </a:p>
        </p:txBody>
      </p:sp>
      <p:cxnSp>
        <p:nvCxnSpPr>
          <p:cNvPr id="14368" name="Straight Connector 74"/>
          <p:cNvCxnSpPr>
            <a:cxnSpLocks noChangeShapeType="1"/>
            <a:stCxn id="14371" idx="3"/>
            <a:endCxn id="14361" idx="1"/>
          </p:cNvCxnSpPr>
          <p:nvPr/>
        </p:nvCxnSpPr>
        <p:spPr bwMode="auto">
          <a:xfrm>
            <a:off x="1514475" y="2886075"/>
            <a:ext cx="12700" cy="1490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9" name="Rectangle 76"/>
          <p:cNvSpPr>
            <a:spLocks noChangeArrowheads="1"/>
          </p:cNvSpPr>
          <p:nvPr/>
        </p:nvSpPr>
        <p:spPr bwMode="auto">
          <a:xfrm>
            <a:off x="781050" y="3590631"/>
            <a:ext cx="1482772" cy="2555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4370" name="Rectangle 77"/>
          <p:cNvSpPr>
            <a:spLocks noChangeArrowheads="1"/>
          </p:cNvSpPr>
          <p:nvPr/>
        </p:nvSpPr>
        <p:spPr bwMode="auto">
          <a:xfrm>
            <a:off x="781050" y="3900154"/>
            <a:ext cx="1482772" cy="25555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 Framing</a:t>
            </a:r>
          </a:p>
        </p:txBody>
      </p:sp>
      <p:sp>
        <p:nvSpPr>
          <p:cNvPr id="14371" name="Oval 7"/>
          <p:cNvSpPr>
            <a:spLocks noChangeArrowheads="1"/>
          </p:cNvSpPr>
          <p:nvPr/>
        </p:nvSpPr>
        <p:spPr bwMode="auto">
          <a:xfrm>
            <a:off x="1150950" y="2503333"/>
            <a:ext cx="2479754" cy="449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Forward-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82" name="Magnetic Disk 18"/>
          <p:cNvSpPr/>
          <p:nvPr/>
        </p:nvSpPr>
        <p:spPr bwMode="auto">
          <a:xfrm>
            <a:off x="2055813" y="1889125"/>
            <a:ext cx="476250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4373" name="Elbow Connector 274"/>
          <p:cNvCxnSpPr>
            <a:cxnSpLocks noChangeShapeType="1"/>
            <a:stCxn id="82" idx="4"/>
          </p:cNvCxnSpPr>
          <p:nvPr/>
        </p:nvCxnSpPr>
        <p:spPr bwMode="auto">
          <a:xfrm>
            <a:off x="2532119" y="2068414"/>
            <a:ext cx="198443" cy="42539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4" name="Elbow Connector 15"/>
          <p:cNvCxnSpPr>
            <a:cxnSpLocks noChangeShapeType="1"/>
            <a:stCxn id="82" idx="2"/>
          </p:cNvCxnSpPr>
          <p:nvPr/>
        </p:nvCxnSpPr>
        <p:spPr bwMode="auto">
          <a:xfrm rot="10800000" flipV="1">
            <a:off x="1887573" y="2068414"/>
            <a:ext cx="168280" cy="45555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5" name="Elbow Connector 274"/>
          <p:cNvCxnSpPr>
            <a:cxnSpLocks noChangeShapeType="1"/>
            <a:stCxn id="14371" idx="5"/>
          </p:cNvCxnSpPr>
          <p:nvPr/>
        </p:nvCxnSpPr>
        <p:spPr bwMode="auto">
          <a:xfrm rot="16200000" flipH="1">
            <a:off x="2299741" y="3853284"/>
            <a:ext cx="2487293" cy="552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6" name="Rectangle 85"/>
          <p:cNvSpPr>
            <a:spLocks noChangeArrowheads="1"/>
          </p:cNvSpPr>
          <p:nvPr/>
        </p:nvSpPr>
        <p:spPr bwMode="auto">
          <a:xfrm>
            <a:off x="788988" y="3062062"/>
            <a:ext cx="1484359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sp>
        <p:nvSpPr>
          <p:cNvPr id="14377" name="Rectangle 86"/>
          <p:cNvSpPr>
            <a:spLocks noChangeArrowheads="1"/>
          </p:cNvSpPr>
          <p:nvPr/>
        </p:nvSpPr>
        <p:spPr bwMode="auto">
          <a:xfrm>
            <a:off x="871520" y="6075582"/>
            <a:ext cx="3098180" cy="6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ABA 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Forward-File Service Provider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Using CFDP File Delivery</a:t>
            </a:r>
            <a:b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</a:b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over SPP and CSTS F-Frame</a:t>
            </a:r>
          </a:p>
        </p:txBody>
      </p:sp>
      <p:sp>
        <p:nvSpPr>
          <p:cNvPr id="14379" name="Text Box 15"/>
          <p:cNvSpPr txBox="1">
            <a:spLocks noChangeArrowheads="1"/>
          </p:cNvSpPr>
          <p:nvPr/>
        </p:nvSpPr>
        <p:spPr bwMode="auto">
          <a:xfrm>
            <a:off x="2532119" y="4963642"/>
            <a:ext cx="1098585" cy="2730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prstClr val="black"/>
                </a:solidFill>
                <a:ea typeface="ÇlÇr ñæí©"/>
                <a:cs typeface="Arial" pitchFamily="34" charset="0"/>
              </a:rPr>
              <a:t>CSTS F-Frame</a:t>
            </a: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5638800" y="4167675"/>
            <a:ext cx="2452688" cy="49212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Forward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-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Application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6122988" y="5772638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45" name="Straight Connector 89"/>
          <p:cNvCxnSpPr>
            <a:cxnSpLocks noChangeShapeType="1"/>
            <a:stCxn id="43" idx="4"/>
            <a:endCxn id="44" idx="0"/>
          </p:cNvCxnSpPr>
          <p:nvPr/>
        </p:nvCxnSpPr>
        <p:spPr bwMode="auto">
          <a:xfrm>
            <a:off x="6865144" y="4659800"/>
            <a:ext cx="0" cy="1112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122988" y="5341898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122988" y="4911156"/>
            <a:ext cx="1484312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CSTS Transfer </a:t>
            </a: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File </a:t>
            </a:r>
            <a:endParaRPr lang="en-US" sz="12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cxnSp>
        <p:nvCxnSpPr>
          <p:cNvPr id="48" name="Straight Arrow Connector 191"/>
          <p:cNvCxnSpPr>
            <a:cxnSpLocks noChangeShapeType="1"/>
            <a:stCxn id="43" idx="0"/>
            <a:endCxn id="49" idx="3"/>
          </p:cNvCxnSpPr>
          <p:nvPr/>
        </p:nvCxnSpPr>
        <p:spPr bwMode="auto">
          <a:xfrm flipV="1">
            <a:off x="6865938" y="3777150"/>
            <a:ext cx="4762" cy="390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Magnetic Disk 18"/>
          <p:cNvSpPr/>
          <p:nvPr/>
        </p:nvSpPr>
        <p:spPr>
          <a:xfrm>
            <a:off x="6643688" y="3548550"/>
            <a:ext cx="455612" cy="22860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11"/>
          <p:cNvSpPr>
            <a:spLocks noChangeArrowheads="1"/>
          </p:cNvSpPr>
          <p:nvPr/>
        </p:nvSpPr>
        <p:spPr bwMode="auto">
          <a:xfrm>
            <a:off x="5114757" y="6256565"/>
            <a:ext cx="3500778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ABA User CSTS Forward-File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(Requires CSTS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Transfer-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in Service Provider)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541620" y="3068265"/>
            <a:ext cx="1447800" cy="23492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CSTS </a:t>
            </a: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Transfer File </a:t>
            </a:r>
            <a:endParaRPr lang="en-US" sz="12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914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-9: </a:t>
            </a:r>
            <a:r>
              <a:rPr lang="en-US" sz="2500" dirty="0"/>
              <a:t>Service </a:t>
            </a:r>
            <a:r>
              <a:rPr lang="en-US" sz="2500" dirty="0" smtClean="0"/>
              <a:t>Provider ABA CSTS Return-File </a:t>
            </a:r>
            <a:r>
              <a:rPr lang="en-US" sz="2500" dirty="0"/>
              <a:t>Building </a:t>
            </a:r>
            <a:r>
              <a:rPr lang="en-US" sz="2500" dirty="0" smtClean="0"/>
              <a:t>Block</a:t>
            </a:r>
            <a:endParaRPr lang="en-US" sz="2500" dirty="0"/>
          </a:p>
        </p:txBody>
      </p:sp>
      <p:sp>
        <p:nvSpPr>
          <p:cNvPr id="14361" name="Oval 7"/>
          <p:cNvSpPr>
            <a:spLocks noChangeArrowheads="1"/>
          </p:cNvSpPr>
          <p:nvPr/>
        </p:nvSpPr>
        <p:spPr bwMode="auto">
          <a:xfrm>
            <a:off x="3221833" y="4311047"/>
            <a:ext cx="2452766" cy="58729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SLE RCF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Delivery Service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(Frame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De-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14362" name="Text Box 12"/>
          <p:cNvSpPr txBox="1">
            <a:spLocks noChangeArrowheads="1"/>
          </p:cNvSpPr>
          <p:nvPr/>
        </p:nvSpPr>
        <p:spPr bwMode="auto">
          <a:xfrm>
            <a:off x="2834471" y="5766596"/>
            <a:ext cx="1482772" cy="2746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14363" name="Text Box 16"/>
          <p:cNvSpPr txBox="1">
            <a:spLocks noChangeArrowheads="1"/>
          </p:cNvSpPr>
          <p:nvPr/>
        </p:nvSpPr>
        <p:spPr bwMode="auto">
          <a:xfrm>
            <a:off x="4585540" y="5776120"/>
            <a:ext cx="1484359" cy="2746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14364" name="Straight Connector 70"/>
          <p:cNvCxnSpPr>
            <a:cxnSpLocks noChangeShapeType="1"/>
            <a:stCxn id="14361" idx="3"/>
            <a:endCxn id="14362" idx="0"/>
          </p:cNvCxnSpPr>
          <p:nvPr/>
        </p:nvCxnSpPr>
        <p:spPr bwMode="auto">
          <a:xfrm flipH="1">
            <a:off x="3575834" y="4813081"/>
            <a:ext cx="4762" cy="954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5" name="Straight Connector 71"/>
          <p:cNvCxnSpPr>
            <a:cxnSpLocks noChangeShapeType="1"/>
            <a:stCxn id="14361" idx="5"/>
            <a:endCxn id="14363" idx="0"/>
          </p:cNvCxnSpPr>
          <p:nvPr/>
        </p:nvCxnSpPr>
        <p:spPr bwMode="auto">
          <a:xfrm>
            <a:off x="5315734" y="4813081"/>
            <a:ext cx="12700" cy="963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6" name="Text Box 15"/>
          <p:cNvSpPr txBox="1">
            <a:spLocks noChangeArrowheads="1"/>
          </p:cNvSpPr>
          <p:nvPr/>
        </p:nvSpPr>
        <p:spPr bwMode="auto">
          <a:xfrm>
            <a:off x="4585540" y="5393582"/>
            <a:ext cx="1484359" cy="274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14367" name="Text Box 12"/>
          <p:cNvSpPr txBox="1">
            <a:spLocks noChangeArrowheads="1"/>
          </p:cNvSpPr>
          <p:nvPr/>
        </p:nvSpPr>
        <p:spPr bwMode="auto">
          <a:xfrm>
            <a:off x="2834471" y="5393582"/>
            <a:ext cx="1482772" cy="274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4368" name="Straight Connector 74"/>
          <p:cNvCxnSpPr>
            <a:cxnSpLocks noChangeShapeType="1"/>
            <a:stCxn id="14371" idx="3"/>
            <a:endCxn id="14361" idx="1"/>
          </p:cNvCxnSpPr>
          <p:nvPr/>
        </p:nvCxnSpPr>
        <p:spPr bwMode="auto">
          <a:xfrm>
            <a:off x="3567896" y="2906493"/>
            <a:ext cx="12700" cy="1490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/>
            <a:tailEnd type="none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9" name="Rectangle 76"/>
          <p:cNvSpPr>
            <a:spLocks noChangeArrowheads="1"/>
          </p:cNvSpPr>
          <p:nvPr/>
        </p:nvSpPr>
        <p:spPr bwMode="auto">
          <a:xfrm>
            <a:off x="2834471" y="3611049"/>
            <a:ext cx="1482772" cy="2555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4370" name="Rectangle 77"/>
          <p:cNvSpPr>
            <a:spLocks noChangeArrowheads="1"/>
          </p:cNvSpPr>
          <p:nvPr/>
        </p:nvSpPr>
        <p:spPr bwMode="auto">
          <a:xfrm>
            <a:off x="2834471" y="3920572"/>
            <a:ext cx="1482772" cy="25555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TM/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AOS Link Framing</a:t>
            </a:r>
          </a:p>
        </p:txBody>
      </p:sp>
      <p:sp>
        <p:nvSpPr>
          <p:cNvPr id="82" name="Magnetic Disk 18"/>
          <p:cNvSpPr/>
          <p:nvPr/>
        </p:nvSpPr>
        <p:spPr bwMode="auto">
          <a:xfrm>
            <a:off x="4114800" y="1935040"/>
            <a:ext cx="476250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4373" name="Elbow Connector 274"/>
          <p:cNvCxnSpPr>
            <a:cxnSpLocks noChangeShapeType="1"/>
            <a:stCxn id="82" idx="4"/>
          </p:cNvCxnSpPr>
          <p:nvPr/>
        </p:nvCxnSpPr>
        <p:spPr bwMode="auto">
          <a:xfrm>
            <a:off x="4591106" y="2114329"/>
            <a:ext cx="198443" cy="42539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4" name="Elbow Connector 15"/>
          <p:cNvCxnSpPr>
            <a:cxnSpLocks noChangeShapeType="1"/>
            <a:stCxn id="82" idx="2"/>
          </p:cNvCxnSpPr>
          <p:nvPr/>
        </p:nvCxnSpPr>
        <p:spPr bwMode="auto">
          <a:xfrm rot="10800000" flipV="1">
            <a:off x="3886200" y="2113634"/>
            <a:ext cx="228600" cy="477166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5" name="Elbow Connector 274"/>
          <p:cNvCxnSpPr>
            <a:cxnSpLocks noChangeShapeType="1"/>
            <a:stCxn id="14371" idx="5"/>
          </p:cNvCxnSpPr>
          <p:nvPr/>
        </p:nvCxnSpPr>
        <p:spPr bwMode="auto">
          <a:xfrm rot="16200000" flipH="1">
            <a:off x="4353162" y="3873702"/>
            <a:ext cx="2487293" cy="552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6" name="Rectangle 85"/>
          <p:cNvSpPr>
            <a:spLocks noChangeArrowheads="1"/>
          </p:cNvSpPr>
          <p:nvPr/>
        </p:nvSpPr>
        <p:spPr bwMode="auto">
          <a:xfrm>
            <a:off x="2842409" y="3082480"/>
            <a:ext cx="1484359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sp>
        <p:nvSpPr>
          <p:cNvPr id="14377" name="Rectangle 86"/>
          <p:cNvSpPr>
            <a:spLocks noChangeArrowheads="1"/>
          </p:cNvSpPr>
          <p:nvPr/>
        </p:nvSpPr>
        <p:spPr bwMode="auto">
          <a:xfrm>
            <a:off x="3048000" y="6096000"/>
            <a:ext cx="2852063" cy="6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ABA 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Return-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Service Provider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Using CFDP File Delivery</a:t>
            </a:r>
            <a:b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</a:b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over SPP and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SLE RCF</a:t>
            </a:r>
            <a:endParaRPr lang="en-US" sz="11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4379" name="Text Box 15"/>
          <p:cNvSpPr txBox="1">
            <a:spLocks noChangeArrowheads="1"/>
          </p:cNvSpPr>
          <p:nvPr/>
        </p:nvSpPr>
        <p:spPr bwMode="auto">
          <a:xfrm>
            <a:off x="4585540" y="4984060"/>
            <a:ext cx="1098585" cy="2730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SLE RCF</a:t>
            </a:r>
            <a:endParaRPr lang="en-US" sz="11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595041" y="3088683"/>
            <a:ext cx="1447800" cy="23492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CSTS </a:t>
            </a: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Transfer File </a:t>
            </a:r>
            <a:endParaRPr lang="en-US" sz="12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14371" name="Oval 7"/>
          <p:cNvSpPr>
            <a:spLocks noChangeArrowheads="1"/>
          </p:cNvSpPr>
          <p:nvPr/>
        </p:nvSpPr>
        <p:spPr bwMode="auto">
          <a:xfrm>
            <a:off x="3204371" y="2523751"/>
            <a:ext cx="2479754" cy="449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Return-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6019800" y="1676400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Offline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Radiometric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57200" y="1676400"/>
            <a:ext cx="245268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D-DOR Correlation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34" name="Straight Connector 74"/>
          <p:cNvCxnSpPr>
            <a:cxnSpLocks noChangeShapeType="1"/>
            <a:stCxn id="33" idx="4"/>
            <a:endCxn id="51" idx="0"/>
          </p:cNvCxnSpPr>
          <p:nvPr/>
        </p:nvCxnSpPr>
        <p:spPr bwMode="auto">
          <a:xfrm>
            <a:off x="1683544" y="2262217"/>
            <a:ext cx="4222" cy="3483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74"/>
          <p:cNvCxnSpPr>
            <a:cxnSpLocks noChangeShapeType="1"/>
            <a:stCxn id="52" idx="1"/>
            <a:endCxn id="14371" idx="6"/>
          </p:cNvCxnSpPr>
          <p:nvPr/>
        </p:nvCxnSpPr>
        <p:spPr bwMode="auto">
          <a:xfrm flipH="1" flipV="1">
            <a:off x="5684125" y="2748353"/>
            <a:ext cx="834150" cy="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946403" y="2610554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TDM File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6518275" y="2613927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TDM File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53" name="Straight Connector 74"/>
          <p:cNvCxnSpPr>
            <a:cxnSpLocks noChangeShapeType="1"/>
            <a:stCxn id="32" idx="4"/>
            <a:endCxn id="52" idx="0"/>
          </p:cNvCxnSpPr>
          <p:nvPr/>
        </p:nvCxnSpPr>
        <p:spPr bwMode="auto">
          <a:xfrm>
            <a:off x="7246144" y="2262217"/>
            <a:ext cx="13494" cy="35171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74"/>
          <p:cNvCxnSpPr>
            <a:cxnSpLocks noChangeShapeType="1"/>
            <a:stCxn id="51" idx="3"/>
            <a:endCxn id="14371" idx="2"/>
          </p:cNvCxnSpPr>
          <p:nvPr/>
        </p:nvCxnSpPr>
        <p:spPr bwMode="auto">
          <a:xfrm>
            <a:off x="2429128" y="2747880"/>
            <a:ext cx="775243" cy="4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792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-10: </a:t>
            </a:r>
            <a:r>
              <a:rPr lang="en-US" sz="2500" dirty="0"/>
              <a:t>ABA Service-User </a:t>
            </a:r>
            <a:r>
              <a:rPr lang="en-US" sz="2500" dirty="0" smtClean="0"/>
              <a:t>CLTU &amp; F</a:t>
            </a:r>
            <a:r>
              <a:rPr lang="en-US" sz="2500" dirty="0"/>
              <a:t>-Frame Building Blocks</a:t>
            </a:r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1467888" y="3676421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F-CLTU 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(CLTU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1683533" y="5162883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46" name="Straight Connector 9"/>
          <p:cNvCxnSpPr>
            <a:cxnSpLocks noChangeShapeType="1"/>
            <a:stCxn id="10244" idx="0"/>
            <a:endCxn id="33" idx="4"/>
          </p:cNvCxnSpPr>
          <p:nvPr/>
        </p:nvCxnSpPr>
        <p:spPr bwMode="auto">
          <a:xfrm flipH="1" flipV="1">
            <a:off x="2424809" y="2770714"/>
            <a:ext cx="5898" cy="9057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1683533" y="3277664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1683533" y="2907324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 Frame</a:t>
            </a:r>
          </a:p>
        </p:txBody>
      </p:sp>
      <p:sp>
        <p:nvSpPr>
          <p:cNvPr id="10251" name="Oval 7"/>
          <p:cNvSpPr>
            <a:spLocks noChangeArrowheads="1"/>
          </p:cNvSpPr>
          <p:nvPr/>
        </p:nvSpPr>
        <p:spPr bwMode="auto">
          <a:xfrm>
            <a:off x="5528970" y="3655935"/>
            <a:ext cx="1889913" cy="61126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F-Frame 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5733945" y="5162883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53" name="Straight Connector 21"/>
          <p:cNvCxnSpPr>
            <a:cxnSpLocks noChangeShapeType="1"/>
            <a:stCxn id="10251" idx="4"/>
            <a:endCxn id="10252" idx="0"/>
          </p:cNvCxnSpPr>
          <p:nvPr/>
        </p:nvCxnSpPr>
        <p:spPr bwMode="auto">
          <a:xfrm>
            <a:off x="6473927" y="4267200"/>
            <a:ext cx="2158" cy="8956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733945" y="4768717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733945" y="4373528"/>
            <a:ext cx="1484279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1288596" y="5626492"/>
            <a:ext cx="2299551" cy="2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ABA User SLE F-CLTU</a:t>
            </a: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auto">
          <a:xfrm>
            <a:off x="5232154" y="5626492"/>
            <a:ext cx="2513259" cy="2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b) ABA User CSTS F-Frame</a:t>
            </a:r>
          </a:p>
        </p:txBody>
      </p:sp>
      <p:cxnSp>
        <p:nvCxnSpPr>
          <p:cNvPr id="24" name="Straight Connector 9"/>
          <p:cNvCxnSpPr>
            <a:cxnSpLocks noChangeShapeType="1"/>
            <a:stCxn id="10251" idx="0"/>
            <a:endCxn id="35" idx="4"/>
          </p:cNvCxnSpPr>
          <p:nvPr/>
        </p:nvCxnSpPr>
        <p:spPr bwMode="auto">
          <a:xfrm flipH="1" flipV="1">
            <a:off x="6469307" y="3129563"/>
            <a:ext cx="4620" cy="5263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9"/>
          <p:cNvCxnSpPr>
            <a:cxnSpLocks noChangeShapeType="1"/>
            <a:stCxn id="10245" idx="0"/>
            <a:endCxn id="10244" idx="4"/>
          </p:cNvCxnSpPr>
          <p:nvPr/>
        </p:nvCxnSpPr>
        <p:spPr bwMode="auto">
          <a:xfrm flipV="1">
            <a:off x="2424879" y="4263870"/>
            <a:ext cx="5828" cy="899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683533" y="4768717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1683533" y="4373528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F-CLTU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1461990" y="2183265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5506488" y="2542114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5722095" y="3277664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AOS/TC Frame</a:t>
            </a:r>
          </a:p>
        </p:txBody>
      </p:sp>
    </p:spTree>
    <p:extLst>
      <p:ext uri="{BB962C8B-B14F-4D97-AF65-F5344CB8AC3E}">
        <p14:creationId xmlns:p14="http://schemas.microsoft.com/office/powerpoint/2010/main" val="331962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-11: </a:t>
            </a:r>
            <a:r>
              <a:rPr lang="en-US" sz="2500" dirty="0"/>
              <a:t>ABA Service-User Protocol Return-</a:t>
            </a:r>
            <a:r>
              <a:rPr lang="en-US" sz="2500" dirty="0" smtClean="0"/>
              <a:t>Frame &amp; CFDP </a:t>
            </a:r>
            <a:r>
              <a:rPr lang="en-US" sz="2500" dirty="0"/>
              <a:t>Building Block</a:t>
            </a:r>
          </a:p>
        </p:txBody>
      </p:sp>
      <p:sp>
        <p:nvSpPr>
          <p:cNvPr id="22" name="Rectangle 110"/>
          <p:cNvSpPr>
            <a:spLocks noChangeArrowheads="1"/>
          </p:cNvSpPr>
          <p:nvPr/>
        </p:nvSpPr>
        <p:spPr bwMode="auto">
          <a:xfrm>
            <a:off x="4242510" y="5715000"/>
            <a:ext cx="2384938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ABA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User CFDP File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Return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over SPP and SLE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RCF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927355" y="3695138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RCF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143000" y="5181600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26" name="Straight Connector 9"/>
          <p:cNvCxnSpPr>
            <a:cxnSpLocks noChangeShapeType="1"/>
            <a:stCxn id="24" idx="0"/>
            <a:endCxn id="40" idx="4"/>
          </p:cNvCxnSpPr>
          <p:nvPr/>
        </p:nvCxnSpPr>
        <p:spPr bwMode="auto">
          <a:xfrm flipH="1" flipV="1">
            <a:off x="1884276" y="3170431"/>
            <a:ext cx="5898" cy="5247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143000" y="3307041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AOS/TM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Frame</a:t>
            </a: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4443225" y="3674652"/>
            <a:ext cx="1889913" cy="61126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RCF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Processing)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4648200" y="5181600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31" name="Straight Connector 21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5388182" y="4285917"/>
            <a:ext cx="2158" cy="8956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648200" y="4787434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648200" y="4392245"/>
            <a:ext cx="1484279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SLE RAF or RCF</a:t>
            </a: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520151" y="5715000"/>
            <a:ext cx="27553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ABA User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Return SLE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RAF / RCF</a:t>
            </a:r>
          </a:p>
        </p:txBody>
      </p:sp>
      <p:cxnSp>
        <p:nvCxnSpPr>
          <p:cNvPr id="36" name="Straight Connector 9"/>
          <p:cNvCxnSpPr>
            <a:cxnSpLocks noChangeShapeType="1"/>
            <a:stCxn id="29" idx="0"/>
            <a:endCxn id="43" idx="4"/>
          </p:cNvCxnSpPr>
          <p:nvPr/>
        </p:nvCxnSpPr>
        <p:spPr bwMode="auto">
          <a:xfrm flipH="1" flipV="1">
            <a:off x="5386054" y="2388269"/>
            <a:ext cx="2128" cy="12863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9"/>
          <p:cNvCxnSpPr>
            <a:cxnSpLocks noChangeShapeType="1"/>
            <a:stCxn id="25" idx="0"/>
            <a:endCxn id="24" idx="4"/>
          </p:cNvCxnSpPr>
          <p:nvPr/>
        </p:nvCxnSpPr>
        <p:spPr bwMode="auto">
          <a:xfrm flipV="1">
            <a:off x="1884346" y="4282587"/>
            <a:ext cx="5828" cy="899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1143000" y="4787434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143000" y="4392245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SLE </a:t>
            </a: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RAF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or </a:t>
            </a: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RCF</a:t>
            </a:r>
            <a:endParaRPr lang="en-US" sz="12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921457" y="2582982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4636350" y="3296381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TM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Frame</a:t>
            </a: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4159710" y="1894557"/>
            <a:ext cx="2452688" cy="493712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 Return-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Application</a:t>
            </a:r>
          </a:p>
        </p:txBody>
      </p:sp>
      <p:cxnSp>
        <p:nvCxnSpPr>
          <p:cNvPr id="44" name="Straight Arrow Connector 191"/>
          <p:cNvCxnSpPr>
            <a:cxnSpLocks noChangeShapeType="1"/>
            <a:endCxn id="45" idx="3"/>
          </p:cNvCxnSpPr>
          <p:nvPr/>
        </p:nvCxnSpPr>
        <p:spPr bwMode="auto">
          <a:xfrm flipH="1" flipV="1">
            <a:off x="5386054" y="1665957"/>
            <a:ext cx="794" cy="2079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Magnetic Disk 44"/>
          <p:cNvSpPr/>
          <p:nvPr/>
        </p:nvSpPr>
        <p:spPr>
          <a:xfrm>
            <a:off x="5158248" y="1437357"/>
            <a:ext cx="455612" cy="2286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645485" y="2908302"/>
            <a:ext cx="1482725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4643898" y="2522755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CFDP</a:t>
            </a:r>
          </a:p>
        </p:txBody>
      </p:sp>
    </p:spTree>
    <p:extLst>
      <p:ext uri="{BB962C8B-B14F-4D97-AF65-F5344CB8AC3E}">
        <p14:creationId xmlns:p14="http://schemas.microsoft.com/office/powerpoint/2010/main" val="223750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-12: ABA Service User Radiometric / Monitor &amp; Service Data </a:t>
            </a:r>
            <a:r>
              <a:rPr lang="en-US" sz="2500" dirty="0"/>
              <a:t>Protocol Stack Building Blocks</a:t>
            </a: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533400" y="5562600"/>
            <a:ext cx="22583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User Radiometric Data Processing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762000" y="3352800"/>
            <a:ext cx="1773238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Radiometric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Data 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40" name="Straight Connector 40"/>
          <p:cNvCxnSpPr>
            <a:cxnSpLocks noChangeShapeType="1"/>
            <a:stCxn id="39" idx="4"/>
            <a:endCxn id="43" idx="0"/>
          </p:cNvCxnSpPr>
          <p:nvPr/>
        </p:nvCxnSpPr>
        <p:spPr bwMode="auto">
          <a:xfrm>
            <a:off x="1648619" y="3938617"/>
            <a:ext cx="7144" cy="10143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914400" y="4568806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912813" y="4181436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914400" y="495300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6330950" y="3363840"/>
            <a:ext cx="2224088" cy="585817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User Service Control Data Processing</a:t>
            </a:r>
          </a:p>
        </p:txBody>
      </p:sp>
      <p:cxnSp>
        <p:nvCxnSpPr>
          <p:cNvPr id="32" name="Straight Connector 40"/>
          <p:cNvCxnSpPr>
            <a:cxnSpLocks noChangeShapeType="1"/>
            <a:stCxn id="31" idx="4"/>
            <a:endCxn id="35" idx="0"/>
          </p:cNvCxnSpPr>
          <p:nvPr/>
        </p:nvCxnSpPr>
        <p:spPr bwMode="auto">
          <a:xfrm>
            <a:off x="7442994" y="3949657"/>
            <a:ext cx="3969" cy="100334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05600" y="4568806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704013" y="4181436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SC-CSTS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705600" y="495300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3421062" y="3352800"/>
            <a:ext cx="2147888" cy="585817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User Service Monitor Data Processing</a:t>
            </a:r>
          </a:p>
        </p:txBody>
      </p:sp>
      <p:cxnSp>
        <p:nvCxnSpPr>
          <p:cNvPr id="37" name="Straight Connector 40"/>
          <p:cNvCxnSpPr>
            <a:cxnSpLocks noChangeShapeType="1"/>
            <a:stCxn id="36" idx="4"/>
            <a:endCxn id="48" idx="0"/>
          </p:cNvCxnSpPr>
          <p:nvPr/>
        </p:nvCxnSpPr>
        <p:spPr bwMode="auto">
          <a:xfrm flipH="1">
            <a:off x="4475163" y="3938617"/>
            <a:ext cx="19843" cy="10143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733800" y="4568806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732213" y="4181436"/>
            <a:ext cx="1484312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D-CSTS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3733800" y="4953000"/>
            <a:ext cx="1482725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352800" y="5560367"/>
            <a:ext cx="225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 User Monitor Data Processing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477000" y="5560367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 User Service Control Data Processing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1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381000"/>
            <a:ext cx="7772400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Figure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6-13: </a:t>
            </a:r>
            <a:r>
              <a:rPr lang="en-US" dirty="0"/>
              <a:t>Basic ABA </a:t>
            </a:r>
            <a:r>
              <a:rPr lang="en-US" dirty="0" smtClean="0"/>
              <a:t>Forward Space User Node and CFDP version</a:t>
            </a:r>
            <a:endParaRPr lang="en-US" dirty="0"/>
          </a:p>
        </p:txBody>
      </p:sp>
      <p:sp>
        <p:nvSpPr>
          <p:cNvPr id="79" name="Oval 7"/>
          <p:cNvSpPr>
            <a:spLocks noChangeArrowheads="1"/>
          </p:cNvSpPr>
          <p:nvPr/>
        </p:nvSpPr>
        <p:spPr bwMode="auto">
          <a:xfrm>
            <a:off x="1170579" y="3250370"/>
            <a:ext cx="198120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Processing)</a:t>
            </a:r>
          </a:p>
        </p:txBody>
      </p:sp>
      <p:cxnSp>
        <p:nvCxnSpPr>
          <p:cNvPr id="81" name="Straight Connector 9"/>
          <p:cNvCxnSpPr>
            <a:cxnSpLocks noChangeShapeType="1"/>
            <a:stCxn id="79" idx="4"/>
            <a:endCxn id="87" idx="0"/>
          </p:cNvCxnSpPr>
          <p:nvPr/>
        </p:nvCxnSpPr>
        <p:spPr bwMode="auto">
          <a:xfrm>
            <a:off x="2161179" y="3837819"/>
            <a:ext cx="13510" cy="1150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1426949" y="4544742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426949" y="4098202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485054" y="5609512"/>
            <a:ext cx="3352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ABA 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Forward Space User Frame / Packet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87" name="Text Box 12"/>
          <p:cNvSpPr txBox="1">
            <a:spLocks noChangeArrowheads="1"/>
          </p:cNvSpPr>
          <p:nvPr/>
        </p:nvSpPr>
        <p:spPr bwMode="auto">
          <a:xfrm>
            <a:off x="1433326" y="4988682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4447179" y="3250370"/>
            <a:ext cx="1939495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Processing)</a:t>
            </a:r>
          </a:p>
        </p:txBody>
      </p:sp>
      <p:cxnSp>
        <p:nvCxnSpPr>
          <p:cNvPr id="92" name="Straight Connector 9"/>
          <p:cNvCxnSpPr>
            <a:cxnSpLocks noChangeShapeType="1"/>
            <a:stCxn id="91" idx="4"/>
            <a:endCxn id="96" idx="0"/>
          </p:cNvCxnSpPr>
          <p:nvPr/>
        </p:nvCxnSpPr>
        <p:spPr bwMode="auto">
          <a:xfrm>
            <a:off x="5416927" y="3837819"/>
            <a:ext cx="5795" cy="11651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4674982" y="4559030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4" name="Text Box 15"/>
          <p:cNvSpPr txBox="1">
            <a:spLocks noChangeArrowheads="1"/>
          </p:cNvSpPr>
          <p:nvPr/>
        </p:nvSpPr>
        <p:spPr bwMode="auto">
          <a:xfrm>
            <a:off x="4674982" y="4112490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95" name="Rectangle 28"/>
          <p:cNvSpPr>
            <a:spLocks noChangeArrowheads="1"/>
          </p:cNvSpPr>
          <p:nvPr/>
        </p:nvSpPr>
        <p:spPr bwMode="auto">
          <a:xfrm>
            <a:off x="4795657" y="5609512"/>
            <a:ext cx="3352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 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ABA 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Forward Space User Frame &amp; CFDP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4681359" y="500297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97" name="Rectangle 48"/>
          <p:cNvSpPr>
            <a:spLocks noChangeArrowheads="1"/>
          </p:cNvSpPr>
          <p:nvPr/>
        </p:nvSpPr>
        <p:spPr bwMode="auto">
          <a:xfrm>
            <a:off x="6858000" y="4114800"/>
            <a:ext cx="1482772" cy="26997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98" name="Oval 7"/>
          <p:cNvSpPr>
            <a:spLocks noChangeArrowheads="1"/>
          </p:cNvSpPr>
          <p:nvPr/>
        </p:nvSpPr>
        <p:spPr bwMode="auto">
          <a:xfrm>
            <a:off x="6780464" y="2869370"/>
            <a:ext cx="161443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File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99" name="Straight Connector 9"/>
          <p:cNvCxnSpPr>
            <a:cxnSpLocks noChangeShapeType="1"/>
            <a:stCxn id="98" idx="4"/>
            <a:endCxn id="97" idx="0"/>
          </p:cNvCxnSpPr>
          <p:nvPr/>
        </p:nvCxnSpPr>
        <p:spPr bwMode="auto">
          <a:xfrm>
            <a:off x="7587679" y="3456819"/>
            <a:ext cx="11707" cy="6579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Rectangle 66"/>
          <p:cNvSpPr>
            <a:spLocks noChangeArrowheads="1"/>
          </p:cNvSpPr>
          <p:nvPr/>
        </p:nvSpPr>
        <p:spPr bwMode="auto">
          <a:xfrm>
            <a:off x="6857383" y="3694901"/>
            <a:ext cx="1484360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cxnSp>
        <p:nvCxnSpPr>
          <p:cNvPr id="101" name="Straight Connector 9"/>
          <p:cNvCxnSpPr>
            <a:cxnSpLocks noChangeShapeType="1"/>
            <a:stCxn id="97" idx="1"/>
            <a:endCxn id="94" idx="3"/>
          </p:cNvCxnSpPr>
          <p:nvPr/>
        </p:nvCxnSpPr>
        <p:spPr bwMode="auto">
          <a:xfrm flipH="1">
            <a:off x="6157673" y="4249788"/>
            <a:ext cx="700327" cy="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21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381000"/>
            <a:ext cx="7772400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Figure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6-14: </a:t>
            </a:r>
            <a:r>
              <a:rPr lang="en-US" dirty="0"/>
              <a:t>Basic ABA </a:t>
            </a:r>
            <a:r>
              <a:rPr lang="en-US" dirty="0" smtClean="0"/>
              <a:t>Return Space User Node and CFDP version</a:t>
            </a:r>
            <a:endParaRPr lang="en-US" dirty="0"/>
          </a:p>
        </p:txBody>
      </p:sp>
      <p:sp>
        <p:nvSpPr>
          <p:cNvPr id="79" name="Oval 7"/>
          <p:cNvSpPr>
            <a:spLocks noChangeArrowheads="1"/>
          </p:cNvSpPr>
          <p:nvPr/>
        </p:nvSpPr>
        <p:spPr bwMode="auto">
          <a:xfrm>
            <a:off x="1170579" y="3250370"/>
            <a:ext cx="198120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Processing)</a:t>
            </a:r>
          </a:p>
        </p:txBody>
      </p:sp>
      <p:cxnSp>
        <p:nvCxnSpPr>
          <p:cNvPr id="81" name="Straight Connector 9"/>
          <p:cNvCxnSpPr>
            <a:cxnSpLocks noChangeShapeType="1"/>
            <a:stCxn id="79" idx="4"/>
            <a:endCxn id="87" idx="0"/>
          </p:cNvCxnSpPr>
          <p:nvPr/>
        </p:nvCxnSpPr>
        <p:spPr bwMode="auto">
          <a:xfrm>
            <a:off x="2161179" y="3837819"/>
            <a:ext cx="13510" cy="1150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1426949" y="4544742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Frame </a:t>
            </a:r>
            <a:r>
              <a:rPr lang="en-US" sz="1050" dirty="0" smtClean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Code &amp; Sync</a:t>
            </a:r>
            <a:endParaRPr 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426949" y="4098202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TM/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AOS Link</a:t>
            </a: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542763" y="5609512"/>
            <a:ext cx="3236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ABA 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Return Space User Frame / Packet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87" name="Text Box 12"/>
          <p:cNvSpPr txBox="1">
            <a:spLocks noChangeArrowheads="1"/>
          </p:cNvSpPr>
          <p:nvPr/>
        </p:nvSpPr>
        <p:spPr bwMode="auto">
          <a:xfrm>
            <a:off x="1433326" y="4988682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Mod</a:t>
            </a:r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4447179" y="3250370"/>
            <a:ext cx="1939495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Processing)</a:t>
            </a:r>
          </a:p>
        </p:txBody>
      </p:sp>
      <p:cxnSp>
        <p:nvCxnSpPr>
          <p:cNvPr id="92" name="Straight Connector 9"/>
          <p:cNvCxnSpPr>
            <a:cxnSpLocks noChangeShapeType="1"/>
            <a:stCxn id="91" idx="4"/>
            <a:endCxn id="96" idx="0"/>
          </p:cNvCxnSpPr>
          <p:nvPr/>
        </p:nvCxnSpPr>
        <p:spPr bwMode="auto">
          <a:xfrm>
            <a:off x="5416927" y="3837819"/>
            <a:ext cx="5795" cy="11651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4674982" y="4559030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Frame </a:t>
            </a:r>
            <a:r>
              <a:rPr lang="en-US" sz="1050" dirty="0" smtClean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Code &amp; Sync</a:t>
            </a:r>
            <a:endParaRPr 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4" name="Text Box 15"/>
          <p:cNvSpPr txBox="1">
            <a:spLocks noChangeArrowheads="1"/>
          </p:cNvSpPr>
          <p:nvPr/>
        </p:nvSpPr>
        <p:spPr bwMode="auto">
          <a:xfrm>
            <a:off x="4674982" y="4112490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TM/AOS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Link</a:t>
            </a:r>
          </a:p>
        </p:txBody>
      </p:sp>
      <p:sp>
        <p:nvSpPr>
          <p:cNvPr id="95" name="Rectangle 28"/>
          <p:cNvSpPr>
            <a:spLocks noChangeArrowheads="1"/>
          </p:cNvSpPr>
          <p:nvPr/>
        </p:nvSpPr>
        <p:spPr bwMode="auto">
          <a:xfrm>
            <a:off x="4853367" y="5609512"/>
            <a:ext cx="3236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 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ABA 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Return Space User Frame &amp; CFDP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4681359" y="500297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Mod</a:t>
            </a:r>
          </a:p>
        </p:txBody>
      </p:sp>
      <p:sp>
        <p:nvSpPr>
          <p:cNvPr id="97" name="Rectangle 48"/>
          <p:cNvSpPr>
            <a:spLocks noChangeArrowheads="1"/>
          </p:cNvSpPr>
          <p:nvPr/>
        </p:nvSpPr>
        <p:spPr bwMode="auto">
          <a:xfrm>
            <a:off x="6858000" y="4114800"/>
            <a:ext cx="1482772" cy="26997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98" name="Oval 7"/>
          <p:cNvSpPr>
            <a:spLocks noChangeArrowheads="1"/>
          </p:cNvSpPr>
          <p:nvPr/>
        </p:nvSpPr>
        <p:spPr bwMode="auto">
          <a:xfrm>
            <a:off x="6780464" y="2869370"/>
            <a:ext cx="161443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File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99" name="Straight Connector 9"/>
          <p:cNvCxnSpPr>
            <a:cxnSpLocks noChangeShapeType="1"/>
            <a:stCxn id="98" idx="4"/>
            <a:endCxn id="97" idx="0"/>
          </p:cNvCxnSpPr>
          <p:nvPr/>
        </p:nvCxnSpPr>
        <p:spPr bwMode="auto">
          <a:xfrm>
            <a:off x="7587679" y="3456819"/>
            <a:ext cx="11707" cy="6579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Rectangle 66"/>
          <p:cNvSpPr>
            <a:spLocks noChangeArrowheads="1"/>
          </p:cNvSpPr>
          <p:nvPr/>
        </p:nvSpPr>
        <p:spPr bwMode="auto">
          <a:xfrm>
            <a:off x="6857383" y="3694901"/>
            <a:ext cx="1484360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cxnSp>
        <p:nvCxnSpPr>
          <p:cNvPr id="101" name="Straight Connector 9"/>
          <p:cNvCxnSpPr>
            <a:cxnSpLocks noChangeShapeType="1"/>
            <a:stCxn id="97" idx="1"/>
            <a:endCxn id="94" idx="3"/>
          </p:cNvCxnSpPr>
          <p:nvPr/>
        </p:nvCxnSpPr>
        <p:spPr bwMode="auto">
          <a:xfrm flipH="1">
            <a:off x="6157673" y="4249788"/>
            <a:ext cx="700327" cy="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092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-15: ABA Space User Ranging Protocol </a:t>
            </a:r>
            <a:r>
              <a:rPr lang="en-US" sz="2500" dirty="0"/>
              <a:t>Stack Building Blocks</a:t>
            </a: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1213163" y="6019800"/>
            <a:ext cx="2080229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Space User Node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Regenerative Ranging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3" name="Straight Connector 39"/>
          <p:cNvCxnSpPr>
            <a:cxnSpLocks noChangeShapeType="1"/>
            <a:stCxn id="31" idx="4"/>
            <a:endCxn id="27" idx="0"/>
          </p:cNvCxnSpPr>
          <p:nvPr/>
        </p:nvCxnSpPr>
        <p:spPr bwMode="auto">
          <a:xfrm>
            <a:off x="3102871" y="2107835"/>
            <a:ext cx="18518" cy="88991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2368120" y="2289248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cxnSp>
        <p:nvCxnSpPr>
          <p:cNvPr id="9236" name="Straight Connector 46"/>
          <p:cNvCxnSpPr>
            <a:cxnSpLocks noChangeShapeType="1"/>
            <a:stCxn id="32" idx="4"/>
            <a:endCxn id="25" idx="0"/>
          </p:cNvCxnSpPr>
          <p:nvPr/>
        </p:nvCxnSpPr>
        <p:spPr bwMode="auto">
          <a:xfrm>
            <a:off x="3109931" y="4774835"/>
            <a:ext cx="23463" cy="85306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379233" y="4926940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9249" name="Text Box 12"/>
          <p:cNvSpPr txBox="1">
            <a:spLocks noChangeArrowheads="1"/>
          </p:cNvSpPr>
          <p:nvPr/>
        </p:nvSpPr>
        <p:spPr bwMode="auto">
          <a:xfrm>
            <a:off x="2368120" y="264577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CCSDS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Modulation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379233" y="5273015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CCSDS De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-</a:t>
            </a: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Modulation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05020" y="3429000"/>
            <a:ext cx="1752600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Re-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Generative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Ranging 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52" name="Elbow Connector 51"/>
          <p:cNvCxnSpPr>
            <a:endCxn id="2" idx="1"/>
          </p:cNvCxnSpPr>
          <p:nvPr/>
        </p:nvCxnSpPr>
        <p:spPr bwMode="auto">
          <a:xfrm>
            <a:off x="1738336" y="5207575"/>
            <a:ext cx="640897" cy="202759"/>
          </a:xfrm>
          <a:prstGeom prst="bentConnector3">
            <a:avLst>
              <a:gd name="adj1" fmla="val 181"/>
            </a:avLst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5" name="Elbow Connector 54"/>
          <p:cNvCxnSpPr>
            <a:stCxn id="9249" idx="1"/>
          </p:cNvCxnSpPr>
          <p:nvPr/>
        </p:nvCxnSpPr>
        <p:spPr bwMode="auto">
          <a:xfrm rot="10800000">
            <a:off x="1738336" y="2547029"/>
            <a:ext cx="629784" cy="236072"/>
          </a:xfrm>
          <a:prstGeom prst="bentConnector3">
            <a:avLst>
              <a:gd name="adj1" fmla="val 100698"/>
            </a:avLst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2112271" y="1520386"/>
            <a:ext cx="198120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Return 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140183" y="4187386"/>
            <a:ext cx="1939495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Forward 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39700" y="2209800"/>
            <a:ext cx="1484312" cy="33346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Sequence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391238" y="5627904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379232" y="2997746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5956308" y="6015486"/>
            <a:ext cx="2006416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 Space User Node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Turn-around Ranging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48" name="Straight Connector 39"/>
          <p:cNvCxnSpPr>
            <a:cxnSpLocks noChangeShapeType="1"/>
            <a:stCxn id="61" idx="4"/>
            <a:endCxn id="67" idx="0"/>
          </p:cNvCxnSpPr>
          <p:nvPr/>
        </p:nvCxnSpPr>
        <p:spPr bwMode="auto">
          <a:xfrm>
            <a:off x="7391843" y="2103521"/>
            <a:ext cx="18518" cy="88991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6657092" y="2284934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Code &amp; Sync</a:t>
            </a:r>
          </a:p>
        </p:txBody>
      </p:sp>
      <p:cxnSp>
        <p:nvCxnSpPr>
          <p:cNvPr id="50" name="Straight Connector 46"/>
          <p:cNvCxnSpPr>
            <a:cxnSpLocks noChangeShapeType="1"/>
            <a:stCxn id="62" idx="4"/>
            <a:endCxn id="66" idx="0"/>
          </p:cNvCxnSpPr>
          <p:nvPr/>
        </p:nvCxnSpPr>
        <p:spPr bwMode="auto">
          <a:xfrm>
            <a:off x="7398903" y="4770521"/>
            <a:ext cx="23463" cy="85306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6668205" y="4922626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6657092" y="2641461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CCSDS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Modulation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6668205" y="5268701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CCSDS De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-</a:t>
            </a: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Modulation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5118132" y="3445335"/>
            <a:ext cx="1752600" cy="58581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Turn-Around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Ranging Processing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59" name="Elbow Connector 58"/>
          <p:cNvCxnSpPr>
            <a:stCxn id="56" idx="4"/>
            <a:endCxn id="54" idx="1"/>
          </p:cNvCxnSpPr>
          <p:nvPr/>
        </p:nvCxnSpPr>
        <p:spPr bwMode="auto">
          <a:xfrm rot="16200000" flipH="1">
            <a:off x="5643884" y="4381699"/>
            <a:ext cx="1374868" cy="673773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Elbow Connector 59"/>
          <p:cNvCxnSpPr>
            <a:stCxn id="53" idx="1"/>
            <a:endCxn id="56" idx="0"/>
          </p:cNvCxnSpPr>
          <p:nvPr/>
        </p:nvCxnSpPr>
        <p:spPr bwMode="auto">
          <a:xfrm rot="10800000" flipV="1">
            <a:off x="5994432" y="2778787"/>
            <a:ext cx="662660" cy="666548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6401243" y="1516072"/>
            <a:ext cx="198120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Return 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6429155" y="4183072"/>
            <a:ext cx="1939495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Forward 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6680210" y="5623590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6668204" y="2993432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57" name="Straight Connector 39"/>
          <p:cNvCxnSpPr>
            <a:cxnSpLocks noChangeShapeType="1"/>
            <a:stCxn id="45" idx="2"/>
            <a:endCxn id="39" idx="0"/>
          </p:cNvCxnSpPr>
          <p:nvPr/>
        </p:nvCxnSpPr>
        <p:spPr bwMode="auto">
          <a:xfrm flipH="1">
            <a:off x="1381320" y="2543266"/>
            <a:ext cx="536" cy="88573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39"/>
          <p:cNvCxnSpPr>
            <a:cxnSpLocks noChangeShapeType="1"/>
            <a:stCxn id="39" idx="4"/>
            <a:endCxn id="44" idx="0"/>
          </p:cNvCxnSpPr>
          <p:nvPr/>
        </p:nvCxnSpPr>
        <p:spPr bwMode="auto">
          <a:xfrm flipH="1">
            <a:off x="1377235" y="4014817"/>
            <a:ext cx="4085" cy="85489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35079" y="4869707"/>
            <a:ext cx="1484312" cy="3223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Ranging Sequence Recovery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86200" y="5486400"/>
            <a:ext cx="8066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Uplink</a:t>
            </a:r>
            <a:endParaRPr lang="en-US" sz="1100" dirty="0"/>
          </a:p>
        </p:txBody>
      </p:sp>
      <p:sp>
        <p:nvSpPr>
          <p:cNvPr id="64" name="Rectangle 63"/>
          <p:cNvSpPr/>
          <p:nvPr/>
        </p:nvSpPr>
        <p:spPr>
          <a:xfrm>
            <a:off x="3886200" y="2862590"/>
            <a:ext cx="9877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Downlink</a:t>
            </a:r>
            <a:endParaRPr lang="en-US" sz="1100" dirty="0"/>
          </a:p>
        </p:txBody>
      </p:sp>
      <p:cxnSp>
        <p:nvCxnSpPr>
          <p:cNvPr id="65" name="Straight Arrow Connector 64"/>
          <p:cNvCxnSpPr>
            <a:endCxn id="25" idx="3"/>
          </p:cNvCxnSpPr>
          <p:nvPr/>
        </p:nvCxnSpPr>
        <p:spPr>
          <a:xfrm flipH="1">
            <a:off x="3875550" y="5760968"/>
            <a:ext cx="558980" cy="4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7" idx="3"/>
          </p:cNvCxnSpPr>
          <p:nvPr/>
        </p:nvCxnSpPr>
        <p:spPr>
          <a:xfrm flipH="1" flipV="1">
            <a:off x="3863545" y="3135072"/>
            <a:ext cx="570985" cy="82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229600" y="5486400"/>
            <a:ext cx="8066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Uplink</a:t>
            </a:r>
            <a:endParaRPr lang="en-US" sz="1100" dirty="0"/>
          </a:p>
        </p:txBody>
      </p:sp>
      <p:cxnSp>
        <p:nvCxnSpPr>
          <p:cNvPr id="70" name="Straight Arrow Connector 69"/>
          <p:cNvCxnSpPr>
            <a:endCxn id="66" idx="3"/>
          </p:cNvCxnSpPr>
          <p:nvPr/>
        </p:nvCxnSpPr>
        <p:spPr>
          <a:xfrm flipH="1">
            <a:off x="8164522" y="5746779"/>
            <a:ext cx="512965" cy="141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8152903" y="2862590"/>
            <a:ext cx="9877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Downlink</a:t>
            </a:r>
            <a:endParaRPr lang="en-US" sz="1100" dirty="0"/>
          </a:p>
        </p:txBody>
      </p:sp>
      <p:cxnSp>
        <p:nvCxnSpPr>
          <p:cNvPr id="72" name="Straight Arrow Connector 71"/>
          <p:cNvCxnSpPr>
            <a:endCxn id="67" idx="3"/>
          </p:cNvCxnSpPr>
          <p:nvPr/>
        </p:nvCxnSpPr>
        <p:spPr>
          <a:xfrm flipH="1">
            <a:off x="8152517" y="3124200"/>
            <a:ext cx="610483" cy="655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5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-16: ABA Space User DOR Protocol </a:t>
            </a:r>
            <a:r>
              <a:rPr lang="en-US" sz="2500" dirty="0"/>
              <a:t>Stack Building Blocks</a:t>
            </a:r>
          </a:p>
        </p:txBody>
      </p:sp>
      <p:sp>
        <p:nvSpPr>
          <p:cNvPr id="9242" name="Rectangle 53"/>
          <p:cNvSpPr>
            <a:spLocks noChangeArrowheads="1"/>
          </p:cNvSpPr>
          <p:nvPr/>
        </p:nvSpPr>
        <p:spPr bwMode="auto">
          <a:xfrm>
            <a:off x="1192732" y="3548106"/>
            <a:ext cx="2121093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Space User Node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DOR Downlink Signals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3" name="Straight Connector 39"/>
          <p:cNvCxnSpPr>
            <a:cxnSpLocks noChangeShapeType="1"/>
            <a:stCxn id="31" idx="4"/>
            <a:endCxn id="27" idx="0"/>
          </p:cNvCxnSpPr>
          <p:nvPr/>
        </p:nvCxnSpPr>
        <p:spPr bwMode="auto">
          <a:xfrm>
            <a:off x="3102871" y="2107835"/>
            <a:ext cx="18518" cy="88991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9" name="Text Box 12"/>
          <p:cNvSpPr txBox="1">
            <a:spLocks noChangeArrowheads="1"/>
          </p:cNvSpPr>
          <p:nvPr/>
        </p:nvSpPr>
        <p:spPr bwMode="auto">
          <a:xfrm>
            <a:off x="2368120" y="2645775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CCSDS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Modulation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55" name="Elbow Connector 54"/>
          <p:cNvCxnSpPr>
            <a:stCxn id="9249" idx="1"/>
            <a:endCxn id="45" idx="2"/>
          </p:cNvCxnSpPr>
          <p:nvPr/>
        </p:nvCxnSpPr>
        <p:spPr bwMode="auto">
          <a:xfrm rot="10800000">
            <a:off x="1381856" y="2543267"/>
            <a:ext cx="986264" cy="239835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2112271" y="1520386"/>
            <a:ext cx="198120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Return Space User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39700" y="2268629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DOR Tone Generation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379232" y="2997746"/>
            <a:ext cx="1484313" cy="27465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6553200" y="3581400"/>
            <a:ext cx="1723987" cy="63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Quasar Signals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(alternates with 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</a:t>
            </a: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Node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6401243" y="1516072"/>
            <a:ext cx="198120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Quasar Radio Emission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664440" y="2920427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CCSDS Quasar Catalog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cxnSp>
        <p:nvCxnSpPr>
          <p:cNvPr id="4" name="Straight Arrow Connector 3"/>
          <p:cNvCxnSpPr>
            <a:stCxn id="61" idx="4"/>
            <a:endCxn id="37" idx="0"/>
          </p:cNvCxnSpPr>
          <p:nvPr/>
        </p:nvCxnSpPr>
        <p:spPr>
          <a:xfrm>
            <a:off x="7391843" y="2103521"/>
            <a:ext cx="14753" cy="816906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stealth" w="lg" len="lg"/>
            <a:tailEnd type="non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Rectangle 18"/>
          <p:cNvSpPr/>
          <p:nvPr/>
        </p:nvSpPr>
        <p:spPr>
          <a:xfrm>
            <a:off x="6972258" y="2543267"/>
            <a:ext cx="1020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Describes …</a:t>
            </a:r>
            <a:endParaRPr lang="en-US" sz="1100" i="1" dirty="0"/>
          </a:p>
        </p:txBody>
      </p:sp>
      <p:sp>
        <p:nvSpPr>
          <p:cNvPr id="15" name="Rectangle 14"/>
          <p:cNvSpPr/>
          <p:nvPr/>
        </p:nvSpPr>
        <p:spPr>
          <a:xfrm>
            <a:off x="3886200" y="2862590"/>
            <a:ext cx="9877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 charset="-128"/>
                <a:cs typeface="Helvetica" pitchFamily="34" charset="0"/>
              </a:rPr>
              <a:t>RF Downlink</a:t>
            </a:r>
            <a:endParaRPr lang="en-US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863545" y="3135072"/>
            <a:ext cx="570985" cy="82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93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Aspect="1" noChangeShapeType="1"/>
          </p:cNvSpPr>
          <p:nvPr/>
        </p:nvSpPr>
        <p:spPr bwMode="auto">
          <a:xfrm>
            <a:off x="2992438" y="2373012"/>
            <a:ext cx="3028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4102" name="AutoShape 7"/>
          <p:cNvCxnSpPr>
            <a:cxnSpLocks noChangeShapeType="1"/>
          </p:cNvCxnSpPr>
          <p:nvPr/>
        </p:nvCxnSpPr>
        <p:spPr bwMode="auto">
          <a:xfrm>
            <a:off x="3895725" y="4296270"/>
            <a:ext cx="1352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1209" name="Cloud"/>
          <p:cNvSpPr>
            <a:spLocks noChangeAspect="1" noEditPoints="1" noChangeArrowheads="1"/>
          </p:cNvSpPr>
          <p:nvPr/>
        </p:nvSpPr>
        <p:spPr bwMode="auto">
          <a:xfrm>
            <a:off x="3690938" y="1717675"/>
            <a:ext cx="1633537" cy="1316038"/>
          </a:xfrm>
          <a:custGeom>
            <a:avLst/>
            <a:gdLst>
              <a:gd name="T0" fmla="*/ 5067 w 21600"/>
              <a:gd name="T1" fmla="*/ 658019 h 21600"/>
              <a:gd name="T2" fmla="*/ 816769 w 21600"/>
              <a:gd name="T3" fmla="*/ 1314637 h 21600"/>
              <a:gd name="T4" fmla="*/ 1632176 w 21600"/>
              <a:gd name="T5" fmla="*/ 658019 h 21600"/>
              <a:gd name="T6" fmla="*/ 816769 w 21600"/>
              <a:gd name="T7" fmla="*/ 752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12E34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4" name="Text Box 10"/>
          <p:cNvSpPr txBox="1">
            <a:spLocks noChangeAspect="1" noChangeArrowheads="1"/>
          </p:cNvSpPr>
          <p:nvPr/>
        </p:nvSpPr>
        <p:spPr bwMode="auto">
          <a:xfrm>
            <a:off x="3175000" y="2174963"/>
            <a:ext cx="242374" cy="3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99"/>
                </a:solidFill>
                <a:cs typeface="Arial" pitchFamily="34" charset="0"/>
              </a:rPr>
              <a:t>I</a:t>
            </a:r>
          </a:p>
        </p:txBody>
      </p:sp>
      <p:sp>
        <p:nvSpPr>
          <p:cNvPr id="4105" name="Text Box 11"/>
          <p:cNvSpPr txBox="1">
            <a:spLocks noChangeAspect="1" noChangeArrowheads="1"/>
          </p:cNvSpPr>
          <p:nvPr/>
        </p:nvSpPr>
        <p:spPr bwMode="auto">
          <a:xfrm>
            <a:off x="5575300" y="2176551"/>
            <a:ext cx="242374" cy="3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99"/>
                </a:solidFill>
                <a:cs typeface="Arial" pitchFamily="34" charset="0"/>
              </a:rPr>
              <a:t>I</a:t>
            </a:r>
          </a:p>
        </p:txBody>
      </p:sp>
      <p:sp>
        <p:nvSpPr>
          <p:cNvPr id="16392" name="AutoShape 12"/>
          <p:cNvSpPr>
            <a:spLocks noChangeAspect="1" noChangeArrowheads="1"/>
          </p:cNvSpPr>
          <p:nvPr/>
        </p:nvSpPr>
        <p:spPr bwMode="auto">
          <a:xfrm>
            <a:off x="2160588" y="2070100"/>
            <a:ext cx="906462" cy="6032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050" b="1" dirty="0">
                <a:solidFill>
                  <a:srgbClr val="000099"/>
                </a:solidFill>
                <a:ea typeface="ＭＳ Ｐゴシック" charset="0"/>
                <a:cs typeface="Arial" pitchFamily="34" charset="0"/>
              </a:rPr>
              <a:t>User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050" b="1" dirty="0">
                <a:solidFill>
                  <a:srgbClr val="000099"/>
                </a:solidFill>
                <a:ea typeface="ＭＳ Ｐゴシック" charset="0"/>
                <a:cs typeface="Arial" pitchFamily="34" charset="0"/>
              </a:rPr>
              <a:t>Applications</a:t>
            </a:r>
          </a:p>
        </p:txBody>
      </p:sp>
      <p:sp>
        <p:nvSpPr>
          <p:cNvPr id="16393" name="AutoShape 13"/>
          <p:cNvSpPr>
            <a:spLocks noChangeAspect="1" noChangeArrowheads="1"/>
          </p:cNvSpPr>
          <p:nvPr/>
        </p:nvSpPr>
        <p:spPr bwMode="auto">
          <a:xfrm>
            <a:off x="5995988" y="2063750"/>
            <a:ext cx="906462" cy="6032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050" b="1" dirty="0">
                <a:solidFill>
                  <a:srgbClr val="000099"/>
                </a:solidFill>
                <a:ea typeface="ＭＳ Ｐゴシック" charset="0"/>
                <a:cs typeface="Arial" pitchFamily="34" charset="0"/>
              </a:rPr>
              <a:t>User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050" b="1" dirty="0">
                <a:solidFill>
                  <a:srgbClr val="000099"/>
                </a:solidFill>
                <a:ea typeface="ＭＳ Ｐゴシック" charset="0"/>
                <a:cs typeface="Arial" pitchFamily="34" charset="0"/>
              </a:rPr>
              <a:t>Applications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70313" y="1927225"/>
            <a:ext cx="14335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SCCS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ABA/SSI</a:t>
            </a:r>
          </a:p>
        </p:txBody>
      </p:sp>
      <p:sp>
        <p:nvSpPr>
          <p:cNvPr id="4111" name="AutoShape 3"/>
          <p:cNvSpPr>
            <a:spLocks noChangeArrowheads="1"/>
          </p:cNvSpPr>
          <p:nvPr/>
        </p:nvSpPr>
        <p:spPr bwMode="auto">
          <a:xfrm>
            <a:off x="536575" y="3638919"/>
            <a:ext cx="3359150" cy="1426464"/>
          </a:xfrm>
          <a:prstGeom prst="foldedCorner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tIns="0" bIns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36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Architecture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36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Description</a:t>
            </a:r>
            <a:endParaRPr kumimoji="1" lang="en-US" sz="4000" b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What are the architectural elements?</a:t>
            </a:r>
            <a:endParaRPr kumimoji="1" lang="en-US" sz="1400" b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12" name="AutoShape 4"/>
          <p:cNvSpPr>
            <a:spLocks noChangeArrowheads="1"/>
          </p:cNvSpPr>
          <p:nvPr/>
        </p:nvSpPr>
        <p:spPr bwMode="auto">
          <a:xfrm>
            <a:off x="5248275" y="3638919"/>
            <a:ext cx="3359150" cy="1426464"/>
          </a:xfrm>
          <a:prstGeom prst="foldedCorner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tIns="0" bIns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36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Architecture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36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Requirements</a:t>
            </a:r>
            <a:endParaRPr kumimoji="1" lang="en-US" sz="4000" b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How is the architecture constructed?</a:t>
            </a:r>
          </a:p>
        </p:txBody>
      </p:sp>
      <p:grpSp>
        <p:nvGrpSpPr>
          <p:cNvPr id="4113" name="Group 18"/>
          <p:cNvGrpSpPr>
            <a:grpSpLocks/>
          </p:cNvGrpSpPr>
          <p:nvPr/>
        </p:nvGrpSpPr>
        <p:grpSpPr bwMode="auto">
          <a:xfrm>
            <a:off x="733912" y="5066356"/>
            <a:ext cx="3098615" cy="523232"/>
            <a:chOff x="545036" y="5065713"/>
            <a:chExt cx="3098615" cy="523131"/>
          </a:xfrm>
        </p:grpSpPr>
        <p:sp>
          <p:nvSpPr>
            <p:cNvPr id="4114" name="Rectangle 6"/>
            <p:cNvSpPr>
              <a:spLocks noChangeArrowheads="1"/>
            </p:cNvSpPr>
            <p:nvPr/>
          </p:nvSpPr>
          <p:spPr bwMode="auto">
            <a:xfrm>
              <a:off x="545036" y="5065713"/>
              <a:ext cx="1298753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5750" indent="-228600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Services</a:t>
              </a:r>
            </a:p>
            <a:p>
              <a:pPr marL="285750" indent="-228600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Protocols</a:t>
              </a:r>
              <a:endParaRPr kumimoji="1" lang="en-US" sz="14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2046739" y="5065713"/>
              <a:ext cx="1596912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5750" indent="-228600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Nodes</a:t>
              </a:r>
            </a:p>
            <a:p>
              <a:pPr marL="285750" indent="-228600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Deployments</a:t>
              </a:r>
              <a:endParaRPr kumimoji="1" lang="en-US" sz="14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92903" y="5066356"/>
            <a:ext cx="3098615" cy="523232"/>
            <a:chOff x="545036" y="5065713"/>
            <a:chExt cx="3098615" cy="523131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545036" y="5065713"/>
              <a:ext cx="1298753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5750" indent="-228600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Services</a:t>
              </a:r>
            </a:p>
            <a:p>
              <a:pPr marL="285750" indent="-228600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Protocols</a:t>
              </a:r>
              <a:endParaRPr kumimoji="1" lang="en-US" sz="14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046739" y="5065713"/>
              <a:ext cx="1596912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5750" indent="-228600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Nodes</a:t>
              </a:r>
            </a:p>
            <a:p>
              <a:pPr marL="285750" indent="-228600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Deployments</a:t>
              </a:r>
              <a:endParaRPr kumimoji="1" lang="en-US" sz="14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60375" y="3307834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Non-normative</a:t>
            </a:r>
            <a:endParaRPr kumimoji="1"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92199" y="3307834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Normative</a:t>
            </a:r>
            <a:endParaRPr kumimoji="1"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9792" y="1262233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SCCS Context</a:t>
            </a:r>
            <a:endParaRPr kumimoji="1"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64659" y="3069930"/>
            <a:ext cx="1305292" cy="286711"/>
            <a:chOff x="2464659" y="3069930"/>
            <a:chExt cx="1305292" cy="286711"/>
          </a:xfrm>
        </p:grpSpPr>
        <p:sp>
          <p:nvSpPr>
            <p:cNvPr id="6" name="Striped Right Arrow 5"/>
            <p:cNvSpPr/>
            <p:nvPr/>
          </p:nvSpPr>
          <p:spPr bwMode="auto">
            <a:xfrm rot="20122086">
              <a:off x="2464659" y="3069930"/>
              <a:ext cx="1305292" cy="286711"/>
            </a:xfrm>
            <a:prstGeom prst="stripedRightArrow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6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0103021">
              <a:off x="2634077" y="3129886"/>
              <a:ext cx="865943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Describes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8680" y="3055346"/>
            <a:ext cx="1305292" cy="286711"/>
            <a:chOff x="5108680" y="3055346"/>
            <a:chExt cx="1305292" cy="286711"/>
          </a:xfrm>
        </p:grpSpPr>
        <p:sp>
          <p:nvSpPr>
            <p:cNvPr id="27" name="Striped Right Arrow 26"/>
            <p:cNvSpPr/>
            <p:nvPr/>
          </p:nvSpPr>
          <p:spPr bwMode="auto">
            <a:xfrm rot="12746274">
              <a:off x="5108680" y="3055346"/>
              <a:ext cx="1305292" cy="286711"/>
            </a:xfrm>
            <a:prstGeom prst="stripedRightArrow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932992">
              <a:off x="5414357" y="3115723"/>
              <a:ext cx="806631" cy="184666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Specifies</a:t>
              </a:r>
              <a:endParaRPr kumimoji="1" lang="en-US" sz="14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3625" cy="762000"/>
          </a:xfrm>
        </p:spPr>
        <p:txBody>
          <a:bodyPr/>
          <a:lstStyle/>
          <a:p>
            <a:r>
              <a:rPr lang="en-US" dirty="0"/>
              <a:t>Figure 2-1: Roles of the </a:t>
            </a:r>
            <a:r>
              <a:rPr lang="en-US" dirty="0" err="1"/>
              <a:t>SCCS</a:t>
            </a:r>
            <a:r>
              <a:rPr lang="en-US" dirty="0"/>
              <a:t> Architecture Documents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474663" y="1524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>Figure 6-</a:t>
            </a:r>
            <a:r>
              <a:rPr lang="en-US" dirty="0" smtClean="0">
                <a:ea typeface="ＭＳ Ｐゴシック" pitchFamily="34" charset="-128"/>
              </a:rPr>
              <a:t>17</a:t>
            </a:r>
            <a:r>
              <a:rPr lang="en-US" sz="2800" b="1" dirty="0" smtClean="0">
                <a:ea typeface="ＭＳ Ｐゴシック" pitchFamily="34" charset="-128"/>
              </a:rPr>
              <a:t>: </a:t>
            </a:r>
            <a:r>
              <a:rPr lang="en-US" dirty="0"/>
              <a:t>ABA </a:t>
            </a:r>
            <a:r>
              <a:rPr lang="en-US" dirty="0" smtClean="0"/>
              <a:t>Earth User Secure Forward-Frame / File Building </a:t>
            </a:r>
            <a:r>
              <a:rPr lang="en-US" dirty="0"/>
              <a:t>Blocks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32770" name="Oval 7"/>
          <p:cNvSpPr>
            <a:spLocks noChangeArrowheads="1"/>
          </p:cNvSpPr>
          <p:nvPr/>
        </p:nvSpPr>
        <p:spPr bwMode="auto">
          <a:xfrm>
            <a:off x="990600" y="2819400"/>
            <a:ext cx="2451100" cy="61118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  <a:ea typeface="ÇlÇr ñæí©" charset="-128"/>
              </a:rPr>
              <a:t>Earth User </a:t>
            </a:r>
            <a:r>
              <a:rPr lang="en-US" sz="1200" b="1" dirty="0">
                <a:latin typeface="Calibri" pitchFamily="34" charset="0"/>
                <a:ea typeface="ÇlÇr ñæí©" charset="-128"/>
              </a:rPr>
              <a:t>Secure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Forward-</a:t>
            </a:r>
            <a:endParaRPr lang="en-US" sz="1200" dirty="0">
              <a:latin typeface="Calibri" pitchFamily="34" charset="0"/>
              <a:ea typeface="ÇlÇr ñæí©" charset="-128"/>
            </a:endParaRP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Frame Application</a:t>
            </a: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(Packet Processing)</a:t>
            </a:r>
            <a:endParaRPr lang="en-US" sz="1200" dirty="0">
              <a:latin typeface="Calibri" pitchFamily="34" charset="0"/>
            </a:endParaRPr>
          </a:p>
          <a:p>
            <a:pPr algn="ctr" defTabSz="914400">
              <a:lnSpc>
                <a:spcPct val="80000"/>
              </a:lnSpc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32771" name="Text Box 16"/>
          <p:cNvSpPr txBox="1">
            <a:spLocks noChangeArrowheads="1"/>
          </p:cNvSpPr>
          <p:nvPr/>
        </p:nvSpPr>
        <p:spPr bwMode="auto">
          <a:xfrm>
            <a:off x="1487487" y="5191320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IP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22" name="Straight Connector 21"/>
          <p:cNvCxnSpPr>
            <a:cxnSpLocks noChangeShapeType="1"/>
            <a:stCxn id="32770" idx="4"/>
            <a:endCxn id="32771" idx="0"/>
          </p:cNvCxnSpPr>
          <p:nvPr/>
        </p:nvCxnSpPr>
        <p:spPr bwMode="auto">
          <a:xfrm>
            <a:off x="2216150" y="3430588"/>
            <a:ext cx="13494" cy="17607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Text Box 15"/>
          <p:cNvSpPr txBox="1">
            <a:spLocks noChangeArrowheads="1"/>
          </p:cNvSpPr>
          <p:nvPr/>
        </p:nvSpPr>
        <p:spPr bwMode="auto">
          <a:xfrm>
            <a:off x="1481137" y="4811713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TCP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2774" name="Text Box 15"/>
          <p:cNvSpPr txBox="1">
            <a:spLocks noChangeArrowheads="1"/>
          </p:cNvSpPr>
          <p:nvPr/>
        </p:nvSpPr>
        <p:spPr bwMode="auto">
          <a:xfrm>
            <a:off x="1487487" y="4424363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CSTS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Forward-Frame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1487487" y="4035425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 smtClean="0">
                <a:latin typeface="Calibri" pitchFamily="34" charset="0"/>
                <a:ea typeface="ÇlÇr ñæí©" charset="-128"/>
              </a:rPr>
              <a:t>AOS/TC 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2776" name="Rectangle 29"/>
          <p:cNvSpPr>
            <a:spLocks noChangeArrowheads="1"/>
          </p:cNvSpPr>
          <p:nvPr/>
        </p:nvSpPr>
        <p:spPr bwMode="auto">
          <a:xfrm>
            <a:off x="1354375" y="5662327"/>
            <a:ext cx="1723549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ea typeface="ÇlÇr ñæí©" charset="-128"/>
              </a:rPr>
              <a:t>a</a:t>
            </a:r>
            <a:r>
              <a:rPr lang="en-US" sz="1400" b="1" dirty="0" smtClean="0">
                <a:latin typeface="Calibri" pitchFamily="34" charset="0"/>
                <a:ea typeface="ÇlÇr ñæí©" charset="-128"/>
              </a:rPr>
              <a:t>) </a:t>
            </a:r>
            <a:r>
              <a:rPr lang="en-US" sz="1400" b="1" dirty="0">
                <a:latin typeface="Calibri" pitchFamily="34" charset="0"/>
                <a:ea typeface="ÇlÇr ñæí©" charset="-128"/>
              </a:rPr>
              <a:t>ABA Secure CSTS </a:t>
            </a:r>
            <a:r>
              <a:rPr lang="en-US" sz="1400" b="1" dirty="0" smtClean="0">
                <a:latin typeface="Calibri" pitchFamily="34" charset="0"/>
                <a:ea typeface="ÇlÇr ñæí©" charset="-128"/>
              </a:rPr>
              <a:t/>
            </a:r>
            <a:br>
              <a:rPr lang="en-US" sz="1400" b="1" dirty="0" smtClean="0">
                <a:latin typeface="Calibri" pitchFamily="34" charset="0"/>
                <a:ea typeface="ÇlÇr ñæí©" charset="-128"/>
              </a:rPr>
            </a:br>
            <a:r>
              <a:rPr lang="en-US" sz="1400" b="1" dirty="0" smtClean="0">
                <a:latin typeface="Calibri" pitchFamily="34" charset="0"/>
                <a:ea typeface="ÇlÇr ñæí©" charset="-128"/>
              </a:rPr>
              <a:t>Forward-Frame User</a:t>
            </a:r>
            <a:endParaRPr lang="en-US" sz="1400" b="1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2788" name="Text Box 15"/>
          <p:cNvSpPr txBox="1">
            <a:spLocks noChangeArrowheads="1"/>
          </p:cNvSpPr>
          <p:nvPr/>
        </p:nvSpPr>
        <p:spPr bwMode="auto">
          <a:xfrm>
            <a:off x="1485900" y="3611563"/>
            <a:ext cx="1485900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SDLS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Auth./Encrypt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191000" y="2819400"/>
            <a:ext cx="2451100" cy="61118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  <a:ea typeface="ÇlÇr ñæí©" charset="-128"/>
              </a:rPr>
              <a:t>Earth User </a:t>
            </a:r>
            <a:r>
              <a:rPr lang="en-US" sz="1200" b="1" dirty="0">
                <a:latin typeface="Calibri" pitchFamily="34" charset="0"/>
                <a:ea typeface="ÇlÇr ñæí©" charset="-128"/>
              </a:rPr>
              <a:t>Secure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Forward-</a:t>
            </a:r>
            <a:endParaRPr lang="en-US" sz="1200" dirty="0">
              <a:latin typeface="Calibri" pitchFamily="34" charset="0"/>
              <a:ea typeface="ÇlÇr ñæí©" charset="-128"/>
            </a:endParaRP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Frame Application</a:t>
            </a: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(Packet Processing)</a:t>
            </a:r>
            <a:endParaRPr lang="en-US" sz="1200" dirty="0">
              <a:latin typeface="Calibri" pitchFamily="34" charset="0"/>
            </a:endParaRPr>
          </a:p>
          <a:p>
            <a:pPr algn="ctr" defTabSz="914400">
              <a:lnSpc>
                <a:spcPct val="80000"/>
              </a:lnSpc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687887" y="5191320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IP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26" name="Straight Connector 25"/>
          <p:cNvCxnSpPr>
            <a:cxnSpLocks noChangeShapeType="1"/>
            <a:stCxn id="24" idx="4"/>
            <a:endCxn id="25" idx="0"/>
          </p:cNvCxnSpPr>
          <p:nvPr/>
        </p:nvCxnSpPr>
        <p:spPr bwMode="auto">
          <a:xfrm>
            <a:off x="5416550" y="3430588"/>
            <a:ext cx="13494" cy="17607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681537" y="4811713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TCP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687887" y="4424363"/>
            <a:ext cx="1484313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CSTS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Forward-Frame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687887" y="4035425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 smtClean="0">
                <a:latin typeface="Calibri" pitchFamily="34" charset="0"/>
                <a:ea typeface="ÇlÇr ñæí©" charset="-128"/>
              </a:rPr>
              <a:t>AOS/TC 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81600" y="5638800"/>
            <a:ext cx="2499878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ea typeface="ÇlÇr ñæí©" charset="-128"/>
              </a:rPr>
              <a:t>b) ABA Secure </a:t>
            </a:r>
            <a:r>
              <a:rPr lang="en-US" sz="1400" b="1" dirty="0" smtClean="0">
                <a:latin typeface="Calibri" pitchFamily="34" charset="0"/>
                <a:ea typeface="ÇlÇr ñæí©" charset="-128"/>
              </a:rPr>
              <a:t>CDFP file &amp; CSTS </a:t>
            </a:r>
            <a:br>
              <a:rPr lang="en-US" sz="1400" b="1" dirty="0" smtClean="0">
                <a:latin typeface="Calibri" pitchFamily="34" charset="0"/>
                <a:ea typeface="ÇlÇr ñæí©" charset="-128"/>
              </a:rPr>
            </a:br>
            <a:r>
              <a:rPr lang="en-US" sz="1400" b="1" dirty="0" smtClean="0">
                <a:latin typeface="Calibri" pitchFamily="34" charset="0"/>
                <a:ea typeface="ÇlÇr ñæí©" charset="-128"/>
              </a:rPr>
              <a:t>Forward-Frame User</a:t>
            </a:r>
            <a:endParaRPr lang="en-US" sz="1400" b="1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4686300" y="3611563"/>
            <a:ext cx="1485900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SDLS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Auth./Encrypt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6858000" y="4038600"/>
            <a:ext cx="1482772" cy="26997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6773369" y="2209800"/>
            <a:ext cx="161443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Earth User 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Secure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 File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34" name="Straight Connector 9"/>
          <p:cNvCxnSpPr>
            <a:cxnSpLocks noChangeShapeType="1"/>
            <a:stCxn id="32" idx="1"/>
          </p:cNvCxnSpPr>
          <p:nvPr/>
        </p:nvCxnSpPr>
        <p:spPr bwMode="auto">
          <a:xfrm flipH="1">
            <a:off x="6169243" y="4173588"/>
            <a:ext cx="688757" cy="39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9"/>
          <p:cNvCxnSpPr>
            <a:cxnSpLocks noChangeShapeType="1"/>
            <a:stCxn id="33" idx="4"/>
            <a:endCxn id="32" idx="0"/>
          </p:cNvCxnSpPr>
          <p:nvPr/>
        </p:nvCxnSpPr>
        <p:spPr bwMode="auto">
          <a:xfrm>
            <a:off x="7580584" y="2797249"/>
            <a:ext cx="18802" cy="12413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66"/>
          <p:cNvSpPr>
            <a:spLocks noChangeArrowheads="1"/>
          </p:cNvSpPr>
          <p:nvPr/>
        </p:nvSpPr>
        <p:spPr bwMode="auto">
          <a:xfrm>
            <a:off x="6857383" y="3618701"/>
            <a:ext cx="1484360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858000" y="3124200"/>
            <a:ext cx="1482716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File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Validate/Decrypt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3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>Figure 6-</a:t>
            </a:r>
            <a:r>
              <a:rPr lang="en-US" dirty="0" smtClean="0">
                <a:ea typeface="ＭＳ Ｐゴシック" pitchFamily="34" charset="-128"/>
              </a:rPr>
              <a:t>18</a:t>
            </a:r>
            <a:r>
              <a:rPr lang="en-US" sz="2800" b="1" dirty="0" smtClean="0">
                <a:ea typeface="ＭＳ Ｐゴシック" pitchFamily="34" charset="-128"/>
              </a:rPr>
              <a:t>: </a:t>
            </a:r>
            <a:r>
              <a:rPr lang="en-US" dirty="0"/>
              <a:t>ABA </a:t>
            </a:r>
            <a:r>
              <a:rPr lang="en-US" dirty="0" smtClean="0"/>
              <a:t>Space User Secure Forward-Frame </a:t>
            </a:r>
            <a:r>
              <a:rPr lang="en-US" dirty="0"/>
              <a:t>Building Blocks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170579" y="2819400"/>
            <a:ext cx="198120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Secure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Processing)</a:t>
            </a:r>
          </a:p>
        </p:txBody>
      </p:sp>
      <p:cxnSp>
        <p:nvCxnSpPr>
          <p:cNvPr id="25" name="Straight Connector 9"/>
          <p:cNvCxnSpPr>
            <a:cxnSpLocks noChangeShapeType="1"/>
            <a:stCxn id="24" idx="4"/>
            <a:endCxn id="29" idx="0"/>
          </p:cNvCxnSpPr>
          <p:nvPr/>
        </p:nvCxnSpPr>
        <p:spPr bwMode="auto">
          <a:xfrm>
            <a:off x="2161179" y="3406849"/>
            <a:ext cx="13510" cy="15818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26949" y="4544742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426949" y="4098202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31063" y="5624610"/>
            <a:ext cx="306726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ABA 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Secure Forward Space User Frame / Packet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433326" y="4988682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4432989" y="2817588"/>
            <a:ext cx="1939495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Secure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 Frame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Processing)</a:t>
            </a:r>
          </a:p>
        </p:txBody>
      </p:sp>
      <p:cxnSp>
        <p:nvCxnSpPr>
          <p:cNvPr id="31" name="Straight Connector 9"/>
          <p:cNvCxnSpPr>
            <a:cxnSpLocks noChangeShapeType="1"/>
            <a:stCxn id="30" idx="4"/>
            <a:endCxn id="35" idx="0"/>
          </p:cNvCxnSpPr>
          <p:nvPr/>
        </p:nvCxnSpPr>
        <p:spPr bwMode="auto">
          <a:xfrm>
            <a:off x="5402737" y="3405037"/>
            <a:ext cx="19985" cy="15979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674982" y="4559030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674982" y="4112490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4519942" y="5609512"/>
            <a:ext cx="3903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 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ABA </a:t>
            </a:r>
            <a:r>
              <a:rPr lang="en-US" sz="12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Secure Forward Space User Frame &amp; CFDP</a:t>
            </a:r>
            <a:endParaRPr lang="en-US" sz="12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681359" y="500297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6858000" y="4114800"/>
            <a:ext cx="1482772" cy="26997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6773369" y="2286000"/>
            <a:ext cx="161443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Secure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 File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40" name="Straight Connector 9"/>
          <p:cNvCxnSpPr>
            <a:cxnSpLocks noChangeShapeType="1"/>
            <a:stCxn id="36" idx="1"/>
          </p:cNvCxnSpPr>
          <p:nvPr/>
        </p:nvCxnSpPr>
        <p:spPr bwMode="auto">
          <a:xfrm flipH="1">
            <a:off x="6169243" y="4249788"/>
            <a:ext cx="688757" cy="39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416130" y="3655788"/>
            <a:ext cx="1485900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SDLS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Validate/Decrypt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4683343" y="3673387"/>
            <a:ext cx="1485900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SDLS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Validate/Decrypt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45" name="Straight Connector 9"/>
          <p:cNvCxnSpPr>
            <a:cxnSpLocks noChangeShapeType="1"/>
            <a:stCxn id="37" idx="4"/>
            <a:endCxn id="36" idx="0"/>
          </p:cNvCxnSpPr>
          <p:nvPr/>
        </p:nvCxnSpPr>
        <p:spPr bwMode="auto">
          <a:xfrm>
            <a:off x="7580584" y="2873449"/>
            <a:ext cx="18802" cy="12413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66"/>
          <p:cNvSpPr>
            <a:spLocks noChangeArrowheads="1"/>
          </p:cNvSpPr>
          <p:nvPr/>
        </p:nvSpPr>
        <p:spPr bwMode="auto">
          <a:xfrm>
            <a:off x="6857383" y="3694901"/>
            <a:ext cx="1484360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6858000" y="3200400"/>
            <a:ext cx="1482716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File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Validate/Decrypt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63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-19: </a:t>
            </a:r>
            <a:r>
              <a:rPr lang="en-US" sz="2500" dirty="0"/>
              <a:t>SSI Service </a:t>
            </a:r>
            <a:r>
              <a:rPr lang="en-US" sz="2500" dirty="0" smtClean="0"/>
              <a:t>User / Provider Earth Building </a:t>
            </a:r>
            <a:r>
              <a:rPr lang="en-US" sz="2500" dirty="0"/>
              <a:t>Blocks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1167765" y="4172130"/>
            <a:ext cx="2452688" cy="58582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80415" y="5685118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Mod</a:t>
            </a: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2531428" y="5685118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13320" name="Straight Connector 42"/>
          <p:cNvCxnSpPr>
            <a:cxnSpLocks noChangeShapeType="1"/>
            <a:stCxn id="13317" idx="3"/>
            <a:endCxn id="13318" idx="0"/>
          </p:cNvCxnSpPr>
          <p:nvPr/>
        </p:nvCxnSpPr>
        <p:spPr bwMode="auto">
          <a:xfrm flipH="1">
            <a:off x="1521778" y="4672165"/>
            <a:ext cx="5175" cy="10129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Straight Connector 43"/>
          <p:cNvCxnSpPr>
            <a:cxnSpLocks noChangeShapeType="1"/>
            <a:stCxn id="13317" idx="5"/>
            <a:endCxn id="13319" idx="0"/>
          </p:cNvCxnSpPr>
          <p:nvPr/>
        </p:nvCxnSpPr>
        <p:spPr bwMode="auto">
          <a:xfrm>
            <a:off x="3261265" y="4672165"/>
            <a:ext cx="12319" cy="10129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2531428" y="5300917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780415" y="5300917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Code &amp; Sync</a:t>
            </a:r>
          </a:p>
        </p:txBody>
      </p:sp>
      <p:cxnSp>
        <p:nvCxnSpPr>
          <p:cNvPr id="13324" name="Straight Connector 55"/>
          <p:cNvCxnSpPr>
            <a:cxnSpLocks noChangeShapeType="1"/>
            <a:stCxn id="13332" idx="2"/>
            <a:endCxn id="13317" idx="1"/>
          </p:cNvCxnSpPr>
          <p:nvPr/>
        </p:nvCxnSpPr>
        <p:spPr bwMode="auto">
          <a:xfrm>
            <a:off x="1521778" y="3094038"/>
            <a:ext cx="4762" cy="1163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Rectangle 47"/>
          <p:cNvSpPr>
            <a:spLocks noChangeArrowheads="1"/>
          </p:cNvSpPr>
          <p:nvPr/>
        </p:nvSpPr>
        <p:spPr bwMode="auto">
          <a:xfrm>
            <a:off x="780415" y="3157651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3326" name="Rectangle 48"/>
          <p:cNvSpPr>
            <a:spLocks noChangeArrowheads="1"/>
          </p:cNvSpPr>
          <p:nvPr/>
        </p:nvSpPr>
        <p:spPr bwMode="auto">
          <a:xfrm>
            <a:off x="780415" y="3471997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27" name="Rectangle 49"/>
          <p:cNvSpPr>
            <a:spLocks noChangeArrowheads="1"/>
          </p:cNvSpPr>
          <p:nvPr/>
        </p:nvSpPr>
        <p:spPr bwMode="auto">
          <a:xfrm>
            <a:off x="780415" y="3781579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 Framing</a:t>
            </a:r>
          </a:p>
        </p:txBody>
      </p:sp>
      <p:cxnSp>
        <p:nvCxnSpPr>
          <p:cNvPr id="13328" name="Straight Connector 59"/>
          <p:cNvCxnSpPr>
            <a:cxnSpLocks noChangeShapeType="1"/>
          </p:cNvCxnSpPr>
          <p:nvPr/>
        </p:nvCxnSpPr>
        <p:spPr bwMode="auto">
          <a:xfrm>
            <a:off x="3763328" y="3094038"/>
            <a:ext cx="14287" cy="2209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Oval 7"/>
          <p:cNvSpPr>
            <a:spLocks noChangeArrowheads="1"/>
          </p:cNvSpPr>
          <p:nvPr/>
        </p:nvSpPr>
        <p:spPr bwMode="auto">
          <a:xfrm>
            <a:off x="1148715" y="2054265"/>
            <a:ext cx="2479675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13330" name="Straight Connector 61"/>
          <p:cNvCxnSpPr>
            <a:cxnSpLocks noChangeShapeType="1"/>
            <a:stCxn id="13332" idx="2"/>
            <a:endCxn id="13329" idx="3"/>
          </p:cNvCxnSpPr>
          <p:nvPr/>
        </p:nvCxnSpPr>
        <p:spPr bwMode="auto">
          <a:xfrm flipH="1" flipV="1">
            <a:off x="1512253" y="2554288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64"/>
          <p:cNvCxnSpPr>
            <a:cxnSpLocks noChangeShapeType="1"/>
            <a:stCxn id="13333" idx="2"/>
            <a:endCxn id="13329" idx="5"/>
          </p:cNvCxnSpPr>
          <p:nvPr/>
        </p:nvCxnSpPr>
        <p:spPr bwMode="auto">
          <a:xfrm flipH="1" flipV="1">
            <a:off x="3266440" y="2554288"/>
            <a:ext cx="6350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2" name="Rectangle 46"/>
          <p:cNvSpPr>
            <a:spLocks noChangeArrowheads="1"/>
          </p:cNvSpPr>
          <p:nvPr/>
        </p:nvSpPr>
        <p:spPr bwMode="auto">
          <a:xfrm>
            <a:off x="780415" y="2852831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2531428" y="2852831"/>
            <a:ext cx="1484312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47" name="Magnetic Disk 18"/>
          <p:cNvSpPr/>
          <p:nvPr/>
        </p:nvSpPr>
        <p:spPr bwMode="auto">
          <a:xfrm>
            <a:off x="2055178" y="1441450"/>
            <a:ext cx="476250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35" name="Elbow Connector 274"/>
          <p:cNvCxnSpPr>
            <a:cxnSpLocks noChangeShapeType="1"/>
            <a:stCxn id="147" idx="4"/>
          </p:cNvCxnSpPr>
          <p:nvPr/>
        </p:nvCxnSpPr>
        <p:spPr bwMode="auto">
          <a:xfrm>
            <a:off x="2531428" y="1620850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Elbow Connector 15"/>
          <p:cNvCxnSpPr>
            <a:cxnSpLocks noChangeShapeType="1"/>
            <a:stCxn id="147" idx="2"/>
          </p:cNvCxnSpPr>
          <p:nvPr/>
        </p:nvCxnSpPr>
        <p:spPr bwMode="auto">
          <a:xfrm rot="10800000" flipV="1">
            <a:off x="1886903" y="1620850"/>
            <a:ext cx="168275" cy="45723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7" name="Rectangle 150"/>
          <p:cNvSpPr>
            <a:spLocks noChangeArrowheads="1"/>
          </p:cNvSpPr>
          <p:nvPr/>
        </p:nvSpPr>
        <p:spPr bwMode="auto">
          <a:xfrm>
            <a:off x="1286149" y="6060601"/>
            <a:ext cx="2241319" cy="3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SSI Earth Bundle Routing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with Frame Multiplexing</a:t>
            </a:r>
          </a:p>
        </p:txBody>
      </p:sp>
      <p:sp>
        <p:nvSpPr>
          <p:cNvPr id="13338" name="Text Box 15"/>
          <p:cNvSpPr txBox="1">
            <a:spLocks noChangeArrowheads="1"/>
          </p:cNvSpPr>
          <p:nvPr/>
        </p:nvSpPr>
        <p:spPr bwMode="auto">
          <a:xfrm>
            <a:off x="2518728" y="4894491"/>
            <a:ext cx="110966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CSTS F-Frame</a:t>
            </a:r>
          </a:p>
        </p:txBody>
      </p:sp>
      <p:grpSp>
        <p:nvGrpSpPr>
          <p:cNvPr id="46" name="Group 13"/>
          <p:cNvGrpSpPr>
            <a:grpSpLocks/>
          </p:cNvGrpSpPr>
          <p:nvPr/>
        </p:nvGrpSpPr>
        <p:grpSpPr bwMode="auto">
          <a:xfrm>
            <a:off x="5846558" y="3074145"/>
            <a:ext cx="2451507" cy="3479055"/>
            <a:chOff x="3126581" y="2573338"/>
            <a:chExt cx="2452688" cy="3479531"/>
          </a:xfrm>
        </p:grpSpPr>
        <p:cxnSp>
          <p:nvCxnSpPr>
            <p:cNvPr id="47" name="Straight Connector 101"/>
            <p:cNvCxnSpPr>
              <a:cxnSpLocks noChangeShapeType="1"/>
            </p:cNvCxnSpPr>
            <p:nvPr/>
          </p:nvCxnSpPr>
          <p:spPr bwMode="auto">
            <a:xfrm>
              <a:off x="4352925" y="3640284"/>
              <a:ext cx="0" cy="15369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Oval 7"/>
            <p:cNvSpPr>
              <a:spLocks noChangeArrowheads="1"/>
            </p:cNvSpPr>
            <p:nvPr/>
          </p:nvSpPr>
          <p:spPr bwMode="auto">
            <a:xfrm>
              <a:off x="3126581" y="3146425"/>
              <a:ext cx="2452688" cy="4937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User </a:t>
              </a: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CFDP Forward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-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File Application</a:t>
              </a: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3611563" y="5176838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3611563" y="4732869"/>
              <a:ext cx="1482725" cy="2746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cxnSp>
          <p:nvCxnSpPr>
            <p:cNvPr id="51" name="Straight Arrow Connector 191"/>
            <p:cNvCxnSpPr>
              <a:cxnSpLocks noChangeShapeType="1"/>
              <a:endCxn id="53" idx="3"/>
            </p:cNvCxnSpPr>
            <p:nvPr/>
          </p:nvCxnSpPr>
          <p:spPr bwMode="auto">
            <a:xfrm flipH="1" flipV="1">
              <a:off x="4352925" y="2801938"/>
              <a:ext cx="5953" cy="3444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Magnetic Disk 18"/>
            <p:cNvSpPr/>
            <p:nvPr/>
          </p:nvSpPr>
          <p:spPr>
            <a:xfrm>
              <a:off x="4125804" y="2573338"/>
              <a:ext cx="454244" cy="228631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 eaLnBrk="0" hangingPunct="0">
                <a:defRPr/>
              </a:pPr>
              <a:endParaRPr lang="en-US">
                <a:solidFill>
                  <a:prstClr val="black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3610769" y="4288897"/>
              <a:ext cx="1484312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BP</a:t>
              </a: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3610769" y="3844925"/>
              <a:ext cx="1484312" cy="2746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ea typeface="ÇlÇr ñæí©"/>
                  <a:cs typeface="Arial" pitchFamily="34" charset="0"/>
                </a:rPr>
                <a:t>CFDP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3234132" y="5684000"/>
              <a:ext cx="2237587" cy="36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b) SSI </a:t>
              </a:r>
              <a:r>
                <a:rPr lang="en-US" sz="11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User CFDP File Delivery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Directly over 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78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</a:t>
            </a:r>
            <a:r>
              <a:rPr lang="en-US" sz="2500" dirty="0" smtClean="0"/>
              <a:t>6-20: Service User / </a:t>
            </a:r>
            <a:r>
              <a:rPr lang="en-US" sz="2500" dirty="0"/>
              <a:t>Provider SSI </a:t>
            </a:r>
            <a:r>
              <a:rPr lang="en-US" sz="2500" dirty="0" smtClean="0"/>
              <a:t>CSTS Forward</a:t>
            </a:r>
            <a:r>
              <a:rPr lang="en-US" sz="2500" dirty="0"/>
              <a:t>-File Building Blocks</a:t>
            </a:r>
          </a:p>
        </p:txBody>
      </p:sp>
      <p:sp>
        <p:nvSpPr>
          <p:cNvPr id="14342" name="Oval 7"/>
          <p:cNvSpPr>
            <a:spLocks noChangeArrowheads="1"/>
          </p:cNvSpPr>
          <p:nvPr/>
        </p:nvSpPr>
        <p:spPr bwMode="auto">
          <a:xfrm>
            <a:off x="1727349" y="4251023"/>
            <a:ext cx="2452766" cy="58729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1339986" y="5735144"/>
            <a:ext cx="1482772" cy="2746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Mod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3091055" y="5744668"/>
            <a:ext cx="1484359" cy="2746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14345" name="Straight Connector 42"/>
          <p:cNvCxnSpPr>
            <a:cxnSpLocks noChangeShapeType="1"/>
            <a:stCxn id="14342" idx="3"/>
            <a:endCxn id="14343" idx="0"/>
          </p:cNvCxnSpPr>
          <p:nvPr/>
        </p:nvCxnSpPr>
        <p:spPr bwMode="auto">
          <a:xfrm flipH="1">
            <a:off x="2081213" y="4753054"/>
            <a:ext cx="4762" cy="982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Connector 43"/>
          <p:cNvCxnSpPr>
            <a:cxnSpLocks noChangeShapeType="1"/>
            <a:stCxn id="14342" idx="5"/>
            <a:endCxn id="14344" idx="0"/>
          </p:cNvCxnSpPr>
          <p:nvPr/>
        </p:nvCxnSpPr>
        <p:spPr bwMode="auto">
          <a:xfrm>
            <a:off x="3821113" y="4753054"/>
            <a:ext cx="12700" cy="992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3091055" y="5362130"/>
            <a:ext cx="1484359" cy="274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339986" y="5362130"/>
            <a:ext cx="1482772" cy="274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Code &amp; Sync</a:t>
            </a:r>
          </a:p>
        </p:txBody>
      </p:sp>
      <p:cxnSp>
        <p:nvCxnSpPr>
          <p:cNvPr id="14349" name="Straight Connector 55"/>
          <p:cNvCxnSpPr>
            <a:cxnSpLocks noChangeShapeType="1"/>
            <a:stCxn id="14355" idx="2"/>
            <a:endCxn id="14342" idx="1"/>
          </p:cNvCxnSpPr>
          <p:nvPr/>
        </p:nvCxnSpPr>
        <p:spPr bwMode="auto">
          <a:xfrm>
            <a:off x="2081213" y="3175079"/>
            <a:ext cx="4762" cy="1162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Rectangle 47"/>
          <p:cNvSpPr>
            <a:spLocks noChangeArrowheads="1"/>
          </p:cNvSpPr>
          <p:nvPr/>
        </p:nvSpPr>
        <p:spPr bwMode="auto">
          <a:xfrm>
            <a:off x="1339986" y="3236741"/>
            <a:ext cx="1482772" cy="2555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4351" name="Rectangle 48"/>
          <p:cNvSpPr>
            <a:spLocks noChangeArrowheads="1"/>
          </p:cNvSpPr>
          <p:nvPr/>
        </p:nvSpPr>
        <p:spPr bwMode="auto">
          <a:xfrm>
            <a:off x="1339986" y="3551025"/>
            <a:ext cx="1482772" cy="2555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4352" name="Rectangle 49"/>
          <p:cNvSpPr>
            <a:spLocks noChangeArrowheads="1"/>
          </p:cNvSpPr>
          <p:nvPr/>
        </p:nvSpPr>
        <p:spPr bwMode="auto">
          <a:xfrm>
            <a:off x="1339986" y="3860548"/>
            <a:ext cx="1482772" cy="25555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 Framing</a:t>
            </a:r>
          </a:p>
        </p:txBody>
      </p:sp>
      <p:sp>
        <p:nvSpPr>
          <p:cNvPr id="14353" name="Oval 7"/>
          <p:cNvSpPr>
            <a:spLocks noChangeArrowheads="1"/>
          </p:cNvSpPr>
          <p:nvPr/>
        </p:nvSpPr>
        <p:spPr bwMode="auto">
          <a:xfrm>
            <a:off x="1709886" y="1905000"/>
            <a:ext cx="2479754" cy="449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Forward-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File Service</a:t>
            </a:r>
          </a:p>
        </p:txBody>
      </p:sp>
      <p:cxnSp>
        <p:nvCxnSpPr>
          <p:cNvPr id="14354" name="Straight Connector 61"/>
          <p:cNvCxnSpPr>
            <a:cxnSpLocks noChangeShapeType="1"/>
            <a:stCxn id="14355" idx="2"/>
            <a:endCxn id="14353" idx="3"/>
          </p:cNvCxnSpPr>
          <p:nvPr/>
        </p:nvCxnSpPr>
        <p:spPr bwMode="auto">
          <a:xfrm flipH="1" flipV="1">
            <a:off x="2073275" y="2289254"/>
            <a:ext cx="7938" cy="885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5" name="Rectangle 46"/>
          <p:cNvSpPr>
            <a:spLocks noChangeArrowheads="1"/>
          </p:cNvSpPr>
          <p:nvPr/>
        </p:nvSpPr>
        <p:spPr bwMode="auto">
          <a:xfrm>
            <a:off x="1339986" y="2931980"/>
            <a:ext cx="1482772" cy="24285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47" name="Magnetic Disk 18"/>
          <p:cNvSpPr/>
          <p:nvPr/>
        </p:nvSpPr>
        <p:spPr bwMode="auto">
          <a:xfrm>
            <a:off x="2614613" y="1290716"/>
            <a:ext cx="476250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4357" name="Elbow Connector 274"/>
          <p:cNvCxnSpPr>
            <a:cxnSpLocks noChangeShapeType="1"/>
            <a:stCxn id="147" idx="4"/>
          </p:cNvCxnSpPr>
          <p:nvPr/>
        </p:nvCxnSpPr>
        <p:spPr bwMode="auto">
          <a:xfrm>
            <a:off x="3091055" y="1470081"/>
            <a:ext cx="198443" cy="42539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Elbow Connector 15"/>
          <p:cNvCxnSpPr>
            <a:cxnSpLocks noChangeShapeType="1"/>
            <a:stCxn id="147" idx="2"/>
          </p:cNvCxnSpPr>
          <p:nvPr/>
        </p:nvCxnSpPr>
        <p:spPr bwMode="auto">
          <a:xfrm rot="10800000" flipV="1">
            <a:off x="2446510" y="1470081"/>
            <a:ext cx="168280" cy="457141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Elbow Connector 274"/>
          <p:cNvCxnSpPr>
            <a:cxnSpLocks noChangeShapeType="1"/>
            <a:stCxn id="14353" idx="5"/>
          </p:cNvCxnSpPr>
          <p:nvPr/>
        </p:nvCxnSpPr>
        <p:spPr bwMode="auto">
          <a:xfrm rot="16200000" flipH="1">
            <a:off x="2565822" y="3549394"/>
            <a:ext cx="3073005" cy="552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0" name="Rectangle 66"/>
          <p:cNvSpPr>
            <a:spLocks noChangeArrowheads="1"/>
          </p:cNvSpPr>
          <p:nvPr/>
        </p:nvSpPr>
        <p:spPr bwMode="auto">
          <a:xfrm>
            <a:off x="1330461" y="2454204"/>
            <a:ext cx="1484360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sp>
        <p:nvSpPr>
          <p:cNvPr id="14378" name="Rectangle 88"/>
          <p:cNvSpPr>
            <a:spLocks noChangeArrowheads="1"/>
          </p:cNvSpPr>
          <p:nvPr/>
        </p:nvSpPr>
        <p:spPr bwMode="auto">
          <a:xfrm>
            <a:off x="1356255" y="6062425"/>
            <a:ext cx="329194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) 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SSI CSTS Forward-File Service Provider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Using CFDP File Delivery</a:t>
            </a:r>
            <a:b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</a:b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over BP and CSTS F-Frame</a:t>
            </a:r>
          </a:p>
        </p:txBody>
      </p:sp>
      <p:sp>
        <p:nvSpPr>
          <p:cNvPr id="14380" name="Text Box 15"/>
          <p:cNvSpPr txBox="1">
            <a:spLocks noChangeArrowheads="1"/>
          </p:cNvSpPr>
          <p:nvPr/>
        </p:nvSpPr>
        <p:spPr bwMode="auto">
          <a:xfrm>
            <a:off x="3091055" y="4952608"/>
            <a:ext cx="1098585" cy="27301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prstClr val="black"/>
                </a:solidFill>
                <a:ea typeface="ÇlÇr ñæí©"/>
                <a:cs typeface="Arial" pitchFamily="34" charset="0"/>
              </a:rPr>
              <a:t>CSTS F-Frame</a:t>
            </a:r>
          </a:p>
        </p:txBody>
      </p:sp>
      <p:cxnSp>
        <p:nvCxnSpPr>
          <p:cNvPr id="44" name="Straight Connector 101"/>
          <p:cNvCxnSpPr>
            <a:cxnSpLocks noChangeShapeType="1"/>
          </p:cNvCxnSpPr>
          <p:nvPr/>
        </p:nvCxnSpPr>
        <p:spPr bwMode="auto">
          <a:xfrm>
            <a:off x="7072311" y="4217142"/>
            <a:ext cx="0" cy="153669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5846557" y="4154554"/>
            <a:ext cx="2451507" cy="49364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Forward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-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File Application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331306" y="5753484"/>
            <a:ext cx="1482011" cy="2745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331306" y="5309576"/>
            <a:ext cx="1482011" cy="2745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cxnSp>
        <p:nvCxnSpPr>
          <p:cNvPr id="48" name="Straight Arrow Connector 191"/>
          <p:cNvCxnSpPr>
            <a:cxnSpLocks noChangeShapeType="1"/>
            <a:endCxn id="49" idx="3"/>
          </p:cNvCxnSpPr>
          <p:nvPr/>
        </p:nvCxnSpPr>
        <p:spPr bwMode="auto">
          <a:xfrm flipH="1" flipV="1">
            <a:off x="7072311" y="3810113"/>
            <a:ext cx="5950" cy="3444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Magnetic Disk 18"/>
          <p:cNvSpPr/>
          <p:nvPr/>
        </p:nvSpPr>
        <p:spPr bwMode="auto">
          <a:xfrm>
            <a:off x="6845299" y="3581544"/>
            <a:ext cx="454025" cy="2286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5485979" y="6260577"/>
            <a:ext cx="3172663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b) ABA/SSI User CSTS Forward File </a:t>
            </a:r>
            <a:r>
              <a:rPr lang="en-US" sz="11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Delivery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via </a:t>
            </a:r>
            <a:r>
              <a:rPr lang="en-US" sz="11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BP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102302" y="2460316"/>
            <a:ext cx="1447800" cy="23492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CSTS </a:t>
            </a: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Transfer File</a:t>
            </a:r>
            <a:endParaRPr lang="en-US" sz="12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333250" y="4876800"/>
            <a:ext cx="1484312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CSTS Transfer </a:t>
            </a: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File </a:t>
            </a:r>
            <a:endParaRPr lang="en-US" sz="12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-21: SSI Service</a:t>
            </a:r>
            <a:r>
              <a:rPr lang="en-US" sz="2500" dirty="0"/>
              <a:t>-User </a:t>
            </a:r>
            <a:r>
              <a:rPr lang="en-US" sz="2500" dirty="0" smtClean="0"/>
              <a:t>Extensible Service Management Building Blocks</a:t>
            </a:r>
            <a:endParaRPr lang="en-US" sz="2500" dirty="0"/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1198562" y="2895601"/>
            <a:ext cx="2452630" cy="587449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SSI ESLT </a:t>
            </a: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Service Management 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(Planning &amp; Scheduling)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1683531" y="5162879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46" name="Straight Connector 9"/>
          <p:cNvCxnSpPr>
            <a:cxnSpLocks noChangeShapeType="1"/>
            <a:stCxn id="10244" idx="4"/>
          </p:cNvCxnSpPr>
          <p:nvPr/>
        </p:nvCxnSpPr>
        <p:spPr bwMode="auto">
          <a:xfrm>
            <a:off x="2424876" y="3483050"/>
            <a:ext cx="7172" cy="16794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683531" y="4716338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1683531" y="4265829"/>
            <a:ext cx="1482690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HTTPS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1683531" y="3823257"/>
            <a:ext cx="1482690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ESCCS SM</a:t>
            </a:r>
            <a:endParaRPr lang="en-US" sz="105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1" name="Oval 7"/>
          <p:cNvSpPr>
            <a:spLocks noChangeArrowheads="1"/>
          </p:cNvSpPr>
          <p:nvPr/>
        </p:nvSpPr>
        <p:spPr bwMode="auto">
          <a:xfrm>
            <a:off x="5249767" y="2924223"/>
            <a:ext cx="2452630" cy="611265"/>
          </a:xfrm>
          <a:prstGeom prst="ellipse">
            <a:avLst/>
          </a:prstGeom>
          <a:solidFill>
            <a:srgbClr val="FBDD3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smtClean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SSI User </a:t>
            </a: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Service Management Application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ＭＳ Ｐゴシック" pitchFamily="34" charset="-128"/>
                <a:cs typeface="Helvetica" pitchFamily="34" charset="0"/>
              </a:rPr>
              <a:t>(Planning &amp; Scheduling)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5733943" y="5162879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10253" name="Straight Connector 21"/>
          <p:cNvCxnSpPr>
            <a:cxnSpLocks noChangeShapeType="1"/>
          </p:cNvCxnSpPr>
          <p:nvPr/>
        </p:nvCxnSpPr>
        <p:spPr bwMode="auto">
          <a:xfrm>
            <a:off x="6475411" y="3535360"/>
            <a:ext cx="0" cy="16271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733943" y="4716338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733943" y="4265829"/>
            <a:ext cx="1484278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HTTPS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5746642" y="3823257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ESCCS SM</a:t>
            </a:r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930833" y="5622914"/>
            <a:ext cx="301508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SSI ESLT </a:t>
            </a: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Service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Management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auto">
          <a:xfrm>
            <a:off x="4999525" y="5622913"/>
            <a:ext cx="2978525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b)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SSI User Service Management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315200" y="2362200"/>
            <a:ext cx="1484278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NDM or TDM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3" name="Elbow Connector 2"/>
          <p:cNvCxnSpPr>
            <a:stCxn id="18" idx="2"/>
            <a:endCxn id="10251" idx="6"/>
          </p:cNvCxnSpPr>
          <p:nvPr/>
        </p:nvCxnSpPr>
        <p:spPr bwMode="auto">
          <a:xfrm rot="5400000">
            <a:off x="7583377" y="2755893"/>
            <a:ext cx="592983" cy="35494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772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-22: </a:t>
            </a:r>
            <a:r>
              <a:rPr lang="en-US" sz="2500" dirty="0"/>
              <a:t>SSI </a:t>
            </a:r>
            <a:r>
              <a:rPr lang="en-US" sz="2500" dirty="0" smtClean="0"/>
              <a:t>Space User / Service Provider Building </a:t>
            </a:r>
            <a:r>
              <a:rPr lang="en-US" sz="2500" dirty="0"/>
              <a:t>Blocks</a:t>
            </a:r>
          </a:p>
        </p:txBody>
      </p:sp>
      <p:cxnSp>
        <p:nvCxnSpPr>
          <p:cNvPr id="13324" name="Straight Connector 55"/>
          <p:cNvCxnSpPr>
            <a:cxnSpLocks noChangeShapeType="1"/>
            <a:stCxn id="13329" idx="4"/>
            <a:endCxn id="46" idx="0"/>
          </p:cNvCxnSpPr>
          <p:nvPr/>
        </p:nvCxnSpPr>
        <p:spPr bwMode="auto">
          <a:xfrm flipH="1">
            <a:off x="2341563" y="3406814"/>
            <a:ext cx="14255" cy="23081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48"/>
          <p:cNvSpPr>
            <a:spLocks noChangeArrowheads="1"/>
          </p:cNvSpPr>
          <p:nvPr/>
        </p:nvSpPr>
        <p:spPr bwMode="auto">
          <a:xfrm>
            <a:off x="1605105" y="4242065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29" name="Oval 7"/>
          <p:cNvSpPr>
            <a:spLocks noChangeArrowheads="1"/>
          </p:cNvSpPr>
          <p:nvPr/>
        </p:nvSpPr>
        <p:spPr bwMode="auto">
          <a:xfrm>
            <a:off x="1115980" y="2819400"/>
            <a:ext cx="2479675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sp>
        <p:nvSpPr>
          <p:cNvPr id="13332" name="Rectangle 46"/>
          <p:cNvSpPr>
            <a:spLocks noChangeArrowheads="1"/>
          </p:cNvSpPr>
          <p:nvPr/>
        </p:nvSpPr>
        <p:spPr bwMode="auto">
          <a:xfrm>
            <a:off x="1598350" y="3636409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47" name="Magnetic Disk 18"/>
          <p:cNvSpPr/>
          <p:nvPr/>
        </p:nvSpPr>
        <p:spPr bwMode="auto">
          <a:xfrm>
            <a:off x="2022443" y="2206585"/>
            <a:ext cx="476250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35" name="Elbow Connector 274"/>
          <p:cNvCxnSpPr>
            <a:cxnSpLocks noChangeShapeType="1"/>
            <a:stCxn id="147" idx="4"/>
          </p:cNvCxnSpPr>
          <p:nvPr/>
        </p:nvCxnSpPr>
        <p:spPr bwMode="auto">
          <a:xfrm>
            <a:off x="2498693" y="2385985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Elbow Connector 15"/>
          <p:cNvCxnSpPr>
            <a:cxnSpLocks noChangeShapeType="1"/>
            <a:stCxn id="147" idx="2"/>
          </p:cNvCxnSpPr>
          <p:nvPr/>
        </p:nvCxnSpPr>
        <p:spPr bwMode="auto">
          <a:xfrm rot="10800000" flipV="1">
            <a:off x="1854168" y="2385985"/>
            <a:ext cx="168275" cy="45723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7" name="Rectangle 150"/>
          <p:cNvSpPr>
            <a:spLocks noChangeArrowheads="1"/>
          </p:cNvSpPr>
          <p:nvPr/>
        </p:nvSpPr>
        <p:spPr bwMode="auto">
          <a:xfrm>
            <a:off x="484582" y="6131402"/>
            <a:ext cx="38444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SSI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Space User Relay Link with Bundle Routing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3339" name="Text Box 12"/>
          <p:cNvSpPr txBox="1">
            <a:spLocks noChangeArrowheads="1"/>
          </p:cNvSpPr>
          <p:nvPr/>
        </p:nvSpPr>
        <p:spPr bwMode="auto">
          <a:xfrm>
            <a:off x="5130165" y="5685118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Mod</a:t>
            </a:r>
          </a:p>
        </p:txBody>
      </p:sp>
      <p:sp>
        <p:nvSpPr>
          <p:cNvPr id="13340" name="Text Box 16"/>
          <p:cNvSpPr txBox="1">
            <a:spLocks noChangeArrowheads="1"/>
          </p:cNvSpPr>
          <p:nvPr/>
        </p:nvSpPr>
        <p:spPr bwMode="auto">
          <a:xfrm>
            <a:off x="6881178" y="5685118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cxnSp>
        <p:nvCxnSpPr>
          <p:cNvPr id="13341" name="Straight Connector 47"/>
          <p:cNvCxnSpPr>
            <a:cxnSpLocks noChangeShapeType="1"/>
            <a:stCxn id="13354" idx="2"/>
            <a:endCxn id="13339" idx="0"/>
          </p:cNvCxnSpPr>
          <p:nvPr/>
        </p:nvCxnSpPr>
        <p:spPr bwMode="auto">
          <a:xfrm>
            <a:off x="5871528" y="3873660"/>
            <a:ext cx="0" cy="18114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Connector 48"/>
          <p:cNvCxnSpPr>
            <a:cxnSpLocks noChangeShapeType="1"/>
            <a:stCxn id="13355" idx="2"/>
            <a:endCxn id="13340" idx="0"/>
          </p:cNvCxnSpPr>
          <p:nvPr/>
        </p:nvCxnSpPr>
        <p:spPr bwMode="auto">
          <a:xfrm>
            <a:off x="7614603" y="3873660"/>
            <a:ext cx="8731" cy="18114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5" name="Text Box 15"/>
          <p:cNvSpPr txBox="1">
            <a:spLocks noChangeArrowheads="1"/>
          </p:cNvSpPr>
          <p:nvPr/>
        </p:nvSpPr>
        <p:spPr bwMode="auto">
          <a:xfrm>
            <a:off x="6881178" y="5300935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344" name="Text Box 12"/>
          <p:cNvSpPr txBox="1">
            <a:spLocks noChangeArrowheads="1"/>
          </p:cNvSpPr>
          <p:nvPr/>
        </p:nvSpPr>
        <p:spPr bwMode="auto">
          <a:xfrm>
            <a:off x="5130165" y="5300917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Code &amp; Sync</a:t>
            </a:r>
          </a:p>
        </p:txBody>
      </p:sp>
      <p:sp>
        <p:nvSpPr>
          <p:cNvPr id="52" name="Magnetic Disk 18"/>
          <p:cNvSpPr/>
          <p:nvPr/>
        </p:nvSpPr>
        <p:spPr bwMode="auto">
          <a:xfrm>
            <a:off x="6473190" y="2228850"/>
            <a:ext cx="477838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46" name="Elbow Connector 274"/>
          <p:cNvCxnSpPr>
            <a:cxnSpLocks noChangeShapeType="1"/>
            <a:stCxn id="52" idx="4"/>
          </p:cNvCxnSpPr>
          <p:nvPr/>
        </p:nvCxnSpPr>
        <p:spPr bwMode="auto">
          <a:xfrm>
            <a:off x="6951028" y="2408302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Elbow Connector 15"/>
          <p:cNvCxnSpPr>
            <a:cxnSpLocks noChangeShapeType="1"/>
            <a:stCxn id="52" idx="2"/>
          </p:cNvCxnSpPr>
          <p:nvPr/>
        </p:nvCxnSpPr>
        <p:spPr bwMode="auto">
          <a:xfrm rot="10800000" flipV="1">
            <a:off x="6306503" y="2408302"/>
            <a:ext cx="166687" cy="455642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8" name="Rectangle 127"/>
          <p:cNvSpPr>
            <a:spLocks noChangeArrowheads="1"/>
          </p:cNvSpPr>
          <p:nvPr/>
        </p:nvSpPr>
        <p:spPr bwMode="auto">
          <a:xfrm>
            <a:off x="6868478" y="3930814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3349" name="Rectangle 128"/>
          <p:cNvSpPr>
            <a:spLocks noChangeArrowheads="1"/>
          </p:cNvSpPr>
          <p:nvPr/>
        </p:nvSpPr>
        <p:spPr bwMode="auto">
          <a:xfrm>
            <a:off x="6868478" y="4245160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0" name="Rectangle 129"/>
          <p:cNvSpPr>
            <a:spLocks noChangeArrowheads="1"/>
          </p:cNvSpPr>
          <p:nvPr/>
        </p:nvSpPr>
        <p:spPr bwMode="auto">
          <a:xfrm>
            <a:off x="6868478" y="4780183"/>
            <a:ext cx="1484312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13351" name="Oval 7"/>
          <p:cNvSpPr>
            <a:spLocks noChangeArrowheads="1"/>
          </p:cNvSpPr>
          <p:nvPr/>
        </p:nvSpPr>
        <p:spPr bwMode="auto">
          <a:xfrm>
            <a:off x="5500053" y="2833780"/>
            <a:ext cx="2478087" cy="58582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13352" name="Straight Connector 60"/>
          <p:cNvCxnSpPr>
            <a:cxnSpLocks noChangeShapeType="1"/>
            <a:stCxn id="13354" idx="2"/>
            <a:endCxn id="13351" idx="3"/>
          </p:cNvCxnSpPr>
          <p:nvPr/>
        </p:nvCxnSpPr>
        <p:spPr bwMode="auto">
          <a:xfrm flipH="1" flipV="1">
            <a:off x="5862003" y="3333750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Straight Connector 62"/>
          <p:cNvCxnSpPr>
            <a:cxnSpLocks noChangeShapeType="1"/>
            <a:stCxn id="13355" idx="2"/>
            <a:endCxn id="13351" idx="5"/>
          </p:cNvCxnSpPr>
          <p:nvPr/>
        </p:nvCxnSpPr>
        <p:spPr bwMode="auto">
          <a:xfrm flipV="1">
            <a:off x="7614603" y="3333750"/>
            <a:ext cx="1587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4" name="Rectangle 134"/>
          <p:cNvSpPr>
            <a:spLocks noChangeArrowheads="1"/>
          </p:cNvSpPr>
          <p:nvPr/>
        </p:nvSpPr>
        <p:spPr bwMode="auto">
          <a:xfrm>
            <a:off x="5130165" y="3630757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5" name="Rectangle 135"/>
          <p:cNvSpPr>
            <a:spLocks noChangeArrowheads="1"/>
          </p:cNvSpPr>
          <p:nvPr/>
        </p:nvSpPr>
        <p:spPr bwMode="auto">
          <a:xfrm>
            <a:off x="6873240" y="3630757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6" name="Rectangle 137"/>
          <p:cNvSpPr>
            <a:spLocks noChangeArrowheads="1"/>
          </p:cNvSpPr>
          <p:nvPr/>
        </p:nvSpPr>
        <p:spPr bwMode="auto">
          <a:xfrm>
            <a:off x="5134928" y="4780183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 Link</a:t>
            </a:r>
          </a:p>
        </p:txBody>
      </p:sp>
      <p:sp>
        <p:nvSpPr>
          <p:cNvPr id="13357" name="Rectangle 139"/>
          <p:cNvSpPr>
            <a:spLocks noChangeArrowheads="1"/>
          </p:cNvSpPr>
          <p:nvPr/>
        </p:nvSpPr>
        <p:spPr bwMode="auto">
          <a:xfrm>
            <a:off x="5130165" y="4241985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8" name="Rectangle 149"/>
          <p:cNvSpPr>
            <a:spLocks noChangeArrowheads="1"/>
          </p:cNvSpPr>
          <p:nvPr/>
        </p:nvSpPr>
        <p:spPr bwMode="auto">
          <a:xfrm>
            <a:off x="5501310" y="6060601"/>
            <a:ext cx="2497800" cy="3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SSI Space Bundle Routing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Long-Haul and Proximity Links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600200" y="571500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</a:t>
            </a:r>
            <a:r>
              <a:rPr lang="en-US" sz="10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600200" y="5330799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</a:t>
            </a:r>
            <a:r>
              <a:rPr lang="en-US" sz="100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Sync &amp; De-Code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8" name="Rectangle 137"/>
          <p:cNvSpPr>
            <a:spLocks noChangeArrowheads="1"/>
          </p:cNvSpPr>
          <p:nvPr/>
        </p:nvSpPr>
        <p:spPr bwMode="auto">
          <a:xfrm>
            <a:off x="1604963" y="4810065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 Link</a:t>
            </a:r>
          </a:p>
        </p:txBody>
      </p:sp>
    </p:spTree>
    <p:extLst>
      <p:ext uri="{BB962C8B-B14F-4D97-AF65-F5344CB8AC3E}">
        <p14:creationId xmlns:p14="http://schemas.microsoft.com/office/powerpoint/2010/main" val="270387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-23: </a:t>
            </a:r>
            <a:r>
              <a:rPr lang="en-US" sz="2500" dirty="0"/>
              <a:t>SSI Service Provider </a:t>
            </a:r>
            <a:r>
              <a:rPr lang="en-US" sz="2500" dirty="0" smtClean="0"/>
              <a:t>Network Management </a:t>
            </a:r>
            <a:r>
              <a:rPr lang="en-US" sz="2500" dirty="0"/>
              <a:t>Building Blocks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1167765" y="4172130"/>
            <a:ext cx="2452688" cy="58582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F-Frame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Processing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(Frame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80415" y="5685118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Mod</a:t>
            </a: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2531428" y="5685118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13320" name="Straight Connector 42"/>
          <p:cNvCxnSpPr>
            <a:cxnSpLocks noChangeShapeType="1"/>
            <a:stCxn id="13317" idx="3"/>
            <a:endCxn id="13318" idx="0"/>
          </p:cNvCxnSpPr>
          <p:nvPr/>
        </p:nvCxnSpPr>
        <p:spPr bwMode="auto">
          <a:xfrm flipH="1">
            <a:off x="1521778" y="4672165"/>
            <a:ext cx="5175" cy="10129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Straight Connector 43"/>
          <p:cNvCxnSpPr>
            <a:cxnSpLocks noChangeShapeType="1"/>
            <a:stCxn id="13317" idx="5"/>
            <a:endCxn id="13319" idx="0"/>
          </p:cNvCxnSpPr>
          <p:nvPr/>
        </p:nvCxnSpPr>
        <p:spPr bwMode="auto">
          <a:xfrm>
            <a:off x="3261265" y="4672165"/>
            <a:ext cx="12319" cy="10129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2531428" y="5300917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780415" y="5300917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Code &amp; Sync</a:t>
            </a:r>
          </a:p>
        </p:txBody>
      </p:sp>
      <p:cxnSp>
        <p:nvCxnSpPr>
          <p:cNvPr id="13324" name="Straight Connector 55"/>
          <p:cNvCxnSpPr>
            <a:cxnSpLocks noChangeShapeType="1"/>
            <a:stCxn id="13332" idx="2"/>
            <a:endCxn id="13317" idx="1"/>
          </p:cNvCxnSpPr>
          <p:nvPr/>
        </p:nvCxnSpPr>
        <p:spPr bwMode="auto">
          <a:xfrm>
            <a:off x="1521778" y="3094038"/>
            <a:ext cx="4762" cy="1163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Rectangle 47"/>
          <p:cNvSpPr>
            <a:spLocks noChangeArrowheads="1"/>
          </p:cNvSpPr>
          <p:nvPr/>
        </p:nvSpPr>
        <p:spPr bwMode="auto">
          <a:xfrm>
            <a:off x="780415" y="3157651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3326" name="Rectangle 48"/>
          <p:cNvSpPr>
            <a:spLocks noChangeArrowheads="1"/>
          </p:cNvSpPr>
          <p:nvPr/>
        </p:nvSpPr>
        <p:spPr bwMode="auto">
          <a:xfrm>
            <a:off x="780415" y="3471997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27" name="Rectangle 49"/>
          <p:cNvSpPr>
            <a:spLocks noChangeArrowheads="1"/>
          </p:cNvSpPr>
          <p:nvPr/>
        </p:nvSpPr>
        <p:spPr bwMode="auto">
          <a:xfrm>
            <a:off x="780415" y="3781579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 Framing</a:t>
            </a:r>
          </a:p>
        </p:txBody>
      </p:sp>
      <p:cxnSp>
        <p:nvCxnSpPr>
          <p:cNvPr id="13328" name="Straight Connector 59"/>
          <p:cNvCxnSpPr>
            <a:cxnSpLocks noChangeShapeType="1"/>
          </p:cNvCxnSpPr>
          <p:nvPr/>
        </p:nvCxnSpPr>
        <p:spPr bwMode="auto">
          <a:xfrm>
            <a:off x="3763328" y="3094038"/>
            <a:ext cx="14287" cy="2209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Oval 7"/>
          <p:cNvSpPr>
            <a:spLocks noChangeArrowheads="1"/>
          </p:cNvSpPr>
          <p:nvPr/>
        </p:nvSpPr>
        <p:spPr bwMode="auto">
          <a:xfrm>
            <a:off x="1148715" y="2054265"/>
            <a:ext cx="2479675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13330" name="Straight Connector 61"/>
          <p:cNvCxnSpPr>
            <a:cxnSpLocks noChangeShapeType="1"/>
            <a:stCxn id="13332" idx="2"/>
            <a:endCxn id="13329" idx="3"/>
          </p:cNvCxnSpPr>
          <p:nvPr/>
        </p:nvCxnSpPr>
        <p:spPr bwMode="auto">
          <a:xfrm flipH="1" flipV="1">
            <a:off x="1512253" y="2554288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64"/>
          <p:cNvCxnSpPr>
            <a:cxnSpLocks noChangeShapeType="1"/>
            <a:stCxn id="13333" idx="2"/>
            <a:endCxn id="13329" idx="5"/>
          </p:cNvCxnSpPr>
          <p:nvPr/>
        </p:nvCxnSpPr>
        <p:spPr bwMode="auto">
          <a:xfrm flipH="1" flipV="1">
            <a:off x="3266440" y="2554288"/>
            <a:ext cx="6350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2" name="Rectangle 46"/>
          <p:cNvSpPr>
            <a:spLocks noChangeArrowheads="1"/>
          </p:cNvSpPr>
          <p:nvPr/>
        </p:nvSpPr>
        <p:spPr bwMode="auto">
          <a:xfrm>
            <a:off x="780415" y="2852831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2531428" y="2852831"/>
            <a:ext cx="1484312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47" name="Magnetic Disk 18"/>
          <p:cNvSpPr/>
          <p:nvPr/>
        </p:nvSpPr>
        <p:spPr bwMode="auto">
          <a:xfrm>
            <a:off x="2055178" y="1441450"/>
            <a:ext cx="476250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35" name="Elbow Connector 274"/>
          <p:cNvCxnSpPr>
            <a:cxnSpLocks noChangeShapeType="1"/>
            <a:stCxn id="147" idx="4"/>
          </p:cNvCxnSpPr>
          <p:nvPr/>
        </p:nvCxnSpPr>
        <p:spPr bwMode="auto">
          <a:xfrm>
            <a:off x="2531428" y="1620850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Elbow Connector 15"/>
          <p:cNvCxnSpPr>
            <a:cxnSpLocks noChangeShapeType="1"/>
            <a:stCxn id="147" idx="2"/>
          </p:cNvCxnSpPr>
          <p:nvPr/>
        </p:nvCxnSpPr>
        <p:spPr bwMode="auto">
          <a:xfrm rot="10800000" flipV="1">
            <a:off x="1886903" y="1620850"/>
            <a:ext cx="168275" cy="45723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7" name="Rectangle 150"/>
          <p:cNvSpPr>
            <a:spLocks noChangeArrowheads="1"/>
          </p:cNvSpPr>
          <p:nvPr/>
        </p:nvSpPr>
        <p:spPr bwMode="auto">
          <a:xfrm>
            <a:off x="886470" y="6131402"/>
            <a:ext cx="3040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SSI Earth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DTN Network Management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3338" name="Text Box 15"/>
          <p:cNvSpPr txBox="1">
            <a:spLocks noChangeArrowheads="1"/>
          </p:cNvSpPr>
          <p:nvPr/>
        </p:nvSpPr>
        <p:spPr bwMode="auto">
          <a:xfrm>
            <a:off x="2518728" y="4894490"/>
            <a:ext cx="110966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CSTS F-Frame</a:t>
            </a:r>
          </a:p>
        </p:txBody>
      </p:sp>
      <p:sp>
        <p:nvSpPr>
          <p:cNvPr id="13339" name="Text Box 12"/>
          <p:cNvSpPr txBox="1">
            <a:spLocks noChangeArrowheads="1"/>
          </p:cNvSpPr>
          <p:nvPr/>
        </p:nvSpPr>
        <p:spPr bwMode="auto">
          <a:xfrm>
            <a:off x="5130165" y="5685118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Mod</a:t>
            </a:r>
          </a:p>
        </p:txBody>
      </p:sp>
      <p:sp>
        <p:nvSpPr>
          <p:cNvPr id="13340" name="Text Box 16"/>
          <p:cNvSpPr txBox="1">
            <a:spLocks noChangeArrowheads="1"/>
          </p:cNvSpPr>
          <p:nvPr/>
        </p:nvSpPr>
        <p:spPr bwMode="auto">
          <a:xfrm>
            <a:off x="6881178" y="5685118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cxnSp>
        <p:nvCxnSpPr>
          <p:cNvPr id="13341" name="Straight Connector 47"/>
          <p:cNvCxnSpPr>
            <a:cxnSpLocks noChangeShapeType="1"/>
            <a:stCxn id="13354" idx="2"/>
            <a:endCxn id="13339" idx="0"/>
          </p:cNvCxnSpPr>
          <p:nvPr/>
        </p:nvCxnSpPr>
        <p:spPr bwMode="auto">
          <a:xfrm>
            <a:off x="5871528" y="3873660"/>
            <a:ext cx="0" cy="18114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Connector 48"/>
          <p:cNvCxnSpPr>
            <a:cxnSpLocks noChangeShapeType="1"/>
            <a:stCxn id="13355" idx="2"/>
            <a:endCxn id="13340" idx="0"/>
          </p:cNvCxnSpPr>
          <p:nvPr/>
        </p:nvCxnSpPr>
        <p:spPr bwMode="auto">
          <a:xfrm>
            <a:off x="7614603" y="3873660"/>
            <a:ext cx="8731" cy="18114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5" name="Text Box 15"/>
          <p:cNvSpPr txBox="1">
            <a:spLocks noChangeArrowheads="1"/>
          </p:cNvSpPr>
          <p:nvPr/>
        </p:nvSpPr>
        <p:spPr bwMode="auto">
          <a:xfrm>
            <a:off x="6881178" y="5300935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344" name="Text Box 12"/>
          <p:cNvSpPr txBox="1">
            <a:spLocks noChangeArrowheads="1"/>
          </p:cNvSpPr>
          <p:nvPr/>
        </p:nvSpPr>
        <p:spPr bwMode="auto">
          <a:xfrm>
            <a:off x="5130165" y="5300917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Code &amp; Sync</a:t>
            </a:r>
          </a:p>
        </p:txBody>
      </p:sp>
      <p:sp>
        <p:nvSpPr>
          <p:cNvPr id="52" name="Magnetic Disk 18"/>
          <p:cNvSpPr/>
          <p:nvPr/>
        </p:nvSpPr>
        <p:spPr bwMode="auto">
          <a:xfrm>
            <a:off x="6473190" y="2228850"/>
            <a:ext cx="477838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46" name="Elbow Connector 274"/>
          <p:cNvCxnSpPr>
            <a:cxnSpLocks noChangeShapeType="1"/>
            <a:stCxn id="52" idx="4"/>
          </p:cNvCxnSpPr>
          <p:nvPr/>
        </p:nvCxnSpPr>
        <p:spPr bwMode="auto">
          <a:xfrm>
            <a:off x="6951028" y="2408302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Elbow Connector 15"/>
          <p:cNvCxnSpPr>
            <a:cxnSpLocks noChangeShapeType="1"/>
            <a:stCxn id="52" idx="2"/>
          </p:cNvCxnSpPr>
          <p:nvPr/>
        </p:nvCxnSpPr>
        <p:spPr bwMode="auto">
          <a:xfrm rot="10800000" flipV="1">
            <a:off x="6306503" y="2408302"/>
            <a:ext cx="166687" cy="455642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8" name="Rectangle 127"/>
          <p:cNvSpPr>
            <a:spLocks noChangeArrowheads="1"/>
          </p:cNvSpPr>
          <p:nvPr/>
        </p:nvSpPr>
        <p:spPr bwMode="auto">
          <a:xfrm>
            <a:off x="6868478" y="3930814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3349" name="Rectangle 128"/>
          <p:cNvSpPr>
            <a:spLocks noChangeArrowheads="1"/>
          </p:cNvSpPr>
          <p:nvPr/>
        </p:nvSpPr>
        <p:spPr bwMode="auto">
          <a:xfrm>
            <a:off x="6868478" y="4245160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0" name="Rectangle 129"/>
          <p:cNvSpPr>
            <a:spLocks noChangeArrowheads="1"/>
          </p:cNvSpPr>
          <p:nvPr/>
        </p:nvSpPr>
        <p:spPr bwMode="auto">
          <a:xfrm>
            <a:off x="6868478" y="4780183"/>
            <a:ext cx="1484312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13351" name="Oval 7"/>
          <p:cNvSpPr>
            <a:spLocks noChangeArrowheads="1"/>
          </p:cNvSpPr>
          <p:nvPr/>
        </p:nvSpPr>
        <p:spPr bwMode="auto">
          <a:xfrm>
            <a:off x="5500053" y="2833780"/>
            <a:ext cx="2478087" cy="58582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13352" name="Straight Connector 60"/>
          <p:cNvCxnSpPr>
            <a:cxnSpLocks noChangeShapeType="1"/>
            <a:stCxn id="13354" idx="2"/>
            <a:endCxn id="13351" idx="3"/>
          </p:cNvCxnSpPr>
          <p:nvPr/>
        </p:nvCxnSpPr>
        <p:spPr bwMode="auto">
          <a:xfrm flipH="1" flipV="1">
            <a:off x="5862003" y="3333750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Straight Connector 62"/>
          <p:cNvCxnSpPr>
            <a:cxnSpLocks noChangeShapeType="1"/>
            <a:stCxn id="13355" idx="2"/>
            <a:endCxn id="13351" idx="5"/>
          </p:cNvCxnSpPr>
          <p:nvPr/>
        </p:nvCxnSpPr>
        <p:spPr bwMode="auto">
          <a:xfrm flipV="1">
            <a:off x="7614603" y="3333750"/>
            <a:ext cx="1587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4" name="Rectangle 134"/>
          <p:cNvSpPr>
            <a:spLocks noChangeArrowheads="1"/>
          </p:cNvSpPr>
          <p:nvPr/>
        </p:nvSpPr>
        <p:spPr bwMode="auto">
          <a:xfrm>
            <a:off x="5130165" y="3630757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5" name="Rectangle 135"/>
          <p:cNvSpPr>
            <a:spLocks noChangeArrowheads="1"/>
          </p:cNvSpPr>
          <p:nvPr/>
        </p:nvSpPr>
        <p:spPr bwMode="auto">
          <a:xfrm>
            <a:off x="6873240" y="3630757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6" name="Rectangle 137"/>
          <p:cNvSpPr>
            <a:spLocks noChangeArrowheads="1"/>
          </p:cNvSpPr>
          <p:nvPr/>
        </p:nvSpPr>
        <p:spPr bwMode="auto">
          <a:xfrm>
            <a:off x="5134928" y="4780183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 Link</a:t>
            </a:r>
          </a:p>
        </p:txBody>
      </p:sp>
      <p:sp>
        <p:nvSpPr>
          <p:cNvPr id="13357" name="Rectangle 139"/>
          <p:cNvSpPr>
            <a:spLocks noChangeArrowheads="1"/>
          </p:cNvSpPr>
          <p:nvPr/>
        </p:nvSpPr>
        <p:spPr bwMode="auto">
          <a:xfrm>
            <a:off x="5130165" y="4241984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8" name="Rectangle 149"/>
          <p:cNvSpPr>
            <a:spLocks noChangeArrowheads="1"/>
          </p:cNvSpPr>
          <p:nvPr/>
        </p:nvSpPr>
        <p:spPr bwMode="auto">
          <a:xfrm>
            <a:off x="5174263" y="6057536"/>
            <a:ext cx="3151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SSI Space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DTN Network Management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Long-Haul and Proximity Links</a:t>
            </a:r>
          </a:p>
        </p:txBody>
      </p: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2895601" y="990600"/>
            <a:ext cx="1752599" cy="587414"/>
          </a:xfrm>
          <a:prstGeom prst="ellipse">
            <a:avLst/>
          </a:prstGeom>
          <a:solidFill>
            <a:srgbClr val="FB731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1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SSI Network </a:t>
            </a:r>
            <a:r>
              <a:rPr kumimoji="1"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Management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(Routing &amp; Control)</a:t>
            </a:r>
          </a:p>
        </p:txBody>
      </p:sp>
      <p:sp>
        <p:nvSpPr>
          <p:cNvPr id="47" name="Oval 7"/>
          <p:cNvSpPr>
            <a:spLocks noChangeArrowheads="1"/>
          </p:cNvSpPr>
          <p:nvPr/>
        </p:nvSpPr>
        <p:spPr bwMode="auto">
          <a:xfrm>
            <a:off x="7315200" y="1752600"/>
            <a:ext cx="1752599" cy="587414"/>
          </a:xfrm>
          <a:prstGeom prst="ellipse">
            <a:avLst/>
          </a:prstGeom>
          <a:solidFill>
            <a:srgbClr val="FB731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1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SSI Network </a:t>
            </a:r>
            <a:r>
              <a:rPr kumimoji="1"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Management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1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(Routing &amp; Control)</a:t>
            </a:r>
          </a:p>
        </p:txBody>
      </p:sp>
      <p:cxnSp>
        <p:nvCxnSpPr>
          <p:cNvPr id="3" name="Straight Arrow Connector 2"/>
          <p:cNvCxnSpPr>
            <a:stCxn id="46" idx="3"/>
            <a:endCxn id="13329" idx="7"/>
          </p:cNvCxnSpPr>
          <p:nvPr/>
        </p:nvCxnSpPr>
        <p:spPr bwMode="auto">
          <a:xfrm>
            <a:off x="3152263" y="1491989"/>
            <a:ext cx="112987" cy="6483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/>
          </a:ln>
        </p:spPr>
      </p:cxnSp>
      <p:cxnSp>
        <p:nvCxnSpPr>
          <p:cNvPr id="50" name="Straight Arrow Connector 49"/>
          <p:cNvCxnSpPr>
            <a:stCxn id="47" idx="3"/>
            <a:endCxn id="13351" idx="7"/>
          </p:cNvCxnSpPr>
          <p:nvPr/>
        </p:nvCxnSpPr>
        <p:spPr bwMode="auto">
          <a:xfrm>
            <a:off x="7571862" y="2253989"/>
            <a:ext cx="43371" cy="66558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/>
          </a:ln>
        </p:spPr>
      </p:cxnSp>
      <p:cxnSp>
        <p:nvCxnSpPr>
          <p:cNvPr id="57" name="Straight Arrow Connector 56"/>
          <p:cNvCxnSpPr>
            <a:endCxn id="47" idx="4"/>
          </p:cNvCxnSpPr>
          <p:nvPr/>
        </p:nvCxnSpPr>
        <p:spPr bwMode="auto">
          <a:xfrm flipH="1" flipV="1">
            <a:off x="8191500" y="2340014"/>
            <a:ext cx="3511" cy="12925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/>
          </a:ln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3810000" y="1560475"/>
            <a:ext cx="3511" cy="12925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306494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-24: SSI Earth Routing Node Forward Building Block</a:t>
            </a:r>
            <a:endParaRPr lang="en-US" sz="2500" dirty="0"/>
          </a:p>
        </p:txBody>
      </p:sp>
      <p:sp>
        <p:nvSpPr>
          <p:cNvPr id="14377" name="Rectangle 86"/>
          <p:cNvSpPr>
            <a:spLocks noChangeArrowheads="1"/>
          </p:cNvSpPr>
          <p:nvPr/>
        </p:nvSpPr>
        <p:spPr bwMode="auto">
          <a:xfrm>
            <a:off x="685800" y="6165350"/>
            <a:ext cx="2520974" cy="44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228600" indent="-228600"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SSI Earth Routing Node 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Forward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-Frame Service User</a:t>
            </a:r>
            <a:endParaRPr lang="en-US" sz="11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4378" name="Rectangle 88"/>
          <p:cNvSpPr>
            <a:spLocks noChangeArrowheads="1"/>
          </p:cNvSpPr>
          <p:nvPr/>
        </p:nvSpPr>
        <p:spPr bwMode="auto">
          <a:xfrm>
            <a:off x="5058305" y="6152568"/>
            <a:ext cx="3291945" cy="6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SSI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Earth Routing Node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CSTS 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Forward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-Frame Service User</a:t>
            </a:r>
            <a:endParaRPr lang="en-US" sz="11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 Forward Service Provider</a:t>
            </a:r>
            <a:endParaRPr lang="en-US" sz="11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1014225" y="4235407"/>
            <a:ext cx="1889913" cy="61126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F-Frame </a:t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219200" y="5742355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cxnSp>
        <p:nvCxnSpPr>
          <p:cNvPr id="45" name="Straight Connector 21"/>
          <p:cNvCxnSpPr>
            <a:cxnSpLocks noChangeShapeType="1"/>
            <a:stCxn id="43" idx="4"/>
            <a:endCxn id="44" idx="0"/>
          </p:cNvCxnSpPr>
          <p:nvPr/>
        </p:nvCxnSpPr>
        <p:spPr bwMode="auto">
          <a:xfrm>
            <a:off x="1959182" y="4846672"/>
            <a:ext cx="2158" cy="8956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219200" y="5348189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219200" y="4953000"/>
            <a:ext cx="1484279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cxnSp>
        <p:nvCxnSpPr>
          <p:cNvPr id="49" name="Straight Connector 9"/>
          <p:cNvCxnSpPr>
            <a:cxnSpLocks noChangeShapeType="1"/>
            <a:stCxn id="43" idx="0"/>
            <a:endCxn id="50" idx="4"/>
          </p:cNvCxnSpPr>
          <p:nvPr/>
        </p:nvCxnSpPr>
        <p:spPr bwMode="auto">
          <a:xfrm flipH="1" flipV="1">
            <a:off x="1954562" y="3709035"/>
            <a:ext cx="4620" cy="5263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991743" y="3121586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1207350" y="3857136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AOS/TC Frame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050088" y="5791200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40" name="Straight Connector 55"/>
          <p:cNvCxnSpPr>
            <a:cxnSpLocks noChangeShapeType="1"/>
            <a:stCxn id="56" idx="2"/>
          </p:cNvCxnSpPr>
          <p:nvPr/>
        </p:nvCxnSpPr>
        <p:spPr bwMode="auto">
          <a:xfrm>
            <a:off x="6040438" y="3200229"/>
            <a:ext cx="20637" cy="114317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7"/>
          <p:cNvSpPr>
            <a:spLocks noChangeArrowheads="1"/>
          </p:cNvSpPr>
          <p:nvPr/>
        </p:nvSpPr>
        <p:spPr bwMode="auto">
          <a:xfrm>
            <a:off x="5299075" y="3263733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5299075" y="3578079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5299075" y="3887661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AOS/TC Frame</a:t>
            </a:r>
          </a:p>
        </p:txBody>
      </p:sp>
      <p:cxnSp>
        <p:nvCxnSpPr>
          <p:cNvPr id="52" name="Straight Connector 59"/>
          <p:cNvCxnSpPr>
            <a:cxnSpLocks noChangeShapeType="1"/>
            <a:stCxn id="57" idx="2"/>
            <a:endCxn id="35" idx="0"/>
          </p:cNvCxnSpPr>
          <p:nvPr/>
        </p:nvCxnSpPr>
        <p:spPr bwMode="auto">
          <a:xfrm>
            <a:off x="7792244" y="3200229"/>
            <a:ext cx="0" cy="259097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5667375" y="2160347"/>
            <a:ext cx="2479675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54" name="Straight Connector 61"/>
          <p:cNvCxnSpPr>
            <a:cxnSpLocks noChangeShapeType="1"/>
            <a:stCxn id="56" idx="2"/>
            <a:endCxn id="53" idx="3"/>
          </p:cNvCxnSpPr>
          <p:nvPr/>
        </p:nvCxnSpPr>
        <p:spPr bwMode="auto">
          <a:xfrm flipH="1" flipV="1">
            <a:off x="6030913" y="2660370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64"/>
          <p:cNvCxnSpPr>
            <a:cxnSpLocks noChangeShapeType="1"/>
            <a:stCxn id="57" idx="2"/>
            <a:endCxn id="53" idx="5"/>
          </p:cNvCxnSpPr>
          <p:nvPr/>
        </p:nvCxnSpPr>
        <p:spPr bwMode="auto">
          <a:xfrm flipH="1" flipV="1">
            <a:off x="7785100" y="2660370"/>
            <a:ext cx="6350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299075" y="2958913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7050088" y="2958913"/>
            <a:ext cx="1484312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58" name="Magnetic Disk 18"/>
          <p:cNvSpPr/>
          <p:nvPr/>
        </p:nvSpPr>
        <p:spPr bwMode="auto">
          <a:xfrm>
            <a:off x="6573838" y="1547532"/>
            <a:ext cx="476250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59" name="Elbow Connector 274"/>
          <p:cNvCxnSpPr>
            <a:cxnSpLocks noChangeShapeType="1"/>
            <a:stCxn id="58" idx="4"/>
          </p:cNvCxnSpPr>
          <p:nvPr/>
        </p:nvCxnSpPr>
        <p:spPr bwMode="auto">
          <a:xfrm>
            <a:off x="7050088" y="1726932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15"/>
          <p:cNvCxnSpPr>
            <a:cxnSpLocks noChangeShapeType="1"/>
            <a:stCxn id="58" idx="2"/>
          </p:cNvCxnSpPr>
          <p:nvPr/>
        </p:nvCxnSpPr>
        <p:spPr bwMode="auto">
          <a:xfrm rot="10800000" flipV="1">
            <a:off x="6405563" y="1726932"/>
            <a:ext cx="168275" cy="45723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050088" y="5406999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cxnSp>
        <p:nvCxnSpPr>
          <p:cNvPr id="65" name="Straight Connector 55"/>
          <p:cNvCxnSpPr>
            <a:cxnSpLocks noChangeShapeType="1"/>
            <a:stCxn id="62" idx="0"/>
            <a:endCxn id="33" idx="4"/>
          </p:cNvCxnSpPr>
          <p:nvPr/>
        </p:nvCxnSpPr>
        <p:spPr bwMode="auto">
          <a:xfrm flipH="1" flipV="1">
            <a:off x="5243080" y="4853027"/>
            <a:ext cx="12717" cy="9381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4513657" y="5791200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4513657" y="5397034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4513657" y="5001845"/>
            <a:ext cx="1484279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CSTS F-Frame</a:t>
            </a:r>
          </a:p>
        </p:txBody>
      </p:sp>
      <p:cxnSp>
        <p:nvCxnSpPr>
          <p:cNvPr id="69" name="Straight Connector 9"/>
          <p:cNvCxnSpPr>
            <a:cxnSpLocks noChangeShapeType="1"/>
            <a:endCxn id="70" idx="4"/>
          </p:cNvCxnSpPr>
          <p:nvPr/>
        </p:nvCxnSpPr>
        <p:spPr bwMode="auto">
          <a:xfrm flipH="1" flipV="1">
            <a:off x="4435650" y="2781542"/>
            <a:ext cx="26411" cy="166028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3472831" y="2194093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3708813" y="3866908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AOS/TC Frame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016736" y="4267200"/>
            <a:ext cx="2452688" cy="58582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User F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-Frame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(Frame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Processing &amp;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758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-25: SSI Earth Routing Node Return Building Block</a:t>
            </a:r>
            <a:endParaRPr lang="en-US" sz="2500" dirty="0"/>
          </a:p>
        </p:txBody>
      </p:sp>
      <p:sp>
        <p:nvSpPr>
          <p:cNvPr id="14378" name="Rectangle 88"/>
          <p:cNvSpPr>
            <a:spLocks noChangeArrowheads="1"/>
          </p:cNvSpPr>
          <p:nvPr/>
        </p:nvSpPr>
        <p:spPr bwMode="auto">
          <a:xfrm>
            <a:off x="4937655" y="6152568"/>
            <a:ext cx="3291945" cy="6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SSI Earth Routing Node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SLE R-AF Service User</a:t>
            </a:r>
            <a:endParaRPr lang="en-US" sz="11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 Return Service Provider</a:t>
            </a:r>
            <a:endParaRPr lang="en-US" sz="11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050088" y="5791200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IP</a:t>
            </a:r>
          </a:p>
        </p:txBody>
      </p:sp>
      <p:cxnSp>
        <p:nvCxnSpPr>
          <p:cNvPr id="40" name="Straight Connector 55"/>
          <p:cNvCxnSpPr>
            <a:cxnSpLocks noChangeShapeType="1"/>
            <a:stCxn id="56" idx="2"/>
          </p:cNvCxnSpPr>
          <p:nvPr/>
        </p:nvCxnSpPr>
        <p:spPr bwMode="auto">
          <a:xfrm>
            <a:off x="6040438" y="3200229"/>
            <a:ext cx="20637" cy="114317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7"/>
          <p:cNvSpPr>
            <a:spLocks noChangeArrowheads="1"/>
          </p:cNvSpPr>
          <p:nvPr/>
        </p:nvSpPr>
        <p:spPr bwMode="auto">
          <a:xfrm>
            <a:off x="5299075" y="3263733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5299075" y="3578079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5299075" y="3887661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</a:t>
            </a:r>
            <a:r>
              <a:rPr lang="en-US" sz="11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TM </a:t>
            </a:r>
            <a:r>
              <a:rPr lang="en-US" sz="11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Frame</a:t>
            </a:r>
          </a:p>
        </p:txBody>
      </p:sp>
      <p:cxnSp>
        <p:nvCxnSpPr>
          <p:cNvPr id="52" name="Straight Connector 59"/>
          <p:cNvCxnSpPr>
            <a:cxnSpLocks noChangeShapeType="1"/>
            <a:stCxn id="57" idx="2"/>
            <a:endCxn id="35" idx="0"/>
          </p:cNvCxnSpPr>
          <p:nvPr/>
        </p:nvCxnSpPr>
        <p:spPr bwMode="auto">
          <a:xfrm>
            <a:off x="7792244" y="3200229"/>
            <a:ext cx="0" cy="259097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5667375" y="2160347"/>
            <a:ext cx="2479675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54" name="Straight Connector 61"/>
          <p:cNvCxnSpPr>
            <a:cxnSpLocks noChangeShapeType="1"/>
            <a:stCxn id="56" idx="2"/>
            <a:endCxn id="53" idx="3"/>
          </p:cNvCxnSpPr>
          <p:nvPr/>
        </p:nvCxnSpPr>
        <p:spPr bwMode="auto">
          <a:xfrm flipH="1" flipV="1">
            <a:off x="6030913" y="2660370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64"/>
          <p:cNvCxnSpPr>
            <a:cxnSpLocks noChangeShapeType="1"/>
            <a:stCxn id="57" idx="2"/>
            <a:endCxn id="53" idx="5"/>
          </p:cNvCxnSpPr>
          <p:nvPr/>
        </p:nvCxnSpPr>
        <p:spPr bwMode="auto">
          <a:xfrm flipH="1" flipV="1">
            <a:off x="7785100" y="2660370"/>
            <a:ext cx="6350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299075" y="2958913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7050088" y="2958913"/>
            <a:ext cx="1484312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58" name="Magnetic Disk 18"/>
          <p:cNvSpPr/>
          <p:nvPr/>
        </p:nvSpPr>
        <p:spPr bwMode="auto">
          <a:xfrm>
            <a:off x="6573838" y="1547532"/>
            <a:ext cx="476250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59" name="Elbow Connector 274"/>
          <p:cNvCxnSpPr>
            <a:cxnSpLocks noChangeShapeType="1"/>
            <a:stCxn id="58" idx="4"/>
          </p:cNvCxnSpPr>
          <p:nvPr/>
        </p:nvCxnSpPr>
        <p:spPr bwMode="auto">
          <a:xfrm>
            <a:off x="7050088" y="1726932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15"/>
          <p:cNvCxnSpPr>
            <a:cxnSpLocks noChangeShapeType="1"/>
            <a:stCxn id="58" idx="2"/>
          </p:cNvCxnSpPr>
          <p:nvPr/>
        </p:nvCxnSpPr>
        <p:spPr bwMode="auto">
          <a:xfrm rot="10800000" flipV="1">
            <a:off x="6405563" y="1726932"/>
            <a:ext cx="168275" cy="45723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050088" y="5406999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ea typeface="ÇlÇr ñæí©"/>
                <a:cs typeface="Arial" pitchFamily="34" charset="0"/>
              </a:rPr>
              <a:t>TCP</a:t>
            </a:r>
          </a:p>
        </p:txBody>
      </p:sp>
      <p:cxnSp>
        <p:nvCxnSpPr>
          <p:cNvPr id="65" name="Straight Connector 55"/>
          <p:cNvCxnSpPr>
            <a:cxnSpLocks noChangeShapeType="1"/>
            <a:stCxn id="62" idx="0"/>
            <a:endCxn id="33" idx="4"/>
          </p:cNvCxnSpPr>
          <p:nvPr/>
        </p:nvCxnSpPr>
        <p:spPr bwMode="auto">
          <a:xfrm flipH="1" flipV="1">
            <a:off x="5243080" y="4853027"/>
            <a:ext cx="12717" cy="9381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4513657" y="5791200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4513657" y="5397034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4513657" y="5001845"/>
            <a:ext cx="1484279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SLE R-AF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69" name="Straight Connector 9"/>
          <p:cNvCxnSpPr>
            <a:cxnSpLocks noChangeShapeType="1"/>
            <a:endCxn id="70" idx="4"/>
          </p:cNvCxnSpPr>
          <p:nvPr/>
        </p:nvCxnSpPr>
        <p:spPr bwMode="auto">
          <a:xfrm flipH="1" flipV="1">
            <a:off x="4435650" y="2781542"/>
            <a:ext cx="26411" cy="166028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3472831" y="2194093"/>
            <a:ext cx="1925637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(Packet Processing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3708813" y="3866908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AOS/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TM 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Frame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016736" y="4267200"/>
            <a:ext cx="2452688" cy="585827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RAF 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(Frame </a:t>
            </a: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Processing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&amp; De-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Muxing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667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-26: SSI Earth User Node DTN Forward </a:t>
            </a:r>
            <a:r>
              <a:rPr lang="en-US" sz="2500" dirty="0"/>
              <a:t>Building </a:t>
            </a:r>
            <a:r>
              <a:rPr lang="en-US" sz="2500" dirty="0" smtClean="0"/>
              <a:t>Blocks</a:t>
            </a:r>
            <a:endParaRPr lang="en-US" sz="2500" dirty="0"/>
          </a:p>
        </p:txBody>
      </p:sp>
      <p:cxnSp>
        <p:nvCxnSpPr>
          <p:cNvPr id="15365" name="Straight Connector 101"/>
          <p:cNvCxnSpPr>
            <a:cxnSpLocks noChangeShapeType="1"/>
            <a:stCxn id="15366" idx="4"/>
          </p:cNvCxnSpPr>
          <p:nvPr/>
        </p:nvCxnSpPr>
        <p:spPr bwMode="auto">
          <a:xfrm>
            <a:off x="6608320" y="3209196"/>
            <a:ext cx="6792" cy="19851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5382566" y="2715551"/>
            <a:ext cx="2451507" cy="49364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Forward-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File Application</a:t>
            </a:r>
          </a:p>
        </p:txBody>
      </p:sp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5874107" y="5193944"/>
            <a:ext cx="1482011" cy="2745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5874107" y="4750035"/>
            <a:ext cx="1482011" cy="2745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cxnSp>
        <p:nvCxnSpPr>
          <p:cNvPr id="15369" name="Straight Arrow Connector 191"/>
          <p:cNvCxnSpPr>
            <a:cxnSpLocks noChangeShapeType="1"/>
            <a:endCxn id="108" idx="3"/>
          </p:cNvCxnSpPr>
          <p:nvPr/>
        </p:nvCxnSpPr>
        <p:spPr bwMode="auto">
          <a:xfrm flipH="1" flipV="1">
            <a:off x="6608320" y="2371111"/>
            <a:ext cx="5950" cy="3444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Magnetic Disk 18"/>
          <p:cNvSpPr/>
          <p:nvPr/>
        </p:nvSpPr>
        <p:spPr bwMode="auto">
          <a:xfrm>
            <a:off x="6381308" y="2142542"/>
            <a:ext cx="454025" cy="22860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5866521" y="4299332"/>
            <a:ext cx="1483597" cy="274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BP</a:t>
            </a: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5866521" y="3413955"/>
            <a:ext cx="1483597" cy="274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CFDP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5373" name="Rectangle 22"/>
          <p:cNvSpPr>
            <a:spLocks noChangeArrowheads="1"/>
          </p:cNvSpPr>
          <p:nvPr/>
        </p:nvSpPr>
        <p:spPr bwMode="auto">
          <a:xfrm>
            <a:off x="5214729" y="5663334"/>
            <a:ext cx="2800767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b) SSI </a:t>
            </a: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CFDP File Delivery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Directly over BP</a:t>
            </a:r>
          </a:p>
        </p:txBody>
      </p:sp>
      <p:cxnSp>
        <p:nvCxnSpPr>
          <p:cNvPr id="14" name="Straight Connector 101"/>
          <p:cNvCxnSpPr>
            <a:cxnSpLocks noChangeShapeType="1"/>
            <a:stCxn id="15" idx="4"/>
          </p:cNvCxnSpPr>
          <p:nvPr/>
        </p:nvCxnSpPr>
        <p:spPr bwMode="auto">
          <a:xfrm>
            <a:off x="2341120" y="3209196"/>
            <a:ext cx="6792" cy="19851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115366" y="2715551"/>
            <a:ext cx="2451507" cy="49364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Forward-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Data 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06907" y="5193944"/>
            <a:ext cx="1482011" cy="2745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606907" y="4750035"/>
            <a:ext cx="1482011" cy="2745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06113" y="4299332"/>
            <a:ext cx="1483597" cy="274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BP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599321" y="3413955"/>
            <a:ext cx="1483597" cy="274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User Data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088156" y="5663334"/>
            <a:ext cx="251951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SSI </a:t>
            </a: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User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Data Structures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Directly over BP</a:t>
            </a:r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5872027" y="3886860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1600200" y="3886200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Encapsulation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2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-2: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Basic ABA Configuration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2519135" y="2395538"/>
            <a:ext cx="4660900" cy="1046162"/>
            <a:chOff x="1892300" y="4567238"/>
            <a:chExt cx="4660900" cy="1046162"/>
          </a:xfrm>
        </p:grpSpPr>
        <p:sp>
          <p:nvSpPr>
            <p:cNvPr id="2" name="AutoShape 1"/>
            <p:cNvSpPr>
              <a:spLocks noChangeArrowheads="1"/>
            </p:cNvSpPr>
            <p:nvPr/>
          </p:nvSpPr>
          <p:spPr bwMode="auto">
            <a:xfrm>
              <a:off x="1892300" y="4622800"/>
              <a:ext cx="1079500" cy="952500"/>
            </a:xfrm>
            <a:prstGeom prst="cube">
              <a:avLst>
                <a:gd name="adj" fmla="val 15731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Space</a:t>
              </a:r>
              <a:b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</a:b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User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Node</a:t>
              </a:r>
            </a:p>
          </p:txBody>
        </p:sp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3670300" y="4567238"/>
              <a:ext cx="1092200" cy="1046162"/>
            </a:xfrm>
            <a:prstGeom prst="cube">
              <a:avLst>
                <a:gd name="adj" fmla="val 16667"/>
              </a:avLst>
            </a:prstGeom>
            <a:solidFill>
              <a:srgbClr val="E0C6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ABA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ESLT</a:t>
              </a:r>
            </a:p>
          </p:txBody>
        </p:sp>
        <p:sp>
          <p:nvSpPr>
            <p:cNvPr id="10250" name="Line 3"/>
            <p:cNvSpPr>
              <a:spLocks noChangeShapeType="1"/>
            </p:cNvSpPr>
            <p:nvPr/>
          </p:nvSpPr>
          <p:spPr bwMode="auto">
            <a:xfrm>
              <a:off x="4762500" y="5338100"/>
              <a:ext cx="698500" cy="0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251" name="AutoShape 4"/>
            <p:cNvSpPr>
              <a:spLocks noChangeArrowheads="1"/>
            </p:cNvSpPr>
            <p:nvPr/>
          </p:nvSpPr>
          <p:spPr bwMode="auto">
            <a:xfrm>
              <a:off x="5473700" y="4610100"/>
              <a:ext cx="1079500" cy="952500"/>
            </a:xfrm>
            <a:prstGeom prst="cube">
              <a:avLst>
                <a:gd name="adj" fmla="val 15731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Earth</a:t>
              </a:r>
              <a:b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</a:b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User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Node</a:t>
              </a:r>
            </a:p>
          </p:txBody>
        </p:sp>
        <p:sp>
          <p:nvSpPr>
            <p:cNvPr id="10252" name="Line 5"/>
            <p:cNvSpPr>
              <a:spLocks noChangeShapeType="1"/>
            </p:cNvSpPr>
            <p:nvPr/>
          </p:nvSpPr>
          <p:spPr bwMode="auto">
            <a:xfrm>
              <a:off x="2971800" y="5363500"/>
              <a:ext cx="698500" cy="0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0245" name="Group 2"/>
          <p:cNvGrpSpPr>
            <a:grpSpLocks/>
          </p:cNvGrpSpPr>
          <p:nvPr/>
        </p:nvGrpSpPr>
        <p:grpSpPr bwMode="auto">
          <a:xfrm>
            <a:off x="3058885" y="1754755"/>
            <a:ext cx="3930650" cy="2580045"/>
            <a:chOff x="2432050" y="2097655"/>
            <a:chExt cx="3930650" cy="2580045"/>
          </a:xfrm>
        </p:grpSpPr>
        <p:sp>
          <p:nvSpPr>
            <p:cNvPr id="10248" name="AutoShape 6"/>
            <p:cNvSpPr>
              <a:spLocks noChangeArrowheads="1"/>
            </p:cNvSpPr>
            <p:nvPr/>
          </p:nvSpPr>
          <p:spPr bwMode="auto">
            <a:xfrm>
              <a:off x="5016500" y="4203038"/>
              <a:ext cx="1193800" cy="474662"/>
            </a:xfrm>
            <a:prstGeom prst="wedgeRoundRectCallout">
              <a:avLst>
                <a:gd name="adj1" fmla="val -69266"/>
                <a:gd name="adj2" fmla="val -190554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Terrestrial Service Provider Interface</a:t>
              </a:r>
            </a:p>
          </p:txBody>
        </p:sp>
        <p:sp>
          <p:nvSpPr>
            <p:cNvPr id="10249" name="AutoShape 7"/>
            <p:cNvSpPr>
              <a:spLocks noChangeArrowheads="1"/>
            </p:cNvSpPr>
            <p:nvPr/>
          </p:nvSpPr>
          <p:spPr bwMode="auto">
            <a:xfrm>
              <a:off x="2432050" y="4203038"/>
              <a:ext cx="1238250" cy="474662"/>
            </a:xfrm>
            <a:prstGeom prst="wedgeRoundRectCallout">
              <a:avLst>
                <a:gd name="adj1" fmla="val 63014"/>
                <a:gd name="adj2" fmla="val -184449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Space-Link </a:t>
              </a:r>
              <a:r>
                <a:rPr kumimoji="1" lang="en-US" sz="105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Service Provider Interface</a:t>
              </a: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5168900" y="2097655"/>
              <a:ext cx="1193800" cy="474662"/>
            </a:xfrm>
            <a:prstGeom prst="wedgeRoundRectCallout">
              <a:avLst>
                <a:gd name="adj1" fmla="val -82239"/>
                <a:gd name="adj2" fmla="val 161814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Service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Management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Interface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2013857" y="1992086"/>
            <a:ext cx="5584372" cy="24601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Arrow Connector 12"/>
          <p:cNvCxnSpPr>
            <a:endCxn id="3" idx="5"/>
          </p:cNvCxnSpPr>
          <p:nvPr/>
        </p:nvCxnSpPr>
        <p:spPr bwMode="auto">
          <a:xfrm flipH="1">
            <a:off x="5389335" y="2831437"/>
            <a:ext cx="711200" cy="0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prstDash val="solid"/>
            <a:miter lim="800000"/>
            <a:headEnd type="none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894" y="228600"/>
            <a:ext cx="7772400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300" dirty="0"/>
              <a:t>Figure </a:t>
            </a:r>
            <a:r>
              <a:rPr lang="en-US" sz="2300" dirty="0" smtClean="0"/>
              <a:t>6-27: </a:t>
            </a:r>
            <a:r>
              <a:rPr lang="en-US" sz="2300" dirty="0"/>
              <a:t>SSI Space User Node </a:t>
            </a:r>
            <a:r>
              <a:rPr lang="en-US" sz="2300" dirty="0" smtClean="0"/>
              <a:t>Forward Single Link / Relay Link</a:t>
            </a:r>
            <a:endParaRPr lang="en-US" sz="2300" dirty="0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1295400" y="1447800"/>
            <a:ext cx="1773963" cy="54656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File 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38" name="Straight Connector 9"/>
          <p:cNvCxnSpPr>
            <a:cxnSpLocks noChangeShapeType="1"/>
            <a:stCxn id="37" idx="4"/>
            <a:endCxn id="42" idx="0"/>
          </p:cNvCxnSpPr>
          <p:nvPr/>
        </p:nvCxnSpPr>
        <p:spPr bwMode="auto">
          <a:xfrm>
            <a:off x="2182382" y="1994366"/>
            <a:ext cx="13158" cy="332637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447800" y="4876800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447800" y="4430260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552352" y="5838258"/>
            <a:ext cx="3257648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a)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SSI </a:t>
            </a: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Single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Link CFDP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454177" y="532074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1447800" y="4038600"/>
            <a:ext cx="1482772" cy="26997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53" name="Magnetic Disk 18"/>
          <p:cNvSpPr/>
          <p:nvPr/>
        </p:nvSpPr>
        <p:spPr bwMode="auto">
          <a:xfrm>
            <a:off x="457200" y="2770220"/>
            <a:ext cx="477838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54" name="Elbow Connector 274"/>
          <p:cNvCxnSpPr>
            <a:cxnSpLocks noChangeShapeType="1"/>
            <a:stCxn id="53" idx="1"/>
            <a:endCxn id="57" idx="1"/>
          </p:cNvCxnSpPr>
          <p:nvPr/>
        </p:nvCxnSpPr>
        <p:spPr bwMode="auto">
          <a:xfrm rot="5400000" flipH="1" flipV="1">
            <a:off x="1094743" y="2328762"/>
            <a:ext cx="42834" cy="840082"/>
          </a:xfrm>
          <a:prstGeom prst="bentConnector3">
            <a:avLst>
              <a:gd name="adj1" fmla="val 423953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Elbow Connector 15"/>
          <p:cNvCxnSpPr>
            <a:cxnSpLocks noChangeShapeType="1"/>
            <a:stCxn id="53" idx="3"/>
            <a:endCxn id="57" idx="3"/>
          </p:cNvCxnSpPr>
          <p:nvPr/>
        </p:nvCxnSpPr>
        <p:spPr bwMode="auto">
          <a:xfrm rot="16200000" flipH="1">
            <a:off x="1109050" y="2714477"/>
            <a:ext cx="14220" cy="840082"/>
          </a:xfrm>
          <a:prstGeom prst="bentConnector3">
            <a:avLst>
              <a:gd name="adj1" fmla="val 131334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127"/>
          <p:cNvSpPr>
            <a:spLocks noChangeArrowheads="1"/>
          </p:cNvSpPr>
          <p:nvPr/>
        </p:nvSpPr>
        <p:spPr bwMode="auto">
          <a:xfrm>
            <a:off x="1443038" y="3729057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1268380" y="2641594"/>
            <a:ext cx="1828799" cy="58582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sp>
        <p:nvSpPr>
          <p:cNvPr id="58" name="Rectangle 135"/>
          <p:cNvSpPr>
            <a:spLocks noChangeArrowheads="1"/>
          </p:cNvSpPr>
          <p:nvPr/>
        </p:nvSpPr>
        <p:spPr bwMode="auto">
          <a:xfrm>
            <a:off x="1447800" y="3429000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81" name="Rectangle 135"/>
          <p:cNvSpPr>
            <a:spLocks noChangeArrowheads="1"/>
          </p:cNvSpPr>
          <p:nvPr/>
        </p:nvSpPr>
        <p:spPr bwMode="auto">
          <a:xfrm>
            <a:off x="1447800" y="2209800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83" name="Oval 7"/>
          <p:cNvSpPr>
            <a:spLocks noChangeArrowheads="1"/>
          </p:cNvSpPr>
          <p:nvPr/>
        </p:nvSpPr>
        <p:spPr bwMode="auto">
          <a:xfrm>
            <a:off x="5181600" y="1447800"/>
            <a:ext cx="1773963" cy="54656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File 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85" name="Straight Connector 9"/>
          <p:cNvCxnSpPr>
            <a:cxnSpLocks noChangeShapeType="1"/>
            <a:stCxn id="83" idx="4"/>
            <a:endCxn id="89" idx="0"/>
          </p:cNvCxnSpPr>
          <p:nvPr/>
        </p:nvCxnSpPr>
        <p:spPr bwMode="auto">
          <a:xfrm>
            <a:off x="6068582" y="1994366"/>
            <a:ext cx="13158" cy="332637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5334000" y="4876800"/>
            <a:ext cx="1482691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</a:t>
            </a:r>
            <a:r>
              <a:rPr lang="en-US" sz="100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Sync &amp; De-</a:t>
            </a:r>
            <a:r>
              <a:rPr lang="en-US" sz="1000" dirty="0" smtClean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Code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5334000" y="4430260"/>
            <a:ext cx="1482691" cy="27467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Link</a:t>
            </a:r>
          </a:p>
        </p:txBody>
      </p:sp>
      <p:sp>
        <p:nvSpPr>
          <p:cNvPr id="88" name="Rectangle 28"/>
          <p:cNvSpPr>
            <a:spLocks noChangeArrowheads="1"/>
          </p:cNvSpPr>
          <p:nvPr/>
        </p:nvSpPr>
        <p:spPr bwMode="auto">
          <a:xfrm>
            <a:off x="4572000" y="5838258"/>
            <a:ext cx="4198585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b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) </a:t>
            </a:r>
            <a:r>
              <a:rPr lang="en-US" sz="1400" b="1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SSI Space User Relay </a:t>
            </a:r>
            <a:r>
              <a:rPr lang="en-US" sz="1400" b="1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Link CFDP &amp; Message</a:t>
            </a:r>
            <a:endParaRPr lang="en-US" sz="1400" b="1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5340377" y="532074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</a:t>
            </a:r>
            <a:r>
              <a:rPr lang="en-US" sz="10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90" name="Rectangle 48"/>
          <p:cNvSpPr>
            <a:spLocks noChangeArrowheads="1"/>
          </p:cNvSpPr>
          <p:nvPr/>
        </p:nvSpPr>
        <p:spPr bwMode="auto">
          <a:xfrm>
            <a:off x="5334000" y="4038600"/>
            <a:ext cx="1482772" cy="26997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92" name="Magnetic Disk 18"/>
          <p:cNvSpPr/>
          <p:nvPr/>
        </p:nvSpPr>
        <p:spPr bwMode="auto">
          <a:xfrm>
            <a:off x="4343400" y="2770220"/>
            <a:ext cx="477838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93" name="Elbow Connector 274"/>
          <p:cNvCxnSpPr>
            <a:cxnSpLocks noChangeShapeType="1"/>
            <a:stCxn id="92" idx="1"/>
            <a:endCxn id="95" idx="1"/>
          </p:cNvCxnSpPr>
          <p:nvPr/>
        </p:nvCxnSpPr>
        <p:spPr bwMode="auto">
          <a:xfrm rot="5400000" flipH="1" flipV="1">
            <a:off x="4980943" y="2328762"/>
            <a:ext cx="42834" cy="840082"/>
          </a:xfrm>
          <a:prstGeom prst="bentConnector3">
            <a:avLst>
              <a:gd name="adj1" fmla="val 423953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Elbow Connector 15"/>
          <p:cNvCxnSpPr>
            <a:cxnSpLocks noChangeShapeType="1"/>
            <a:stCxn id="92" idx="3"/>
            <a:endCxn id="95" idx="3"/>
          </p:cNvCxnSpPr>
          <p:nvPr/>
        </p:nvCxnSpPr>
        <p:spPr bwMode="auto">
          <a:xfrm rot="16200000" flipH="1">
            <a:off x="4995250" y="2714477"/>
            <a:ext cx="14220" cy="840082"/>
          </a:xfrm>
          <a:prstGeom prst="bentConnector3">
            <a:avLst>
              <a:gd name="adj1" fmla="val 131334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Oval 7"/>
          <p:cNvSpPr>
            <a:spLocks noChangeArrowheads="1"/>
          </p:cNvSpPr>
          <p:nvPr/>
        </p:nvSpPr>
        <p:spPr bwMode="auto">
          <a:xfrm>
            <a:off x="5154580" y="2641594"/>
            <a:ext cx="1828799" cy="58582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sp>
        <p:nvSpPr>
          <p:cNvPr id="100" name="Rectangle 135"/>
          <p:cNvSpPr>
            <a:spLocks noChangeArrowheads="1"/>
          </p:cNvSpPr>
          <p:nvPr/>
        </p:nvSpPr>
        <p:spPr bwMode="auto">
          <a:xfrm>
            <a:off x="5334000" y="3429000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17" name="Rectangle 135"/>
          <p:cNvSpPr>
            <a:spLocks noChangeArrowheads="1"/>
          </p:cNvSpPr>
          <p:nvPr/>
        </p:nvSpPr>
        <p:spPr bwMode="auto">
          <a:xfrm>
            <a:off x="5334000" y="2209800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18" name="Oval 7"/>
          <p:cNvSpPr>
            <a:spLocks noChangeArrowheads="1"/>
          </p:cNvSpPr>
          <p:nvPr/>
        </p:nvSpPr>
        <p:spPr bwMode="auto">
          <a:xfrm>
            <a:off x="7177485" y="1425631"/>
            <a:ext cx="1614430" cy="58744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Space User Message</a:t>
            </a:r>
            <a: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Application</a:t>
            </a:r>
            <a:endParaRPr lang="en-US" sz="1200" dirty="0">
              <a:solidFill>
                <a:prstClr val="black"/>
              </a:solidFill>
              <a:latin typeface="Helvetica" pitchFamily="34" charset="0"/>
              <a:ea typeface="ÇlÇr ñæí©"/>
              <a:cs typeface="Helvetica" pitchFamily="34" charset="0"/>
            </a:endParaRPr>
          </a:p>
        </p:txBody>
      </p:sp>
      <p:cxnSp>
        <p:nvCxnSpPr>
          <p:cNvPr id="119" name="Straight Connector 9"/>
          <p:cNvCxnSpPr>
            <a:cxnSpLocks noChangeShapeType="1"/>
            <a:stCxn id="118" idx="4"/>
            <a:endCxn id="120" idx="0"/>
          </p:cNvCxnSpPr>
          <p:nvPr/>
        </p:nvCxnSpPr>
        <p:spPr bwMode="auto">
          <a:xfrm flipH="1">
            <a:off x="7981180" y="2013080"/>
            <a:ext cx="3520" cy="19672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Rectangle 66"/>
          <p:cNvSpPr>
            <a:spLocks noChangeArrowheads="1"/>
          </p:cNvSpPr>
          <p:nvPr/>
        </p:nvSpPr>
        <p:spPr bwMode="auto">
          <a:xfrm>
            <a:off x="7239000" y="2209800"/>
            <a:ext cx="1484360" cy="24126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AMS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cxnSp>
        <p:nvCxnSpPr>
          <p:cNvPr id="121" name="Elbow Connector 274"/>
          <p:cNvCxnSpPr>
            <a:cxnSpLocks noChangeShapeType="1"/>
            <a:stCxn id="120" idx="2"/>
          </p:cNvCxnSpPr>
          <p:nvPr/>
        </p:nvCxnSpPr>
        <p:spPr bwMode="auto">
          <a:xfrm rot="5400000">
            <a:off x="7240561" y="2193888"/>
            <a:ext cx="483438" cy="997801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253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-28: </a:t>
            </a:r>
            <a:r>
              <a:rPr lang="en-US" sz="2500" dirty="0"/>
              <a:t>SSI </a:t>
            </a:r>
            <a:r>
              <a:rPr lang="en-US" sz="2500" dirty="0" smtClean="0"/>
              <a:t>Space User / Routing Node LAN Building </a:t>
            </a:r>
            <a:r>
              <a:rPr lang="en-US" sz="2500" dirty="0"/>
              <a:t>Blocks</a:t>
            </a:r>
          </a:p>
        </p:txBody>
      </p:sp>
      <p:cxnSp>
        <p:nvCxnSpPr>
          <p:cNvPr id="13324" name="Straight Connector 55"/>
          <p:cNvCxnSpPr>
            <a:cxnSpLocks noChangeShapeType="1"/>
            <a:stCxn id="13329" idx="4"/>
            <a:endCxn id="46" idx="0"/>
          </p:cNvCxnSpPr>
          <p:nvPr/>
        </p:nvCxnSpPr>
        <p:spPr bwMode="auto">
          <a:xfrm flipH="1">
            <a:off x="2341563" y="3406814"/>
            <a:ext cx="14255" cy="23081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Oval 7"/>
          <p:cNvSpPr>
            <a:spLocks noChangeArrowheads="1"/>
          </p:cNvSpPr>
          <p:nvPr/>
        </p:nvSpPr>
        <p:spPr bwMode="auto">
          <a:xfrm>
            <a:off x="1115980" y="2819400"/>
            <a:ext cx="2479675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sp>
        <p:nvSpPr>
          <p:cNvPr id="13332" name="Rectangle 46"/>
          <p:cNvSpPr>
            <a:spLocks noChangeArrowheads="1"/>
          </p:cNvSpPr>
          <p:nvPr/>
        </p:nvSpPr>
        <p:spPr bwMode="auto">
          <a:xfrm>
            <a:off x="1598350" y="3636409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47" name="Magnetic Disk 18"/>
          <p:cNvSpPr/>
          <p:nvPr/>
        </p:nvSpPr>
        <p:spPr bwMode="auto">
          <a:xfrm>
            <a:off x="2022443" y="2206585"/>
            <a:ext cx="476250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35" name="Elbow Connector 274"/>
          <p:cNvCxnSpPr>
            <a:cxnSpLocks noChangeShapeType="1"/>
            <a:stCxn id="147" idx="4"/>
          </p:cNvCxnSpPr>
          <p:nvPr/>
        </p:nvCxnSpPr>
        <p:spPr bwMode="auto">
          <a:xfrm>
            <a:off x="2498693" y="2385985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Elbow Connector 15"/>
          <p:cNvCxnSpPr>
            <a:cxnSpLocks noChangeShapeType="1"/>
            <a:stCxn id="147" idx="2"/>
          </p:cNvCxnSpPr>
          <p:nvPr/>
        </p:nvCxnSpPr>
        <p:spPr bwMode="auto">
          <a:xfrm rot="10800000" flipV="1">
            <a:off x="1854168" y="2385985"/>
            <a:ext cx="168275" cy="45723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7" name="Rectangle 150"/>
          <p:cNvSpPr>
            <a:spLocks noChangeArrowheads="1"/>
          </p:cNvSpPr>
          <p:nvPr/>
        </p:nvSpPr>
        <p:spPr bwMode="auto">
          <a:xfrm>
            <a:off x="762000" y="6172200"/>
            <a:ext cx="32350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SSI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Space User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“Terrestrial” LAN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Link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3339" name="Text Box 12"/>
          <p:cNvSpPr txBox="1">
            <a:spLocks noChangeArrowheads="1"/>
          </p:cNvSpPr>
          <p:nvPr/>
        </p:nvSpPr>
        <p:spPr bwMode="auto">
          <a:xfrm>
            <a:off x="5130165" y="5685118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Local LAN Physical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13340" name="Text Box 16"/>
          <p:cNvSpPr txBox="1">
            <a:spLocks noChangeArrowheads="1"/>
          </p:cNvSpPr>
          <p:nvPr/>
        </p:nvSpPr>
        <p:spPr bwMode="auto">
          <a:xfrm>
            <a:off x="6881178" y="5685118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cxnSp>
        <p:nvCxnSpPr>
          <p:cNvPr id="13341" name="Straight Connector 47"/>
          <p:cNvCxnSpPr>
            <a:cxnSpLocks noChangeShapeType="1"/>
            <a:stCxn id="13354" idx="2"/>
            <a:endCxn id="13339" idx="0"/>
          </p:cNvCxnSpPr>
          <p:nvPr/>
        </p:nvCxnSpPr>
        <p:spPr bwMode="auto">
          <a:xfrm>
            <a:off x="5871528" y="3873660"/>
            <a:ext cx="0" cy="18114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Connector 48"/>
          <p:cNvCxnSpPr>
            <a:cxnSpLocks noChangeShapeType="1"/>
            <a:stCxn id="13355" idx="2"/>
            <a:endCxn id="13340" idx="0"/>
          </p:cNvCxnSpPr>
          <p:nvPr/>
        </p:nvCxnSpPr>
        <p:spPr bwMode="auto">
          <a:xfrm>
            <a:off x="7614603" y="3873660"/>
            <a:ext cx="8731" cy="18114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5" name="Text Box 15"/>
          <p:cNvSpPr txBox="1">
            <a:spLocks noChangeArrowheads="1"/>
          </p:cNvSpPr>
          <p:nvPr/>
        </p:nvSpPr>
        <p:spPr bwMode="auto">
          <a:xfrm>
            <a:off x="6881178" y="5300935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" name="Magnetic Disk 18"/>
          <p:cNvSpPr/>
          <p:nvPr/>
        </p:nvSpPr>
        <p:spPr bwMode="auto">
          <a:xfrm>
            <a:off x="6473190" y="2228850"/>
            <a:ext cx="477838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46" name="Elbow Connector 274"/>
          <p:cNvCxnSpPr>
            <a:cxnSpLocks noChangeShapeType="1"/>
            <a:stCxn id="52" idx="4"/>
          </p:cNvCxnSpPr>
          <p:nvPr/>
        </p:nvCxnSpPr>
        <p:spPr bwMode="auto">
          <a:xfrm>
            <a:off x="6951028" y="2408302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Elbow Connector 15"/>
          <p:cNvCxnSpPr>
            <a:cxnSpLocks noChangeShapeType="1"/>
            <a:stCxn id="52" idx="2"/>
          </p:cNvCxnSpPr>
          <p:nvPr/>
        </p:nvCxnSpPr>
        <p:spPr bwMode="auto">
          <a:xfrm rot="10800000" flipV="1">
            <a:off x="6306503" y="2408302"/>
            <a:ext cx="166687" cy="455642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8" name="Rectangle 127"/>
          <p:cNvSpPr>
            <a:spLocks noChangeArrowheads="1"/>
          </p:cNvSpPr>
          <p:nvPr/>
        </p:nvSpPr>
        <p:spPr bwMode="auto">
          <a:xfrm>
            <a:off x="6868478" y="3930814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3349" name="Rectangle 128"/>
          <p:cNvSpPr>
            <a:spLocks noChangeArrowheads="1"/>
          </p:cNvSpPr>
          <p:nvPr/>
        </p:nvSpPr>
        <p:spPr bwMode="auto">
          <a:xfrm>
            <a:off x="6868478" y="4245160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0" name="Rectangle 129"/>
          <p:cNvSpPr>
            <a:spLocks noChangeArrowheads="1"/>
          </p:cNvSpPr>
          <p:nvPr/>
        </p:nvSpPr>
        <p:spPr bwMode="auto">
          <a:xfrm>
            <a:off x="6868478" y="4780183"/>
            <a:ext cx="1484312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13351" name="Oval 7"/>
          <p:cNvSpPr>
            <a:spLocks noChangeArrowheads="1"/>
          </p:cNvSpPr>
          <p:nvPr/>
        </p:nvSpPr>
        <p:spPr bwMode="auto">
          <a:xfrm>
            <a:off x="5500053" y="2833780"/>
            <a:ext cx="2478087" cy="58582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Bundle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13352" name="Straight Connector 60"/>
          <p:cNvCxnSpPr>
            <a:cxnSpLocks noChangeShapeType="1"/>
            <a:stCxn id="13354" idx="2"/>
            <a:endCxn id="13351" idx="3"/>
          </p:cNvCxnSpPr>
          <p:nvPr/>
        </p:nvCxnSpPr>
        <p:spPr bwMode="auto">
          <a:xfrm flipH="1" flipV="1">
            <a:off x="5862003" y="3333750"/>
            <a:ext cx="9525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Straight Connector 62"/>
          <p:cNvCxnSpPr>
            <a:cxnSpLocks noChangeShapeType="1"/>
            <a:stCxn id="13355" idx="2"/>
            <a:endCxn id="13351" idx="5"/>
          </p:cNvCxnSpPr>
          <p:nvPr/>
        </p:nvCxnSpPr>
        <p:spPr bwMode="auto">
          <a:xfrm flipV="1">
            <a:off x="7614603" y="3333750"/>
            <a:ext cx="1587" cy="539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4" name="Rectangle 134"/>
          <p:cNvSpPr>
            <a:spLocks noChangeArrowheads="1"/>
          </p:cNvSpPr>
          <p:nvPr/>
        </p:nvSpPr>
        <p:spPr bwMode="auto">
          <a:xfrm>
            <a:off x="5130165" y="3630757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5" name="Rectangle 135"/>
          <p:cNvSpPr>
            <a:spLocks noChangeArrowheads="1"/>
          </p:cNvSpPr>
          <p:nvPr/>
        </p:nvSpPr>
        <p:spPr bwMode="auto">
          <a:xfrm>
            <a:off x="6873240" y="3630757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8" name="Rectangle 149"/>
          <p:cNvSpPr>
            <a:spLocks noChangeArrowheads="1"/>
          </p:cNvSpPr>
          <p:nvPr/>
        </p:nvSpPr>
        <p:spPr bwMode="auto">
          <a:xfrm>
            <a:off x="5029200" y="6172200"/>
            <a:ext cx="3447578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SSI Space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Routing Node (PSLT/WAN) with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“Terrestrial” LAN Links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600200" y="571500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Local LAN Physical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129496" y="5176466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129496" y="4782300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600200" y="5181600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IP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600200" y="4787434"/>
            <a:ext cx="1484279" cy="27467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322985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Figure 6-</a:t>
            </a:r>
            <a:r>
              <a:rPr lang="en-US" sz="2400" dirty="0" smtClean="0">
                <a:ea typeface="ＭＳ Ｐゴシック" pitchFamily="34" charset="-128"/>
              </a:rPr>
              <a:t>29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n-US" sz="2400" dirty="0"/>
              <a:t>SSI Secure </a:t>
            </a:r>
            <a:r>
              <a:rPr lang="en-US" sz="2400" dirty="0" smtClean="0"/>
              <a:t>CFDP Forward-File </a:t>
            </a:r>
            <a:r>
              <a:rPr lang="en-US" sz="2400" dirty="0"/>
              <a:t>Building Blocks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33794" name="Oval 7"/>
          <p:cNvSpPr>
            <a:spLocks noChangeArrowheads="1"/>
          </p:cNvSpPr>
          <p:nvPr/>
        </p:nvSpPr>
        <p:spPr bwMode="auto">
          <a:xfrm>
            <a:off x="1190209" y="3975100"/>
            <a:ext cx="2451636" cy="58578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  <a:ea typeface="ÇlÇr ñæí©" charset="-128"/>
              </a:rPr>
              <a:t>Secure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 CSTS 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Forward-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Frame Production</a:t>
            </a:r>
            <a:endParaRPr lang="en-US" sz="1200" dirty="0">
              <a:latin typeface="Calibri" pitchFamily="34" charset="0"/>
              <a:ea typeface="ÇlÇr ñæí©" charset="-128"/>
            </a:endParaRP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(Frame </a:t>
            </a:r>
            <a:r>
              <a:rPr lang="en-US" sz="1200" dirty="0" err="1">
                <a:latin typeface="Calibri" pitchFamily="34" charset="0"/>
                <a:ea typeface="ÇlÇr ñæí©" charset="-128"/>
              </a:rPr>
              <a:t>Muxing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)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3795" name="Text Box 12"/>
          <p:cNvSpPr txBox="1">
            <a:spLocks noChangeArrowheads="1"/>
          </p:cNvSpPr>
          <p:nvPr/>
        </p:nvSpPr>
        <p:spPr bwMode="auto">
          <a:xfrm>
            <a:off x="811203" y="5675313"/>
            <a:ext cx="1481131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 smtClean="0">
                <a:latin typeface="Calibri" pitchFamily="34" charset="0"/>
                <a:ea typeface="ÇlÇr ñæí©" charset="-128"/>
              </a:rPr>
              <a:t>&amp; </a:t>
            </a:r>
            <a:r>
              <a:rPr lang="en-US" sz="1200" dirty="0">
                <a:latin typeface="Calibri" pitchFamily="34" charset="0"/>
                <a:ea typeface="ÇlÇr ñæí©" charset="-128"/>
              </a:rPr>
              <a:t>Mod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2557162" y="5678488"/>
            <a:ext cx="1482716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IP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cxnSpLocks noChangeShapeType="1"/>
            <a:stCxn id="33794" idx="3"/>
            <a:endCxn id="33795" idx="0"/>
          </p:cNvCxnSpPr>
          <p:nvPr/>
        </p:nvCxnSpPr>
        <p:spPr bwMode="auto">
          <a:xfrm>
            <a:off x="1550183" y="4475163"/>
            <a:ext cx="1586" cy="1200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  <a:stCxn id="33794" idx="5"/>
            <a:endCxn id="33796" idx="0"/>
          </p:cNvCxnSpPr>
          <p:nvPr/>
        </p:nvCxnSpPr>
        <p:spPr bwMode="auto">
          <a:xfrm>
            <a:off x="3282811" y="4475101"/>
            <a:ext cx="15709" cy="1203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Text Box 15"/>
          <p:cNvSpPr txBox="1">
            <a:spLocks noChangeArrowheads="1"/>
          </p:cNvSpPr>
          <p:nvPr/>
        </p:nvSpPr>
        <p:spPr bwMode="auto">
          <a:xfrm>
            <a:off x="2557955" y="5002213"/>
            <a:ext cx="1481131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TCP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811203" y="5341938"/>
            <a:ext cx="1481131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Code &amp; Sync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56" name="Straight Connector 55"/>
          <p:cNvCxnSpPr>
            <a:cxnSpLocks noChangeShapeType="1"/>
            <a:stCxn id="33809" idx="2"/>
            <a:endCxn id="33794" idx="1"/>
          </p:cNvCxnSpPr>
          <p:nvPr/>
        </p:nvCxnSpPr>
        <p:spPr bwMode="auto">
          <a:xfrm flipH="1">
            <a:off x="1549243" y="2631547"/>
            <a:ext cx="6238" cy="142934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Rectangle 47"/>
          <p:cNvSpPr>
            <a:spLocks noChangeArrowheads="1"/>
          </p:cNvSpPr>
          <p:nvPr/>
        </p:nvSpPr>
        <p:spPr bwMode="auto">
          <a:xfrm>
            <a:off x="803275" y="3001963"/>
            <a:ext cx="1481131" cy="25558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/>
          <a:p>
            <a:pPr algn="ctr" defTabSz="914400"/>
            <a:r>
              <a:rPr lang="en-US" sz="1200" dirty="0" smtClean="0">
                <a:latin typeface="Calibri" pitchFamily="34" charset="0"/>
                <a:ea typeface="ÇlÇr ñæí©" charset="-128"/>
              </a:rPr>
              <a:t>LTP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3803" name="Rectangle 48"/>
          <p:cNvSpPr>
            <a:spLocks noChangeArrowheads="1"/>
          </p:cNvSpPr>
          <p:nvPr/>
        </p:nvSpPr>
        <p:spPr bwMode="auto">
          <a:xfrm>
            <a:off x="803275" y="3316288"/>
            <a:ext cx="1481131" cy="25558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/>
          <a:p>
            <a:pPr algn="ctr" defTabSz="914400"/>
            <a:r>
              <a:rPr lang="en-US" sz="1200" dirty="0" smtClean="0">
                <a:latin typeface="Calibri" pitchFamily="34" charset="0"/>
                <a:ea typeface="ÇlÇr ñæí©" charset="-128"/>
              </a:rPr>
              <a:t>ENCAP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3804" name="Rectangle 49"/>
          <p:cNvSpPr>
            <a:spLocks noChangeArrowheads="1"/>
          </p:cNvSpPr>
          <p:nvPr/>
        </p:nvSpPr>
        <p:spPr bwMode="auto">
          <a:xfrm>
            <a:off x="803275" y="3625850"/>
            <a:ext cx="1481131" cy="25558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/>
          <a:p>
            <a:pPr algn="ctr" defTabSz="914400"/>
            <a:r>
              <a:rPr lang="en-US" sz="1200">
                <a:latin typeface="Calibri" pitchFamily="34" charset="0"/>
                <a:ea typeface="ÇlÇr ñæí©" charset="-128"/>
              </a:rPr>
              <a:t>TC/AOS Link Framing</a:t>
            </a:r>
          </a:p>
        </p:txBody>
      </p: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>
            <a:off x="3790909" y="2941638"/>
            <a:ext cx="14272" cy="2060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  <a:stCxn id="33809" idx="2"/>
          </p:cNvCxnSpPr>
          <p:nvPr/>
        </p:nvCxnSpPr>
        <p:spPr bwMode="auto">
          <a:xfrm flipH="1" flipV="1">
            <a:off x="1545569" y="1842265"/>
            <a:ext cx="9912" cy="78928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 flipH="1" flipV="1">
            <a:off x="3285438" y="2103120"/>
            <a:ext cx="13083" cy="82296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9" name="Rectangle 46"/>
          <p:cNvSpPr>
            <a:spLocks noChangeArrowheads="1"/>
          </p:cNvSpPr>
          <p:nvPr/>
        </p:nvSpPr>
        <p:spPr bwMode="auto">
          <a:xfrm>
            <a:off x="814915" y="2390247"/>
            <a:ext cx="1481131" cy="241300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/>
          <a:p>
            <a:pPr algn="ctr" defTabSz="914400"/>
            <a:r>
              <a:rPr lang="en-US" sz="1200" dirty="0">
                <a:latin typeface="Calibri" pitchFamily="34" charset="0"/>
                <a:ea typeface="ÇlÇr ñæí©" charset="-128"/>
              </a:rPr>
              <a:t>Security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(SBSP)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3810" name="Rectangle 54"/>
          <p:cNvSpPr>
            <a:spLocks noChangeArrowheads="1"/>
          </p:cNvSpPr>
          <p:nvPr/>
        </p:nvSpPr>
        <p:spPr bwMode="auto">
          <a:xfrm>
            <a:off x="2557469" y="2698749"/>
            <a:ext cx="1481131" cy="2413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/>
          <a:p>
            <a:pPr algn="ctr" defTabSz="914400"/>
            <a:r>
              <a:rPr lang="en-US" sz="1200" dirty="0" smtClean="0">
                <a:latin typeface="Calibri" pitchFamily="34" charset="0"/>
                <a:ea typeface="ÇlÇr ñæí©" charset="-128"/>
              </a:rPr>
              <a:t>BP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147" name="Magnetic Disk 18"/>
          <p:cNvSpPr/>
          <p:nvPr/>
        </p:nvSpPr>
        <p:spPr>
          <a:xfrm>
            <a:off x="2078253" y="1035050"/>
            <a:ext cx="475738" cy="358775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33812" name="Elbow Connector 274"/>
          <p:cNvCxnSpPr>
            <a:cxnSpLocks noChangeShapeType="1"/>
            <a:stCxn id="147" idx="4"/>
          </p:cNvCxnSpPr>
          <p:nvPr/>
        </p:nvCxnSpPr>
        <p:spPr bwMode="auto">
          <a:xfrm>
            <a:off x="2553991" y="1214438"/>
            <a:ext cx="196638" cy="42545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Elbow Connector 15"/>
          <p:cNvCxnSpPr>
            <a:cxnSpLocks noChangeShapeType="1"/>
            <a:stCxn id="147" idx="2"/>
          </p:cNvCxnSpPr>
          <p:nvPr/>
        </p:nvCxnSpPr>
        <p:spPr bwMode="auto">
          <a:xfrm rot="10800000" flipV="1">
            <a:off x="1910159" y="1214438"/>
            <a:ext cx="168094" cy="45720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4" name="Rectangle 150"/>
          <p:cNvSpPr>
            <a:spLocks noChangeArrowheads="1"/>
          </p:cNvSpPr>
          <p:nvPr/>
        </p:nvSpPr>
        <p:spPr bwMode="auto">
          <a:xfrm>
            <a:off x="1086762" y="6035675"/>
            <a:ext cx="269817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ea typeface="ÇlÇr ñæí©" charset="-128"/>
              </a:rPr>
              <a:t>a) SSI Secure </a:t>
            </a:r>
            <a:r>
              <a:rPr lang="en-US" sz="1400" b="1" dirty="0" smtClean="0">
                <a:latin typeface="Calibri" pitchFamily="34" charset="0"/>
                <a:ea typeface="ÇlÇr ñæí©" charset="-128"/>
              </a:rPr>
              <a:t>ESLT Bundle </a:t>
            </a:r>
            <a:r>
              <a:rPr lang="en-US" sz="1400" b="1" dirty="0">
                <a:latin typeface="Calibri" pitchFamily="34" charset="0"/>
                <a:ea typeface="ÇlÇr ñæí©" charset="-128"/>
              </a:rPr>
              <a:t>Routing</a:t>
            </a:r>
          </a:p>
          <a:p>
            <a:pPr algn="ctr" defTabSz="914400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ea typeface="ÇlÇr ñæí©" charset="-128"/>
              </a:rPr>
              <a:t>with Frame Multiplexing</a:t>
            </a:r>
          </a:p>
        </p:txBody>
      </p:sp>
      <p:sp>
        <p:nvSpPr>
          <p:cNvPr id="33815" name="Text Box 15"/>
          <p:cNvSpPr txBox="1">
            <a:spLocks noChangeArrowheads="1"/>
          </p:cNvSpPr>
          <p:nvPr/>
        </p:nvSpPr>
        <p:spPr bwMode="auto">
          <a:xfrm>
            <a:off x="2557955" y="4664075"/>
            <a:ext cx="1106884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CSTS </a:t>
            </a:r>
            <a:r>
              <a:rPr lang="en-US" sz="1200" dirty="0" err="1" smtClean="0">
                <a:latin typeface="Calibri" pitchFamily="34" charset="0"/>
                <a:ea typeface="ÇlÇr ñæí©" charset="-128"/>
              </a:rPr>
              <a:t>Fwd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-Frame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3816" name="Oval 7"/>
          <p:cNvSpPr>
            <a:spLocks noChangeArrowheads="1"/>
          </p:cNvSpPr>
          <p:nvPr/>
        </p:nvSpPr>
        <p:spPr bwMode="auto">
          <a:xfrm>
            <a:off x="5727162" y="1682274"/>
            <a:ext cx="2450051" cy="493712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  <a:ea typeface="ÇlÇr ñæí©" charset="-128"/>
              </a:rPr>
              <a:t>Secure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 User CFDP Forward-</a:t>
            </a:r>
            <a:endParaRPr lang="en-US" sz="1200" dirty="0">
              <a:latin typeface="Calibri" pitchFamily="34" charset="0"/>
              <a:ea typeface="ÇlÇr ñæí©" charset="-128"/>
            </a:endParaRPr>
          </a:p>
          <a:p>
            <a:pPr algn="ctr" defTabSz="914400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ea typeface="ÇlÇr ñæí©" charset="-128"/>
              </a:rPr>
              <a:t>File Application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3817" name="Text Box 16"/>
          <p:cNvSpPr txBox="1">
            <a:spLocks noChangeArrowheads="1"/>
          </p:cNvSpPr>
          <p:nvPr/>
        </p:nvSpPr>
        <p:spPr bwMode="auto">
          <a:xfrm>
            <a:off x="6211623" y="5675313"/>
            <a:ext cx="1481131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IP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47" name="Straight Connector 46"/>
          <p:cNvCxnSpPr>
            <a:cxnSpLocks noChangeShapeType="1"/>
            <a:stCxn id="33816" idx="4"/>
            <a:endCxn id="33817" idx="0"/>
          </p:cNvCxnSpPr>
          <p:nvPr/>
        </p:nvCxnSpPr>
        <p:spPr bwMode="auto">
          <a:xfrm>
            <a:off x="6952188" y="2175986"/>
            <a:ext cx="1" cy="34993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 Box 15"/>
          <p:cNvSpPr txBox="1">
            <a:spLocks noChangeArrowheads="1"/>
          </p:cNvSpPr>
          <p:nvPr/>
        </p:nvSpPr>
        <p:spPr bwMode="auto">
          <a:xfrm>
            <a:off x="6211623" y="5002213"/>
            <a:ext cx="1481131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>
                <a:latin typeface="Calibri" pitchFamily="34" charset="0"/>
                <a:ea typeface="ÇlÇr ñæí©" charset="-128"/>
              </a:rPr>
              <a:t>TCP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33820" name="Straight Arrow Connector 191"/>
          <p:cNvCxnSpPr>
            <a:cxnSpLocks noChangeShapeType="1"/>
            <a:stCxn id="33816" idx="0"/>
            <a:endCxn id="53" idx="3"/>
          </p:cNvCxnSpPr>
          <p:nvPr/>
        </p:nvCxnSpPr>
        <p:spPr bwMode="auto">
          <a:xfrm flipV="1">
            <a:off x="6952188" y="1397000"/>
            <a:ext cx="0" cy="2852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Magnetic Disk 18"/>
          <p:cNvSpPr/>
          <p:nvPr/>
        </p:nvSpPr>
        <p:spPr>
          <a:xfrm>
            <a:off x="6724627" y="1168400"/>
            <a:ext cx="455122" cy="2286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3822" name="Text Box 15"/>
          <p:cNvSpPr txBox="1">
            <a:spLocks noChangeArrowheads="1"/>
          </p:cNvSpPr>
          <p:nvPr/>
        </p:nvSpPr>
        <p:spPr bwMode="auto">
          <a:xfrm>
            <a:off x="6213484" y="3450166"/>
            <a:ext cx="1482716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sz="1200" dirty="0" smtClean="0">
                <a:latin typeface="Calibri" pitchFamily="34" charset="0"/>
                <a:ea typeface="ÇlÇr ñæí©" charset="-128"/>
              </a:rPr>
              <a:t>BP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3823" name="Text Box 15"/>
          <p:cNvSpPr txBox="1">
            <a:spLocks noChangeArrowheads="1"/>
          </p:cNvSpPr>
          <p:nvPr/>
        </p:nvSpPr>
        <p:spPr bwMode="auto">
          <a:xfrm>
            <a:off x="6210830" y="2776538"/>
            <a:ext cx="1482716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 smtClean="0">
                <a:latin typeface="Calibri" pitchFamily="34" charset="0"/>
                <a:ea typeface="ÇlÇr ñæí©" charset="-128"/>
              </a:rPr>
              <a:t>CFDP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3824" name="Rectangle 22"/>
          <p:cNvSpPr>
            <a:spLocks noChangeArrowheads="1"/>
          </p:cNvSpPr>
          <p:nvPr/>
        </p:nvSpPr>
        <p:spPr bwMode="auto">
          <a:xfrm>
            <a:off x="5811309" y="6035675"/>
            <a:ext cx="2281759" cy="4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ea typeface="ÇlÇr ñæí©" charset="-128"/>
              </a:rPr>
              <a:t>b) SSI Secure User CFDP File </a:t>
            </a:r>
            <a:r>
              <a:rPr lang="en-US" sz="1400" b="1" dirty="0" smtClean="0">
                <a:latin typeface="Calibri" pitchFamily="34" charset="0"/>
                <a:ea typeface="ÇlÇr ñæí©" charset="-128"/>
              </a:rPr>
              <a:t/>
            </a:r>
            <a:br>
              <a:rPr lang="en-US" sz="1400" b="1" dirty="0" smtClean="0">
                <a:latin typeface="Calibri" pitchFamily="34" charset="0"/>
                <a:ea typeface="ÇlÇr ñæí©" charset="-128"/>
              </a:rPr>
            </a:br>
            <a:r>
              <a:rPr lang="en-US" sz="1400" b="1" dirty="0" smtClean="0">
                <a:latin typeface="Calibri" pitchFamily="34" charset="0"/>
                <a:ea typeface="ÇlÇr ñæí©" charset="-128"/>
              </a:rPr>
              <a:t>Delivery Directly </a:t>
            </a:r>
            <a:r>
              <a:rPr lang="en-US" sz="1400" b="1" dirty="0">
                <a:latin typeface="Calibri" pitchFamily="34" charset="0"/>
                <a:ea typeface="ÇlÇr ñæí©" charset="-128"/>
              </a:rPr>
              <a:t>over BP</a:t>
            </a:r>
          </a:p>
        </p:txBody>
      </p:sp>
      <p:sp>
        <p:nvSpPr>
          <p:cNvPr id="33825" name="Text Box 15"/>
          <p:cNvSpPr txBox="1">
            <a:spLocks noChangeArrowheads="1"/>
          </p:cNvSpPr>
          <p:nvPr/>
        </p:nvSpPr>
        <p:spPr bwMode="auto">
          <a:xfrm>
            <a:off x="6210830" y="5345113"/>
            <a:ext cx="1482717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 smtClean="0">
                <a:latin typeface="Calibri" pitchFamily="34" charset="0"/>
                <a:ea typeface="ÇlÇr ñæí©" charset="-128"/>
              </a:rPr>
              <a:t>IPsec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3826" name="Text Box 15"/>
          <p:cNvSpPr txBox="1">
            <a:spLocks noChangeArrowheads="1"/>
          </p:cNvSpPr>
          <p:nvPr/>
        </p:nvSpPr>
        <p:spPr bwMode="auto">
          <a:xfrm>
            <a:off x="2557162" y="5345113"/>
            <a:ext cx="1482716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 smtClean="0">
                <a:latin typeface="Calibri" pitchFamily="34" charset="0"/>
                <a:ea typeface="ÇlÇr ñæí©" charset="-128"/>
              </a:rPr>
              <a:t>IPsec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3827" name="Text Box 15"/>
          <p:cNvSpPr txBox="1">
            <a:spLocks noChangeArrowheads="1"/>
          </p:cNvSpPr>
          <p:nvPr/>
        </p:nvSpPr>
        <p:spPr bwMode="auto">
          <a:xfrm>
            <a:off x="6210830" y="2433638"/>
            <a:ext cx="1482716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File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Auth./Encrypt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3828" name="Text Box 15"/>
          <p:cNvSpPr txBox="1">
            <a:spLocks noChangeArrowheads="1"/>
          </p:cNvSpPr>
          <p:nvPr/>
        </p:nvSpPr>
        <p:spPr bwMode="auto">
          <a:xfrm>
            <a:off x="6214532" y="3112030"/>
            <a:ext cx="1482717" cy="274638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Security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(SBSP)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3829" name="Text Box 15"/>
          <p:cNvSpPr txBox="1">
            <a:spLocks noChangeArrowheads="1"/>
          </p:cNvSpPr>
          <p:nvPr/>
        </p:nvSpPr>
        <p:spPr bwMode="auto">
          <a:xfrm>
            <a:off x="2569595" y="2396597"/>
            <a:ext cx="1481131" cy="234950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Security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(SBSP)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3830" name="Rectangle 46"/>
          <p:cNvSpPr>
            <a:spLocks noChangeArrowheads="1"/>
          </p:cNvSpPr>
          <p:nvPr/>
        </p:nvSpPr>
        <p:spPr bwMode="auto">
          <a:xfrm>
            <a:off x="810717" y="2698749"/>
            <a:ext cx="1481131" cy="2413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/>
          <a:p>
            <a:pPr algn="ctr" defTabSz="914400"/>
            <a:r>
              <a:rPr lang="en-US" sz="1200" dirty="0" smtClean="0">
                <a:latin typeface="Calibri" pitchFamily="34" charset="0"/>
                <a:ea typeface="ÇlÇr ñæí©" charset="-128"/>
              </a:rPr>
              <a:t>BP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1074445" y="1635423"/>
            <a:ext cx="2477009" cy="58741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Secure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 Bundle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</p:spTree>
    <p:extLst>
      <p:ext uri="{BB962C8B-B14F-4D97-AF65-F5344CB8AC3E}">
        <p14:creationId xmlns:p14="http://schemas.microsoft.com/office/powerpoint/2010/main" val="4229490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-30: </a:t>
            </a:r>
            <a:r>
              <a:rPr lang="en-US" sz="2500" dirty="0"/>
              <a:t>SSI </a:t>
            </a:r>
            <a:r>
              <a:rPr lang="en-US" sz="2500" dirty="0" smtClean="0"/>
              <a:t>Secure Space User / Service Provider Building </a:t>
            </a:r>
            <a:r>
              <a:rPr lang="en-US" sz="2500" dirty="0"/>
              <a:t>Blocks</a:t>
            </a:r>
          </a:p>
        </p:txBody>
      </p:sp>
      <p:cxnSp>
        <p:nvCxnSpPr>
          <p:cNvPr id="13324" name="Straight Connector 55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2337610" y="3476461"/>
            <a:ext cx="3953" cy="223853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48"/>
          <p:cNvSpPr>
            <a:spLocks noChangeArrowheads="1"/>
          </p:cNvSpPr>
          <p:nvPr/>
        </p:nvSpPr>
        <p:spPr bwMode="auto">
          <a:xfrm>
            <a:off x="1605105" y="4618100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32" name="Rectangle 46"/>
          <p:cNvSpPr>
            <a:spLocks noChangeArrowheads="1"/>
          </p:cNvSpPr>
          <p:nvPr/>
        </p:nvSpPr>
        <p:spPr bwMode="auto">
          <a:xfrm>
            <a:off x="1606000" y="3962400"/>
            <a:ext cx="1482725" cy="24131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37" name="Rectangle 150"/>
          <p:cNvSpPr>
            <a:spLocks noChangeArrowheads="1"/>
          </p:cNvSpPr>
          <p:nvPr/>
        </p:nvSpPr>
        <p:spPr bwMode="auto">
          <a:xfrm>
            <a:off x="914400" y="6172200"/>
            <a:ext cx="28956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SSI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Secure Space User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Node Proximity Link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with Bundle Routing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  <p:sp>
        <p:nvSpPr>
          <p:cNvPr id="13339" name="Text Box 12"/>
          <p:cNvSpPr txBox="1">
            <a:spLocks noChangeArrowheads="1"/>
          </p:cNvSpPr>
          <p:nvPr/>
        </p:nvSpPr>
        <p:spPr bwMode="auto">
          <a:xfrm>
            <a:off x="5130165" y="5685118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Mod</a:t>
            </a:r>
          </a:p>
        </p:txBody>
      </p:sp>
      <p:sp>
        <p:nvSpPr>
          <p:cNvPr id="13340" name="Text Box 16"/>
          <p:cNvSpPr txBox="1">
            <a:spLocks noChangeArrowheads="1"/>
          </p:cNvSpPr>
          <p:nvPr/>
        </p:nvSpPr>
        <p:spPr bwMode="auto">
          <a:xfrm>
            <a:off x="6881178" y="5685118"/>
            <a:ext cx="1484312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05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05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5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cxnSp>
        <p:nvCxnSpPr>
          <p:cNvPr id="13341" name="Straight Connector 47"/>
          <p:cNvCxnSpPr>
            <a:cxnSpLocks noChangeShapeType="1"/>
            <a:stCxn id="13354" idx="2"/>
            <a:endCxn id="13339" idx="0"/>
          </p:cNvCxnSpPr>
          <p:nvPr/>
        </p:nvCxnSpPr>
        <p:spPr bwMode="auto">
          <a:xfrm>
            <a:off x="5871528" y="4209256"/>
            <a:ext cx="0" cy="1475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Connector 48"/>
          <p:cNvCxnSpPr>
            <a:cxnSpLocks noChangeShapeType="1"/>
            <a:stCxn id="13355" idx="2"/>
            <a:endCxn id="13340" idx="0"/>
          </p:cNvCxnSpPr>
          <p:nvPr/>
        </p:nvCxnSpPr>
        <p:spPr bwMode="auto">
          <a:xfrm>
            <a:off x="7614603" y="4209256"/>
            <a:ext cx="8731" cy="1475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5" name="Text Box 15"/>
          <p:cNvSpPr txBox="1">
            <a:spLocks noChangeArrowheads="1"/>
          </p:cNvSpPr>
          <p:nvPr/>
        </p:nvSpPr>
        <p:spPr bwMode="auto">
          <a:xfrm>
            <a:off x="6881178" y="5334281"/>
            <a:ext cx="1484312" cy="2746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344" name="Text Box 12"/>
          <p:cNvSpPr txBox="1">
            <a:spLocks noChangeArrowheads="1"/>
          </p:cNvSpPr>
          <p:nvPr/>
        </p:nvSpPr>
        <p:spPr bwMode="auto">
          <a:xfrm>
            <a:off x="5130165" y="5334263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Code &amp; Sync</a:t>
            </a:r>
          </a:p>
        </p:txBody>
      </p:sp>
      <p:sp>
        <p:nvSpPr>
          <p:cNvPr id="52" name="Magnetic Disk 18"/>
          <p:cNvSpPr/>
          <p:nvPr/>
        </p:nvSpPr>
        <p:spPr bwMode="auto">
          <a:xfrm>
            <a:off x="6473190" y="2281035"/>
            <a:ext cx="477838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3346" name="Elbow Connector 274"/>
          <p:cNvCxnSpPr>
            <a:cxnSpLocks noChangeShapeType="1"/>
            <a:stCxn id="52" idx="4"/>
          </p:cNvCxnSpPr>
          <p:nvPr/>
        </p:nvCxnSpPr>
        <p:spPr bwMode="auto">
          <a:xfrm>
            <a:off x="6951028" y="2460487"/>
            <a:ext cx="198437" cy="42547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Elbow Connector 15"/>
          <p:cNvCxnSpPr>
            <a:cxnSpLocks noChangeShapeType="1"/>
            <a:stCxn id="52" idx="2"/>
          </p:cNvCxnSpPr>
          <p:nvPr/>
        </p:nvCxnSpPr>
        <p:spPr bwMode="auto">
          <a:xfrm rot="10800000" flipV="1">
            <a:off x="6306503" y="2460487"/>
            <a:ext cx="166687" cy="455642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8" name="Rectangle 127"/>
          <p:cNvSpPr>
            <a:spLocks noChangeArrowheads="1"/>
          </p:cNvSpPr>
          <p:nvPr/>
        </p:nvSpPr>
        <p:spPr bwMode="auto">
          <a:xfrm>
            <a:off x="6868478" y="4297240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3349" name="Rectangle 128"/>
          <p:cNvSpPr>
            <a:spLocks noChangeArrowheads="1"/>
          </p:cNvSpPr>
          <p:nvPr/>
        </p:nvSpPr>
        <p:spPr bwMode="auto">
          <a:xfrm>
            <a:off x="6868478" y="4621195"/>
            <a:ext cx="1484312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0" name="Rectangle 129"/>
          <p:cNvSpPr>
            <a:spLocks noChangeArrowheads="1"/>
          </p:cNvSpPr>
          <p:nvPr/>
        </p:nvSpPr>
        <p:spPr bwMode="auto">
          <a:xfrm>
            <a:off x="6868478" y="4972314"/>
            <a:ext cx="1484312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</a:t>
            </a:r>
          </a:p>
        </p:txBody>
      </p:sp>
      <p:sp>
        <p:nvSpPr>
          <p:cNvPr id="13351" name="Oval 7"/>
          <p:cNvSpPr>
            <a:spLocks noChangeArrowheads="1"/>
          </p:cNvSpPr>
          <p:nvPr/>
        </p:nvSpPr>
        <p:spPr bwMode="auto">
          <a:xfrm>
            <a:off x="5500053" y="2885965"/>
            <a:ext cx="2478087" cy="58582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Secure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 Bundle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13352" name="Straight Connector 60"/>
          <p:cNvCxnSpPr>
            <a:cxnSpLocks noChangeShapeType="1"/>
            <a:stCxn id="13354" idx="2"/>
            <a:endCxn id="13351" idx="3"/>
          </p:cNvCxnSpPr>
          <p:nvPr/>
        </p:nvCxnSpPr>
        <p:spPr bwMode="auto">
          <a:xfrm flipH="1" flipV="1">
            <a:off x="5862960" y="3385999"/>
            <a:ext cx="8568" cy="8232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Straight Connector 62"/>
          <p:cNvCxnSpPr>
            <a:cxnSpLocks noChangeShapeType="1"/>
            <a:stCxn id="13355" idx="2"/>
            <a:endCxn id="13351" idx="5"/>
          </p:cNvCxnSpPr>
          <p:nvPr/>
        </p:nvCxnSpPr>
        <p:spPr bwMode="auto">
          <a:xfrm flipV="1">
            <a:off x="7614603" y="3385999"/>
            <a:ext cx="630" cy="8232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4" name="Rectangle 134"/>
          <p:cNvSpPr>
            <a:spLocks noChangeArrowheads="1"/>
          </p:cNvSpPr>
          <p:nvPr/>
        </p:nvSpPr>
        <p:spPr bwMode="auto">
          <a:xfrm>
            <a:off x="5130165" y="3966353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5" name="Rectangle 135"/>
          <p:cNvSpPr>
            <a:spLocks noChangeArrowheads="1"/>
          </p:cNvSpPr>
          <p:nvPr/>
        </p:nvSpPr>
        <p:spPr bwMode="auto">
          <a:xfrm>
            <a:off x="6873240" y="3966353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3356" name="Rectangle 137"/>
          <p:cNvSpPr>
            <a:spLocks noChangeArrowheads="1"/>
          </p:cNvSpPr>
          <p:nvPr/>
        </p:nvSpPr>
        <p:spPr bwMode="auto">
          <a:xfrm>
            <a:off x="5134928" y="4972314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 Link</a:t>
            </a:r>
          </a:p>
        </p:txBody>
      </p:sp>
      <p:sp>
        <p:nvSpPr>
          <p:cNvPr id="13357" name="Rectangle 139"/>
          <p:cNvSpPr>
            <a:spLocks noChangeArrowheads="1"/>
          </p:cNvSpPr>
          <p:nvPr/>
        </p:nvSpPr>
        <p:spPr bwMode="auto">
          <a:xfrm>
            <a:off x="5130165" y="4618020"/>
            <a:ext cx="1482725" cy="2556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3358" name="Rectangle 149"/>
          <p:cNvSpPr>
            <a:spLocks noChangeArrowheads="1"/>
          </p:cNvSpPr>
          <p:nvPr/>
        </p:nvSpPr>
        <p:spPr bwMode="auto">
          <a:xfrm>
            <a:off x="5402379" y="6172200"/>
            <a:ext cx="272427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SSI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Secure Space Routing Node</a:t>
            </a:r>
            <a:endParaRPr lang="en-US" sz="1200" b="1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Long-Haul and Proximity Links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600200" y="5715000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</a:t>
            </a:r>
            <a:r>
              <a:rPr lang="en-US" sz="10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0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600200" y="5364145"/>
            <a:ext cx="1482725" cy="27465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</a:t>
            </a:r>
            <a:r>
              <a:rPr lang="en-US" sz="1000" dirty="0">
                <a:solidFill>
                  <a:prstClr val="black"/>
                </a:solidFill>
                <a:ea typeface="ÇlÇr ñæí©" charset="-128"/>
                <a:cs typeface="Arial" pitchFamily="34" charset="0"/>
              </a:rPr>
              <a:t>Sync &amp; De-Code</a:t>
            </a: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8" name="Rectangle 137"/>
          <p:cNvSpPr>
            <a:spLocks noChangeArrowheads="1"/>
          </p:cNvSpPr>
          <p:nvPr/>
        </p:nvSpPr>
        <p:spPr bwMode="auto">
          <a:xfrm>
            <a:off x="1604963" y="5002196"/>
            <a:ext cx="1482725" cy="25560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 Link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866352" y="3647841"/>
            <a:ext cx="1481131" cy="234950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Security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(SBSP)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138512" y="3651250"/>
            <a:ext cx="1481131" cy="234950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Security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(SBSP)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601384" y="3647565"/>
            <a:ext cx="1481131" cy="234950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Security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(SBSP)</a:t>
            </a:r>
            <a:endParaRPr lang="en-US" sz="1200" dirty="0">
              <a:latin typeface="Calibri" pitchFamily="34" charset="0"/>
              <a:ea typeface="ÇlÇr ñæí©" charset="-128"/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1447800" y="1366635"/>
            <a:ext cx="1773963" cy="54656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ea typeface="ÇlÇr ñæí©"/>
                <a:cs typeface="Helvetica" pitchFamily="34" charset="0"/>
              </a:rPr>
              <a:t>Secure</a:t>
            </a:r>
            <a:r>
              <a:rPr lang="en-US" sz="1100" dirty="0" smtClean="0">
                <a:solidFill>
                  <a:prstClr val="black"/>
                </a:solidFill>
                <a:ea typeface="ÇlÇr ñæí©"/>
                <a:cs typeface="Helvetica" pitchFamily="34" charset="0"/>
              </a:rPr>
              <a:t> Space User File Application</a:t>
            </a:r>
            <a:endParaRPr lang="en-US" sz="1100" dirty="0">
              <a:solidFill>
                <a:prstClr val="black"/>
              </a:solidFill>
              <a:ea typeface="ÇlÇr ñæí©"/>
              <a:cs typeface="Helvetica" pitchFamily="34" charset="0"/>
            </a:endParaRPr>
          </a:p>
        </p:txBody>
      </p:sp>
      <p:sp>
        <p:nvSpPr>
          <p:cNvPr id="42" name="Magnetic Disk 18"/>
          <p:cNvSpPr/>
          <p:nvPr/>
        </p:nvSpPr>
        <p:spPr bwMode="auto">
          <a:xfrm>
            <a:off x="609600" y="3019261"/>
            <a:ext cx="477838" cy="357188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43" name="Elbow Connector 274"/>
          <p:cNvCxnSpPr>
            <a:cxnSpLocks noChangeShapeType="1"/>
            <a:stCxn id="42" idx="1"/>
            <a:endCxn id="45" idx="1"/>
          </p:cNvCxnSpPr>
          <p:nvPr/>
        </p:nvCxnSpPr>
        <p:spPr bwMode="auto">
          <a:xfrm rot="5400000" flipH="1" flipV="1">
            <a:off x="1230111" y="2594835"/>
            <a:ext cx="42834" cy="806019"/>
          </a:xfrm>
          <a:prstGeom prst="bentConnector3">
            <a:avLst>
              <a:gd name="adj1" fmla="val 469578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Elbow Connector 15"/>
          <p:cNvCxnSpPr>
            <a:cxnSpLocks noChangeShapeType="1"/>
            <a:stCxn id="42" idx="3"/>
            <a:endCxn id="45" idx="3"/>
          </p:cNvCxnSpPr>
          <p:nvPr/>
        </p:nvCxnSpPr>
        <p:spPr bwMode="auto">
          <a:xfrm rot="16200000" flipH="1">
            <a:off x="1244418" y="2980549"/>
            <a:ext cx="14220" cy="806019"/>
          </a:xfrm>
          <a:prstGeom prst="bentConnector3">
            <a:avLst>
              <a:gd name="adj1" fmla="val 1362947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1371600" y="2890635"/>
            <a:ext cx="1932020" cy="58582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Secure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 Bundle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(Routing, Store-and-Forward Processing)</a:t>
            </a:r>
          </a:p>
        </p:txBody>
      </p:sp>
      <p:cxnSp>
        <p:nvCxnSpPr>
          <p:cNvPr id="53" name="Straight Connector 55"/>
          <p:cNvCxnSpPr>
            <a:cxnSpLocks noChangeShapeType="1"/>
            <a:stCxn id="41" idx="4"/>
            <a:endCxn id="45" idx="0"/>
          </p:cNvCxnSpPr>
          <p:nvPr/>
        </p:nvCxnSpPr>
        <p:spPr bwMode="auto">
          <a:xfrm>
            <a:off x="2334782" y="1913201"/>
            <a:ext cx="2828" cy="97743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598834" y="2446856"/>
            <a:ext cx="1482716" cy="274637"/>
          </a:xfrm>
          <a:prstGeom prst="rect">
            <a:avLst/>
          </a:prstGeom>
          <a:solidFill>
            <a:srgbClr val="B7E0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  <a:ea typeface="ÇlÇr ñæí©" charset="-128"/>
              </a:rPr>
              <a:t>File </a:t>
            </a:r>
            <a:r>
              <a:rPr lang="en-US" sz="1200" dirty="0" smtClean="0">
                <a:latin typeface="Calibri" pitchFamily="34" charset="0"/>
                <a:ea typeface="ÇlÇr ñæí©" charset="-128"/>
              </a:rPr>
              <a:t>Validate/Decrypt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9" name="Rectangle 135"/>
          <p:cNvSpPr>
            <a:spLocks noChangeArrowheads="1"/>
          </p:cNvSpPr>
          <p:nvPr/>
        </p:nvSpPr>
        <p:spPr bwMode="auto">
          <a:xfrm>
            <a:off x="1593105" y="2128635"/>
            <a:ext cx="1482725" cy="2429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ÇlÇr ñæí©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0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Figure </a:t>
            </a:r>
            <a:r>
              <a:rPr lang="en-US" sz="2500" dirty="0" smtClean="0"/>
              <a:t>6-31: </a:t>
            </a:r>
            <a:r>
              <a:rPr lang="en-US" sz="2500" dirty="0"/>
              <a:t>Last-Hop and First-Hop SSI Service-Delivery Building Blocks</a:t>
            </a:r>
          </a:p>
        </p:txBody>
      </p:sp>
      <p:cxnSp>
        <p:nvCxnSpPr>
          <p:cNvPr id="17412" name="Straight Connector 79"/>
          <p:cNvCxnSpPr>
            <a:cxnSpLocks noChangeShapeType="1"/>
            <a:endCxn id="17442" idx="0"/>
          </p:cNvCxnSpPr>
          <p:nvPr/>
        </p:nvCxnSpPr>
        <p:spPr bwMode="auto">
          <a:xfrm>
            <a:off x="3289300" y="2803705"/>
            <a:ext cx="3188" cy="4366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Connector 80"/>
          <p:cNvCxnSpPr>
            <a:cxnSpLocks noChangeShapeType="1"/>
            <a:endCxn id="17425" idx="0"/>
          </p:cNvCxnSpPr>
          <p:nvPr/>
        </p:nvCxnSpPr>
        <p:spPr bwMode="auto">
          <a:xfrm>
            <a:off x="1547813" y="2573147"/>
            <a:ext cx="3986" cy="21242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804882" y="5518376"/>
            <a:ext cx="1484308" cy="27465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</a:t>
            </a:r>
            <a:r>
              <a:rPr lang="en-US" sz="11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Mod</a:t>
            </a:r>
            <a:endParaRPr lang="en-US" sz="11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2551127" y="5518376"/>
            <a:ext cx="1482721" cy="27465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1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1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De-Mod</a:t>
            </a:r>
            <a:endParaRPr lang="en-US" sz="11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cxnSp>
        <p:nvCxnSpPr>
          <p:cNvPr id="17416" name="Straight Connector 119"/>
          <p:cNvCxnSpPr>
            <a:cxnSpLocks noChangeShapeType="1"/>
            <a:stCxn id="17425" idx="0"/>
            <a:endCxn id="17414" idx="0"/>
          </p:cNvCxnSpPr>
          <p:nvPr/>
        </p:nvCxnSpPr>
        <p:spPr bwMode="auto">
          <a:xfrm flipH="1">
            <a:off x="1547036" y="4697398"/>
            <a:ext cx="4763" cy="82097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Connector 120"/>
          <p:cNvCxnSpPr>
            <a:cxnSpLocks noChangeShapeType="1"/>
            <a:stCxn id="17424" idx="2"/>
            <a:endCxn id="17415" idx="0"/>
          </p:cNvCxnSpPr>
          <p:nvPr/>
        </p:nvCxnSpPr>
        <p:spPr bwMode="auto">
          <a:xfrm>
            <a:off x="3292487" y="3910136"/>
            <a:ext cx="1" cy="160824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551125" y="5134196"/>
            <a:ext cx="1482725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ÇlÇr ñæí©" charset="-128"/>
                <a:cs typeface="Arial" pitchFamily="34" charset="0"/>
              </a:rPr>
              <a:t>Frame Sync &amp; De-Code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804882" y="5134180"/>
            <a:ext cx="1484308" cy="27465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Prox-1 Code &amp; Sync</a:t>
            </a:r>
          </a:p>
        </p:txBody>
      </p:sp>
      <p:sp>
        <p:nvSpPr>
          <p:cNvPr id="17420" name="Rectangle 127"/>
          <p:cNvSpPr>
            <a:spLocks noChangeArrowheads="1"/>
          </p:cNvSpPr>
          <p:nvPr/>
        </p:nvSpPr>
        <p:spPr bwMode="auto">
          <a:xfrm>
            <a:off x="2551127" y="3967289"/>
            <a:ext cx="1482721" cy="25560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7421" name="Rectangle 128"/>
          <p:cNvSpPr>
            <a:spLocks noChangeArrowheads="1"/>
          </p:cNvSpPr>
          <p:nvPr/>
        </p:nvSpPr>
        <p:spPr bwMode="auto">
          <a:xfrm>
            <a:off x="2551127" y="4281632"/>
            <a:ext cx="1482721" cy="25560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7422" name="Rectangle 129"/>
          <p:cNvSpPr>
            <a:spLocks noChangeArrowheads="1"/>
          </p:cNvSpPr>
          <p:nvPr/>
        </p:nvSpPr>
        <p:spPr bwMode="auto">
          <a:xfrm>
            <a:off x="2551127" y="4697398"/>
            <a:ext cx="1482721" cy="255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TC/AOS Link</a:t>
            </a:r>
          </a:p>
        </p:txBody>
      </p:sp>
      <p:cxnSp>
        <p:nvCxnSpPr>
          <p:cNvPr id="17423" name="Straight Connector 133"/>
          <p:cNvCxnSpPr>
            <a:cxnSpLocks noChangeShapeType="1"/>
            <a:stCxn id="17424" idx="2"/>
          </p:cNvCxnSpPr>
          <p:nvPr/>
        </p:nvCxnSpPr>
        <p:spPr bwMode="auto">
          <a:xfrm flipH="1" flipV="1">
            <a:off x="3290888" y="3370261"/>
            <a:ext cx="1599" cy="539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Rectangle 135"/>
          <p:cNvSpPr>
            <a:spLocks noChangeArrowheads="1"/>
          </p:cNvSpPr>
          <p:nvPr/>
        </p:nvSpPr>
        <p:spPr bwMode="auto">
          <a:xfrm>
            <a:off x="2550333" y="3668822"/>
            <a:ext cx="1484308" cy="2413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sp>
        <p:nvSpPr>
          <p:cNvPr id="17425" name="Rectangle 137"/>
          <p:cNvSpPr>
            <a:spLocks noChangeArrowheads="1"/>
          </p:cNvSpPr>
          <p:nvPr/>
        </p:nvSpPr>
        <p:spPr bwMode="auto">
          <a:xfrm>
            <a:off x="809644" y="4697398"/>
            <a:ext cx="1484309" cy="255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 Link – UDD</a:t>
            </a:r>
          </a:p>
        </p:txBody>
      </p:sp>
      <p:sp>
        <p:nvSpPr>
          <p:cNvPr id="17426" name="Text Box 12"/>
          <p:cNvSpPr txBox="1">
            <a:spLocks noChangeArrowheads="1"/>
          </p:cNvSpPr>
          <p:nvPr/>
        </p:nvSpPr>
        <p:spPr bwMode="auto">
          <a:xfrm>
            <a:off x="5218121" y="5518376"/>
            <a:ext cx="1482721" cy="27465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prstClr val="black"/>
                </a:solidFill>
                <a:ea typeface="ÇlÇr ñæí©"/>
                <a:cs typeface="Arial" pitchFamily="34" charset="0"/>
              </a:rPr>
              <a:t>Prox-1 RF &amp; De-Mod</a:t>
            </a:r>
          </a:p>
        </p:txBody>
      </p:sp>
      <p:sp>
        <p:nvSpPr>
          <p:cNvPr id="17427" name="Text Box 16"/>
          <p:cNvSpPr txBox="1">
            <a:spLocks noChangeArrowheads="1"/>
          </p:cNvSpPr>
          <p:nvPr/>
        </p:nvSpPr>
        <p:spPr bwMode="auto">
          <a:xfrm>
            <a:off x="6969129" y="5518376"/>
            <a:ext cx="1484309" cy="27465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RF </a:t>
            </a:r>
            <a:r>
              <a:rPr lang="en-US" sz="1100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&amp; </a:t>
            </a:r>
            <a:r>
              <a:rPr lang="en-US" sz="1100" dirty="0" smtClean="0">
                <a:solidFill>
                  <a:prstClr val="black"/>
                </a:solidFill>
                <a:ea typeface="ÇlÇr ñæí©"/>
                <a:cs typeface="Arial" pitchFamily="34" charset="0"/>
              </a:rPr>
              <a:t>Mod</a:t>
            </a:r>
            <a:endParaRPr lang="en-US" sz="1100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cxnSp>
        <p:nvCxnSpPr>
          <p:cNvPr id="17428" name="Straight Connector 58"/>
          <p:cNvCxnSpPr>
            <a:cxnSpLocks noChangeShapeType="1"/>
            <a:stCxn id="17434" idx="2"/>
            <a:endCxn id="17427" idx="0"/>
          </p:cNvCxnSpPr>
          <p:nvPr/>
        </p:nvCxnSpPr>
        <p:spPr bwMode="auto">
          <a:xfrm flipH="1">
            <a:off x="7711284" y="3910136"/>
            <a:ext cx="794" cy="160824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969125" y="5134196"/>
            <a:ext cx="1484313" cy="274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ea typeface="ÇlÇr ñæí©" charset="-128"/>
                <a:cs typeface="Arial" pitchFamily="34" charset="0"/>
              </a:rPr>
              <a:t>Code &amp; Frame Sync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30" name="Rectangle 68"/>
          <p:cNvSpPr>
            <a:spLocks noChangeArrowheads="1"/>
          </p:cNvSpPr>
          <p:nvPr/>
        </p:nvSpPr>
        <p:spPr bwMode="auto">
          <a:xfrm>
            <a:off x="6969129" y="3967289"/>
            <a:ext cx="1484309" cy="25560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LTP</a:t>
            </a:r>
          </a:p>
        </p:txBody>
      </p:sp>
      <p:sp>
        <p:nvSpPr>
          <p:cNvPr id="17431" name="Rectangle 69"/>
          <p:cNvSpPr>
            <a:spLocks noChangeArrowheads="1"/>
          </p:cNvSpPr>
          <p:nvPr/>
        </p:nvSpPr>
        <p:spPr bwMode="auto">
          <a:xfrm>
            <a:off x="6969129" y="4281632"/>
            <a:ext cx="1484309" cy="25560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ENCAP</a:t>
            </a:r>
          </a:p>
        </p:txBody>
      </p:sp>
      <p:sp>
        <p:nvSpPr>
          <p:cNvPr id="17432" name="Rectangle 70"/>
          <p:cNvSpPr>
            <a:spLocks noChangeArrowheads="1"/>
          </p:cNvSpPr>
          <p:nvPr/>
        </p:nvSpPr>
        <p:spPr bwMode="auto">
          <a:xfrm>
            <a:off x="6969129" y="4697398"/>
            <a:ext cx="1484309" cy="25560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TM/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AOS Link</a:t>
            </a:r>
          </a:p>
        </p:txBody>
      </p:sp>
      <p:cxnSp>
        <p:nvCxnSpPr>
          <p:cNvPr id="17433" name="Straight Connector 73"/>
          <p:cNvCxnSpPr>
            <a:cxnSpLocks noChangeShapeType="1"/>
            <a:stCxn id="17434" idx="2"/>
          </p:cNvCxnSpPr>
          <p:nvPr/>
        </p:nvCxnSpPr>
        <p:spPr bwMode="auto">
          <a:xfrm flipH="1" flipV="1">
            <a:off x="7693657" y="2819400"/>
            <a:ext cx="18421" cy="10907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4" name="Rectangle 75"/>
          <p:cNvSpPr>
            <a:spLocks noChangeArrowheads="1"/>
          </p:cNvSpPr>
          <p:nvPr/>
        </p:nvSpPr>
        <p:spPr bwMode="auto">
          <a:xfrm>
            <a:off x="6970717" y="3668822"/>
            <a:ext cx="1482721" cy="2413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BP</a:t>
            </a:r>
          </a:p>
        </p:txBody>
      </p:sp>
      <p:cxnSp>
        <p:nvCxnSpPr>
          <p:cNvPr id="17436" name="Straight Connector 83"/>
          <p:cNvCxnSpPr>
            <a:cxnSpLocks noChangeShapeType="1"/>
            <a:stCxn id="17439" idx="3"/>
            <a:endCxn id="17426" idx="0"/>
          </p:cNvCxnSpPr>
          <p:nvPr/>
        </p:nvCxnSpPr>
        <p:spPr bwMode="auto">
          <a:xfrm>
            <a:off x="5941389" y="2886009"/>
            <a:ext cx="18093" cy="26323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7" name="Rectangle 13"/>
          <p:cNvSpPr>
            <a:spLocks noChangeArrowheads="1"/>
          </p:cNvSpPr>
          <p:nvPr/>
        </p:nvSpPr>
        <p:spPr bwMode="auto">
          <a:xfrm>
            <a:off x="625475" y="4191000"/>
            <a:ext cx="954105" cy="46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TC Frames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(or other)</a:t>
            </a:r>
          </a:p>
        </p:txBody>
      </p:sp>
      <p:sp>
        <p:nvSpPr>
          <p:cNvPr id="17438" name="Rectangle 84"/>
          <p:cNvSpPr>
            <a:spLocks noChangeArrowheads="1"/>
          </p:cNvSpPr>
          <p:nvPr/>
        </p:nvSpPr>
        <p:spPr bwMode="auto">
          <a:xfrm>
            <a:off x="4923530" y="4848414"/>
            <a:ext cx="1045476" cy="64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Prox-1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Radiometric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Observables</a:t>
            </a:r>
          </a:p>
        </p:txBody>
      </p:sp>
      <p:sp>
        <p:nvSpPr>
          <p:cNvPr id="17439" name="Oval 7"/>
          <p:cNvSpPr>
            <a:spLocks noChangeArrowheads="1"/>
          </p:cNvSpPr>
          <p:nvPr/>
        </p:nvSpPr>
        <p:spPr bwMode="auto">
          <a:xfrm>
            <a:off x="5578482" y="2385980"/>
            <a:ext cx="2478082" cy="58582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First-Hop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Delivery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Package Processing</a:t>
            </a:r>
          </a:p>
        </p:txBody>
      </p:sp>
      <p:cxnSp>
        <p:nvCxnSpPr>
          <p:cNvPr id="17440" name="Elbow Connector 274"/>
          <p:cNvCxnSpPr>
            <a:cxnSpLocks noChangeShapeType="1"/>
            <a:stCxn id="108" idx="4"/>
          </p:cNvCxnSpPr>
          <p:nvPr/>
        </p:nvCxnSpPr>
        <p:spPr bwMode="auto">
          <a:xfrm>
            <a:off x="2822575" y="2062095"/>
            <a:ext cx="198452" cy="3429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1" name="Elbow Connector 15"/>
          <p:cNvCxnSpPr>
            <a:cxnSpLocks noChangeShapeType="1"/>
            <a:stCxn id="108" idx="2"/>
          </p:cNvCxnSpPr>
          <p:nvPr/>
        </p:nvCxnSpPr>
        <p:spPr bwMode="auto">
          <a:xfrm rot="10800000" flipV="1">
            <a:off x="2097103" y="2062112"/>
            <a:ext cx="166687" cy="323868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2" name="Rectangle 92"/>
          <p:cNvSpPr>
            <a:spLocks noChangeArrowheads="1"/>
          </p:cNvSpPr>
          <p:nvPr/>
        </p:nvSpPr>
        <p:spPr bwMode="auto">
          <a:xfrm>
            <a:off x="2551127" y="3240349"/>
            <a:ext cx="1482721" cy="2413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sp>
        <p:nvSpPr>
          <p:cNvPr id="17443" name="Rectangle 98"/>
          <p:cNvSpPr>
            <a:spLocks noChangeArrowheads="1"/>
          </p:cNvSpPr>
          <p:nvPr/>
        </p:nvSpPr>
        <p:spPr bwMode="auto">
          <a:xfrm>
            <a:off x="6969129" y="3240349"/>
            <a:ext cx="1484309" cy="2413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CFDP</a:t>
            </a:r>
          </a:p>
        </p:txBody>
      </p:sp>
      <p:grpSp>
        <p:nvGrpSpPr>
          <p:cNvPr id="17444" name="Group 106"/>
          <p:cNvGrpSpPr>
            <a:grpSpLocks/>
          </p:cNvGrpSpPr>
          <p:nvPr/>
        </p:nvGrpSpPr>
        <p:grpSpPr bwMode="auto">
          <a:xfrm>
            <a:off x="2263790" y="1769995"/>
            <a:ext cx="558799" cy="441350"/>
            <a:chOff x="4267200" y="4432751"/>
            <a:chExt cx="557840" cy="441146"/>
          </a:xfrm>
        </p:grpSpPr>
        <p:sp>
          <p:nvSpPr>
            <p:cNvPr id="108" name="Can 107"/>
            <p:cNvSpPr>
              <a:spLocks noChangeArrowheads="1"/>
            </p:cNvSpPr>
            <p:nvPr/>
          </p:nvSpPr>
          <p:spPr bwMode="auto">
            <a:xfrm>
              <a:off x="4267185" y="4575560"/>
              <a:ext cx="557841" cy="298312"/>
            </a:xfrm>
            <a:prstGeom prst="can">
              <a:avLst>
                <a:gd name="adj" fmla="val 25000"/>
              </a:avLst>
            </a:prstGeom>
            <a:solidFill>
              <a:srgbClr val="3170D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17455" name="Group 16"/>
            <p:cNvGrpSpPr>
              <a:grpSpLocks/>
            </p:cNvGrpSpPr>
            <p:nvPr/>
          </p:nvGrpSpPr>
          <p:grpSpPr bwMode="auto">
            <a:xfrm>
              <a:off x="4267200" y="4432751"/>
              <a:ext cx="557840" cy="217765"/>
              <a:chOff x="5156200" y="4652963"/>
              <a:chExt cx="2627921" cy="1908870"/>
            </a:xfrm>
          </p:grpSpPr>
          <p:sp>
            <p:nvSpPr>
              <p:cNvPr id="110" name="Can 109"/>
              <p:cNvSpPr>
                <a:spLocks noChangeArrowheads="1"/>
              </p:cNvSpPr>
              <p:nvPr/>
            </p:nvSpPr>
            <p:spPr bwMode="auto">
              <a:xfrm>
                <a:off x="5156129" y="5209329"/>
                <a:ext cx="2627926" cy="1349183"/>
              </a:xfrm>
              <a:prstGeom prst="can">
                <a:avLst>
                  <a:gd name="adj" fmla="val 47301"/>
                </a:avLst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1" name="Can 110"/>
              <p:cNvSpPr>
                <a:spLocks noChangeArrowheads="1"/>
              </p:cNvSpPr>
              <p:nvPr/>
            </p:nvSpPr>
            <p:spPr bwMode="auto">
              <a:xfrm>
                <a:off x="5156129" y="4652963"/>
                <a:ext cx="2627926" cy="1196187"/>
              </a:xfrm>
              <a:prstGeom prst="can">
                <a:avLst>
                  <a:gd name="adj" fmla="val 50000"/>
                </a:avLst>
              </a:prstGeom>
              <a:solidFill>
                <a:srgbClr val="FF9A4A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</p:grpSp>
      <p:cxnSp>
        <p:nvCxnSpPr>
          <p:cNvPr id="17445" name="Elbow Connector 274"/>
          <p:cNvCxnSpPr>
            <a:cxnSpLocks noChangeShapeType="1"/>
            <a:stCxn id="115" idx="4"/>
          </p:cNvCxnSpPr>
          <p:nvPr/>
        </p:nvCxnSpPr>
        <p:spPr bwMode="auto">
          <a:xfrm>
            <a:off x="7108828" y="2079574"/>
            <a:ext cx="161925" cy="315931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6" name="Elbow Connector 15"/>
          <p:cNvCxnSpPr>
            <a:cxnSpLocks noChangeShapeType="1"/>
            <a:stCxn id="115" idx="2"/>
          </p:cNvCxnSpPr>
          <p:nvPr/>
        </p:nvCxnSpPr>
        <p:spPr bwMode="auto">
          <a:xfrm rot="10800000" flipV="1">
            <a:off x="6346830" y="2079574"/>
            <a:ext cx="204788" cy="325456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47" name="Group 113"/>
          <p:cNvGrpSpPr>
            <a:grpSpLocks/>
          </p:cNvGrpSpPr>
          <p:nvPr/>
        </p:nvGrpSpPr>
        <p:grpSpPr bwMode="auto">
          <a:xfrm>
            <a:off x="6551618" y="1789046"/>
            <a:ext cx="557211" cy="439762"/>
            <a:chOff x="4267200" y="4432751"/>
            <a:chExt cx="557840" cy="441146"/>
          </a:xfrm>
        </p:grpSpPr>
        <p:sp>
          <p:nvSpPr>
            <p:cNvPr id="115" name="Can 114"/>
            <p:cNvSpPr>
              <a:spLocks noChangeArrowheads="1"/>
            </p:cNvSpPr>
            <p:nvPr/>
          </p:nvSpPr>
          <p:spPr bwMode="auto">
            <a:xfrm>
              <a:off x="4267195" y="4576075"/>
              <a:ext cx="557841" cy="297796"/>
            </a:xfrm>
            <a:prstGeom prst="can">
              <a:avLst>
                <a:gd name="adj" fmla="val 25000"/>
              </a:avLst>
            </a:prstGeom>
            <a:solidFill>
              <a:srgbClr val="3170D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17451" name="Group 16"/>
            <p:cNvGrpSpPr>
              <a:grpSpLocks/>
            </p:cNvGrpSpPr>
            <p:nvPr/>
          </p:nvGrpSpPr>
          <p:grpSpPr bwMode="auto">
            <a:xfrm>
              <a:off x="4267200" y="4432751"/>
              <a:ext cx="557840" cy="217765"/>
              <a:chOff x="5156200" y="4652963"/>
              <a:chExt cx="2627921" cy="1908870"/>
            </a:xfrm>
          </p:grpSpPr>
          <p:sp>
            <p:nvSpPr>
              <p:cNvPr id="117" name="Can 116"/>
              <p:cNvSpPr>
                <a:spLocks noChangeArrowheads="1"/>
              </p:cNvSpPr>
              <p:nvPr/>
            </p:nvSpPr>
            <p:spPr bwMode="auto">
              <a:xfrm>
                <a:off x="5156176" y="5211330"/>
                <a:ext cx="2627926" cy="1354056"/>
              </a:xfrm>
              <a:prstGeom prst="can">
                <a:avLst>
                  <a:gd name="adj" fmla="val 47301"/>
                </a:avLst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27" name="Can 126"/>
              <p:cNvSpPr>
                <a:spLocks noChangeArrowheads="1"/>
              </p:cNvSpPr>
              <p:nvPr/>
            </p:nvSpPr>
            <p:spPr bwMode="auto">
              <a:xfrm>
                <a:off x="5156176" y="4652954"/>
                <a:ext cx="2627926" cy="1200507"/>
              </a:xfrm>
              <a:prstGeom prst="can">
                <a:avLst>
                  <a:gd name="adj" fmla="val 50000"/>
                </a:avLst>
              </a:prstGeom>
              <a:solidFill>
                <a:srgbClr val="FF9A4A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</p:grpSp>
      <p:sp>
        <p:nvSpPr>
          <p:cNvPr id="17448" name="Rectangle 130"/>
          <p:cNvSpPr>
            <a:spLocks noChangeArrowheads="1"/>
          </p:cNvSpPr>
          <p:nvPr/>
        </p:nvSpPr>
        <p:spPr bwMode="auto">
          <a:xfrm>
            <a:off x="1215744" y="5925556"/>
            <a:ext cx="2445342" cy="4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a) Last-Hop Delivery Agent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(TC Frame, UDD SAP Example)</a:t>
            </a:r>
          </a:p>
        </p:txBody>
      </p:sp>
      <p:sp>
        <p:nvSpPr>
          <p:cNvPr id="17449" name="Rectangle 136"/>
          <p:cNvSpPr>
            <a:spLocks noChangeArrowheads="1"/>
          </p:cNvSpPr>
          <p:nvPr/>
        </p:nvSpPr>
        <p:spPr bwMode="auto">
          <a:xfrm>
            <a:off x="5432238" y="5925556"/>
            <a:ext cx="2797554" cy="4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b) First-Hop Delivery Agent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(Radiometric Observables Example)</a:t>
            </a:r>
          </a:p>
        </p:txBody>
      </p:sp>
      <p:sp>
        <p:nvSpPr>
          <p:cNvPr id="17435" name="Oval 7"/>
          <p:cNvSpPr>
            <a:spLocks noChangeArrowheads="1"/>
          </p:cNvSpPr>
          <p:nvPr/>
        </p:nvSpPr>
        <p:spPr bwMode="auto">
          <a:xfrm>
            <a:off x="1263667" y="2368516"/>
            <a:ext cx="2479669" cy="58582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Last-Hop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Delivery Agent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Package Processing</a:t>
            </a: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889598" y="3066518"/>
            <a:ext cx="1314876" cy="58582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Link Layer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Data Delivery</a:t>
            </a:r>
          </a:p>
        </p:txBody>
      </p:sp>
      <p:sp>
        <p:nvSpPr>
          <p:cNvPr id="51" name="Oval 7"/>
          <p:cNvSpPr>
            <a:spLocks noChangeArrowheads="1"/>
          </p:cNvSpPr>
          <p:nvPr/>
        </p:nvSpPr>
        <p:spPr bwMode="auto">
          <a:xfrm>
            <a:off x="5283951" y="3071779"/>
            <a:ext cx="1314876" cy="585821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Link Layer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ÇlÇr ñæí©"/>
                <a:cs typeface="Arial" pitchFamily="34" charset="0"/>
              </a:rPr>
              <a:t>Data Reception</a:t>
            </a:r>
          </a:p>
        </p:txBody>
      </p:sp>
    </p:spTree>
    <p:extLst>
      <p:ext uri="{BB962C8B-B14F-4D97-AF65-F5344CB8AC3E}">
        <p14:creationId xmlns:p14="http://schemas.microsoft.com/office/powerpoint/2010/main" val="386236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/>
              <a:t>Figure 6</a:t>
            </a:r>
            <a:r>
              <a:rPr lang="en-US" sz="2500" dirty="0" smtClean="0"/>
              <a:t>-32: </a:t>
            </a:r>
            <a:r>
              <a:rPr lang="en-US" sz="2500" dirty="0"/>
              <a:t>Last-Hop Delivery Package Assembly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49450" y="2400300"/>
            <a:ext cx="5157788" cy="4062764"/>
            <a:chOff x="1949450" y="2400300"/>
            <a:chExt cx="5157788" cy="4062764"/>
          </a:xfrm>
        </p:grpSpPr>
        <p:sp>
          <p:nvSpPr>
            <p:cNvPr id="16394" name="Oval 7"/>
            <p:cNvSpPr>
              <a:spLocks noChangeArrowheads="1"/>
            </p:cNvSpPr>
            <p:nvPr/>
          </p:nvSpPr>
          <p:spPr bwMode="auto">
            <a:xfrm>
              <a:off x="3322638" y="3252846"/>
              <a:ext cx="2452687" cy="60646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User Forward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Delivery Package Application</a:t>
              </a:r>
            </a:p>
          </p:txBody>
        </p:sp>
        <p:sp>
          <p:nvSpPr>
            <p:cNvPr id="16395" name="Text Box 16"/>
            <p:cNvSpPr txBox="1">
              <a:spLocks noChangeArrowheads="1"/>
            </p:cNvSpPr>
            <p:nvPr/>
          </p:nvSpPr>
          <p:spPr bwMode="auto">
            <a:xfrm>
              <a:off x="3807619" y="5604093"/>
              <a:ext cx="1482725" cy="27465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IP</a:t>
              </a:r>
            </a:p>
          </p:txBody>
        </p:sp>
        <p:cxnSp>
          <p:nvCxnSpPr>
            <p:cNvPr id="16396" name="Straight Connector 35"/>
            <p:cNvCxnSpPr>
              <a:cxnSpLocks noChangeShapeType="1"/>
              <a:stCxn id="16394" idx="4"/>
              <a:endCxn id="16395" idx="0"/>
            </p:cNvCxnSpPr>
            <p:nvPr/>
          </p:nvCxnSpPr>
          <p:spPr bwMode="auto">
            <a:xfrm>
              <a:off x="4549775" y="3859213"/>
              <a:ext cx="0" cy="17446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7" name="Text Box 15"/>
            <p:cNvSpPr txBox="1">
              <a:spLocks noChangeArrowheads="1"/>
            </p:cNvSpPr>
            <p:nvPr/>
          </p:nvSpPr>
          <p:spPr bwMode="auto">
            <a:xfrm>
              <a:off x="3807619" y="5160356"/>
              <a:ext cx="1482725" cy="27465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TCP</a:t>
              </a:r>
            </a:p>
          </p:txBody>
        </p:sp>
        <p:sp>
          <p:nvSpPr>
            <p:cNvPr id="16398" name="Text Box 15"/>
            <p:cNvSpPr txBox="1">
              <a:spLocks noChangeArrowheads="1"/>
            </p:cNvSpPr>
            <p:nvPr/>
          </p:nvSpPr>
          <p:spPr bwMode="auto">
            <a:xfrm>
              <a:off x="3807619" y="4716621"/>
              <a:ext cx="1482725" cy="27465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CSTS </a:t>
              </a:r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Transfer File </a:t>
              </a:r>
              <a:endParaRPr lang="en-US" sz="1200" dirty="0">
                <a:solidFill>
                  <a:prstClr val="black"/>
                </a:solidFill>
                <a:latin typeface="Helvetica" pitchFamily="34" charset="0"/>
                <a:ea typeface="ÇlÇr ñæí©"/>
                <a:cs typeface="Helvetica" pitchFamily="34" charset="0"/>
              </a:endParaRPr>
            </a:p>
          </p:txBody>
        </p:sp>
        <p:grpSp>
          <p:nvGrpSpPr>
            <p:cNvPr id="16399" name="Group 76"/>
            <p:cNvGrpSpPr>
              <a:grpSpLocks/>
            </p:cNvGrpSpPr>
            <p:nvPr/>
          </p:nvGrpSpPr>
          <p:grpSpPr bwMode="auto">
            <a:xfrm>
              <a:off x="4270375" y="4065701"/>
              <a:ext cx="557213" cy="441355"/>
              <a:chOff x="4267200" y="4432751"/>
              <a:chExt cx="557840" cy="441146"/>
            </a:xfrm>
          </p:grpSpPr>
          <p:sp>
            <p:nvSpPr>
              <p:cNvPr id="41" name="Can 40"/>
              <p:cNvSpPr>
                <a:spLocks noChangeArrowheads="1"/>
              </p:cNvSpPr>
              <p:nvPr/>
            </p:nvSpPr>
            <p:spPr bwMode="auto">
              <a:xfrm>
                <a:off x="4267200" y="4575445"/>
                <a:ext cx="557840" cy="298309"/>
              </a:xfrm>
              <a:prstGeom prst="can">
                <a:avLst>
                  <a:gd name="adj" fmla="val 25000"/>
                </a:avLst>
              </a:prstGeom>
              <a:solidFill>
                <a:srgbClr val="3170DC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endParaRPr>
              </a:p>
            </p:txBody>
          </p:sp>
          <p:grpSp>
            <p:nvGrpSpPr>
              <p:cNvPr id="16412" name="Group 16"/>
              <p:cNvGrpSpPr>
                <a:grpSpLocks/>
              </p:cNvGrpSpPr>
              <p:nvPr/>
            </p:nvGrpSpPr>
            <p:grpSpPr bwMode="auto">
              <a:xfrm>
                <a:off x="4267200" y="4432751"/>
                <a:ext cx="557840" cy="217765"/>
                <a:chOff x="5156200" y="4652963"/>
                <a:chExt cx="2627921" cy="1908870"/>
              </a:xfrm>
            </p:grpSpPr>
            <p:sp>
              <p:nvSpPr>
                <p:cNvPr id="46" name="Can 45"/>
                <p:cNvSpPr>
                  <a:spLocks noChangeArrowheads="1"/>
                </p:cNvSpPr>
                <p:nvPr/>
              </p:nvSpPr>
              <p:spPr bwMode="auto">
                <a:xfrm>
                  <a:off x="5156200" y="5208334"/>
                  <a:ext cx="2627921" cy="1349171"/>
                </a:xfrm>
                <a:prstGeom prst="can">
                  <a:avLst>
                    <a:gd name="adj" fmla="val 47301"/>
                  </a:avLst>
                </a:prstGeom>
                <a:solidFill>
                  <a:srgbClr val="FFFF00"/>
                </a:soli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000000"/>
                    </a:solidFill>
                    <a:latin typeface="Helvetica" pitchFamily="34" charset="0"/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47" name="Can 46"/>
                <p:cNvSpPr>
                  <a:spLocks noChangeArrowheads="1"/>
                </p:cNvSpPr>
                <p:nvPr/>
              </p:nvSpPr>
              <p:spPr bwMode="auto">
                <a:xfrm>
                  <a:off x="5156200" y="4651973"/>
                  <a:ext cx="2627921" cy="1196176"/>
                </a:xfrm>
                <a:prstGeom prst="can">
                  <a:avLst>
                    <a:gd name="adj" fmla="val 50000"/>
                  </a:avLst>
                </a:prstGeom>
                <a:solidFill>
                  <a:srgbClr val="FF9A4A"/>
                </a:soli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000000"/>
                    </a:solidFill>
                    <a:latin typeface="Helvetica" pitchFamily="34" charset="0"/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</p:grpSp>
        </p:grpSp>
        <p:sp>
          <p:nvSpPr>
            <p:cNvPr id="16400" name="AutoShape 27"/>
            <p:cNvSpPr>
              <a:spLocks noChangeArrowheads="1"/>
            </p:cNvSpPr>
            <p:nvPr/>
          </p:nvSpPr>
          <p:spPr bwMode="auto">
            <a:xfrm>
              <a:off x="5364163" y="2409032"/>
              <a:ext cx="640080" cy="361975"/>
            </a:xfrm>
            <a:prstGeom prst="roundRect">
              <a:avLst>
                <a:gd name="adj" fmla="val 16667"/>
              </a:avLst>
            </a:prstGeom>
            <a:solidFill>
              <a:srgbClr val="3F80CD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prstClr val="white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Files</a:t>
              </a:r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4221163" y="2409032"/>
              <a:ext cx="640080" cy="361975"/>
            </a:xfrm>
            <a:prstGeom prst="roundRect">
              <a:avLst>
                <a:gd name="adj" fmla="val 16667"/>
              </a:avLst>
            </a:prstGeom>
            <a:solidFill>
              <a:srgbClr val="3F80CD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prstClr val="white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Space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prstClr val="white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Packets</a:t>
              </a:r>
            </a:p>
          </p:txBody>
        </p:sp>
        <p:sp>
          <p:nvSpPr>
            <p:cNvPr id="16402" name="AutoShape 50"/>
            <p:cNvSpPr>
              <a:spLocks noChangeArrowheads="1"/>
            </p:cNvSpPr>
            <p:nvPr/>
          </p:nvSpPr>
          <p:spPr bwMode="auto">
            <a:xfrm>
              <a:off x="3167063" y="2400300"/>
              <a:ext cx="640080" cy="379439"/>
            </a:xfrm>
            <a:prstGeom prst="roundRect">
              <a:avLst>
                <a:gd name="adj" fmla="val 16667"/>
              </a:avLst>
            </a:prstGeom>
            <a:solidFill>
              <a:srgbClr val="3F80CD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prstClr val="white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Direct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prstClr val="white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TC Frames</a:t>
              </a:r>
            </a:p>
          </p:txBody>
        </p:sp>
        <p:cxnSp>
          <p:nvCxnSpPr>
            <p:cNvPr id="16403" name="Straight Arrow Connector 63"/>
            <p:cNvCxnSpPr>
              <a:cxnSpLocks noChangeShapeType="1"/>
              <a:stCxn id="16405" idx="2"/>
              <a:endCxn id="16394" idx="6"/>
            </p:cNvCxnSpPr>
            <p:nvPr/>
          </p:nvCxnSpPr>
          <p:spPr bwMode="auto">
            <a:xfrm rot="5400000">
              <a:off x="6011849" y="2917891"/>
              <a:ext cx="401665" cy="874713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4" name="Straight Arrow Connector 66"/>
            <p:cNvCxnSpPr>
              <a:cxnSpLocks noChangeShapeType="1"/>
              <a:stCxn id="16401" idx="2"/>
              <a:endCxn id="16394" idx="0"/>
            </p:cNvCxnSpPr>
            <p:nvPr/>
          </p:nvCxnSpPr>
          <p:spPr bwMode="auto">
            <a:xfrm>
              <a:off x="4541203" y="2771007"/>
              <a:ext cx="7779" cy="48183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5" name="AutoShape 27"/>
            <p:cNvSpPr>
              <a:spLocks noChangeArrowheads="1"/>
            </p:cNvSpPr>
            <p:nvPr/>
          </p:nvSpPr>
          <p:spPr bwMode="auto">
            <a:xfrm>
              <a:off x="6192838" y="2792440"/>
              <a:ext cx="914400" cy="361975"/>
            </a:xfrm>
            <a:prstGeom prst="roundRect">
              <a:avLst>
                <a:gd name="adj" fmla="val 16667"/>
              </a:avLst>
            </a:prstGeom>
            <a:solidFill>
              <a:srgbClr val="FF9A4A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5F5F5F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Delivery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5F5F5F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Instructions</a:t>
              </a:r>
            </a:p>
          </p:txBody>
        </p:sp>
        <p:sp>
          <p:nvSpPr>
            <p:cNvPr id="16406" name="AutoShape 27"/>
            <p:cNvSpPr>
              <a:spLocks noChangeArrowheads="1"/>
            </p:cNvSpPr>
            <p:nvPr/>
          </p:nvSpPr>
          <p:spPr bwMode="auto">
            <a:xfrm>
              <a:off x="1949450" y="2792440"/>
              <a:ext cx="914400" cy="3619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5F5F5F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Link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5F5F5F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Configuration</a:t>
              </a:r>
            </a:p>
          </p:txBody>
        </p:sp>
        <p:cxnSp>
          <p:nvCxnSpPr>
            <p:cNvPr id="16407" name="Straight Arrow Connector 78"/>
            <p:cNvCxnSpPr>
              <a:cxnSpLocks noChangeShapeType="1"/>
              <a:stCxn id="16400" idx="2"/>
              <a:endCxn id="16394" idx="7"/>
            </p:cNvCxnSpPr>
            <p:nvPr/>
          </p:nvCxnSpPr>
          <p:spPr bwMode="auto">
            <a:xfrm flipH="1">
              <a:off x="5416550" y="2771775"/>
              <a:ext cx="268288" cy="5699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8" name="Straight Arrow Connector 79"/>
            <p:cNvCxnSpPr>
              <a:cxnSpLocks noChangeShapeType="1"/>
              <a:stCxn id="16402" idx="2"/>
              <a:endCxn id="16394" idx="1"/>
            </p:cNvCxnSpPr>
            <p:nvPr/>
          </p:nvCxnSpPr>
          <p:spPr bwMode="auto">
            <a:xfrm>
              <a:off x="3487738" y="2779713"/>
              <a:ext cx="193675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9" name="Straight Arrow Connector 63"/>
            <p:cNvCxnSpPr>
              <a:cxnSpLocks noChangeShapeType="1"/>
              <a:stCxn id="16406" idx="2"/>
              <a:endCxn id="16394" idx="2"/>
            </p:cNvCxnSpPr>
            <p:nvPr/>
          </p:nvCxnSpPr>
          <p:spPr bwMode="auto">
            <a:xfrm rot="16200000" flipH="1">
              <a:off x="2663811" y="2897253"/>
              <a:ext cx="401665" cy="915988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0" name="Rectangle 85"/>
            <p:cNvSpPr>
              <a:spLocks noChangeArrowheads="1"/>
            </p:cNvSpPr>
            <p:nvPr/>
          </p:nvSpPr>
          <p:spPr bwMode="auto">
            <a:xfrm>
              <a:off x="2898530" y="6001399"/>
              <a:ext cx="3300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ABA Last-Hop Delivery Package Assembly </a:t>
              </a:r>
              <a:br>
                <a:rPr lang="en-US" sz="12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and CSTS </a:t>
              </a:r>
              <a:r>
                <a:rPr lang="en-US" sz="1200" b="1" dirty="0" smtClean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Transfer-</a:t>
              </a:r>
              <a:r>
                <a:rPr lang="en-US" sz="1200" b="1" dirty="0">
                  <a:solidFill>
                    <a:prstClr val="black"/>
                  </a:solidFill>
                  <a:latin typeface="Helvetica" pitchFamily="34" charset="0"/>
                  <a:ea typeface="ÇlÇr ñæí©"/>
                  <a:cs typeface="Helvetica" pitchFamily="34" charset="0"/>
                </a:rPr>
                <a:t>File 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41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5663" y="304800"/>
            <a:ext cx="7772400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dirty="0"/>
              <a:t>Figure 7-1: Basic ABA End-to-End Forward CLTU </a:t>
            </a:r>
            <a:r>
              <a:rPr lang="en-US" sz="2500" dirty="0" smtClean="0"/>
              <a:t>Protocols 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623053" y="1110734"/>
            <a:ext cx="410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 Dec 12 Updated version from Peter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8300" y="1798637"/>
            <a:ext cx="5613400" cy="3324384"/>
            <a:chOff x="1638300" y="1798637"/>
            <a:chExt cx="5613400" cy="3324384"/>
          </a:xfrm>
        </p:grpSpPr>
        <p:sp>
          <p:nvSpPr>
            <p:cNvPr id="42" name="Rectangle 97"/>
            <p:cNvSpPr>
              <a:spLocks noChangeArrowheads="1"/>
            </p:cNvSpPr>
            <p:nvPr/>
          </p:nvSpPr>
          <p:spPr bwMode="auto">
            <a:xfrm>
              <a:off x="5672138" y="2193925"/>
              <a:ext cx="1566862" cy="2049462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sp>
          <p:nvSpPr>
            <p:cNvPr id="43" name="Rectangle 97"/>
            <p:cNvSpPr>
              <a:spLocks noChangeArrowheads="1"/>
            </p:cNvSpPr>
            <p:nvPr/>
          </p:nvSpPr>
          <p:spPr bwMode="auto">
            <a:xfrm>
              <a:off x="3600450" y="2173287"/>
              <a:ext cx="1558925" cy="2054225"/>
            </a:xfrm>
            <a:prstGeom prst="cube">
              <a:avLst>
                <a:gd name="adj" fmla="val 3986"/>
              </a:avLst>
            </a:prstGeom>
            <a:solidFill>
              <a:srgbClr val="E0C62C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sp>
          <p:nvSpPr>
            <p:cNvPr id="44" name="Rectangle 97"/>
            <p:cNvSpPr>
              <a:spLocks noChangeArrowheads="1"/>
            </p:cNvSpPr>
            <p:nvPr/>
          </p:nvSpPr>
          <p:spPr bwMode="auto">
            <a:xfrm>
              <a:off x="1638300" y="2176462"/>
              <a:ext cx="1500187" cy="2049463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151"/>
            <p:cNvCxnSpPr>
              <a:cxnSpLocks noChangeShapeType="1"/>
            </p:cNvCxnSpPr>
            <p:nvPr/>
          </p:nvCxnSpPr>
          <p:spPr bwMode="auto">
            <a:xfrm>
              <a:off x="4041775" y="4489450"/>
              <a:ext cx="3209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498975" y="42608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Elbow Connector 178"/>
            <p:cNvCxnSpPr>
              <a:cxnSpLocks noChangeShapeType="1"/>
              <a:stCxn id="70" idx="3"/>
              <a:endCxn id="60" idx="1"/>
            </p:cNvCxnSpPr>
            <p:nvPr/>
          </p:nvCxnSpPr>
          <p:spPr bwMode="auto">
            <a:xfrm>
              <a:off x="2647950" y="4014787"/>
              <a:ext cx="1098550" cy="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264"/>
            <p:cNvCxnSpPr>
              <a:cxnSpLocks noChangeShapeType="1"/>
            </p:cNvCxnSpPr>
            <p:nvPr/>
          </p:nvCxnSpPr>
          <p:spPr bwMode="auto">
            <a:xfrm rot="5400000">
              <a:off x="6226969" y="42608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76"/>
            <p:cNvSpPr txBox="1">
              <a:spLocks noChangeArrowheads="1"/>
            </p:cNvSpPr>
            <p:nvPr/>
          </p:nvSpPr>
          <p:spPr bwMode="auto">
            <a:xfrm>
              <a:off x="2714625" y="3341687"/>
              <a:ext cx="4238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79A4"/>
                  </a:solidFill>
                </a:rPr>
                <a:t>VC X</a:t>
              </a:r>
            </a:p>
          </p:txBody>
        </p:sp>
        <p:sp>
          <p:nvSpPr>
            <p:cNvPr id="50" name="Rectangle 669"/>
            <p:cNvSpPr>
              <a:spLocks noChangeArrowheads="1"/>
            </p:cNvSpPr>
            <p:nvPr/>
          </p:nvSpPr>
          <p:spPr bwMode="auto">
            <a:xfrm>
              <a:off x="3737769" y="2262185"/>
              <a:ext cx="12842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/>
                <a:t>ABA Earth-Space</a:t>
              </a:r>
            </a:p>
            <a:p>
              <a:pPr algn="ctr"/>
              <a:r>
                <a:rPr lang="en-US" sz="1000" b="1" dirty="0"/>
                <a:t>Link Terminal</a:t>
              </a:r>
            </a:p>
          </p:txBody>
        </p:sp>
        <p:sp>
          <p:nvSpPr>
            <p:cNvPr id="51" name="Rectangle 671"/>
            <p:cNvSpPr>
              <a:spLocks noChangeArrowheads="1"/>
            </p:cNvSpPr>
            <p:nvPr/>
          </p:nvSpPr>
          <p:spPr bwMode="auto">
            <a:xfrm>
              <a:off x="5897563" y="2262185"/>
              <a:ext cx="11160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ABA Earth User Node</a:t>
              </a:r>
              <a:endParaRPr lang="en-US" sz="1000" dirty="0"/>
            </a:p>
          </p:txBody>
        </p:sp>
        <p:sp>
          <p:nvSpPr>
            <p:cNvPr id="52" name="Rectangle 672"/>
            <p:cNvSpPr>
              <a:spLocks noChangeArrowheads="1"/>
            </p:cNvSpPr>
            <p:nvPr/>
          </p:nvSpPr>
          <p:spPr bwMode="auto">
            <a:xfrm>
              <a:off x="1859756" y="2262185"/>
              <a:ext cx="1057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/>
                <a:t>ABA Space User Node</a:t>
              </a:r>
              <a:endParaRPr lang="en-US" sz="1000" dirty="0"/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2778125" y="4291012"/>
              <a:ext cx="1187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 dirty="0" smtClean="0">
                  <a:solidFill>
                    <a:srgbClr val="000099"/>
                  </a:solidFill>
                  <a:latin typeface="Calibri" pitchFamily="34" charset="0"/>
                </a:rPr>
                <a:t>Ground-Space</a:t>
              </a:r>
              <a:endParaRPr lang="en-GB" sz="10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en-GB" sz="1000" b="1" dirty="0">
                  <a:solidFill>
                    <a:srgbClr val="000099"/>
                  </a:solidFill>
                  <a:latin typeface="Calibri" pitchFamily="34" charset="0"/>
                </a:rPr>
                <a:t>CCSDS Protocols</a:t>
              </a: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5934075" y="4476750"/>
              <a:ext cx="1042988" cy="40005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rgbClr val="000099"/>
                  </a:solidFill>
                  <a:latin typeface="Calibri" pitchFamily="34" charset="0"/>
                </a:rPr>
                <a:t>Terrestrial</a:t>
              </a:r>
            </a:p>
            <a:p>
              <a:pPr algn="ctr" eaLnBrk="1" hangingPunct="1"/>
              <a:r>
                <a:rPr lang="en-GB" sz="1000" b="1" dirty="0">
                  <a:solidFill>
                    <a:srgbClr val="000099"/>
                  </a:solidFill>
                  <a:latin typeface="Calibri" pitchFamily="34" charset="0"/>
                </a:rPr>
                <a:t>WAN</a:t>
              </a:r>
            </a:p>
          </p:txBody>
        </p:sp>
        <p:sp>
          <p:nvSpPr>
            <p:cNvPr id="55" name="TextBox 77"/>
            <p:cNvSpPr txBox="1">
              <a:spLocks noChangeArrowheads="1"/>
            </p:cNvSpPr>
            <p:nvPr/>
          </p:nvSpPr>
          <p:spPr bwMode="auto">
            <a:xfrm>
              <a:off x="4748215" y="3276600"/>
              <a:ext cx="4251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VC X</a:t>
              </a:r>
            </a:p>
          </p:txBody>
        </p:sp>
        <p:sp>
          <p:nvSpPr>
            <p:cNvPr id="56" name="TextBox 77"/>
            <p:cNvSpPr txBox="1">
              <a:spLocks noChangeArrowheads="1"/>
            </p:cNvSpPr>
            <p:nvPr/>
          </p:nvSpPr>
          <p:spPr bwMode="auto">
            <a:xfrm>
              <a:off x="6666124" y="3231022"/>
              <a:ext cx="5790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To VC X</a:t>
              </a:r>
            </a:p>
          </p:txBody>
        </p:sp>
        <p:sp>
          <p:nvSpPr>
            <p:cNvPr id="57" name="Rectangle 592"/>
            <p:cNvSpPr>
              <a:spLocks noChangeArrowheads="1"/>
            </p:cNvSpPr>
            <p:nvPr/>
          </p:nvSpPr>
          <p:spPr bwMode="auto">
            <a:xfrm>
              <a:off x="1845468" y="1798637"/>
              <a:ext cx="1085850" cy="196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ABA</a:t>
              </a:r>
            </a:p>
          </p:txBody>
        </p:sp>
        <p:sp>
          <p:nvSpPr>
            <p:cNvPr id="58" name="Rectangle 592"/>
            <p:cNvSpPr>
              <a:spLocks noChangeArrowheads="1"/>
            </p:cNvSpPr>
            <p:nvPr/>
          </p:nvSpPr>
          <p:spPr bwMode="auto">
            <a:xfrm>
              <a:off x="5912644" y="1798637"/>
              <a:ext cx="1085850" cy="196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ABA</a:t>
              </a:r>
            </a:p>
          </p:txBody>
        </p:sp>
        <p:sp>
          <p:nvSpPr>
            <p:cNvPr id="59" name="Rectangle 592"/>
            <p:cNvSpPr>
              <a:spLocks noChangeArrowheads="1"/>
            </p:cNvSpPr>
            <p:nvPr/>
          </p:nvSpPr>
          <p:spPr bwMode="auto">
            <a:xfrm>
              <a:off x="3836987" y="1798637"/>
              <a:ext cx="1085850" cy="196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ABA</a:t>
              </a:r>
            </a:p>
          </p:txBody>
        </p: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3746500" y="3922712"/>
              <a:ext cx="569912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RF &amp; Mod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4452937" y="3924300"/>
              <a:ext cx="568325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62" name="Straight Connector 61"/>
            <p:cNvCxnSpPr>
              <a:cxnSpLocks noChangeShapeType="1"/>
              <a:stCxn id="66" idx="3"/>
              <a:endCxn id="60" idx="0"/>
            </p:cNvCxnSpPr>
            <p:nvPr/>
          </p:nvCxnSpPr>
          <p:spPr bwMode="auto">
            <a:xfrm>
              <a:off x="4030662" y="3368675"/>
              <a:ext cx="0" cy="554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62"/>
            <p:cNvCxnSpPr>
              <a:cxnSpLocks noChangeShapeType="1"/>
              <a:stCxn id="66" idx="5"/>
              <a:endCxn id="61" idx="0"/>
            </p:cNvCxnSpPr>
            <p:nvPr/>
          </p:nvCxnSpPr>
          <p:spPr bwMode="auto">
            <a:xfrm>
              <a:off x="4727575" y="3368675"/>
              <a:ext cx="9525" cy="555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4452937" y="3708400"/>
              <a:ext cx="568325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4451350" y="3489325"/>
              <a:ext cx="569912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F-CLTU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6" name="Oval 7"/>
            <p:cNvSpPr>
              <a:spLocks noChangeArrowheads="1"/>
            </p:cNvSpPr>
            <p:nvPr/>
          </p:nvSpPr>
          <p:spPr bwMode="auto">
            <a:xfrm>
              <a:off x="3884612" y="3116262"/>
              <a:ext cx="987425" cy="2968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Calibri" pitchFamily="34" charset="0"/>
                  <a:ea typeface="ÇlÇr ñæí©" charset="-128"/>
                </a:rPr>
                <a:t>F-CLTU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Calibri" pitchFamily="34" charset="0"/>
                  <a:ea typeface="ÇlÇr ñæí©" charset="-128"/>
                </a:rPr>
                <a:t>Production</a:t>
              </a: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67" name="Oval 7"/>
            <p:cNvSpPr>
              <a:spLocks noChangeArrowheads="1"/>
            </p:cNvSpPr>
            <p:nvPr/>
          </p:nvSpPr>
          <p:spPr bwMode="auto">
            <a:xfrm>
              <a:off x="1881981" y="3116262"/>
              <a:ext cx="1012825" cy="2968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Space F-Frame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Application</a:t>
              </a:r>
              <a:endParaRPr lang="en-US" sz="900">
                <a:latin typeface="Calibri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sz="900">
                <a:latin typeface="Calibri" pitchFamily="34" charset="0"/>
              </a:endParaRPr>
            </a:p>
          </p:txBody>
        </p:sp>
        <p:cxnSp>
          <p:nvCxnSpPr>
            <p:cNvPr id="68" name="Straight Connector 67"/>
            <p:cNvCxnSpPr>
              <a:cxnSpLocks noChangeShapeType="1"/>
            </p:cNvCxnSpPr>
            <p:nvPr/>
          </p:nvCxnSpPr>
          <p:spPr bwMode="auto">
            <a:xfrm flipH="1">
              <a:off x="2383631" y="3413125"/>
              <a:ext cx="9525" cy="509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 Box 15"/>
            <p:cNvSpPr txBox="1">
              <a:spLocks noChangeArrowheads="1"/>
            </p:cNvSpPr>
            <p:nvPr/>
          </p:nvSpPr>
          <p:spPr bwMode="auto">
            <a:xfrm>
              <a:off x="2078037" y="3489325"/>
              <a:ext cx="569913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2078037" y="3922712"/>
              <a:ext cx="569913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RF &amp; Mod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" name="Text Box 12"/>
            <p:cNvSpPr txBox="1">
              <a:spLocks noChangeArrowheads="1"/>
            </p:cNvSpPr>
            <p:nvPr/>
          </p:nvSpPr>
          <p:spPr bwMode="auto">
            <a:xfrm>
              <a:off x="2078037" y="3708400"/>
              <a:ext cx="569913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auto">
            <a:xfrm>
              <a:off x="5949157" y="2682875"/>
              <a:ext cx="1012825" cy="29527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User F-CLTU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Application</a:t>
              </a:r>
              <a:endParaRPr lang="en-US" sz="900">
                <a:latin typeface="Calibri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sz="900">
                <a:latin typeface="Calibri" pitchFamily="34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6188075" y="3922712"/>
              <a:ext cx="53498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74" name="Straight Connector 73"/>
            <p:cNvCxnSpPr>
              <a:cxnSpLocks noChangeShapeType="1"/>
            </p:cNvCxnSpPr>
            <p:nvPr/>
          </p:nvCxnSpPr>
          <p:spPr bwMode="auto">
            <a:xfrm flipH="1">
              <a:off x="6455569" y="2978150"/>
              <a:ext cx="1" cy="9445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6188075" y="3703637"/>
              <a:ext cx="53498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6" name="Text Box 15"/>
            <p:cNvSpPr txBox="1">
              <a:spLocks noChangeArrowheads="1"/>
            </p:cNvSpPr>
            <p:nvPr/>
          </p:nvSpPr>
          <p:spPr bwMode="auto">
            <a:xfrm>
              <a:off x="6188075" y="3484562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F-CLTU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6188075" y="3054350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6188075" y="3268662"/>
              <a:ext cx="534988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8300" y="4876800"/>
              <a:ext cx="22733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C &amp; S = Coding &amp; Synchronization</a:t>
              </a:r>
              <a:endParaRPr lang="en-US" sz="10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1066800" y="1524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021" y="457200"/>
            <a:ext cx="77724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/>
              <a:t>Figure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/>
              <a:t>7</a:t>
            </a:r>
            <a:r>
              <a:rPr lang="en-US" sz="2600" dirty="0" smtClean="0"/>
              <a:t>-2: </a:t>
            </a:r>
            <a:r>
              <a:rPr lang="en-US" sz="2600" dirty="0"/>
              <a:t>SSI End-to-End Forward: All DTN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84010" y="1066800"/>
            <a:ext cx="633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 Dec 12 Updated version from Peter—</a:t>
            </a:r>
            <a:r>
              <a:rPr lang="en-US" dirty="0" err="1" smtClean="0">
                <a:solidFill>
                  <a:srgbClr val="FF0000"/>
                </a:solidFill>
              </a:rPr>
              <a:t>Pls</a:t>
            </a:r>
            <a:r>
              <a:rPr lang="en-US" dirty="0" smtClean="0">
                <a:solidFill>
                  <a:srgbClr val="FF0000"/>
                </a:solidFill>
              </a:rPr>
              <a:t> see Notes pane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" y="2119313"/>
            <a:ext cx="8990749" cy="4668837"/>
            <a:chOff x="149225" y="2119313"/>
            <a:chExt cx="8990749" cy="4668837"/>
          </a:xfrm>
        </p:grpSpPr>
        <p:sp>
          <p:nvSpPr>
            <p:cNvPr id="233" name="Rectangle 97"/>
            <p:cNvSpPr>
              <a:spLocks noChangeArrowheads="1"/>
            </p:cNvSpPr>
            <p:nvPr/>
          </p:nvSpPr>
          <p:spPr bwMode="auto">
            <a:xfrm>
              <a:off x="7879556" y="2474913"/>
              <a:ext cx="977900" cy="3662363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sp>
          <p:nvSpPr>
            <p:cNvPr id="234" name="Rectangle 97"/>
            <p:cNvSpPr>
              <a:spLocks noChangeArrowheads="1"/>
            </p:cNvSpPr>
            <p:nvPr/>
          </p:nvSpPr>
          <p:spPr bwMode="auto">
            <a:xfrm>
              <a:off x="3941763" y="2474913"/>
              <a:ext cx="1754187" cy="3692525"/>
            </a:xfrm>
            <a:prstGeom prst="cube">
              <a:avLst>
                <a:gd name="adj" fmla="val 3986"/>
              </a:avLst>
            </a:prstGeom>
            <a:solidFill>
              <a:srgbClr val="E0C62C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sp>
          <p:nvSpPr>
            <p:cNvPr id="235" name="Rectangle 97"/>
            <p:cNvSpPr>
              <a:spLocks noChangeArrowheads="1"/>
            </p:cNvSpPr>
            <p:nvPr/>
          </p:nvSpPr>
          <p:spPr bwMode="auto">
            <a:xfrm>
              <a:off x="199231" y="2474913"/>
              <a:ext cx="985838" cy="3656012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cxnSp>
          <p:nvCxnSpPr>
            <p:cNvPr id="236" name="Straight Connector 151"/>
            <p:cNvCxnSpPr>
              <a:cxnSpLocks noChangeShapeType="1"/>
            </p:cNvCxnSpPr>
            <p:nvPr/>
          </p:nvCxnSpPr>
          <p:spPr bwMode="auto">
            <a:xfrm flipV="1">
              <a:off x="4800600" y="6388100"/>
              <a:ext cx="4051300" cy="127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964113" y="61722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Elbow Connector 178"/>
            <p:cNvCxnSpPr>
              <a:cxnSpLocks noChangeShapeType="1"/>
            </p:cNvCxnSpPr>
            <p:nvPr/>
          </p:nvCxnSpPr>
          <p:spPr bwMode="auto">
            <a:xfrm>
              <a:off x="3516313" y="5850731"/>
              <a:ext cx="515937" cy="158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Straight Connector 264"/>
            <p:cNvCxnSpPr>
              <a:cxnSpLocks noChangeShapeType="1"/>
            </p:cNvCxnSpPr>
            <p:nvPr/>
          </p:nvCxnSpPr>
          <p:spPr bwMode="auto">
            <a:xfrm rot="5400000">
              <a:off x="8115300" y="6161088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0" name="Rectangle 669"/>
            <p:cNvSpPr>
              <a:spLocks noChangeArrowheads="1"/>
            </p:cNvSpPr>
            <p:nvPr/>
          </p:nvSpPr>
          <p:spPr bwMode="auto">
            <a:xfrm>
              <a:off x="4159250" y="2593975"/>
              <a:ext cx="13192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Earth-Space</a:t>
              </a:r>
            </a:p>
            <a:p>
              <a:pPr algn="ctr"/>
              <a:r>
                <a:rPr lang="en-US" sz="1000" b="1"/>
                <a:t>Link Terminal</a:t>
              </a:r>
            </a:p>
          </p:txBody>
        </p:sp>
        <p:sp>
          <p:nvSpPr>
            <p:cNvPr id="241" name="Rectangle 671"/>
            <p:cNvSpPr>
              <a:spLocks noChangeArrowheads="1"/>
            </p:cNvSpPr>
            <p:nvPr/>
          </p:nvSpPr>
          <p:spPr bwMode="auto">
            <a:xfrm>
              <a:off x="7775575" y="2593975"/>
              <a:ext cx="11858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/>
                <a:t>Earth </a:t>
              </a:r>
              <a:r>
                <a:rPr lang="en-US" sz="1000" b="1" dirty="0" smtClean="0"/>
                <a:t/>
              </a:r>
              <a:br>
                <a:rPr lang="en-US" sz="1000" b="1" dirty="0" smtClean="0"/>
              </a:br>
              <a:r>
                <a:rPr lang="en-US" sz="1000" b="1" dirty="0" smtClean="0"/>
                <a:t>User Node</a:t>
              </a:r>
              <a:endParaRPr lang="en-US" sz="1000" dirty="0"/>
            </a:p>
          </p:txBody>
        </p:sp>
        <p:sp>
          <p:nvSpPr>
            <p:cNvPr id="242" name="Rectangle 672"/>
            <p:cNvSpPr>
              <a:spLocks noChangeArrowheads="1"/>
            </p:cNvSpPr>
            <p:nvPr/>
          </p:nvSpPr>
          <p:spPr bwMode="auto">
            <a:xfrm>
              <a:off x="149225" y="2593975"/>
              <a:ext cx="10858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 smtClean="0"/>
                <a:t>Space</a:t>
              </a:r>
              <a:br>
                <a:rPr lang="en-US" sz="1000" b="1" dirty="0" smtClean="0"/>
              </a:br>
              <a:r>
                <a:rPr lang="en-US" sz="1000" b="1" dirty="0" smtClean="0"/>
                <a:t>User Node</a:t>
              </a:r>
              <a:endParaRPr lang="en-US" sz="1000" dirty="0"/>
            </a:p>
          </p:txBody>
        </p:sp>
        <p:sp>
          <p:nvSpPr>
            <p:cNvPr id="243" name="Text Box 57"/>
            <p:cNvSpPr txBox="1">
              <a:spLocks noChangeArrowheads="1"/>
            </p:cNvSpPr>
            <p:nvPr/>
          </p:nvSpPr>
          <p:spPr bwMode="auto">
            <a:xfrm>
              <a:off x="3179763" y="6202363"/>
              <a:ext cx="1187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 dirty="0" smtClean="0">
                  <a:solidFill>
                    <a:srgbClr val="000099"/>
                  </a:solidFill>
                  <a:latin typeface="Calibri" pitchFamily="34" charset="0"/>
                </a:rPr>
                <a:t>Ground-Space</a:t>
              </a:r>
              <a:endParaRPr lang="en-GB" sz="10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en-GB" sz="1000" b="1" dirty="0">
                  <a:solidFill>
                    <a:srgbClr val="000099"/>
                  </a:solidFill>
                  <a:latin typeface="Calibri" pitchFamily="34" charset="0"/>
                </a:rPr>
                <a:t>CCSDS Protocols</a:t>
              </a:r>
            </a:p>
          </p:txBody>
        </p:sp>
        <p:sp>
          <p:nvSpPr>
            <p:cNvPr id="244" name="Text Box 57"/>
            <p:cNvSpPr txBox="1">
              <a:spLocks noChangeArrowheads="1"/>
            </p:cNvSpPr>
            <p:nvPr/>
          </p:nvSpPr>
          <p:spPr bwMode="auto">
            <a:xfrm>
              <a:off x="6602413" y="6388100"/>
              <a:ext cx="10429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Calibri" pitchFamily="34" charset="0"/>
                </a:rPr>
                <a:t>Terrestrial</a:t>
              </a:r>
            </a:p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Calibri" pitchFamily="34" charset="0"/>
                </a:rPr>
                <a:t>WAN</a:t>
              </a:r>
            </a:p>
          </p:txBody>
        </p:sp>
        <p:sp>
          <p:nvSpPr>
            <p:cNvPr id="245" name="Rectangle 591"/>
            <p:cNvSpPr>
              <a:spLocks noChangeArrowheads="1"/>
            </p:cNvSpPr>
            <p:nvPr/>
          </p:nvSpPr>
          <p:spPr bwMode="auto">
            <a:xfrm>
              <a:off x="4278313" y="2119313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SSI</a:t>
              </a:r>
            </a:p>
          </p:txBody>
        </p:sp>
        <p:sp>
          <p:nvSpPr>
            <p:cNvPr id="246" name="Rectangle 591"/>
            <p:cNvSpPr>
              <a:spLocks noChangeArrowheads="1"/>
            </p:cNvSpPr>
            <p:nvPr/>
          </p:nvSpPr>
          <p:spPr bwMode="auto">
            <a:xfrm>
              <a:off x="7827963" y="2125663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SSI</a:t>
              </a:r>
            </a:p>
          </p:txBody>
        </p:sp>
        <p:sp>
          <p:nvSpPr>
            <p:cNvPr id="247" name="Rectangle 591"/>
            <p:cNvSpPr>
              <a:spLocks noChangeArrowheads="1"/>
            </p:cNvSpPr>
            <p:nvPr/>
          </p:nvSpPr>
          <p:spPr bwMode="auto">
            <a:xfrm>
              <a:off x="151607" y="2120900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SSI</a:t>
              </a:r>
            </a:p>
          </p:txBody>
        </p:sp>
        <p:sp>
          <p:nvSpPr>
            <p:cNvPr id="248" name="TextBox 76"/>
            <p:cNvSpPr txBox="1">
              <a:spLocks noChangeArrowheads="1"/>
            </p:cNvSpPr>
            <p:nvPr/>
          </p:nvSpPr>
          <p:spPr bwMode="auto">
            <a:xfrm>
              <a:off x="758825" y="4867275"/>
              <a:ext cx="419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>
                  <a:solidFill>
                    <a:srgbClr val="0079A4"/>
                  </a:solidFill>
                </a:rPr>
                <a:t>VC Z</a:t>
              </a:r>
            </a:p>
          </p:txBody>
        </p:sp>
        <p:sp>
          <p:nvSpPr>
            <p:cNvPr id="249" name="TextBox 77"/>
            <p:cNvSpPr txBox="1">
              <a:spLocks noChangeArrowheads="1"/>
            </p:cNvSpPr>
            <p:nvPr/>
          </p:nvSpPr>
          <p:spPr bwMode="auto">
            <a:xfrm>
              <a:off x="3810000" y="5211554"/>
              <a:ext cx="5444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79A4"/>
                  </a:solidFill>
                </a:rPr>
                <a:t>VC </a:t>
              </a:r>
              <a:r>
                <a:rPr lang="en-US" sz="800" b="1" dirty="0" smtClean="0">
                  <a:solidFill>
                    <a:srgbClr val="0079A4"/>
                  </a:solidFill>
                </a:rPr>
                <a:t>X,</a:t>
              </a:r>
              <a:br>
                <a:rPr lang="en-US" sz="800" b="1" dirty="0" smtClean="0">
                  <a:solidFill>
                    <a:srgbClr val="0079A4"/>
                  </a:solidFill>
                </a:rPr>
              </a:br>
              <a:r>
                <a:rPr lang="en-US" sz="800" b="1" dirty="0" smtClean="0">
                  <a:solidFill>
                    <a:srgbClr val="0079A4"/>
                  </a:solidFill>
                </a:rPr>
                <a:t>Y, &amp; Z</a:t>
              </a:r>
              <a:endParaRPr lang="en-US" sz="800" b="1" dirty="0">
                <a:solidFill>
                  <a:srgbClr val="0079A4"/>
                </a:solidFill>
              </a:endParaRPr>
            </a:p>
          </p:txBody>
        </p:sp>
        <p:sp>
          <p:nvSpPr>
            <p:cNvPr id="250" name="Magnetic Disk 18"/>
            <p:cNvSpPr/>
            <p:nvPr/>
          </p:nvSpPr>
          <p:spPr>
            <a:xfrm>
              <a:off x="438150" y="3490913"/>
              <a:ext cx="455612" cy="2286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51" name="Straight Connector 250"/>
            <p:cNvCxnSpPr>
              <a:cxnSpLocks noChangeShapeType="1"/>
              <a:endCxn id="253" idx="0"/>
            </p:cNvCxnSpPr>
            <p:nvPr/>
          </p:nvCxnSpPr>
          <p:spPr bwMode="auto">
            <a:xfrm>
              <a:off x="665163" y="4322763"/>
              <a:ext cx="794" cy="1443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2" name="Text Box 15"/>
            <p:cNvSpPr txBox="1">
              <a:spLocks noChangeArrowheads="1"/>
            </p:cNvSpPr>
            <p:nvPr/>
          </p:nvSpPr>
          <p:spPr bwMode="auto">
            <a:xfrm>
              <a:off x="381000" y="5327121"/>
              <a:ext cx="569913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Prox-1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3" name="Text Box 12"/>
            <p:cNvSpPr txBox="1">
              <a:spLocks noChangeArrowheads="1"/>
            </p:cNvSpPr>
            <p:nvPr/>
          </p:nvSpPr>
          <p:spPr bwMode="auto">
            <a:xfrm>
              <a:off x="381000" y="5765800"/>
              <a:ext cx="569913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UHF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4" name="Text Box 12"/>
            <p:cNvSpPr txBox="1">
              <a:spLocks noChangeArrowheads="1"/>
            </p:cNvSpPr>
            <p:nvPr/>
          </p:nvSpPr>
          <p:spPr bwMode="auto">
            <a:xfrm>
              <a:off x="381000" y="5547255"/>
              <a:ext cx="569913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5" name="Text Box 15"/>
            <p:cNvSpPr txBox="1">
              <a:spLocks noChangeArrowheads="1"/>
            </p:cNvSpPr>
            <p:nvPr/>
          </p:nvSpPr>
          <p:spPr bwMode="auto">
            <a:xfrm>
              <a:off x="382587" y="5099050"/>
              <a:ext cx="56673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56" name="Elbow Connector 84"/>
            <p:cNvCxnSpPr>
              <a:cxnSpLocks noChangeShapeType="1"/>
            </p:cNvCxnSpPr>
            <p:nvPr/>
          </p:nvCxnSpPr>
          <p:spPr bwMode="auto">
            <a:xfrm>
              <a:off x="664369" y="3703638"/>
              <a:ext cx="3175" cy="325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7" name="Oval 7"/>
            <p:cNvSpPr>
              <a:spLocks noChangeArrowheads="1"/>
            </p:cNvSpPr>
            <p:nvPr/>
          </p:nvSpPr>
          <p:spPr bwMode="auto">
            <a:xfrm>
              <a:off x="285750" y="4029075"/>
              <a:ext cx="760413" cy="2936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Space File Application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258" name="Text Box 15"/>
            <p:cNvSpPr txBox="1">
              <a:spLocks noChangeArrowheads="1"/>
            </p:cNvSpPr>
            <p:nvPr/>
          </p:nvSpPr>
          <p:spPr bwMode="auto">
            <a:xfrm>
              <a:off x="381794" y="467360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9" name="Text Box 15"/>
            <p:cNvSpPr txBox="1">
              <a:spLocks noChangeArrowheads="1"/>
            </p:cNvSpPr>
            <p:nvPr/>
          </p:nvSpPr>
          <p:spPr bwMode="auto">
            <a:xfrm>
              <a:off x="381794" y="4456113"/>
              <a:ext cx="568325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0" name="Text Box 12"/>
            <p:cNvSpPr txBox="1">
              <a:spLocks noChangeArrowheads="1"/>
            </p:cNvSpPr>
            <p:nvPr/>
          </p:nvSpPr>
          <p:spPr bwMode="auto">
            <a:xfrm>
              <a:off x="4032250" y="5764212"/>
              <a:ext cx="569913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RF &amp; Mod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1" name="Text Box 16"/>
            <p:cNvSpPr txBox="1">
              <a:spLocks noChangeArrowheads="1"/>
            </p:cNvSpPr>
            <p:nvPr/>
          </p:nvSpPr>
          <p:spPr bwMode="auto">
            <a:xfrm>
              <a:off x="4738688" y="5765800"/>
              <a:ext cx="893762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62" name="Straight Connector 261"/>
            <p:cNvCxnSpPr>
              <a:cxnSpLocks noChangeShapeType="1"/>
              <a:stCxn id="268" idx="3"/>
              <a:endCxn id="260" idx="0"/>
            </p:cNvCxnSpPr>
            <p:nvPr/>
          </p:nvCxnSpPr>
          <p:spPr bwMode="auto">
            <a:xfrm>
              <a:off x="4284805" y="3964538"/>
              <a:ext cx="32402" cy="17996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Straight Connector 262"/>
            <p:cNvCxnSpPr>
              <a:cxnSpLocks noChangeShapeType="1"/>
              <a:stCxn id="267" idx="5"/>
            </p:cNvCxnSpPr>
            <p:nvPr/>
          </p:nvCxnSpPr>
          <p:spPr bwMode="auto">
            <a:xfrm>
              <a:off x="5013325" y="5208588"/>
              <a:ext cx="0" cy="555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4" name="Text Box 15"/>
            <p:cNvSpPr txBox="1">
              <a:spLocks noChangeArrowheads="1"/>
            </p:cNvSpPr>
            <p:nvPr/>
          </p:nvSpPr>
          <p:spPr bwMode="auto">
            <a:xfrm>
              <a:off x="4738688" y="5547255"/>
              <a:ext cx="893762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5" name="Text Box 12"/>
            <p:cNvSpPr txBox="1">
              <a:spLocks noChangeArrowheads="1"/>
            </p:cNvSpPr>
            <p:nvPr/>
          </p:nvSpPr>
          <p:spPr bwMode="auto">
            <a:xfrm>
              <a:off x="4032250" y="5547255"/>
              <a:ext cx="569913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6" name="Text Box 15"/>
            <p:cNvSpPr txBox="1">
              <a:spLocks noChangeArrowheads="1"/>
            </p:cNvSpPr>
            <p:nvPr/>
          </p:nvSpPr>
          <p:spPr bwMode="auto">
            <a:xfrm>
              <a:off x="4737100" y="5327121"/>
              <a:ext cx="569913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F-Frame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7" name="Oval 7"/>
            <p:cNvSpPr>
              <a:spLocks noChangeArrowheads="1"/>
            </p:cNvSpPr>
            <p:nvPr/>
          </p:nvSpPr>
          <p:spPr bwMode="auto">
            <a:xfrm>
              <a:off x="4170363" y="4956175"/>
              <a:ext cx="987425" cy="2968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Mux F-Frame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Production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268" name="Oval 7"/>
            <p:cNvSpPr>
              <a:spLocks noChangeArrowheads="1"/>
            </p:cNvSpPr>
            <p:nvPr/>
          </p:nvSpPr>
          <p:spPr bwMode="auto">
            <a:xfrm>
              <a:off x="4140200" y="3717925"/>
              <a:ext cx="987425" cy="28892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Calibri" pitchFamily="34" charset="0"/>
                  <a:ea typeface="ÇlÇr ñæí©" charset="-128"/>
                </a:rPr>
                <a:t>Bundle </a:t>
              </a:r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Agent</a:t>
              </a:r>
              <a:br>
                <a:rPr lang="en-US" sz="900" dirty="0" smtClean="0">
                  <a:latin typeface="Calibri" pitchFamily="34" charset="0"/>
                  <a:ea typeface="ÇlÇr ñæí©" charset="-128"/>
                </a:rPr>
              </a:br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(Router/S&amp;F</a:t>
              </a:r>
              <a:r>
                <a:rPr lang="en-US" sz="900" dirty="0">
                  <a:latin typeface="Calibri" pitchFamily="34" charset="0"/>
                  <a:ea typeface="ÇlÇr ñæí©" charset="-128"/>
                </a:rPr>
                <a:t>)</a:t>
              </a:r>
            </a:p>
          </p:txBody>
        </p:sp>
        <p:sp>
          <p:nvSpPr>
            <p:cNvPr id="269" name="Magnetic Disk 18"/>
            <p:cNvSpPr/>
            <p:nvPr/>
          </p:nvSpPr>
          <p:spPr>
            <a:xfrm>
              <a:off x="4435475" y="3271838"/>
              <a:ext cx="266700" cy="358775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900"/>
            </a:p>
          </p:txBody>
        </p:sp>
        <p:cxnSp>
          <p:nvCxnSpPr>
            <p:cNvPr id="270" name="Elbow Connector 274"/>
            <p:cNvCxnSpPr>
              <a:cxnSpLocks noChangeShapeType="1"/>
              <a:stCxn id="269" idx="4"/>
              <a:endCxn id="268" idx="7"/>
            </p:cNvCxnSpPr>
            <p:nvPr/>
          </p:nvCxnSpPr>
          <p:spPr bwMode="auto">
            <a:xfrm>
              <a:off x="4702175" y="3451225"/>
              <a:ext cx="280988" cy="3079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Elbow Connector 15"/>
            <p:cNvCxnSpPr>
              <a:cxnSpLocks noChangeShapeType="1"/>
              <a:stCxn id="269" idx="2"/>
              <a:endCxn id="268" idx="1"/>
            </p:cNvCxnSpPr>
            <p:nvPr/>
          </p:nvCxnSpPr>
          <p:spPr bwMode="auto">
            <a:xfrm rot="10800000" flipV="1">
              <a:off x="4284663" y="3451225"/>
              <a:ext cx="150812" cy="3079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2" name="Text Box 15"/>
            <p:cNvSpPr txBox="1">
              <a:spLocks noChangeArrowheads="1"/>
            </p:cNvSpPr>
            <p:nvPr/>
          </p:nvSpPr>
          <p:spPr bwMode="auto">
            <a:xfrm>
              <a:off x="4016375" y="4510088"/>
              <a:ext cx="568325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73" name="Text Box 15"/>
            <p:cNvSpPr txBox="1">
              <a:spLocks noChangeArrowheads="1"/>
            </p:cNvSpPr>
            <p:nvPr/>
          </p:nvSpPr>
          <p:spPr bwMode="auto">
            <a:xfrm>
              <a:off x="4011613" y="4076700"/>
              <a:ext cx="5683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74" name="Text Box 15"/>
            <p:cNvSpPr txBox="1">
              <a:spLocks noChangeArrowheads="1"/>
            </p:cNvSpPr>
            <p:nvPr/>
          </p:nvSpPr>
          <p:spPr bwMode="auto">
            <a:xfrm>
              <a:off x="4014788" y="4292600"/>
              <a:ext cx="56673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LTP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75" name="Text Box 15"/>
            <p:cNvSpPr txBox="1">
              <a:spLocks noChangeArrowheads="1"/>
            </p:cNvSpPr>
            <p:nvPr/>
          </p:nvSpPr>
          <p:spPr bwMode="auto">
            <a:xfrm>
              <a:off x="4016375" y="4725988"/>
              <a:ext cx="571500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AOS/TC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76" name="Straight Connector 275"/>
            <p:cNvCxnSpPr>
              <a:cxnSpLocks noChangeShapeType="1"/>
            </p:cNvCxnSpPr>
            <p:nvPr/>
          </p:nvCxnSpPr>
          <p:spPr bwMode="auto">
            <a:xfrm>
              <a:off x="5495925" y="4260850"/>
              <a:ext cx="0" cy="12874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Straight Connector 276"/>
            <p:cNvCxnSpPr>
              <a:cxnSpLocks noChangeShapeType="1"/>
              <a:stCxn id="268" idx="5"/>
            </p:cNvCxnSpPr>
            <p:nvPr/>
          </p:nvCxnSpPr>
          <p:spPr bwMode="auto">
            <a:xfrm>
              <a:off x="4983163" y="3963988"/>
              <a:ext cx="0" cy="149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8" name="Text Box 15"/>
            <p:cNvSpPr txBox="1">
              <a:spLocks noChangeArrowheads="1"/>
            </p:cNvSpPr>
            <p:nvPr/>
          </p:nvSpPr>
          <p:spPr bwMode="auto">
            <a:xfrm>
              <a:off x="4748213" y="4076700"/>
              <a:ext cx="88423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79" name="TextBox 77"/>
            <p:cNvSpPr txBox="1">
              <a:spLocks noChangeArrowheads="1"/>
            </p:cNvSpPr>
            <p:nvPr/>
          </p:nvSpPr>
          <p:spPr bwMode="auto">
            <a:xfrm>
              <a:off x="8692415" y="4664075"/>
              <a:ext cx="4475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To </a:t>
              </a:r>
            </a:p>
            <a:p>
              <a:r>
                <a:rPr lang="en-US" dirty="0"/>
                <a:t>VC Z </a:t>
              </a:r>
            </a:p>
          </p:txBody>
        </p:sp>
        <p:sp>
          <p:nvSpPr>
            <p:cNvPr id="280" name="Oval 7"/>
            <p:cNvSpPr>
              <a:spLocks noChangeArrowheads="1"/>
            </p:cNvSpPr>
            <p:nvPr/>
          </p:nvSpPr>
          <p:spPr bwMode="auto">
            <a:xfrm>
              <a:off x="7966075" y="4678363"/>
              <a:ext cx="762000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281" name="Magnetic Disk 18"/>
            <p:cNvSpPr/>
            <p:nvPr/>
          </p:nvSpPr>
          <p:spPr>
            <a:xfrm>
              <a:off x="8140700" y="4138613"/>
              <a:ext cx="409575" cy="204787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282" name="Text Box 16"/>
            <p:cNvSpPr txBox="1">
              <a:spLocks noChangeArrowheads="1"/>
            </p:cNvSpPr>
            <p:nvPr/>
          </p:nvSpPr>
          <p:spPr bwMode="auto">
            <a:xfrm>
              <a:off x="8077200" y="5762625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83" name="Straight Connector 282"/>
            <p:cNvCxnSpPr>
              <a:cxnSpLocks noChangeShapeType="1"/>
              <a:stCxn id="280" idx="4"/>
              <a:endCxn id="282" idx="0"/>
            </p:cNvCxnSpPr>
            <p:nvPr/>
          </p:nvCxnSpPr>
          <p:spPr bwMode="auto">
            <a:xfrm flipH="1">
              <a:off x="8344694" y="4972050"/>
              <a:ext cx="2381" cy="790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4" name="Text Box 15"/>
            <p:cNvSpPr txBox="1">
              <a:spLocks noChangeArrowheads="1"/>
            </p:cNvSpPr>
            <p:nvPr/>
          </p:nvSpPr>
          <p:spPr bwMode="auto">
            <a:xfrm>
              <a:off x="8077200" y="5547255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5" name="Text Box 15"/>
            <p:cNvSpPr txBox="1">
              <a:spLocks noChangeArrowheads="1"/>
            </p:cNvSpPr>
            <p:nvPr/>
          </p:nvSpPr>
          <p:spPr bwMode="auto">
            <a:xfrm>
              <a:off x="8077200" y="5327121"/>
              <a:ext cx="53498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86" name="Elbow Connector 135"/>
            <p:cNvCxnSpPr>
              <a:cxnSpLocks noChangeShapeType="1"/>
              <a:stCxn id="281" idx="3"/>
              <a:endCxn id="280" idx="0"/>
            </p:cNvCxnSpPr>
            <p:nvPr/>
          </p:nvCxnSpPr>
          <p:spPr bwMode="auto">
            <a:xfrm rot="16200000" flipH="1">
              <a:off x="8178800" y="4510088"/>
              <a:ext cx="334963" cy="158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" name="Text Box 15"/>
            <p:cNvSpPr txBox="1">
              <a:spLocks noChangeArrowheads="1"/>
            </p:cNvSpPr>
            <p:nvPr/>
          </p:nvSpPr>
          <p:spPr bwMode="auto">
            <a:xfrm>
              <a:off x="8080375" y="5100638"/>
              <a:ext cx="534988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8" name="Rectangle 97"/>
            <p:cNvSpPr>
              <a:spLocks noChangeArrowheads="1"/>
            </p:cNvSpPr>
            <p:nvPr/>
          </p:nvSpPr>
          <p:spPr bwMode="auto">
            <a:xfrm>
              <a:off x="5938838" y="2474913"/>
              <a:ext cx="1706562" cy="3692525"/>
            </a:xfrm>
            <a:prstGeom prst="cube">
              <a:avLst>
                <a:gd name="adj" fmla="val 3986"/>
              </a:avLst>
            </a:prstGeom>
            <a:solidFill>
              <a:schemeClr val="accent5">
                <a:lumMod val="50000"/>
                <a:alpha val="49000"/>
              </a:schemeClr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1" lang="en-GB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89" name="Straight Connector 264"/>
            <p:cNvCxnSpPr>
              <a:cxnSpLocks noChangeShapeType="1"/>
            </p:cNvCxnSpPr>
            <p:nvPr/>
          </p:nvCxnSpPr>
          <p:spPr bwMode="auto">
            <a:xfrm rot="5400000">
              <a:off x="6570663" y="61658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0" name="Rectangle 673"/>
            <p:cNvSpPr>
              <a:spLocks noChangeArrowheads="1"/>
            </p:cNvSpPr>
            <p:nvPr/>
          </p:nvSpPr>
          <p:spPr bwMode="auto">
            <a:xfrm>
              <a:off x="6010275" y="2593975"/>
              <a:ext cx="1441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Space </a:t>
              </a:r>
              <a:r>
                <a:rPr lang="en-US" sz="1000" b="1" dirty="0" smtClean="0"/>
                <a:t/>
              </a:r>
              <a:br>
                <a:rPr lang="en-US" sz="1000" b="1" dirty="0" smtClean="0"/>
              </a:br>
              <a:r>
                <a:rPr lang="en-US" sz="1000" b="1" dirty="0" smtClean="0"/>
                <a:t>Routing </a:t>
              </a:r>
              <a:r>
                <a:rPr lang="en-US" sz="1000" b="1" dirty="0"/>
                <a:t>Node </a:t>
              </a:r>
              <a:r>
                <a:rPr lang="en-US" sz="1000" b="1" dirty="0" smtClean="0"/>
                <a:t>MOC</a:t>
              </a:r>
              <a:endParaRPr lang="en-US" sz="1000" dirty="0"/>
            </a:p>
          </p:txBody>
        </p:sp>
        <p:sp>
          <p:nvSpPr>
            <p:cNvPr id="291" name="Rectangle 591"/>
            <p:cNvSpPr>
              <a:spLocks noChangeArrowheads="1"/>
            </p:cNvSpPr>
            <p:nvPr/>
          </p:nvSpPr>
          <p:spPr bwMode="auto">
            <a:xfrm>
              <a:off x="6251575" y="2119313"/>
              <a:ext cx="1081088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SSI</a:t>
              </a:r>
            </a:p>
          </p:txBody>
        </p:sp>
        <p:sp>
          <p:nvSpPr>
            <p:cNvPr id="292" name="TextBox 77"/>
            <p:cNvSpPr txBox="1">
              <a:spLocks noChangeArrowheads="1"/>
            </p:cNvSpPr>
            <p:nvPr/>
          </p:nvSpPr>
          <p:spPr bwMode="auto">
            <a:xfrm>
              <a:off x="6393823" y="4365625"/>
              <a:ext cx="425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To </a:t>
              </a:r>
            </a:p>
            <a:p>
              <a:r>
                <a:rPr lang="en-US" dirty="0"/>
                <a:t>VC X</a:t>
              </a:r>
            </a:p>
          </p:txBody>
        </p:sp>
        <p:sp>
          <p:nvSpPr>
            <p:cNvPr id="293" name="TextBox 77"/>
            <p:cNvSpPr txBox="1">
              <a:spLocks noChangeArrowheads="1"/>
            </p:cNvSpPr>
            <p:nvPr/>
          </p:nvSpPr>
          <p:spPr bwMode="auto">
            <a:xfrm>
              <a:off x="7169972" y="4457700"/>
              <a:ext cx="4539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To </a:t>
              </a:r>
            </a:p>
            <a:p>
              <a:r>
                <a:rPr lang="en-US" dirty="0"/>
                <a:t>VC  Y</a:t>
              </a:r>
            </a:p>
          </p:txBody>
        </p:sp>
        <p:sp>
          <p:nvSpPr>
            <p:cNvPr id="295" name="Oval 7"/>
            <p:cNvSpPr>
              <a:spLocks noChangeArrowheads="1"/>
            </p:cNvSpPr>
            <p:nvPr/>
          </p:nvSpPr>
          <p:spPr bwMode="auto">
            <a:xfrm>
              <a:off x="6010275" y="4710113"/>
              <a:ext cx="762000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296" name="Magnetic Disk 18"/>
            <p:cNvSpPr/>
            <p:nvPr/>
          </p:nvSpPr>
          <p:spPr>
            <a:xfrm>
              <a:off x="6184900" y="4170363"/>
              <a:ext cx="409575" cy="2032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297" name="Text Box 16"/>
            <p:cNvSpPr txBox="1">
              <a:spLocks noChangeArrowheads="1"/>
            </p:cNvSpPr>
            <p:nvPr/>
          </p:nvSpPr>
          <p:spPr bwMode="auto">
            <a:xfrm>
              <a:off x="6121400" y="5762625"/>
              <a:ext cx="13557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98" name="Straight Connector 297"/>
            <p:cNvCxnSpPr>
              <a:cxnSpLocks noChangeShapeType="1"/>
              <a:stCxn id="295" idx="4"/>
            </p:cNvCxnSpPr>
            <p:nvPr/>
          </p:nvCxnSpPr>
          <p:spPr bwMode="auto">
            <a:xfrm>
              <a:off x="6391275" y="5003800"/>
              <a:ext cx="0" cy="7540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9" name="Text Box 15"/>
            <p:cNvSpPr txBox="1">
              <a:spLocks noChangeArrowheads="1"/>
            </p:cNvSpPr>
            <p:nvPr/>
          </p:nvSpPr>
          <p:spPr bwMode="auto">
            <a:xfrm>
              <a:off x="6121400" y="5327121"/>
              <a:ext cx="53498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0" name="Oval 7"/>
            <p:cNvSpPr>
              <a:spLocks noChangeArrowheads="1"/>
            </p:cNvSpPr>
            <p:nvPr/>
          </p:nvSpPr>
          <p:spPr bwMode="auto">
            <a:xfrm>
              <a:off x="6792913" y="4122738"/>
              <a:ext cx="762000" cy="29210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User Pkt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Application</a:t>
              </a:r>
              <a:endParaRPr lang="en-US" sz="900">
                <a:latin typeface="Calibri" pitchFamily="34" charset="0"/>
              </a:endParaRPr>
            </a:p>
          </p:txBody>
        </p:sp>
        <p:cxnSp>
          <p:nvCxnSpPr>
            <p:cNvPr id="301" name="Elbow Connector 151"/>
            <p:cNvCxnSpPr>
              <a:cxnSpLocks noChangeShapeType="1"/>
              <a:stCxn id="296" idx="3"/>
              <a:endCxn id="295" idx="0"/>
            </p:cNvCxnSpPr>
            <p:nvPr/>
          </p:nvCxnSpPr>
          <p:spPr bwMode="auto">
            <a:xfrm rot="16200000" flipH="1">
              <a:off x="6222207" y="4541044"/>
              <a:ext cx="336550" cy="158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2" name="Rounded Rectangle 301"/>
            <p:cNvSpPr/>
            <p:nvPr/>
          </p:nvSpPr>
          <p:spPr bwMode="auto">
            <a:xfrm>
              <a:off x="6915150" y="3516313"/>
              <a:ext cx="517525" cy="230187"/>
            </a:xfrm>
            <a:prstGeom prst="roundRect">
              <a:avLst/>
            </a:prstGeom>
            <a:solidFill>
              <a:srgbClr val="FA7D8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rgbClr val="000000"/>
                  </a:solidFill>
                  <a:latin typeface="+mn-lt"/>
                  <a:ea typeface="+mn-ea"/>
                </a:rPr>
                <a:t>CMD</a:t>
              </a:r>
            </a:p>
          </p:txBody>
        </p:sp>
        <p:cxnSp>
          <p:nvCxnSpPr>
            <p:cNvPr id="303" name="Elbow Connector 153"/>
            <p:cNvCxnSpPr>
              <a:cxnSpLocks noChangeShapeType="1"/>
              <a:endCxn id="300" idx="0"/>
            </p:cNvCxnSpPr>
            <p:nvPr/>
          </p:nvCxnSpPr>
          <p:spPr bwMode="auto">
            <a:xfrm rot="5400000">
              <a:off x="6985794" y="3934619"/>
              <a:ext cx="376238" cy="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4" name="Text Box 15"/>
            <p:cNvSpPr txBox="1">
              <a:spLocks noChangeArrowheads="1"/>
            </p:cNvSpPr>
            <p:nvPr/>
          </p:nvSpPr>
          <p:spPr bwMode="auto">
            <a:xfrm>
              <a:off x="6124575" y="5100638"/>
              <a:ext cx="534988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305" name="Straight Connector 304"/>
            <p:cNvCxnSpPr>
              <a:cxnSpLocks noChangeShapeType="1"/>
              <a:stCxn id="300" idx="4"/>
            </p:cNvCxnSpPr>
            <p:nvPr/>
          </p:nvCxnSpPr>
          <p:spPr bwMode="auto">
            <a:xfrm>
              <a:off x="7173913" y="4414838"/>
              <a:ext cx="0" cy="13430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6" name="Text Box 15"/>
            <p:cNvSpPr txBox="1">
              <a:spLocks noChangeArrowheads="1"/>
            </p:cNvSpPr>
            <p:nvPr/>
          </p:nvSpPr>
          <p:spPr bwMode="auto">
            <a:xfrm>
              <a:off x="6904038" y="4884738"/>
              <a:ext cx="574675" cy="1730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EP or SP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7" name="Text Box 15"/>
            <p:cNvSpPr txBox="1">
              <a:spLocks noChangeArrowheads="1"/>
            </p:cNvSpPr>
            <p:nvPr/>
          </p:nvSpPr>
          <p:spPr bwMode="auto">
            <a:xfrm>
              <a:off x="6905625" y="5327121"/>
              <a:ext cx="571500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F-Frame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8" name="Text Box 15"/>
            <p:cNvSpPr txBox="1">
              <a:spLocks noChangeArrowheads="1"/>
            </p:cNvSpPr>
            <p:nvPr/>
          </p:nvSpPr>
          <p:spPr bwMode="auto">
            <a:xfrm>
              <a:off x="6121400" y="5547255"/>
              <a:ext cx="1355725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9" name="Rectangle 97"/>
            <p:cNvSpPr>
              <a:spLocks noChangeArrowheads="1"/>
            </p:cNvSpPr>
            <p:nvPr/>
          </p:nvSpPr>
          <p:spPr bwMode="auto">
            <a:xfrm>
              <a:off x="1455738" y="2474913"/>
              <a:ext cx="2260600" cy="3662362"/>
            </a:xfrm>
            <a:prstGeom prst="cube">
              <a:avLst>
                <a:gd name="adj" fmla="val 2597"/>
              </a:avLst>
            </a:prstGeom>
            <a:solidFill>
              <a:schemeClr val="accent5">
                <a:lumMod val="50000"/>
                <a:alpha val="4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1" lang="en-GB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" name="Rectangle 668"/>
            <p:cNvSpPr>
              <a:spLocks noChangeArrowheads="1"/>
            </p:cNvSpPr>
            <p:nvPr/>
          </p:nvSpPr>
          <p:spPr bwMode="auto">
            <a:xfrm>
              <a:off x="1927225" y="2593975"/>
              <a:ext cx="1319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/>
                <a:t>Space </a:t>
              </a:r>
              <a:r>
                <a:rPr lang="en-US" sz="1000" b="1" dirty="0" smtClean="0"/>
                <a:t/>
              </a:r>
              <a:br>
                <a:rPr lang="en-US" sz="1000" b="1" dirty="0" smtClean="0"/>
              </a:br>
              <a:r>
                <a:rPr lang="en-US" sz="1000" b="1" dirty="0" smtClean="0"/>
                <a:t>Routing Node</a:t>
              </a:r>
              <a:endParaRPr lang="en-US" sz="1000" dirty="0"/>
            </a:p>
          </p:txBody>
        </p:sp>
        <p:sp>
          <p:nvSpPr>
            <p:cNvPr id="311" name="Rectangle 591"/>
            <p:cNvSpPr>
              <a:spLocks noChangeArrowheads="1"/>
            </p:cNvSpPr>
            <p:nvPr/>
          </p:nvSpPr>
          <p:spPr bwMode="auto">
            <a:xfrm>
              <a:off x="2051050" y="2119313"/>
              <a:ext cx="1081088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SSI</a:t>
              </a:r>
            </a:p>
          </p:txBody>
        </p:sp>
        <p:sp>
          <p:nvSpPr>
            <p:cNvPr id="312" name="Text Box 12"/>
            <p:cNvSpPr txBox="1">
              <a:spLocks noChangeArrowheads="1"/>
            </p:cNvSpPr>
            <p:nvPr/>
          </p:nvSpPr>
          <p:spPr bwMode="auto">
            <a:xfrm>
              <a:off x="1639095" y="5764213"/>
              <a:ext cx="571500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UHF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313" name="Straight Connector 312"/>
            <p:cNvCxnSpPr>
              <a:cxnSpLocks noChangeShapeType="1"/>
              <a:stCxn id="315" idx="3"/>
              <a:endCxn id="312" idx="0"/>
            </p:cNvCxnSpPr>
            <p:nvPr/>
          </p:nvCxnSpPr>
          <p:spPr bwMode="auto">
            <a:xfrm>
              <a:off x="1922605" y="4561206"/>
              <a:ext cx="2240" cy="12030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4" name="Text Box 12"/>
            <p:cNvSpPr txBox="1">
              <a:spLocks noChangeArrowheads="1"/>
            </p:cNvSpPr>
            <p:nvPr/>
          </p:nvSpPr>
          <p:spPr bwMode="auto">
            <a:xfrm>
              <a:off x="1639095" y="5547255"/>
              <a:ext cx="571500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15" name="Oval 7"/>
            <p:cNvSpPr>
              <a:spLocks noChangeArrowheads="1"/>
            </p:cNvSpPr>
            <p:nvPr/>
          </p:nvSpPr>
          <p:spPr bwMode="auto">
            <a:xfrm>
              <a:off x="1778000" y="4313238"/>
              <a:ext cx="987425" cy="29051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Calibri" pitchFamily="34" charset="0"/>
                  <a:ea typeface="ÇlÇr ñæí©" charset="-128"/>
                </a:rPr>
                <a:t>Bundle </a:t>
              </a:r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Agent</a:t>
              </a:r>
              <a:br>
                <a:rPr lang="en-US" sz="900" dirty="0" smtClean="0">
                  <a:latin typeface="Calibri" pitchFamily="34" charset="0"/>
                  <a:ea typeface="ÇlÇr ñæí©" charset="-128"/>
                </a:rPr>
              </a:br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(Router/S&amp;F</a:t>
              </a:r>
              <a:r>
                <a:rPr lang="en-US" sz="900" dirty="0">
                  <a:latin typeface="Calibri" pitchFamily="34" charset="0"/>
                  <a:ea typeface="ÇlÇr ñæí©" charset="-128"/>
                </a:rPr>
                <a:t>)</a:t>
              </a:r>
            </a:p>
          </p:txBody>
        </p:sp>
        <p:sp>
          <p:nvSpPr>
            <p:cNvPr id="316" name="Magnetic Disk 18"/>
            <p:cNvSpPr/>
            <p:nvPr/>
          </p:nvSpPr>
          <p:spPr>
            <a:xfrm>
              <a:off x="2073275" y="3867150"/>
              <a:ext cx="266700" cy="358775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900"/>
            </a:p>
          </p:txBody>
        </p:sp>
        <p:cxnSp>
          <p:nvCxnSpPr>
            <p:cNvPr id="317" name="Elbow Connector 274"/>
            <p:cNvCxnSpPr>
              <a:cxnSpLocks noChangeShapeType="1"/>
              <a:stCxn id="316" idx="4"/>
              <a:endCxn id="315" idx="7"/>
            </p:cNvCxnSpPr>
            <p:nvPr/>
          </p:nvCxnSpPr>
          <p:spPr bwMode="auto">
            <a:xfrm>
              <a:off x="2339975" y="4046538"/>
              <a:ext cx="280988" cy="30956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" name="Elbow Connector 15"/>
            <p:cNvCxnSpPr>
              <a:cxnSpLocks noChangeShapeType="1"/>
              <a:stCxn id="316" idx="2"/>
              <a:endCxn id="315" idx="1"/>
            </p:cNvCxnSpPr>
            <p:nvPr/>
          </p:nvCxnSpPr>
          <p:spPr bwMode="auto">
            <a:xfrm rot="10800000" flipV="1">
              <a:off x="1922463" y="4046538"/>
              <a:ext cx="150812" cy="30956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9" name="Text Box 15"/>
            <p:cNvSpPr txBox="1">
              <a:spLocks noChangeArrowheads="1"/>
            </p:cNvSpPr>
            <p:nvPr/>
          </p:nvSpPr>
          <p:spPr bwMode="auto">
            <a:xfrm>
              <a:off x="1639095" y="5099050"/>
              <a:ext cx="5683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0" name="Text Box 15"/>
            <p:cNvSpPr txBox="1">
              <a:spLocks noChangeArrowheads="1"/>
            </p:cNvSpPr>
            <p:nvPr/>
          </p:nvSpPr>
          <p:spPr bwMode="auto">
            <a:xfrm>
              <a:off x="1639095" y="467360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1" name="Text Box 15"/>
            <p:cNvSpPr txBox="1">
              <a:spLocks noChangeArrowheads="1"/>
            </p:cNvSpPr>
            <p:nvPr/>
          </p:nvSpPr>
          <p:spPr bwMode="auto">
            <a:xfrm>
              <a:off x="1639095" y="5327121"/>
              <a:ext cx="571500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31320" rIns="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Prox-1 Link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2" name="Text Box 12"/>
            <p:cNvSpPr txBox="1">
              <a:spLocks noChangeArrowheads="1"/>
            </p:cNvSpPr>
            <p:nvPr/>
          </p:nvSpPr>
          <p:spPr bwMode="auto">
            <a:xfrm>
              <a:off x="2346325" y="5757863"/>
              <a:ext cx="1169988" cy="1889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RF &amp; Mod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>
              <a:off x="2622550" y="4560888"/>
              <a:ext cx="0" cy="12033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4" name="Text Box 15"/>
            <p:cNvSpPr txBox="1">
              <a:spLocks noChangeArrowheads="1"/>
            </p:cNvSpPr>
            <p:nvPr/>
          </p:nvSpPr>
          <p:spPr bwMode="auto">
            <a:xfrm>
              <a:off x="2346325" y="5099050"/>
              <a:ext cx="5683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5" name="Text Box 15"/>
            <p:cNvSpPr txBox="1">
              <a:spLocks noChangeArrowheads="1"/>
            </p:cNvSpPr>
            <p:nvPr/>
          </p:nvSpPr>
          <p:spPr bwMode="auto">
            <a:xfrm>
              <a:off x="2346325" y="467360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6" name="Text Box 15"/>
            <p:cNvSpPr txBox="1">
              <a:spLocks noChangeArrowheads="1"/>
            </p:cNvSpPr>
            <p:nvPr/>
          </p:nvSpPr>
          <p:spPr bwMode="auto">
            <a:xfrm>
              <a:off x="2346325" y="4889500"/>
              <a:ext cx="56673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LTP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7" name="TextBox 77"/>
            <p:cNvSpPr txBox="1">
              <a:spLocks noChangeArrowheads="1"/>
            </p:cNvSpPr>
            <p:nvPr/>
          </p:nvSpPr>
          <p:spPr bwMode="auto">
            <a:xfrm>
              <a:off x="3293436" y="4854575"/>
              <a:ext cx="4251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>
                  <a:solidFill>
                    <a:srgbClr val="0079A4"/>
                  </a:solidFill>
                </a:rPr>
                <a:t>VC Y</a:t>
              </a:r>
            </a:p>
          </p:txBody>
        </p:sp>
        <p:sp>
          <p:nvSpPr>
            <p:cNvPr id="328" name="Rounded Rectangle 327"/>
            <p:cNvSpPr/>
            <p:nvPr/>
          </p:nvSpPr>
          <p:spPr bwMode="auto">
            <a:xfrm>
              <a:off x="2997200" y="3124200"/>
              <a:ext cx="517525" cy="230188"/>
            </a:xfrm>
            <a:prstGeom prst="roundRect">
              <a:avLst/>
            </a:prstGeom>
            <a:solidFill>
              <a:srgbClr val="FA7D8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rgbClr val="000000"/>
                  </a:solidFill>
                  <a:latin typeface="+mn-lt"/>
                  <a:ea typeface="+mn-ea"/>
                </a:rPr>
                <a:t>CMD</a:t>
              </a:r>
            </a:p>
          </p:txBody>
        </p:sp>
        <p:cxnSp>
          <p:nvCxnSpPr>
            <p:cNvPr id="329" name="Straight Connector 328"/>
            <p:cNvCxnSpPr>
              <a:cxnSpLocks noChangeShapeType="1"/>
            </p:cNvCxnSpPr>
            <p:nvPr/>
          </p:nvCxnSpPr>
          <p:spPr bwMode="auto">
            <a:xfrm>
              <a:off x="3251201" y="3354388"/>
              <a:ext cx="0" cy="2409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0" name="Text Box 15"/>
            <p:cNvSpPr txBox="1">
              <a:spLocks noChangeArrowheads="1"/>
            </p:cNvSpPr>
            <p:nvPr/>
          </p:nvSpPr>
          <p:spPr bwMode="auto">
            <a:xfrm>
              <a:off x="2979739" y="5099050"/>
              <a:ext cx="53498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EP or SP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31" name="Oval 7"/>
            <p:cNvSpPr>
              <a:spLocks noChangeArrowheads="1"/>
            </p:cNvSpPr>
            <p:nvPr/>
          </p:nvSpPr>
          <p:spPr bwMode="auto">
            <a:xfrm>
              <a:off x="2870200" y="3679825"/>
              <a:ext cx="760413" cy="2936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Space Pkt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Application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332" name="Text Box 12"/>
            <p:cNvSpPr txBox="1">
              <a:spLocks noChangeArrowheads="1"/>
            </p:cNvSpPr>
            <p:nvPr/>
          </p:nvSpPr>
          <p:spPr bwMode="auto">
            <a:xfrm>
              <a:off x="2346325" y="5547255"/>
              <a:ext cx="1169988" cy="188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33" name="Text Box 15"/>
            <p:cNvSpPr txBox="1">
              <a:spLocks noChangeArrowheads="1"/>
            </p:cNvSpPr>
            <p:nvPr/>
          </p:nvSpPr>
          <p:spPr bwMode="auto">
            <a:xfrm>
              <a:off x="2346325" y="5327121"/>
              <a:ext cx="1169988" cy="1905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AOS/TC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34" name="TextBox 76"/>
            <p:cNvSpPr txBox="1">
              <a:spLocks noChangeArrowheads="1"/>
            </p:cNvSpPr>
            <p:nvPr/>
          </p:nvSpPr>
          <p:spPr bwMode="auto">
            <a:xfrm>
              <a:off x="2051050" y="3414713"/>
              <a:ext cx="4238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79A4"/>
                  </a:solidFill>
                </a:rPr>
                <a:t>VC X</a:t>
              </a:r>
            </a:p>
          </p:txBody>
        </p:sp>
        <p:sp>
          <p:nvSpPr>
            <p:cNvPr id="335" name="Magnetic Disk 18"/>
            <p:cNvSpPr/>
            <p:nvPr/>
          </p:nvSpPr>
          <p:spPr>
            <a:xfrm>
              <a:off x="1692275" y="2776538"/>
              <a:ext cx="455613" cy="2286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36" name="Elbow Connector 212"/>
            <p:cNvCxnSpPr>
              <a:cxnSpLocks noChangeShapeType="1"/>
              <a:stCxn id="335" idx="3"/>
            </p:cNvCxnSpPr>
            <p:nvPr/>
          </p:nvCxnSpPr>
          <p:spPr bwMode="auto">
            <a:xfrm>
              <a:off x="1920082" y="3005138"/>
              <a:ext cx="2381" cy="158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7" name="Oval 7"/>
            <p:cNvSpPr>
              <a:spLocks noChangeArrowheads="1"/>
            </p:cNvSpPr>
            <p:nvPr/>
          </p:nvSpPr>
          <p:spPr bwMode="auto">
            <a:xfrm>
              <a:off x="1543050" y="3163888"/>
              <a:ext cx="762000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Space File Application</a:t>
              </a:r>
              <a:endParaRPr lang="en-US" sz="900">
                <a:latin typeface="Calibri" pitchFamily="34" charset="0"/>
              </a:endParaRPr>
            </a:p>
          </p:txBody>
        </p:sp>
        <p:cxnSp>
          <p:nvCxnSpPr>
            <p:cNvPr id="338" name="Straight Connector 337"/>
            <p:cNvCxnSpPr>
              <a:cxnSpLocks noChangeShapeType="1"/>
              <a:stCxn id="337" idx="4"/>
              <a:endCxn id="315" idx="1"/>
            </p:cNvCxnSpPr>
            <p:nvPr/>
          </p:nvCxnSpPr>
          <p:spPr bwMode="auto">
            <a:xfrm flipH="1">
              <a:off x="1922463" y="3457575"/>
              <a:ext cx="1587" cy="898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9" name="Text Box 15"/>
            <p:cNvSpPr txBox="1">
              <a:spLocks noChangeArrowheads="1"/>
            </p:cNvSpPr>
            <p:nvPr/>
          </p:nvSpPr>
          <p:spPr bwMode="auto">
            <a:xfrm>
              <a:off x="1633538" y="362585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340" name="Elbow Connector 178"/>
            <p:cNvCxnSpPr>
              <a:cxnSpLocks noChangeShapeType="1"/>
            </p:cNvCxnSpPr>
            <p:nvPr/>
          </p:nvCxnSpPr>
          <p:spPr bwMode="auto">
            <a:xfrm flipV="1">
              <a:off x="950913" y="5850334"/>
              <a:ext cx="688182" cy="238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1" name="Text Box 57"/>
            <p:cNvSpPr txBox="1">
              <a:spLocks noChangeArrowheads="1"/>
            </p:cNvSpPr>
            <p:nvPr/>
          </p:nvSpPr>
          <p:spPr bwMode="auto">
            <a:xfrm>
              <a:off x="809625" y="6186488"/>
              <a:ext cx="1187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Calibri" pitchFamily="34" charset="0"/>
                </a:rPr>
                <a:t>Proximity Space</a:t>
              </a:r>
            </a:p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Calibri" pitchFamily="34" charset="0"/>
                </a:rPr>
                <a:t>CCSDS Protocols</a:t>
              </a:r>
            </a:p>
          </p:txBody>
        </p:sp>
        <p:sp>
          <p:nvSpPr>
            <p:cNvPr id="342" name="Text Box 15"/>
            <p:cNvSpPr txBox="1">
              <a:spLocks noChangeArrowheads="1"/>
            </p:cNvSpPr>
            <p:nvPr/>
          </p:nvSpPr>
          <p:spPr bwMode="auto">
            <a:xfrm>
              <a:off x="6904038" y="5095875"/>
              <a:ext cx="573087" cy="187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AOS/TC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033588" y="2101850"/>
            <a:ext cx="6358356" cy="4543425"/>
            <a:chOff x="2033588" y="2101850"/>
            <a:chExt cx="6358356" cy="4543425"/>
          </a:xfrm>
        </p:grpSpPr>
        <p:sp>
          <p:nvSpPr>
            <p:cNvPr id="36865" name="Rectangle 97"/>
            <p:cNvSpPr>
              <a:spLocks noChangeArrowheads="1"/>
            </p:cNvSpPr>
            <p:nvPr/>
          </p:nvSpPr>
          <p:spPr bwMode="auto">
            <a:xfrm>
              <a:off x="6464300" y="2484437"/>
              <a:ext cx="1841500" cy="3657600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endParaRPr kumimoji="1" lang="en-GB" sz="1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6" name="Rectangle 97"/>
            <p:cNvSpPr>
              <a:spLocks noChangeArrowheads="1"/>
            </p:cNvSpPr>
            <p:nvPr/>
          </p:nvSpPr>
          <p:spPr bwMode="auto">
            <a:xfrm>
              <a:off x="4359275" y="2462213"/>
              <a:ext cx="1601788" cy="3657600"/>
            </a:xfrm>
            <a:prstGeom prst="cube">
              <a:avLst>
                <a:gd name="adj" fmla="val 3986"/>
              </a:avLst>
            </a:prstGeom>
            <a:solidFill>
              <a:srgbClr val="E0C62C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endParaRPr kumimoji="1" lang="en-GB" sz="1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7" name="Rectangle 97"/>
            <p:cNvSpPr>
              <a:spLocks noChangeArrowheads="1"/>
            </p:cNvSpPr>
            <p:nvPr/>
          </p:nvSpPr>
          <p:spPr bwMode="auto">
            <a:xfrm>
              <a:off x="2033588" y="2468563"/>
              <a:ext cx="1905000" cy="3657600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endParaRPr kumimoji="1" lang="en-GB" sz="1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868" name="Straight Connector 151"/>
            <p:cNvCxnSpPr>
              <a:cxnSpLocks noChangeShapeType="1"/>
            </p:cNvCxnSpPr>
            <p:nvPr/>
          </p:nvCxnSpPr>
          <p:spPr bwMode="auto">
            <a:xfrm>
              <a:off x="4800600" y="6257925"/>
              <a:ext cx="3209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69" name="Straight Connector 157"/>
            <p:cNvCxnSpPr>
              <a:cxnSpLocks noChangeShapeType="1"/>
              <a:stCxn id="36883" idx="2"/>
            </p:cNvCxnSpPr>
            <p:nvPr/>
          </p:nvCxnSpPr>
          <p:spPr bwMode="auto">
            <a:xfrm flipH="1">
              <a:off x="5493996" y="5764213"/>
              <a:ext cx="4025" cy="493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0" name="Elbow Connector 178"/>
            <p:cNvCxnSpPr>
              <a:cxnSpLocks noChangeShapeType="1"/>
              <a:stCxn id="36897" idx="3"/>
              <a:endCxn id="36882" idx="1"/>
            </p:cNvCxnSpPr>
            <p:nvPr/>
          </p:nvCxnSpPr>
          <p:spPr bwMode="auto">
            <a:xfrm>
              <a:off x="2810097" y="5668963"/>
              <a:ext cx="1685702" cy="3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1" name="Straight Connector 264"/>
            <p:cNvCxnSpPr>
              <a:cxnSpLocks noChangeShapeType="1"/>
              <a:stCxn id="36910" idx="2"/>
            </p:cNvCxnSpPr>
            <p:nvPr/>
          </p:nvCxnSpPr>
          <p:spPr bwMode="auto">
            <a:xfrm>
              <a:off x="6933120" y="5767388"/>
              <a:ext cx="0" cy="4905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2" name="Rectangle 669"/>
            <p:cNvSpPr>
              <a:spLocks noChangeArrowheads="1"/>
            </p:cNvSpPr>
            <p:nvPr/>
          </p:nvSpPr>
          <p:spPr bwMode="auto">
            <a:xfrm>
              <a:off x="4500563" y="2543175"/>
              <a:ext cx="13192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ABA Earth-Space</a:t>
              </a:r>
            </a:p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Link Terminal</a:t>
              </a:r>
            </a:p>
          </p:txBody>
        </p:sp>
        <p:sp>
          <p:nvSpPr>
            <p:cNvPr id="36873" name="Rectangle 671"/>
            <p:cNvSpPr>
              <a:spLocks noChangeArrowheads="1"/>
            </p:cNvSpPr>
            <p:nvPr/>
          </p:nvSpPr>
          <p:spPr bwMode="auto">
            <a:xfrm>
              <a:off x="6792119" y="2543175"/>
              <a:ext cx="11858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ABA 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Earth</a:t>
              </a:r>
              <a:br>
                <a:rPr lang="en-US" sz="10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User 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Node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4" name="Rectangle 672"/>
            <p:cNvSpPr>
              <a:spLocks noChangeArrowheads="1"/>
            </p:cNvSpPr>
            <p:nvPr/>
          </p:nvSpPr>
          <p:spPr bwMode="auto">
            <a:xfrm>
              <a:off x="2443163" y="2543175"/>
              <a:ext cx="10858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ABA Space User Node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5" name="Text Box 57"/>
            <p:cNvSpPr txBox="1">
              <a:spLocks noChangeArrowheads="1"/>
            </p:cNvSpPr>
            <p:nvPr/>
          </p:nvSpPr>
          <p:spPr bwMode="auto">
            <a:xfrm>
              <a:off x="3536950" y="6059488"/>
              <a:ext cx="11874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 dirty="0" smtClean="0">
                  <a:solidFill>
                    <a:srgbClr val="000099"/>
                  </a:solidFill>
                  <a:cs typeface="Arial" pitchFamily="34" charset="0"/>
                </a:rPr>
                <a:t>Ground-Space</a:t>
              </a:r>
              <a:endParaRPr lang="en-GB" sz="1000" b="1" dirty="0">
                <a:solidFill>
                  <a:srgbClr val="000099"/>
                </a:solidFill>
                <a:cs typeface="Arial" pitchFamily="34" charset="0"/>
              </a:endParaRPr>
            </a:p>
            <a:p>
              <a:pPr algn="ctr" eaLnBrk="1" hangingPunct="1"/>
              <a:r>
                <a:rPr lang="en-GB" sz="1000" b="1" dirty="0">
                  <a:solidFill>
                    <a:srgbClr val="000099"/>
                  </a:solidFill>
                  <a:cs typeface="Arial" pitchFamily="34" charset="0"/>
                </a:rPr>
                <a:t>CCSDS Protocols</a:t>
              </a:r>
            </a:p>
          </p:txBody>
        </p:sp>
        <p:sp>
          <p:nvSpPr>
            <p:cNvPr id="36876" name="Text Box 57"/>
            <p:cNvSpPr txBox="1">
              <a:spLocks noChangeArrowheads="1"/>
            </p:cNvSpPr>
            <p:nvPr/>
          </p:nvSpPr>
          <p:spPr bwMode="auto">
            <a:xfrm>
              <a:off x="6602413" y="6245225"/>
              <a:ext cx="10429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cs typeface="Arial" pitchFamily="34" charset="0"/>
                </a:rPr>
                <a:t>Terrestrial</a:t>
              </a:r>
            </a:p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cs typeface="Arial" pitchFamily="34" charset="0"/>
                </a:rPr>
                <a:t>WAN</a:t>
              </a:r>
            </a:p>
          </p:txBody>
        </p:sp>
        <p:sp>
          <p:nvSpPr>
            <p:cNvPr id="117" name="TextBox 77"/>
            <p:cNvSpPr txBox="1">
              <a:spLocks noChangeArrowheads="1"/>
            </p:cNvSpPr>
            <p:nvPr/>
          </p:nvSpPr>
          <p:spPr bwMode="auto">
            <a:xfrm>
              <a:off x="5729902" y="5138738"/>
              <a:ext cx="6607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b="1" dirty="0" smtClean="0">
                  <a:solidFill>
                    <a:srgbClr val="0079A4"/>
                  </a:solidFill>
                  <a:latin typeface="Arial" pitchFamily="34" charset="0"/>
                  <a:cs typeface="Arial" pitchFamily="34" charset="0"/>
                </a:rPr>
                <a:t>VC X&amp;Y</a:t>
              </a:r>
            </a:p>
          </p:txBody>
        </p:sp>
        <p:sp>
          <p:nvSpPr>
            <p:cNvPr id="36879" name="Rectangle 592"/>
            <p:cNvSpPr>
              <a:spLocks noChangeArrowheads="1"/>
            </p:cNvSpPr>
            <p:nvPr/>
          </p:nvSpPr>
          <p:spPr bwMode="auto">
            <a:xfrm>
              <a:off x="2428876" y="2101850"/>
              <a:ext cx="1114425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/>
                  <a:cs typeface="Calibri"/>
                </a:rPr>
                <a:t>ABA</a:t>
              </a:r>
            </a:p>
          </p:txBody>
        </p:sp>
        <p:sp>
          <p:nvSpPr>
            <p:cNvPr id="36880" name="Rectangle 592"/>
            <p:cNvSpPr>
              <a:spLocks noChangeArrowheads="1"/>
            </p:cNvSpPr>
            <p:nvPr/>
          </p:nvSpPr>
          <p:spPr bwMode="auto">
            <a:xfrm>
              <a:off x="6826250" y="2101850"/>
              <a:ext cx="111760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/>
                  <a:cs typeface="Calibri"/>
                </a:rPr>
                <a:t>ABA</a:t>
              </a:r>
            </a:p>
          </p:txBody>
        </p:sp>
        <p:sp>
          <p:nvSpPr>
            <p:cNvPr id="36881" name="Rectangle 592"/>
            <p:cNvSpPr>
              <a:spLocks noChangeArrowheads="1"/>
            </p:cNvSpPr>
            <p:nvPr/>
          </p:nvSpPr>
          <p:spPr bwMode="auto">
            <a:xfrm>
              <a:off x="4601369" y="2101850"/>
              <a:ext cx="111760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/>
                  <a:cs typeface="Calibri"/>
                </a:rPr>
                <a:t>ABA</a:t>
              </a:r>
            </a:p>
          </p:txBody>
        </p:sp>
        <p:sp>
          <p:nvSpPr>
            <p:cNvPr id="36882" name="Text Box 12"/>
            <p:cNvSpPr txBox="1">
              <a:spLocks noChangeArrowheads="1"/>
            </p:cNvSpPr>
            <p:nvPr/>
          </p:nvSpPr>
          <p:spPr bwMode="auto">
            <a:xfrm>
              <a:off x="4495799" y="5581650"/>
              <a:ext cx="585216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RF &amp; Mod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5205413" y="5581650"/>
              <a:ext cx="585216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IP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75" name="Straight Connector 74"/>
            <p:cNvCxnSpPr>
              <a:cxnSpLocks noChangeShapeType="1"/>
              <a:stCxn id="36889" idx="3"/>
              <a:endCxn id="36882" idx="0"/>
            </p:cNvCxnSpPr>
            <p:nvPr/>
          </p:nvCxnSpPr>
          <p:spPr bwMode="auto">
            <a:xfrm>
              <a:off x="4778518" y="4792283"/>
              <a:ext cx="9889" cy="7893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75"/>
            <p:cNvCxnSpPr>
              <a:cxnSpLocks noChangeShapeType="1"/>
            </p:cNvCxnSpPr>
            <p:nvPr/>
          </p:nvCxnSpPr>
          <p:spPr bwMode="auto">
            <a:xfrm>
              <a:off x="5486400" y="4791869"/>
              <a:ext cx="7144" cy="7897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6" name="Text Box 15"/>
            <p:cNvSpPr txBox="1">
              <a:spLocks noChangeArrowheads="1"/>
            </p:cNvSpPr>
            <p:nvPr/>
          </p:nvSpPr>
          <p:spPr bwMode="auto">
            <a:xfrm>
              <a:off x="5205413" y="5145088"/>
              <a:ext cx="585216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TCP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887" name="Text Box 12"/>
            <p:cNvSpPr txBox="1">
              <a:spLocks noChangeArrowheads="1"/>
            </p:cNvSpPr>
            <p:nvPr/>
          </p:nvSpPr>
          <p:spPr bwMode="auto">
            <a:xfrm>
              <a:off x="4495799" y="5365750"/>
              <a:ext cx="585216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C &amp; S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888" name="Text Box 15"/>
            <p:cNvSpPr txBox="1">
              <a:spLocks noChangeArrowheads="1"/>
            </p:cNvSpPr>
            <p:nvPr/>
          </p:nvSpPr>
          <p:spPr bwMode="auto">
            <a:xfrm>
              <a:off x="5205413" y="4926013"/>
              <a:ext cx="585216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F-Frame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889" name="Oval 7"/>
            <p:cNvSpPr>
              <a:spLocks noChangeArrowheads="1"/>
            </p:cNvSpPr>
            <p:nvPr/>
          </p:nvSpPr>
          <p:spPr bwMode="auto">
            <a:xfrm>
              <a:off x="4633913" y="4540250"/>
              <a:ext cx="987425" cy="29527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>
                <a:lnSpc>
                  <a:spcPct val="80000"/>
                </a:lnSpc>
              </a:pPr>
              <a:r>
                <a:rPr lang="en-US" sz="1000">
                  <a:latin typeface="Arial" pitchFamily="34" charset="0"/>
                  <a:ea typeface="ÇlÇr ñæí©" charset="-128"/>
                  <a:cs typeface="Arial" pitchFamily="34" charset="0"/>
                </a:rPr>
                <a:t>F-Frame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>
                  <a:latin typeface="Arial" pitchFamily="34" charset="0"/>
                  <a:ea typeface="ÇlÇr ñæí©" charset="-128"/>
                  <a:cs typeface="Arial" pitchFamily="34" charset="0"/>
                </a:rPr>
                <a:t>Production</a:t>
              </a: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90" name="TextBox 76"/>
            <p:cNvSpPr txBox="1">
              <a:spLocks noChangeArrowheads="1"/>
            </p:cNvSpPr>
            <p:nvPr/>
          </p:nvSpPr>
          <p:spPr bwMode="auto">
            <a:xfrm>
              <a:off x="2853353" y="5394325"/>
              <a:ext cx="6607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b="1" dirty="0">
                  <a:solidFill>
                    <a:srgbClr val="0079A4"/>
                  </a:solidFill>
                  <a:cs typeface="Arial" pitchFamily="34" charset="0"/>
                </a:rPr>
                <a:t>VC X&amp;Y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2251076" y="3233738"/>
              <a:ext cx="517525" cy="230187"/>
            </a:xfrm>
            <a:prstGeom prst="roundRect">
              <a:avLst/>
            </a:prstGeom>
            <a:solidFill>
              <a:srgbClr val="FA7D8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 algn="ctr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CMD</a:t>
              </a:r>
            </a:p>
          </p:txBody>
        </p:sp>
        <p:sp>
          <p:nvSpPr>
            <p:cNvPr id="36892" name="TextBox 77"/>
            <p:cNvSpPr txBox="1">
              <a:spLocks noChangeArrowheads="1"/>
            </p:cNvSpPr>
            <p:nvPr/>
          </p:nvSpPr>
          <p:spPr bwMode="auto">
            <a:xfrm>
              <a:off x="3447145" y="3302000"/>
              <a:ext cx="4828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b="1">
                  <a:solidFill>
                    <a:srgbClr val="0079A4"/>
                  </a:solidFill>
                  <a:cs typeface="Arial" pitchFamily="34" charset="0"/>
                </a:rPr>
                <a:t>VC Y</a:t>
              </a:r>
            </a:p>
          </p:txBody>
        </p:sp>
        <p:sp>
          <p:nvSpPr>
            <p:cNvPr id="36893" name="TextBox 77"/>
            <p:cNvSpPr txBox="1">
              <a:spLocks noChangeArrowheads="1"/>
            </p:cNvSpPr>
            <p:nvPr/>
          </p:nvSpPr>
          <p:spPr bwMode="auto">
            <a:xfrm>
              <a:off x="2500994" y="3484563"/>
              <a:ext cx="4828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b="1">
                  <a:solidFill>
                    <a:srgbClr val="0079A4"/>
                  </a:solidFill>
                  <a:cs typeface="Arial" pitchFamily="34" charset="0"/>
                </a:rPr>
                <a:t>VC X</a:t>
              </a:r>
            </a:p>
          </p:txBody>
        </p:sp>
        <p:sp>
          <p:nvSpPr>
            <p:cNvPr id="108" name="Magnetic Disk 18"/>
            <p:cNvSpPr/>
            <p:nvPr/>
          </p:nvSpPr>
          <p:spPr>
            <a:xfrm>
              <a:off x="3188521" y="3041650"/>
              <a:ext cx="455613" cy="2286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9" name="Straight Connector 108"/>
            <p:cNvCxnSpPr>
              <a:cxnSpLocks noChangeShapeType="1"/>
              <a:stCxn id="36900" idx="4"/>
              <a:endCxn id="36897" idx="0"/>
            </p:cNvCxnSpPr>
            <p:nvPr/>
          </p:nvCxnSpPr>
          <p:spPr bwMode="auto">
            <a:xfrm>
              <a:off x="2509838" y="4137025"/>
              <a:ext cx="7651" cy="1441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6" name="Text Box 15"/>
            <p:cNvSpPr txBox="1">
              <a:spLocks noChangeArrowheads="1"/>
            </p:cNvSpPr>
            <p:nvPr/>
          </p:nvSpPr>
          <p:spPr bwMode="auto">
            <a:xfrm>
              <a:off x="2224881" y="4924425"/>
              <a:ext cx="585216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 smtClean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AOS/TC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897" name="Text Box 12"/>
            <p:cNvSpPr txBox="1">
              <a:spLocks noChangeArrowheads="1"/>
            </p:cNvSpPr>
            <p:nvPr/>
          </p:nvSpPr>
          <p:spPr bwMode="auto">
            <a:xfrm>
              <a:off x="2224881" y="5578475"/>
              <a:ext cx="585216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RF &amp; Mod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898" name="Text Box 12"/>
            <p:cNvSpPr txBox="1">
              <a:spLocks noChangeArrowheads="1"/>
            </p:cNvSpPr>
            <p:nvPr/>
          </p:nvSpPr>
          <p:spPr bwMode="auto">
            <a:xfrm>
              <a:off x="2224881" y="5364163"/>
              <a:ext cx="585216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C &amp; S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899" name="Text Box 15"/>
            <p:cNvSpPr txBox="1">
              <a:spLocks noChangeArrowheads="1"/>
            </p:cNvSpPr>
            <p:nvPr/>
          </p:nvSpPr>
          <p:spPr bwMode="auto">
            <a:xfrm>
              <a:off x="2226469" y="4481513"/>
              <a:ext cx="585216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SPP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00" name="Oval 7"/>
            <p:cNvSpPr>
              <a:spLocks noChangeArrowheads="1"/>
            </p:cNvSpPr>
            <p:nvPr/>
          </p:nvSpPr>
          <p:spPr bwMode="auto">
            <a:xfrm>
              <a:off x="2033588" y="3844925"/>
              <a:ext cx="952500" cy="29210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Arial" pitchFamily="34" charset="0"/>
                  <a:ea typeface="ÇlÇr ñæí©" charset="-128"/>
                  <a:cs typeface="Arial" pitchFamily="34" charset="0"/>
                </a:rPr>
                <a:t>Space SPP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Arial" pitchFamily="34" charset="0"/>
                  <a:ea typeface="ÇlÇr ñæí©" charset="-128"/>
                  <a:cs typeface="Arial" pitchFamily="34" charset="0"/>
                </a:rPr>
                <a:t>Application</a:t>
              </a:r>
              <a:endParaRPr lang="en-US" sz="9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901" name="Elbow Connector 121"/>
            <p:cNvCxnSpPr>
              <a:cxnSpLocks noChangeShapeType="1"/>
              <a:stCxn id="36926" idx="2"/>
              <a:endCxn id="36899" idx="3"/>
            </p:cNvCxnSpPr>
            <p:nvPr/>
          </p:nvCxnSpPr>
          <p:spPr bwMode="auto">
            <a:xfrm rot="5400000">
              <a:off x="3042426" y="4190448"/>
              <a:ext cx="151606" cy="613087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2" name="Elbow Connector 122"/>
            <p:cNvCxnSpPr>
              <a:cxnSpLocks noChangeShapeType="1"/>
            </p:cNvCxnSpPr>
            <p:nvPr/>
          </p:nvCxnSpPr>
          <p:spPr bwMode="auto">
            <a:xfrm rot="5400000">
              <a:off x="2929758" y="3749675"/>
              <a:ext cx="968375" cy="952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3" name="Elbow Connector 125"/>
            <p:cNvCxnSpPr>
              <a:cxnSpLocks noChangeShapeType="1"/>
            </p:cNvCxnSpPr>
            <p:nvPr/>
          </p:nvCxnSpPr>
          <p:spPr bwMode="auto">
            <a:xfrm>
              <a:off x="2509838" y="3463925"/>
              <a:ext cx="0" cy="381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04" name="Oval 7"/>
            <p:cNvSpPr>
              <a:spLocks noChangeArrowheads="1"/>
            </p:cNvSpPr>
            <p:nvPr/>
          </p:nvSpPr>
          <p:spPr bwMode="auto">
            <a:xfrm>
              <a:off x="2940839" y="3586163"/>
              <a:ext cx="950976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Arial" pitchFamily="34" charset="0"/>
                  <a:ea typeface="ÇlÇr ñæí©" charset="-128"/>
                  <a:cs typeface="Arial" pitchFamily="34" charset="0"/>
                </a:rPr>
                <a:t>Space File Application</a:t>
              </a:r>
              <a:endParaRPr lang="en-US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TextBox 77"/>
            <p:cNvSpPr txBox="1">
              <a:spLocks noChangeArrowheads="1"/>
            </p:cNvSpPr>
            <p:nvPr/>
          </p:nvSpPr>
          <p:spPr bwMode="auto">
            <a:xfrm>
              <a:off x="6832352" y="3286125"/>
              <a:ext cx="67518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b="1" dirty="0" smtClean="0">
                  <a:solidFill>
                    <a:srgbClr val="0079A4"/>
                  </a:solidFill>
                  <a:latin typeface="Arial" pitchFamily="34" charset="0"/>
                  <a:cs typeface="Arial" pitchFamily="34" charset="0"/>
                </a:rPr>
                <a:t>To VC X</a:t>
              </a:r>
            </a:p>
          </p:txBody>
        </p:sp>
        <p:sp>
          <p:nvSpPr>
            <p:cNvPr id="133" name="TextBox 77"/>
            <p:cNvSpPr txBox="1">
              <a:spLocks noChangeArrowheads="1"/>
            </p:cNvSpPr>
            <p:nvPr/>
          </p:nvSpPr>
          <p:spPr bwMode="auto">
            <a:xfrm>
              <a:off x="7152576" y="5121275"/>
              <a:ext cx="6960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b="1" dirty="0" smtClean="0">
                  <a:solidFill>
                    <a:srgbClr val="0079A4"/>
                  </a:solidFill>
                  <a:latin typeface="Arial" pitchFamily="34" charset="0"/>
                  <a:cs typeface="Arial" pitchFamily="34" charset="0"/>
                </a:rPr>
                <a:t> VC X&amp;Y</a:t>
              </a:r>
            </a:p>
          </p:txBody>
        </p:sp>
        <p:sp>
          <p:nvSpPr>
            <p:cNvPr id="135" name="TextBox 77"/>
            <p:cNvSpPr txBox="1">
              <a:spLocks noChangeArrowheads="1"/>
            </p:cNvSpPr>
            <p:nvPr/>
          </p:nvSpPr>
          <p:spPr bwMode="auto">
            <a:xfrm>
              <a:off x="7681493" y="3105150"/>
              <a:ext cx="7104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b="1" dirty="0" smtClean="0">
                  <a:solidFill>
                    <a:srgbClr val="0079A4"/>
                  </a:solidFill>
                  <a:latin typeface="Arial" pitchFamily="34" charset="0"/>
                  <a:cs typeface="Arial" pitchFamily="34" charset="0"/>
                </a:rPr>
                <a:t>To VC  Y</a:t>
              </a:r>
            </a:p>
          </p:txBody>
        </p:sp>
        <p:sp>
          <p:nvSpPr>
            <p:cNvPr id="36908" name="Oval 7"/>
            <p:cNvSpPr>
              <a:spLocks noChangeArrowheads="1"/>
            </p:cNvSpPr>
            <p:nvPr/>
          </p:nvSpPr>
          <p:spPr bwMode="auto">
            <a:xfrm>
              <a:off x="7278624" y="3436938"/>
              <a:ext cx="950976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latin typeface="Arial" pitchFamily="34" charset="0"/>
                  <a:ea typeface="ÇlÇr ñæí©" charset="-128"/>
                  <a:cs typeface="Arial" pitchFamily="34" charset="0"/>
                </a:rPr>
                <a:t>User File Application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Magnetic Disk 18"/>
            <p:cNvSpPr/>
            <p:nvPr/>
          </p:nvSpPr>
          <p:spPr>
            <a:xfrm>
              <a:off x="7549325" y="2897188"/>
              <a:ext cx="409575" cy="2032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10" name="Text Box 16"/>
            <p:cNvSpPr txBox="1">
              <a:spLocks noChangeArrowheads="1"/>
            </p:cNvSpPr>
            <p:nvPr/>
          </p:nvSpPr>
          <p:spPr bwMode="auto">
            <a:xfrm>
              <a:off x="6640512" y="5583238"/>
              <a:ext cx="585216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IP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39" name="Straight Connector 138"/>
            <p:cNvCxnSpPr>
              <a:cxnSpLocks noChangeShapeType="1"/>
              <a:stCxn id="36916" idx="4"/>
              <a:endCxn id="36910" idx="0"/>
            </p:cNvCxnSpPr>
            <p:nvPr/>
          </p:nvCxnSpPr>
          <p:spPr bwMode="auto">
            <a:xfrm>
              <a:off x="6915912" y="3938588"/>
              <a:ext cx="17208" cy="1644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2" name="Text Box 15"/>
            <p:cNvSpPr txBox="1">
              <a:spLocks noChangeArrowheads="1"/>
            </p:cNvSpPr>
            <p:nvPr/>
          </p:nvSpPr>
          <p:spPr bwMode="auto">
            <a:xfrm>
              <a:off x="6640512" y="5143500"/>
              <a:ext cx="585216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TCP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13" name="Text Box 15"/>
            <p:cNvSpPr txBox="1">
              <a:spLocks noChangeArrowheads="1"/>
            </p:cNvSpPr>
            <p:nvPr/>
          </p:nvSpPr>
          <p:spPr bwMode="auto">
            <a:xfrm>
              <a:off x="6640512" y="4924425"/>
              <a:ext cx="585216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F-Frame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14" name="Text Box 15"/>
            <p:cNvSpPr txBox="1">
              <a:spLocks noChangeArrowheads="1"/>
            </p:cNvSpPr>
            <p:nvPr/>
          </p:nvSpPr>
          <p:spPr bwMode="auto">
            <a:xfrm>
              <a:off x="6640512" y="4708525"/>
              <a:ext cx="585216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 smtClean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AOS/TC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15" name="Text Box 15"/>
            <p:cNvSpPr txBox="1">
              <a:spLocks noChangeArrowheads="1"/>
            </p:cNvSpPr>
            <p:nvPr/>
          </p:nvSpPr>
          <p:spPr bwMode="auto">
            <a:xfrm>
              <a:off x="6640512" y="4264025"/>
              <a:ext cx="585216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SPP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16" name="Oval 7"/>
            <p:cNvSpPr>
              <a:spLocks noChangeArrowheads="1"/>
            </p:cNvSpPr>
            <p:nvPr/>
          </p:nvSpPr>
          <p:spPr bwMode="auto">
            <a:xfrm>
              <a:off x="6440424" y="3646488"/>
              <a:ext cx="950976" cy="29210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latin typeface="Arial" pitchFamily="34" charset="0"/>
                  <a:ea typeface="ÇlÇr ñæí©" charset="-128"/>
                  <a:cs typeface="Arial" pitchFamily="34" charset="0"/>
                </a:rPr>
                <a:t>User SPP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 dirty="0">
                  <a:latin typeface="Arial" pitchFamily="34" charset="0"/>
                  <a:ea typeface="ÇlÇr ñæí©" charset="-128"/>
                  <a:cs typeface="Arial" pitchFamily="34" charset="0"/>
                </a:rPr>
                <a:t>Application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917" name="Elbow Connector 147"/>
            <p:cNvCxnSpPr>
              <a:cxnSpLocks noChangeShapeType="1"/>
            </p:cNvCxnSpPr>
            <p:nvPr/>
          </p:nvCxnSpPr>
          <p:spPr bwMode="auto">
            <a:xfrm flipH="1">
              <a:off x="7744572" y="3105150"/>
              <a:ext cx="1348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Rounded Rectangle 148"/>
            <p:cNvSpPr/>
            <p:nvPr/>
          </p:nvSpPr>
          <p:spPr bwMode="auto">
            <a:xfrm>
              <a:off x="6650038" y="3040063"/>
              <a:ext cx="517525" cy="230187"/>
            </a:xfrm>
            <a:prstGeom prst="roundRect">
              <a:avLst/>
            </a:prstGeom>
            <a:solidFill>
              <a:srgbClr val="FA7D8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 algn="ctr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CMD</a:t>
              </a:r>
            </a:p>
          </p:txBody>
        </p:sp>
        <p:cxnSp>
          <p:nvCxnSpPr>
            <p:cNvPr id="36919" name="Elbow Connector 150"/>
            <p:cNvCxnSpPr>
              <a:cxnSpLocks noChangeShapeType="1"/>
              <a:stCxn id="149" idx="2"/>
              <a:endCxn id="36916" idx="0"/>
            </p:cNvCxnSpPr>
            <p:nvPr/>
          </p:nvCxnSpPr>
          <p:spPr bwMode="auto">
            <a:xfrm>
              <a:off x="6908801" y="3270250"/>
              <a:ext cx="7111" cy="376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20" name="Elbow Connector 151"/>
            <p:cNvCxnSpPr>
              <a:cxnSpLocks noChangeShapeType="1"/>
              <a:stCxn id="36908" idx="4"/>
              <a:endCxn id="36915" idx="3"/>
            </p:cNvCxnSpPr>
            <p:nvPr/>
          </p:nvCxnSpPr>
          <p:spPr bwMode="auto">
            <a:xfrm rot="5400000">
              <a:off x="7177183" y="3779170"/>
              <a:ext cx="625475" cy="528384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21" name="Text Box 15"/>
            <p:cNvSpPr txBox="1">
              <a:spLocks noChangeArrowheads="1"/>
            </p:cNvSpPr>
            <p:nvPr/>
          </p:nvSpPr>
          <p:spPr bwMode="auto">
            <a:xfrm>
              <a:off x="7443787" y="4065588"/>
              <a:ext cx="585216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CFDP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22" name="Text Box 15"/>
            <p:cNvSpPr txBox="1">
              <a:spLocks noChangeArrowheads="1"/>
            </p:cNvSpPr>
            <p:nvPr/>
          </p:nvSpPr>
          <p:spPr bwMode="auto">
            <a:xfrm>
              <a:off x="5205413" y="5362575"/>
              <a:ext cx="585216" cy="182563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IPSEC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23" name="Text Box 15"/>
            <p:cNvSpPr txBox="1">
              <a:spLocks noChangeArrowheads="1"/>
            </p:cNvSpPr>
            <p:nvPr/>
          </p:nvSpPr>
          <p:spPr bwMode="auto">
            <a:xfrm>
              <a:off x="2226469" y="4700588"/>
              <a:ext cx="585216" cy="182562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SDLS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24" name="Text Box 15"/>
            <p:cNvSpPr txBox="1">
              <a:spLocks noChangeArrowheads="1"/>
            </p:cNvSpPr>
            <p:nvPr/>
          </p:nvSpPr>
          <p:spPr bwMode="auto">
            <a:xfrm>
              <a:off x="3127402" y="4011613"/>
              <a:ext cx="585216" cy="182562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File Secure</a:t>
              </a:r>
              <a:endParaRPr lang="en-US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25" name="Text Box 15"/>
            <p:cNvSpPr txBox="1">
              <a:spLocks noChangeArrowheads="1"/>
            </p:cNvSpPr>
            <p:nvPr/>
          </p:nvSpPr>
          <p:spPr bwMode="auto">
            <a:xfrm>
              <a:off x="7453312" y="3841750"/>
              <a:ext cx="585216" cy="182563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File Secure</a:t>
              </a:r>
              <a:endParaRPr lang="en-US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26" name="Text Box 15"/>
            <p:cNvSpPr txBox="1">
              <a:spLocks noChangeArrowheads="1"/>
            </p:cNvSpPr>
            <p:nvPr/>
          </p:nvSpPr>
          <p:spPr bwMode="auto">
            <a:xfrm>
              <a:off x="3132164" y="4238625"/>
              <a:ext cx="585216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CFDP</a:t>
              </a:r>
              <a:endParaRPr lang="en-US" sz="1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27" name="Text Box 15"/>
            <p:cNvSpPr txBox="1">
              <a:spLocks noChangeArrowheads="1"/>
            </p:cNvSpPr>
            <p:nvPr/>
          </p:nvSpPr>
          <p:spPr bwMode="auto">
            <a:xfrm>
              <a:off x="6640512" y="4487863"/>
              <a:ext cx="585216" cy="182562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SDLS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928" name="Text Box 15"/>
            <p:cNvSpPr txBox="1">
              <a:spLocks noChangeArrowheads="1"/>
            </p:cNvSpPr>
            <p:nvPr/>
          </p:nvSpPr>
          <p:spPr bwMode="auto">
            <a:xfrm>
              <a:off x="6640512" y="5362575"/>
              <a:ext cx="585216" cy="185738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chemeClr val="tx1"/>
                  </a:solidFill>
                  <a:ea typeface="ÇlÇr ñæí©" charset="-128"/>
                  <a:cs typeface="Arial" pitchFamily="34" charset="0"/>
                </a:rPr>
                <a:t>IPSEC</a:t>
              </a:r>
              <a:endParaRPr lang="en-US" sz="10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7-</a:t>
            </a:r>
            <a:r>
              <a:rPr lang="en-US" dirty="0"/>
              <a:t>3</a:t>
            </a:r>
            <a:r>
              <a:rPr lang="en-US" dirty="0" smtClean="0"/>
              <a:t>: ABA </a:t>
            </a:r>
            <a:r>
              <a:rPr lang="en-US" dirty="0"/>
              <a:t>Secure End-to-End Forward: ABA Agency Supporting ABA </a:t>
            </a:r>
            <a:r>
              <a:rPr lang="en-US" dirty="0" smtClean="0"/>
              <a:t>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Title 1"/>
          <p:cNvSpPr txBox="1">
            <a:spLocks/>
          </p:cNvSpPr>
          <p:nvPr/>
        </p:nvSpPr>
        <p:spPr bwMode="auto">
          <a:xfrm>
            <a:off x="1066800" y="1524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dirty="0"/>
              <a:t>Figure </a:t>
            </a:r>
            <a:r>
              <a:rPr lang="en-US" sz="2000" b="1" dirty="0" smtClean="0"/>
              <a:t>7-</a:t>
            </a:r>
            <a:r>
              <a:rPr lang="en-US" sz="2000" b="1" dirty="0"/>
              <a:t>4</a:t>
            </a:r>
            <a:r>
              <a:rPr lang="en-US" sz="2000" b="1" dirty="0" smtClean="0"/>
              <a:t>: </a:t>
            </a:r>
            <a:r>
              <a:rPr lang="en-US" sz="2000" dirty="0" smtClean="0"/>
              <a:t>SSI </a:t>
            </a:r>
            <a:r>
              <a:rPr lang="en-US" sz="2000" dirty="0"/>
              <a:t>Secure End-to-End Forward: SSI Agency Supporting SSI </a:t>
            </a:r>
            <a:r>
              <a:rPr lang="en-US" sz="2000" dirty="0" smtClean="0"/>
              <a:t>Agency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66864" y="1752600"/>
            <a:ext cx="6181725" cy="4838700"/>
            <a:chOff x="1566864" y="1752600"/>
            <a:chExt cx="6181725" cy="4838700"/>
          </a:xfrm>
        </p:grpSpPr>
        <p:sp>
          <p:nvSpPr>
            <p:cNvPr id="38913" name="Rectangle 97"/>
            <p:cNvSpPr>
              <a:spLocks noChangeArrowheads="1"/>
            </p:cNvSpPr>
            <p:nvPr/>
          </p:nvSpPr>
          <p:spPr bwMode="auto">
            <a:xfrm>
              <a:off x="5962651" y="2065338"/>
              <a:ext cx="1785938" cy="3904488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sp>
          <p:nvSpPr>
            <p:cNvPr id="38914" name="Rectangle 97"/>
            <p:cNvSpPr>
              <a:spLocks noChangeArrowheads="1"/>
            </p:cNvSpPr>
            <p:nvPr/>
          </p:nvSpPr>
          <p:spPr bwMode="auto">
            <a:xfrm>
              <a:off x="3840164" y="2065338"/>
              <a:ext cx="1754187" cy="3904488"/>
            </a:xfrm>
            <a:prstGeom prst="cube">
              <a:avLst>
                <a:gd name="adj" fmla="val 3986"/>
              </a:avLst>
            </a:prstGeom>
            <a:solidFill>
              <a:srgbClr val="E0C62C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sp>
          <p:nvSpPr>
            <p:cNvPr id="38915" name="Rectangle 97"/>
            <p:cNvSpPr>
              <a:spLocks noChangeArrowheads="1"/>
            </p:cNvSpPr>
            <p:nvPr/>
          </p:nvSpPr>
          <p:spPr bwMode="auto">
            <a:xfrm>
              <a:off x="1566864" y="2065338"/>
              <a:ext cx="1800225" cy="3903662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1" lang="en-GB" sz="2400">
                <a:solidFill>
                  <a:schemeClr val="tx1"/>
                </a:solidFill>
              </a:endParaRPr>
            </a:p>
          </p:txBody>
        </p:sp>
        <p:cxnSp>
          <p:nvCxnSpPr>
            <p:cNvPr id="38916" name="Straight Connector 151"/>
            <p:cNvCxnSpPr>
              <a:cxnSpLocks noChangeShapeType="1"/>
            </p:cNvCxnSpPr>
            <p:nvPr/>
          </p:nvCxnSpPr>
          <p:spPr bwMode="auto">
            <a:xfrm>
              <a:off x="4298951" y="6203950"/>
              <a:ext cx="3209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7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862514" y="59753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8" name="Elbow Connector 178"/>
            <p:cNvCxnSpPr>
              <a:cxnSpLocks noChangeShapeType="1"/>
              <a:stCxn id="38935" idx="3"/>
              <a:endCxn id="38947" idx="1"/>
            </p:cNvCxnSpPr>
            <p:nvPr/>
          </p:nvCxnSpPr>
          <p:spPr bwMode="auto">
            <a:xfrm>
              <a:off x="2330451" y="5652294"/>
              <a:ext cx="1598613" cy="47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9" name="Straight Connector 264"/>
            <p:cNvCxnSpPr>
              <a:cxnSpLocks noChangeShapeType="1"/>
            </p:cNvCxnSpPr>
            <p:nvPr/>
          </p:nvCxnSpPr>
          <p:spPr bwMode="auto">
            <a:xfrm rot="5400000">
              <a:off x="6213476" y="597535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0" name="Rectangle 669"/>
            <p:cNvSpPr>
              <a:spLocks noChangeArrowheads="1"/>
            </p:cNvSpPr>
            <p:nvPr/>
          </p:nvSpPr>
          <p:spPr bwMode="auto">
            <a:xfrm>
              <a:off x="4057651" y="2154238"/>
              <a:ext cx="13192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Earth-Space</a:t>
              </a:r>
            </a:p>
            <a:p>
              <a:pPr algn="ctr"/>
              <a:r>
                <a:rPr lang="en-US" sz="1000" b="1"/>
                <a:t>Link Terminal</a:t>
              </a:r>
            </a:p>
          </p:txBody>
        </p:sp>
        <p:sp>
          <p:nvSpPr>
            <p:cNvPr id="38921" name="Rectangle 671"/>
            <p:cNvSpPr>
              <a:spLocks noChangeArrowheads="1"/>
            </p:cNvSpPr>
            <p:nvPr/>
          </p:nvSpPr>
          <p:spPr bwMode="auto">
            <a:xfrm>
              <a:off x="6262689" y="2154238"/>
              <a:ext cx="11858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/>
                <a:t>Earth </a:t>
              </a:r>
              <a:r>
                <a:rPr lang="en-US" sz="1000" b="1" dirty="0" smtClean="0"/>
                <a:t/>
              </a:r>
              <a:br>
                <a:rPr lang="en-US" sz="1000" b="1" dirty="0" smtClean="0"/>
              </a:br>
              <a:r>
                <a:rPr lang="en-US" sz="1000" b="1" dirty="0" smtClean="0"/>
                <a:t>User Node</a:t>
              </a:r>
              <a:endParaRPr lang="en-US" sz="1000" dirty="0"/>
            </a:p>
          </p:txBody>
        </p:sp>
        <p:sp>
          <p:nvSpPr>
            <p:cNvPr id="38922" name="Rectangle 672"/>
            <p:cNvSpPr>
              <a:spLocks noChangeArrowheads="1"/>
            </p:cNvSpPr>
            <p:nvPr/>
          </p:nvSpPr>
          <p:spPr bwMode="auto">
            <a:xfrm>
              <a:off x="1924051" y="2154238"/>
              <a:ext cx="1085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 b="1" dirty="0"/>
                <a:t>Space </a:t>
              </a:r>
              <a:r>
                <a:rPr lang="en-US" sz="1000" b="1" dirty="0" smtClean="0"/>
                <a:t/>
              </a:r>
              <a:br>
                <a:rPr lang="en-US" sz="1000" b="1" dirty="0" smtClean="0"/>
              </a:br>
              <a:r>
                <a:rPr lang="en-US" sz="1000" b="1" dirty="0" smtClean="0"/>
                <a:t>User Node</a:t>
              </a:r>
              <a:endParaRPr lang="en-US" sz="1000" dirty="0"/>
            </a:p>
          </p:txBody>
        </p:sp>
        <p:sp>
          <p:nvSpPr>
            <p:cNvPr id="38923" name="Text Box 57"/>
            <p:cNvSpPr txBox="1">
              <a:spLocks noChangeArrowheads="1"/>
            </p:cNvSpPr>
            <p:nvPr/>
          </p:nvSpPr>
          <p:spPr bwMode="auto">
            <a:xfrm>
              <a:off x="3035301" y="6005513"/>
              <a:ext cx="1187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 dirty="0" smtClean="0">
                  <a:solidFill>
                    <a:srgbClr val="000099"/>
                  </a:solidFill>
                  <a:latin typeface="Calibri" pitchFamily="34" charset="0"/>
                </a:rPr>
                <a:t>Ground-Space</a:t>
              </a:r>
              <a:endParaRPr lang="en-GB" sz="10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en-GB" sz="1000" b="1" dirty="0">
                  <a:solidFill>
                    <a:srgbClr val="000099"/>
                  </a:solidFill>
                  <a:latin typeface="Calibri" pitchFamily="34" charset="0"/>
                </a:rPr>
                <a:t>CCSDS Protocols</a:t>
              </a:r>
            </a:p>
          </p:txBody>
        </p:sp>
        <p:sp>
          <p:nvSpPr>
            <p:cNvPr id="38924" name="Text Box 57"/>
            <p:cNvSpPr txBox="1">
              <a:spLocks noChangeArrowheads="1"/>
            </p:cNvSpPr>
            <p:nvPr/>
          </p:nvSpPr>
          <p:spPr bwMode="auto">
            <a:xfrm>
              <a:off x="6100764" y="6191250"/>
              <a:ext cx="10429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Calibri" pitchFamily="34" charset="0"/>
                </a:rPr>
                <a:t>Terrestrial</a:t>
              </a:r>
            </a:p>
            <a:p>
              <a:pPr algn="ctr" eaLnBrk="1" hangingPunct="1"/>
              <a:r>
                <a:rPr lang="en-GB" sz="1000" b="1">
                  <a:solidFill>
                    <a:srgbClr val="000099"/>
                  </a:solidFill>
                  <a:latin typeface="Calibri" pitchFamily="34" charset="0"/>
                </a:rPr>
                <a:t>WAN</a:t>
              </a:r>
            </a:p>
          </p:txBody>
        </p:sp>
        <p:sp>
          <p:nvSpPr>
            <p:cNvPr id="38925" name="Rectangle 591"/>
            <p:cNvSpPr>
              <a:spLocks noChangeArrowheads="1"/>
            </p:cNvSpPr>
            <p:nvPr/>
          </p:nvSpPr>
          <p:spPr bwMode="auto">
            <a:xfrm>
              <a:off x="4176714" y="1752600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SSI</a:t>
              </a:r>
            </a:p>
          </p:txBody>
        </p:sp>
        <p:sp>
          <p:nvSpPr>
            <p:cNvPr id="38927" name="Rectangle 591"/>
            <p:cNvSpPr>
              <a:spLocks noChangeArrowheads="1"/>
            </p:cNvSpPr>
            <p:nvPr/>
          </p:nvSpPr>
          <p:spPr bwMode="auto">
            <a:xfrm>
              <a:off x="6315077" y="1752600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SSI</a:t>
              </a:r>
            </a:p>
          </p:txBody>
        </p:sp>
        <p:sp>
          <p:nvSpPr>
            <p:cNvPr id="38928" name="Rectangle 591"/>
            <p:cNvSpPr>
              <a:spLocks noChangeArrowheads="1"/>
            </p:cNvSpPr>
            <p:nvPr/>
          </p:nvSpPr>
          <p:spPr bwMode="auto">
            <a:xfrm>
              <a:off x="1926433" y="1752600"/>
              <a:ext cx="1081087" cy="2159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SzPct val="125000"/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SSI</a:t>
              </a:r>
            </a:p>
          </p:txBody>
        </p:sp>
        <p:sp>
          <p:nvSpPr>
            <p:cNvPr id="38929" name="TextBox 76"/>
            <p:cNvSpPr txBox="1">
              <a:spLocks noChangeArrowheads="1"/>
            </p:cNvSpPr>
            <p:nvPr/>
          </p:nvSpPr>
          <p:spPr bwMode="auto">
            <a:xfrm>
              <a:off x="2363789" y="4879975"/>
              <a:ext cx="4238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>
                  <a:solidFill>
                    <a:srgbClr val="0079A4"/>
                  </a:solidFill>
                </a:rPr>
                <a:t>VC X</a:t>
              </a: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1782764" y="2828925"/>
              <a:ext cx="517525" cy="230188"/>
            </a:xfrm>
            <a:prstGeom prst="roundRect">
              <a:avLst/>
            </a:prstGeom>
            <a:solidFill>
              <a:srgbClr val="FA7D8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rgbClr val="000000"/>
                  </a:solidFill>
                  <a:latin typeface="+mn-lt"/>
                  <a:ea typeface="+mn-ea"/>
                </a:rPr>
                <a:t>CMD</a:t>
              </a:r>
            </a:p>
          </p:txBody>
        </p:sp>
        <p:sp>
          <p:nvSpPr>
            <p:cNvPr id="38931" name="TextBox 77"/>
            <p:cNvSpPr txBox="1">
              <a:spLocks noChangeArrowheads="1"/>
            </p:cNvSpPr>
            <p:nvPr/>
          </p:nvSpPr>
          <p:spPr bwMode="auto">
            <a:xfrm>
              <a:off x="3806826" y="4859338"/>
              <a:ext cx="4238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800" b="1">
                  <a:solidFill>
                    <a:srgbClr val="0079A4"/>
                  </a:solidFill>
                </a:rPr>
                <a:t>VC X</a:t>
              </a:r>
            </a:p>
          </p:txBody>
        </p:sp>
        <p:sp>
          <p:nvSpPr>
            <p:cNvPr id="75" name="Magnetic Disk 18"/>
            <p:cNvSpPr/>
            <p:nvPr/>
          </p:nvSpPr>
          <p:spPr>
            <a:xfrm>
              <a:off x="2717801" y="2749550"/>
              <a:ext cx="455613" cy="228600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6" name="Straight Connector 75"/>
            <p:cNvCxnSpPr>
              <a:cxnSpLocks noChangeShapeType="1"/>
              <a:stCxn id="38939" idx="4"/>
              <a:endCxn id="38935" idx="0"/>
            </p:cNvCxnSpPr>
            <p:nvPr/>
          </p:nvCxnSpPr>
          <p:spPr bwMode="auto">
            <a:xfrm>
              <a:off x="2044701" y="3679825"/>
              <a:ext cx="1588" cy="1881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4" name="Text Box 15"/>
            <p:cNvSpPr txBox="1">
              <a:spLocks noChangeArrowheads="1"/>
            </p:cNvSpPr>
            <p:nvPr/>
          </p:nvSpPr>
          <p:spPr bwMode="auto">
            <a:xfrm>
              <a:off x="1760540" y="4906963"/>
              <a:ext cx="569912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AOS/TC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35" name="Text Box 12"/>
            <p:cNvSpPr txBox="1">
              <a:spLocks noChangeArrowheads="1"/>
            </p:cNvSpPr>
            <p:nvPr/>
          </p:nvSpPr>
          <p:spPr bwMode="auto">
            <a:xfrm>
              <a:off x="1760539" y="5561013"/>
              <a:ext cx="569912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RF &amp; Mod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36" name="Text Box 12"/>
            <p:cNvSpPr txBox="1">
              <a:spLocks noChangeArrowheads="1"/>
            </p:cNvSpPr>
            <p:nvPr/>
          </p:nvSpPr>
          <p:spPr bwMode="auto">
            <a:xfrm>
              <a:off x="1760539" y="5346700"/>
              <a:ext cx="569912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37" name="Text Box 15"/>
            <p:cNvSpPr txBox="1">
              <a:spLocks noChangeArrowheads="1"/>
            </p:cNvSpPr>
            <p:nvPr/>
          </p:nvSpPr>
          <p:spPr bwMode="auto">
            <a:xfrm>
              <a:off x="2665414" y="3798888"/>
              <a:ext cx="56673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38" name="Text Box 15"/>
            <p:cNvSpPr txBox="1">
              <a:spLocks noChangeArrowheads="1"/>
            </p:cNvSpPr>
            <p:nvPr/>
          </p:nvSpPr>
          <p:spPr bwMode="auto">
            <a:xfrm>
              <a:off x="1760540" y="4686300"/>
              <a:ext cx="56673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39" name="Oval 7"/>
            <p:cNvSpPr>
              <a:spLocks noChangeArrowheads="1"/>
            </p:cNvSpPr>
            <p:nvPr/>
          </p:nvSpPr>
          <p:spPr bwMode="auto">
            <a:xfrm>
              <a:off x="1663701" y="3386138"/>
              <a:ext cx="762000" cy="2936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Space Msg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Application</a:t>
              </a:r>
              <a:endParaRPr lang="en-US" sz="900">
                <a:latin typeface="Calibri" pitchFamily="34" charset="0"/>
              </a:endParaRPr>
            </a:p>
          </p:txBody>
        </p:sp>
        <p:cxnSp>
          <p:nvCxnSpPr>
            <p:cNvPr id="38940" name="Elbow Connector 82"/>
            <p:cNvCxnSpPr>
              <a:cxnSpLocks noChangeShapeType="1"/>
              <a:stCxn id="38937" idx="2"/>
              <a:endCxn id="38985" idx="3"/>
            </p:cNvCxnSpPr>
            <p:nvPr/>
          </p:nvCxnSpPr>
          <p:spPr bwMode="auto">
            <a:xfrm rot="5400000">
              <a:off x="2575191" y="3745706"/>
              <a:ext cx="136260" cy="61092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1" name="Elbow Connector 83"/>
            <p:cNvCxnSpPr>
              <a:cxnSpLocks noChangeShapeType="1"/>
              <a:stCxn id="75" idx="3"/>
              <a:endCxn id="38937" idx="0"/>
            </p:cNvCxnSpPr>
            <p:nvPr/>
          </p:nvCxnSpPr>
          <p:spPr bwMode="auto">
            <a:xfrm rot="16200000" flipH="1">
              <a:off x="2536033" y="3386931"/>
              <a:ext cx="820738" cy="317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2" name="Elbow Connector 84"/>
            <p:cNvCxnSpPr>
              <a:cxnSpLocks noChangeShapeType="1"/>
              <a:stCxn id="72" idx="2"/>
              <a:endCxn id="38939" idx="0"/>
            </p:cNvCxnSpPr>
            <p:nvPr/>
          </p:nvCxnSpPr>
          <p:spPr bwMode="auto">
            <a:xfrm>
              <a:off x="2041527" y="3059113"/>
              <a:ext cx="3174" cy="327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43" name="Oval 7"/>
            <p:cNvSpPr>
              <a:spLocks noChangeArrowheads="1"/>
            </p:cNvSpPr>
            <p:nvPr/>
          </p:nvSpPr>
          <p:spPr bwMode="auto">
            <a:xfrm>
              <a:off x="2566989" y="3184525"/>
              <a:ext cx="762000" cy="2936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Space File Application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38944" name="Text Box 15"/>
            <p:cNvSpPr txBox="1">
              <a:spLocks noChangeArrowheads="1"/>
            </p:cNvSpPr>
            <p:nvPr/>
          </p:nvSpPr>
          <p:spPr bwMode="auto">
            <a:xfrm>
              <a:off x="1760540" y="4246033"/>
              <a:ext cx="5683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45" name="Text Box 15"/>
            <p:cNvSpPr txBox="1">
              <a:spLocks noChangeArrowheads="1"/>
            </p:cNvSpPr>
            <p:nvPr/>
          </p:nvSpPr>
          <p:spPr bwMode="auto">
            <a:xfrm>
              <a:off x="1760540" y="3811588"/>
              <a:ext cx="566738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AMS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46" name="Text Box 15"/>
            <p:cNvSpPr txBox="1">
              <a:spLocks noChangeArrowheads="1"/>
            </p:cNvSpPr>
            <p:nvPr/>
          </p:nvSpPr>
          <p:spPr bwMode="auto">
            <a:xfrm>
              <a:off x="1760540" y="4470400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LTP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47" name="Text Box 12"/>
            <p:cNvSpPr txBox="1">
              <a:spLocks noChangeArrowheads="1"/>
            </p:cNvSpPr>
            <p:nvPr/>
          </p:nvSpPr>
          <p:spPr bwMode="auto">
            <a:xfrm>
              <a:off x="3929064" y="5565775"/>
              <a:ext cx="571500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RF &amp; Mod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48" name="Text Box 16"/>
            <p:cNvSpPr txBox="1">
              <a:spLocks noChangeArrowheads="1"/>
            </p:cNvSpPr>
            <p:nvPr/>
          </p:nvSpPr>
          <p:spPr bwMode="auto">
            <a:xfrm>
              <a:off x="4635501" y="5567363"/>
              <a:ext cx="893763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>
              <a:cxnSpLocks noChangeShapeType="1"/>
              <a:stCxn id="38954" idx="3"/>
            </p:cNvCxnSpPr>
            <p:nvPr/>
          </p:nvCxnSpPr>
          <p:spPr bwMode="auto">
            <a:xfrm flipH="1">
              <a:off x="4176714" y="3323188"/>
              <a:ext cx="6492" cy="22108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2"/>
            <p:cNvCxnSpPr>
              <a:cxnSpLocks noChangeShapeType="1"/>
              <a:stCxn id="38953" idx="5"/>
            </p:cNvCxnSpPr>
            <p:nvPr/>
          </p:nvCxnSpPr>
          <p:spPr bwMode="auto">
            <a:xfrm>
              <a:off x="4911726" y="4792663"/>
              <a:ext cx="0" cy="773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51" name="Text Box 12"/>
            <p:cNvSpPr txBox="1">
              <a:spLocks noChangeArrowheads="1"/>
            </p:cNvSpPr>
            <p:nvPr/>
          </p:nvSpPr>
          <p:spPr bwMode="auto">
            <a:xfrm>
              <a:off x="3929064" y="5351463"/>
              <a:ext cx="571500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52" name="Text Box 15"/>
            <p:cNvSpPr txBox="1">
              <a:spLocks noChangeArrowheads="1"/>
            </p:cNvSpPr>
            <p:nvPr/>
          </p:nvSpPr>
          <p:spPr bwMode="auto">
            <a:xfrm>
              <a:off x="4635501" y="4902200"/>
              <a:ext cx="569913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F-Frame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53" name="Oval 7"/>
            <p:cNvSpPr>
              <a:spLocks noChangeArrowheads="1"/>
            </p:cNvSpPr>
            <p:nvPr/>
          </p:nvSpPr>
          <p:spPr bwMode="auto">
            <a:xfrm>
              <a:off x="4068764" y="4538663"/>
              <a:ext cx="987425" cy="29686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Mux F-Frame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Production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38954" name="Oval 7"/>
            <p:cNvSpPr>
              <a:spLocks noChangeArrowheads="1"/>
            </p:cNvSpPr>
            <p:nvPr/>
          </p:nvSpPr>
          <p:spPr bwMode="auto">
            <a:xfrm>
              <a:off x="4038601" y="3076575"/>
              <a:ext cx="987425" cy="28892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latin typeface="Calibri" pitchFamily="34" charset="0"/>
                  <a:ea typeface="ÇlÇr ñæí©" charset="-128"/>
                </a:rPr>
                <a:t>Bundle </a:t>
              </a:r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Agent</a:t>
              </a:r>
              <a:br>
                <a:rPr lang="en-US" sz="900" dirty="0" smtClean="0">
                  <a:latin typeface="Calibri" pitchFamily="34" charset="0"/>
                  <a:ea typeface="ÇlÇr ñæí©" charset="-128"/>
                </a:rPr>
              </a:br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(Router/S&amp;F</a:t>
              </a:r>
              <a:r>
                <a:rPr lang="en-US" sz="900" dirty="0">
                  <a:latin typeface="Calibri" pitchFamily="34" charset="0"/>
                  <a:ea typeface="ÇlÇr ñæí©" charset="-128"/>
                </a:rPr>
                <a:t>)</a:t>
              </a:r>
            </a:p>
          </p:txBody>
        </p:sp>
        <p:sp>
          <p:nvSpPr>
            <p:cNvPr id="99" name="Magnetic Disk 18"/>
            <p:cNvSpPr/>
            <p:nvPr/>
          </p:nvSpPr>
          <p:spPr>
            <a:xfrm>
              <a:off x="4351339" y="2619375"/>
              <a:ext cx="266700" cy="358775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900"/>
            </a:p>
          </p:txBody>
        </p:sp>
        <p:cxnSp>
          <p:nvCxnSpPr>
            <p:cNvPr id="38956" name="Elbow Connector 274"/>
            <p:cNvCxnSpPr>
              <a:cxnSpLocks noChangeShapeType="1"/>
              <a:endCxn id="38954" idx="7"/>
            </p:cNvCxnSpPr>
            <p:nvPr/>
          </p:nvCxnSpPr>
          <p:spPr bwMode="auto">
            <a:xfrm>
              <a:off x="4600576" y="2809875"/>
              <a:ext cx="280988" cy="3079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7" name="Elbow Connector 15"/>
            <p:cNvCxnSpPr>
              <a:cxnSpLocks noChangeShapeType="1"/>
              <a:endCxn id="38954" idx="1"/>
            </p:cNvCxnSpPr>
            <p:nvPr/>
          </p:nvCxnSpPr>
          <p:spPr bwMode="auto">
            <a:xfrm rot="10800000" flipV="1">
              <a:off x="4183064" y="2809875"/>
              <a:ext cx="150812" cy="3079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58" name="Text Box 15"/>
            <p:cNvSpPr txBox="1">
              <a:spLocks noChangeArrowheads="1"/>
            </p:cNvSpPr>
            <p:nvPr/>
          </p:nvSpPr>
          <p:spPr bwMode="auto">
            <a:xfrm>
              <a:off x="3910014" y="4092575"/>
              <a:ext cx="568325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59" name="Text Box 15"/>
            <p:cNvSpPr txBox="1">
              <a:spLocks noChangeArrowheads="1"/>
            </p:cNvSpPr>
            <p:nvPr/>
          </p:nvSpPr>
          <p:spPr bwMode="auto">
            <a:xfrm>
              <a:off x="3910014" y="3657599"/>
              <a:ext cx="566737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60" name="Text Box 15"/>
            <p:cNvSpPr txBox="1">
              <a:spLocks noChangeArrowheads="1"/>
            </p:cNvSpPr>
            <p:nvPr/>
          </p:nvSpPr>
          <p:spPr bwMode="auto">
            <a:xfrm>
              <a:off x="3910014" y="3875088"/>
              <a:ext cx="568325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LTP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61" name="Text Box 15"/>
            <p:cNvSpPr txBox="1">
              <a:spLocks noChangeArrowheads="1"/>
            </p:cNvSpPr>
            <p:nvPr/>
          </p:nvSpPr>
          <p:spPr bwMode="auto">
            <a:xfrm>
              <a:off x="3910014" y="4308475"/>
              <a:ext cx="569913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AOS/TC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106" name="Straight Connector 105"/>
            <p:cNvCxnSpPr>
              <a:cxnSpLocks noChangeShapeType="1"/>
            </p:cNvCxnSpPr>
            <p:nvPr/>
          </p:nvCxnSpPr>
          <p:spPr bwMode="auto">
            <a:xfrm>
              <a:off x="5386389" y="3619500"/>
              <a:ext cx="0" cy="19478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Connector 106"/>
            <p:cNvCxnSpPr>
              <a:cxnSpLocks noChangeShapeType="1"/>
              <a:stCxn id="38954" idx="5"/>
            </p:cNvCxnSpPr>
            <p:nvPr/>
          </p:nvCxnSpPr>
          <p:spPr bwMode="auto">
            <a:xfrm>
              <a:off x="4881564" y="3322638"/>
              <a:ext cx="0" cy="149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64" name="Text Box 15"/>
            <p:cNvSpPr txBox="1">
              <a:spLocks noChangeArrowheads="1"/>
            </p:cNvSpPr>
            <p:nvPr/>
          </p:nvSpPr>
          <p:spPr bwMode="auto">
            <a:xfrm>
              <a:off x="4953000" y="3657598"/>
              <a:ext cx="576264" cy="20531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0" name="TextBox 77"/>
            <p:cNvSpPr txBox="1">
              <a:spLocks noChangeArrowheads="1"/>
            </p:cNvSpPr>
            <p:nvPr/>
          </p:nvSpPr>
          <p:spPr bwMode="auto">
            <a:xfrm>
              <a:off x="6699467" y="4826000"/>
              <a:ext cx="5790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 smtClean="0"/>
                <a:t>To </a:t>
              </a:r>
              <a:r>
                <a:rPr lang="en-US" dirty="0"/>
                <a:t>VC X</a:t>
              </a:r>
            </a:p>
          </p:txBody>
        </p:sp>
        <p:sp>
          <p:nvSpPr>
            <p:cNvPr id="38966" name="Oval 7"/>
            <p:cNvSpPr>
              <a:spLocks noChangeArrowheads="1"/>
            </p:cNvSpPr>
            <p:nvPr/>
          </p:nvSpPr>
          <p:spPr bwMode="auto">
            <a:xfrm>
              <a:off x="6865939" y="3859213"/>
              <a:ext cx="762000" cy="29210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125" name="Magnetic Disk 18"/>
            <p:cNvSpPr/>
            <p:nvPr/>
          </p:nvSpPr>
          <p:spPr>
            <a:xfrm>
              <a:off x="7038976" y="3375025"/>
              <a:ext cx="409575" cy="204788"/>
            </a:xfrm>
            <a:prstGeom prst="flowChartMagneticDisk">
              <a:avLst/>
            </a:prstGeom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8968" name="Text Box 16"/>
            <p:cNvSpPr txBox="1">
              <a:spLocks noChangeArrowheads="1"/>
            </p:cNvSpPr>
            <p:nvPr/>
          </p:nvSpPr>
          <p:spPr bwMode="auto">
            <a:xfrm>
              <a:off x="6154739" y="5559425"/>
              <a:ext cx="533400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127" name="Straight Connector 126"/>
            <p:cNvCxnSpPr>
              <a:cxnSpLocks noChangeShapeType="1"/>
              <a:stCxn id="38972" idx="4"/>
              <a:endCxn id="38968" idx="0"/>
            </p:cNvCxnSpPr>
            <p:nvPr/>
          </p:nvCxnSpPr>
          <p:spPr bwMode="auto">
            <a:xfrm>
              <a:off x="6421439" y="4365625"/>
              <a:ext cx="0" cy="1193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70" name="Text Box 15"/>
            <p:cNvSpPr txBox="1">
              <a:spLocks noChangeArrowheads="1"/>
            </p:cNvSpPr>
            <p:nvPr/>
          </p:nvSpPr>
          <p:spPr bwMode="auto">
            <a:xfrm>
              <a:off x="6154739" y="5119688"/>
              <a:ext cx="533400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71" name="Text Box 15"/>
            <p:cNvSpPr txBox="1">
              <a:spLocks noChangeArrowheads="1"/>
            </p:cNvSpPr>
            <p:nvPr/>
          </p:nvSpPr>
          <p:spPr bwMode="auto">
            <a:xfrm>
              <a:off x="6154739" y="4888970"/>
              <a:ext cx="533400" cy="1825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72" name="Oval 7"/>
            <p:cNvSpPr>
              <a:spLocks noChangeArrowheads="1"/>
            </p:cNvSpPr>
            <p:nvPr/>
          </p:nvSpPr>
          <p:spPr bwMode="auto">
            <a:xfrm>
              <a:off x="6040439" y="4073525"/>
              <a:ext cx="762000" cy="29210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User Msg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>
                  <a:latin typeface="Calibri" pitchFamily="34" charset="0"/>
                  <a:ea typeface="ÇlÇr ñæí©" charset="-128"/>
                </a:rPr>
                <a:t>Application</a:t>
              </a:r>
              <a:endParaRPr lang="en-US" sz="900">
                <a:latin typeface="Calibri" pitchFamily="34" charset="0"/>
              </a:endParaRPr>
            </a:p>
          </p:txBody>
        </p:sp>
        <p:cxnSp>
          <p:nvCxnSpPr>
            <p:cNvPr id="38973" name="Elbow Connector 135"/>
            <p:cNvCxnSpPr>
              <a:cxnSpLocks noChangeShapeType="1"/>
              <a:stCxn id="125" idx="3"/>
              <a:endCxn id="38966" idx="0"/>
            </p:cNvCxnSpPr>
            <p:nvPr/>
          </p:nvCxnSpPr>
          <p:spPr bwMode="auto">
            <a:xfrm>
              <a:off x="7243764" y="3579813"/>
              <a:ext cx="3175" cy="279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Rounded Rectangle 136"/>
            <p:cNvSpPr/>
            <p:nvPr/>
          </p:nvSpPr>
          <p:spPr bwMode="auto">
            <a:xfrm>
              <a:off x="6156326" y="3567113"/>
              <a:ext cx="517525" cy="230187"/>
            </a:xfrm>
            <a:prstGeom prst="roundRect">
              <a:avLst/>
            </a:prstGeom>
            <a:solidFill>
              <a:srgbClr val="FA7D8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rgbClr val="000000"/>
                  </a:solidFill>
                  <a:latin typeface="+mn-lt"/>
                  <a:ea typeface="+mn-ea"/>
                </a:rPr>
                <a:t>CMD</a:t>
              </a:r>
            </a:p>
          </p:txBody>
        </p:sp>
        <p:cxnSp>
          <p:nvCxnSpPr>
            <p:cNvPr id="38975" name="Elbow Connector 137"/>
            <p:cNvCxnSpPr>
              <a:cxnSpLocks noChangeShapeType="1"/>
              <a:stCxn id="137" idx="2"/>
              <a:endCxn id="38972" idx="0"/>
            </p:cNvCxnSpPr>
            <p:nvPr/>
          </p:nvCxnSpPr>
          <p:spPr bwMode="auto">
            <a:xfrm>
              <a:off x="6415089" y="3797300"/>
              <a:ext cx="6350" cy="276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76" name="Elbow Connector 138"/>
            <p:cNvCxnSpPr>
              <a:cxnSpLocks noChangeShapeType="1"/>
              <a:stCxn id="38966" idx="4"/>
              <a:endCxn id="38981" idx="3"/>
            </p:cNvCxnSpPr>
            <p:nvPr/>
          </p:nvCxnSpPr>
          <p:spPr bwMode="auto">
            <a:xfrm rot="5400000">
              <a:off x="6656520" y="4180810"/>
              <a:ext cx="619917" cy="56092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77" name="Text Box 15"/>
            <p:cNvSpPr txBox="1">
              <a:spLocks noChangeArrowheads="1"/>
            </p:cNvSpPr>
            <p:nvPr/>
          </p:nvSpPr>
          <p:spPr bwMode="auto">
            <a:xfrm>
              <a:off x="6952458" y="4521200"/>
              <a:ext cx="588962" cy="1841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78" name="Text Box 15"/>
            <p:cNvSpPr txBox="1">
              <a:spLocks noChangeArrowheads="1"/>
            </p:cNvSpPr>
            <p:nvPr/>
          </p:nvSpPr>
          <p:spPr bwMode="auto">
            <a:xfrm>
              <a:off x="6154739" y="4457700"/>
              <a:ext cx="534988" cy="1825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AMS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79" name="Text Box 15"/>
            <p:cNvSpPr txBox="1">
              <a:spLocks noChangeArrowheads="1"/>
            </p:cNvSpPr>
            <p:nvPr/>
          </p:nvSpPr>
          <p:spPr bwMode="auto">
            <a:xfrm>
              <a:off x="4635501" y="5346700"/>
              <a:ext cx="889000" cy="182563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IPSEC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80" name="Text Box 15"/>
            <p:cNvSpPr txBox="1">
              <a:spLocks noChangeArrowheads="1"/>
            </p:cNvSpPr>
            <p:nvPr/>
          </p:nvSpPr>
          <p:spPr bwMode="auto">
            <a:xfrm>
              <a:off x="6957220" y="4279900"/>
              <a:ext cx="579438" cy="182563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File Secure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81" name="Text Box 15"/>
            <p:cNvSpPr txBox="1">
              <a:spLocks noChangeArrowheads="1"/>
            </p:cNvSpPr>
            <p:nvPr/>
          </p:nvSpPr>
          <p:spPr bwMode="auto">
            <a:xfrm>
              <a:off x="6157379" y="4679949"/>
              <a:ext cx="528638" cy="182562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SBSP</a:t>
              </a:r>
              <a:endParaRPr lang="en-US" sz="900" dirty="0">
                <a:latin typeface="Calibri" pitchFamily="34" charset="0"/>
                <a:ea typeface="ÇlÇr ñæí©" charset="-128"/>
              </a:endParaRPr>
            </a:p>
          </p:txBody>
        </p:sp>
        <p:sp>
          <p:nvSpPr>
            <p:cNvPr id="38982" name="Text Box 15"/>
            <p:cNvSpPr txBox="1">
              <a:spLocks noChangeArrowheads="1"/>
            </p:cNvSpPr>
            <p:nvPr/>
          </p:nvSpPr>
          <p:spPr bwMode="auto">
            <a:xfrm>
              <a:off x="2655889" y="3575050"/>
              <a:ext cx="579437" cy="182563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File Secure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83" name="Text Box 15"/>
            <p:cNvSpPr txBox="1">
              <a:spLocks noChangeArrowheads="1"/>
            </p:cNvSpPr>
            <p:nvPr/>
          </p:nvSpPr>
          <p:spPr bwMode="auto">
            <a:xfrm>
              <a:off x="4783667" y="3439583"/>
              <a:ext cx="751416" cy="190500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SBSP</a:t>
              </a:r>
              <a:endParaRPr lang="en-US" sz="900" dirty="0">
                <a:latin typeface="Calibri" pitchFamily="34" charset="0"/>
                <a:ea typeface="ÇlÇr ñæí©" charset="-128"/>
              </a:endParaRPr>
            </a:p>
          </p:txBody>
        </p:sp>
        <p:sp>
          <p:nvSpPr>
            <p:cNvPr id="38984" name="Text Box 15"/>
            <p:cNvSpPr txBox="1">
              <a:spLocks noChangeArrowheads="1"/>
            </p:cNvSpPr>
            <p:nvPr/>
          </p:nvSpPr>
          <p:spPr bwMode="auto">
            <a:xfrm>
              <a:off x="3921125" y="3439583"/>
              <a:ext cx="574675" cy="182563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SBSP</a:t>
              </a:r>
              <a:endParaRPr lang="en-US" sz="900" dirty="0">
                <a:latin typeface="Calibri" pitchFamily="34" charset="0"/>
                <a:ea typeface="ÇlÇr ñæí©" charset="-128"/>
              </a:endParaRPr>
            </a:p>
          </p:txBody>
        </p:sp>
        <p:sp>
          <p:nvSpPr>
            <p:cNvPr id="38985" name="Text Box 15"/>
            <p:cNvSpPr txBox="1">
              <a:spLocks noChangeArrowheads="1"/>
            </p:cNvSpPr>
            <p:nvPr/>
          </p:nvSpPr>
          <p:spPr bwMode="auto">
            <a:xfrm>
              <a:off x="1763183" y="4028017"/>
              <a:ext cx="574675" cy="182562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 dirty="0" smtClean="0">
                  <a:latin typeface="Calibri" pitchFamily="34" charset="0"/>
                  <a:ea typeface="ÇlÇr ñæí©" charset="-128"/>
                </a:rPr>
                <a:t>SBSP</a:t>
              </a:r>
              <a:endParaRPr lang="en-US" sz="900" dirty="0">
                <a:latin typeface="Calibri" pitchFamily="34" charset="0"/>
                <a:ea typeface="ÇlÇr ñæí©" charset="-128"/>
              </a:endParaRPr>
            </a:p>
          </p:txBody>
        </p:sp>
        <p:sp>
          <p:nvSpPr>
            <p:cNvPr id="38986" name="Text Box 15"/>
            <p:cNvSpPr txBox="1">
              <a:spLocks noChangeArrowheads="1"/>
            </p:cNvSpPr>
            <p:nvPr/>
          </p:nvSpPr>
          <p:spPr bwMode="auto">
            <a:xfrm>
              <a:off x="6154739" y="5338763"/>
              <a:ext cx="525462" cy="182562"/>
            </a:xfrm>
            <a:prstGeom prst="rect">
              <a:avLst/>
            </a:prstGeom>
            <a:solidFill>
              <a:srgbClr val="B7E05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IPSEC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987" name="Text Box 15"/>
            <p:cNvSpPr txBox="1">
              <a:spLocks noChangeArrowheads="1"/>
            </p:cNvSpPr>
            <p:nvPr/>
          </p:nvSpPr>
          <p:spPr bwMode="auto">
            <a:xfrm>
              <a:off x="4635501" y="5121275"/>
              <a:ext cx="893763" cy="1809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3840" tIns="31320" rIns="33840" bIns="3132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900">
                  <a:solidFill>
                    <a:schemeClr val="tx1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90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1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0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-3: SSI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Core Configuration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086" y="2842305"/>
            <a:ext cx="8131628" cy="2752952"/>
            <a:chOff x="468086" y="2842305"/>
            <a:chExt cx="8131628" cy="2752952"/>
          </a:xfrm>
        </p:grpSpPr>
        <p:cxnSp>
          <p:nvCxnSpPr>
            <p:cNvPr id="22" name="Straight Arrow Connector 21"/>
            <p:cNvCxnSpPr>
              <a:stCxn id="17" idx="2"/>
            </p:cNvCxnSpPr>
            <p:nvPr/>
          </p:nvCxnSpPr>
          <p:spPr bwMode="auto">
            <a:xfrm flipH="1" flipV="1">
              <a:off x="4914900" y="4505325"/>
              <a:ext cx="816198" cy="745063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prstDash val="solid"/>
              <a:miter lim="800000"/>
              <a:headEnd type="none"/>
              <a:tailEnd type="non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3" name="Group 2"/>
            <p:cNvGrpSpPr/>
            <p:nvPr/>
          </p:nvGrpSpPr>
          <p:grpSpPr>
            <a:xfrm>
              <a:off x="722814" y="2842305"/>
              <a:ext cx="7779835" cy="2752952"/>
              <a:chOff x="452438" y="2842305"/>
              <a:chExt cx="7861300" cy="2752952"/>
            </a:xfrm>
          </p:grpSpPr>
          <p:sp>
            <p:nvSpPr>
              <p:cNvPr id="11268" name="AutoShape 6"/>
              <p:cNvSpPr>
                <a:spLocks noChangeArrowheads="1"/>
              </p:cNvSpPr>
              <p:nvPr/>
            </p:nvSpPr>
            <p:spPr bwMode="auto">
              <a:xfrm>
                <a:off x="5346700" y="2842305"/>
                <a:ext cx="1028700" cy="469900"/>
              </a:xfrm>
              <a:prstGeom prst="wedgeRoundRectCallout">
                <a:avLst>
                  <a:gd name="adj1" fmla="val -105007"/>
                  <a:gd name="adj2" fmla="val 207852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269" name="AutoShape 1"/>
              <p:cNvSpPr>
                <a:spLocks noChangeArrowheads="1"/>
              </p:cNvSpPr>
              <p:nvPr/>
            </p:nvSpPr>
            <p:spPr bwMode="auto">
              <a:xfrm>
                <a:off x="452438" y="3566319"/>
                <a:ext cx="1079500" cy="952500"/>
              </a:xfrm>
              <a:prstGeom prst="cube">
                <a:avLst>
                  <a:gd name="adj" fmla="val 15731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Space</a:t>
                </a:r>
                <a:b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</a:b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User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Node</a:t>
                </a:r>
              </a:p>
            </p:txBody>
          </p:sp>
          <p:sp>
            <p:nvSpPr>
              <p:cNvPr id="11270" name="AutoShape 2"/>
              <p:cNvSpPr>
                <a:spLocks noChangeArrowheads="1"/>
              </p:cNvSpPr>
              <p:nvPr/>
            </p:nvSpPr>
            <p:spPr bwMode="auto">
              <a:xfrm>
                <a:off x="3670300" y="3569494"/>
                <a:ext cx="1092200" cy="1046162"/>
              </a:xfrm>
              <a:prstGeom prst="cube">
                <a:avLst>
                  <a:gd name="adj" fmla="val 16667"/>
                </a:avLst>
              </a:prstGeom>
              <a:solidFill>
                <a:srgbClr val="E0C62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SSI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ESLT</a:t>
                </a:r>
              </a:p>
            </p:txBody>
          </p:sp>
          <p:sp>
            <p:nvSpPr>
              <p:cNvPr id="11271" name="Line 3"/>
              <p:cNvSpPr>
                <a:spLocks noChangeShapeType="1"/>
              </p:cNvSpPr>
              <p:nvPr/>
            </p:nvSpPr>
            <p:spPr bwMode="auto">
              <a:xfrm>
                <a:off x="4762500" y="4082256"/>
                <a:ext cx="2616200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272" name="AutoShape 4"/>
              <p:cNvSpPr>
                <a:spLocks noChangeArrowheads="1"/>
              </p:cNvSpPr>
              <p:nvPr/>
            </p:nvSpPr>
            <p:spPr bwMode="auto">
              <a:xfrm>
                <a:off x="7234238" y="3563144"/>
                <a:ext cx="1079500" cy="952500"/>
              </a:xfrm>
              <a:prstGeom prst="cube">
                <a:avLst>
                  <a:gd name="adj" fmla="val 15731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Earth</a:t>
                </a:r>
                <a:b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</a:b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User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Node</a:t>
                </a:r>
              </a:p>
            </p:txBody>
          </p:sp>
          <p:sp>
            <p:nvSpPr>
              <p:cNvPr id="11273" name="Line 5"/>
              <p:cNvSpPr>
                <a:spLocks noChangeShapeType="1"/>
              </p:cNvSpPr>
              <p:nvPr/>
            </p:nvSpPr>
            <p:spPr bwMode="auto">
              <a:xfrm>
                <a:off x="1531938" y="4107656"/>
                <a:ext cx="2138362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274" name="AutoShape 7"/>
              <p:cNvSpPr>
                <a:spLocks noChangeArrowheads="1"/>
              </p:cNvSpPr>
              <p:nvPr/>
            </p:nvSpPr>
            <p:spPr bwMode="auto">
              <a:xfrm>
                <a:off x="2076450" y="2855005"/>
                <a:ext cx="927100" cy="465138"/>
              </a:xfrm>
              <a:prstGeom prst="wedgeRoundRectCallout">
                <a:avLst>
                  <a:gd name="adj1" fmla="val 108513"/>
                  <a:gd name="adj2" fmla="val 207540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Space Link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Interfaces</a:t>
                </a:r>
              </a:p>
            </p:txBody>
          </p:sp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>
                <a:off x="5461000" y="3688556"/>
                <a:ext cx="1049338" cy="787400"/>
              </a:xfrm>
              <a:prstGeom prst="cube">
                <a:avLst>
                  <a:gd name="adj" fmla="val 10583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Terrestrial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WANs</a:t>
                </a: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2109788" y="3715544"/>
                <a:ext cx="962025" cy="782637"/>
              </a:xfrm>
              <a:prstGeom prst="cube">
                <a:avLst>
                  <a:gd name="adj" fmla="val 118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Space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Routing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Node</a:t>
                </a:r>
              </a:p>
            </p:txBody>
          </p:sp>
          <p:sp>
            <p:nvSpPr>
              <p:cNvPr id="11277" name="AutoShape 6"/>
              <p:cNvSpPr>
                <a:spLocks noChangeArrowheads="1"/>
              </p:cNvSpPr>
              <p:nvPr/>
            </p:nvSpPr>
            <p:spPr bwMode="auto">
              <a:xfrm>
                <a:off x="5346700" y="2845480"/>
                <a:ext cx="1114425" cy="469900"/>
              </a:xfrm>
              <a:prstGeom prst="wedgeRoundRectCallout">
                <a:avLst>
                  <a:gd name="adj1" fmla="val 113673"/>
                  <a:gd name="adj2" fmla="val 197371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5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Terrestrial-Link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5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Interfaces</a:t>
                </a:r>
              </a:p>
            </p:txBody>
          </p:sp>
          <p:sp>
            <p:nvSpPr>
              <p:cNvPr id="11278" name="AutoShape 7"/>
              <p:cNvSpPr>
                <a:spLocks noChangeArrowheads="1"/>
              </p:cNvSpPr>
              <p:nvPr/>
            </p:nvSpPr>
            <p:spPr bwMode="auto">
              <a:xfrm>
                <a:off x="2076450" y="2855005"/>
                <a:ext cx="1004887" cy="465138"/>
              </a:xfrm>
              <a:prstGeom prst="wedgeRoundRectCallout">
                <a:avLst>
                  <a:gd name="adj1" fmla="val -99206"/>
                  <a:gd name="adj2" fmla="val 211979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5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Space-Link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50" b="1" dirty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Interfaces</a:t>
                </a:r>
              </a:p>
            </p:txBody>
          </p:sp>
          <p:sp>
            <p:nvSpPr>
              <p:cNvPr id="18" name="Line 3"/>
              <p:cNvSpPr>
                <a:spLocks noChangeShapeType="1"/>
              </p:cNvSpPr>
              <p:nvPr/>
            </p:nvSpPr>
            <p:spPr bwMode="auto">
              <a:xfrm>
                <a:off x="5961005" y="4475956"/>
                <a:ext cx="0" cy="45912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5513165" y="4812620"/>
                <a:ext cx="962025" cy="782637"/>
              </a:xfrm>
              <a:prstGeom prst="cube">
                <a:avLst>
                  <a:gd name="adj" fmla="val 118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Earth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Routing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Node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 bwMode="auto">
            <a:xfrm>
              <a:off x="468086" y="3320143"/>
              <a:ext cx="8131628" cy="22751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3794413" y="4893137"/>
              <a:ext cx="1193800" cy="474662"/>
            </a:xfrm>
            <a:prstGeom prst="wedgeRoundRectCallout">
              <a:avLst>
                <a:gd name="adj1" fmla="val 44898"/>
                <a:gd name="adj2" fmla="val -110075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lIns="0" tIns="0" r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Service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Management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5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Interface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Backup Slides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60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Service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58547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87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Convergence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43" r="-32143"/>
          <a:stretch>
            <a:fillRect/>
          </a:stretch>
        </p:blipFill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42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1650" y="1081088"/>
            <a:ext cx="8215313" cy="5572210"/>
            <a:chOff x="501650" y="1081088"/>
            <a:chExt cx="8215313" cy="5572210"/>
          </a:xfrm>
        </p:grpSpPr>
        <p:sp>
          <p:nvSpPr>
            <p:cNvPr id="7195" name="Text Box 498"/>
            <p:cNvSpPr txBox="1">
              <a:spLocks noChangeArrowheads="1"/>
            </p:cNvSpPr>
            <p:nvPr/>
          </p:nvSpPr>
          <p:spPr bwMode="auto">
            <a:xfrm>
              <a:off x="3663681" y="6006967"/>
              <a:ext cx="19928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99"/>
                  </a:solidFill>
                  <a:cs typeface="Arial" pitchFamily="34" charset="0"/>
                </a:rPr>
                <a:t>SSI-SP Network</a:t>
              </a:r>
              <a:endParaRPr lang="en-US" b="1" dirty="0">
                <a:solidFill>
                  <a:srgbClr val="000099"/>
                </a:solidFill>
                <a:cs typeface="Arial" pitchFamily="34" charset="0"/>
              </a:endParaRPr>
            </a:p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000099"/>
                  </a:solidFill>
                  <a:cs typeface="Arial" pitchFamily="34" charset="0"/>
                </a:rPr>
                <a:t>Peering </a:t>
              </a:r>
              <a:r>
                <a:rPr lang="en-US" b="1" dirty="0">
                  <a:solidFill>
                    <a:srgbClr val="000099"/>
                  </a:solidFill>
                  <a:cs typeface="Arial" pitchFamily="34" charset="0"/>
                </a:rPr>
                <a:t>Points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01650" y="1081088"/>
              <a:ext cx="8215313" cy="5249045"/>
              <a:chOff x="501650" y="1081088"/>
              <a:chExt cx="8215313" cy="5249045"/>
            </a:xfrm>
          </p:grpSpPr>
          <p:sp>
            <p:nvSpPr>
              <p:cNvPr id="7170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1309688" y="4994275"/>
                <a:ext cx="2120900" cy="635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171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5878513" y="4983163"/>
                <a:ext cx="2120900" cy="635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172" name="Freeform 354"/>
              <p:cNvSpPr>
                <a:spLocks noChangeAspect="1"/>
              </p:cNvSpPr>
              <p:nvPr/>
            </p:nvSpPr>
            <p:spPr bwMode="auto">
              <a:xfrm>
                <a:off x="6443663" y="6138863"/>
                <a:ext cx="7937" cy="30162"/>
              </a:xfrm>
              <a:custGeom>
                <a:avLst/>
                <a:gdLst>
                  <a:gd name="T0" fmla="*/ 2147483647 w 37"/>
                  <a:gd name="T1" fmla="*/ 2147483647 h 105"/>
                  <a:gd name="T2" fmla="*/ 2147483647 w 37"/>
                  <a:gd name="T3" fmla="*/ 2147483647 h 105"/>
                  <a:gd name="T4" fmla="*/ 0 w 37"/>
                  <a:gd name="T5" fmla="*/ 2147483647 h 105"/>
                  <a:gd name="T6" fmla="*/ 0 w 37"/>
                  <a:gd name="T7" fmla="*/ 0 h 105"/>
                  <a:gd name="T8" fmla="*/ 2147483647 w 37"/>
                  <a:gd name="T9" fmla="*/ 214748364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05"/>
                  <a:gd name="T17" fmla="*/ 37 w 3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05">
                    <a:moveTo>
                      <a:pt x="37" y="33"/>
                    </a:moveTo>
                    <a:lnTo>
                      <a:pt x="37" y="105"/>
                    </a:lnTo>
                    <a:lnTo>
                      <a:pt x="0" y="101"/>
                    </a:lnTo>
                    <a:lnTo>
                      <a:pt x="0" y="0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175" name="Line 2"/>
              <p:cNvSpPr>
                <a:spLocks noChangeShapeType="1"/>
              </p:cNvSpPr>
              <p:nvPr/>
            </p:nvSpPr>
            <p:spPr bwMode="auto">
              <a:xfrm>
                <a:off x="1922463" y="2845084"/>
                <a:ext cx="5338762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68915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51188" y="1885950"/>
                <a:ext cx="2879725" cy="1930400"/>
              </a:xfrm>
              <a:custGeom>
                <a:avLst/>
                <a:gdLst>
                  <a:gd name="T0" fmla="*/ 8932 w 21600"/>
                  <a:gd name="T1" fmla="*/ 965200 h 21600"/>
                  <a:gd name="T2" fmla="*/ 1439863 w 21600"/>
                  <a:gd name="T3" fmla="*/ 1928344 h 21600"/>
                  <a:gd name="T4" fmla="*/ 2877325 w 21600"/>
                  <a:gd name="T5" fmla="*/ 965200 h 21600"/>
                  <a:gd name="T6" fmla="*/ 1439863 w 21600"/>
                  <a:gd name="T7" fmla="*/ 1103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7 w 21600"/>
                  <a:gd name="T13" fmla="*/ 3262 h 21600"/>
                  <a:gd name="T14" fmla="*/ 17087 w 21600"/>
                  <a:gd name="T15" fmla="*/ 173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12E34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7177" name="Text Box 4"/>
              <p:cNvSpPr txBox="1">
                <a:spLocks noChangeArrowheads="1"/>
              </p:cNvSpPr>
              <p:nvPr/>
            </p:nvSpPr>
            <p:spPr bwMode="auto">
              <a:xfrm>
                <a:off x="2349500" y="2583181"/>
                <a:ext cx="265113" cy="457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99"/>
                    </a:solidFill>
                    <a:latin typeface="Calibri" pitchFamily="34" charset="0"/>
                  </a:rPr>
                  <a:t>I</a:t>
                </a:r>
              </a:p>
            </p:txBody>
          </p:sp>
          <p:sp>
            <p:nvSpPr>
              <p:cNvPr id="7178" name="Text Box 5"/>
              <p:cNvSpPr txBox="1">
                <a:spLocks noChangeArrowheads="1"/>
              </p:cNvSpPr>
              <p:nvPr/>
            </p:nvSpPr>
            <p:spPr bwMode="auto">
              <a:xfrm>
                <a:off x="6721475" y="2586356"/>
                <a:ext cx="265113" cy="457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99"/>
                    </a:solidFill>
                    <a:latin typeface="Calibri" pitchFamily="34" charset="0"/>
                  </a:rPr>
                  <a:t>I</a:t>
                </a:r>
              </a:p>
            </p:txBody>
          </p:sp>
          <p:sp>
            <p:nvSpPr>
              <p:cNvPr id="7179" name="AutoShape 6"/>
              <p:cNvSpPr>
                <a:spLocks noChangeArrowheads="1"/>
              </p:cNvSpPr>
              <p:nvPr/>
            </p:nvSpPr>
            <p:spPr bwMode="auto">
              <a:xfrm>
                <a:off x="501650" y="2402230"/>
                <a:ext cx="1420813" cy="884121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b="1" dirty="0">
                    <a:solidFill>
                      <a:srgbClr val="000099"/>
                    </a:solidFill>
                    <a:ea typeface="ＭＳ Ｐゴシック" pitchFamily="34" charset="-128"/>
                    <a:cs typeface="Arial" pitchFamily="34" charset="0"/>
                  </a:rPr>
                  <a:t>User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b="1" dirty="0">
                    <a:solidFill>
                      <a:srgbClr val="000099"/>
                    </a:solidFill>
                    <a:ea typeface="ＭＳ Ｐゴシック" pitchFamily="34" charset="-128"/>
                    <a:cs typeface="Arial" pitchFamily="34" charset="0"/>
                  </a:rPr>
                  <a:t>Applications</a:t>
                </a:r>
              </a:p>
            </p:txBody>
          </p:sp>
          <p:sp>
            <p:nvSpPr>
              <p:cNvPr id="7180" name="AutoShape 7"/>
              <p:cNvSpPr>
                <a:spLocks noChangeArrowheads="1"/>
              </p:cNvSpPr>
              <p:nvPr/>
            </p:nvSpPr>
            <p:spPr bwMode="auto">
              <a:xfrm>
                <a:off x="7261225" y="2395881"/>
                <a:ext cx="1420813" cy="884121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b="1" dirty="0">
                    <a:solidFill>
                      <a:srgbClr val="000099"/>
                    </a:solidFill>
                    <a:ea typeface="ＭＳ Ｐゴシック" pitchFamily="34" charset="-128"/>
                    <a:cs typeface="Arial" pitchFamily="34" charset="0"/>
                  </a:rPr>
                  <a:t>User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b="1" dirty="0">
                    <a:solidFill>
                      <a:srgbClr val="000099"/>
                    </a:solidFill>
                    <a:ea typeface="ＭＳ Ｐゴシック" pitchFamily="34" charset="-128"/>
                    <a:cs typeface="Arial" pitchFamily="34" charset="0"/>
                  </a:rPr>
                  <a:t>Applications</a:t>
                </a:r>
              </a:p>
            </p:txBody>
          </p:sp>
          <p:sp>
            <p:nvSpPr>
              <p:cNvPr id="7181" name="Text Box 8"/>
              <p:cNvSpPr txBox="1">
                <a:spLocks noChangeArrowheads="1"/>
              </p:cNvSpPr>
              <p:nvPr/>
            </p:nvSpPr>
            <p:spPr bwMode="auto">
              <a:xfrm>
                <a:off x="3333557" y="1081088"/>
                <a:ext cx="2697356" cy="646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000099"/>
                    </a:solidFill>
                    <a:cs typeface="Arial" pitchFamily="34" charset="0"/>
                  </a:rPr>
                  <a:t>SSI-SP </a:t>
                </a:r>
                <a:r>
                  <a:rPr lang="en-US" b="1" dirty="0">
                    <a:solidFill>
                      <a:srgbClr val="000099"/>
                    </a:solidFill>
                    <a:cs typeface="Arial" pitchFamily="34" charset="0"/>
                  </a:rPr>
                  <a:t>User Access Points</a:t>
                </a:r>
              </a:p>
            </p:txBody>
          </p:sp>
          <p:cxnSp>
            <p:nvCxnSpPr>
              <p:cNvPr id="7182" name="AutoShape 9"/>
              <p:cNvCxnSpPr>
                <a:cxnSpLocks noChangeShapeType="1"/>
                <a:endCxn id="7177" idx="0"/>
              </p:cNvCxnSpPr>
              <p:nvPr/>
            </p:nvCxnSpPr>
            <p:spPr bwMode="auto">
              <a:xfrm rot="10800000" flipV="1">
                <a:off x="2482850" y="1265730"/>
                <a:ext cx="862013" cy="1317451"/>
              </a:xfrm>
              <a:prstGeom prst="curvedConnector2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3" name="AutoShape 10"/>
              <p:cNvCxnSpPr>
                <a:cxnSpLocks noChangeShapeType="1"/>
                <a:endCxn id="7178" idx="0"/>
              </p:cNvCxnSpPr>
              <p:nvPr/>
            </p:nvCxnSpPr>
            <p:spPr bwMode="auto">
              <a:xfrm>
                <a:off x="6030913" y="1265730"/>
                <a:ext cx="823912" cy="1320626"/>
              </a:xfrm>
              <a:prstGeom prst="curvedConnector2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4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1354138" y="4830785"/>
                <a:ext cx="238125" cy="33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99"/>
                    </a:solidFill>
                    <a:latin typeface="Calibri" pitchFamily="34" charset="0"/>
                  </a:rPr>
                  <a:t>I</a:t>
                </a:r>
              </a:p>
            </p:txBody>
          </p:sp>
          <p:sp>
            <p:nvSpPr>
              <p:cNvPr id="7185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00388" y="4806975"/>
                <a:ext cx="292100" cy="33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99"/>
                    </a:solidFill>
                    <a:latin typeface="Calibri" pitchFamily="34" charset="0"/>
                  </a:rPr>
                  <a:t>II</a:t>
                </a:r>
              </a:p>
            </p:txBody>
          </p:sp>
          <p:sp>
            <p:nvSpPr>
              <p:cNvPr id="7186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3290888" y="4986340"/>
                <a:ext cx="2120900" cy="634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187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5081588" y="4799039"/>
                <a:ext cx="292100" cy="33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99"/>
                    </a:solidFill>
                    <a:latin typeface="Calibri" pitchFamily="34" charset="0"/>
                  </a:rPr>
                  <a:t>II</a:t>
                </a:r>
              </a:p>
            </p:txBody>
          </p:sp>
          <p:sp>
            <p:nvSpPr>
              <p:cNvPr id="7188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5895975" y="4802214"/>
                <a:ext cx="292100" cy="33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99"/>
                    </a:solidFill>
                    <a:latin typeface="Calibri" pitchFamily="34" charset="0"/>
                  </a:rPr>
                  <a:t>II</a:t>
                </a:r>
              </a:p>
            </p:txBody>
          </p:sp>
          <p:sp>
            <p:nvSpPr>
              <p:cNvPr id="7189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7696200" y="4803801"/>
                <a:ext cx="238125" cy="33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99"/>
                    </a:solidFill>
                    <a:latin typeface="Calibri" pitchFamily="34" charset="0"/>
                  </a:rPr>
                  <a:t>I</a:t>
                </a:r>
              </a:p>
            </p:txBody>
          </p:sp>
          <p:sp>
            <p:nvSpPr>
              <p:cNvPr id="7190" name="Text Box 41"/>
              <p:cNvSpPr txBox="1">
                <a:spLocks noChangeArrowheads="1"/>
              </p:cNvSpPr>
              <p:nvPr/>
            </p:nvSpPr>
            <p:spPr bwMode="auto">
              <a:xfrm>
                <a:off x="5424488" y="4670468"/>
                <a:ext cx="436562" cy="457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99"/>
                    </a:solidFill>
                  </a:rPr>
                  <a:t>. .</a:t>
                </a:r>
              </a:p>
            </p:txBody>
          </p:sp>
          <p:sp>
            <p:nvSpPr>
              <p:cNvPr id="7191" name="Line 43"/>
              <p:cNvSpPr>
                <a:spLocks noChangeShapeType="1"/>
              </p:cNvSpPr>
              <p:nvPr/>
            </p:nvSpPr>
            <p:spPr bwMode="auto">
              <a:xfrm flipH="1">
                <a:off x="1711325" y="2659371"/>
                <a:ext cx="771525" cy="190316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192" name="Line 44"/>
              <p:cNvSpPr>
                <a:spLocks noChangeShapeType="1"/>
              </p:cNvSpPr>
              <p:nvPr/>
            </p:nvSpPr>
            <p:spPr bwMode="auto">
              <a:xfrm>
                <a:off x="6875463" y="2654609"/>
                <a:ext cx="771525" cy="1903162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pic>
            <p:nvPicPr>
              <p:cNvPr id="7193" name="Picture 450" descr="LOR_200px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075" y="4695825"/>
                <a:ext cx="455613" cy="5937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94" name="Group 5"/>
              <p:cNvGrpSpPr>
                <a:grpSpLocks noChangeAspect="1"/>
              </p:cNvGrpSpPr>
              <p:nvPr/>
            </p:nvGrpSpPr>
            <p:grpSpPr bwMode="auto">
              <a:xfrm>
                <a:off x="7961313" y="4718087"/>
                <a:ext cx="755650" cy="479362"/>
                <a:chOff x="4707" y="2791"/>
                <a:chExt cx="899" cy="376"/>
              </a:xfrm>
            </p:grpSpPr>
            <p:grpSp>
              <p:nvGrpSpPr>
                <p:cNvPr id="7206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4707" y="2791"/>
                  <a:ext cx="899" cy="376"/>
                  <a:chOff x="4724" y="2366"/>
                  <a:chExt cx="1036" cy="523"/>
                </a:xfrm>
              </p:grpSpPr>
              <p:sp>
                <p:nvSpPr>
                  <p:cNvPr id="7503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724" y="2494"/>
                    <a:ext cx="168" cy="394"/>
                  </a:xfrm>
                  <a:custGeom>
                    <a:avLst/>
                    <a:gdLst>
                      <a:gd name="T0" fmla="*/ 0 w 345"/>
                      <a:gd name="T1" fmla="*/ 1 h 600"/>
                      <a:gd name="T2" fmla="*/ 0 w 345"/>
                      <a:gd name="T3" fmla="*/ 1 h 600"/>
                      <a:gd name="T4" fmla="*/ 0 w 345"/>
                      <a:gd name="T5" fmla="*/ 1 h 600"/>
                      <a:gd name="T6" fmla="*/ 0 w 345"/>
                      <a:gd name="T7" fmla="*/ 1 h 600"/>
                      <a:gd name="T8" fmla="*/ 0 w 345"/>
                      <a:gd name="T9" fmla="*/ 1 h 600"/>
                      <a:gd name="T10" fmla="*/ 0 w 345"/>
                      <a:gd name="T11" fmla="*/ 1 h 600"/>
                      <a:gd name="T12" fmla="*/ 0 w 345"/>
                      <a:gd name="T13" fmla="*/ 1 h 600"/>
                      <a:gd name="T14" fmla="*/ 0 w 345"/>
                      <a:gd name="T15" fmla="*/ 1 h 600"/>
                      <a:gd name="T16" fmla="*/ 0 w 345"/>
                      <a:gd name="T17" fmla="*/ 0 h 600"/>
                      <a:gd name="T18" fmla="*/ 0 w 345"/>
                      <a:gd name="T19" fmla="*/ 1 h 600"/>
                      <a:gd name="T20" fmla="*/ 0 w 345"/>
                      <a:gd name="T21" fmla="*/ 1 h 600"/>
                      <a:gd name="T22" fmla="*/ 0 w 345"/>
                      <a:gd name="T23" fmla="*/ 1 h 600"/>
                      <a:gd name="T24" fmla="*/ 0 w 345"/>
                      <a:gd name="T25" fmla="*/ 1 h 600"/>
                      <a:gd name="T26" fmla="*/ 0 w 345"/>
                      <a:gd name="T27" fmla="*/ 1 h 600"/>
                      <a:gd name="T28" fmla="*/ 0 w 345"/>
                      <a:gd name="T29" fmla="*/ 1 h 600"/>
                      <a:gd name="T30" fmla="*/ 0 w 345"/>
                      <a:gd name="T31" fmla="*/ 1 h 600"/>
                      <a:gd name="T32" fmla="*/ 0 w 345"/>
                      <a:gd name="T33" fmla="*/ 1 h 600"/>
                      <a:gd name="T34" fmla="*/ 0 w 345"/>
                      <a:gd name="T35" fmla="*/ 1 h 600"/>
                      <a:gd name="T36" fmla="*/ 0 w 345"/>
                      <a:gd name="T37" fmla="*/ 1 h 600"/>
                      <a:gd name="T38" fmla="*/ 0 w 345"/>
                      <a:gd name="T39" fmla="*/ 1 h 600"/>
                      <a:gd name="T40" fmla="*/ 0 w 345"/>
                      <a:gd name="T41" fmla="*/ 1 h 600"/>
                      <a:gd name="T42" fmla="*/ 0 w 345"/>
                      <a:gd name="T43" fmla="*/ 1 h 600"/>
                      <a:gd name="T44" fmla="*/ 0 w 345"/>
                      <a:gd name="T45" fmla="*/ 1 h 600"/>
                      <a:gd name="T46" fmla="*/ 0 w 345"/>
                      <a:gd name="T47" fmla="*/ 1 h 600"/>
                      <a:gd name="T48" fmla="*/ 0 w 345"/>
                      <a:gd name="T49" fmla="*/ 1 h 600"/>
                      <a:gd name="T50" fmla="*/ 0 w 345"/>
                      <a:gd name="T51" fmla="*/ 1 h 600"/>
                      <a:gd name="T52" fmla="*/ 0 w 345"/>
                      <a:gd name="T53" fmla="*/ 1 h 600"/>
                      <a:gd name="T54" fmla="*/ 0 w 345"/>
                      <a:gd name="T55" fmla="*/ 1 h 600"/>
                      <a:gd name="T56" fmla="*/ 0 w 345"/>
                      <a:gd name="T57" fmla="*/ 1 h 600"/>
                      <a:gd name="T58" fmla="*/ 0 w 345"/>
                      <a:gd name="T59" fmla="*/ 1 h 600"/>
                      <a:gd name="T60" fmla="*/ 0 w 345"/>
                      <a:gd name="T61" fmla="*/ 1 h 600"/>
                      <a:gd name="T62" fmla="*/ 0 w 345"/>
                      <a:gd name="T63" fmla="*/ 1 h 600"/>
                      <a:gd name="T64" fmla="*/ 0 w 345"/>
                      <a:gd name="T65" fmla="*/ 1 h 600"/>
                      <a:gd name="T66" fmla="*/ 0 w 345"/>
                      <a:gd name="T67" fmla="*/ 1 h 600"/>
                      <a:gd name="T68" fmla="*/ 0 w 345"/>
                      <a:gd name="T69" fmla="*/ 1 h 600"/>
                      <a:gd name="T70" fmla="*/ 0 w 345"/>
                      <a:gd name="T71" fmla="*/ 1 h 600"/>
                      <a:gd name="T72" fmla="*/ 0 w 345"/>
                      <a:gd name="T73" fmla="*/ 1 h 600"/>
                      <a:gd name="T74" fmla="*/ 0 w 345"/>
                      <a:gd name="T75" fmla="*/ 1 h 600"/>
                      <a:gd name="T76" fmla="*/ 0 w 345"/>
                      <a:gd name="T77" fmla="*/ 1 h 600"/>
                      <a:gd name="T78" fmla="*/ 0 w 345"/>
                      <a:gd name="T79" fmla="*/ 1 h 600"/>
                      <a:gd name="T80" fmla="*/ 0 w 345"/>
                      <a:gd name="T81" fmla="*/ 1 h 600"/>
                      <a:gd name="T82" fmla="*/ 0 w 345"/>
                      <a:gd name="T83" fmla="*/ 1 h 600"/>
                      <a:gd name="T84" fmla="*/ 0 w 345"/>
                      <a:gd name="T85" fmla="*/ 1 h 600"/>
                      <a:gd name="T86" fmla="*/ 0 w 345"/>
                      <a:gd name="T87" fmla="*/ 1 h 600"/>
                      <a:gd name="T88" fmla="*/ 0 w 345"/>
                      <a:gd name="T89" fmla="*/ 1 h 600"/>
                      <a:gd name="T90" fmla="*/ 0 w 345"/>
                      <a:gd name="T91" fmla="*/ 1 h 600"/>
                      <a:gd name="T92" fmla="*/ 0 w 345"/>
                      <a:gd name="T93" fmla="*/ 1 h 600"/>
                      <a:gd name="T94" fmla="*/ 0 w 345"/>
                      <a:gd name="T95" fmla="*/ 1 h 600"/>
                      <a:gd name="T96" fmla="*/ 0 w 345"/>
                      <a:gd name="T97" fmla="*/ 1 h 600"/>
                      <a:gd name="T98" fmla="*/ 0 w 345"/>
                      <a:gd name="T99" fmla="*/ 1 h 600"/>
                      <a:gd name="T100" fmla="*/ 0 w 345"/>
                      <a:gd name="T101" fmla="*/ 1 h 600"/>
                      <a:gd name="T102" fmla="*/ 0 w 345"/>
                      <a:gd name="T103" fmla="*/ 1 h 600"/>
                      <a:gd name="T104" fmla="*/ 0 w 345"/>
                      <a:gd name="T105" fmla="*/ 1 h 600"/>
                      <a:gd name="T106" fmla="*/ 0 w 345"/>
                      <a:gd name="T107" fmla="*/ 1 h 600"/>
                      <a:gd name="T108" fmla="*/ 0 w 345"/>
                      <a:gd name="T109" fmla="*/ 1 h 600"/>
                      <a:gd name="T110" fmla="*/ 0 w 345"/>
                      <a:gd name="T111" fmla="*/ 1 h 600"/>
                      <a:gd name="T112" fmla="*/ 0 w 345"/>
                      <a:gd name="T113" fmla="*/ 1 h 600"/>
                      <a:gd name="T114" fmla="*/ 0 w 345"/>
                      <a:gd name="T115" fmla="*/ 1 h 600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45"/>
                      <a:gd name="T175" fmla="*/ 0 h 600"/>
                      <a:gd name="T176" fmla="*/ 345 w 345"/>
                      <a:gd name="T177" fmla="*/ 600 h 600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45" h="600">
                        <a:moveTo>
                          <a:pt x="229" y="138"/>
                        </a:moveTo>
                        <a:lnTo>
                          <a:pt x="230" y="127"/>
                        </a:lnTo>
                        <a:lnTo>
                          <a:pt x="229" y="107"/>
                        </a:lnTo>
                        <a:lnTo>
                          <a:pt x="226" y="84"/>
                        </a:lnTo>
                        <a:lnTo>
                          <a:pt x="219" y="59"/>
                        </a:lnTo>
                        <a:lnTo>
                          <a:pt x="210" y="34"/>
                        </a:lnTo>
                        <a:lnTo>
                          <a:pt x="198" y="15"/>
                        </a:lnTo>
                        <a:lnTo>
                          <a:pt x="183" y="2"/>
                        </a:lnTo>
                        <a:lnTo>
                          <a:pt x="166" y="0"/>
                        </a:lnTo>
                        <a:lnTo>
                          <a:pt x="148" y="7"/>
                        </a:lnTo>
                        <a:lnTo>
                          <a:pt x="136" y="18"/>
                        </a:lnTo>
                        <a:lnTo>
                          <a:pt x="125" y="34"/>
                        </a:lnTo>
                        <a:lnTo>
                          <a:pt x="120" y="53"/>
                        </a:lnTo>
                        <a:lnTo>
                          <a:pt x="116" y="71"/>
                        </a:lnTo>
                        <a:lnTo>
                          <a:pt x="115" y="89"/>
                        </a:lnTo>
                        <a:lnTo>
                          <a:pt x="115" y="105"/>
                        </a:lnTo>
                        <a:lnTo>
                          <a:pt x="117" y="116"/>
                        </a:lnTo>
                        <a:lnTo>
                          <a:pt x="106" y="123"/>
                        </a:lnTo>
                        <a:lnTo>
                          <a:pt x="92" y="139"/>
                        </a:lnTo>
                        <a:lnTo>
                          <a:pt x="76" y="163"/>
                        </a:lnTo>
                        <a:lnTo>
                          <a:pt x="61" y="192"/>
                        </a:lnTo>
                        <a:lnTo>
                          <a:pt x="47" y="224"/>
                        </a:lnTo>
                        <a:lnTo>
                          <a:pt x="38" y="258"/>
                        </a:lnTo>
                        <a:lnTo>
                          <a:pt x="36" y="290"/>
                        </a:lnTo>
                        <a:lnTo>
                          <a:pt x="40" y="321"/>
                        </a:lnTo>
                        <a:lnTo>
                          <a:pt x="28" y="328"/>
                        </a:lnTo>
                        <a:lnTo>
                          <a:pt x="15" y="347"/>
                        </a:lnTo>
                        <a:lnTo>
                          <a:pt x="6" y="375"/>
                        </a:lnTo>
                        <a:lnTo>
                          <a:pt x="1" y="412"/>
                        </a:lnTo>
                        <a:lnTo>
                          <a:pt x="0" y="455"/>
                        </a:lnTo>
                        <a:lnTo>
                          <a:pt x="4" y="502"/>
                        </a:lnTo>
                        <a:lnTo>
                          <a:pt x="16" y="550"/>
                        </a:lnTo>
                        <a:lnTo>
                          <a:pt x="37" y="600"/>
                        </a:lnTo>
                        <a:lnTo>
                          <a:pt x="317" y="600"/>
                        </a:lnTo>
                        <a:lnTo>
                          <a:pt x="325" y="579"/>
                        </a:lnTo>
                        <a:lnTo>
                          <a:pt x="333" y="547"/>
                        </a:lnTo>
                        <a:lnTo>
                          <a:pt x="340" y="508"/>
                        </a:lnTo>
                        <a:lnTo>
                          <a:pt x="344" y="466"/>
                        </a:lnTo>
                        <a:lnTo>
                          <a:pt x="345" y="426"/>
                        </a:lnTo>
                        <a:lnTo>
                          <a:pt x="341" y="391"/>
                        </a:lnTo>
                        <a:lnTo>
                          <a:pt x="329" y="367"/>
                        </a:lnTo>
                        <a:lnTo>
                          <a:pt x="310" y="357"/>
                        </a:lnTo>
                        <a:lnTo>
                          <a:pt x="317" y="340"/>
                        </a:lnTo>
                        <a:lnTo>
                          <a:pt x="319" y="324"/>
                        </a:lnTo>
                        <a:lnTo>
                          <a:pt x="319" y="310"/>
                        </a:lnTo>
                        <a:lnTo>
                          <a:pt x="317" y="298"/>
                        </a:lnTo>
                        <a:lnTo>
                          <a:pt x="312" y="288"/>
                        </a:lnTo>
                        <a:lnTo>
                          <a:pt x="306" y="281"/>
                        </a:lnTo>
                        <a:lnTo>
                          <a:pt x="299" y="275"/>
                        </a:lnTo>
                        <a:lnTo>
                          <a:pt x="294" y="273"/>
                        </a:lnTo>
                        <a:lnTo>
                          <a:pt x="296" y="257"/>
                        </a:lnTo>
                        <a:lnTo>
                          <a:pt x="295" y="236"/>
                        </a:lnTo>
                        <a:lnTo>
                          <a:pt x="290" y="212"/>
                        </a:lnTo>
                        <a:lnTo>
                          <a:pt x="283" y="188"/>
                        </a:lnTo>
                        <a:lnTo>
                          <a:pt x="274" y="166"/>
                        </a:lnTo>
                        <a:lnTo>
                          <a:pt x="261" y="148"/>
                        </a:lnTo>
                        <a:lnTo>
                          <a:pt x="246" y="139"/>
                        </a:lnTo>
                        <a:lnTo>
                          <a:pt x="229" y="138"/>
                        </a:lnTo>
                        <a:close/>
                      </a:path>
                    </a:pathLst>
                  </a:custGeom>
                  <a:solidFill>
                    <a:srgbClr val="007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04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3" y="2471"/>
                    <a:ext cx="175" cy="172"/>
                  </a:xfrm>
                  <a:prstGeom prst="rect">
                    <a:avLst/>
                  </a:prstGeom>
                  <a:solidFill>
                    <a:srgbClr val="26CC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05" name="Rectangl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5" y="2471"/>
                    <a:ext cx="176" cy="172"/>
                  </a:xfrm>
                  <a:prstGeom prst="rect">
                    <a:avLst/>
                  </a:prstGeom>
                  <a:solidFill>
                    <a:srgbClr val="26CC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06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4835" y="2449"/>
                    <a:ext cx="403" cy="217"/>
                  </a:xfrm>
                  <a:custGeom>
                    <a:avLst/>
                    <a:gdLst>
                      <a:gd name="T0" fmla="*/ 0 w 827"/>
                      <a:gd name="T1" fmla="*/ 1 h 330"/>
                      <a:gd name="T2" fmla="*/ 0 w 827"/>
                      <a:gd name="T3" fmla="*/ 1 h 330"/>
                      <a:gd name="T4" fmla="*/ 0 w 827"/>
                      <a:gd name="T5" fmla="*/ 1 h 330"/>
                      <a:gd name="T6" fmla="*/ 0 w 827"/>
                      <a:gd name="T7" fmla="*/ 1 h 330"/>
                      <a:gd name="T8" fmla="*/ 0 w 827"/>
                      <a:gd name="T9" fmla="*/ 1 h 330"/>
                      <a:gd name="T10" fmla="*/ 0 w 827"/>
                      <a:gd name="T11" fmla="*/ 1 h 330"/>
                      <a:gd name="T12" fmla="*/ 0 w 827"/>
                      <a:gd name="T13" fmla="*/ 0 h 330"/>
                      <a:gd name="T14" fmla="*/ 0 w 827"/>
                      <a:gd name="T15" fmla="*/ 0 h 330"/>
                      <a:gd name="T16" fmla="*/ 0 w 827"/>
                      <a:gd name="T17" fmla="*/ 1 h 330"/>
                      <a:gd name="T18" fmla="*/ 0 w 827"/>
                      <a:gd name="T19" fmla="*/ 1 h 330"/>
                      <a:gd name="T20" fmla="*/ 0 w 827"/>
                      <a:gd name="T21" fmla="*/ 1 h 330"/>
                      <a:gd name="T22" fmla="*/ 0 w 827"/>
                      <a:gd name="T23" fmla="*/ 1 h 330"/>
                      <a:gd name="T24" fmla="*/ 0 w 827"/>
                      <a:gd name="T25" fmla="*/ 1 h 330"/>
                      <a:gd name="T26" fmla="*/ 0 w 827"/>
                      <a:gd name="T27" fmla="*/ 1 h 330"/>
                      <a:gd name="T28" fmla="*/ 0 w 827"/>
                      <a:gd name="T29" fmla="*/ 1 h 330"/>
                      <a:gd name="T30" fmla="*/ 0 w 827"/>
                      <a:gd name="T31" fmla="*/ 1 h 330"/>
                      <a:gd name="T32" fmla="*/ 0 w 827"/>
                      <a:gd name="T33" fmla="*/ 1 h 3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827"/>
                      <a:gd name="T52" fmla="*/ 0 h 330"/>
                      <a:gd name="T53" fmla="*/ 827 w 827"/>
                      <a:gd name="T54" fmla="*/ 330 h 3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827" h="330">
                        <a:moveTo>
                          <a:pt x="36" y="296"/>
                        </a:moveTo>
                        <a:lnTo>
                          <a:pt x="396" y="296"/>
                        </a:lnTo>
                        <a:lnTo>
                          <a:pt x="396" y="34"/>
                        </a:lnTo>
                        <a:lnTo>
                          <a:pt x="36" y="34"/>
                        </a:lnTo>
                        <a:lnTo>
                          <a:pt x="36" y="296"/>
                        </a:lnTo>
                        <a:lnTo>
                          <a:pt x="0" y="330"/>
                        </a:lnTo>
                        <a:lnTo>
                          <a:pt x="0" y="0"/>
                        </a:lnTo>
                        <a:lnTo>
                          <a:pt x="827" y="0"/>
                        </a:lnTo>
                        <a:lnTo>
                          <a:pt x="827" y="330"/>
                        </a:lnTo>
                        <a:lnTo>
                          <a:pt x="792" y="296"/>
                        </a:lnTo>
                        <a:lnTo>
                          <a:pt x="792" y="34"/>
                        </a:lnTo>
                        <a:lnTo>
                          <a:pt x="432" y="34"/>
                        </a:lnTo>
                        <a:lnTo>
                          <a:pt x="432" y="296"/>
                        </a:lnTo>
                        <a:lnTo>
                          <a:pt x="792" y="296"/>
                        </a:lnTo>
                        <a:lnTo>
                          <a:pt x="827" y="330"/>
                        </a:lnTo>
                        <a:lnTo>
                          <a:pt x="0" y="330"/>
                        </a:lnTo>
                        <a:lnTo>
                          <a:pt x="36" y="296"/>
                        </a:lnTo>
                        <a:close/>
                      </a:path>
                    </a:pathLst>
                  </a:custGeom>
                  <a:solidFill>
                    <a:srgbClr val="E8E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07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4905" y="2471"/>
                    <a:ext cx="123" cy="172"/>
                  </a:xfrm>
                  <a:custGeom>
                    <a:avLst/>
                    <a:gdLst>
                      <a:gd name="T0" fmla="*/ 0 w 251"/>
                      <a:gd name="T1" fmla="*/ 0 h 262"/>
                      <a:gd name="T2" fmla="*/ 0 w 251"/>
                      <a:gd name="T3" fmla="*/ 0 h 262"/>
                      <a:gd name="T4" fmla="*/ 0 w 251"/>
                      <a:gd name="T5" fmla="*/ 1 h 262"/>
                      <a:gd name="T6" fmla="*/ 0 w 251"/>
                      <a:gd name="T7" fmla="*/ 1 h 262"/>
                      <a:gd name="T8" fmla="*/ 0 w 251"/>
                      <a:gd name="T9" fmla="*/ 1 h 262"/>
                      <a:gd name="T10" fmla="*/ 0 w 251"/>
                      <a:gd name="T11" fmla="*/ 1 h 262"/>
                      <a:gd name="T12" fmla="*/ 0 w 251"/>
                      <a:gd name="T13" fmla="*/ 1 h 262"/>
                      <a:gd name="T14" fmla="*/ 0 w 251"/>
                      <a:gd name="T15" fmla="*/ 1 h 262"/>
                      <a:gd name="T16" fmla="*/ 0 w 251"/>
                      <a:gd name="T17" fmla="*/ 1 h 262"/>
                      <a:gd name="T18" fmla="*/ 0 w 251"/>
                      <a:gd name="T19" fmla="*/ 1 h 262"/>
                      <a:gd name="T20" fmla="*/ 0 w 251"/>
                      <a:gd name="T21" fmla="*/ 1 h 262"/>
                      <a:gd name="T22" fmla="*/ 0 w 251"/>
                      <a:gd name="T23" fmla="*/ 1 h 262"/>
                      <a:gd name="T24" fmla="*/ 0 w 251"/>
                      <a:gd name="T25" fmla="*/ 1 h 262"/>
                      <a:gd name="T26" fmla="*/ 0 w 251"/>
                      <a:gd name="T27" fmla="*/ 1 h 262"/>
                      <a:gd name="T28" fmla="*/ 0 w 251"/>
                      <a:gd name="T29" fmla="*/ 1 h 262"/>
                      <a:gd name="T30" fmla="*/ 0 w 251"/>
                      <a:gd name="T31" fmla="*/ 1 h 262"/>
                      <a:gd name="T32" fmla="*/ 0 w 251"/>
                      <a:gd name="T33" fmla="*/ 1 h 262"/>
                      <a:gd name="T34" fmla="*/ 0 w 251"/>
                      <a:gd name="T35" fmla="*/ 1 h 262"/>
                      <a:gd name="T36" fmla="*/ 0 w 251"/>
                      <a:gd name="T37" fmla="*/ 1 h 262"/>
                      <a:gd name="T38" fmla="*/ 0 w 251"/>
                      <a:gd name="T39" fmla="*/ 1 h 262"/>
                      <a:gd name="T40" fmla="*/ 0 w 251"/>
                      <a:gd name="T41" fmla="*/ 1 h 262"/>
                      <a:gd name="T42" fmla="*/ 0 w 251"/>
                      <a:gd name="T43" fmla="*/ 1 h 262"/>
                      <a:gd name="T44" fmla="*/ 0 w 251"/>
                      <a:gd name="T45" fmla="*/ 1 h 262"/>
                      <a:gd name="T46" fmla="*/ 0 w 251"/>
                      <a:gd name="T47" fmla="*/ 1 h 262"/>
                      <a:gd name="T48" fmla="*/ 0 w 251"/>
                      <a:gd name="T49" fmla="*/ 1 h 262"/>
                      <a:gd name="T50" fmla="*/ 0 w 251"/>
                      <a:gd name="T51" fmla="*/ 1 h 262"/>
                      <a:gd name="T52" fmla="*/ 0 w 251"/>
                      <a:gd name="T53" fmla="*/ 1 h 262"/>
                      <a:gd name="T54" fmla="*/ 0 w 251"/>
                      <a:gd name="T55" fmla="*/ 1 h 262"/>
                      <a:gd name="T56" fmla="*/ 0 w 251"/>
                      <a:gd name="T57" fmla="*/ 1 h 262"/>
                      <a:gd name="T58" fmla="*/ 0 w 251"/>
                      <a:gd name="T59" fmla="*/ 1 h 262"/>
                      <a:gd name="T60" fmla="*/ 0 w 251"/>
                      <a:gd name="T61" fmla="*/ 1 h 262"/>
                      <a:gd name="T62" fmla="*/ 0 w 251"/>
                      <a:gd name="T63" fmla="*/ 1 h 262"/>
                      <a:gd name="T64" fmla="*/ 0 w 251"/>
                      <a:gd name="T65" fmla="*/ 1 h 262"/>
                      <a:gd name="T66" fmla="*/ 0 w 251"/>
                      <a:gd name="T67" fmla="*/ 1 h 262"/>
                      <a:gd name="T68" fmla="*/ 0 w 251"/>
                      <a:gd name="T69" fmla="*/ 1 h 262"/>
                      <a:gd name="T70" fmla="*/ 0 w 251"/>
                      <a:gd name="T71" fmla="*/ 1 h 262"/>
                      <a:gd name="T72" fmla="*/ 0 w 251"/>
                      <a:gd name="T73" fmla="*/ 1 h 262"/>
                      <a:gd name="T74" fmla="*/ 0 w 251"/>
                      <a:gd name="T75" fmla="*/ 1 h 262"/>
                      <a:gd name="T76" fmla="*/ 0 w 251"/>
                      <a:gd name="T77" fmla="*/ 1 h 262"/>
                      <a:gd name="T78" fmla="*/ 0 w 251"/>
                      <a:gd name="T79" fmla="*/ 1 h 262"/>
                      <a:gd name="T80" fmla="*/ 0 w 251"/>
                      <a:gd name="T81" fmla="*/ 1 h 262"/>
                      <a:gd name="T82" fmla="*/ 0 w 251"/>
                      <a:gd name="T83" fmla="*/ 1 h 262"/>
                      <a:gd name="T84" fmla="*/ 0 w 251"/>
                      <a:gd name="T85" fmla="*/ 1 h 262"/>
                      <a:gd name="T86" fmla="*/ 0 w 251"/>
                      <a:gd name="T87" fmla="*/ 1 h 262"/>
                      <a:gd name="T88" fmla="*/ 0 w 251"/>
                      <a:gd name="T89" fmla="*/ 1 h 262"/>
                      <a:gd name="T90" fmla="*/ 0 w 251"/>
                      <a:gd name="T91" fmla="*/ 1 h 262"/>
                      <a:gd name="T92" fmla="*/ 0 w 251"/>
                      <a:gd name="T93" fmla="*/ 1 h 262"/>
                      <a:gd name="T94" fmla="*/ 0 w 251"/>
                      <a:gd name="T95" fmla="*/ 1 h 262"/>
                      <a:gd name="T96" fmla="*/ 0 w 251"/>
                      <a:gd name="T97" fmla="*/ 1 h 262"/>
                      <a:gd name="T98" fmla="*/ 0 w 251"/>
                      <a:gd name="T99" fmla="*/ 1 h 262"/>
                      <a:gd name="T100" fmla="*/ 0 w 251"/>
                      <a:gd name="T101" fmla="*/ 1 h 262"/>
                      <a:gd name="T102" fmla="*/ 0 w 251"/>
                      <a:gd name="T103" fmla="*/ 1 h 262"/>
                      <a:gd name="T104" fmla="*/ 0 w 251"/>
                      <a:gd name="T105" fmla="*/ 1 h 262"/>
                      <a:gd name="T106" fmla="*/ 0 w 251"/>
                      <a:gd name="T107" fmla="*/ 1 h 262"/>
                      <a:gd name="T108" fmla="*/ 0 w 251"/>
                      <a:gd name="T109" fmla="*/ 1 h 262"/>
                      <a:gd name="T110" fmla="*/ 0 w 251"/>
                      <a:gd name="T111" fmla="*/ 1 h 262"/>
                      <a:gd name="T112" fmla="*/ 0 w 251"/>
                      <a:gd name="T113" fmla="*/ 1 h 262"/>
                      <a:gd name="T114" fmla="*/ 0 w 251"/>
                      <a:gd name="T115" fmla="*/ 1 h 262"/>
                      <a:gd name="T116" fmla="*/ 0 w 251"/>
                      <a:gd name="T117" fmla="*/ 1 h 262"/>
                      <a:gd name="T118" fmla="*/ 0 w 251"/>
                      <a:gd name="T119" fmla="*/ 0 h 26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51"/>
                      <a:gd name="T181" fmla="*/ 0 h 262"/>
                      <a:gd name="T182" fmla="*/ 251 w 251"/>
                      <a:gd name="T183" fmla="*/ 262 h 262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51" h="262">
                        <a:moveTo>
                          <a:pt x="137" y="0"/>
                        </a:moveTo>
                        <a:lnTo>
                          <a:pt x="251" y="0"/>
                        </a:lnTo>
                        <a:lnTo>
                          <a:pt x="251" y="98"/>
                        </a:lnTo>
                        <a:lnTo>
                          <a:pt x="242" y="102"/>
                        </a:lnTo>
                        <a:lnTo>
                          <a:pt x="233" y="104"/>
                        </a:lnTo>
                        <a:lnTo>
                          <a:pt x="222" y="108"/>
                        </a:lnTo>
                        <a:lnTo>
                          <a:pt x="213" y="112"/>
                        </a:lnTo>
                        <a:lnTo>
                          <a:pt x="205" y="116"/>
                        </a:lnTo>
                        <a:lnTo>
                          <a:pt x="198" y="121"/>
                        </a:lnTo>
                        <a:lnTo>
                          <a:pt x="192" y="126"/>
                        </a:lnTo>
                        <a:lnTo>
                          <a:pt x="188" y="133"/>
                        </a:lnTo>
                        <a:lnTo>
                          <a:pt x="188" y="140"/>
                        </a:lnTo>
                        <a:lnTo>
                          <a:pt x="192" y="146"/>
                        </a:lnTo>
                        <a:lnTo>
                          <a:pt x="200" y="150"/>
                        </a:lnTo>
                        <a:lnTo>
                          <a:pt x="211" y="155"/>
                        </a:lnTo>
                        <a:lnTo>
                          <a:pt x="220" y="161"/>
                        </a:lnTo>
                        <a:lnTo>
                          <a:pt x="227" y="167"/>
                        </a:lnTo>
                        <a:lnTo>
                          <a:pt x="229" y="177"/>
                        </a:lnTo>
                        <a:lnTo>
                          <a:pt x="227" y="187"/>
                        </a:lnTo>
                        <a:lnTo>
                          <a:pt x="220" y="199"/>
                        </a:lnTo>
                        <a:lnTo>
                          <a:pt x="211" y="209"/>
                        </a:lnTo>
                        <a:lnTo>
                          <a:pt x="200" y="218"/>
                        </a:lnTo>
                        <a:lnTo>
                          <a:pt x="191" y="227"/>
                        </a:lnTo>
                        <a:lnTo>
                          <a:pt x="182" y="235"/>
                        </a:lnTo>
                        <a:lnTo>
                          <a:pt x="174" y="243"/>
                        </a:lnTo>
                        <a:lnTo>
                          <a:pt x="167" y="253"/>
                        </a:lnTo>
                        <a:lnTo>
                          <a:pt x="164" y="262"/>
                        </a:lnTo>
                        <a:lnTo>
                          <a:pt x="0" y="262"/>
                        </a:lnTo>
                        <a:lnTo>
                          <a:pt x="2" y="253"/>
                        </a:lnTo>
                        <a:lnTo>
                          <a:pt x="8" y="241"/>
                        </a:lnTo>
                        <a:lnTo>
                          <a:pt x="15" y="229"/>
                        </a:lnTo>
                        <a:lnTo>
                          <a:pt x="23" y="216"/>
                        </a:lnTo>
                        <a:lnTo>
                          <a:pt x="32" y="202"/>
                        </a:lnTo>
                        <a:lnTo>
                          <a:pt x="43" y="189"/>
                        </a:lnTo>
                        <a:lnTo>
                          <a:pt x="52" y="179"/>
                        </a:lnTo>
                        <a:lnTo>
                          <a:pt x="62" y="170"/>
                        </a:lnTo>
                        <a:lnTo>
                          <a:pt x="75" y="161"/>
                        </a:lnTo>
                        <a:lnTo>
                          <a:pt x="92" y="148"/>
                        </a:lnTo>
                        <a:lnTo>
                          <a:pt x="112" y="134"/>
                        </a:lnTo>
                        <a:lnTo>
                          <a:pt x="130" y="119"/>
                        </a:lnTo>
                        <a:lnTo>
                          <a:pt x="146" y="105"/>
                        </a:lnTo>
                        <a:lnTo>
                          <a:pt x="157" y="93"/>
                        </a:lnTo>
                        <a:lnTo>
                          <a:pt x="159" y="85"/>
                        </a:lnTo>
                        <a:lnTo>
                          <a:pt x="150" y="81"/>
                        </a:lnTo>
                        <a:lnTo>
                          <a:pt x="134" y="82"/>
                        </a:lnTo>
                        <a:lnTo>
                          <a:pt x="114" y="85"/>
                        </a:lnTo>
                        <a:lnTo>
                          <a:pt x="96" y="89"/>
                        </a:lnTo>
                        <a:lnTo>
                          <a:pt x="76" y="94"/>
                        </a:lnTo>
                        <a:lnTo>
                          <a:pt x="59" y="97"/>
                        </a:lnTo>
                        <a:lnTo>
                          <a:pt x="45" y="98"/>
                        </a:lnTo>
                        <a:lnTo>
                          <a:pt x="36" y="96"/>
                        </a:lnTo>
                        <a:lnTo>
                          <a:pt x="32" y="90"/>
                        </a:lnTo>
                        <a:lnTo>
                          <a:pt x="36" y="81"/>
                        </a:lnTo>
                        <a:lnTo>
                          <a:pt x="45" y="70"/>
                        </a:lnTo>
                        <a:lnTo>
                          <a:pt x="59" y="57"/>
                        </a:lnTo>
                        <a:lnTo>
                          <a:pt x="76" y="44"/>
                        </a:lnTo>
                        <a:lnTo>
                          <a:pt x="94" y="32"/>
                        </a:lnTo>
                        <a:lnTo>
                          <a:pt x="112" y="19"/>
                        </a:lnTo>
                        <a:lnTo>
                          <a:pt x="127" y="9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99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08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5088" y="2471"/>
                    <a:ext cx="133" cy="172"/>
                  </a:xfrm>
                  <a:custGeom>
                    <a:avLst/>
                    <a:gdLst>
                      <a:gd name="T0" fmla="*/ 0 w 271"/>
                      <a:gd name="T1" fmla="*/ 0 h 262"/>
                      <a:gd name="T2" fmla="*/ 0 w 271"/>
                      <a:gd name="T3" fmla="*/ 1 h 262"/>
                      <a:gd name="T4" fmla="*/ 0 w 271"/>
                      <a:gd name="T5" fmla="*/ 1 h 262"/>
                      <a:gd name="T6" fmla="*/ 0 w 271"/>
                      <a:gd name="T7" fmla="*/ 1 h 262"/>
                      <a:gd name="T8" fmla="*/ 0 w 271"/>
                      <a:gd name="T9" fmla="*/ 1 h 262"/>
                      <a:gd name="T10" fmla="*/ 0 w 271"/>
                      <a:gd name="T11" fmla="*/ 1 h 262"/>
                      <a:gd name="T12" fmla="*/ 0 w 271"/>
                      <a:gd name="T13" fmla="*/ 1 h 262"/>
                      <a:gd name="T14" fmla="*/ 0 w 271"/>
                      <a:gd name="T15" fmla="*/ 1 h 262"/>
                      <a:gd name="T16" fmla="*/ 0 w 271"/>
                      <a:gd name="T17" fmla="*/ 1 h 262"/>
                      <a:gd name="T18" fmla="*/ 0 w 271"/>
                      <a:gd name="T19" fmla="*/ 1 h 262"/>
                      <a:gd name="T20" fmla="*/ 0 w 271"/>
                      <a:gd name="T21" fmla="*/ 1 h 262"/>
                      <a:gd name="T22" fmla="*/ 0 w 271"/>
                      <a:gd name="T23" fmla="*/ 1 h 262"/>
                      <a:gd name="T24" fmla="*/ 0 w 271"/>
                      <a:gd name="T25" fmla="*/ 1 h 262"/>
                      <a:gd name="T26" fmla="*/ 0 w 271"/>
                      <a:gd name="T27" fmla="*/ 1 h 262"/>
                      <a:gd name="T28" fmla="*/ 0 w 271"/>
                      <a:gd name="T29" fmla="*/ 1 h 262"/>
                      <a:gd name="T30" fmla="*/ 0 w 271"/>
                      <a:gd name="T31" fmla="*/ 1 h 262"/>
                      <a:gd name="T32" fmla="*/ 0 w 271"/>
                      <a:gd name="T33" fmla="*/ 1 h 262"/>
                      <a:gd name="T34" fmla="*/ 0 w 271"/>
                      <a:gd name="T35" fmla="*/ 1 h 262"/>
                      <a:gd name="T36" fmla="*/ 0 w 271"/>
                      <a:gd name="T37" fmla="*/ 1 h 262"/>
                      <a:gd name="T38" fmla="*/ 0 w 271"/>
                      <a:gd name="T39" fmla="*/ 1 h 262"/>
                      <a:gd name="T40" fmla="*/ 0 w 271"/>
                      <a:gd name="T41" fmla="*/ 1 h 262"/>
                      <a:gd name="T42" fmla="*/ 0 w 271"/>
                      <a:gd name="T43" fmla="*/ 1 h 262"/>
                      <a:gd name="T44" fmla="*/ 0 w 271"/>
                      <a:gd name="T45" fmla="*/ 1 h 262"/>
                      <a:gd name="T46" fmla="*/ 0 w 271"/>
                      <a:gd name="T47" fmla="*/ 1 h 262"/>
                      <a:gd name="T48" fmla="*/ 0 w 271"/>
                      <a:gd name="T49" fmla="*/ 1 h 262"/>
                      <a:gd name="T50" fmla="*/ 0 w 271"/>
                      <a:gd name="T51" fmla="*/ 1 h 262"/>
                      <a:gd name="T52" fmla="*/ 0 w 271"/>
                      <a:gd name="T53" fmla="*/ 1 h 262"/>
                      <a:gd name="T54" fmla="*/ 0 w 271"/>
                      <a:gd name="T55" fmla="*/ 1 h 262"/>
                      <a:gd name="T56" fmla="*/ 0 w 271"/>
                      <a:gd name="T57" fmla="*/ 1 h 262"/>
                      <a:gd name="T58" fmla="*/ 0 w 271"/>
                      <a:gd name="T59" fmla="*/ 1 h 262"/>
                      <a:gd name="T60" fmla="*/ 0 w 271"/>
                      <a:gd name="T61" fmla="*/ 1 h 262"/>
                      <a:gd name="T62" fmla="*/ 0 w 271"/>
                      <a:gd name="T63" fmla="*/ 1 h 262"/>
                      <a:gd name="T64" fmla="*/ 0 w 271"/>
                      <a:gd name="T65" fmla="*/ 1 h 262"/>
                      <a:gd name="T66" fmla="*/ 0 w 271"/>
                      <a:gd name="T67" fmla="*/ 1 h 262"/>
                      <a:gd name="T68" fmla="*/ 0 w 271"/>
                      <a:gd name="T69" fmla="*/ 1 h 262"/>
                      <a:gd name="T70" fmla="*/ 0 w 271"/>
                      <a:gd name="T71" fmla="*/ 1 h 262"/>
                      <a:gd name="T72" fmla="*/ 0 w 271"/>
                      <a:gd name="T73" fmla="*/ 1 h 262"/>
                      <a:gd name="T74" fmla="*/ 0 w 271"/>
                      <a:gd name="T75" fmla="*/ 1 h 262"/>
                      <a:gd name="T76" fmla="*/ 0 w 271"/>
                      <a:gd name="T77" fmla="*/ 1 h 262"/>
                      <a:gd name="T78" fmla="*/ 0 w 271"/>
                      <a:gd name="T79" fmla="*/ 1 h 262"/>
                      <a:gd name="T80" fmla="*/ 0 w 271"/>
                      <a:gd name="T81" fmla="*/ 1 h 262"/>
                      <a:gd name="T82" fmla="*/ 0 w 271"/>
                      <a:gd name="T83" fmla="*/ 1 h 262"/>
                      <a:gd name="T84" fmla="*/ 0 w 271"/>
                      <a:gd name="T85" fmla="*/ 1 h 262"/>
                      <a:gd name="T86" fmla="*/ 0 w 271"/>
                      <a:gd name="T87" fmla="*/ 1 h 262"/>
                      <a:gd name="T88" fmla="*/ 0 w 271"/>
                      <a:gd name="T89" fmla="*/ 1 h 262"/>
                      <a:gd name="T90" fmla="*/ 0 w 271"/>
                      <a:gd name="T91" fmla="*/ 1 h 262"/>
                      <a:gd name="T92" fmla="*/ 0 w 271"/>
                      <a:gd name="T93" fmla="*/ 1 h 262"/>
                      <a:gd name="T94" fmla="*/ 0 w 271"/>
                      <a:gd name="T95" fmla="*/ 1 h 262"/>
                      <a:gd name="T96" fmla="*/ 0 w 271"/>
                      <a:gd name="T97" fmla="*/ 1 h 262"/>
                      <a:gd name="T98" fmla="*/ 0 w 271"/>
                      <a:gd name="T99" fmla="*/ 1 h 262"/>
                      <a:gd name="T100" fmla="*/ 0 w 271"/>
                      <a:gd name="T101" fmla="*/ 1 h 262"/>
                      <a:gd name="T102" fmla="*/ 0 w 271"/>
                      <a:gd name="T103" fmla="*/ 1 h 262"/>
                      <a:gd name="T104" fmla="*/ 0 w 271"/>
                      <a:gd name="T105" fmla="*/ 1 h 262"/>
                      <a:gd name="T106" fmla="*/ 0 w 271"/>
                      <a:gd name="T107" fmla="*/ 1 h 262"/>
                      <a:gd name="T108" fmla="*/ 0 w 271"/>
                      <a:gd name="T109" fmla="*/ 1 h 262"/>
                      <a:gd name="T110" fmla="*/ 0 w 271"/>
                      <a:gd name="T111" fmla="*/ 1 h 262"/>
                      <a:gd name="T112" fmla="*/ 0 w 271"/>
                      <a:gd name="T113" fmla="*/ 1 h 262"/>
                      <a:gd name="T114" fmla="*/ 0 w 271"/>
                      <a:gd name="T115" fmla="*/ 0 h 262"/>
                      <a:gd name="T116" fmla="*/ 0 w 271"/>
                      <a:gd name="T117" fmla="*/ 0 h 26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71"/>
                      <a:gd name="T178" fmla="*/ 0 h 262"/>
                      <a:gd name="T179" fmla="*/ 271 w 271"/>
                      <a:gd name="T180" fmla="*/ 262 h 26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71" h="262">
                        <a:moveTo>
                          <a:pt x="109" y="0"/>
                        </a:moveTo>
                        <a:lnTo>
                          <a:pt x="103" y="5"/>
                        </a:lnTo>
                        <a:lnTo>
                          <a:pt x="94" y="12"/>
                        </a:lnTo>
                        <a:lnTo>
                          <a:pt x="85" y="20"/>
                        </a:lnTo>
                        <a:lnTo>
                          <a:pt x="74" y="29"/>
                        </a:lnTo>
                        <a:lnTo>
                          <a:pt x="64" y="38"/>
                        </a:lnTo>
                        <a:lnTo>
                          <a:pt x="54" y="49"/>
                        </a:lnTo>
                        <a:lnTo>
                          <a:pt x="44" y="58"/>
                        </a:lnTo>
                        <a:lnTo>
                          <a:pt x="38" y="66"/>
                        </a:lnTo>
                        <a:lnTo>
                          <a:pt x="33" y="74"/>
                        </a:lnTo>
                        <a:lnTo>
                          <a:pt x="32" y="82"/>
                        </a:lnTo>
                        <a:lnTo>
                          <a:pt x="34" y="90"/>
                        </a:lnTo>
                        <a:lnTo>
                          <a:pt x="39" y="98"/>
                        </a:lnTo>
                        <a:lnTo>
                          <a:pt x="44" y="104"/>
                        </a:lnTo>
                        <a:lnTo>
                          <a:pt x="54" y="109"/>
                        </a:lnTo>
                        <a:lnTo>
                          <a:pt x="64" y="110"/>
                        </a:lnTo>
                        <a:lnTo>
                          <a:pt x="74" y="109"/>
                        </a:lnTo>
                        <a:lnTo>
                          <a:pt x="85" y="108"/>
                        </a:lnTo>
                        <a:lnTo>
                          <a:pt x="94" y="111"/>
                        </a:lnTo>
                        <a:lnTo>
                          <a:pt x="102" y="117"/>
                        </a:lnTo>
                        <a:lnTo>
                          <a:pt x="107" y="126"/>
                        </a:lnTo>
                        <a:lnTo>
                          <a:pt x="108" y="136"/>
                        </a:lnTo>
                        <a:lnTo>
                          <a:pt x="106" y="148"/>
                        </a:lnTo>
                        <a:lnTo>
                          <a:pt x="99" y="159"/>
                        </a:lnTo>
                        <a:lnTo>
                          <a:pt x="86" y="171"/>
                        </a:lnTo>
                        <a:lnTo>
                          <a:pt x="71" y="182"/>
                        </a:lnTo>
                        <a:lnTo>
                          <a:pt x="56" y="194"/>
                        </a:lnTo>
                        <a:lnTo>
                          <a:pt x="42" y="205"/>
                        </a:lnTo>
                        <a:lnTo>
                          <a:pt x="30" y="216"/>
                        </a:lnTo>
                        <a:lnTo>
                          <a:pt x="18" y="227"/>
                        </a:lnTo>
                        <a:lnTo>
                          <a:pt x="9" y="239"/>
                        </a:lnTo>
                        <a:lnTo>
                          <a:pt x="3" y="250"/>
                        </a:lnTo>
                        <a:lnTo>
                          <a:pt x="0" y="262"/>
                        </a:lnTo>
                        <a:lnTo>
                          <a:pt x="179" y="262"/>
                        </a:lnTo>
                        <a:lnTo>
                          <a:pt x="183" y="254"/>
                        </a:lnTo>
                        <a:lnTo>
                          <a:pt x="187" y="245"/>
                        </a:lnTo>
                        <a:lnTo>
                          <a:pt x="193" y="234"/>
                        </a:lnTo>
                        <a:lnTo>
                          <a:pt x="199" y="223"/>
                        </a:lnTo>
                        <a:lnTo>
                          <a:pt x="205" y="212"/>
                        </a:lnTo>
                        <a:lnTo>
                          <a:pt x="212" y="201"/>
                        </a:lnTo>
                        <a:lnTo>
                          <a:pt x="217" y="192"/>
                        </a:lnTo>
                        <a:lnTo>
                          <a:pt x="223" y="184"/>
                        </a:lnTo>
                        <a:lnTo>
                          <a:pt x="229" y="177"/>
                        </a:lnTo>
                        <a:lnTo>
                          <a:pt x="235" y="169"/>
                        </a:lnTo>
                        <a:lnTo>
                          <a:pt x="239" y="161"/>
                        </a:lnTo>
                        <a:lnTo>
                          <a:pt x="243" y="153"/>
                        </a:lnTo>
                        <a:lnTo>
                          <a:pt x="243" y="146"/>
                        </a:lnTo>
                        <a:lnTo>
                          <a:pt x="240" y="140"/>
                        </a:lnTo>
                        <a:lnTo>
                          <a:pt x="235" y="134"/>
                        </a:lnTo>
                        <a:lnTo>
                          <a:pt x="224" y="132"/>
                        </a:lnTo>
                        <a:lnTo>
                          <a:pt x="212" y="129"/>
                        </a:lnTo>
                        <a:lnTo>
                          <a:pt x="200" y="125"/>
                        </a:lnTo>
                        <a:lnTo>
                          <a:pt x="191" y="118"/>
                        </a:lnTo>
                        <a:lnTo>
                          <a:pt x="187" y="106"/>
                        </a:lnTo>
                        <a:lnTo>
                          <a:pt x="191" y="89"/>
                        </a:lnTo>
                        <a:lnTo>
                          <a:pt x="205" y="67"/>
                        </a:lnTo>
                        <a:lnTo>
                          <a:pt x="231" y="37"/>
                        </a:lnTo>
                        <a:lnTo>
                          <a:pt x="271" y="0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solidFill>
                    <a:srgbClr val="99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09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8" y="2449"/>
                    <a:ext cx="17" cy="420"/>
                  </a:xfrm>
                  <a:prstGeom prst="rect">
                    <a:avLst/>
                  </a:prstGeom>
                  <a:solidFill>
                    <a:srgbClr val="FFDD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0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8" y="2449"/>
                    <a:ext cx="17" cy="420"/>
                  </a:xfrm>
                  <a:prstGeom prst="rect">
                    <a:avLst/>
                  </a:prstGeom>
                  <a:solidFill>
                    <a:srgbClr val="FFDD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1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5" y="2666"/>
                    <a:ext cx="403" cy="26"/>
                  </a:xfrm>
                  <a:prstGeom prst="rect">
                    <a:avLst/>
                  </a:prstGeom>
                  <a:solidFill>
                    <a:srgbClr val="FFDD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2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5" y="2692"/>
                    <a:ext cx="403" cy="177"/>
                  </a:xfrm>
                  <a:prstGeom prst="rect">
                    <a:avLst/>
                  </a:prstGeom>
                  <a:solidFill>
                    <a:srgbClr val="B2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3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4819" y="2366"/>
                    <a:ext cx="436" cy="65"/>
                  </a:xfrm>
                  <a:custGeom>
                    <a:avLst/>
                    <a:gdLst>
                      <a:gd name="T0" fmla="*/ 0 w 894"/>
                      <a:gd name="T1" fmla="*/ 1 h 98"/>
                      <a:gd name="T2" fmla="*/ 0 w 894"/>
                      <a:gd name="T3" fmla="*/ 0 h 98"/>
                      <a:gd name="T4" fmla="*/ 0 w 894"/>
                      <a:gd name="T5" fmla="*/ 0 h 98"/>
                      <a:gd name="T6" fmla="*/ 0 w 894"/>
                      <a:gd name="T7" fmla="*/ 1 h 98"/>
                      <a:gd name="T8" fmla="*/ 0 w 894"/>
                      <a:gd name="T9" fmla="*/ 1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4"/>
                      <a:gd name="T16" fmla="*/ 0 h 98"/>
                      <a:gd name="T17" fmla="*/ 894 w 894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4" h="98">
                        <a:moveTo>
                          <a:pt x="894" y="98"/>
                        </a:moveTo>
                        <a:lnTo>
                          <a:pt x="837" y="0"/>
                        </a:lnTo>
                        <a:lnTo>
                          <a:pt x="49" y="0"/>
                        </a:lnTo>
                        <a:lnTo>
                          <a:pt x="0" y="98"/>
                        </a:lnTo>
                        <a:lnTo>
                          <a:pt x="894" y="98"/>
                        </a:lnTo>
                        <a:close/>
                      </a:path>
                    </a:pathLst>
                  </a:cu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4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5" y="2759"/>
                    <a:ext cx="58" cy="30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5" y="2722"/>
                    <a:ext cx="27" cy="29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5" y="2797"/>
                    <a:ext cx="27" cy="29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6" y="2759"/>
                    <a:ext cx="59" cy="30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55" y="2797"/>
                    <a:ext cx="58" cy="29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19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06" y="2431"/>
                    <a:ext cx="461" cy="18"/>
                  </a:xfrm>
                  <a:prstGeom prst="rect">
                    <a:avLst/>
                  </a:prstGeom>
                  <a:solidFill>
                    <a:srgbClr val="FFE5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0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71" y="2473"/>
                    <a:ext cx="176" cy="170"/>
                  </a:xfrm>
                  <a:prstGeom prst="rect">
                    <a:avLst/>
                  </a:prstGeom>
                  <a:solidFill>
                    <a:srgbClr val="26CC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1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64" y="2473"/>
                    <a:ext cx="176" cy="170"/>
                  </a:xfrm>
                  <a:prstGeom prst="rect">
                    <a:avLst/>
                  </a:prstGeom>
                  <a:solidFill>
                    <a:srgbClr val="26CC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2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5255" y="2449"/>
                    <a:ext cx="402" cy="218"/>
                  </a:xfrm>
                  <a:custGeom>
                    <a:avLst/>
                    <a:gdLst>
                      <a:gd name="T0" fmla="*/ 0 w 827"/>
                      <a:gd name="T1" fmla="*/ 1 h 332"/>
                      <a:gd name="T2" fmla="*/ 0 w 827"/>
                      <a:gd name="T3" fmla="*/ 1 h 332"/>
                      <a:gd name="T4" fmla="*/ 0 w 827"/>
                      <a:gd name="T5" fmla="*/ 1 h 332"/>
                      <a:gd name="T6" fmla="*/ 0 w 827"/>
                      <a:gd name="T7" fmla="*/ 1 h 332"/>
                      <a:gd name="T8" fmla="*/ 0 w 827"/>
                      <a:gd name="T9" fmla="*/ 1 h 332"/>
                      <a:gd name="T10" fmla="*/ 0 w 827"/>
                      <a:gd name="T11" fmla="*/ 1 h 332"/>
                      <a:gd name="T12" fmla="*/ 0 w 827"/>
                      <a:gd name="T13" fmla="*/ 0 h 332"/>
                      <a:gd name="T14" fmla="*/ 0 w 827"/>
                      <a:gd name="T15" fmla="*/ 0 h 332"/>
                      <a:gd name="T16" fmla="*/ 0 w 827"/>
                      <a:gd name="T17" fmla="*/ 1 h 332"/>
                      <a:gd name="T18" fmla="*/ 0 w 827"/>
                      <a:gd name="T19" fmla="*/ 1 h 332"/>
                      <a:gd name="T20" fmla="*/ 0 w 827"/>
                      <a:gd name="T21" fmla="*/ 1 h 332"/>
                      <a:gd name="T22" fmla="*/ 0 w 827"/>
                      <a:gd name="T23" fmla="*/ 1 h 332"/>
                      <a:gd name="T24" fmla="*/ 0 w 827"/>
                      <a:gd name="T25" fmla="*/ 1 h 332"/>
                      <a:gd name="T26" fmla="*/ 0 w 827"/>
                      <a:gd name="T27" fmla="*/ 1 h 332"/>
                      <a:gd name="T28" fmla="*/ 0 w 827"/>
                      <a:gd name="T29" fmla="*/ 1 h 332"/>
                      <a:gd name="T30" fmla="*/ 0 w 827"/>
                      <a:gd name="T31" fmla="*/ 1 h 332"/>
                      <a:gd name="T32" fmla="*/ 0 w 827"/>
                      <a:gd name="T33" fmla="*/ 1 h 33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827"/>
                      <a:gd name="T52" fmla="*/ 0 h 332"/>
                      <a:gd name="T53" fmla="*/ 827 w 827"/>
                      <a:gd name="T54" fmla="*/ 332 h 33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827" h="332">
                        <a:moveTo>
                          <a:pt x="34" y="296"/>
                        </a:moveTo>
                        <a:lnTo>
                          <a:pt x="396" y="296"/>
                        </a:lnTo>
                        <a:lnTo>
                          <a:pt x="396" y="36"/>
                        </a:lnTo>
                        <a:lnTo>
                          <a:pt x="34" y="36"/>
                        </a:lnTo>
                        <a:lnTo>
                          <a:pt x="34" y="296"/>
                        </a:lnTo>
                        <a:lnTo>
                          <a:pt x="0" y="332"/>
                        </a:lnTo>
                        <a:lnTo>
                          <a:pt x="0" y="0"/>
                        </a:lnTo>
                        <a:lnTo>
                          <a:pt x="827" y="0"/>
                        </a:lnTo>
                        <a:lnTo>
                          <a:pt x="827" y="332"/>
                        </a:lnTo>
                        <a:lnTo>
                          <a:pt x="791" y="296"/>
                        </a:lnTo>
                        <a:lnTo>
                          <a:pt x="791" y="36"/>
                        </a:lnTo>
                        <a:lnTo>
                          <a:pt x="430" y="36"/>
                        </a:lnTo>
                        <a:lnTo>
                          <a:pt x="430" y="296"/>
                        </a:lnTo>
                        <a:lnTo>
                          <a:pt x="791" y="296"/>
                        </a:lnTo>
                        <a:lnTo>
                          <a:pt x="827" y="332"/>
                        </a:lnTo>
                        <a:lnTo>
                          <a:pt x="0" y="332"/>
                        </a:lnTo>
                        <a:lnTo>
                          <a:pt x="34" y="296"/>
                        </a:lnTo>
                        <a:close/>
                      </a:path>
                    </a:pathLst>
                  </a:custGeom>
                  <a:solidFill>
                    <a:srgbClr val="E8EA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3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5325" y="2473"/>
                    <a:ext cx="122" cy="170"/>
                  </a:xfrm>
                  <a:custGeom>
                    <a:avLst/>
                    <a:gdLst>
                      <a:gd name="T0" fmla="*/ 0 w 252"/>
                      <a:gd name="T1" fmla="*/ 0 h 260"/>
                      <a:gd name="T2" fmla="*/ 0 w 252"/>
                      <a:gd name="T3" fmla="*/ 0 h 260"/>
                      <a:gd name="T4" fmla="*/ 0 w 252"/>
                      <a:gd name="T5" fmla="*/ 1 h 260"/>
                      <a:gd name="T6" fmla="*/ 0 w 252"/>
                      <a:gd name="T7" fmla="*/ 1 h 260"/>
                      <a:gd name="T8" fmla="*/ 0 w 252"/>
                      <a:gd name="T9" fmla="*/ 1 h 260"/>
                      <a:gd name="T10" fmla="*/ 0 w 252"/>
                      <a:gd name="T11" fmla="*/ 1 h 260"/>
                      <a:gd name="T12" fmla="*/ 0 w 252"/>
                      <a:gd name="T13" fmla="*/ 1 h 260"/>
                      <a:gd name="T14" fmla="*/ 0 w 252"/>
                      <a:gd name="T15" fmla="*/ 1 h 260"/>
                      <a:gd name="T16" fmla="*/ 0 w 252"/>
                      <a:gd name="T17" fmla="*/ 1 h 260"/>
                      <a:gd name="T18" fmla="*/ 0 w 252"/>
                      <a:gd name="T19" fmla="*/ 1 h 260"/>
                      <a:gd name="T20" fmla="*/ 0 w 252"/>
                      <a:gd name="T21" fmla="*/ 1 h 260"/>
                      <a:gd name="T22" fmla="*/ 0 w 252"/>
                      <a:gd name="T23" fmla="*/ 1 h 260"/>
                      <a:gd name="T24" fmla="*/ 0 w 252"/>
                      <a:gd name="T25" fmla="*/ 1 h 260"/>
                      <a:gd name="T26" fmla="*/ 0 w 252"/>
                      <a:gd name="T27" fmla="*/ 1 h 260"/>
                      <a:gd name="T28" fmla="*/ 0 w 252"/>
                      <a:gd name="T29" fmla="*/ 1 h 260"/>
                      <a:gd name="T30" fmla="*/ 0 w 252"/>
                      <a:gd name="T31" fmla="*/ 1 h 260"/>
                      <a:gd name="T32" fmla="*/ 0 w 252"/>
                      <a:gd name="T33" fmla="*/ 1 h 260"/>
                      <a:gd name="T34" fmla="*/ 0 w 252"/>
                      <a:gd name="T35" fmla="*/ 1 h 260"/>
                      <a:gd name="T36" fmla="*/ 0 w 252"/>
                      <a:gd name="T37" fmla="*/ 1 h 260"/>
                      <a:gd name="T38" fmla="*/ 0 w 252"/>
                      <a:gd name="T39" fmla="*/ 1 h 260"/>
                      <a:gd name="T40" fmla="*/ 0 w 252"/>
                      <a:gd name="T41" fmla="*/ 1 h 260"/>
                      <a:gd name="T42" fmla="*/ 0 w 252"/>
                      <a:gd name="T43" fmla="*/ 1 h 260"/>
                      <a:gd name="T44" fmla="*/ 0 w 252"/>
                      <a:gd name="T45" fmla="*/ 1 h 260"/>
                      <a:gd name="T46" fmla="*/ 0 w 252"/>
                      <a:gd name="T47" fmla="*/ 1 h 260"/>
                      <a:gd name="T48" fmla="*/ 0 w 252"/>
                      <a:gd name="T49" fmla="*/ 1 h 260"/>
                      <a:gd name="T50" fmla="*/ 0 w 252"/>
                      <a:gd name="T51" fmla="*/ 1 h 260"/>
                      <a:gd name="T52" fmla="*/ 0 w 252"/>
                      <a:gd name="T53" fmla="*/ 1 h 260"/>
                      <a:gd name="T54" fmla="*/ 0 w 252"/>
                      <a:gd name="T55" fmla="*/ 1 h 260"/>
                      <a:gd name="T56" fmla="*/ 0 w 252"/>
                      <a:gd name="T57" fmla="*/ 1 h 260"/>
                      <a:gd name="T58" fmla="*/ 0 w 252"/>
                      <a:gd name="T59" fmla="*/ 1 h 260"/>
                      <a:gd name="T60" fmla="*/ 0 w 252"/>
                      <a:gd name="T61" fmla="*/ 1 h 260"/>
                      <a:gd name="T62" fmla="*/ 0 w 252"/>
                      <a:gd name="T63" fmla="*/ 1 h 260"/>
                      <a:gd name="T64" fmla="*/ 0 w 252"/>
                      <a:gd name="T65" fmla="*/ 1 h 260"/>
                      <a:gd name="T66" fmla="*/ 0 w 252"/>
                      <a:gd name="T67" fmla="*/ 1 h 260"/>
                      <a:gd name="T68" fmla="*/ 0 w 252"/>
                      <a:gd name="T69" fmla="*/ 1 h 260"/>
                      <a:gd name="T70" fmla="*/ 0 w 252"/>
                      <a:gd name="T71" fmla="*/ 1 h 260"/>
                      <a:gd name="T72" fmla="*/ 0 w 252"/>
                      <a:gd name="T73" fmla="*/ 1 h 260"/>
                      <a:gd name="T74" fmla="*/ 0 w 252"/>
                      <a:gd name="T75" fmla="*/ 1 h 260"/>
                      <a:gd name="T76" fmla="*/ 0 w 252"/>
                      <a:gd name="T77" fmla="*/ 1 h 260"/>
                      <a:gd name="T78" fmla="*/ 0 w 252"/>
                      <a:gd name="T79" fmla="*/ 1 h 260"/>
                      <a:gd name="T80" fmla="*/ 0 w 252"/>
                      <a:gd name="T81" fmla="*/ 1 h 260"/>
                      <a:gd name="T82" fmla="*/ 0 w 252"/>
                      <a:gd name="T83" fmla="*/ 1 h 260"/>
                      <a:gd name="T84" fmla="*/ 0 w 252"/>
                      <a:gd name="T85" fmla="*/ 1 h 260"/>
                      <a:gd name="T86" fmla="*/ 0 w 252"/>
                      <a:gd name="T87" fmla="*/ 1 h 260"/>
                      <a:gd name="T88" fmla="*/ 0 w 252"/>
                      <a:gd name="T89" fmla="*/ 1 h 260"/>
                      <a:gd name="T90" fmla="*/ 0 w 252"/>
                      <a:gd name="T91" fmla="*/ 1 h 260"/>
                      <a:gd name="T92" fmla="*/ 0 w 252"/>
                      <a:gd name="T93" fmla="*/ 1 h 260"/>
                      <a:gd name="T94" fmla="*/ 0 w 252"/>
                      <a:gd name="T95" fmla="*/ 1 h 260"/>
                      <a:gd name="T96" fmla="*/ 0 w 252"/>
                      <a:gd name="T97" fmla="*/ 1 h 260"/>
                      <a:gd name="T98" fmla="*/ 0 w 252"/>
                      <a:gd name="T99" fmla="*/ 1 h 260"/>
                      <a:gd name="T100" fmla="*/ 0 w 252"/>
                      <a:gd name="T101" fmla="*/ 1 h 260"/>
                      <a:gd name="T102" fmla="*/ 0 w 252"/>
                      <a:gd name="T103" fmla="*/ 1 h 260"/>
                      <a:gd name="T104" fmla="*/ 0 w 252"/>
                      <a:gd name="T105" fmla="*/ 1 h 260"/>
                      <a:gd name="T106" fmla="*/ 0 w 252"/>
                      <a:gd name="T107" fmla="*/ 1 h 260"/>
                      <a:gd name="T108" fmla="*/ 0 w 252"/>
                      <a:gd name="T109" fmla="*/ 1 h 260"/>
                      <a:gd name="T110" fmla="*/ 0 w 252"/>
                      <a:gd name="T111" fmla="*/ 1 h 260"/>
                      <a:gd name="T112" fmla="*/ 0 w 252"/>
                      <a:gd name="T113" fmla="*/ 1 h 260"/>
                      <a:gd name="T114" fmla="*/ 0 w 252"/>
                      <a:gd name="T115" fmla="*/ 1 h 260"/>
                      <a:gd name="T116" fmla="*/ 0 w 252"/>
                      <a:gd name="T117" fmla="*/ 1 h 260"/>
                      <a:gd name="T118" fmla="*/ 0 w 252"/>
                      <a:gd name="T119" fmla="*/ 0 h 26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52"/>
                      <a:gd name="T181" fmla="*/ 0 h 260"/>
                      <a:gd name="T182" fmla="*/ 252 w 252"/>
                      <a:gd name="T183" fmla="*/ 260 h 26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52" h="260">
                        <a:moveTo>
                          <a:pt x="137" y="0"/>
                        </a:moveTo>
                        <a:lnTo>
                          <a:pt x="252" y="0"/>
                        </a:lnTo>
                        <a:lnTo>
                          <a:pt x="252" y="96"/>
                        </a:lnTo>
                        <a:lnTo>
                          <a:pt x="243" y="100"/>
                        </a:lnTo>
                        <a:lnTo>
                          <a:pt x="232" y="102"/>
                        </a:lnTo>
                        <a:lnTo>
                          <a:pt x="222" y="106"/>
                        </a:lnTo>
                        <a:lnTo>
                          <a:pt x="213" y="110"/>
                        </a:lnTo>
                        <a:lnTo>
                          <a:pt x="205" y="115"/>
                        </a:lnTo>
                        <a:lnTo>
                          <a:pt x="198" y="119"/>
                        </a:lnTo>
                        <a:lnTo>
                          <a:pt x="192" y="125"/>
                        </a:lnTo>
                        <a:lnTo>
                          <a:pt x="187" y="132"/>
                        </a:lnTo>
                        <a:lnTo>
                          <a:pt x="187" y="139"/>
                        </a:lnTo>
                        <a:lnTo>
                          <a:pt x="193" y="144"/>
                        </a:lnTo>
                        <a:lnTo>
                          <a:pt x="201" y="149"/>
                        </a:lnTo>
                        <a:lnTo>
                          <a:pt x="210" y="154"/>
                        </a:lnTo>
                        <a:lnTo>
                          <a:pt x="220" y="160"/>
                        </a:lnTo>
                        <a:lnTo>
                          <a:pt x="227" y="165"/>
                        </a:lnTo>
                        <a:lnTo>
                          <a:pt x="230" y="175"/>
                        </a:lnTo>
                        <a:lnTo>
                          <a:pt x="227" y="185"/>
                        </a:lnTo>
                        <a:lnTo>
                          <a:pt x="220" y="197"/>
                        </a:lnTo>
                        <a:lnTo>
                          <a:pt x="210" y="207"/>
                        </a:lnTo>
                        <a:lnTo>
                          <a:pt x="201" y="216"/>
                        </a:lnTo>
                        <a:lnTo>
                          <a:pt x="192" y="225"/>
                        </a:lnTo>
                        <a:lnTo>
                          <a:pt x="182" y="233"/>
                        </a:lnTo>
                        <a:lnTo>
                          <a:pt x="174" y="241"/>
                        </a:lnTo>
                        <a:lnTo>
                          <a:pt x="168" y="251"/>
                        </a:lnTo>
                        <a:lnTo>
                          <a:pt x="163" y="260"/>
                        </a:lnTo>
                        <a:lnTo>
                          <a:pt x="0" y="260"/>
                        </a:lnTo>
                        <a:lnTo>
                          <a:pt x="2" y="251"/>
                        </a:lnTo>
                        <a:lnTo>
                          <a:pt x="8" y="239"/>
                        </a:lnTo>
                        <a:lnTo>
                          <a:pt x="15" y="227"/>
                        </a:lnTo>
                        <a:lnTo>
                          <a:pt x="23" y="214"/>
                        </a:lnTo>
                        <a:lnTo>
                          <a:pt x="32" y="200"/>
                        </a:lnTo>
                        <a:lnTo>
                          <a:pt x="42" y="187"/>
                        </a:lnTo>
                        <a:lnTo>
                          <a:pt x="53" y="177"/>
                        </a:lnTo>
                        <a:lnTo>
                          <a:pt x="62" y="168"/>
                        </a:lnTo>
                        <a:lnTo>
                          <a:pt x="74" y="159"/>
                        </a:lnTo>
                        <a:lnTo>
                          <a:pt x="92" y="146"/>
                        </a:lnTo>
                        <a:lnTo>
                          <a:pt x="111" y="132"/>
                        </a:lnTo>
                        <a:lnTo>
                          <a:pt x="131" y="117"/>
                        </a:lnTo>
                        <a:lnTo>
                          <a:pt x="147" y="103"/>
                        </a:lnTo>
                        <a:lnTo>
                          <a:pt x="157" y="92"/>
                        </a:lnTo>
                        <a:lnTo>
                          <a:pt x="160" y="84"/>
                        </a:lnTo>
                        <a:lnTo>
                          <a:pt x="151" y="80"/>
                        </a:lnTo>
                        <a:lnTo>
                          <a:pt x="134" y="81"/>
                        </a:lnTo>
                        <a:lnTo>
                          <a:pt x="115" y="84"/>
                        </a:lnTo>
                        <a:lnTo>
                          <a:pt x="95" y="88"/>
                        </a:lnTo>
                        <a:lnTo>
                          <a:pt x="77" y="92"/>
                        </a:lnTo>
                        <a:lnTo>
                          <a:pt x="59" y="95"/>
                        </a:lnTo>
                        <a:lnTo>
                          <a:pt x="46" y="96"/>
                        </a:lnTo>
                        <a:lnTo>
                          <a:pt x="35" y="94"/>
                        </a:lnTo>
                        <a:lnTo>
                          <a:pt x="32" y="88"/>
                        </a:lnTo>
                        <a:lnTo>
                          <a:pt x="35" y="79"/>
                        </a:lnTo>
                        <a:lnTo>
                          <a:pt x="45" y="68"/>
                        </a:lnTo>
                        <a:lnTo>
                          <a:pt x="58" y="55"/>
                        </a:lnTo>
                        <a:lnTo>
                          <a:pt x="76" y="42"/>
                        </a:lnTo>
                        <a:lnTo>
                          <a:pt x="94" y="30"/>
                        </a:lnTo>
                        <a:lnTo>
                          <a:pt x="111" y="18"/>
                        </a:lnTo>
                        <a:lnTo>
                          <a:pt x="126" y="8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99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4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5508" y="2473"/>
                    <a:ext cx="132" cy="170"/>
                  </a:xfrm>
                  <a:custGeom>
                    <a:avLst/>
                    <a:gdLst>
                      <a:gd name="T0" fmla="*/ 0 w 271"/>
                      <a:gd name="T1" fmla="*/ 0 h 260"/>
                      <a:gd name="T2" fmla="*/ 0 w 271"/>
                      <a:gd name="T3" fmla="*/ 1 h 260"/>
                      <a:gd name="T4" fmla="*/ 0 w 271"/>
                      <a:gd name="T5" fmla="*/ 1 h 260"/>
                      <a:gd name="T6" fmla="*/ 0 w 271"/>
                      <a:gd name="T7" fmla="*/ 1 h 260"/>
                      <a:gd name="T8" fmla="*/ 0 w 271"/>
                      <a:gd name="T9" fmla="*/ 1 h 260"/>
                      <a:gd name="T10" fmla="*/ 0 w 271"/>
                      <a:gd name="T11" fmla="*/ 1 h 260"/>
                      <a:gd name="T12" fmla="*/ 0 w 271"/>
                      <a:gd name="T13" fmla="*/ 1 h 260"/>
                      <a:gd name="T14" fmla="*/ 0 w 271"/>
                      <a:gd name="T15" fmla="*/ 1 h 260"/>
                      <a:gd name="T16" fmla="*/ 0 w 271"/>
                      <a:gd name="T17" fmla="*/ 1 h 260"/>
                      <a:gd name="T18" fmla="*/ 0 w 271"/>
                      <a:gd name="T19" fmla="*/ 1 h 260"/>
                      <a:gd name="T20" fmla="*/ 0 w 271"/>
                      <a:gd name="T21" fmla="*/ 1 h 260"/>
                      <a:gd name="T22" fmla="*/ 0 w 271"/>
                      <a:gd name="T23" fmla="*/ 1 h 260"/>
                      <a:gd name="T24" fmla="*/ 0 w 271"/>
                      <a:gd name="T25" fmla="*/ 1 h 260"/>
                      <a:gd name="T26" fmla="*/ 0 w 271"/>
                      <a:gd name="T27" fmla="*/ 1 h 260"/>
                      <a:gd name="T28" fmla="*/ 0 w 271"/>
                      <a:gd name="T29" fmla="*/ 1 h 260"/>
                      <a:gd name="T30" fmla="*/ 0 w 271"/>
                      <a:gd name="T31" fmla="*/ 1 h 260"/>
                      <a:gd name="T32" fmla="*/ 0 w 271"/>
                      <a:gd name="T33" fmla="*/ 1 h 260"/>
                      <a:gd name="T34" fmla="*/ 0 w 271"/>
                      <a:gd name="T35" fmla="*/ 1 h 260"/>
                      <a:gd name="T36" fmla="*/ 0 w 271"/>
                      <a:gd name="T37" fmla="*/ 1 h 260"/>
                      <a:gd name="T38" fmla="*/ 0 w 271"/>
                      <a:gd name="T39" fmla="*/ 1 h 260"/>
                      <a:gd name="T40" fmla="*/ 0 w 271"/>
                      <a:gd name="T41" fmla="*/ 1 h 260"/>
                      <a:gd name="T42" fmla="*/ 0 w 271"/>
                      <a:gd name="T43" fmla="*/ 1 h 260"/>
                      <a:gd name="T44" fmla="*/ 0 w 271"/>
                      <a:gd name="T45" fmla="*/ 1 h 260"/>
                      <a:gd name="T46" fmla="*/ 0 w 271"/>
                      <a:gd name="T47" fmla="*/ 1 h 260"/>
                      <a:gd name="T48" fmla="*/ 0 w 271"/>
                      <a:gd name="T49" fmla="*/ 1 h 260"/>
                      <a:gd name="T50" fmla="*/ 0 w 271"/>
                      <a:gd name="T51" fmla="*/ 1 h 260"/>
                      <a:gd name="T52" fmla="*/ 0 w 271"/>
                      <a:gd name="T53" fmla="*/ 1 h 260"/>
                      <a:gd name="T54" fmla="*/ 0 w 271"/>
                      <a:gd name="T55" fmla="*/ 1 h 260"/>
                      <a:gd name="T56" fmla="*/ 0 w 271"/>
                      <a:gd name="T57" fmla="*/ 1 h 260"/>
                      <a:gd name="T58" fmla="*/ 0 w 271"/>
                      <a:gd name="T59" fmla="*/ 1 h 260"/>
                      <a:gd name="T60" fmla="*/ 0 w 271"/>
                      <a:gd name="T61" fmla="*/ 1 h 260"/>
                      <a:gd name="T62" fmla="*/ 0 w 271"/>
                      <a:gd name="T63" fmla="*/ 1 h 260"/>
                      <a:gd name="T64" fmla="*/ 0 w 271"/>
                      <a:gd name="T65" fmla="*/ 1 h 260"/>
                      <a:gd name="T66" fmla="*/ 0 w 271"/>
                      <a:gd name="T67" fmla="*/ 1 h 260"/>
                      <a:gd name="T68" fmla="*/ 0 w 271"/>
                      <a:gd name="T69" fmla="*/ 1 h 260"/>
                      <a:gd name="T70" fmla="*/ 0 w 271"/>
                      <a:gd name="T71" fmla="*/ 1 h 260"/>
                      <a:gd name="T72" fmla="*/ 0 w 271"/>
                      <a:gd name="T73" fmla="*/ 1 h 260"/>
                      <a:gd name="T74" fmla="*/ 0 w 271"/>
                      <a:gd name="T75" fmla="*/ 1 h 260"/>
                      <a:gd name="T76" fmla="*/ 0 w 271"/>
                      <a:gd name="T77" fmla="*/ 1 h 260"/>
                      <a:gd name="T78" fmla="*/ 0 w 271"/>
                      <a:gd name="T79" fmla="*/ 1 h 260"/>
                      <a:gd name="T80" fmla="*/ 0 w 271"/>
                      <a:gd name="T81" fmla="*/ 1 h 260"/>
                      <a:gd name="T82" fmla="*/ 0 w 271"/>
                      <a:gd name="T83" fmla="*/ 1 h 260"/>
                      <a:gd name="T84" fmla="*/ 0 w 271"/>
                      <a:gd name="T85" fmla="*/ 1 h 260"/>
                      <a:gd name="T86" fmla="*/ 0 w 271"/>
                      <a:gd name="T87" fmla="*/ 1 h 260"/>
                      <a:gd name="T88" fmla="*/ 0 w 271"/>
                      <a:gd name="T89" fmla="*/ 1 h 260"/>
                      <a:gd name="T90" fmla="*/ 0 w 271"/>
                      <a:gd name="T91" fmla="*/ 1 h 260"/>
                      <a:gd name="T92" fmla="*/ 0 w 271"/>
                      <a:gd name="T93" fmla="*/ 1 h 260"/>
                      <a:gd name="T94" fmla="*/ 0 w 271"/>
                      <a:gd name="T95" fmla="*/ 1 h 260"/>
                      <a:gd name="T96" fmla="*/ 0 w 271"/>
                      <a:gd name="T97" fmla="*/ 1 h 260"/>
                      <a:gd name="T98" fmla="*/ 0 w 271"/>
                      <a:gd name="T99" fmla="*/ 1 h 260"/>
                      <a:gd name="T100" fmla="*/ 0 w 271"/>
                      <a:gd name="T101" fmla="*/ 1 h 260"/>
                      <a:gd name="T102" fmla="*/ 0 w 271"/>
                      <a:gd name="T103" fmla="*/ 1 h 260"/>
                      <a:gd name="T104" fmla="*/ 0 w 271"/>
                      <a:gd name="T105" fmla="*/ 1 h 260"/>
                      <a:gd name="T106" fmla="*/ 0 w 271"/>
                      <a:gd name="T107" fmla="*/ 0 h 260"/>
                      <a:gd name="T108" fmla="*/ 0 w 271"/>
                      <a:gd name="T109" fmla="*/ 0 h 26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71"/>
                      <a:gd name="T166" fmla="*/ 0 h 260"/>
                      <a:gd name="T167" fmla="*/ 271 w 271"/>
                      <a:gd name="T168" fmla="*/ 260 h 26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71" h="260">
                        <a:moveTo>
                          <a:pt x="110" y="0"/>
                        </a:moveTo>
                        <a:lnTo>
                          <a:pt x="103" y="4"/>
                        </a:lnTo>
                        <a:lnTo>
                          <a:pt x="95" y="10"/>
                        </a:lnTo>
                        <a:lnTo>
                          <a:pt x="84" y="18"/>
                        </a:lnTo>
                        <a:lnTo>
                          <a:pt x="74" y="27"/>
                        </a:lnTo>
                        <a:lnTo>
                          <a:pt x="64" y="36"/>
                        </a:lnTo>
                        <a:lnTo>
                          <a:pt x="54" y="47"/>
                        </a:lnTo>
                        <a:lnTo>
                          <a:pt x="45" y="56"/>
                        </a:lnTo>
                        <a:lnTo>
                          <a:pt x="38" y="64"/>
                        </a:lnTo>
                        <a:lnTo>
                          <a:pt x="34" y="72"/>
                        </a:lnTo>
                        <a:lnTo>
                          <a:pt x="33" y="80"/>
                        </a:lnTo>
                        <a:lnTo>
                          <a:pt x="34" y="88"/>
                        </a:lnTo>
                        <a:lnTo>
                          <a:pt x="38" y="96"/>
                        </a:lnTo>
                        <a:lnTo>
                          <a:pt x="45" y="102"/>
                        </a:lnTo>
                        <a:lnTo>
                          <a:pt x="53" y="107"/>
                        </a:lnTo>
                        <a:lnTo>
                          <a:pt x="64" y="108"/>
                        </a:lnTo>
                        <a:lnTo>
                          <a:pt x="74" y="107"/>
                        </a:lnTo>
                        <a:lnTo>
                          <a:pt x="84" y="106"/>
                        </a:lnTo>
                        <a:lnTo>
                          <a:pt x="94" y="109"/>
                        </a:lnTo>
                        <a:lnTo>
                          <a:pt x="102" y="115"/>
                        </a:lnTo>
                        <a:lnTo>
                          <a:pt x="106" y="124"/>
                        </a:lnTo>
                        <a:lnTo>
                          <a:pt x="107" y="134"/>
                        </a:lnTo>
                        <a:lnTo>
                          <a:pt x="105" y="146"/>
                        </a:lnTo>
                        <a:lnTo>
                          <a:pt x="98" y="157"/>
                        </a:lnTo>
                        <a:lnTo>
                          <a:pt x="86" y="169"/>
                        </a:lnTo>
                        <a:lnTo>
                          <a:pt x="71" y="180"/>
                        </a:lnTo>
                        <a:lnTo>
                          <a:pt x="56" y="192"/>
                        </a:lnTo>
                        <a:lnTo>
                          <a:pt x="42" y="203"/>
                        </a:lnTo>
                        <a:lnTo>
                          <a:pt x="29" y="214"/>
                        </a:lnTo>
                        <a:lnTo>
                          <a:pt x="19" y="225"/>
                        </a:lnTo>
                        <a:lnTo>
                          <a:pt x="10" y="237"/>
                        </a:lnTo>
                        <a:lnTo>
                          <a:pt x="4" y="248"/>
                        </a:lnTo>
                        <a:lnTo>
                          <a:pt x="0" y="260"/>
                        </a:lnTo>
                        <a:lnTo>
                          <a:pt x="179" y="260"/>
                        </a:lnTo>
                        <a:lnTo>
                          <a:pt x="182" y="253"/>
                        </a:lnTo>
                        <a:lnTo>
                          <a:pt x="188" y="244"/>
                        </a:lnTo>
                        <a:lnTo>
                          <a:pt x="193" y="233"/>
                        </a:lnTo>
                        <a:lnTo>
                          <a:pt x="198" y="222"/>
                        </a:lnTo>
                        <a:lnTo>
                          <a:pt x="205" y="210"/>
                        </a:lnTo>
                        <a:lnTo>
                          <a:pt x="211" y="200"/>
                        </a:lnTo>
                        <a:lnTo>
                          <a:pt x="218" y="191"/>
                        </a:lnTo>
                        <a:lnTo>
                          <a:pt x="224" y="183"/>
                        </a:lnTo>
                        <a:lnTo>
                          <a:pt x="235" y="168"/>
                        </a:lnTo>
                        <a:lnTo>
                          <a:pt x="242" y="151"/>
                        </a:lnTo>
                        <a:lnTo>
                          <a:pt x="240" y="138"/>
                        </a:lnTo>
                        <a:lnTo>
                          <a:pt x="225" y="130"/>
                        </a:lnTo>
                        <a:lnTo>
                          <a:pt x="212" y="127"/>
                        </a:lnTo>
                        <a:lnTo>
                          <a:pt x="201" y="123"/>
                        </a:lnTo>
                        <a:lnTo>
                          <a:pt x="192" y="116"/>
                        </a:lnTo>
                        <a:lnTo>
                          <a:pt x="188" y="104"/>
                        </a:lnTo>
                        <a:lnTo>
                          <a:pt x="192" y="88"/>
                        </a:lnTo>
                        <a:lnTo>
                          <a:pt x="205" y="65"/>
                        </a:lnTo>
                        <a:lnTo>
                          <a:pt x="231" y="36"/>
                        </a:lnTo>
                        <a:lnTo>
                          <a:pt x="271" y="0"/>
                        </a:lnTo>
                        <a:lnTo>
                          <a:pt x="110" y="0"/>
                        </a:lnTo>
                        <a:close/>
                      </a:path>
                    </a:pathLst>
                  </a:custGeom>
                  <a:solidFill>
                    <a:srgbClr val="99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5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7" y="2449"/>
                    <a:ext cx="18" cy="420"/>
                  </a:xfrm>
                  <a:prstGeom prst="rect">
                    <a:avLst/>
                  </a:prstGeom>
                  <a:solidFill>
                    <a:srgbClr val="FFDD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6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57" y="2449"/>
                    <a:ext cx="17" cy="420"/>
                  </a:xfrm>
                  <a:prstGeom prst="rect">
                    <a:avLst/>
                  </a:prstGeom>
                  <a:solidFill>
                    <a:srgbClr val="FFDD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5" y="2667"/>
                    <a:ext cx="402" cy="26"/>
                  </a:xfrm>
                  <a:prstGeom prst="rect">
                    <a:avLst/>
                  </a:prstGeom>
                  <a:solidFill>
                    <a:srgbClr val="FFDD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5" y="2431"/>
                    <a:ext cx="462" cy="18"/>
                  </a:xfrm>
                  <a:prstGeom prst="rect">
                    <a:avLst/>
                  </a:prstGeom>
                  <a:solidFill>
                    <a:srgbClr val="FFE5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2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5" y="2693"/>
                    <a:ext cx="402" cy="176"/>
                  </a:xfrm>
                  <a:prstGeom prst="rect">
                    <a:avLst/>
                  </a:prstGeom>
                  <a:solidFill>
                    <a:srgbClr val="B2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3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5236" y="2366"/>
                    <a:ext cx="435" cy="65"/>
                  </a:xfrm>
                  <a:custGeom>
                    <a:avLst/>
                    <a:gdLst>
                      <a:gd name="T0" fmla="*/ 0 w 894"/>
                      <a:gd name="T1" fmla="*/ 1 h 97"/>
                      <a:gd name="T2" fmla="*/ 0 w 894"/>
                      <a:gd name="T3" fmla="*/ 0 h 97"/>
                      <a:gd name="T4" fmla="*/ 0 w 894"/>
                      <a:gd name="T5" fmla="*/ 0 h 97"/>
                      <a:gd name="T6" fmla="*/ 0 w 894"/>
                      <a:gd name="T7" fmla="*/ 1 h 97"/>
                      <a:gd name="T8" fmla="*/ 0 w 894"/>
                      <a:gd name="T9" fmla="*/ 1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4"/>
                      <a:gd name="T16" fmla="*/ 0 h 97"/>
                      <a:gd name="T17" fmla="*/ 894 w 89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4" h="97">
                        <a:moveTo>
                          <a:pt x="894" y="97"/>
                        </a:moveTo>
                        <a:lnTo>
                          <a:pt x="837" y="0"/>
                        </a:lnTo>
                        <a:lnTo>
                          <a:pt x="50" y="0"/>
                        </a:lnTo>
                        <a:lnTo>
                          <a:pt x="0" y="97"/>
                        </a:lnTo>
                        <a:lnTo>
                          <a:pt x="894" y="97"/>
                        </a:lnTo>
                        <a:close/>
                      </a:path>
                    </a:pathLst>
                  </a:cu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31" name="Rectangl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5" y="2759"/>
                    <a:ext cx="58" cy="30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32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5" y="2797"/>
                    <a:ext cx="26" cy="29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33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63" y="2759"/>
                    <a:ext cx="59" cy="30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34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36" y="2722"/>
                    <a:ext cx="65" cy="29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35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36" y="2797"/>
                    <a:ext cx="65" cy="29"/>
                  </a:xfrm>
                  <a:prstGeom prst="rect">
                    <a:avLst/>
                  </a:prstGeom>
                  <a:solidFill>
                    <a:srgbClr val="7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GB" sz="190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3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5592" y="2494"/>
                    <a:ext cx="168" cy="395"/>
                  </a:xfrm>
                  <a:custGeom>
                    <a:avLst/>
                    <a:gdLst>
                      <a:gd name="T0" fmla="*/ 0 w 347"/>
                      <a:gd name="T1" fmla="*/ 1 h 601"/>
                      <a:gd name="T2" fmla="*/ 0 w 347"/>
                      <a:gd name="T3" fmla="*/ 1 h 601"/>
                      <a:gd name="T4" fmla="*/ 0 w 347"/>
                      <a:gd name="T5" fmla="*/ 1 h 601"/>
                      <a:gd name="T6" fmla="*/ 0 w 347"/>
                      <a:gd name="T7" fmla="*/ 1 h 601"/>
                      <a:gd name="T8" fmla="*/ 0 w 347"/>
                      <a:gd name="T9" fmla="*/ 1 h 601"/>
                      <a:gd name="T10" fmla="*/ 0 w 347"/>
                      <a:gd name="T11" fmla="*/ 1 h 601"/>
                      <a:gd name="T12" fmla="*/ 0 w 347"/>
                      <a:gd name="T13" fmla="*/ 1 h 601"/>
                      <a:gd name="T14" fmla="*/ 0 w 347"/>
                      <a:gd name="T15" fmla="*/ 1 h 601"/>
                      <a:gd name="T16" fmla="*/ 0 w 347"/>
                      <a:gd name="T17" fmla="*/ 0 h 601"/>
                      <a:gd name="T18" fmla="*/ 0 w 347"/>
                      <a:gd name="T19" fmla="*/ 1 h 601"/>
                      <a:gd name="T20" fmla="*/ 0 w 347"/>
                      <a:gd name="T21" fmla="*/ 1 h 601"/>
                      <a:gd name="T22" fmla="*/ 0 w 347"/>
                      <a:gd name="T23" fmla="*/ 1 h 601"/>
                      <a:gd name="T24" fmla="*/ 0 w 347"/>
                      <a:gd name="T25" fmla="*/ 1 h 601"/>
                      <a:gd name="T26" fmla="*/ 0 w 347"/>
                      <a:gd name="T27" fmla="*/ 1 h 601"/>
                      <a:gd name="T28" fmla="*/ 0 w 347"/>
                      <a:gd name="T29" fmla="*/ 1 h 601"/>
                      <a:gd name="T30" fmla="*/ 0 w 347"/>
                      <a:gd name="T31" fmla="*/ 1 h 601"/>
                      <a:gd name="T32" fmla="*/ 0 w 347"/>
                      <a:gd name="T33" fmla="*/ 1 h 601"/>
                      <a:gd name="T34" fmla="*/ 0 w 347"/>
                      <a:gd name="T35" fmla="*/ 1 h 601"/>
                      <a:gd name="T36" fmla="*/ 0 w 347"/>
                      <a:gd name="T37" fmla="*/ 1 h 601"/>
                      <a:gd name="T38" fmla="*/ 0 w 347"/>
                      <a:gd name="T39" fmla="*/ 1 h 601"/>
                      <a:gd name="T40" fmla="*/ 0 w 347"/>
                      <a:gd name="T41" fmla="*/ 1 h 601"/>
                      <a:gd name="T42" fmla="*/ 0 w 347"/>
                      <a:gd name="T43" fmla="*/ 1 h 601"/>
                      <a:gd name="T44" fmla="*/ 0 w 347"/>
                      <a:gd name="T45" fmla="*/ 1 h 601"/>
                      <a:gd name="T46" fmla="*/ 0 w 347"/>
                      <a:gd name="T47" fmla="*/ 1 h 601"/>
                      <a:gd name="T48" fmla="*/ 0 w 347"/>
                      <a:gd name="T49" fmla="*/ 1 h 601"/>
                      <a:gd name="T50" fmla="*/ 0 w 347"/>
                      <a:gd name="T51" fmla="*/ 1 h 601"/>
                      <a:gd name="T52" fmla="*/ 0 w 347"/>
                      <a:gd name="T53" fmla="*/ 1 h 601"/>
                      <a:gd name="T54" fmla="*/ 0 w 347"/>
                      <a:gd name="T55" fmla="*/ 1 h 601"/>
                      <a:gd name="T56" fmla="*/ 0 w 347"/>
                      <a:gd name="T57" fmla="*/ 1 h 601"/>
                      <a:gd name="T58" fmla="*/ 0 w 347"/>
                      <a:gd name="T59" fmla="*/ 1 h 601"/>
                      <a:gd name="T60" fmla="*/ 0 w 347"/>
                      <a:gd name="T61" fmla="*/ 1 h 601"/>
                      <a:gd name="T62" fmla="*/ 0 w 347"/>
                      <a:gd name="T63" fmla="*/ 1 h 601"/>
                      <a:gd name="T64" fmla="*/ 0 w 347"/>
                      <a:gd name="T65" fmla="*/ 1 h 601"/>
                      <a:gd name="T66" fmla="*/ 0 w 347"/>
                      <a:gd name="T67" fmla="*/ 1 h 601"/>
                      <a:gd name="T68" fmla="*/ 0 w 347"/>
                      <a:gd name="T69" fmla="*/ 1 h 601"/>
                      <a:gd name="T70" fmla="*/ 0 w 347"/>
                      <a:gd name="T71" fmla="*/ 1 h 601"/>
                      <a:gd name="T72" fmla="*/ 0 w 347"/>
                      <a:gd name="T73" fmla="*/ 1 h 601"/>
                      <a:gd name="T74" fmla="*/ 0 w 347"/>
                      <a:gd name="T75" fmla="*/ 1 h 601"/>
                      <a:gd name="T76" fmla="*/ 0 w 347"/>
                      <a:gd name="T77" fmla="*/ 1 h 601"/>
                      <a:gd name="T78" fmla="*/ 0 w 347"/>
                      <a:gd name="T79" fmla="*/ 1 h 601"/>
                      <a:gd name="T80" fmla="*/ 0 w 347"/>
                      <a:gd name="T81" fmla="*/ 1 h 601"/>
                      <a:gd name="T82" fmla="*/ 0 w 347"/>
                      <a:gd name="T83" fmla="*/ 1 h 601"/>
                      <a:gd name="T84" fmla="*/ 0 w 347"/>
                      <a:gd name="T85" fmla="*/ 1 h 601"/>
                      <a:gd name="T86" fmla="*/ 0 w 347"/>
                      <a:gd name="T87" fmla="*/ 1 h 601"/>
                      <a:gd name="T88" fmla="*/ 0 w 347"/>
                      <a:gd name="T89" fmla="*/ 1 h 601"/>
                      <a:gd name="T90" fmla="*/ 0 w 347"/>
                      <a:gd name="T91" fmla="*/ 1 h 601"/>
                      <a:gd name="T92" fmla="*/ 0 w 347"/>
                      <a:gd name="T93" fmla="*/ 1 h 601"/>
                      <a:gd name="T94" fmla="*/ 0 w 347"/>
                      <a:gd name="T95" fmla="*/ 1 h 601"/>
                      <a:gd name="T96" fmla="*/ 0 w 347"/>
                      <a:gd name="T97" fmla="*/ 1 h 601"/>
                      <a:gd name="T98" fmla="*/ 0 w 347"/>
                      <a:gd name="T99" fmla="*/ 1 h 601"/>
                      <a:gd name="T100" fmla="*/ 0 w 347"/>
                      <a:gd name="T101" fmla="*/ 1 h 601"/>
                      <a:gd name="T102" fmla="*/ 0 w 347"/>
                      <a:gd name="T103" fmla="*/ 1 h 601"/>
                      <a:gd name="T104" fmla="*/ 0 w 347"/>
                      <a:gd name="T105" fmla="*/ 1 h 601"/>
                      <a:gd name="T106" fmla="*/ 0 w 347"/>
                      <a:gd name="T107" fmla="*/ 1 h 601"/>
                      <a:gd name="T108" fmla="*/ 0 w 347"/>
                      <a:gd name="T109" fmla="*/ 1 h 601"/>
                      <a:gd name="T110" fmla="*/ 0 w 347"/>
                      <a:gd name="T111" fmla="*/ 1 h 601"/>
                      <a:gd name="T112" fmla="*/ 0 w 347"/>
                      <a:gd name="T113" fmla="*/ 1 h 601"/>
                      <a:gd name="T114" fmla="*/ 0 w 347"/>
                      <a:gd name="T115" fmla="*/ 1 h 60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47"/>
                      <a:gd name="T175" fmla="*/ 0 h 601"/>
                      <a:gd name="T176" fmla="*/ 347 w 347"/>
                      <a:gd name="T177" fmla="*/ 601 h 60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47" h="601">
                        <a:moveTo>
                          <a:pt x="230" y="138"/>
                        </a:moveTo>
                        <a:lnTo>
                          <a:pt x="232" y="127"/>
                        </a:lnTo>
                        <a:lnTo>
                          <a:pt x="230" y="107"/>
                        </a:lnTo>
                        <a:lnTo>
                          <a:pt x="227" y="83"/>
                        </a:lnTo>
                        <a:lnTo>
                          <a:pt x="220" y="59"/>
                        </a:lnTo>
                        <a:lnTo>
                          <a:pt x="211" y="34"/>
                        </a:lnTo>
                        <a:lnTo>
                          <a:pt x="199" y="15"/>
                        </a:lnTo>
                        <a:lnTo>
                          <a:pt x="184" y="2"/>
                        </a:lnTo>
                        <a:lnTo>
                          <a:pt x="167" y="0"/>
                        </a:lnTo>
                        <a:lnTo>
                          <a:pt x="150" y="7"/>
                        </a:lnTo>
                        <a:lnTo>
                          <a:pt x="137" y="18"/>
                        </a:lnTo>
                        <a:lnTo>
                          <a:pt x="127" y="33"/>
                        </a:lnTo>
                        <a:lnTo>
                          <a:pt x="121" y="52"/>
                        </a:lnTo>
                        <a:lnTo>
                          <a:pt x="117" y="70"/>
                        </a:lnTo>
                        <a:lnTo>
                          <a:pt x="116" y="87"/>
                        </a:lnTo>
                        <a:lnTo>
                          <a:pt x="116" y="104"/>
                        </a:lnTo>
                        <a:lnTo>
                          <a:pt x="119" y="115"/>
                        </a:lnTo>
                        <a:lnTo>
                          <a:pt x="107" y="123"/>
                        </a:lnTo>
                        <a:lnTo>
                          <a:pt x="93" y="139"/>
                        </a:lnTo>
                        <a:lnTo>
                          <a:pt x="77" y="163"/>
                        </a:lnTo>
                        <a:lnTo>
                          <a:pt x="62" y="192"/>
                        </a:lnTo>
                        <a:lnTo>
                          <a:pt x="48" y="224"/>
                        </a:lnTo>
                        <a:lnTo>
                          <a:pt x="39" y="258"/>
                        </a:lnTo>
                        <a:lnTo>
                          <a:pt x="37" y="290"/>
                        </a:lnTo>
                        <a:lnTo>
                          <a:pt x="41" y="321"/>
                        </a:lnTo>
                        <a:lnTo>
                          <a:pt x="29" y="328"/>
                        </a:lnTo>
                        <a:lnTo>
                          <a:pt x="16" y="347"/>
                        </a:lnTo>
                        <a:lnTo>
                          <a:pt x="7" y="375"/>
                        </a:lnTo>
                        <a:lnTo>
                          <a:pt x="1" y="411"/>
                        </a:lnTo>
                        <a:lnTo>
                          <a:pt x="0" y="455"/>
                        </a:lnTo>
                        <a:lnTo>
                          <a:pt x="6" y="502"/>
                        </a:lnTo>
                        <a:lnTo>
                          <a:pt x="17" y="552"/>
                        </a:lnTo>
                        <a:lnTo>
                          <a:pt x="38" y="601"/>
                        </a:lnTo>
                        <a:lnTo>
                          <a:pt x="318" y="601"/>
                        </a:lnTo>
                        <a:lnTo>
                          <a:pt x="326" y="579"/>
                        </a:lnTo>
                        <a:lnTo>
                          <a:pt x="334" y="547"/>
                        </a:lnTo>
                        <a:lnTo>
                          <a:pt x="341" y="508"/>
                        </a:lnTo>
                        <a:lnTo>
                          <a:pt x="346" y="465"/>
                        </a:lnTo>
                        <a:lnTo>
                          <a:pt x="347" y="425"/>
                        </a:lnTo>
                        <a:lnTo>
                          <a:pt x="342" y="390"/>
                        </a:lnTo>
                        <a:lnTo>
                          <a:pt x="331" y="366"/>
                        </a:lnTo>
                        <a:lnTo>
                          <a:pt x="311" y="357"/>
                        </a:lnTo>
                        <a:lnTo>
                          <a:pt x="318" y="340"/>
                        </a:lnTo>
                        <a:lnTo>
                          <a:pt x="320" y="324"/>
                        </a:lnTo>
                        <a:lnTo>
                          <a:pt x="320" y="310"/>
                        </a:lnTo>
                        <a:lnTo>
                          <a:pt x="318" y="298"/>
                        </a:lnTo>
                        <a:lnTo>
                          <a:pt x="313" y="288"/>
                        </a:lnTo>
                        <a:lnTo>
                          <a:pt x="308" y="281"/>
                        </a:lnTo>
                        <a:lnTo>
                          <a:pt x="301" y="275"/>
                        </a:lnTo>
                        <a:lnTo>
                          <a:pt x="295" y="273"/>
                        </a:lnTo>
                        <a:lnTo>
                          <a:pt x="297" y="257"/>
                        </a:lnTo>
                        <a:lnTo>
                          <a:pt x="296" y="235"/>
                        </a:lnTo>
                        <a:lnTo>
                          <a:pt x="291" y="211"/>
                        </a:lnTo>
                        <a:lnTo>
                          <a:pt x="285" y="188"/>
                        </a:lnTo>
                        <a:lnTo>
                          <a:pt x="275" y="166"/>
                        </a:lnTo>
                        <a:lnTo>
                          <a:pt x="263" y="148"/>
                        </a:lnTo>
                        <a:lnTo>
                          <a:pt x="248" y="139"/>
                        </a:lnTo>
                        <a:lnTo>
                          <a:pt x="230" y="138"/>
                        </a:lnTo>
                        <a:close/>
                      </a:path>
                    </a:pathLst>
                  </a:custGeom>
                  <a:solidFill>
                    <a:srgbClr val="84D1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7207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4960" y="2831"/>
                  <a:ext cx="355" cy="334"/>
                  <a:chOff x="4928" y="2556"/>
                  <a:chExt cx="355" cy="334"/>
                </a:xfrm>
              </p:grpSpPr>
              <p:sp>
                <p:nvSpPr>
                  <p:cNvPr id="7208" name="AutoShape 42"/>
                  <p:cNvSpPr>
                    <a:spLocks noChangeAspect="1" noChangeArrowheads="1" noTextEdit="1"/>
                  </p:cNvSpPr>
                  <p:nvPr/>
                </p:nvSpPr>
                <p:spPr bwMode="auto">
                  <a:xfrm flipH="1">
                    <a:off x="4928" y="2556"/>
                    <a:ext cx="355" cy="3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7209" name="Group 43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5078" y="2557"/>
                    <a:ext cx="204" cy="299"/>
                    <a:chOff x="5106" y="2803"/>
                    <a:chExt cx="204" cy="299"/>
                  </a:xfrm>
                </p:grpSpPr>
                <p:grpSp>
                  <p:nvGrpSpPr>
                    <p:cNvPr id="7353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06" y="2803"/>
                      <a:ext cx="113" cy="285"/>
                      <a:chOff x="5106" y="2803"/>
                      <a:chExt cx="113" cy="285"/>
                    </a:xfrm>
                  </p:grpSpPr>
                  <p:grpSp>
                    <p:nvGrpSpPr>
                      <p:cNvPr id="743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38" y="3030"/>
                        <a:ext cx="28" cy="56"/>
                        <a:chOff x="5138" y="3030"/>
                        <a:chExt cx="28" cy="56"/>
                      </a:xfrm>
                    </p:grpSpPr>
                    <p:sp>
                      <p:nvSpPr>
                        <p:cNvPr id="7500" name="Freeform 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42" y="3030"/>
                          <a:ext cx="22" cy="56"/>
                        </a:xfrm>
                        <a:custGeom>
                          <a:avLst/>
                          <a:gdLst>
                            <a:gd name="T0" fmla="*/ 0 w 240"/>
                            <a:gd name="T1" fmla="*/ 0 h 724"/>
                            <a:gd name="T2" fmla="*/ 0 w 240"/>
                            <a:gd name="T3" fmla="*/ 0 h 724"/>
                            <a:gd name="T4" fmla="*/ 0 w 240"/>
                            <a:gd name="T5" fmla="*/ 0 h 724"/>
                            <a:gd name="T6" fmla="*/ 0 w 240"/>
                            <a:gd name="T7" fmla="*/ 0 h 724"/>
                            <a:gd name="T8" fmla="*/ 0 w 240"/>
                            <a:gd name="T9" fmla="*/ 0 h 724"/>
                            <a:gd name="T10" fmla="*/ 0 w 240"/>
                            <a:gd name="T11" fmla="*/ 0 h 724"/>
                            <a:gd name="T12" fmla="*/ 0 w 240"/>
                            <a:gd name="T13" fmla="*/ 0 h 724"/>
                            <a:gd name="T14" fmla="*/ 0 w 240"/>
                            <a:gd name="T15" fmla="*/ 0 h 724"/>
                            <a:gd name="T16" fmla="*/ 0 w 240"/>
                            <a:gd name="T17" fmla="*/ 0 h 724"/>
                            <a:gd name="T18" fmla="*/ 0 w 240"/>
                            <a:gd name="T19" fmla="*/ 0 h 724"/>
                            <a:gd name="T20" fmla="*/ 0 w 240"/>
                            <a:gd name="T21" fmla="*/ 0 h 724"/>
                            <a:gd name="T22" fmla="*/ 0 w 240"/>
                            <a:gd name="T23" fmla="*/ 0 h 724"/>
                            <a:gd name="T24" fmla="*/ 0 w 240"/>
                            <a:gd name="T25" fmla="*/ 0 h 724"/>
                            <a:gd name="T26" fmla="*/ 0 w 240"/>
                            <a:gd name="T27" fmla="*/ 0 h 724"/>
                            <a:gd name="T28" fmla="*/ 0 w 240"/>
                            <a:gd name="T29" fmla="*/ 0 h 724"/>
                            <a:gd name="T30" fmla="*/ 0 w 240"/>
                            <a:gd name="T31" fmla="*/ 0 h 724"/>
                            <a:gd name="T32" fmla="*/ 0 w 240"/>
                            <a:gd name="T33" fmla="*/ 0 h 724"/>
                            <a:gd name="T34" fmla="*/ 0 w 240"/>
                            <a:gd name="T35" fmla="*/ 0 h 724"/>
                            <a:gd name="T36" fmla="*/ 0 w 240"/>
                            <a:gd name="T37" fmla="*/ 0 h 724"/>
                            <a:gd name="T38" fmla="*/ 0 w 240"/>
                            <a:gd name="T39" fmla="*/ 0 h 724"/>
                            <a:gd name="T40" fmla="*/ 0 w 240"/>
                            <a:gd name="T41" fmla="*/ 0 h 724"/>
                            <a:gd name="T42" fmla="*/ 0 w 240"/>
                            <a:gd name="T43" fmla="*/ 0 h 724"/>
                            <a:gd name="T44" fmla="*/ 0 w 240"/>
                            <a:gd name="T45" fmla="*/ 0 h 724"/>
                            <a:gd name="T46" fmla="*/ 0 w 240"/>
                            <a:gd name="T47" fmla="*/ 0 h 724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w 240"/>
                            <a:gd name="T73" fmla="*/ 0 h 724"/>
                            <a:gd name="T74" fmla="*/ 240 w 240"/>
                            <a:gd name="T75" fmla="*/ 724 h 724"/>
                          </a:gdLst>
                          <a:ahLst/>
                          <a:cxnLst>
                            <a:cxn ang="T48">
                              <a:pos x="T0" y="T1"/>
                            </a:cxn>
                            <a:cxn ang="T49">
                              <a:pos x="T2" y="T3"/>
                            </a:cxn>
                            <a:cxn ang="T50">
                              <a:pos x="T4" y="T5"/>
                            </a:cxn>
                            <a:cxn ang="T51">
                              <a:pos x="T6" y="T7"/>
                            </a:cxn>
                            <a:cxn ang="T52">
                              <a:pos x="T8" y="T9"/>
                            </a:cxn>
                            <a:cxn ang="T53">
                              <a:pos x="T10" y="T11"/>
                            </a:cxn>
                            <a:cxn ang="T54">
                              <a:pos x="T12" y="T13"/>
                            </a:cxn>
                            <a:cxn ang="T55">
                              <a:pos x="T14" y="T15"/>
                            </a:cxn>
                            <a:cxn ang="T56">
                              <a:pos x="T16" y="T17"/>
                            </a:cxn>
                            <a:cxn ang="T57">
                              <a:pos x="T18" y="T19"/>
                            </a:cxn>
                            <a:cxn ang="T58">
                              <a:pos x="T20" y="T21"/>
                            </a:cxn>
                            <a:cxn ang="T59">
                              <a:pos x="T22" y="T23"/>
                            </a:cxn>
                            <a:cxn ang="T60">
                              <a:pos x="T24" y="T25"/>
                            </a:cxn>
                            <a:cxn ang="T61">
                              <a:pos x="T26" y="T27"/>
                            </a:cxn>
                            <a:cxn ang="T62">
                              <a:pos x="T28" y="T29"/>
                            </a:cxn>
                            <a:cxn ang="T63">
                              <a:pos x="T30" y="T31"/>
                            </a:cxn>
                            <a:cxn ang="T64">
                              <a:pos x="T32" y="T33"/>
                            </a:cxn>
                            <a:cxn ang="T65">
                              <a:pos x="T34" y="T35"/>
                            </a:cxn>
                            <a:cxn ang="T66">
                              <a:pos x="T36" y="T37"/>
                            </a:cxn>
                            <a:cxn ang="T67">
                              <a:pos x="T38" y="T39"/>
                            </a:cxn>
                            <a:cxn ang="T68">
                              <a:pos x="T40" y="T41"/>
                            </a:cxn>
                            <a:cxn ang="T69">
                              <a:pos x="T42" y="T43"/>
                            </a:cxn>
                            <a:cxn ang="T70">
                              <a:pos x="T44" y="T45"/>
                            </a:cxn>
                            <a:cxn ang="T71">
                              <a:pos x="T46" y="T47"/>
                            </a:cxn>
                          </a:cxnLst>
                          <a:rect l="T72" t="T73" r="T74" b="T75"/>
                          <a:pathLst>
                            <a:path w="240" h="724">
                              <a:moveTo>
                                <a:pt x="0" y="25"/>
                              </a:moveTo>
                              <a:lnTo>
                                <a:pt x="15" y="111"/>
                              </a:lnTo>
                              <a:lnTo>
                                <a:pt x="41" y="198"/>
                              </a:lnTo>
                              <a:lnTo>
                                <a:pt x="79" y="308"/>
                              </a:lnTo>
                              <a:lnTo>
                                <a:pt x="111" y="394"/>
                              </a:lnTo>
                              <a:lnTo>
                                <a:pt x="115" y="423"/>
                              </a:lnTo>
                              <a:lnTo>
                                <a:pt x="123" y="443"/>
                              </a:lnTo>
                              <a:lnTo>
                                <a:pt x="103" y="493"/>
                              </a:lnTo>
                              <a:lnTo>
                                <a:pt x="73" y="529"/>
                              </a:lnTo>
                              <a:lnTo>
                                <a:pt x="52" y="560"/>
                              </a:lnTo>
                              <a:lnTo>
                                <a:pt x="29" y="591"/>
                              </a:lnTo>
                              <a:lnTo>
                                <a:pt x="21" y="724"/>
                              </a:lnTo>
                              <a:lnTo>
                                <a:pt x="207" y="558"/>
                              </a:lnTo>
                              <a:lnTo>
                                <a:pt x="240" y="526"/>
                              </a:lnTo>
                              <a:lnTo>
                                <a:pt x="239" y="497"/>
                              </a:lnTo>
                              <a:lnTo>
                                <a:pt x="228" y="468"/>
                              </a:lnTo>
                              <a:lnTo>
                                <a:pt x="207" y="418"/>
                              </a:lnTo>
                              <a:lnTo>
                                <a:pt x="210" y="387"/>
                              </a:lnTo>
                              <a:lnTo>
                                <a:pt x="203" y="353"/>
                              </a:lnTo>
                              <a:lnTo>
                                <a:pt x="203" y="280"/>
                              </a:lnTo>
                              <a:lnTo>
                                <a:pt x="206" y="221"/>
                              </a:lnTo>
                              <a:lnTo>
                                <a:pt x="215" y="147"/>
                              </a:lnTo>
                              <a:lnTo>
                                <a:pt x="232" y="0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501" name="Freeform 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8" y="3070"/>
                          <a:ext cx="8" cy="7"/>
                        </a:xfrm>
                        <a:custGeom>
                          <a:avLst/>
                          <a:gdLst>
                            <a:gd name="T0" fmla="*/ 0 w 88"/>
                            <a:gd name="T1" fmla="*/ 0 h 90"/>
                            <a:gd name="T2" fmla="*/ 0 w 88"/>
                            <a:gd name="T3" fmla="*/ 0 h 90"/>
                            <a:gd name="T4" fmla="*/ 0 w 88"/>
                            <a:gd name="T5" fmla="*/ 0 h 90"/>
                            <a:gd name="T6" fmla="*/ 0 w 88"/>
                            <a:gd name="T7" fmla="*/ 0 h 90"/>
                            <a:gd name="T8" fmla="*/ 0 w 88"/>
                            <a:gd name="T9" fmla="*/ 0 h 90"/>
                            <a:gd name="T10" fmla="*/ 0 w 88"/>
                            <a:gd name="T11" fmla="*/ 0 h 9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88"/>
                            <a:gd name="T19" fmla="*/ 0 h 90"/>
                            <a:gd name="T20" fmla="*/ 88 w 88"/>
                            <a:gd name="T21" fmla="*/ 90 h 9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88" h="90">
                              <a:moveTo>
                                <a:pt x="88" y="0"/>
                              </a:moveTo>
                              <a:lnTo>
                                <a:pt x="63" y="70"/>
                              </a:lnTo>
                              <a:lnTo>
                                <a:pt x="34" y="90"/>
                              </a:lnTo>
                              <a:lnTo>
                                <a:pt x="0" y="86"/>
                              </a:lnTo>
                              <a:lnTo>
                                <a:pt x="38" y="54"/>
                              </a:lnTo>
                              <a:lnTo>
                                <a:pt x="8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502" name="Freeform 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38" y="3064"/>
                          <a:ext cx="28" cy="22"/>
                        </a:xfrm>
                        <a:custGeom>
                          <a:avLst/>
                          <a:gdLst>
                            <a:gd name="T0" fmla="*/ 0 w 299"/>
                            <a:gd name="T1" fmla="*/ 0 h 281"/>
                            <a:gd name="T2" fmla="*/ 0 w 299"/>
                            <a:gd name="T3" fmla="*/ 0 h 281"/>
                            <a:gd name="T4" fmla="*/ 0 w 299"/>
                            <a:gd name="T5" fmla="*/ 0 h 281"/>
                            <a:gd name="T6" fmla="*/ 0 w 299"/>
                            <a:gd name="T7" fmla="*/ 0 h 281"/>
                            <a:gd name="T8" fmla="*/ 0 w 299"/>
                            <a:gd name="T9" fmla="*/ 0 h 281"/>
                            <a:gd name="T10" fmla="*/ 0 w 299"/>
                            <a:gd name="T11" fmla="*/ 0 h 281"/>
                            <a:gd name="T12" fmla="*/ 0 w 299"/>
                            <a:gd name="T13" fmla="*/ 0 h 281"/>
                            <a:gd name="T14" fmla="*/ 0 w 299"/>
                            <a:gd name="T15" fmla="*/ 0 h 281"/>
                            <a:gd name="T16" fmla="*/ 0 w 299"/>
                            <a:gd name="T17" fmla="*/ 0 h 281"/>
                            <a:gd name="T18" fmla="*/ 0 w 299"/>
                            <a:gd name="T19" fmla="*/ 0 h 281"/>
                            <a:gd name="T20" fmla="*/ 0 w 299"/>
                            <a:gd name="T21" fmla="*/ 0 h 281"/>
                            <a:gd name="T22" fmla="*/ 0 w 299"/>
                            <a:gd name="T23" fmla="*/ 0 h 281"/>
                            <a:gd name="T24" fmla="*/ 0 w 299"/>
                            <a:gd name="T25" fmla="*/ 0 h 281"/>
                            <a:gd name="T26" fmla="*/ 0 w 299"/>
                            <a:gd name="T27" fmla="*/ 0 h 281"/>
                            <a:gd name="T28" fmla="*/ 0 w 299"/>
                            <a:gd name="T29" fmla="*/ 0 h 281"/>
                            <a:gd name="T30" fmla="*/ 0 w 299"/>
                            <a:gd name="T31" fmla="*/ 0 h 281"/>
                            <a:gd name="T32" fmla="*/ 0 w 299"/>
                            <a:gd name="T33" fmla="*/ 0 h 281"/>
                            <a:gd name="T34" fmla="*/ 0 w 299"/>
                            <a:gd name="T35" fmla="*/ 0 h 281"/>
                            <a:gd name="T36" fmla="*/ 0 w 299"/>
                            <a:gd name="T37" fmla="*/ 0 h 281"/>
                            <a:gd name="T38" fmla="*/ 0 w 299"/>
                            <a:gd name="T39" fmla="*/ 0 h 281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299"/>
                            <a:gd name="T61" fmla="*/ 0 h 281"/>
                            <a:gd name="T62" fmla="*/ 299 w 299"/>
                            <a:gd name="T63" fmla="*/ 281 h 281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299" h="281">
                              <a:moveTo>
                                <a:pt x="70" y="152"/>
                              </a:moveTo>
                              <a:lnTo>
                                <a:pt x="87" y="166"/>
                              </a:lnTo>
                              <a:lnTo>
                                <a:pt x="122" y="169"/>
                              </a:lnTo>
                              <a:lnTo>
                                <a:pt x="176" y="156"/>
                              </a:lnTo>
                              <a:lnTo>
                                <a:pt x="221" y="127"/>
                              </a:lnTo>
                              <a:lnTo>
                                <a:pt x="245" y="89"/>
                              </a:lnTo>
                              <a:lnTo>
                                <a:pt x="258" y="42"/>
                              </a:lnTo>
                              <a:lnTo>
                                <a:pt x="266" y="0"/>
                              </a:lnTo>
                              <a:lnTo>
                                <a:pt x="295" y="45"/>
                              </a:lnTo>
                              <a:lnTo>
                                <a:pt x="299" y="74"/>
                              </a:lnTo>
                              <a:lnTo>
                                <a:pt x="246" y="135"/>
                              </a:lnTo>
                              <a:lnTo>
                                <a:pt x="215" y="176"/>
                              </a:lnTo>
                              <a:lnTo>
                                <a:pt x="194" y="236"/>
                              </a:lnTo>
                              <a:lnTo>
                                <a:pt x="116" y="272"/>
                              </a:lnTo>
                              <a:lnTo>
                                <a:pt x="59" y="281"/>
                              </a:lnTo>
                              <a:lnTo>
                                <a:pt x="1" y="276"/>
                              </a:lnTo>
                              <a:lnTo>
                                <a:pt x="0" y="236"/>
                              </a:lnTo>
                              <a:lnTo>
                                <a:pt x="5" y="205"/>
                              </a:lnTo>
                              <a:lnTo>
                                <a:pt x="37" y="176"/>
                              </a:lnTo>
                              <a:lnTo>
                                <a:pt x="70" y="1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436" name="Group 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69" y="3025"/>
                        <a:ext cx="29" cy="63"/>
                        <a:chOff x="5169" y="3025"/>
                        <a:chExt cx="29" cy="63"/>
                      </a:xfrm>
                    </p:grpSpPr>
                    <p:sp>
                      <p:nvSpPr>
                        <p:cNvPr id="7497" name="Freeform 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74" y="3074"/>
                          <a:ext cx="7" cy="5"/>
                        </a:xfrm>
                        <a:custGeom>
                          <a:avLst/>
                          <a:gdLst>
                            <a:gd name="T0" fmla="*/ 0 w 77"/>
                            <a:gd name="T1" fmla="*/ 0 h 70"/>
                            <a:gd name="T2" fmla="*/ 0 w 77"/>
                            <a:gd name="T3" fmla="*/ 0 h 70"/>
                            <a:gd name="T4" fmla="*/ 0 w 77"/>
                            <a:gd name="T5" fmla="*/ 0 h 70"/>
                            <a:gd name="T6" fmla="*/ 0 w 77"/>
                            <a:gd name="T7" fmla="*/ 0 h 70"/>
                            <a:gd name="T8" fmla="*/ 0 w 77"/>
                            <a:gd name="T9" fmla="*/ 0 h 70"/>
                            <a:gd name="T10" fmla="*/ 0 w 77"/>
                            <a:gd name="T11" fmla="*/ 0 h 7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77"/>
                            <a:gd name="T19" fmla="*/ 0 h 70"/>
                            <a:gd name="T20" fmla="*/ 77 w 77"/>
                            <a:gd name="T21" fmla="*/ 70 h 7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77" h="70">
                              <a:moveTo>
                                <a:pt x="0" y="0"/>
                              </a:moveTo>
                              <a:lnTo>
                                <a:pt x="21" y="61"/>
                              </a:lnTo>
                              <a:lnTo>
                                <a:pt x="44" y="70"/>
                              </a:lnTo>
                              <a:lnTo>
                                <a:pt x="77" y="66"/>
                              </a:lnTo>
                              <a:lnTo>
                                <a:pt x="29" y="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98" name="Freeform 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9" y="3025"/>
                          <a:ext cx="26" cy="62"/>
                        </a:xfrm>
                        <a:custGeom>
                          <a:avLst/>
                          <a:gdLst>
                            <a:gd name="T0" fmla="*/ 0 w 289"/>
                            <a:gd name="T1" fmla="*/ 0 h 807"/>
                            <a:gd name="T2" fmla="*/ 0 w 289"/>
                            <a:gd name="T3" fmla="*/ 0 h 807"/>
                            <a:gd name="T4" fmla="*/ 0 w 289"/>
                            <a:gd name="T5" fmla="*/ 0 h 807"/>
                            <a:gd name="T6" fmla="*/ 0 w 289"/>
                            <a:gd name="T7" fmla="*/ 0 h 807"/>
                            <a:gd name="T8" fmla="*/ 0 w 289"/>
                            <a:gd name="T9" fmla="*/ 0 h 807"/>
                            <a:gd name="T10" fmla="*/ 0 w 289"/>
                            <a:gd name="T11" fmla="*/ 0 h 807"/>
                            <a:gd name="T12" fmla="*/ 0 w 289"/>
                            <a:gd name="T13" fmla="*/ 0 h 807"/>
                            <a:gd name="T14" fmla="*/ 0 w 289"/>
                            <a:gd name="T15" fmla="*/ 0 h 807"/>
                            <a:gd name="T16" fmla="*/ 0 w 289"/>
                            <a:gd name="T17" fmla="*/ 0 h 807"/>
                            <a:gd name="T18" fmla="*/ 0 w 289"/>
                            <a:gd name="T19" fmla="*/ 0 h 807"/>
                            <a:gd name="T20" fmla="*/ 0 w 289"/>
                            <a:gd name="T21" fmla="*/ 0 h 807"/>
                            <a:gd name="T22" fmla="*/ 0 w 289"/>
                            <a:gd name="T23" fmla="*/ 0 h 807"/>
                            <a:gd name="T24" fmla="*/ 0 w 289"/>
                            <a:gd name="T25" fmla="*/ 0 h 807"/>
                            <a:gd name="T26" fmla="*/ 0 w 289"/>
                            <a:gd name="T27" fmla="*/ 0 h 807"/>
                            <a:gd name="T28" fmla="*/ 0 w 289"/>
                            <a:gd name="T29" fmla="*/ 0 h 807"/>
                            <a:gd name="T30" fmla="*/ 0 w 289"/>
                            <a:gd name="T31" fmla="*/ 0 h 807"/>
                            <a:gd name="T32" fmla="*/ 0 w 289"/>
                            <a:gd name="T33" fmla="*/ 0 h 807"/>
                            <a:gd name="T34" fmla="*/ 0 w 289"/>
                            <a:gd name="T35" fmla="*/ 0 h 807"/>
                            <a:gd name="T36" fmla="*/ 0 w 289"/>
                            <a:gd name="T37" fmla="*/ 0 h 807"/>
                            <a:gd name="T38" fmla="*/ 0 w 289"/>
                            <a:gd name="T39" fmla="*/ 0 h 807"/>
                            <a:gd name="T40" fmla="*/ 0 w 289"/>
                            <a:gd name="T41" fmla="*/ 0 h 807"/>
                            <a:gd name="T42" fmla="*/ 0 w 289"/>
                            <a:gd name="T43" fmla="*/ 0 h 807"/>
                            <a:gd name="T44" fmla="*/ 0 w 289"/>
                            <a:gd name="T45" fmla="*/ 0 h 807"/>
                            <a:gd name="T46" fmla="*/ 0 w 289"/>
                            <a:gd name="T47" fmla="*/ 0 h 807"/>
                            <a:gd name="T48" fmla="*/ 0 w 289"/>
                            <a:gd name="T49" fmla="*/ 0 h 807"/>
                            <a:gd name="T50" fmla="*/ 0 w 289"/>
                            <a:gd name="T51" fmla="*/ 0 h 807"/>
                            <a:gd name="T52" fmla="*/ 0 w 289"/>
                            <a:gd name="T53" fmla="*/ 0 h 80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289"/>
                            <a:gd name="T82" fmla="*/ 0 h 807"/>
                            <a:gd name="T83" fmla="*/ 289 w 289"/>
                            <a:gd name="T84" fmla="*/ 807 h 80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289" h="807">
                              <a:moveTo>
                                <a:pt x="0" y="41"/>
                              </a:moveTo>
                              <a:lnTo>
                                <a:pt x="24" y="177"/>
                              </a:lnTo>
                              <a:lnTo>
                                <a:pt x="33" y="239"/>
                              </a:lnTo>
                              <a:lnTo>
                                <a:pt x="46" y="288"/>
                              </a:lnTo>
                              <a:lnTo>
                                <a:pt x="62" y="342"/>
                              </a:lnTo>
                              <a:lnTo>
                                <a:pt x="75" y="412"/>
                              </a:lnTo>
                              <a:lnTo>
                                <a:pt x="83" y="461"/>
                              </a:lnTo>
                              <a:lnTo>
                                <a:pt x="79" y="498"/>
                              </a:lnTo>
                              <a:lnTo>
                                <a:pt x="78" y="535"/>
                              </a:lnTo>
                              <a:lnTo>
                                <a:pt x="69" y="589"/>
                              </a:lnTo>
                              <a:lnTo>
                                <a:pt x="139" y="697"/>
                              </a:lnTo>
                              <a:lnTo>
                                <a:pt x="289" y="807"/>
                              </a:lnTo>
                              <a:lnTo>
                                <a:pt x="281" y="724"/>
                              </a:lnTo>
                              <a:lnTo>
                                <a:pt x="261" y="691"/>
                              </a:lnTo>
                              <a:lnTo>
                                <a:pt x="239" y="654"/>
                              </a:lnTo>
                              <a:lnTo>
                                <a:pt x="206" y="606"/>
                              </a:lnTo>
                              <a:lnTo>
                                <a:pt x="186" y="574"/>
                              </a:lnTo>
                              <a:lnTo>
                                <a:pt x="170" y="547"/>
                              </a:lnTo>
                              <a:lnTo>
                                <a:pt x="172" y="510"/>
                              </a:lnTo>
                              <a:lnTo>
                                <a:pt x="172" y="486"/>
                              </a:lnTo>
                              <a:lnTo>
                                <a:pt x="181" y="445"/>
                              </a:lnTo>
                              <a:lnTo>
                                <a:pt x="195" y="388"/>
                              </a:lnTo>
                              <a:lnTo>
                                <a:pt x="208" y="329"/>
                              </a:lnTo>
                              <a:lnTo>
                                <a:pt x="231" y="236"/>
                              </a:lnTo>
                              <a:lnTo>
                                <a:pt x="241" y="164"/>
                              </a:lnTo>
                              <a:lnTo>
                                <a:pt x="241" y="0"/>
                              </a:lnTo>
                              <a:lnTo>
                                <a:pt x="0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99" name="Freeform 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74" y="3068"/>
                          <a:ext cx="24" cy="20"/>
                        </a:xfrm>
                        <a:custGeom>
                          <a:avLst/>
                          <a:gdLst>
                            <a:gd name="T0" fmla="*/ 0 w 272"/>
                            <a:gd name="T1" fmla="*/ 0 h 260"/>
                            <a:gd name="T2" fmla="*/ 0 w 272"/>
                            <a:gd name="T3" fmla="*/ 0 h 260"/>
                            <a:gd name="T4" fmla="*/ 0 w 272"/>
                            <a:gd name="T5" fmla="*/ 0 h 260"/>
                            <a:gd name="T6" fmla="*/ 0 w 272"/>
                            <a:gd name="T7" fmla="*/ 0 h 260"/>
                            <a:gd name="T8" fmla="*/ 0 w 272"/>
                            <a:gd name="T9" fmla="*/ 0 h 260"/>
                            <a:gd name="T10" fmla="*/ 0 w 272"/>
                            <a:gd name="T11" fmla="*/ 0 h 260"/>
                            <a:gd name="T12" fmla="*/ 0 w 272"/>
                            <a:gd name="T13" fmla="*/ 0 h 260"/>
                            <a:gd name="T14" fmla="*/ 0 w 272"/>
                            <a:gd name="T15" fmla="*/ 0 h 260"/>
                            <a:gd name="T16" fmla="*/ 0 w 272"/>
                            <a:gd name="T17" fmla="*/ 0 h 260"/>
                            <a:gd name="T18" fmla="*/ 0 w 272"/>
                            <a:gd name="T19" fmla="*/ 0 h 260"/>
                            <a:gd name="T20" fmla="*/ 0 w 272"/>
                            <a:gd name="T21" fmla="*/ 0 h 260"/>
                            <a:gd name="T22" fmla="*/ 0 w 272"/>
                            <a:gd name="T23" fmla="*/ 0 h 260"/>
                            <a:gd name="T24" fmla="*/ 0 w 272"/>
                            <a:gd name="T25" fmla="*/ 0 h 260"/>
                            <a:gd name="T26" fmla="*/ 0 w 272"/>
                            <a:gd name="T27" fmla="*/ 0 h 260"/>
                            <a:gd name="T28" fmla="*/ 0 w 272"/>
                            <a:gd name="T29" fmla="*/ 0 h 260"/>
                            <a:gd name="T30" fmla="*/ 0 w 272"/>
                            <a:gd name="T31" fmla="*/ 0 h 260"/>
                            <a:gd name="T32" fmla="*/ 0 w 272"/>
                            <a:gd name="T33" fmla="*/ 0 h 260"/>
                            <a:gd name="T34" fmla="*/ 0 w 272"/>
                            <a:gd name="T35" fmla="*/ 0 h 260"/>
                            <a:gd name="T36" fmla="*/ 0 w 272"/>
                            <a:gd name="T37" fmla="*/ 0 h 260"/>
                            <a:gd name="T38" fmla="*/ 0 w 272"/>
                            <a:gd name="T39" fmla="*/ 0 h 260"/>
                            <a:gd name="T40" fmla="*/ 0 w 272"/>
                            <a:gd name="T41" fmla="*/ 0 h 260"/>
                            <a:gd name="T42" fmla="*/ 0 w 272"/>
                            <a:gd name="T43" fmla="*/ 0 h 260"/>
                            <a:gd name="T44" fmla="*/ 0 w 272"/>
                            <a:gd name="T45" fmla="*/ 0 h 260"/>
                            <a:gd name="T46" fmla="*/ 0 w 272"/>
                            <a:gd name="T47" fmla="*/ 0 h 260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w 272"/>
                            <a:gd name="T73" fmla="*/ 0 h 260"/>
                            <a:gd name="T74" fmla="*/ 272 w 272"/>
                            <a:gd name="T75" fmla="*/ 260 h 260"/>
                          </a:gdLst>
                          <a:ahLst/>
                          <a:cxnLst>
                            <a:cxn ang="T48">
                              <a:pos x="T0" y="T1"/>
                            </a:cxn>
                            <a:cxn ang="T49">
                              <a:pos x="T2" y="T3"/>
                            </a:cxn>
                            <a:cxn ang="T50">
                              <a:pos x="T4" y="T5"/>
                            </a:cxn>
                            <a:cxn ang="T51">
                              <a:pos x="T6" y="T7"/>
                            </a:cxn>
                            <a:cxn ang="T52">
                              <a:pos x="T8" y="T9"/>
                            </a:cxn>
                            <a:cxn ang="T53">
                              <a:pos x="T10" y="T11"/>
                            </a:cxn>
                            <a:cxn ang="T54">
                              <a:pos x="T12" y="T13"/>
                            </a:cxn>
                            <a:cxn ang="T55">
                              <a:pos x="T14" y="T15"/>
                            </a:cxn>
                            <a:cxn ang="T56">
                              <a:pos x="T16" y="T17"/>
                            </a:cxn>
                            <a:cxn ang="T57">
                              <a:pos x="T18" y="T19"/>
                            </a:cxn>
                            <a:cxn ang="T58">
                              <a:pos x="T20" y="T21"/>
                            </a:cxn>
                            <a:cxn ang="T59">
                              <a:pos x="T22" y="T23"/>
                            </a:cxn>
                            <a:cxn ang="T60">
                              <a:pos x="T24" y="T25"/>
                            </a:cxn>
                            <a:cxn ang="T61">
                              <a:pos x="T26" y="T27"/>
                            </a:cxn>
                            <a:cxn ang="T62">
                              <a:pos x="T28" y="T29"/>
                            </a:cxn>
                            <a:cxn ang="T63">
                              <a:pos x="T30" y="T31"/>
                            </a:cxn>
                            <a:cxn ang="T64">
                              <a:pos x="T32" y="T33"/>
                            </a:cxn>
                            <a:cxn ang="T65">
                              <a:pos x="T34" y="T35"/>
                            </a:cxn>
                            <a:cxn ang="T66">
                              <a:pos x="T36" y="T37"/>
                            </a:cxn>
                            <a:cxn ang="T67">
                              <a:pos x="T38" y="T39"/>
                            </a:cxn>
                            <a:cxn ang="T68">
                              <a:pos x="T40" y="T41"/>
                            </a:cxn>
                            <a:cxn ang="T69">
                              <a:pos x="T42" y="T43"/>
                            </a:cxn>
                            <a:cxn ang="T70">
                              <a:pos x="T44" y="T45"/>
                            </a:cxn>
                            <a:cxn ang="T71">
                              <a:pos x="T46" y="T47"/>
                            </a:cxn>
                          </a:cxnLst>
                          <a:rect l="T72" t="T73" r="T74" b="T75"/>
                          <a:pathLst>
                            <a:path w="272" h="260">
                              <a:moveTo>
                                <a:pt x="16" y="0"/>
                              </a:moveTo>
                              <a:lnTo>
                                <a:pt x="0" y="48"/>
                              </a:lnTo>
                              <a:lnTo>
                                <a:pt x="3" y="82"/>
                              </a:lnTo>
                              <a:lnTo>
                                <a:pt x="50" y="116"/>
                              </a:lnTo>
                              <a:lnTo>
                                <a:pt x="73" y="136"/>
                              </a:lnTo>
                              <a:lnTo>
                                <a:pt x="79" y="180"/>
                              </a:lnTo>
                              <a:lnTo>
                                <a:pt x="91" y="213"/>
                              </a:lnTo>
                              <a:lnTo>
                                <a:pt x="127" y="235"/>
                              </a:lnTo>
                              <a:lnTo>
                                <a:pt x="172" y="255"/>
                              </a:lnTo>
                              <a:lnTo>
                                <a:pt x="224" y="260"/>
                              </a:lnTo>
                              <a:lnTo>
                                <a:pt x="257" y="255"/>
                              </a:lnTo>
                              <a:lnTo>
                                <a:pt x="272" y="246"/>
                              </a:lnTo>
                              <a:lnTo>
                                <a:pt x="270" y="226"/>
                              </a:lnTo>
                              <a:lnTo>
                                <a:pt x="260" y="193"/>
                              </a:lnTo>
                              <a:lnTo>
                                <a:pt x="236" y="167"/>
                              </a:lnTo>
                              <a:lnTo>
                                <a:pt x="215" y="144"/>
                              </a:lnTo>
                              <a:lnTo>
                                <a:pt x="207" y="159"/>
                              </a:lnTo>
                              <a:lnTo>
                                <a:pt x="185" y="163"/>
                              </a:lnTo>
                              <a:lnTo>
                                <a:pt x="149" y="159"/>
                              </a:lnTo>
                              <a:lnTo>
                                <a:pt x="121" y="148"/>
                              </a:lnTo>
                              <a:lnTo>
                                <a:pt x="88" y="118"/>
                              </a:lnTo>
                              <a:lnTo>
                                <a:pt x="62" y="87"/>
                              </a:lnTo>
                              <a:lnTo>
                                <a:pt x="40" y="48"/>
                              </a:lnTo>
                              <a:lnTo>
                                <a:pt x="1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437" name="Group 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27" y="2912"/>
                        <a:ext cx="35" cy="123"/>
                        <a:chOff x="5127" y="2912"/>
                        <a:chExt cx="35" cy="123"/>
                      </a:xfrm>
                    </p:grpSpPr>
                    <p:sp>
                      <p:nvSpPr>
                        <p:cNvPr id="7493" name="Freeform 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27" y="2912"/>
                          <a:ext cx="35" cy="123"/>
                        </a:xfrm>
                        <a:custGeom>
                          <a:avLst/>
                          <a:gdLst>
                            <a:gd name="T0" fmla="*/ 0 w 389"/>
                            <a:gd name="T1" fmla="*/ 0 h 1594"/>
                            <a:gd name="T2" fmla="*/ 0 w 389"/>
                            <a:gd name="T3" fmla="*/ 0 h 1594"/>
                            <a:gd name="T4" fmla="*/ 0 w 389"/>
                            <a:gd name="T5" fmla="*/ 0 h 1594"/>
                            <a:gd name="T6" fmla="*/ 0 w 389"/>
                            <a:gd name="T7" fmla="*/ 0 h 1594"/>
                            <a:gd name="T8" fmla="*/ 0 w 389"/>
                            <a:gd name="T9" fmla="*/ 0 h 1594"/>
                            <a:gd name="T10" fmla="*/ 0 w 389"/>
                            <a:gd name="T11" fmla="*/ 0 h 1594"/>
                            <a:gd name="T12" fmla="*/ 0 w 389"/>
                            <a:gd name="T13" fmla="*/ 0 h 1594"/>
                            <a:gd name="T14" fmla="*/ 0 w 389"/>
                            <a:gd name="T15" fmla="*/ 0 h 1594"/>
                            <a:gd name="T16" fmla="*/ 0 w 389"/>
                            <a:gd name="T17" fmla="*/ 0 h 1594"/>
                            <a:gd name="T18" fmla="*/ 0 w 389"/>
                            <a:gd name="T19" fmla="*/ 0 h 1594"/>
                            <a:gd name="T20" fmla="*/ 0 w 389"/>
                            <a:gd name="T21" fmla="*/ 0 h 1594"/>
                            <a:gd name="T22" fmla="*/ 0 w 389"/>
                            <a:gd name="T23" fmla="*/ 0 h 1594"/>
                            <a:gd name="T24" fmla="*/ 0 w 389"/>
                            <a:gd name="T25" fmla="*/ 0 h 1594"/>
                            <a:gd name="T26" fmla="*/ 0 w 389"/>
                            <a:gd name="T27" fmla="*/ 0 h 1594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389"/>
                            <a:gd name="T43" fmla="*/ 0 h 1594"/>
                            <a:gd name="T44" fmla="*/ 389 w 389"/>
                            <a:gd name="T45" fmla="*/ 1594 h 1594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389" h="1594">
                              <a:moveTo>
                                <a:pt x="46" y="187"/>
                              </a:moveTo>
                              <a:lnTo>
                                <a:pt x="46" y="207"/>
                              </a:lnTo>
                              <a:lnTo>
                                <a:pt x="46" y="306"/>
                              </a:lnTo>
                              <a:lnTo>
                                <a:pt x="20" y="431"/>
                              </a:lnTo>
                              <a:lnTo>
                                <a:pt x="0" y="777"/>
                              </a:lnTo>
                              <a:lnTo>
                                <a:pt x="17" y="999"/>
                              </a:lnTo>
                              <a:lnTo>
                                <a:pt x="33" y="1238"/>
                              </a:lnTo>
                              <a:lnTo>
                                <a:pt x="82" y="1569"/>
                              </a:lnTo>
                              <a:lnTo>
                                <a:pt x="223" y="1594"/>
                              </a:lnTo>
                              <a:lnTo>
                                <a:pt x="389" y="1572"/>
                              </a:lnTo>
                              <a:lnTo>
                                <a:pt x="357" y="0"/>
                              </a:lnTo>
                              <a:lnTo>
                                <a:pt x="102" y="23"/>
                              </a:lnTo>
                              <a:lnTo>
                                <a:pt x="82" y="80"/>
                              </a:lnTo>
                              <a:lnTo>
                                <a:pt x="46" y="1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004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94" name="Freeform 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29" y="2915"/>
                          <a:ext cx="32" cy="118"/>
                        </a:xfrm>
                        <a:custGeom>
                          <a:avLst/>
                          <a:gdLst>
                            <a:gd name="T0" fmla="*/ 0 w 356"/>
                            <a:gd name="T1" fmla="*/ 0 h 1540"/>
                            <a:gd name="T2" fmla="*/ 0 w 356"/>
                            <a:gd name="T3" fmla="*/ 0 h 1540"/>
                            <a:gd name="T4" fmla="*/ 0 w 356"/>
                            <a:gd name="T5" fmla="*/ 0 h 1540"/>
                            <a:gd name="T6" fmla="*/ 0 w 356"/>
                            <a:gd name="T7" fmla="*/ 0 h 1540"/>
                            <a:gd name="T8" fmla="*/ 0 w 356"/>
                            <a:gd name="T9" fmla="*/ 0 h 1540"/>
                            <a:gd name="T10" fmla="*/ 0 w 356"/>
                            <a:gd name="T11" fmla="*/ 0 h 1540"/>
                            <a:gd name="T12" fmla="*/ 0 w 356"/>
                            <a:gd name="T13" fmla="*/ 0 h 1540"/>
                            <a:gd name="T14" fmla="*/ 0 w 356"/>
                            <a:gd name="T15" fmla="*/ 0 h 1540"/>
                            <a:gd name="T16" fmla="*/ 0 w 356"/>
                            <a:gd name="T17" fmla="*/ 0 h 1540"/>
                            <a:gd name="T18" fmla="*/ 0 w 356"/>
                            <a:gd name="T19" fmla="*/ 0 h 1540"/>
                            <a:gd name="T20" fmla="*/ 0 w 356"/>
                            <a:gd name="T21" fmla="*/ 0 h 1540"/>
                            <a:gd name="T22" fmla="*/ 0 w 356"/>
                            <a:gd name="T23" fmla="*/ 0 h 1540"/>
                            <a:gd name="T24" fmla="*/ 0 w 356"/>
                            <a:gd name="T25" fmla="*/ 0 h 1540"/>
                            <a:gd name="T26" fmla="*/ 0 w 356"/>
                            <a:gd name="T27" fmla="*/ 0 h 1540"/>
                            <a:gd name="T28" fmla="*/ 0 w 356"/>
                            <a:gd name="T29" fmla="*/ 0 h 1540"/>
                            <a:gd name="T30" fmla="*/ 0 w 356"/>
                            <a:gd name="T31" fmla="*/ 0 h 1540"/>
                            <a:gd name="T32" fmla="*/ 0 w 356"/>
                            <a:gd name="T33" fmla="*/ 0 h 1540"/>
                            <a:gd name="T34" fmla="*/ 0 w 356"/>
                            <a:gd name="T35" fmla="*/ 0 h 1540"/>
                            <a:gd name="T36" fmla="*/ 0 w 356"/>
                            <a:gd name="T37" fmla="*/ 0 h 1540"/>
                            <a:gd name="T38" fmla="*/ 0 w 356"/>
                            <a:gd name="T39" fmla="*/ 0 h 1540"/>
                            <a:gd name="T40" fmla="*/ 0 w 356"/>
                            <a:gd name="T41" fmla="*/ 0 h 1540"/>
                            <a:gd name="T42" fmla="*/ 0 w 356"/>
                            <a:gd name="T43" fmla="*/ 0 h 1540"/>
                            <a:gd name="T44" fmla="*/ 0 w 356"/>
                            <a:gd name="T45" fmla="*/ 0 h 1540"/>
                            <a:gd name="T46" fmla="*/ 0 w 356"/>
                            <a:gd name="T47" fmla="*/ 0 h 1540"/>
                            <a:gd name="T48" fmla="*/ 0 w 356"/>
                            <a:gd name="T49" fmla="*/ 0 h 1540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356"/>
                            <a:gd name="T76" fmla="*/ 0 h 1540"/>
                            <a:gd name="T77" fmla="*/ 356 w 356"/>
                            <a:gd name="T78" fmla="*/ 1540 h 1540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356" h="1540">
                              <a:moveTo>
                                <a:pt x="83" y="0"/>
                              </a:moveTo>
                              <a:lnTo>
                                <a:pt x="183" y="17"/>
                              </a:lnTo>
                              <a:lnTo>
                                <a:pt x="311" y="25"/>
                              </a:lnTo>
                              <a:lnTo>
                                <a:pt x="319" y="112"/>
                              </a:lnTo>
                              <a:lnTo>
                                <a:pt x="319" y="466"/>
                              </a:lnTo>
                              <a:lnTo>
                                <a:pt x="331" y="911"/>
                              </a:lnTo>
                              <a:lnTo>
                                <a:pt x="336" y="1255"/>
                              </a:lnTo>
                              <a:lnTo>
                                <a:pt x="356" y="1523"/>
                              </a:lnTo>
                              <a:lnTo>
                                <a:pt x="199" y="1540"/>
                              </a:lnTo>
                              <a:lnTo>
                                <a:pt x="75" y="1520"/>
                              </a:lnTo>
                              <a:lnTo>
                                <a:pt x="29" y="1190"/>
                              </a:lnTo>
                              <a:lnTo>
                                <a:pt x="0" y="869"/>
                              </a:lnTo>
                              <a:lnTo>
                                <a:pt x="25" y="943"/>
                              </a:lnTo>
                              <a:lnTo>
                                <a:pt x="75" y="1210"/>
                              </a:lnTo>
                              <a:lnTo>
                                <a:pt x="58" y="1021"/>
                              </a:lnTo>
                              <a:lnTo>
                                <a:pt x="17" y="774"/>
                              </a:lnTo>
                              <a:lnTo>
                                <a:pt x="4" y="490"/>
                              </a:lnTo>
                              <a:lnTo>
                                <a:pt x="12" y="392"/>
                              </a:lnTo>
                              <a:lnTo>
                                <a:pt x="29" y="301"/>
                              </a:lnTo>
                              <a:lnTo>
                                <a:pt x="66" y="334"/>
                              </a:lnTo>
                              <a:lnTo>
                                <a:pt x="153" y="50"/>
                              </a:lnTo>
                              <a:lnTo>
                                <a:pt x="62" y="309"/>
                              </a:lnTo>
                              <a:lnTo>
                                <a:pt x="41" y="277"/>
                              </a:lnTo>
                              <a:lnTo>
                                <a:pt x="38" y="144"/>
                              </a:lnTo>
                              <a:lnTo>
                                <a:pt x="8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0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95" name="Freeform 5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40" y="2915"/>
                          <a:ext cx="5" cy="51"/>
                        </a:xfrm>
                        <a:custGeom>
                          <a:avLst/>
                          <a:gdLst>
                            <a:gd name="T0" fmla="*/ 0 w 53"/>
                            <a:gd name="T1" fmla="*/ 0 h 659"/>
                            <a:gd name="T2" fmla="*/ 0 w 53"/>
                            <a:gd name="T3" fmla="*/ 0 h 659"/>
                            <a:gd name="T4" fmla="*/ 0 w 53"/>
                            <a:gd name="T5" fmla="*/ 0 h 659"/>
                            <a:gd name="T6" fmla="*/ 0 w 53"/>
                            <a:gd name="T7" fmla="*/ 0 h 659"/>
                            <a:gd name="T8" fmla="*/ 0 w 53"/>
                            <a:gd name="T9" fmla="*/ 0 h 659"/>
                            <a:gd name="T10" fmla="*/ 0 w 53"/>
                            <a:gd name="T11" fmla="*/ 0 h 659"/>
                            <a:gd name="T12" fmla="*/ 0 w 53"/>
                            <a:gd name="T13" fmla="*/ 0 h 659"/>
                            <a:gd name="T14" fmla="*/ 0 w 53"/>
                            <a:gd name="T15" fmla="*/ 0 h 65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53"/>
                            <a:gd name="T25" fmla="*/ 0 h 659"/>
                            <a:gd name="T26" fmla="*/ 53 w 53"/>
                            <a:gd name="T27" fmla="*/ 659 h 65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53" h="659">
                              <a:moveTo>
                                <a:pt x="53" y="0"/>
                              </a:moveTo>
                              <a:lnTo>
                                <a:pt x="45" y="90"/>
                              </a:lnTo>
                              <a:lnTo>
                                <a:pt x="24" y="288"/>
                              </a:lnTo>
                              <a:lnTo>
                                <a:pt x="4" y="481"/>
                              </a:lnTo>
                              <a:lnTo>
                                <a:pt x="0" y="659"/>
                              </a:lnTo>
                              <a:lnTo>
                                <a:pt x="28" y="432"/>
                              </a:lnTo>
                              <a:lnTo>
                                <a:pt x="53" y="259"/>
                              </a:lnTo>
                              <a:lnTo>
                                <a:pt x="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00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96" name="Freeform 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48" y="2935"/>
                          <a:ext cx="5" cy="84"/>
                        </a:xfrm>
                        <a:custGeom>
                          <a:avLst/>
                          <a:gdLst>
                            <a:gd name="T0" fmla="*/ 0 w 58"/>
                            <a:gd name="T1" fmla="*/ 0 h 1099"/>
                            <a:gd name="T2" fmla="*/ 0 w 58"/>
                            <a:gd name="T3" fmla="*/ 0 h 1099"/>
                            <a:gd name="T4" fmla="*/ 0 w 58"/>
                            <a:gd name="T5" fmla="*/ 0 h 1099"/>
                            <a:gd name="T6" fmla="*/ 0 w 58"/>
                            <a:gd name="T7" fmla="*/ 0 h 1099"/>
                            <a:gd name="T8" fmla="*/ 0 w 58"/>
                            <a:gd name="T9" fmla="*/ 0 h 1099"/>
                            <a:gd name="T10" fmla="*/ 0 w 58"/>
                            <a:gd name="T11" fmla="*/ 0 h 1099"/>
                            <a:gd name="T12" fmla="*/ 0 w 58"/>
                            <a:gd name="T13" fmla="*/ 0 h 1099"/>
                            <a:gd name="T14" fmla="*/ 0 w 58"/>
                            <a:gd name="T15" fmla="*/ 0 h 1099"/>
                            <a:gd name="T16" fmla="*/ 0 w 58"/>
                            <a:gd name="T17" fmla="*/ 0 h 1099"/>
                            <a:gd name="T18" fmla="*/ 0 w 58"/>
                            <a:gd name="T19" fmla="*/ 0 h 1099"/>
                            <a:gd name="T20" fmla="*/ 0 w 58"/>
                            <a:gd name="T21" fmla="*/ 0 h 1099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58"/>
                            <a:gd name="T34" fmla="*/ 0 h 1099"/>
                            <a:gd name="T35" fmla="*/ 58 w 58"/>
                            <a:gd name="T36" fmla="*/ 1099 h 1099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58" h="1099">
                              <a:moveTo>
                                <a:pt x="33" y="0"/>
                              </a:moveTo>
                              <a:lnTo>
                                <a:pt x="0" y="321"/>
                              </a:lnTo>
                              <a:lnTo>
                                <a:pt x="0" y="568"/>
                              </a:lnTo>
                              <a:lnTo>
                                <a:pt x="21" y="802"/>
                              </a:lnTo>
                              <a:lnTo>
                                <a:pt x="46" y="935"/>
                              </a:lnTo>
                              <a:lnTo>
                                <a:pt x="54" y="1099"/>
                              </a:lnTo>
                              <a:lnTo>
                                <a:pt x="58" y="922"/>
                              </a:lnTo>
                              <a:lnTo>
                                <a:pt x="25" y="683"/>
                              </a:lnTo>
                              <a:lnTo>
                                <a:pt x="17" y="416"/>
                              </a:lnTo>
                              <a:lnTo>
                                <a:pt x="25" y="231"/>
                              </a:lnTo>
                              <a:lnTo>
                                <a:pt x="3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00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438" name="Group 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59" y="2911"/>
                        <a:ext cx="39" cy="128"/>
                        <a:chOff x="5159" y="2911"/>
                        <a:chExt cx="39" cy="128"/>
                      </a:xfrm>
                    </p:grpSpPr>
                    <p:sp>
                      <p:nvSpPr>
                        <p:cNvPr id="7491" name="Freeform 5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9" y="2911"/>
                          <a:ext cx="39" cy="128"/>
                        </a:xfrm>
                        <a:custGeom>
                          <a:avLst/>
                          <a:gdLst>
                            <a:gd name="T0" fmla="*/ 0 w 431"/>
                            <a:gd name="T1" fmla="*/ 0 h 1661"/>
                            <a:gd name="T2" fmla="*/ 0 w 431"/>
                            <a:gd name="T3" fmla="*/ 0 h 1661"/>
                            <a:gd name="T4" fmla="*/ 0 w 431"/>
                            <a:gd name="T5" fmla="*/ 0 h 1661"/>
                            <a:gd name="T6" fmla="*/ 0 w 431"/>
                            <a:gd name="T7" fmla="*/ 0 h 1661"/>
                            <a:gd name="T8" fmla="*/ 0 w 431"/>
                            <a:gd name="T9" fmla="*/ 0 h 1661"/>
                            <a:gd name="T10" fmla="*/ 0 w 431"/>
                            <a:gd name="T11" fmla="*/ 0 h 1661"/>
                            <a:gd name="T12" fmla="*/ 0 w 431"/>
                            <a:gd name="T13" fmla="*/ 0 h 1661"/>
                            <a:gd name="T14" fmla="*/ 0 w 431"/>
                            <a:gd name="T15" fmla="*/ 0 h 1661"/>
                            <a:gd name="T16" fmla="*/ 0 w 431"/>
                            <a:gd name="T17" fmla="*/ 0 h 1661"/>
                            <a:gd name="T18" fmla="*/ 0 w 431"/>
                            <a:gd name="T19" fmla="*/ 0 h 1661"/>
                            <a:gd name="T20" fmla="*/ 0 w 431"/>
                            <a:gd name="T21" fmla="*/ 0 h 1661"/>
                            <a:gd name="T22" fmla="*/ 0 w 431"/>
                            <a:gd name="T23" fmla="*/ 0 h 1661"/>
                            <a:gd name="T24" fmla="*/ 0 w 431"/>
                            <a:gd name="T25" fmla="*/ 0 h 1661"/>
                            <a:gd name="T26" fmla="*/ 0 w 431"/>
                            <a:gd name="T27" fmla="*/ 0 h 1661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431"/>
                            <a:gd name="T43" fmla="*/ 0 h 1661"/>
                            <a:gd name="T44" fmla="*/ 431 w 431"/>
                            <a:gd name="T45" fmla="*/ 1661 h 1661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431" h="1661">
                              <a:moveTo>
                                <a:pt x="32" y="1583"/>
                              </a:moveTo>
                              <a:lnTo>
                                <a:pt x="185" y="1654"/>
                              </a:lnTo>
                              <a:lnTo>
                                <a:pt x="360" y="1661"/>
                              </a:lnTo>
                              <a:lnTo>
                                <a:pt x="400" y="1558"/>
                              </a:lnTo>
                              <a:lnTo>
                                <a:pt x="417" y="1337"/>
                              </a:lnTo>
                              <a:lnTo>
                                <a:pt x="431" y="1026"/>
                              </a:lnTo>
                              <a:lnTo>
                                <a:pt x="431" y="785"/>
                              </a:lnTo>
                              <a:lnTo>
                                <a:pt x="409" y="521"/>
                              </a:lnTo>
                              <a:lnTo>
                                <a:pt x="376" y="323"/>
                              </a:lnTo>
                              <a:lnTo>
                                <a:pt x="405" y="265"/>
                              </a:lnTo>
                              <a:lnTo>
                                <a:pt x="281" y="68"/>
                              </a:lnTo>
                              <a:lnTo>
                                <a:pt x="269" y="0"/>
                              </a:lnTo>
                              <a:lnTo>
                                <a:pt x="0" y="59"/>
                              </a:lnTo>
                              <a:lnTo>
                                <a:pt x="32" y="15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404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92" name="Freeform 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1" y="2912"/>
                          <a:ext cx="35" cy="126"/>
                        </a:xfrm>
                        <a:custGeom>
                          <a:avLst/>
                          <a:gdLst>
                            <a:gd name="T0" fmla="*/ 0 w 390"/>
                            <a:gd name="T1" fmla="*/ 0 h 1637"/>
                            <a:gd name="T2" fmla="*/ 0 w 390"/>
                            <a:gd name="T3" fmla="*/ 0 h 1637"/>
                            <a:gd name="T4" fmla="*/ 0 w 390"/>
                            <a:gd name="T5" fmla="*/ 0 h 1637"/>
                            <a:gd name="T6" fmla="*/ 0 w 390"/>
                            <a:gd name="T7" fmla="*/ 0 h 1637"/>
                            <a:gd name="T8" fmla="*/ 0 w 390"/>
                            <a:gd name="T9" fmla="*/ 0 h 1637"/>
                            <a:gd name="T10" fmla="*/ 0 w 390"/>
                            <a:gd name="T11" fmla="*/ 0 h 1637"/>
                            <a:gd name="T12" fmla="*/ 0 w 390"/>
                            <a:gd name="T13" fmla="*/ 0 h 1637"/>
                            <a:gd name="T14" fmla="*/ 0 w 390"/>
                            <a:gd name="T15" fmla="*/ 0 h 1637"/>
                            <a:gd name="T16" fmla="*/ 0 w 390"/>
                            <a:gd name="T17" fmla="*/ 0 h 1637"/>
                            <a:gd name="T18" fmla="*/ 0 w 390"/>
                            <a:gd name="T19" fmla="*/ 0 h 1637"/>
                            <a:gd name="T20" fmla="*/ 0 w 390"/>
                            <a:gd name="T21" fmla="*/ 0 h 1637"/>
                            <a:gd name="T22" fmla="*/ 0 w 390"/>
                            <a:gd name="T23" fmla="*/ 0 h 1637"/>
                            <a:gd name="T24" fmla="*/ 0 w 390"/>
                            <a:gd name="T25" fmla="*/ 0 h 1637"/>
                            <a:gd name="T26" fmla="*/ 0 w 390"/>
                            <a:gd name="T27" fmla="*/ 0 h 1637"/>
                            <a:gd name="T28" fmla="*/ 0 w 390"/>
                            <a:gd name="T29" fmla="*/ 0 h 1637"/>
                            <a:gd name="T30" fmla="*/ 0 w 390"/>
                            <a:gd name="T31" fmla="*/ 0 h 1637"/>
                            <a:gd name="T32" fmla="*/ 0 w 390"/>
                            <a:gd name="T33" fmla="*/ 0 h 1637"/>
                            <a:gd name="T34" fmla="*/ 0 w 390"/>
                            <a:gd name="T35" fmla="*/ 0 h 1637"/>
                            <a:gd name="T36" fmla="*/ 0 w 390"/>
                            <a:gd name="T37" fmla="*/ 0 h 1637"/>
                            <a:gd name="T38" fmla="*/ 0 w 390"/>
                            <a:gd name="T39" fmla="*/ 0 h 1637"/>
                            <a:gd name="T40" fmla="*/ 0 w 390"/>
                            <a:gd name="T41" fmla="*/ 0 h 1637"/>
                            <a:gd name="T42" fmla="*/ 0 w 390"/>
                            <a:gd name="T43" fmla="*/ 0 h 1637"/>
                            <a:gd name="T44" fmla="*/ 0 w 390"/>
                            <a:gd name="T45" fmla="*/ 0 h 1637"/>
                            <a:gd name="T46" fmla="*/ 0 w 390"/>
                            <a:gd name="T47" fmla="*/ 0 h 1637"/>
                            <a:gd name="T48" fmla="*/ 0 w 390"/>
                            <a:gd name="T49" fmla="*/ 0 h 1637"/>
                            <a:gd name="T50" fmla="*/ 0 w 390"/>
                            <a:gd name="T51" fmla="*/ 0 h 1637"/>
                            <a:gd name="T52" fmla="*/ 0 w 390"/>
                            <a:gd name="T53" fmla="*/ 0 h 1637"/>
                            <a:gd name="T54" fmla="*/ 0 w 390"/>
                            <a:gd name="T55" fmla="*/ 0 h 1637"/>
                            <a:gd name="T56" fmla="*/ 0 w 390"/>
                            <a:gd name="T57" fmla="*/ 0 h 1637"/>
                            <a:gd name="T58" fmla="*/ 0 w 390"/>
                            <a:gd name="T59" fmla="*/ 0 h 1637"/>
                            <a:gd name="T60" fmla="*/ 0 w 390"/>
                            <a:gd name="T61" fmla="*/ 0 h 1637"/>
                            <a:gd name="T62" fmla="*/ 0 w 390"/>
                            <a:gd name="T63" fmla="*/ 0 h 1637"/>
                            <a:gd name="T64" fmla="*/ 0 w 390"/>
                            <a:gd name="T65" fmla="*/ 0 h 1637"/>
                            <a:gd name="T66" fmla="*/ 0 w 390"/>
                            <a:gd name="T67" fmla="*/ 0 h 1637"/>
                            <a:gd name="T68" fmla="*/ 0 w 390"/>
                            <a:gd name="T69" fmla="*/ 0 h 1637"/>
                            <a:gd name="T70" fmla="*/ 0 w 390"/>
                            <a:gd name="T71" fmla="*/ 0 h 1637"/>
                            <a:gd name="T72" fmla="*/ 0 w 390"/>
                            <a:gd name="T73" fmla="*/ 0 h 1637"/>
                            <a:gd name="T74" fmla="*/ 0 w 390"/>
                            <a:gd name="T75" fmla="*/ 0 h 1637"/>
                            <a:gd name="T76" fmla="*/ 0 w 390"/>
                            <a:gd name="T77" fmla="*/ 0 h 1637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390"/>
                            <a:gd name="T118" fmla="*/ 0 h 1637"/>
                            <a:gd name="T119" fmla="*/ 390 w 390"/>
                            <a:gd name="T120" fmla="*/ 1637 h 1637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390" h="1637">
                              <a:moveTo>
                                <a:pt x="0" y="57"/>
                              </a:moveTo>
                              <a:lnTo>
                                <a:pt x="17" y="658"/>
                              </a:lnTo>
                              <a:lnTo>
                                <a:pt x="30" y="1554"/>
                              </a:lnTo>
                              <a:lnTo>
                                <a:pt x="179" y="1628"/>
                              </a:lnTo>
                              <a:lnTo>
                                <a:pt x="105" y="1267"/>
                              </a:lnTo>
                              <a:lnTo>
                                <a:pt x="75" y="1066"/>
                              </a:lnTo>
                              <a:lnTo>
                                <a:pt x="70" y="905"/>
                              </a:lnTo>
                              <a:lnTo>
                                <a:pt x="100" y="1111"/>
                              </a:lnTo>
                              <a:lnTo>
                                <a:pt x="142" y="1350"/>
                              </a:lnTo>
                              <a:lnTo>
                                <a:pt x="208" y="1632"/>
                              </a:lnTo>
                              <a:lnTo>
                                <a:pt x="311" y="1637"/>
                              </a:lnTo>
                              <a:lnTo>
                                <a:pt x="328" y="1260"/>
                              </a:lnTo>
                              <a:lnTo>
                                <a:pt x="341" y="1028"/>
                              </a:lnTo>
                              <a:lnTo>
                                <a:pt x="344" y="873"/>
                              </a:lnTo>
                              <a:lnTo>
                                <a:pt x="353" y="1049"/>
                              </a:lnTo>
                              <a:lnTo>
                                <a:pt x="328" y="1624"/>
                              </a:lnTo>
                              <a:lnTo>
                                <a:pt x="365" y="1538"/>
                              </a:lnTo>
                              <a:lnTo>
                                <a:pt x="381" y="1280"/>
                              </a:lnTo>
                              <a:lnTo>
                                <a:pt x="386" y="1041"/>
                              </a:lnTo>
                              <a:lnTo>
                                <a:pt x="390" y="774"/>
                              </a:lnTo>
                              <a:lnTo>
                                <a:pt x="381" y="572"/>
                              </a:lnTo>
                              <a:lnTo>
                                <a:pt x="344" y="325"/>
                              </a:lnTo>
                              <a:lnTo>
                                <a:pt x="320" y="349"/>
                              </a:lnTo>
                              <a:lnTo>
                                <a:pt x="365" y="259"/>
                              </a:lnTo>
                              <a:lnTo>
                                <a:pt x="224" y="0"/>
                              </a:lnTo>
                              <a:lnTo>
                                <a:pt x="175" y="16"/>
                              </a:lnTo>
                              <a:lnTo>
                                <a:pt x="208" y="123"/>
                              </a:lnTo>
                              <a:lnTo>
                                <a:pt x="229" y="259"/>
                              </a:lnTo>
                              <a:lnTo>
                                <a:pt x="241" y="428"/>
                              </a:lnTo>
                              <a:lnTo>
                                <a:pt x="199" y="189"/>
                              </a:lnTo>
                              <a:lnTo>
                                <a:pt x="179" y="102"/>
                              </a:lnTo>
                              <a:lnTo>
                                <a:pt x="145" y="12"/>
                              </a:lnTo>
                              <a:lnTo>
                                <a:pt x="105" y="16"/>
                              </a:lnTo>
                              <a:lnTo>
                                <a:pt x="145" y="136"/>
                              </a:lnTo>
                              <a:lnTo>
                                <a:pt x="170" y="271"/>
                              </a:lnTo>
                              <a:lnTo>
                                <a:pt x="179" y="366"/>
                              </a:lnTo>
                              <a:lnTo>
                                <a:pt x="121" y="136"/>
                              </a:lnTo>
                              <a:lnTo>
                                <a:pt x="84" y="32"/>
                              </a:lnTo>
                              <a:lnTo>
                                <a:pt x="0" y="5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43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36" y="2803"/>
                        <a:ext cx="46" cy="58"/>
                        <a:chOff x="5136" y="2803"/>
                        <a:chExt cx="46" cy="58"/>
                      </a:xfrm>
                    </p:grpSpPr>
                    <p:sp>
                      <p:nvSpPr>
                        <p:cNvPr id="7466" name="Freeform 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36" y="2803"/>
                          <a:ext cx="46" cy="41"/>
                        </a:xfrm>
                        <a:custGeom>
                          <a:avLst/>
                          <a:gdLst>
                            <a:gd name="T0" fmla="*/ 0 w 499"/>
                            <a:gd name="T1" fmla="*/ 0 h 534"/>
                            <a:gd name="T2" fmla="*/ 0 w 499"/>
                            <a:gd name="T3" fmla="*/ 0 h 534"/>
                            <a:gd name="T4" fmla="*/ 0 w 499"/>
                            <a:gd name="T5" fmla="*/ 0 h 534"/>
                            <a:gd name="T6" fmla="*/ 0 w 499"/>
                            <a:gd name="T7" fmla="*/ 0 h 534"/>
                            <a:gd name="T8" fmla="*/ 0 w 499"/>
                            <a:gd name="T9" fmla="*/ 0 h 534"/>
                            <a:gd name="T10" fmla="*/ 0 w 499"/>
                            <a:gd name="T11" fmla="*/ 0 h 534"/>
                            <a:gd name="T12" fmla="*/ 0 w 499"/>
                            <a:gd name="T13" fmla="*/ 0 h 534"/>
                            <a:gd name="T14" fmla="*/ 0 w 499"/>
                            <a:gd name="T15" fmla="*/ 0 h 534"/>
                            <a:gd name="T16" fmla="*/ 0 w 499"/>
                            <a:gd name="T17" fmla="*/ 0 h 534"/>
                            <a:gd name="T18" fmla="*/ 0 w 499"/>
                            <a:gd name="T19" fmla="*/ 0 h 534"/>
                            <a:gd name="T20" fmla="*/ 0 w 499"/>
                            <a:gd name="T21" fmla="*/ 0 h 534"/>
                            <a:gd name="T22" fmla="*/ 0 w 499"/>
                            <a:gd name="T23" fmla="*/ 0 h 534"/>
                            <a:gd name="T24" fmla="*/ 0 w 499"/>
                            <a:gd name="T25" fmla="*/ 0 h 534"/>
                            <a:gd name="T26" fmla="*/ 0 w 499"/>
                            <a:gd name="T27" fmla="*/ 0 h 534"/>
                            <a:gd name="T28" fmla="*/ 0 w 499"/>
                            <a:gd name="T29" fmla="*/ 0 h 534"/>
                            <a:gd name="T30" fmla="*/ 0 w 499"/>
                            <a:gd name="T31" fmla="*/ 0 h 534"/>
                            <a:gd name="T32" fmla="*/ 0 w 499"/>
                            <a:gd name="T33" fmla="*/ 0 h 534"/>
                            <a:gd name="T34" fmla="*/ 0 w 499"/>
                            <a:gd name="T35" fmla="*/ 0 h 534"/>
                            <a:gd name="T36" fmla="*/ 0 w 499"/>
                            <a:gd name="T37" fmla="*/ 0 h 534"/>
                            <a:gd name="T38" fmla="*/ 0 w 499"/>
                            <a:gd name="T39" fmla="*/ 0 h 534"/>
                            <a:gd name="T40" fmla="*/ 0 w 499"/>
                            <a:gd name="T41" fmla="*/ 0 h 534"/>
                            <a:gd name="T42" fmla="*/ 0 w 499"/>
                            <a:gd name="T43" fmla="*/ 0 h 534"/>
                            <a:gd name="T44" fmla="*/ 0 w 499"/>
                            <a:gd name="T45" fmla="*/ 0 h 534"/>
                            <a:gd name="T46" fmla="*/ 0 w 499"/>
                            <a:gd name="T47" fmla="*/ 0 h 534"/>
                            <a:gd name="T48" fmla="*/ 0 w 499"/>
                            <a:gd name="T49" fmla="*/ 0 h 534"/>
                            <a:gd name="T50" fmla="*/ 0 w 499"/>
                            <a:gd name="T51" fmla="*/ 0 h 534"/>
                            <a:gd name="T52" fmla="*/ 0 w 499"/>
                            <a:gd name="T53" fmla="*/ 0 h 534"/>
                            <a:gd name="T54" fmla="*/ 0 w 499"/>
                            <a:gd name="T55" fmla="*/ 0 h 534"/>
                            <a:gd name="T56" fmla="*/ 0 w 499"/>
                            <a:gd name="T57" fmla="*/ 0 h 534"/>
                            <a:gd name="T58" fmla="*/ 0 w 499"/>
                            <a:gd name="T59" fmla="*/ 0 h 534"/>
                            <a:gd name="T60" fmla="*/ 0 w 499"/>
                            <a:gd name="T61" fmla="*/ 0 h 534"/>
                            <a:gd name="T62" fmla="*/ 0 w 499"/>
                            <a:gd name="T63" fmla="*/ 0 h 534"/>
                            <a:gd name="T64" fmla="*/ 0 w 499"/>
                            <a:gd name="T65" fmla="*/ 0 h 534"/>
                            <a:gd name="T66" fmla="*/ 0 w 499"/>
                            <a:gd name="T67" fmla="*/ 0 h 534"/>
                            <a:gd name="T68" fmla="*/ 0 w 499"/>
                            <a:gd name="T69" fmla="*/ 0 h 534"/>
                            <a:gd name="T70" fmla="*/ 0 w 499"/>
                            <a:gd name="T71" fmla="*/ 0 h 534"/>
                            <a:gd name="T72" fmla="*/ 0 w 499"/>
                            <a:gd name="T73" fmla="*/ 0 h 534"/>
                            <a:gd name="T74" fmla="*/ 0 w 499"/>
                            <a:gd name="T75" fmla="*/ 0 h 534"/>
                            <a:gd name="T76" fmla="*/ 0 w 499"/>
                            <a:gd name="T77" fmla="*/ 0 h 534"/>
                            <a:gd name="T78" fmla="*/ 0 w 499"/>
                            <a:gd name="T79" fmla="*/ 0 h 534"/>
                            <a:gd name="T80" fmla="*/ 0 w 499"/>
                            <a:gd name="T81" fmla="*/ 0 h 534"/>
                            <a:gd name="T82" fmla="*/ 0 w 499"/>
                            <a:gd name="T83" fmla="*/ 0 h 534"/>
                            <a:gd name="T84" fmla="*/ 0 w 499"/>
                            <a:gd name="T85" fmla="*/ 0 h 534"/>
                            <a:gd name="T86" fmla="*/ 0 w 499"/>
                            <a:gd name="T87" fmla="*/ 0 h 534"/>
                            <a:gd name="T88" fmla="*/ 0 w 499"/>
                            <a:gd name="T89" fmla="*/ 0 h 534"/>
                            <a:gd name="T90" fmla="*/ 0 w 499"/>
                            <a:gd name="T91" fmla="*/ 0 h 534"/>
                            <a:gd name="T92" fmla="*/ 0 w 499"/>
                            <a:gd name="T93" fmla="*/ 0 h 534"/>
                            <a:gd name="T94" fmla="*/ 0 w 499"/>
                            <a:gd name="T95" fmla="*/ 0 h 534"/>
                            <a:gd name="T96" fmla="*/ 0 w 499"/>
                            <a:gd name="T97" fmla="*/ 0 h 534"/>
                            <a:gd name="T98" fmla="*/ 0 w 499"/>
                            <a:gd name="T99" fmla="*/ 0 h 534"/>
                            <a:gd name="T100" fmla="*/ 0 w 499"/>
                            <a:gd name="T101" fmla="*/ 0 h 534"/>
                            <a:gd name="T102" fmla="*/ 0 w 499"/>
                            <a:gd name="T103" fmla="*/ 0 h 534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w 499"/>
                            <a:gd name="T157" fmla="*/ 0 h 534"/>
                            <a:gd name="T158" fmla="*/ 499 w 499"/>
                            <a:gd name="T159" fmla="*/ 534 h 534"/>
                          </a:gdLst>
                          <a:ahLst/>
                          <a:cxnLst>
                            <a:cxn ang="T104">
                              <a:pos x="T0" y="T1"/>
                            </a:cxn>
                            <a:cxn ang="T105">
                              <a:pos x="T2" y="T3"/>
                            </a:cxn>
                            <a:cxn ang="T106">
                              <a:pos x="T4" y="T5"/>
                            </a:cxn>
                            <a:cxn ang="T107">
                              <a:pos x="T6" y="T7"/>
                            </a:cxn>
                            <a:cxn ang="T108">
                              <a:pos x="T8" y="T9"/>
                            </a:cxn>
                            <a:cxn ang="T109">
                              <a:pos x="T10" y="T11"/>
                            </a:cxn>
                            <a:cxn ang="T110">
                              <a:pos x="T12" y="T13"/>
                            </a:cxn>
                            <a:cxn ang="T111">
                              <a:pos x="T14" y="T15"/>
                            </a:cxn>
                            <a:cxn ang="T112">
                              <a:pos x="T16" y="T17"/>
                            </a:cxn>
                            <a:cxn ang="T113">
                              <a:pos x="T18" y="T19"/>
                            </a:cxn>
                            <a:cxn ang="T114">
                              <a:pos x="T20" y="T21"/>
                            </a:cxn>
                            <a:cxn ang="T115">
                              <a:pos x="T22" y="T23"/>
                            </a:cxn>
                            <a:cxn ang="T116">
                              <a:pos x="T24" y="T25"/>
                            </a:cxn>
                            <a:cxn ang="T117">
                              <a:pos x="T26" y="T27"/>
                            </a:cxn>
                            <a:cxn ang="T118">
                              <a:pos x="T28" y="T29"/>
                            </a:cxn>
                            <a:cxn ang="T119">
                              <a:pos x="T30" y="T31"/>
                            </a:cxn>
                            <a:cxn ang="T120">
                              <a:pos x="T32" y="T33"/>
                            </a:cxn>
                            <a:cxn ang="T121">
                              <a:pos x="T34" y="T35"/>
                            </a:cxn>
                            <a:cxn ang="T122">
                              <a:pos x="T36" y="T37"/>
                            </a:cxn>
                            <a:cxn ang="T123">
                              <a:pos x="T38" y="T39"/>
                            </a:cxn>
                            <a:cxn ang="T124">
                              <a:pos x="T40" y="T41"/>
                            </a:cxn>
                            <a:cxn ang="T125">
                              <a:pos x="T42" y="T43"/>
                            </a:cxn>
                            <a:cxn ang="T126">
                              <a:pos x="T44" y="T45"/>
                            </a:cxn>
                            <a:cxn ang="T127">
                              <a:pos x="T46" y="T47"/>
                            </a:cxn>
                            <a:cxn ang="T128">
                              <a:pos x="T48" y="T49"/>
                            </a:cxn>
                            <a:cxn ang="T129">
                              <a:pos x="T50" y="T51"/>
                            </a:cxn>
                            <a:cxn ang="T130">
                              <a:pos x="T52" y="T53"/>
                            </a:cxn>
                            <a:cxn ang="T131">
                              <a:pos x="T54" y="T55"/>
                            </a:cxn>
                            <a:cxn ang="T132">
                              <a:pos x="T56" y="T57"/>
                            </a:cxn>
                            <a:cxn ang="T133">
                              <a:pos x="T58" y="T59"/>
                            </a:cxn>
                            <a:cxn ang="T134">
                              <a:pos x="T60" y="T61"/>
                            </a:cxn>
                            <a:cxn ang="T135">
                              <a:pos x="T62" y="T63"/>
                            </a:cxn>
                            <a:cxn ang="T136">
                              <a:pos x="T64" y="T65"/>
                            </a:cxn>
                            <a:cxn ang="T137">
                              <a:pos x="T66" y="T67"/>
                            </a:cxn>
                            <a:cxn ang="T138">
                              <a:pos x="T68" y="T69"/>
                            </a:cxn>
                            <a:cxn ang="T139">
                              <a:pos x="T70" y="T71"/>
                            </a:cxn>
                            <a:cxn ang="T140">
                              <a:pos x="T72" y="T73"/>
                            </a:cxn>
                            <a:cxn ang="T141">
                              <a:pos x="T74" y="T75"/>
                            </a:cxn>
                            <a:cxn ang="T142">
                              <a:pos x="T76" y="T77"/>
                            </a:cxn>
                            <a:cxn ang="T143">
                              <a:pos x="T78" y="T79"/>
                            </a:cxn>
                            <a:cxn ang="T144">
                              <a:pos x="T80" y="T81"/>
                            </a:cxn>
                            <a:cxn ang="T145">
                              <a:pos x="T82" y="T83"/>
                            </a:cxn>
                            <a:cxn ang="T146">
                              <a:pos x="T84" y="T85"/>
                            </a:cxn>
                            <a:cxn ang="T147">
                              <a:pos x="T86" y="T87"/>
                            </a:cxn>
                            <a:cxn ang="T148">
                              <a:pos x="T88" y="T89"/>
                            </a:cxn>
                            <a:cxn ang="T149">
                              <a:pos x="T90" y="T91"/>
                            </a:cxn>
                            <a:cxn ang="T150">
                              <a:pos x="T92" y="T93"/>
                            </a:cxn>
                            <a:cxn ang="T151">
                              <a:pos x="T94" y="T95"/>
                            </a:cxn>
                            <a:cxn ang="T152">
                              <a:pos x="T96" y="T97"/>
                            </a:cxn>
                            <a:cxn ang="T153">
                              <a:pos x="T98" y="T99"/>
                            </a:cxn>
                            <a:cxn ang="T154">
                              <a:pos x="T100" y="T101"/>
                            </a:cxn>
                            <a:cxn ang="T155">
                              <a:pos x="T102" y="T103"/>
                            </a:cxn>
                          </a:cxnLst>
                          <a:rect l="T156" t="T157" r="T158" b="T159"/>
                          <a:pathLst>
                            <a:path w="499" h="534">
                              <a:moveTo>
                                <a:pt x="274" y="0"/>
                              </a:moveTo>
                              <a:lnTo>
                                <a:pt x="225" y="3"/>
                              </a:lnTo>
                              <a:lnTo>
                                <a:pt x="179" y="10"/>
                              </a:lnTo>
                              <a:lnTo>
                                <a:pt x="142" y="23"/>
                              </a:lnTo>
                              <a:lnTo>
                                <a:pt x="99" y="40"/>
                              </a:lnTo>
                              <a:lnTo>
                                <a:pt x="65" y="61"/>
                              </a:lnTo>
                              <a:lnTo>
                                <a:pt x="38" y="92"/>
                              </a:lnTo>
                              <a:lnTo>
                                <a:pt x="29" y="126"/>
                              </a:lnTo>
                              <a:lnTo>
                                <a:pt x="33" y="162"/>
                              </a:lnTo>
                              <a:lnTo>
                                <a:pt x="34" y="193"/>
                              </a:lnTo>
                              <a:lnTo>
                                <a:pt x="16" y="234"/>
                              </a:lnTo>
                              <a:lnTo>
                                <a:pt x="1" y="266"/>
                              </a:lnTo>
                              <a:lnTo>
                                <a:pt x="0" y="303"/>
                              </a:lnTo>
                              <a:lnTo>
                                <a:pt x="5" y="340"/>
                              </a:lnTo>
                              <a:lnTo>
                                <a:pt x="32" y="368"/>
                              </a:lnTo>
                              <a:lnTo>
                                <a:pt x="60" y="390"/>
                              </a:lnTo>
                              <a:lnTo>
                                <a:pt x="72" y="404"/>
                              </a:lnTo>
                              <a:lnTo>
                                <a:pt x="80" y="422"/>
                              </a:lnTo>
                              <a:lnTo>
                                <a:pt x="74" y="444"/>
                              </a:lnTo>
                              <a:lnTo>
                                <a:pt x="66" y="471"/>
                              </a:lnTo>
                              <a:lnTo>
                                <a:pt x="44" y="497"/>
                              </a:lnTo>
                              <a:lnTo>
                                <a:pt x="59" y="497"/>
                              </a:lnTo>
                              <a:lnTo>
                                <a:pt x="70" y="509"/>
                              </a:lnTo>
                              <a:lnTo>
                                <a:pt x="90" y="508"/>
                              </a:lnTo>
                              <a:lnTo>
                                <a:pt x="103" y="517"/>
                              </a:lnTo>
                              <a:lnTo>
                                <a:pt x="121" y="517"/>
                              </a:lnTo>
                              <a:lnTo>
                                <a:pt x="150" y="534"/>
                              </a:lnTo>
                              <a:lnTo>
                                <a:pt x="340" y="517"/>
                              </a:lnTo>
                              <a:lnTo>
                                <a:pt x="367" y="516"/>
                              </a:lnTo>
                              <a:lnTo>
                                <a:pt x="377" y="507"/>
                              </a:lnTo>
                              <a:lnTo>
                                <a:pt x="393" y="511"/>
                              </a:lnTo>
                              <a:lnTo>
                                <a:pt x="406" y="501"/>
                              </a:lnTo>
                              <a:lnTo>
                                <a:pt x="423" y="506"/>
                              </a:lnTo>
                              <a:lnTo>
                                <a:pt x="431" y="494"/>
                              </a:lnTo>
                              <a:lnTo>
                                <a:pt x="445" y="496"/>
                              </a:lnTo>
                              <a:lnTo>
                                <a:pt x="467" y="488"/>
                              </a:lnTo>
                              <a:lnTo>
                                <a:pt x="437" y="472"/>
                              </a:lnTo>
                              <a:lnTo>
                                <a:pt x="425" y="453"/>
                              </a:lnTo>
                              <a:lnTo>
                                <a:pt x="407" y="427"/>
                              </a:lnTo>
                              <a:lnTo>
                                <a:pt x="431" y="408"/>
                              </a:lnTo>
                              <a:lnTo>
                                <a:pt x="462" y="387"/>
                              </a:lnTo>
                              <a:lnTo>
                                <a:pt x="480" y="363"/>
                              </a:lnTo>
                              <a:lnTo>
                                <a:pt x="490" y="329"/>
                              </a:lnTo>
                              <a:lnTo>
                                <a:pt x="498" y="269"/>
                              </a:lnTo>
                              <a:lnTo>
                                <a:pt x="499" y="221"/>
                              </a:lnTo>
                              <a:lnTo>
                                <a:pt x="488" y="172"/>
                              </a:lnTo>
                              <a:lnTo>
                                <a:pt x="475" y="135"/>
                              </a:lnTo>
                              <a:lnTo>
                                <a:pt x="453" y="91"/>
                              </a:lnTo>
                              <a:lnTo>
                                <a:pt x="407" y="52"/>
                              </a:lnTo>
                              <a:lnTo>
                                <a:pt x="369" y="31"/>
                              </a:lnTo>
                              <a:lnTo>
                                <a:pt x="326" y="10"/>
                              </a:lnTo>
                              <a:lnTo>
                                <a:pt x="27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67" name="Freeform 6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0" y="2839"/>
                          <a:ext cx="19" cy="22"/>
                        </a:xfrm>
                        <a:custGeom>
                          <a:avLst/>
                          <a:gdLst>
                            <a:gd name="T0" fmla="*/ 0 w 207"/>
                            <a:gd name="T1" fmla="*/ 0 h 286"/>
                            <a:gd name="T2" fmla="*/ 0 w 207"/>
                            <a:gd name="T3" fmla="*/ 0 h 286"/>
                            <a:gd name="T4" fmla="*/ 0 w 207"/>
                            <a:gd name="T5" fmla="*/ 0 h 286"/>
                            <a:gd name="T6" fmla="*/ 0 w 207"/>
                            <a:gd name="T7" fmla="*/ 0 h 286"/>
                            <a:gd name="T8" fmla="*/ 0 w 207"/>
                            <a:gd name="T9" fmla="*/ 0 h 286"/>
                            <a:gd name="T10" fmla="*/ 0 w 207"/>
                            <a:gd name="T11" fmla="*/ 0 h 286"/>
                            <a:gd name="T12" fmla="*/ 0 w 207"/>
                            <a:gd name="T13" fmla="*/ 0 h 286"/>
                            <a:gd name="T14" fmla="*/ 0 w 207"/>
                            <a:gd name="T15" fmla="*/ 0 h 286"/>
                            <a:gd name="T16" fmla="*/ 0 w 207"/>
                            <a:gd name="T17" fmla="*/ 0 h 286"/>
                            <a:gd name="T18" fmla="*/ 0 w 207"/>
                            <a:gd name="T19" fmla="*/ 0 h 286"/>
                            <a:gd name="T20" fmla="*/ 0 w 207"/>
                            <a:gd name="T21" fmla="*/ 0 h 286"/>
                            <a:gd name="T22" fmla="*/ 0 w 207"/>
                            <a:gd name="T23" fmla="*/ 0 h 286"/>
                            <a:gd name="T24" fmla="*/ 0 w 207"/>
                            <a:gd name="T25" fmla="*/ 0 h 286"/>
                            <a:gd name="T26" fmla="*/ 0 w 207"/>
                            <a:gd name="T27" fmla="*/ 0 h 286"/>
                            <a:gd name="T28" fmla="*/ 0 w 207"/>
                            <a:gd name="T29" fmla="*/ 0 h 286"/>
                            <a:gd name="T30" fmla="*/ 0 w 207"/>
                            <a:gd name="T31" fmla="*/ 0 h 286"/>
                            <a:gd name="T32" fmla="*/ 0 w 207"/>
                            <a:gd name="T33" fmla="*/ 0 h 286"/>
                            <a:gd name="T34" fmla="*/ 0 w 207"/>
                            <a:gd name="T35" fmla="*/ 0 h 286"/>
                            <a:gd name="T36" fmla="*/ 0 w 207"/>
                            <a:gd name="T37" fmla="*/ 0 h 286"/>
                            <a:gd name="T38" fmla="*/ 0 w 207"/>
                            <a:gd name="T39" fmla="*/ 0 h 28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207"/>
                            <a:gd name="T61" fmla="*/ 0 h 286"/>
                            <a:gd name="T62" fmla="*/ 207 w 207"/>
                            <a:gd name="T63" fmla="*/ 286 h 286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207" h="286">
                              <a:moveTo>
                                <a:pt x="2" y="50"/>
                              </a:moveTo>
                              <a:lnTo>
                                <a:pt x="7" y="84"/>
                              </a:lnTo>
                              <a:lnTo>
                                <a:pt x="6" y="114"/>
                              </a:lnTo>
                              <a:lnTo>
                                <a:pt x="1" y="163"/>
                              </a:lnTo>
                              <a:lnTo>
                                <a:pt x="0" y="182"/>
                              </a:lnTo>
                              <a:lnTo>
                                <a:pt x="9" y="208"/>
                              </a:lnTo>
                              <a:lnTo>
                                <a:pt x="45" y="247"/>
                              </a:lnTo>
                              <a:lnTo>
                                <a:pt x="83" y="281"/>
                              </a:lnTo>
                              <a:lnTo>
                                <a:pt x="120" y="286"/>
                              </a:lnTo>
                              <a:lnTo>
                                <a:pt x="141" y="277"/>
                              </a:lnTo>
                              <a:lnTo>
                                <a:pt x="163" y="253"/>
                              </a:lnTo>
                              <a:lnTo>
                                <a:pt x="190" y="214"/>
                              </a:lnTo>
                              <a:lnTo>
                                <a:pt x="206" y="188"/>
                              </a:lnTo>
                              <a:lnTo>
                                <a:pt x="207" y="176"/>
                              </a:lnTo>
                              <a:lnTo>
                                <a:pt x="201" y="151"/>
                              </a:lnTo>
                              <a:lnTo>
                                <a:pt x="190" y="113"/>
                              </a:lnTo>
                              <a:lnTo>
                                <a:pt x="186" y="84"/>
                              </a:lnTo>
                              <a:lnTo>
                                <a:pt x="186" y="52"/>
                              </a:lnTo>
                              <a:lnTo>
                                <a:pt x="188" y="0"/>
                              </a:lnTo>
                              <a:lnTo>
                                <a:pt x="2" y="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68" name="Freeform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45" y="2817"/>
                          <a:ext cx="26" cy="30"/>
                        </a:xfrm>
                        <a:custGeom>
                          <a:avLst/>
                          <a:gdLst>
                            <a:gd name="T0" fmla="*/ 0 w 286"/>
                            <a:gd name="T1" fmla="*/ 0 h 385"/>
                            <a:gd name="T2" fmla="*/ 0 w 286"/>
                            <a:gd name="T3" fmla="*/ 0 h 385"/>
                            <a:gd name="T4" fmla="*/ 0 w 286"/>
                            <a:gd name="T5" fmla="*/ 0 h 385"/>
                            <a:gd name="T6" fmla="*/ 0 w 286"/>
                            <a:gd name="T7" fmla="*/ 0 h 385"/>
                            <a:gd name="T8" fmla="*/ 0 w 286"/>
                            <a:gd name="T9" fmla="*/ 0 h 385"/>
                            <a:gd name="T10" fmla="*/ 0 w 286"/>
                            <a:gd name="T11" fmla="*/ 0 h 385"/>
                            <a:gd name="T12" fmla="*/ 0 w 286"/>
                            <a:gd name="T13" fmla="*/ 0 h 385"/>
                            <a:gd name="T14" fmla="*/ 0 w 286"/>
                            <a:gd name="T15" fmla="*/ 0 h 385"/>
                            <a:gd name="T16" fmla="*/ 0 w 286"/>
                            <a:gd name="T17" fmla="*/ 0 h 385"/>
                            <a:gd name="T18" fmla="*/ 0 w 286"/>
                            <a:gd name="T19" fmla="*/ 0 h 385"/>
                            <a:gd name="T20" fmla="*/ 0 w 286"/>
                            <a:gd name="T21" fmla="*/ 0 h 385"/>
                            <a:gd name="T22" fmla="*/ 0 w 286"/>
                            <a:gd name="T23" fmla="*/ 0 h 385"/>
                            <a:gd name="T24" fmla="*/ 0 w 286"/>
                            <a:gd name="T25" fmla="*/ 0 h 385"/>
                            <a:gd name="T26" fmla="*/ 0 w 286"/>
                            <a:gd name="T27" fmla="*/ 0 h 385"/>
                            <a:gd name="T28" fmla="*/ 0 w 286"/>
                            <a:gd name="T29" fmla="*/ 0 h 385"/>
                            <a:gd name="T30" fmla="*/ 0 w 286"/>
                            <a:gd name="T31" fmla="*/ 0 h 385"/>
                            <a:gd name="T32" fmla="*/ 0 w 286"/>
                            <a:gd name="T33" fmla="*/ 0 h 385"/>
                            <a:gd name="T34" fmla="*/ 0 w 286"/>
                            <a:gd name="T35" fmla="*/ 0 h 385"/>
                            <a:gd name="T36" fmla="*/ 0 w 286"/>
                            <a:gd name="T37" fmla="*/ 0 h 385"/>
                            <a:gd name="T38" fmla="*/ 0 w 286"/>
                            <a:gd name="T39" fmla="*/ 0 h 385"/>
                            <a:gd name="T40" fmla="*/ 0 w 286"/>
                            <a:gd name="T41" fmla="*/ 0 h 385"/>
                            <a:gd name="T42" fmla="*/ 0 w 286"/>
                            <a:gd name="T43" fmla="*/ 0 h 385"/>
                            <a:gd name="T44" fmla="*/ 0 w 286"/>
                            <a:gd name="T45" fmla="*/ 0 h 385"/>
                            <a:gd name="T46" fmla="*/ 0 w 286"/>
                            <a:gd name="T47" fmla="*/ 0 h 385"/>
                            <a:gd name="T48" fmla="*/ 0 w 286"/>
                            <a:gd name="T49" fmla="*/ 0 h 385"/>
                            <a:gd name="T50" fmla="*/ 0 w 286"/>
                            <a:gd name="T51" fmla="*/ 0 h 385"/>
                            <a:gd name="T52" fmla="*/ 0 w 286"/>
                            <a:gd name="T53" fmla="*/ 0 h 385"/>
                            <a:gd name="T54" fmla="*/ 0 w 286"/>
                            <a:gd name="T55" fmla="*/ 0 h 385"/>
                            <a:gd name="T56" fmla="*/ 0 w 286"/>
                            <a:gd name="T57" fmla="*/ 0 h 385"/>
                            <a:gd name="T58" fmla="*/ 0 w 286"/>
                            <a:gd name="T59" fmla="*/ 0 h 385"/>
                            <a:gd name="T60" fmla="*/ 0 w 286"/>
                            <a:gd name="T61" fmla="*/ 0 h 385"/>
                            <a:gd name="T62" fmla="*/ 0 w 286"/>
                            <a:gd name="T63" fmla="*/ 0 h 385"/>
                            <a:gd name="T64" fmla="*/ 0 w 286"/>
                            <a:gd name="T65" fmla="*/ 0 h 385"/>
                            <a:gd name="T66" fmla="*/ 0 w 286"/>
                            <a:gd name="T67" fmla="*/ 0 h 385"/>
                            <a:gd name="T68" fmla="*/ 0 w 286"/>
                            <a:gd name="T69" fmla="*/ 0 h 385"/>
                            <a:gd name="T70" fmla="*/ 0 w 286"/>
                            <a:gd name="T71" fmla="*/ 0 h 385"/>
                            <a:gd name="T72" fmla="*/ 0 w 286"/>
                            <a:gd name="T73" fmla="*/ 0 h 385"/>
                            <a:gd name="T74" fmla="*/ 0 w 286"/>
                            <a:gd name="T75" fmla="*/ 0 h 385"/>
                            <a:gd name="T76" fmla="*/ 0 w 286"/>
                            <a:gd name="T77" fmla="*/ 0 h 385"/>
                            <a:gd name="T78" fmla="*/ 0 w 286"/>
                            <a:gd name="T79" fmla="*/ 0 h 385"/>
                            <a:gd name="T80" fmla="*/ 0 w 286"/>
                            <a:gd name="T81" fmla="*/ 0 h 385"/>
                            <a:gd name="T82" fmla="*/ 0 w 286"/>
                            <a:gd name="T83" fmla="*/ 0 h 385"/>
                            <a:gd name="T84" fmla="*/ 0 w 286"/>
                            <a:gd name="T85" fmla="*/ 0 h 385"/>
                            <a:gd name="T86" fmla="*/ 0 w 286"/>
                            <a:gd name="T87" fmla="*/ 0 h 385"/>
                            <a:gd name="T88" fmla="*/ 0 w 286"/>
                            <a:gd name="T89" fmla="*/ 0 h 385"/>
                            <a:gd name="T90" fmla="*/ 0 w 286"/>
                            <a:gd name="T91" fmla="*/ 0 h 385"/>
                            <a:gd name="T92" fmla="*/ 0 w 286"/>
                            <a:gd name="T93" fmla="*/ 0 h 385"/>
                            <a:gd name="T94" fmla="*/ 0 w 286"/>
                            <a:gd name="T95" fmla="*/ 0 h 385"/>
                            <a:gd name="T96" fmla="*/ 0 w 286"/>
                            <a:gd name="T97" fmla="*/ 0 h 385"/>
                            <a:gd name="T98" fmla="*/ 0 w 286"/>
                            <a:gd name="T99" fmla="*/ 0 h 385"/>
                            <a:gd name="T100" fmla="*/ 0 w 286"/>
                            <a:gd name="T101" fmla="*/ 0 h 385"/>
                            <a:gd name="T102" fmla="*/ 0 w 286"/>
                            <a:gd name="T103" fmla="*/ 0 h 385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w 286"/>
                            <a:gd name="T157" fmla="*/ 0 h 385"/>
                            <a:gd name="T158" fmla="*/ 286 w 286"/>
                            <a:gd name="T159" fmla="*/ 385 h 385"/>
                          </a:gdLst>
                          <a:ahLst/>
                          <a:cxnLst>
                            <a:cxn ang="T104">
                              <a:pos x="T0" y="T1"/>
                            </a:cxn>
                            <a:cxn ang="T105">
                              <a:pos x="T2" y="T3"/>
                            </a:cxn>
                            <a:cxn ang="T106">
                              <a:pos x="T4" y="T5"/>
                            </a:cxn>
                            <a:cxn ang="T107">
                              <a:pos x="T6" y="T7"/>
                            </a:cxn>
                            <a:cxn ang="T108">
                              <a:pos x="T8" y="T9"/>
                            </a:cxn>
                            <a:cxn ang="T109">
                              <a:pos x="T10" y="T11"/>
                            </a:cxn>
                            <a:cxn ang="T110">
                              <a:pos x="T12" y="T13"/>
                            </a:cxn>
                            <a:cxn ang="T111">
                              <a:pos x="T14" y="T15"/>
                            </a:cxn>
                            <a:cxn ang="T112">
                              <a:pos x="T16" y="T17"/>
                            </a:cxn>
                            <a:cxn ang="T113">
                              <a:pos x="T18" y="T19"/>
                            </a:cxn>
                            <a:cxn ang="T114">
                              <a:pos x="T20" y="T21"/>
                            </a:cxn>
                            <a:cxn ang="T115">
                              <a:pos x="T22" y="T23"/>
                            </a:cxn>
                            <a:cxn ang="T116">
                              <a:pos x="T24" y="T25"/>
                            </a:cxn>
                            <a:cxn ang="T117">
                              <a:pos x="T26" y="T27"/>
                            </a:cxn>
                            <a:cxn ang="T118">
                              <a:pos x="T28" y="T29"/>
                            </a:cxn>
                            <a:cxn ang="T119">
                              <a:pos x="T30" y="T31"/>
                            </a:cxn>
                            <a:cxn ang="T120">
                              <a:pos x="T32" y="T33"/>
                            </a:cxn>
                            <a:cxn ang="T121">
                              <a:pos x="T34" y="T35"/>
                            </a:cxn>
                            <a:cxn ang="T122">
                              <a:pos x="T36" y="T37"/>
                            </a:cxn>
                            <a:cxn ang="T123">
                              <a:pos x="T38" y="T39"/>
                            </a:cxn>
                            <a:cxn ang="T124">
                              <a:pos x="T40" y="T41"/>
                            </a:cxn>
                            <a:cxn ang="T125">
                              <a:pos x="T42" y="T43"/>
                            </a:cxn>
                            <a:cxn ang="T126">
                              <a:pos x="T44" y="T45"/>
                            </a:cxn>
                            <a:cxn ang="T127">
                              <a:pos x="T46" y="T47"/>
                            </a:cxn>
                            <a:cxn ang="T128">
                              <a:pos x="T48" y="T49"/>
                            </a:cxn>
                            <a:cxn ang="T129">
                              <a:pos x="T50" y="T51"/>
                            </a:cxn>
                            <a:cxn ang="T130">
                              <a:pos x="T52" y="T53"/>
                            </a:cxn>
                            <a:cxn ang="T131">
                              <a:pos x="T54" y="T55"/>
                            </a:cxn>
                            <a:cxn ang="T132">
                              <a:pos x="T56" y="T57"/>
                            </a:cxn>
                            <a:cxn ang="T133">
                              <a:pos x="T58" y="T59"/>
                            </a:cxn>
                            <a:cxn ang="T134">
                              <a:pos x="T60" y="T61"/>
                            </a:cxn>
                            <a:cxn ang="T135">
                              <a:pos x="T62" y="T63"/>
                            </a:cxn>
                            <a:cxn ang="T136">
                              <a:pos x="T64" y="T65"/>
                            </a:cxn>
                            <a:cxn ang="T137">
                              <a:pos x="T66" y="T67"/>
                            </a:cxn>
                            <a:cxn ang="T138">
                              <a:pos x="T68" y="T69"/>
                            </a:cxn>
                            <a:cxn ang="T139">
                              <a:pos x="T70" y="T71"/>
                            </a:cxn>
                            <a:cxn ang="T140">
                              <a:pos x="T72" y="T73"/>
                            </a:cxn>
                            <a:cxn ang="T141">
                              <a:pos x="T74" y="T75"/>
                            </a:cxn>
                            <a:cxn ang="T142">
                              <a:pos x="T76" y="T77"/>
                            </a:cxn>
                            <a:cxn ang="T143">
                              <a:pos x="T78" y="T79"/>
                            </a:cxn>
                            <a:cxn ang="T144">
                              <a:pos x="T80" y="T81"/>
                            </a:cxn>
                            <a:cxn ang="T145">
                              <a:pos x="T82" y="T83"/>
                            </a:cxn>
                            <a:cxn ang="T146">
                              <a:pos x="T84" y="T85"/>
                            </a:cxn>
                            <a:cxn ang="T147">
                              <a:pos x="T86" y="T87"/>
                            </a:cxn>
                            <a:cxn ang="T148">
                              <a:pos x="T88" y="T89"/>
                            </a:cxn>
                            <a:cxn ang="T149">
                              <a:pos x="T90" y="T91"/>
                            </a:cxn>
                            <a:cxn ang="T150">
                              <a:pos x="T92" y="T93"/>
                            </a:cxn>
                            <a:cxn ang="T151">
                              <a:pos x="T94" y="T95"/>
                            </a:cxn>
                            <a:cxn ang="T152">
                              <a:pos x="T96" y="T97"/>
                            </a:cxn>
                            <a:cxn ang="T153">
                              <a:pos x="T98" y="T99"/>
                            </a:cxn>
                            <a:cxn ang="T154">
                              <a:pos x="T100" y="T101"/>
                            </a:cxn>
                            <a:cxn ang="T155">
                              <a:pos x="T102" y="T103"/>
                            </a:cxn>
                          </a:cxnLst>
                          <a:rect l="T156" t="T157" r="T158" b="T159"/>
                          <a:pathLst>
                            <a:path w="286" h="385">
                              <a:moveTo>
                                <a:pt x="10" y="47"/>
                              </a:moveTo>
                              <a:lnTo>
                                <a:pt x="13" y="69"/>
                              </a:lnTo>
                              <a:lnTo>
                                <a:pt x="7" y="103"/>
                              </a:lnTo>
                              <a:lnTo>
                                <a:pt x="2" y="149"/>
                              </a:lnTo>
                              <a:lnTo>
                                <a:pt x="0" y="183"/>
                              </a:lnTo>
                              <a:lnTo>
                                <a:pt x="3" y="208"/>
                              </a:lnTo>
                              <a:lnTo>
                                <a:pt x="8" y="231"/>
                              </a:lnTo>
                              <a:lnTo>
                                <a:pt x="11" y="250"/>
                              </a:lnTo>
                              <a:lnTo>
                                <a:pt x="14" y="267"/>
                              </a:lnTo>
                              <a:lnTo>
                                <a:pt x="18" y="286"/>
                              </a:lnTo>
                              <a:lnTo>
                                <a:pt x="22" y="302"/>
                              </a:lnTo>
                              <a:lnTo>
                                <a:pt x="34" y="320"/>
                              </a:lnTo>
                              <a:lnTo>
                                <a:pt x="46" y="332"/>
                              </a:lnTo>
                              <a:lnTo>
                                <a:pt x="62" y="350"/>
                              </a:lnTo>
                              <a:lnTo>
                                <a:pt x="77" y="361"/>
                              </a:lnTo>
                              <a:lnTo>
                                <a:pt x="93" y="375"/>
                              </a:lnTo>
                              <a:lnTo>
                                <a:pt x="110" y="382"/>
                              </a:lnTo>
                              <a:lnTo>
                                <a:pt x="130" y="385"/>
                              </a:lnTo>
                              <a:lnTo>
                                <a:pt x="149" y="381"/>
                              </a:lnTo>
                              <a:lnTo>
                                <a:pt x="170" y="372"/>
                              </a:lnTo>
                              <a:lnTo>
                                <a:pt x="186" y="360"/>
                              </a:lnTo>
                              <a:lnTo>
                                <a:pt x="201" y="349"/>
                              </a:lnTo>
                              <a:lnTo>
                                <a:pt x="216" y="335"/>
                              </a:lnTo>
                              <a:lnTo>
                                <a:pt x="230" y="324"/>
                              </a:lnTo>
                              <a:lnTo>
                                <a:pt x="244" y="309"/>
                              </a:lnTo>
                              <a:lnTo>
                                <a:pt x="249" y="295"/>
                              </a:lnTo>
                              <a:lnTo>
                                <a:pt x="256" y="268"/>
                              </a:lnTo>
                              <a:lnTo>
                                <a:pt x="262" y="243"/>
                              </a:lnTo>
                              <a:lnTo>
                                <a:pt x="270" y="214"/>
                              </a:lnTo>
                              <a:lnTo>
                                <a:pt x="278" y="166"/>
                              </a:lnTo>
                              <a:lnTo>
                                <a:pt x="279" y="131"/>
                              </a:lnTo>
                              <a:lnTo>
                                <a:pt x="282" y="100"/>
                              </a:lnTo>
                              <a:lnTo>
                                <a:pt x="286" y="74"/>
                              </a:lnTo>
                              <a:lnTo>
                                <a:pt x="261" y="88"/>
                              </a:lnTo>
                              <a:lnTo>
                                <a:pt x="286" y="49"/>
                              </a:lnTo>
                              <a:lnTo>
                                <a:pt x="244" y="54"/>
                              </a:lnTo>
                              <a:lnTo>
                                <a:pt x="270" y="18"/>
                              </a:lnTo>
                              <a:lnTo>
                                <a:pt x="261" y="5"/>
                              </a:lnTo>
                              <a:lnTo>
                                <a:pt x="230" y="45"/>
                              </a:lnTo>
                              <a:lnTo>
                                <a:pt x="169" y="59"/>
                              </a:lnTo>
                              <a:lnTo>
                                <a:pt x="195" y="37"/>
                              </a:lnTo>
                              <a:lnTo>
                                <a:pt x="227" y="0"/>
                              </a:lnTo>
                              <a:lnTo>
                                <a:pt x="177" y="34"/>
                              </a:lnTo>
                              <a:lnTo>
                                <a:pt x="139" y="54"/>
                              </a:lnTo>
                              <a:lnTo>
                                <a:pt x="61" y="70"/>
                              </a:lnTo>
                              <a:lnTo>
                                <a:pt x="106" y="50"/>
                              </a:lnTo>
                              <a:lnTo>
                                <a:pt x="139" y="29"/>
                              </a:lnTo>
                              <a:lnTo>
                                <a:pt x="67" y="49"/>
                              </a:lnTo>
                              <a:lnTo>
                                <a:pt x="36" y="58"/>
                              </a:lnTo>
                              <a:lnTo>
                                <a:pt x="95" y="14"/>
                              </a:lnTo>
                              <a:lnTo>
                                <a:pt x="41" y="30"/>
                              </a:lnTo>
                              <a:lnTo>
                                <a:pt x="10" y="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69" name="Freeform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0" y="2828"/>
                          <a:ext cx="5" cy="1"/>
                        </a:xfrm>
                        <a:custGeom>
                          <a:avLst/>
                          <a:gdLst>
                            <a:gd name="T0" fmla="*/ 0 w 57"/>
                            <a:gd name="T1" fmla="*/ 0 h 22"/>
                            <a:gd name="T2" fmla="*/ 0 w 57"/>
                            <a:gd name="T3" fmla="*/ 0 h 22"/>
                            <a:gd name="T4" fmla="*/ 0 w 57"/>
                            <a:gd name="T5" fmla="*/ 0 h 22"/>
                            <a:gd name="T6" fmla="*/ 0 w 57"/>
                            <a:gd name="T7" fmla="*/ 0 h 22"/>
                            <a:gd name="T8" fmla="*/ 0 w 57"/>
                            <a:gd name="T9" fmla="*/ 0 h 22"/>
                            <a:gd name="T10" fmla="*/ 0 w 57"/>
                            <a:gd name="T11" fmla="*/ 0 h 22"/>
                            <a:gd name="T12" fmla="*/ 0 w 57"/>
                            <a:gd name="T13" fmla="*/ 0 h 22"/>
                            <a:gd name="T14" fmla="*/ 0 w 57"/>
                            <a:gd name="T15" fmla="*/ 0 h 22"/>
                            <a:gd name="T16" fmla="*/ 0 w 57"/>
                            <a:gd name="T17" fmla="*/ 0 h 22"/>
                            <a:gd name="T18" fmla="*/ 0 w 57"/>
                            <a:gd name="T19" fmla="*/ 0 h 2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57"/>
                            <a:gd name="T31" fmla="*/ 0 h 22"/>
                            <a:gd name="T32" fmla="*/ 57 w 57"/>
                            <a:gd name="T33" fmla="*/ 22 h 22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57" h="22">
                              <a:moveTo>
                                <a:pt x="0" y="8"/>
                              </a:moveTo>
                              <a:lnTo>
                                <a:pt x="9" y="15"/>
                              </a:lnTo>
                              <a:lnTo>
                                <a:pt x="17" y="22"/>
                              </a:lnTo>
                              <a:lnTo>
                                <a:pt x="31" y="22"/>
                              </a:lnTo>
                              <a:lnTo>
                                <a:pt x="43" y="17"/>
                              </a:lnTo>
                              <a:lnTo>
                                <a:pt x="57" y="17"/>
                              </a:lnTo>
                              <a:lnTo>
                                <a:pt x="44" y="8"/>
                              </a:lnTo>
                              <a:lnTo>
                                <a:pt x="32" y="0"/>
                              </a:lnTo>
                              <a:lnTo>
                                <a:pt x="15" y="0"/>
                              </a:lnTo>
                              <a:lnTo>
                                <a:pt x="0" y="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0" name="Freeform 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1" y="2828"/>
                          <a:ext cx="5" cy="2"/>
                        </a:xfrm>
                        <a:custGeom>
                          <a:avLst/>
                          <a:gdLst>
                            <a:gd name="T0" fmla="*/ 0 w 55"/>
                            <a:gd name="T1" fmla="*/ 0 h 23"/>
                            <a:gd name="T2" fmla="*/ 0 w 55"/>
                            <a:gd name="T3" fmla="*/ 0 h 23"/>
                            <a:gd name="T4" fmla="*/ 0 w 55"/>
                            <a:gd name="T5" fmla="*/ 0 h 23"/>
                            <a:gd name="T6" fmla="*/ 0 w 55"/>
                            <a:gd name="T7" fmla="*/ 0 h 23"/>
                            <a:gd name="T8" fmla="*/ 0 w 55"/>
                            <a:gd name="T9" fmla="*/ 0 h 23"/>
                            <a:gd name="T10" fmla="*/ 0 w 55"/>
                            <a:gd name="T11" fmla="*/ 0 h 23"/>
                            <a:gd name="T12" fmla="*/ 0 w 55"/>
                            <a:gd name="T13" fmla="*/ 0 h 23"/>
                            <a:gd name="T14" fmla="*/ 0 w 55"/>
                            <a:gd name="T15" fmla="*/ 0 h 23"/>
                            <a:gd name="T16" fmla="*/ 0 w 55"/>
                            <a:gd name="T17" fmla="*/ 0 h 23"/>
                            <a:gd name="T18" fmla="*/ 0 w 55"/>
                            <a:gd name="T19" fmla="*/ 0 h 23"/>
                            <a:gd name="T20" fmla="*/ 0 w 55"/>
                            <a:gd name="T21" fmla="*/ 0 h 23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55"/>
                            <a:gd name="T34" fmla="*/ 0 h 23"/>
                            <a:gd name="T35" fmla="*/ 55 w 55"/>
                            <a:gd name="T36" fmla="*/ 23 h 23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55" h="23">
                              <a:moveTo>
                                <a:pt x="0" y="6"/>
                              </a:moveTo>
                              <a:lnTo>
                                <a:pt x="6" y="11"/>
                              </a:lnTo>
                              <a:lnTo>
                                <a:pt x="11" y="19"/>
                              </a:lnTo>
                              <a:lnTo>
                                <a:pt x="23" y="23"/>
                              </a:lnTo>
                              <a:lnTo>
                                <a:pt x="34" y="21"/>
                              </a:lnTo>
                              <a:lnTo>
                                <a:pt x="44" y="14"/>
                              </a:lnTo>
                              <a:lnTo>
                                <a:pt x="55" y="9"/>
                              </a:lnTo>
                              <a:lnTo>
                                <a:pt x="40" y="3"/>
                              </a:lnTo>
                              <a:lnTo>
                                <a:pt x="27" y="0"/>
                              </a:lnTo>
                              <a:lnTo>
                                <a:pt x="12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1" name="Freeform 6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4" y="2836"/>
                          <a:ext cx="6" cy="1"/>
                        </a:xfrm>
                        <a:custGeom>
                          <a:avLst/>
                          <a:gdLst>
                            <a:gd name="T0" fmla="*/ 0 w 65"/>
                            <a:gd name="T1" fmla="*/ 0 h 23"/>
                            <a:gd name="T2" fmla="*/ 0 w 65"/>
                            <a:gd name="T3" fmla="*/ 0 h 23"/>
                            <a:gd name="T4" fmla="*/ 0 w 65"/>
                            <a:gd name="T5" fmla="*/ 0 h 23"/>
                            <a:gd name="T6" fmla="*/ 0 w 65"/>
                            <a:gd name="T7" fmla="*/ 0 h 23"/>
                            <a:gd name="T8" fmla="*/ 0 w 65"/>
                            <a:gd name="T9" fmla="*/ 0 h 23"/>
                            <a:gd name="T10" fmla="*/ 0 w 65"/>
                            <a:gd name="T11" fmla="*/ 0 h 23"/>
                            <a:gd name="T12" fmla="*/ 0 w 65"/>
                            <a:gd name="T13" fmla="*/ 0 h 23"/>
                            <a:gd name="T14" fmla="*/ 0 w 65"/>
                            <a:gd name="T15" fmla="*/ 0 h 23"/>
                            <a:gd name="T16" fmla="*/ 0 w 65"/>
                            <a:gd name="T17" fmla="*/ 0 h 23"/>
                            <a:gd name="T18" fmla="*/ 0 w 65"/>
                            <a:gd name="T19" fmla="*/ 0 h 23"/>
                            <a:gd name="T20" fmla="*/ 0 w 65"/>
                            <a:gd name="T21" fmla="*/ 0 h 23"/>
                            <a:gd name="T22" fmla="*/ 0 w 65"/>
                            <a:gd name="T23" fmla="*/ 0 h 23"/>
                            <a:gd name="T24" fmla="*/ 0 w 65"/>
                            <a:gd name="T25" fmla="*/ 0 h 23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65"/>
                            <a:gd name="T40" fmla="*/ 0 h 23"/>
                            <a:gd name="T41" fmla="*/ 65 w 65"/>
                            <a:gd name="T42" fmla="*/ 23 h 23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65" h="23">
                              <a:moveTo>
                                <a:pt x="0" y="0"/>
                              </a:moveTo>
                              <a:lnTo>
                                <a:pt x="17" y="4"/>
                              </a:lnTo>
                              <a:lnTo>
                                <a:pt x="28" y="9"/>
                              </a:lnTo>
                              <a:lnTo>
                                <a:pt x="38" y="10"/>
                              </a:lnTo>
                              <a:lnTo>
                                <a:pt x="47" y="7"/>
                              </a:lnTo>
                              <a:lnTo>
                                <a:pt x="65" y="5"/>
                              </a:lnTo>
                              <a:lnTo>
                                <a:pt x="61" y="10"/>
                              </a:lnTo>
                              <a:lnTo>
                                <a:pt x="51" y="14"/>
                              </a:lnTo>
                              <a:lnTo>
                                <a:pt x="40" y="23"/>
                              </a:lnTo>
                              <a:lnTo>
                                <a:pt x="27" y="22"/>
                              </a:lnTo>
                              <a:lnTo>
                                <a:pt x="18" y="14"/>
                              </a:lnTo>
                              <a:lnTo>
                                <a:pt x="7" y="1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2" name="Freeform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2" y="2840"/>
                          <a:ext cx="10" cy="1"/>
                        </a:xfrm>
                        <a:custGeom>
                          <a:avLst/>
                          <a:gdLst>
                            <a:gd name="T0" fmla="*/ 0 w 110"/>
                            <a:gd name="T1" fmla="*/ 0 h 21"/>
                            <a:gd name="T2" fmla="*/ 0 w 110"/>
                            <a:gd name="T3" fmla="*/ 0 h 21"/>
                            <a:gd name="T4" fmla="*/ 0 w 110"/>
                            <a:gd name="T5" fmla="*/ 0 h 21"/>
                            <a:gd name="T6" fmla="*/ 0 w 110"/>
                            <a:gd name="T7" fmla="*/ 0 h 21"/>
                            <a:gd name="T8" fmla="*/ 0 w 110"/>
                            <a:gd name="T9" fmla="*/ 0 h 21"/>
                            <a:gd name="T10" fmla="*/ 0 w 110"/>
                            <a:gd name="T11" fmla="*/ 0 h 21"/>
                            <a:gd name="T12" fmla="*/ 0 w 110"/>
                            <a:gd name="T13" fmla="*/ 0 h 21"/>
                            <a:gd name="T14" fmla="*/ 0 w 110"/>
                            <a:gd name="T15" fmla="*/ 0 h 21"/>
                            <a:gd name="T16" fmla="*/ 0 w 110"/>
                            <a:gd name="T17" fmla="*/ 0 h 21"/>
                            <a:gd name="T18" fmla="*/ 0 w 110"/>
                            <a:gd name="T19" fmla="*/ 0 h 21"/>
                            <a:gd name="T20" fmla="*/ 0 w 110"/>
                            <a:gd name="T21" fmla="*/ 0 h 21"/>
                            <a:gd name="T22" fmla="*/ 0 w 110"/>
                            <a:gd name="T23" fmla="*/ 0 h 21"/>
                            <a:gd name="T24" fmla="*/ 0 w 110"/>
                            <a:gd name="T25" fmla="*/ 0 h 21"/>
                            <a:gd name="T26" fmla="*/ 0 w 110"/>
                            <a:gd name="T27" fmla="*/ 0 h 21"/>
                            <a:gd name="T28" fmla="*/ 0 w 110"/>
                            <a:gd name="T29" fmla="*/ 0 h 21"/>
                            <a:gd name="T30" fmla="*/ 0 w 110"/>
                            <a:gd name="T31" fmla="*/ 0 h 21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110"/>
                            <a:gd name="T49" fmla="*/ 0 h 21"/>
                            <a:gd name="T50" fmla="*/ 110 w 110"/>
                            <a:gd name="T51" fmla="*/ 21 h 21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110" h="21">
                              <a:moveTo>
                                <a:pt x="0" y="15"/>
                              </a:moveTo>
                              <a:lnTo>
                                <a:pt x="1" y="0"/>
                              </a:lnTo>
                              <a:lnTo>
                                <a:pt x="7" y="4"/>
                              </a:lnTo>
                              <a:lnTo>
                                <a:pt x="27" y="8"/>
                              </a:lnTo>
                              <a:lnTo>
                                <a:pt x="40" y="5"/>
                              </a:lnTo>
                              <a:lnTo>
                                <a:pt x="53" y="12"/>
                              </a:lnTo>
                              <a:lnTo>
                                <a:pt x="65" y="8"/>
                              </a:lnTo>
                              <a:lnTo>
                                <a:pt x="77" y="13"/>
                              </a:lnTo>
                              <a:lnTo>
                                <a:pt x="91" y="14"/>
                              </a:lnTo>
                              <a:lnTo>
                                <a:pt x="110" y="13"/>
                              </a:lnTo>
                              <a:lnTo>
                                <a:pt x="110" y="21"/>
                              </a:lnTo>
                              <a:lnTo>
                                <a:pt x="99" y="17"/>
                              </a:lnTo>
                              <a:lnTo>
                                <a:pt x="60" y="18"/>
                              </a:lnTo>
                              <a:lnTo>
                                <a:pt x="33" y="15"/>
                              </a:lnTo>
                              <a:lnTo>
                                <a:pt x="10" y="12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3" name="Freeform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4" y="2842"/>
                          <a:ext cx="5" cy="1"/>
                        </a:xfrm>
                        <a:custGeom>
                          <a:avLst/>
                          <a:gdLst>
                            <a:gd name="T0" fmla="*/ 0 w 56"/>
                            <a:gd name="T1" fmla="*/ 0 h 14"/>
                            <a:gd name="T2" fmla="*/ 0 w 56"/>
                            <a:gd name="T3" fmla="*/ 0 h 14"/>
                            <a:gd name="T4" fmla="*/ 0 w 56"/>
                            <a:gd name="T5" fmla="*/ 0 h 14"/>
                            <a:gd name="T6" fmla="*/ 0 w 56"/>
                            <a:gd name="T7" fmla="*/ 0 h 14"/>
                            <a:gd name="T8" fmla="*/ 0 w 56"/>
                            <a:gd name="T9" fmla="*/ 0 h 14"/>
                            <a:gd name="T10" fmla="*/ 0 w 56"/>
                            <a:gd name="T11" fmla="*/ 0 h 14"/>
                            <a:gd name="T12" fmla="*/ 0 w 56"/>
                            <a:gd name="T13" fmla="*/ 0 h 14"/>
                            <a:gd name="T14" fmla="*/ 0 w 56"/>
                            <a:gd name="T15" fmla="*/ 0 h 14"/>
                            <a:gd name="T16" fmla="*/ 0 w 56"/>
                            <a:gd name="T17" fmla="*/ 0 h 14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56"/>
                            <a:gd name="T28" fmla="*/ 0 h 14"/>
                            <a:gd name="T29" fmla="*/ 56 w 56"/>
                            <a:gd name="T30" fmla="*/ 14 h 14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56" h="14">
                              <a:moveTo>
                                <a:pt x="0" y="0"/>
                              </a:moveTo>
                              <a:lnTo>
                                <a:pt x="13" y="4"/>
                              </a:lnTo>
                              <a:lnTo>
                                <a:pt x="29" y="8"/>
                              </a:lnTo>
                              <a:lnTo>
                                <a:pt x="42" y="8"/>
                              </a:lnTo>
                              <a:lnTo>
                                <a:pt x="56" y="4"/>
                              </a:lnTo>
                              <a:lnTo>
                                <a:pt x="36" y="13"/>
                              </a:lnTo>
                              <a:lnTo>
                                <a:pt x="19" y="14"/>
                              </a:lnTo>
                              <a:lnTo>
                                <a:pt x="6" y="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4" name="Freeform 7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49" y="2826"/>
                          <a:ext cx="6" cy="1"/>
                        </a:xfrm>
                        <a:custGeom>
                          <a:avLst/>
                          <a:gdLst>
                            <a:gd name="T0" fmla="*/ 0 w 68"/>
                            <a:gd name="T1" fmla="*/ 0 h 22"/>
                            <a:gd name="T2" fmla="*/ 0 w 68"/>
                            <a:gd name="T3" fmla="*/ 0 h 22"/>
                            <a:gd name="T4" fmla="*/ 0 w 68"/>
                            <a:gd name="T5" fmla="*/ 0 h 22"/>
                            <a:gd name="T6" fmla="*/ 0 w 68"/>
                            <a:gd name="T7" fmla="*/ 0 h 22"/>
                            <a:gd name="T8" fmla="*/ 0 w 68"/>
                            <a:gd name="T9" fmla="*/ 0 h 22"/>
                            <a:gd name="T10" fmla="*/ 0 w 68"/>
                            <a:gd name="T11" fmla="*/ 0 h 22"/>
                            <a:gd name="T12" fmla="*/ 0 w 68"/>
                            <a:gd name="T13" fmla="*/ 0 h 22"/>
                            <a:gd name="T14" fmla="*/ 0 w 68"/>
                            <a:gd name="T15" fmla="*/ 0 h 22"/>
                            <a:gd name="T16" fmla="*/ 0 w 68"/>
                            <a:gd name="T17" fmla="*/ 0 h 22"/>
                            <a:gd name="T18" fmla="*/ 0 w 68"/>
                            <a:gd name="T19" fmla="*/ 0 h 2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68"/>
                            <a:gd name="T31" fmla="*/ 0 h 22"/>
                            <a:gd name="T32" fmla="*/ 68 w 68"/>
                            <a:gd name="T33" fmla="*/ 22 h 22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68" h="22">
                              <a:moveTo>
                                <a:pt x="0" y="7"/>
                              </a:moveTo>
                              <a:lnTo>
                                <a:pt x="27" y="10"/>
                              </a:lnTo>
                              <a:lnTo>
                                <a:pt x="47" y="15"/>
                              </a:lnTo>
                              <a:lnTo>
                                <a:pt x="68" y="22"/>
                              </a:lnTo>
                              <a:lnTo>
                                <a:pt x="64" y="7"/>
                              </a:lnTo>
                              <a:lnTo>
                                <a:pt x="54" y="0"/>
                              </a:lnTo>
                              <a:lnTo>
                                <a:pt x="48" y="2"/>
                              </a:lnTo>
                              <a:lnTo>
                                <a:pt x="35" y="0"/>
                              </a:lnTo>
                              <a:lnTo>
                                <a:pt x="25" y="2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5" name="Freeform 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0" y="2826"/>
                          <a:ext cx="8" cy="2"/>
                        </a:xfrm>
                        <a:custGeom>
                          <a:avLst/>
                          <a:gdLst>
                            <a:gd name="T0" fmla="*/ 0 w 80"/>
                            <a:gd name="T1" fmla="*/ 0 h 20"/>
                            <a:gd name="T2" fmla="*/ 0 w 80"/>
                            <a:gd name="T3" fmla="*/ 0 h 20"/>
                            <a:gd name="T4" fmla="*/ 0 w 80"/>
                            <a:gd name="T5" fmla="*/ 0 h 20"/>
                            <a:gd name="T6" fmla="*/ 0 w 80"/>
                            <a:gd name="T7" fmla="*/ 0 h 20"/>
                            <a:gd name="T8" fmla="*/ 0 w 80"/>
                            <a:gd name="T9" fmla="*/ 0 h 20"/>
                            <a:gd name="T10" fmla="*/ 0 w 80"/>
                            <a:gd name="T11" fmla="*/ 0 h 20"/>
                            <a:gd name="T12" fmla="*/ 0 w 80"/>
                            <a:gd name="T13" fmla="*/ 0 h 20"/>
                            <a:gd name="T14" fmla="*/ 0 w 80"/>
                            <a:gd name="T15" fmla="*/ 0 h 20"/>
                            <a:gd name="T16" fmla="*/ 0 w 80"/>
                            <a:gd name="T17" fmla="*/ 0 h 20"/>
                            <a:gd name="T18" fmla="*/ 0 w 80"/>
                            <a:gd name="T19" fmla="*/ 0 h 20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80"/>
                            <a:gd name="T31" fmla="*/ 0 h 20"/>
                            <a:gd name="T32" fmla="*/ 80 w 80"/>
                            <a:gd name="T33" fmla="*/ 20 h 20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80" h="20">
                              <a:moveTo>
                                <a:pt x="0" y="20"/>
                              </a:moveTo>
                              <a:lnTo>
                                <a:pt x="20" y="16"/>
                              </a:lnTo>
                              <a:lnTo>
                                <a:pt x="42" y="14"/>
                              </a:lnTo>
                              <a:lnTo>
                                <a:pt x="80" y="19"/>
                              </a:lnTo>
                              <a:lnTo>
                                <a:pt x="54" y="9"/>
                              </a:lnTo>
                              <a:lnTo>
                                <a:pt x="42" y="4"/>
                              </a:lnTo>
                              <a:lnTo>
                                <a:pt x="26" y="5"/>
                              </a:lnTo>
                              <a:lnTo>
                                <a:pt x="16" y="0"/>
                              </a:lnTo>
                              <a:lnTo>
                                <a:pt x="4" y="9"/>
                              </a:lnTo>
                              <a:lnTo>
                                <a:pt x="0" y="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6" name="Freeform 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2" y="2828"/>
                          <a:ext cx="1" cy="1"/>
                        </a:xfrm>
                        <a:custGeom>
                          <a:avLst/>
                          <a:gdLst>
                            <a:gd name="T0" fmla="*/ 0 w 11"/>
                            <a:gd name="T1" fmla="*/ 0 h 7"/>
                            <a:gd name="T2" fmla="*/ 0 w 11"/>
                            <a:gd name="T3" fmla="*/ 0 h 7"/>
                            <a:gd name="T4" fmla="*/ 0 w 11"/>
                            <a:gd name="T5" fmla="*/ 0 h 7"/>
                            <a:gd name="T6" fmla="*/ 0 w 11"/>
                            <a:gd name="T7" fmla="*/ 0 h 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1"/>
                            <a:gd name="T13" fmla="*/ 0 h 7"/>
                            <a:gd name="T14" fmla="*/ 11 w 11"/>
                            <a:gd name="T15" fmla="*/ 7 h 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1" h="7">
                              <a:moveTo>
                                <a:pt x="3" y="0"/>
                              </a:moveTo>
                              <a:lnTo>
                                <a:pt x="0" y="7"/>
                              </a:lnTo>
                              <a:lnTo>
                                <a:pt x="11" y="5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7" name="Freeform 7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4" y="2829"/>
                          <a:ext cx="1" cy="1"/>
                        </a:xfrm>
                        <a:custGeom>
                          <a:avLst/>
                          <a:gdLst>
                            <a:gd name="T0" fmla="*/ 0 w 9"/>
                            <a:gd name="T1" fmla="*/ 0 h 9"/>
                            <a:gd name="T2" fmla="*/ 0 w 9"/>
                            <a:gd name="T3" fmla="*/ 0 h 9"/>
                            <a:gd name="T4" fmla="*/ 0 w 9"/>
                            <a:gd name="T5" fmla="*/ 0 h 9"/>
                            <a:gd name="T6" fmla="*/ 0 w 9"/>
                            <a:gd name="T7" fmla="*/ 0 h 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"/>
                            <a:gd name="T13" fmla="*/ 0 h 9"/>
                            <a:gd name="T14" fmla="*/ 9 w 9"/>
                            <a:gd name="T15" fmla="*/ 9 h 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" h="9">
                              <a:moveTo>
                                <a:pt x="1" y="0"/>
                              </a:moveTo>
                              <a:lnTo>
                                <a:pt x="0" y="9"/>
                              </a:lnTo>
                              <a:lnTo>
                                <a:pt x="9" y="5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8" name="Freeform 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36" y="2803"/>
                          <a:ext cx="34" cy="22"/>
                        </a:xfrm>
                        <a:custGeom>
                          <a:avLst/>
                          <a:gdLst>
                            <a:gd name="T0" fmla="*/ 0 w 366"/>
                            <a:gd name="T1" fmla="*/ 0 h 278"/>
                            <a:gd name="T2" fmla="*/ 0 w 366"/>
                            <a:gd name="T3" fmla="*/ 0 h 278"/>
                            <a:gd name="T4" fmla="*/ 0 w 366"/>
                            <a:gd name="T5" fmla="*/ 0 h 278"/>
                            <a:gd name="T6" fmla="*/ 0 w 366"/>
                            <a:gd name="T7" fmla="*/ 0 h 278"/>
                            <a:gd name="T8" fmla="*/ 0 w 366"/>
                            <a:gd name="T9" fmla="*/ 0 h 278"/>
                            <a:gd name="T10" fmla="*/ 0 w 366"/>
                            <a:gd name="T11" fmla="*/ 0 h 278"/>
                            <a:gd name="T12" fmla="*/ 0 w 366"/>
                            <a:gd name="T13" fmla="*/ 0 h 278"/>
                            <a:gd name="T14" fmla="*/ 0 w 366"/>
                            <a:gd name="T15" fmla="*/ 0 h 278"/>
                            <a:gd name="T16" fmla="*/ 0 w 366"/>
                            <a:gd name="T17" fmla="*/ 0 h 278"/>
                            <a:gd name="T18" fmla="*/ 0 w 366"/>
                            <a:gd name="T19" fmla="*/ 0 h 278"/>
                            <a:gd name="T20" fmla="*/ 0 w 366"/>
                            <a:gd name="T21" fmla="*/ 0 h 278"/>
                            <a:gd name="T22" fmla="*/ 0 w 366"/>
                            <a:gd name="T23" fmla="*/ 0 h 278"/>
                            <a:gd name="T24" fmla="*/ 0 w 366"/>
                            <a:gd name="T25" fmla="*/ 0 h 278"/>
                            <a:gd name="T26" fmla="*/ 0 w 366"/>
                            <a:gd name="T27" fmla="*/ 0 h 278"/>
                            <a:gd name="T28" fmla="*/ 0 w 366"/>
                            <a:gd name="T29" fmla="*/ 0 h 278"/>
                            <a:gd name="T30" fmla="*/ 0 w 366"/>
                            <a:gd name="T31" fmla="*/ 0 h 278"/>
                            <a:gd name="T32" fmla="*/ 0 w 366"/>
                            <a:gd name="T33" fmla="*/ 0 h 278"/>
                            <a:gd name="T34" fmla="*/ 0 w 366"/>
                            <a:gd name="T35" fmla="*/ 0 h 278"/>
                            <a:gd name="T36" fmla="*/ 0 w 366"/>
                            <a:gd name="T37" fmla="*/ 0 h 278"/>
                            <a:gd name="T38" fmla="*/ 0 w 366"/>
                            <a:gd name="T39" fmla="*/ 0 h 278"/>
                            <a:gd name="T40" fmla="*/ 0 w 366"/>
                            <a:gd name="T41" fmla="*/ 0 h 278"/>
                            <a:gd name="T42" fmla="*/ 0 w 366"/>
                            <a:gd name="T43" fmla="*/ 0 h 278"/>
                            <a:gd name="T44" fmla="*/ 0 w 366"/>
                            <a:gd name="T45" fmla="*/ 0 h 278"/>
                            <a:gd name="T46" fmla="*/ 0 w 366"/>
                            <a:gd name="T47" fmla="*/ 0 h 278"/>
                            <a:gd name="T48" fmla="*/ 0 w 366"/>
                            <a:gd name="T49" fmla="*/ 0 h 278"/>
                            <a:gd name="T50" fmla="*/ 0 w 366"/>
                            <a:gd name="T51" fmla="*/ 0 h 278"/>
                            <a:gd name="T52" fmla="*/ 0 w 366"/>
                            <a:gd name="T53" fmla="*/ 0 h 278"/>
                            <a:gd name="T54" fmla="*/ 0 w 366"/>
                            <a:gd name="T55" fmla="*/ 0 h 278"/>
                            <a:gd name="T56" fmla="*/ 0 w 366"/>
                            <a:gd name="T57" fmla="*/ 0 h 278"/>
                            <a:gd name="T58" fmla="*/ 0 w 366"/>
                            <a:gd name="T59" fmla="*/ 0 h 278"/>
                            <a:gd name="T60" fmla="*/ 0 w 366"/>
                            <a:gd name="T61" fmla="*/ 0 h 278"/>
                            <a:gd name="T62" fmla="*/ 0 w 366"/>
                            <a:gd name="T63" fmla="*/ 0 h 278"/>
                            <a:gd name="T64" fmla="*/ 0 w 366"/>
                            <a:gd name="T65" fmla="*/ 0 h 278"/>
                            <a:gd name="T66" fmla="*/ 0 w 366"/>
                            <a:gd name="T67" fmla="*/ 0 h 278"/>
                            <a:gd name="T68" fmla="*/ 0 w 366"/>
                            <a:gd name="T69" fmla="*/ 0 h 278"/>
                            <a:gd name="T70" fmla="*/ 0 w 366"/>
                            <a:gd name="T71" fmla="*/ 0 h 278"/>
                            <a:gd name="T72" fmla="*/ 0 w 366"/>
                            <a:gd name="T73" fmla="*/ 0 h 278"/>
                            <a:gd name="T74" fmla="*/ 0 w 366"/>
                            <a:gd name="T75" fmla="*/ 0 h 278"/>
                            <a:gd name="T76" fmla="*/ 0 w 366"/>
                            <a:gd name="T77" fmla="*/ 0 h 278"/>
                            <a:gd name="T78" fmla="*/ 0 w 366"/>
                            <a:gd name="T79" fmla="*/ 0 h 278"/>
                            <a:gd name="T80" fmla="*/ 0 w 366"/>
                            <a:gd name="T81" fmla="*/ 0 h 278"/>
                            <a:gd name="T82" fmla="*/ 0 w 366"/>
                            <a:gd name="T83" fmla="*/ 0 h 278"/>
                            <a:gd name="T84" fmla="*/ 0 w 366"/>
                            <a:gd name="T85" fmla="*/ 0 h 278"/>
                            <a:gd name="T86" fmla="*/ 0 w 366"/>
                            <a:gd name="T87" fmla="*/ 0 h 278"/>
                            <a:gd name="T88" fmla="*/ 0 w 366"/>
                            <a:gd name="T89" fmla="*/ 0 h 278"/>
                            <a:gd name="T90" fmla="*/ 0 w 366"/>
                            <a:gd name="T91" fmla="*/ 0 h 278"/>
                            <a:gd name="T92" fmla="*/ 0 w 366"/>
                            <a:gd name="T93" fmla="*/ 0 h 278"/>
                            <a:gd name="T94" fmla="*/ 0 w 366"/>
                            <a:gd name="T95" fmla="*/ 0 h 278"/>
                            <a:gd name="T96" fmla="*/ 0 w 366"/>
                            <a:gd name="T97" fmla="*/ 0 h 278"/>
                            <a:gd name="T98" fmla="*/ 0 w 366"/>
                            <a:gd name="T99" fmla="*/ 0 h 278"/>
                            <a:gd name="T100" fmla="*/ 0 w 366"/>
                            <a:gd name="T101" fmla="*/ 0 h 278"/>
                            <a:gd name="T102" fmla="*/ 0 w 366"/>
                            <a:gd name="T103" fmla="*/ 0 h 278"/>
                            <a:gd name="T104" fmla="*/ 0 w 366"/>
                            <a:gd name="T105" fmla="*/ 0 h 278"/>
                            <a:gd name="T106" fmla="*/ 0 w 366"/>
                            <a:gd name="T107" fmla="*/ 0 h 278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w 366"/>
                            <a:gd name="T163" fmla="*/ 0 h 278"/>
                            <a:gd name="T164" fmla="*/ 366 w 366"/>
                            <a:gd name="T165" fmla="*/ 278 h 278"/>
                          </a:gdLst>
                          <a:ahLst/>
                          <a:cxnLst>
                            <a:cxn ang="T108">
                              <a:pos x="T0" y="T1"/>
                            </a:cxn>
                            <a:cxn ang="T109">
                              <a:pos x="T2" y="T3"/>
                            </a:cxn>
                            <a:cxn ang="T110">
                              <a:pos x="T4" y="T5"/>
                            </a:cxn>
                            <a:cxn ang="T111">
                              <a:pos x="T6" y="T7"/>
                            </a:cxn>
                            <a:cxn ang="T112">
                              <a:pos x="T8" y="T9"/>
                            </a:cxn>
                            <a:cxn ang="T113">
                              <a:pos x="T10" y="T11"/>
                            </a:cxn>
                            <a:cxn ang="T114">
                              <a:pos x="T12" y="T13"/>
                            </a:cxn>
                            <a:cxn ang="T115">
                              <a:pos x="T14" y="T15"/>
                            </a:cxn>
                            <a:cxn ang="T116">
                              <a:pos x="T16" y="T17"/>
                            </a:cxn>
                            <a:cxn ang="T117">
                              <a:pos x="T18" y="T19"/>
                            </a:cxn>
                            <a:cxn ang="T118">
                              <a:pos x="T20" y="T21"/>
                            </a:cxn>
                            <a:cxn ang="T119">
                              <a:pos x="T22" y="T23"/>
                            </a:cxn>
                            <a:cxn ang="T120">
                              <a:pos x="T24" y="T25"/>
                            </a:cxn>
                            <a:cxn ang="T121">
                              <a:pos x="T26" y="T27"/>
                            </a:cxn>
                            <a:cxn ang="T122">
                              <a:pos x="T28" y="T29"/>
                            </a:cxn>
                            <a:cxn ang="T123">
                              <a:pos x="T30" y="T31"/>
                            </a:cxn>
                            <a:cxn ang="T124">
                              <a:pos x="T32" y="T33"/>
                            </a:cxn>
                            <a:cxn ang="T125">
                              <a:pos x="T34" y="T35"/>
                            </a:cxn>
                            <a:cxn ang="T126">
                              <a:pos x="T36" y="T37"/>
                            </a:cxn>
                            <a:cxn ang="T127">
                              <a:pos x="T38" y="T39"/>
                            </a:cxn>
                            <a:cxn ang="T128">
                              <a:pos x="T40" y="T41"/>
                            </a:cxn>
                            <a:cxn ang="T129">
                              <a:pos x="T42" y="T43"/>
                            </a:cxn>
                            <a:cxn ang="T130">
                              <a:pos x="T44" y="T45"/>
                            </a:cxn>
                            <a:cxn ang="T131">
                              <a:pos x="T46" y="T47"/>
                            </a:cxn>
                            <a:cxn ang="T132">
                              <a:pos x="T48" y="T49"/>
                            </a:cxn>
                            <a:cxn ang="T133">
                              <a:pos x="T50" y="T51"/>
                            </a:cxn>
                            <a:cxn ang="T134">
                              <a:pos x="T52" y="T53"/>
                            </a:cxn>
                            <a:cxn ang="T135">
                              <a:pos x="T54" y="T55"/>
                            </a:cxn>
                            <a:cxn ang="T136">
                              <a:pos x="T56" y="T57"/>
                            </a:cxn>
                            <a:cxn ang="T137">
                              <a:pos x="T58" y="T59"/>
                            </a:cxn>
                            <a:cxn ang="T138">
                              <a:pos x="T60" y="T61"/>
                            </a:cxn>
                            <a:cxn ang="T139">
                              <a:pos x="T62" y="T63"/>
                            </a:cxn>
                            <a:cxn ang="T140">
                              <a:pos x="T64" y="T65"/>
                            </a:cxn>
                            <a:cxn ang="T141">
                              <a:pos x="T66" y="T67"/>
                            </a:cxn>
                            <a:cxn ang="T142">
                              <a:pos x="T68" y="T69"/>
                            </a:cxn>
                            <a:cxn ang="T143">
                              <a:pos x="T70" y="T71"/>
                            </a:cxn>
                            <a:cxn ang="T144">
                              <a:pos x="T72" y="T73"/>
                            </a:cxn>
                            <a:cxn ang="T145">
                              <a:pos x="T74" y="T75"/>
                            </a:cxn>
                            <a:cxn ang="T146">
                              <a:pos x="T76" y="T77"/>
                            </a:cxn>
                            <a:cxn ang="T147">
                              <a:pos x="T78" y="T79"/>
                            </a:cxn>
                            <a:cxn ang="T148">
                              <a:pos x="T80" y="T81"/>
                            </a:cxn>
                            <a:cxn ang="T149">
                              <a:pos x="T82" y="T83"/>
                            </a:cxn>
                            <a:cxn ang="T150">
                              <a:pos x="T84" y="T85"/>
                            </a:cxn>
                            <a:cxn ang="T151">
                              <a:pos x="T86" y="T87"/>
                            </a:cxn>
                            <a:cxn ang="T152">
                              <a:pos x="T88" y="T89"/>
                            </a:cxn>
                            <a:cxn ang="T153">
                              <a:pos x="T90" y="T91"/>
                            </a:cxn>
                            <a:cxn ang="T154">
                              <a:pos x="T92" y="T93"/>
                            </a:cxn>
                            <a:cxn ang="T155">
                              <a:pos x="T94" y="T95"/>
                            </a:cxn>
                            <a:cxn ang="T156">
                              <a:pos x="T96" y="T97"/>
                            </a:cxn>
                            <a:cxn ang="T157">
                              <a:pos x="T98" y="T99"/>
                            </a:cxn>
                            <a:cxn ang="T158">
                              <a:pos x="T100" y="T101"/>
                            </a:cxn>
                            <a:cxn ang="T159">
                              <a:pos x="T102" y="T103"/>
                            </a:cxn>
                            <a:cxn ang="T160">
                              <a:pos x="T104" y="T105"/>
                            </a:cxn>
                            <a:cxn ang="T161">
                              <a:pos x="T106" y="T107"/>
                            </a:cxn>
                          </a:cxnLst>
                          <a:rect l="T162" t="T163" r="T164" b="T165"/>
                          <a:pathLst>
                            <a:path w="366" h="278">
                              <a:moveTo>
                                <a:pt x="89" y="174"/>
                              </a:moveTo>
                              <a:lnTo>
                                <a:pt x="135" y="187"/>
                              </a:lnTo>
                              <a:lnTo>
                                <a:pt x="181" y="187"/>
                              </a:lnTo>
                              <a:lnTo>
                                <a:pt x="225" y="173"/>
                              </a:lnTo>
                              <a:lnTo>
                                <a:pt x="273" y="145"/>
                              </a:lnTo>
                              <a:lnTo>
                                <a:pt x="320" y="106"/>
                              </a:lnTo>
                              <a:lnTo>
                                <a:pt x="359" y="73"/>
                              </a:lnTo>
                              <a:lnTo>
                                <a:pt x="366" y="34"/>
                              </a:lnTo>
                              <a:lnTo>
                                <a:pt x="353" y="22"/>
                              </a:lnTo>
                              <a:lnTo>
                                <a:pt x="301" y="4"/>
                              </a:lnTo>
                              <a:lnTo>
                                <a:pt x="236" y="0"/>
                              </a:lnTo>
                              <a:lnTo>
                                <a:pt x="208" y="22"/>
                              </a:lnTo>
                              <a:lnTo>
                                <a:pt x="178" y="55"/>
                              </a:lnTo>
                              <a:lnTo>
                                <a:pt x="143" y="63"/>
                              </a:lnTo>
                              <a:lnTo>
                                <a:pt x="114" y="63"/>
                              </a:lnTo>
                              <a:lnTo>
                                <a:pt x="165" y="55"/>
                              </a:lnTo>
                              <a:lnTo>
                                <a:pt x="192" y="30"/>
                              </a:lnTo>
                              <a:lnTo>
                                <a:pt x="221" y="1"/>
                              </a:lnTo>
                              <a:lnTo>
                                <a:pt x="177" y="6"/>
                              </a:lnTo>
                              <a:lnTo>
                                <a:pt x="106" y="30"/>
                              </a:lnTo>
                              <a:lnTo>
                                <a:pt x="70" y="55"/>
                              </a:lnTo>
                              <a:lnTo>
                                <a:pt x="44" y="86"/>
                              </a:lnTo>
                              <a:lnTo>
                                <a:pt x="36" y="115"/>
                              </a:lnTo>
                              <a:lnTo>
                                <a:pt x="36" y="135"/>
                              </a:lnTo>
                              <a:lnTo>
                                <a:pt x="40" y="163"/>
                              </a:lnTo>
                              <a:lnTo>
                                <a:pt x="34" y="190"/>
                              </a:lnTo>
                              <a:lnTo>
                                <a:pt x="26" y="207"/>
                              </a:lnTo>
                              <a:lnTo>
                                <a:pt x="12" y="234"/>
                              </a:lnTo>
                              <a:lnTo>
                                <a:pt x="1" y="257"/>
                              </a:lnTo>
                              <a:lnTo>
                                <a:pt x="0" y="278"/>
                              </a:lnTo>
                              <a:lnTo>
                                <a:pt x="4" y="260"/>
                              </a:lnTo>
                              <a:lnTo>
                                <a:pt x="23" y="230"/>
                              </a:lnTo>
                              <a:lnTo>
                                <a:pt x="44" y="198"/>
                              </a:lnTo>
                              <a:lnTo>
                                <a:pt x="47" y="170"/>
                              </a:lnTo>
                              <a:lnTo>
                                <a:pt x="53" y="154"/>
                              </a:lnTo>
                              <a:lnTo>
                                <a:pt x="62" y="143"/>
                              </a:lnTo>
                              <a:lnTo>
                                <a:pt x="86" y="145"/>
                              </a:lnTo>
                              <a:lnTo>
                                <a:pt x="108" y="145"/>
                              </a:lnTo>
                              <a:lnTo>
                                <a:pt x="149" y="138"/>
                              </a:lnTo>
                              <a:lnTo>
                                <a:pt x="188" y="114"/>
                              </a:lnTo>
                              <a:lnTo>
                                <a:pt x="209" y="89"/>
                              </a:lnTo>
                              <a:lnTo>
                                <a:pt x="182" y="111"/>
                              </a:lnTo>
                              <a:lnTo>
                                <a:pt x="143" y="130"/>
                              </a:lnTo>
                              <a:lnTo>
                                <a:pt x="111" y="134"/>
                              </a:lnTo>
                              <a:lnTo>
                                <a:pt x="90" y="134"/>
                              </a:lnTo>
                              <a:lnTo>
                                <a:pt x="135" y="126"/>
                              </a:lnTo>
                              <a:lnTo>
                                <a:pt x="167" y="109"/>
                              </a:lnTo>
                              <a:lnTo>
                                <a:pt x="193" y="94"/>
                              </a:lnTo>
                              <a:lnTo>
                                <a:pt x="219" y="75"/>
                              </a:lnTo>
                              <a:lnTo>
                                <a:pt x="211" y="100"/>
                              </a:lnTo>
                              <a:lnTo>
                                <a:pt x="186" y="129"/>
                              </a:lnTo>
                              <a:lnTo>
                                <a:pt x="144" y="155"/>
                              </a:lnTo>
                              <a:lnTo>
                                <a:pt x="112" y="166"/>
                              </a:lnTo>
                              <a:lnTo>
                                <a:pt x="89" y="1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79" name="Freeform 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9" y="2805"/>
                          <a:ext cx="22" cy="25"/>
                        </a:xfrm>
                        <a:custGeom>
                          <a:avLst/>
                          <a:gdLst>
                            <a:gd name="T0" fmla="*/ 0 w 248"/>
                            <a:gd name="T1" fmla="*/ 0 h 318"/>
                            <a:gd name="T2" fmla="*/ 0 w 248"/>
                            <a:gd name="T3" fmla="*/ 0 h 318"/>
                            <a:gd name="T4" fmla="*/ 0 w 248"/>
                            <a:gd name="T5" fmla="*/ 0 h 318"/>
                            <a:gd name="T6" fmla="*/ 0 w 248"/>
                            <a:gd name="T7" fmla="*/ 0 h 318"/>
                            <a:gd name="T8" fmla="*/ 0 w 248"/>
                            <a:gd name="T9" fmla="*/ 0 h 318"/>
                            <a:gd name="T10" fmla="*/ 0 w 248"/>
                            <a:gd name="T11" fmla="*/ 0 h 318"/>
                            <a:gd name="T12" fmla="*/ 0 w 248"/>
                            <a:gd name="T13" fmla="*/ 0 h 318"/>
                            <a:gd name="T14" fmla="*/ 0 w 248"/>
                            <a:gd name="T15" fmla="*/ 0 h 318"/>
                            <a:gd name="T16" fmla="*/ 0 w 248"/>
                            <a:gd name="T17" fmla="*/ 0 h 318"/>
                            <a:gd name="T18" fmla="*/ 0 w 248"/>
                            <a:gd name="T19" fmla="*/ 0 h 318"/>
                            <a:gd name="T20" fmla="*/ 0 w 248"/>
                            <a:gd name="T21" fmla="*/ 0 h 318"/>
                            <a:gd name="T22" fmla="*/ 0 w 248"/>
                            <a:gd name="T23" fmla="*/ 0 h 318"/>
                            <a:gd name="T24" fmla="*/ 0 w 248"/>
                            <a:gd name="T25" fmla="*/ 0 h 318"/>
                            <a:gd name="T26" fmla="*/ 0 w 248"/>
                            <a:gd name="T27" fmla="*/ 0 h 318"/>
                            <a:gd name="T28" fmla="*/ 0 w 248"/>
                            <a:gd name="T29" fmla="*/ 0 h 318"/>
                            <a:gd name="T30" fmla="*/ 0 w 248"/>
                            <a:gd name="T31" fmla="*/ 0 h 318"/>
                            <a:gd name="T32" fmla="*/ 0 w 248"/>
                            <a:gd name="T33" fmla="*/ 0 h 318"/>
                            <a:gd name="T34" fmla="*/ 0 w 248"/>
                            <a:gd name="T35" fmla="*/ 0 h 318"/>
                            <a:gd name="T36" fmla="*/ 0 w 248"/>
                            <a:gd name="T37" fmla="*/ 0 h 318"/>
                            <a:gd name="T38" fmla="*/ 0 w 248"/>
                            <a:gd name="T39" fmla="*/ 0 h 318"/>
                            <a:gd name="T40" fmla="*/ 0 w 248"/>
                            <a:gd name="T41" fmla="*/ 0 h 318"/>
                            <a:gd name="T42" fmla="*/ 0 w 248"/>
                            <a:gd name="T43" fmla="*/ 0 h 318"/>
                            <a:gd name="T44" fmla="*/ 0 w 248"/>
                            <a:gd name="T45" fmla="*/ 0 h 318"/>
                            <a:gd name="T46" fmla="*/ 0 w 248"/>
                            <a:gd name="T47" fmla="*/ 0 h 318"/>
                            <a:gd name="T48" fmla="*/ 0 w 248"/>
                            <a:gd name="T49" fmla="*/ 0 h 318"/>
                            <a:gd name="T50" fmla="*/ 0 w 248"/>
                            <a:gd name="T51" fmla="*/ 0 h 318"/>
                            <a:gd name="T52" fmla="*/ 0 w 248"/>
                            <a:gd name="T53" fmla="*/ 0 h 318"/>
                            <a:gd name="T54" fmla="*/ 0 w 248"/>
                            <a:gd name="T55" fmla="*/ 0 h 318"/>
                            <a:gd name="T56" fmla="*/ 0 w 248"/>
                            <a:gd name="T57" fmla="*/ 0 h 318"/>
                            <a:gd name="T58" fmla="*/ 0 w 248"/>
                            <a:gd name="T59" fmla="*/ 0 h 318"/>
                            <a:gd name="T60" fmla="*/ 0 w 248"/>
                            <a:gd name="T61" fmla="*/ 0 h 318"/>
                            <a:gd name="T62" fmla="*/ 0 w 248"/>
                            <a:gd name="T63" fmla="*/ 0 h 318"/>
                            <a:gd name="T64" fmla="*/ 0 w 248"/>
                            <a:gd name="T65" fmla="*/ 0 h 318"/>
                            <a:gd name="T66" fmla="*/ 0 w 248"/>
                            <a:gd name="T67" fmla="*/ 0 h 318"/>
                            <a:gd name="T68" fmla="*/ 0 w 248"/>
                            <a:gd name="T69" fmla="*/ 0 h 318"/>
                            <a:gd name="T70" fmla="*/ 0 w 248"/>
                            <a:gd name="T71" fmla="*/ 0 h 318"/>
                            <a:gd name="T72" fmla="*/ 0 w 248"/>
                            <a:gd name="T73" fmla="*/ 0 h 318"/>
                            <a:gd name="T74" fmla="*/ 0 w 248"/>
                            <a:gd name="T75" fmla="*/ 0 h 318"/>
                            <a:gd name="T76" fmla="*/ 0 w 248"/>
                            <a:gd name="T77" fmla="*/ 0 h 318"/>
                            <a:gd name="T78" fmla="*/ 0 w 248"/>
                            <a:gd name="T79" fmla="*/ 0 h 318"/>
                            <a:gd name="T80" fmla="*/ 0 w 248"/>
                            <a:gd name="T81" fmla="*/ 0 h 318"/>
                            <a:gd name="T82" fmla="*/ 0 w 248"/>
                            <a:gd name="T83" fmla="*/ 0 h 318"/>
                            <a:gd name="T84" fmla="*/ 0 w 248"/>
                            <a:gd name="T85" fmla="*/ 0 h 318"/>
                            <a:gd name="T86" fmla="*/ 0 w 248"/>
                            <a:gd name="T87" fmla="*/ 0 h 318"/>
                            <a:gd name="T88" fmla="*/ 0 w 248"/>
                            <a:gd name="T89" fmla="*/ 0 h 318"/>
                            <a:gd name="T90" fmla="*/ 0 w 248"/>
                            <a:gd name="T91" fmla="*/ 0 h 318"/>
                            <a:gd name="T92" fmla="*/ 0 w 248"/>
                            <a:gd name="T93" fmla="*/ 0 h 318"/>
                            <a:gd name="T94" fmla="*/ 0 w 248"/>
                            <a:gd name="T95" fmla="*/ 0 h 318"/>
                            <a:gd name="T96" fmla="*/ 0 w 248"/>
                            <a:gd name="T97" fmla="*/ 0 h 318"/>
                            <a:gd name="T98" fmla="*/ 0 w 248"/>
                            <a:gd name="T99" fmla="*/ 0 h 318"/>
                            <a:gd name="T100" fmla="*/ 0 w 248"/>
                            <a:gd name="T101" fmla="*/ 0 h 318"/>
                            <a:gd name="T102" fmla="*/ 0 w 248"/>
                            <a:gd name="T103" fmla="*/ 0 h 318"/>
                            <a:gd name="T104" fmla="*/ 0 w 248"/>
                            <a:gd name="T105" fmla="*/ 0 h 318"/>
                            <a:gd name="T106" fmla="*/ 0 w 248"/>
                            <a:gd name="T107" fmla="*/ 0 h 318"/>
                            <a:gd name="T108" fmla="*/ 0 w 248"/>
                            <a:gd name="T109" fmla="*/ 0 h 318"/>
                            <a:gd name="T110" fmla="*/ 0 w 248"/>
                            <a:gd name="T111" fmla="*/ 0 h 318"/>
                            <a:gd name="T112" fmla="*/ 0 w 248"/>
                            <a:gd name="T113" fmla="*/ 0 h 318"/>
                            <a:gd name="T114" fmla="*/ 0 w 248"/>
                            <a:gd name="T115" fmla="*/ 0 h 318"/>
                            <a:gd name="T116" fmla="*/ 0 w 248"/>
                            <a:gd name="T117" fmla="*/ 0 h 318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w 248"/>
                            <a:gd name="T178" fmla="*/ 0 h 318"/>
                            <a:gd name="T179" fmla="*/ 248 w 248"/>
                            <a:gd name="T180" fmla="*/ 318 h 318"/>
                          </a:gdLst>
                          <a:ahLst/>
                          <a:cxnLst>
                            <a:cxn ang="T118">
                              <a:pos x="T0" y="T1"/>
                            </a:cxn>
                            <a:cxn ang="T119">
                              <a:pos x="T2" y="T3"/>
                            </a:cxn>
                            <a:cxn ang="T120">
                              <a:pos x="T4" y="T5"/>
                            </a:cxn>
                            <a:cxn ang="T121">
                              <a:pos x="T6" y="T7"/>
                            </a:cxn>
                            <a:cxn ang="T122">
                              <a:pos x="T8" y="T9"/>
                            </a:cxn>
                            <a:cxn ang="T123">
                              <a:pos x="T10" y="T11"/>
                            </a:cxn>
                            <a:cxn ang="T124">
                              <a:pos x="T12" y="T13"/>
                            </a:cxn>
                            <a:cxn ang="T125">
                              <a:pos x="T14" y="T15"/>
                            </a:cxn>
                            <a:cxn ang="T126">
                              <a:pos x="T16" y="T17"/>
                            </a:cxn>
                            <a:cxn ang="T127">
                              <a:pos x="T18" y="T19"/>
                            </a:cxn>
                            <a:cxn ang="T128">
                              <a:pos x="T20" y="T21"/>
                            </a:cxn>
                            <a:cxn ang="T129">
                              <a:pos x="T22" y="T23"/>
                            </a:cxn>
                            <a:cxn ang="T130">
                              <a:pos x="T24" y="T25"/>
                            </a:cxn>
                            <a:cxn ang="T131">
                              <a:pos x="T26" y="T27"/>
                            </a:cxn>
                            <a:cxn ang="T132">
                              <a:pos x="T28" y="T29"/>
                            </a:cxn>
                            <a:cxn ang="T133">
                              <a:pos x="T30" y="T31"/>
                            </a:cxn>
                            <a:cxn ang="T134">
                              <a:pos x="T32" y="T33"/>
                            </a:cxn>
                            <a:cxn ang="T135">
                              <a:pos x="T34" y="T35"/>
                            </a:cxn>
                            <a:cxn ang="T136">
                              <a:pos x="T36" y="T37"/>
                            </a:cxn>
                            <a:cxn ang="T137">
                              <a:pos x="T38" y="T39"/>
                            </a:cxn>
                            <a:cxn ang="T138">
                              <a:pos x="T40" y="T41"/>
                            </a:cxn>
                            <a:cxn ang="T139">
                              <a:pos x="T42" y="T43"/>
                            </a:cxn>
                            <a:cxn ang="T140">
                              <a:pos x="T44" y="T45"/>
                            </a:cxn>
                            <a:cxn ang="T141">
                              <a:pos x="T46" y="T47"/>
                            </a:cxn>
                            <a:cxn ang="T142">
                              <a:pos x="T48" y="T49"/>
                            </a:cxn>
                            <a:cxn ang="T143">
                              <a:pos x="T50" y="T51"/>
                            </a:cxn>
                            <a:cxn ang="T144">
                              <a:pos x="T52" y="T53"/>
                            </a:cxn>
                            <a:cxn ang="T145">
                              <a:pos x="T54" y="T55"/>
                            </a:cxn>
                            <a:cxn ang="T146">
                              <a:pos x="T56" y="T57"/>
                            </a:cxn>
                            <a:cxn ang="T147">
                              <a:pos x="T58" y="T59"/>
                            </a:cxn>
                            <a:cxn ang="T148">
                              <a:pos x="T60" y="T61"/>
                            </a:cxn>
                            <a:cxn ang="T149">
                              <a:pos x="T62" y="T63"/>
                            </a:cxn>
                            <a:cxn ang="T150">
                              <a:pos x="T64" y="T65"/>
                            </a:cxn>
                            <a:cxn ang="T151">
                              <a:pos x="T66" y="T67"/>
                            </a:cxn>
                            <a:cxn ang="T152">
                              <a:pos x="T68" y="T69"/>
                            </a:cxn>
                            <a:cxn ang="T153">
                              <a:pos x="T70" y="T71"/>
                            </a:cxn>
                            <a:cxn ang="T154">
                              <a:pos x="T72" y="T73"/>
                            </a:cxn>
                            <a:cxn ang="T155">
                              <a:pos x="T74" y="T75"/>
                            </a:cxn>
                            <a:cxn ang="T156">
                              <a:pos x="T76" y="T77"/>
                            </a:cxn>
                            <a:cxn ang="T157">
                              <a:pos x="T78" y="T79"/>
                            </a:cxn>
                            <a:cxn ang="T158">
                              <a:pos x="T80" y="T81"/>
                            </a:cxn>
                            <a:cxn ang="T159">
                              <a:pos x="T82" y="T83"/>
                            </a:cxn>
                            <a:cxn ang="T160">
                              <a:pos x="T84" y="T85"/>
                            </a:cxn>
                            <a:cxn ang="T161">
                              <a:pos x="T86" y="T87"/>
                            </a:cxn>
                            <a:cxn ang="T162">
                              <a:pos x="T88" y="T89"/>
                            </a:cxn>
                            <a:cxn ang="T163">
                              <a:pos x="T90" y="T91"/>
                            </a:cxn>
                            <a:cxn ang="T164">
                              <a:pos x="T92" y="T93"/>
                            </a:cxn>
                            <a:cxn ang="T165">
                              <a:pos x="T94" y="T95"/>
                            </a:cxn>
                            <a:cxn ang="T166">
                              <a:pos x="T96" y="T97"/>
                            </a:cxn>
                            <a:cxn ang="T167">
                              <a:pos x="T98" y="T99"/>
                            </a:cxn>
                            <a:cxn ang="T168">
                              <a:pos x="T100" y="T101"/>
                            </a:cxn>
                            <a:cxn ang="T169">
                              <a:pos x="T102" y="T103"/>
                            </a:cxn>
                            <a:cxn ang="T170">
                              <a:pos x="T104" y="T105"/>
                            </a:cxn>
                            <a:cxn ang="T171">
                              <a:pos x="T106" y="T107"/>
                            </a:cxn>
                            <a:cxn ang="T172">
                              <a:pos x="T108" y="T109"/>
                            </a:cxn>
                            <a:cxn ang="T173">
                              <a:pos x="T110" y="T111"/>
                            </a:cxn>
                            <a:cxn ang="T174">
                              <a:pos x="T112" y="T113"/>
                            </a:cxn>
                            <a:cxn ang="T175">
                              <a:pos x="T114" y="T115"/>
                            </a:cxn>
                            <a:cxn ang="T176">
                              <a:pos x="T116" y="T117"/>
                            </a:cxn>
                          </a:cxnLst>
                          <a:rect l="T177" t="T178" r="T179" b="T180"/>
                          <a:pathLst>
                            <a:path w="248" h="318">
                              <a:moveTo>
                                <a:pt x="59" y="113"/>
                              </a:moveTo>
                              <a:lnTo>
                                <a:pt x="38" y="134"/>
                              </a:lnTo>
                              <a:lnTo>
                                <a:pt x="0" y="167"/>
                              </a:lnTo>
                              <a:lnTo>
                                <a:pt x="34" y="164"/>
                              </a:lnTo>
                              <a:lnTo>
                                <a:pt x="75" y="153"/>
                              </a:lnTo>
                              <a:lnTo>
                                <a:pt x="103" y="143"/>
                              </a:lnTo>
                              <a:lnTo>
                                <a:pt x="77" y="166"/>
                              </a:lnTo>
                              <a:lnTo>
                                <a:pt x="59" y="179"/>
                              </a:lnTo>
                              <a:lnTo>
                                <a:pt x="104" y="164"/>
                              </a:lnTo>
                              <a:lnTo>
                                <a:pt x="125" y="148"/>
                              </a:lnTo>
                              <a:lnTo>
                                <a:pt x="170" y="119"/>
                              </a:lnTo>
                              <a:lnTo>
                                <a:pt x="141" y="157"/>
                              </a:lnTo>
                              <a:lnTo>
                                <a:pt x="122" y="179"/>
                              </a:lnTo>
                              <a:lnTo>
                                <a:pt x="107" y="196"/>
                              </a:lnTo>
                              <a:lnTo>
                                <a:pt x="131" y="192"/>
                              </a:lnTo>
                              <a:lnTo>
                                <a:pt x="157" y="184"/>
                              </a:lnTo>
                              <a:lnTo>
                                <a:pt x="176" y="169"/>
                              </a:lnTo>
                              <a:lnTo>
                                <a:pt x="159" y="193"/>
                              </a:lnTo>
                              <a:lnTo>
                                <a:pt x="141" y="214"/>
                              </a:lnTo>
                              <a:lnTo>
                                <a:pt x="122" y="231"/>
                              </a:lnTo>
                              <a:lnTo>
                                <a:pt x="146" y="227"/>
                              </a:lnTo>
                              <a:lnTo>
                                <a:pt x="178" y="216"/>
                              </a:lnTo>
                              <a:lnTo>
                                <a:pt x="171" y="229"/>
                              </a:lnTo>
                              <a:lnTo>
                                <a:pt x="152" y="250"/>
                              </a:lnTo>
                              <a:lnTo>
                                <a:pt x="184" y="227"/>
                              </a:lnTo>
                              <a:lnTo>
                                <a:pt x="178" y="238"/>
                              </a:lnTo>
                              <a:lnTo>
                                <a:pt x="163" y="268"/>
                              </a:lnTo>
                              <a:lnTo>
                                <a:pt x="151" y="288"/>
                              </a:lnTo>
                              <a:lnTo>
                                <a:pt x="189" y="263"/>
                              </a:lnTo>
                              <a:lnTo>
                                <a:pt x="211" y="241"/>
                              </a:lnTo>
                              <a:lnTo>
                                <a:pt x="196" y="277"/>
                              </a:lnTo>
                              <a:lnTo>
                                <a:pt x="179" y="296"/>
                              </a:lnTo>
                              <a:lnTo>
                                <a:pt x="160" y="318"/>
                              </a:lnTo>
                              <a:lnTo>
                                <a:pt x="221" y="282"/>
                              </a:lnTo>
                              <a:lnTo>
                                <a:pt x="246" y="238"/>
                              </a:lnTo>
                              <a:lnTo>
                                <a:pt x="248" y="194"/>
                              </a:lnTo>
                              <a:lnTo>
                                <a:pt x="237" y="145"/>
                              </a:lnTo>
                              <a:lnTo>
                                <a:pt x="225" y="102"/>
                              </a:lnTo>
                              <a:lnTo>
                                <a:pt x="211" y="73"/>
                              </a:lnTo>
                              <a:lnTo>
                                <a:pt x="209" y="94"/>
                              </a:lnTo>
                              <a:lnTo>
                                <a:pt x="190" y="132"/>
                              </a:lnTo>
                              <a:lnTo>
                                <a:pt x="199" y="97"/>
                              </a:lnTo>
                              <a:lnTo>
                                <a:pt x="200" y="65"/>
                              </a:lnTo>
                              <a:lnTo>
                                <a:pt x="189" y="48"/>
                              </a:lnTo>
                              <a:lnTo>
                                <a:pt x="166" y="33"/>
                              </a:lnTo>
                              <a:lnTo>
                                <a:pt x="167" y="65"/>
                              </a:lnTo>
                              <a:lnTo>
                                <a:pt x="157" y="90"/>
                              </a:lnTo>
                              <a:lnTo>
                                <a:pt x="130" y="122"/>
                              </a:lnTo>
                              <a:lnTo>
                                <a:pt x="153" y="87"/>
                              </a:lnTo>
                              <a:lnTo>
                                <a:pt x="159" y="60"/>
                              </a:lnTo>
                              <a:lnTo>
                                <a:pt x="159" y="32"/>
                              </a:lnTo>
                              <a:lnTo>
                                <a:pt x="146" y="16"/>
                              </a:lnTo>
                              <a:lnTo>
                                <a:pt x="133" y="7"/>
                              </a:lnTo>
                              <a:lnTo>
                                <a:pt x="119" y="1"/>
                              </a:lnTo>
                              <a:lnTo>
                                <a:pt x="111" y="0"/>
                              </a:lnTo>
                              <a:lnTo>
                                <a:pt x="118" y="25"/>
                              </a:lnTo>
                              <a:lnTo>
                                <a:pt x="109" y="64"/>
                              </a:lnTo>
                              <a:lnTo>
                                <a:pt x="81" y="102"/>
                              </a:lnTo>
                              <a:lnTo>
                                <a:pt x="59" y="1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0" name="Freeform 7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36" y="2816"/>
                          <a:ext cx="10" cy="17"/>
                        </a:xfrm>
                        <a:custGeom>
                          <a:avLst/>
                          <a:gdLst>
                            <a:gd name="T0" fmla="*/ 0 w 110"/>
                            <a:gd name="T1" fmla="*/ 0 h 219"/>
                            <a:gd name="T2" fmla="*/ 0 w 110"/>
                            <a:gd name="T3" fmla="*/ 0 h 219"/>
                            <a:gd name="T4" fmla="*/ 0 w 110"/>
                            <a:gd name="T5" fmla="*/ 0 h 219"/>
                            <a:gd name="T6" fmla="*/ 0 w 110"/>
                            <a:gd name="T7" fmla="*/ 0 h 219"/>
                            <a:gd name="T8" fmla="*/ 0 w 110"/>
                            <a:gd name="T9" fmla="*/ 0 h 219"/>
                            <a:gd name="T10" fmla="*/ 0 w 110"/>
                            <a:gd name="T11" fmla="*/ 0 h 219"/>
                            <a:gd name="T12" fmla="*/ 0 w 110"/>
                            <a:gd name="T13" fmla="*/ 0 h 219"/>
                            <a:gd name="T14" fmla="*/ 0 w 110"/>
                            <a:gd name="T15" fmla="*/ 0 h 219"/>
                            <a:gd name="T16" fmla="*/ 0 w 110"/>
                            <a:gd name="T17" fmla="*/ 0 h 219"/>
                            <a:gd name="T18" fmla="*/ 0 w 110"/>
                            <a:gd name="T19" fmla="*/ 0 h 219"/>
                            <a:gd name="T20" fmla="*/ 0 w 110"/>
                            <a:gd name="T21" fmla="*/ 0 h 219"/>
                            <a:gd name="T22" fmla="*/ 0 w 110"/>
                            <a:gd name="T23" fmla="*/ 0 h 219"/>
                            <a:gd name="T24" fmla="*/ 0 w 110"/>
                            <a:gd name="T25" fmla="*/ 0 h 219"/>
                            <a:gd name="T26" fmla="*/ 0 w 110"/>
                            <a:gd name="T27" fmla="*/ 0 h 219"/>
                            <a:gd name="T28" fmla="*/ 0 w 110"/>
                            <a:gd name="T29" fmla="*/ 0 h 219"/>
                            <a:gd name="T30" fmla="*/ 0 w 110"/>
                            <a:gd name="T31" fmla="*/ 0 h 219"/>
                            <a:gd name="T32" fmla="*/ 0 w 110"/>
                            <a:gd name="T33" fmla="*/ 0 h 219"/>
                            <a:gd name="T34" fmla="*/ 0 w 110"/>
                            <a:gd name="T35" fmla="*/ 0 h 219"/>
                            <a:gd name="T36" fmla="*/ 0 w 110"/>
                            <a:gd name="T37" fmla="*/ 0 h 219"/>
                            <a:gd name="T38" fmla="*/ 0 w 110"/>
                            <a:gd name="T39" fmla="*/ 0 h 219"/>
                            <a:gd name="T40" fmla="*/ 0 w 110"/>
                            <a:gd name="T41" fmla="*/ 0 h 219"/>
                            <a:gd name="T42" fmla="*/ 0 w 110"/>
                            <a:gd name="T43" fmla="*/ 0 h 219"/>
                            <a:gd name="T44" fmla="*/ 0 w 110"/>
                            <a:gd name="T45" fmla="*/ 0 h 219"/>
                            <a:gd name="T46" fmla="*/ 0 w 110"/>
                            <a:gd name="T47" fmla="*/ 0 h 219"/>
                            <a:gd name="T48" fmla="*/ 0 w 110"/>
                            <a:gd name="T49" fmla="*/ 0 h 219"/>
                            <a:gd name="T50" fmla="*/ 0 w 110"/>
                            <a:gd name="T51" fmla="*/ 0 h 219"/>
                            <a:gd name="T52" fmla="*/ 0 w 110"/>
                            <a:gd name="T53" fmla="*/ 0 h 219"/>
                            <a:gd name="T54" fmla="*/ 0 w 110"/>
                            <a:gd name="T55" fmla="*/ 0 h 219"/>
                            <a:gd name="T56" fmla="*/ 0 w 110"/>
                            <a:gd name="T57" fmla="*/ 0 h 219"/>
                            <a:gd name="T58" fmla="*/ 0 w 110"/>
                            <a:gd name="T59" fmla="*/ 0 h 219"/>
                            <a:gd name="T60" fmla="*/ 0 w 110"/>
                            <a:gd name="T61" fmla="*/ 0 h 219"/>
                            <a:gd name="T62" fmla="*/ 0 w 110"/>
                            <a:gd name="T63" fmla="*/ 0 h 219"/>
                            <a:gd name="T64" fmla="*/ 0 w 110"/>
                            <a:gd name="T65" fmla="*/ 0 h 21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0"/>
                            <a:gd name="T100" fmla="*/ 0 h 219"/>
                            <a:gd name="T101" fmla="*/ 110 w 110"/>
                            <a:gd name="T102" fmla="*/ 219 h 21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0" h="219">
                              <a:moveTo>
                                <a:pt x="110" y="33"/>
                              </a:moveTo>
                              <a:lnTo>
                                <a:pt x="78" y="35"/>
                              </a:lnTo>
                              <a:lnTo>
                                <a:pt x="66" y="32"/>
                              </a:lnTo>
                              <a:lnTo>
                                <a:pt x="38" y="20"/>
                              </a:lnTo>
                              <a:lnTo>
                                <a:pt x="50" y="42"/>
                              </a:lnTo>
                              <a:lnTo>
                                <a:pt x="67" y="55"/>
                              </a:lnTo>
                              <a:lnTo>
                                <a:pt x="88" y="58"/>
                              </a:lnTo>
                              <a:lnTo>
                                <a:pt x="67" y="62"/>
                              </a:lnTo>
                              <a:lnTo>
                                <a:pt x="37" y="58"/>
                              </a:lnTo>
                              <a:lnTo>
                                <a:pt x="26" y="49"/>
                              </a:lnTo>
                              <a:lnTo>
                                <a:pt x="47" y="68"/>
                              </a:lnTo>
                              <a:lnTo>
                                <a:pt x="70" y="74"/>
                              </a:lnTo>
                              <a:lnTo>
                                <a:pt x="84" y="70"/>
                              </a:lnTo>
                              <a:lnTo>
                                <a:pt x="70" y="78"/>
                              </a:lnTo>
                              <a:lnTo>
                                <a:pt x="49" y="78"/>
                              </a:lnTo>
                              <a:lnTo>
                                <a:pt x="28" y="75"/>
                              </a:lnTo>
                              <a:lnTo>
                                <a:pt x="50" y="87"/>
                              </a:lnTo>
                              <a:lnTo>
                                <a:pt x="74" y="90"/>
                              </a:lnTo>
                              <a:lnTo>
                                <a:pt x="103" y="85"/>
                              </a:lnTo>
                              <a:lnTo>
                                <a:pt x="88" y="100"/>
                              </a:lnTo>
                              <a:lnTo>
                                <a:pt x="59" y="121"/>
                              </a:lnTo>
                              <a:lnTo>
                                <a:pt x="33" y="124"/>
                              </a:lnTo>
                              <a:lnTo>
                                <a:pt x="49" y="128"/>
                              </a:lnTo>
                              <a:lnTo>
                                <a:pt x="66" y="123"/>
                              </a:lnTo>
                              <a:lnTo>
                                <a:pt x="90" y="119"/>
                              </a:lnTo>
                              <a:lnTo>
                                <a:pt x="104" y="103"/>
                              </a:lnTo>
                              <a:lnTo>
                                <a:pt x="87" y="132"/>
                              </a:lnTo>
                              <a:lnTo>
                                <a:pt x="66" y="139"/>
                              </a:lnTo>
                              <a:lnTo>
                                <a:pt x="49" y="146"/>
                              </a:lnTo>
                              <a:lnTo>
                                <a:pt x="15" y="148"/>
                              </a:lnTo>
                              <a:lnTo>
                                <a:pt x="47" y="155"/>
                              </a:lnTo>
                              <a:lnTo>
                                <a:pt x="78" y="147"/>
                              </a:lnTo>
                              <a:lnTo>
                                <a:pt x="101" y="134"/>
                              </a:lnTo>
                              <a:lnTo>
                                <a:pt x="93" y="158"/>
                              </a:lnTo>
                              <a:lnTo>
                                <a:pt x="72" y="177"/>
                              </a:lnTo>
                              <a:lnTo>
                                <a:pt x="61" y="181"/>
                              </a:lnTo>
                              <a:lnTo>
                                <a:pt x="87" y="173"/>
                              </a:lnTo>
                              <a:lnTo>
                                <a:pt x="101" y="164"/>
                              </a:lnTo>
                              <a:lnTo>
                                <a:pt x="92" y="192"/>
                              </a:lnTo>
                              <a:lnTo>
                                <a:pt x="77" y="202"/>
                              </a:lnTo>
                              <a:lnTo>
                                <a:pt x="66" y="206"/>
                              </a:lnTo>
                              <a:lnTo>
                                <a:pt x="96" y="198"/>
                              </a:lnTo>
                              <a:lnTo>
                                <a:pt x="81" y="219"/>
                              </a:lnTo>
                              <a:lnTo>
                                <a:pt x="65" y="217"/>
                              </a:lnTo>
                              <a:lnTo>
                                <a:pt x="45" y="203"/>
                              </a:lnTo>
                              <a:lnTo>
                                <a:pt x="16" y="177"/>
                              </a:lnTo>
                              <a:lnTo>
                                <a:pt x="35" y="173"/>
                              </a:lnTo>
                              <a:lnTo>
                                <a:pt x="50" y="169"/>
                              </a:lnTo>
                              <a:lnTo>
                                <a:pt x="28" y="169"/>
                              </a:lnTo>
                              <a:lnTo>
                                <a:pt x="11" y="169"/>
                              </a:lnTo>
                              <a:lnTo>
                                <a:pt x="5" y="163"/>
                              </a:lnTo>
                              <a:lnTo>
                                <a:pt x="1" y="152"/>
                              </a:lnTo>
                              <a:lnTo>
                                <a:pt x="0" y="136"/>
                              </a:lnTo>
                              <a:lnTo>
                                <a:pt x="2" y="107"/>
                              </a:lnTo>
                              <a:lnTo>
                                <a:pt x="7" y="88"/>
                              </a:lnTo>
                              <a:lnTo>
                                <a:pt x="12" y="78"/>
                              </a:lnTo>
                              <a:lnTo>
                                <a:pt x="34" y="93"/>
                              </a:lnTo>
                              <a:lnTo>
                                <a:pt x="23" y="83"/>
                              </a:lnTo>
                              <a:lnTo>
                                <a:pt x="21" y="68"/>
                              </a:lnTo>
                              <a:lnTo>
                                <a:pt x="21" y="54"/>
                              </a:lnTo>
                              <a:lnTo>
                                <a:pt x="27" y="35"/>
                              </a:lnTo>
                              <a:lnTo>
                                <a:pt x="33" y="25"/>
                              </a:lnTo>
                              <a:lnTo>
                                <a:pt x="45" y="8"/>
                              </a:lnTo>
                              <a:lnTo>
                                <a:pt x="48" y="0"/>
                              </a:lnTo>
                              <a:lnTo>
                                <a:pt x="66" y="18"/>
                              </a:lnTo>
                              <a:lnTo>
                                <a:pt x="71" y="25"/>
                              </a:lnTo>
                              <a:lnTo>
                                <a:pt x="110" y="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1" name="Freeform 7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9" y="2826"/>
                          <a:ext cx="11" cy="11"/>
                        </a:xfrm>
                        <a:custGeom>
                          <a:avLst/>
                          <a:gdLst>
                            <a:gd name="T0" fmla="*/ 0 w 122"/>
                            <a:gd name="T1" fmla="*/ 0 h 144"/>
                            <a:gd name="T2" fmla="*/ 0 w 122"/>
                            <a:gd name="T3" fmla="*/ 0 h 144"/>
                            <a:gd name="T4" fmla="*/ 0 w 122"/>
                            <a:gd name="T5" fmla="*/ 0 h 144"/>
                            <a:gd name="T6" fmla="*/ 0 w 122"/>
                            <a:gd name="T7" fmla="*/ 0 h 144"/>
                            <a:gd name="T8" fmla="*/ 0 w 122"/>
                            <a:gd name="T9" fmla="*/ 0 h 144"/>
                            <a:gd name="T10" fmla="*/ 0 w 122"/>
                            <a:gd name="T11" fmla="*/ 0 h 144"/>
                            <a:gd name="T12" fmla="*/ 0 w 122"/>
                            <a:gd name="T13" fmla="*/ 0 h 144"/>
                            <a:gd name="T14" fmla="*/ 0 w 122"/>
                            <a:gd name="T15" fmla="*/ 0 h 144"/>
                            <a:gd name="T16" fmla="*/ 0 w 122"/>
                            <a:gd name="T17" fmla="*/ 0 h 144"/>
                            <a:gd name="T18" fmla="*/ 0 w 122"/>
                            <a:gd name="T19" fmla="*/ 0 h 144"/>
                            <a:gd name="T20" fmla="*/ 0 w 122"/>
                            <a:gd name="T21" fmla="*/ 0 h 144"/>
                            <a:gd name="T22" fmla="*/ 0 w 122"/>
                            <a:gd name="T23" fmla="*/ 0 h 144"/>
                            <a:gd name="T24" fmla="*/ 0 w 122"/>
                            <a:gd name="T25" fmla="*/ 0 h 144"/>
                            <a:gd name="T26" fmla="*/ 0 w 122"/>
                            <a:gd name="T27" fmla="*/ 0 h 144"/>
                            <a:gd name="T28" fmla="*/ 0 w 122"/>
                            <a:gd name="T29" fmla="*/ 0 h 144"/>
                            <a:gd name="T30" fmla="*/ 0 w 122"/>
                            <a:gd name="T31" fmla="*/ 0 h 144"/>
                            <a:gd name="T32" fmla="*/ 0 w 122"/>
                            <a:gd name="T33" fmla="*/ 0 h 144"/>
                            <a:gd name="T34" fmla="*/ 0 w 122"/>
                            <a:gd name="T35" fmla="*/ 0 h 144"/>
                            <a:gd name="T36" fmla="*/ 0 w 122"/>
                            <a:gd name="T37" fmla="*/ 0 h 144"/>
                            <a:gd name="T38" fmla="*/ 0 w 122"/>
                            <a:gd name="T39" fmla="*/ 0 h 144"/>
                            <a:gd name="T40" fmla="*/ 0 w 122"/>
                            <a:gd name="T41" fmla="*/ 0 h 144"/>
                            <a:gd name="T42" fmla="*/ 0 w 122"/>
                            <a:gd name="T43" fmla="*/ 0 h 144"/>
                            <a:gd name="T44" fmla="*/ 0 w 122"/>
                            <a:gd name="T45" fmla="*/ 0 h 144"/>
                            <a:gd name="T46" fmla="*/ 0 w 122"/>
                            <a:gd name="T47" fmla="*/ 0 h 144"/>
                            <a:gd name="T48" fmla="*/ 0 w 122"/>
                            <a:gd name="T49" fmla="*/ 0 h 144"/>
                            <a:gd name="T50" fmla="*/ 0 w 122"/>
                            <a:gd name="T51" fmla="*/ 0 h 144"/>
                            <a:gd name="T52" fmla="*/ 0 w 122"/>
                            <a:gd name="T53" fmla="*/ 0 h 144"/>
                            <a:gd name="T54" fmla="*/ 0 w 122"/>
                            <a:gd name="T55" fmla="*/ 0 h 144"/>
                            <a:gd name="T56" fmla="*/ 0 w 122"/>
                            <a:gd name="T57" fmla="*/ 0 h 144"/>
                            <a:gd name="T58" fmla="*/ 0 w 122"/>
                            <a:gd name="T59" fmla="*/ 0 h 144"/>
                            <a:gd name="T60" fmla="*/ 0 w 122"/>
                            <a:gd name="T61" fmla="*/ 0 h 144"/>
                            <a:gd name="T62" fmla="*/ 0 w 122"/>
                            <a:gd name="T63" fmla="*/ 0 h 144"/>
                            <a:gd name="T64" fmla="*/ 0 w 122"/>
                            <a:gd name="T65" fmla="*/ 0 h 144"/>
                            <a:gd name="T66" fmla="*/ 0 w 122"/>
                            <a:gd name="T67" fmla="*/ 0 h 144"/>
                            <a:gd name="T68" fmla="*/ 0 w 122"/>
                            <a:gd name="T69" fmla="*/ 0 h 144"/>
                            <a:gd name="T70" fmla="*/ 0 w 122"/>
                            <a:gd name="T71" fmla="*/ 0 h 144"/>
                            <a:gd name="T72" fmla="*/ 0 w 122"/>
                            <a:gd name="T73" fmla="*/ 0 h 144"/>
                            <a:gd name="T74" fmla="*/ 0 w 122"/>
                            <a:gd name="T75" fmla="*/ 0 h 144"/>
                            <a:gd name="T76" fmla="*/ 0 w 122"/>
                            <a:gd name="T77" fmla="*/ 0 h 144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122"/>
                            <a:gd name="T118" fmla="*/ 0 h 144"/>
                            <a:gd name="T119" fmla="*/ 122 w 122"/>
                            <a:gd name="T120" fmla="*/ 144 h 144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122" h="144">
                              <a:moveTo>
                                <a:pt x="120" y="0"/>
                              </a:moveTo>
                              <a:lnTo>
                                <a:pt x="87" y="33"/>
                              </a:lnTo>
                              <a:lnTo>
                                <a:pt x="56" y="48"/>
                              </a:lnTo>
                              <a:lnTo>
                                <a:pt x="25" y="58"/>
                              </a:lnTo>
                              <a:lnTo>
                                <a:pt x="53" y="58"/>
                              </a:lnTo>
                              <a:lnTo>
                                <a:pt x="87" y="50"/>
                              </a:lnTo>
                              <a:lnTo>
                                <a:pt x="64" y="61"/>
                              </a:lnTo>
                              <a:lnTo>
                                <a:pt x="42" y="67"/>
                              </a:lnTo>
                              <a:lnTo>
                                <a:pt x="21" y="70"/>
                              </a:lnTo>
                              <a:lnTo>
                                <a:pt x="13" y="70"/>
                              </a:lnTo>
                              <a:lnTo>
                                <a:pt x="25" y="74"/>
                              </a:lnTo>
                              <a:lnTo>
                                <a:pt x="54" y="73"/>
                              </a:lnTo>
                              <a:lnTo>
                                <a:pt x="76" y="67"/>
                              </a:lnTo>
                              <a:lnTo>
                                <a:pt x="62" y="74"/>
                              </a:lnTo>
                              <a:lnTo>
                                <a:pt x="30" y="94"/>
                              </a:lnTo>
                              <a:lnTo>
                                <a:pt x="11" y="100"/>
                              </a:lnTo>
                              <a:lnTo>
                                <a:pt x="30" y="100"/>
                              </a:lnTo>
                              <a:lnTo>
                                <a:pt x="59" y="93"/>
                              </a:lnTo>
                              <a:lnTo>
                                <a:pt x="42" y="103"/>
                              </a:lnTo>
                              <a:lnTo>
                                <a:pt x="19" y="109"/>
                              </a:lnTo>
                              <a:lnTo>
                                <a:pt x="2" y="115"/>
                              </a:lnTo>
                              <a:lnTo>
                                <a:pt x="34" y="115"/>
                              </a:lnTo>
                              <a:lnTo>
                                <a:pt x="56" y="109"/>
                              </a:lnTo>
                              <a:lnTo>
                                <a:pt x="8" y="132"/>
                              </a:lnTo>
                              <a:lnTo>
                                <a:pt x="0" y="144"/>
                              </a:lnTo>
                              <a:lnTo>
                                <a:pt x="34" y="129"/>
                              </a:lnTo>
                              <a:lnTo>
                                <a:pt x="54" y="115"/>
                              </a:lnTo>
                              <a:lnTo>
                                <a:pt x="86" y="94"/>
                              </a:lnTo>
                              <a:lnTo>
                                <a:pt x="116" y="68"/>
                              </a:lnTo>
                              <a:lnTo>
                                <a:pt x="104" y="74"/>
                              </a:lnTo>
                              <a:lnTo>
                                <a:pt x="68" y="86"/>
                              </a:lnTo>
                              <a:lnTo>
                                <a:pt x="92" y="74"/>
                              </a:lnTo>
                              <a:lnTo>
                                <a:pt x="113" y="58"/>
                              </a:lnTo>
                              <a:lnTo>
                                <a:pt x="122" y="36"/>
                              </a:lnTo>
                              <a:lnTo>
                                <a:pt x="104" y="53"/>
                              </a:lnTo>
                              <a:lnTo>
                                <a:pt x="91" y="61"/>
                              </a:lnTo>
                              <a:lnTo>
                                <a:pt x="104" y="48"/>
                              </a:lnTo>
                              <a:lnTo>
                                <a:pt x="120" y="27"/>
                              </a:lnTo>
                              <a:lnTo>
                                <a:pt x="12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2" name="Freeform 7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73" y="2836"/>
                          <a:ext cx="4" cy="4"/>
                        </a:xfrm>
                        <a:custGeom>
                          <a:avLst/>
                          <a:gdLst>
                            <a:gd name="T0" fmla="*/ 0 w 45"/>
                            <a:gd name="T1" fmla="*/ 0 h 49"/>
                            <a:gd name="T2" fmla="*/ 0 w 45"/>
                            <a:gd name="T3" fmla="*/ 0 h 49"/>
                            <a:gd name="T4" fmla="*/ 0 w 45"/>
                            <a:gd name="T5" fmla="*/ 0 h 49"/>
                            <a:gd name="T6" fmla="*/ 0 w 45"/>
                            <a:gd name="T7" fmla="*/ 0 h 49"/>
                            <a:gd name="T8" fmla="*/ 0 w 45"/>
                            <a:gd name="T9" fmla="*/ 0 h 49"/>
                            <a:gd name="T10" fmla="*/ 0 w 45"/>
                            <a:gd name="T11" fmla="*/ 0 h 49"/>
                            <a:gd name="T12" fmla="*/ 0 w 45"/>
                            <a:gd name="T13" fmla="*/ 0 h 4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5"/>
                            <a:gd name="T22" fmla="*/ 0 h 49"/>
                            <a:gd name="T23" fmla="*/ 45 w 45"/>
                            <a:gd name="T24" fmla="*/ 49 h 4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5" h="49">
                              <a:moveTo>
                                <a:pt x="0" y="0"/>
                              </a:moveTo>
                              <a:lnTo>
                                <a:pt x="14" y="25"/>
                              </a:lnTo>
                              <a:lnTo>
                                <a:pt x="25" y="37"/>
                              </a:lnTo>
                              <a:lnTo>
                                <a:pt x="45" y="49"/>
                              </a:lnTo>
                              <a:lnTo>
                                <a:pt x="17" y="42"/>
                              </a:lnTo>
                              <a:lnTo>
                                <a:pt x="6" y="2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3" name="Freeform 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72" y="2838"/>
                          <a:ext cx="3" cy="3"/>
                        </a:xfrm>
                        <a:custGeom>
                          <a:avLst/>
                          <a:gdLst>
                            <a:gd name="T0" fmla="*/ 0 w 33"/>
                            <a:gd name="T1" fmla="*/ 0 h 42"/>
                            <a:gd name="T2" fmla="*/ 0 w 33"/>
                            <a:gd name="T3" fmla="*/ 0 h 42"/>
                            <a:gd name="T4" fmla="*/ 0 w 33"/>
                            <a:gd name="T5" fmla="*/ 0 h 42"/>
                            <a:gd name="T6" fmla="*/ 0 w 33"/>
                            <a:gd name="T7" fmla="*/ 0 h 42"/>
                            <a:gd name="T8" fmla="*/ 0 w 33"/>
                            <a:gd name="T9" fmla="*/ 0 h 42"/>
                            <a:gd name="T10" fmla="*/ 0 w 33"/>
                            <a:gd name="T11" fmla="*/ 0 h 42"/>
                            <a:gd name="T12" fmla="*/ 0 w 33"/>
                            <a:gd name="T13" fmla="*/ 0 h 4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33"/>
                            <a:gd name="T22" fmla="*/ 0 h 42"/>
                            <a:gd name="T23" fmla="*/ 33 w 33"/>
                            <a:gd name="T24" fmla="*/ 42 h 4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33" h="42">
                              <a:moveTo>
                                <a:pt x="0" y="0"/>
                              </a:moveTo>
                              <a:lnTo>
                                <a:pt x="6" y="16"/>
                              </a:lnTo>
                              <a:lnTo>
                                <a:pt x="22" y="31"/>
                              </a:lnTo>
                              <a:lnTo>
                                <a:pt x="33" y="42"/>
                              </a:lnTo>
                              <a:lnTo>
                                <a:pt x="12" y="28"/>
                              </a:lnTo>
                              <a:lnTo>
                                <a:pt x="1" y="2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4" name="Freeform 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70" y="2839"/>
                          <a:ext cx="2" cy="2"/>
                        </a:xfrm>
                        <a:custGeom>
                          <a:avLst/>
                          <a:gdLst>
                            <a:gd name="T0" fmla="*/ 0 w 14"/>
                            <a:gd name="T1" fmla="*/ 0 h 35"/>
                            <a:gd name="T2" fmla="*/ 0 w 14"/>
                            <a:gd name="T3" fmla="*/ 0 h 35"/>
                            <a:gd name="T4" fmla="*/ 0 w 14"/>
                            <a:gd name="T5" fmla="*/ 0 h 35"/>
                            <a:gd name="T6" fmla="*/ 0 w 14"/>
                            <a:gd name="T7" fmla="*/ 0 h 35"/>
                            <a:gd name="T8" fmla="*/ 0 w 14"/>
                            <a:gd name="T9" fmla="*/ 0 h 3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4"/>
                            <a:gd name="T16" fmla="*/ 0 h 35"/>
                            <a:gd name="T17" fmla="*/ 14 w 14"/>
                            <a:gd name="T18" fmla="*/ 35 h 3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4" h="35">
                              <a:moveTo>
                                <a:pt x="6" y="0"/>
                              </a:moveTo>
                              <a:lnTo>
                                <a:pt x="6" y="17"/>
                              </a:lnTo>
                              <a:lnTo>
                                <a:pt x="14" y="35"/>
                              </a:lnTo>
                              <a:lnTo>
                                <a:pt x="0" y="19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5" name="Freeform 8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8" y="2838"/>
                          <a:ext cx="2" cy="4"/>
                        </a:xfrm>
                        <a:custGeom>
                          <a:avLst/>
                          <a:gdLst>
                            <a:gd name="T0" fmla="*/ 0 w 15"/>
                            <a:gd name="T1" fmla="*/ 0 h 58"/>
                            <a:gd name="T2" fmla="*/ 0 w 15"/>
                            <a:gd name="T3" fmla="*/ 0 h 58"/>
                            <a:gd name="T4" fmla="*/ 0 w 15"/>
                            <a:gd name="T5" fmla="*/ 0 h 58"/>
                            <a:gd name="T6" fmla="*/ 0 w 15"/>
                            <a:gd name="T7" fmla="*/ 0 h 58"/>
                            <a:gd name="T8" fmla="*/ 0 w 15"/>
                            <a:gd name="T9" fmla="*/ 0 h 58"/>
                            <a:gd name="T10" fmla="*/ 0 w 15"/>
                            <a:gd name="T11" fmla="*/ 0 h 58"/>
                            <a:gd name="T12" fmla="*/ 0 w 15"/>
                            <a:gd name="T13" fmla="*/ 0 h 58"/>
                            <a:gd name="T14" fmla="*/ 0 w 15"/>
                            <a:gd name="T15" fmla="*/ 0 h 58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5"/>
                            <a:gd name="T25" fmla="*/ 0 h 58"/>
                            <a:gd name="T26" fmla="*/ 15 w 15"/>
                            <a:gd name="T27" fmla="*/ 58 h 58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5" h="58">
                              <a:moveTo>
                                <a:pt x="15" y="0"/>
                              </a:moveTo>
                              <a:lnTo>
                                <a:pt x="6" y="22"/>
                              </a:lnTo>
                              <a:lnTo>
                                <a:pt x="6" y="47"/>
                              </a:lnTo>
                              <a:lnTo>
                                <a:pt x="6" y="58"/>
                              </a:lnTo>
                              <a:lnTo>
                                <a:pt x="0" y="47"/>
                              </a:lnTo>
                              <a:lnTo>
                                <a:pt x="0" y="28"/>
                              </a:lnTo>
                              <a:lnTo>
                                <a:pt x="2" y="18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6" name="Freeform 8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41" y="2834"/>
                          <a:ext cx="3" cy="7"/>
                        </a:xfrm>
                        <a:custGeom>
                          <a:avLst/>
                          <a:gdLst>
                            <a:gd name="T0" fmla="*/ 0 w 39"/>
                            <a:gd name="T1" fmla="*/ 0 h 90"/>
                            <a:gd name="T2" fmla="*/ 0 w 39"/>
                            <a:gd name="T3" fmla="*/ 0 h 90"/>
                            <a:gd name="T4" fmla="*/ 0 w 39"/>
                            <a:gd name="T5" fmla="*/ 0 h 90"/>
                            <a:gd name="T6" fmla="*/ 0 w 39"/>
                            <a:gd name="T7" fmla="*/ 0 h 90"/>
                            <a:gd name="T8" fmla="*/ 0 w 39"/>
                            <a:gd name="T9" fmla="*/ 0 h 90"/>
                            <a:gd name="T10" fmla="*/ 0 w 39"/>
                            <a:gd name="T11" fmla="*/ 0 h 90"/>
                            <a:gd name="T12" fmla="*/ 0 w 39"/>
                            <a:gd name="T13" fmla="*/ 0 h 90"/>
                            <a:gd name="T14" fmla="*/ 0 w 39"/>
                            <a:gd name="T15" fmla="*/ 0 h 90"/>
                            <a:gd name="T16" fmla="*/ 0 w 39"/>
                            <a:gd name="T17" fmla="*/ 0 h 9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39"/>
                            <a:gd name="T28" fmla="*/ 0 h 90"/>
                            <a:gd name="T29" fmla="*/ 39 w 39"/>
                            <a:gd name="T30" fmla="*/ 90 h 90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39" h="90">
                              <a:moveTo>
                                <a:pt x="33" y="0"/>
                              </a:moveTo>
                              <a:lnTo>
                                <a:pt x="33" y="19"/>
                              </a:lnTo>
                              <a:lnTo>
                                <a:pt x="28" y="44"/>
                              </a:lnTo>
                              <a:lnTo>
                                <a:pt x="21" y="72"/>
                              </a:lnTo>
                              <a:lnTo>
                                <a:pt x="0" y="90"/>
                              </a:lnTo>
                              <a:lnTo>
                                <a:pt x="21" y="78"/>
                              </a:lnTo>
                              <a:lnTo>
                                <a:pt x="38" y="55"/>
                              </a:lnTo>
                              <a:lnTo>
                                <a:pt x="39" y="33"/>
                              </a:lnTo>
                              <a:lnTo>
                                <a:pt x="3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7" name="Freeform 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43" y="2834"/>
                          <a:ext cx="3" cy="7"/>
                        </a:xfrm>
                        <a:custGeom>
                          <a:avLst/>
                          <a:gdLst>
                            <a:gd name="T0" fmla="*/ 0 w 35"/>
                            <a:gd name="T1" fmla="*/ 0 h 99"/>
                            <a:gd name="T2" fmla="*/ 0 w 35"/>
                            <a:gd name="T3" fmla="*/ 0 h 99"/>
                            <a:gd name="T4" fmla="*/ 0 w 35"/>
                            <a:gd name="T5" fmla="*/ 0 h 99"/>
                            <a:gd name="T6" fmla="*/ 0 w 35"/>
                            <a:gd name="T7" fmla="*/ 0 h 99"/>
                            <a:gd name="T8" fmla="*/ 0 w 35"/>
                            <a:gd name="T9" fmla="*/ 0 h 99"/>
                            <a:gd name="T10" fmla="*/ 0 w 35"/>
                            <a:gd name="T11" fmla="*/ 0 h 99"/>
                            <a:gd name="T12" fmla="*/ 0 w 35"/>
                            <a:gd name="T13" fmla="*/ 0 h 99"/>
                            <a:gd name="T14" fmla="*/ 0 w 35"/>
                            <a:gd name="T15" fmla="*/ 0 h 99"/>
                            <a:gd name="T16" fmla="*/ 0 w 35"/>
                            <a:gd name="T17" fmla="*/ 0 h 99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35"/>
                            <a:gd name="T28" fmla="*/ 0 h 99"/>
                            <a:gd name="T29" fmla="*/ 35 w 35"/>
                            <a:gd name="T30" fmla="*/ 99 h 99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35" h="99">
                              <a:moveTo>
                                <a:pt x="20" y="0"/>
                              </a:moveTo>
                              <a:lnTo>
                                <a:pt x="27" y="25"/>
                              </a:lnTo>
                              <a:lnTo>
                                <a:pt x="23" y="61"/>
                              </a:lnTo>
                              <a:lnTo>
                                <a:pt x="15" y="76"/>
                              </a:lnTo>
                              <a:lnTo>
                                <a:pt x="0" y="99"/>
                              </a:lnTo>
                              <a:lnTo>
                                <a:pt x="24" y="80"/>
                              </a:lnTo>
                              <a:lnTo>
                                <a:pt x="35" y="53"/>
                              </a:lnTo>
                              <a:lnTo>
                                <a:pt x="34" y="30"/>
                              </a:lnTo>
                              <a:lnTo>
                                <a:pt x="2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8" name="Freeform 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45" y="2838"/>
                          <a:ext cx="1" cy="4"/>
                        </a:xfrm>
                        <a:custGeom>
                          <a:avLst/>
                          <a:gdLst>
                            <a:gd name="T0" fmla="*/ 0 w 13"/>
                            <a:gd name="T1" fmla="*/ 0 h 54"/>
                            <a:gd name="T2" fmla="*/ 0 w 13"/>
                            <a:gd name="T3" fmla="*/ 0 h 54"/>
                            <a:gd name="T4" fmla="*/ 0 w 13"/>
                            <a:gd name="T5" fmla="*/ 0 h 54"/>
                            <a:gd name="T6" fmla="*/ 0 w 13"/>
                            <a:gd name="T7" fmla="*/ 0 h 54"/>
                            <a:gd name="T8" fmla="*/ 0 w 13"/>
                            <a:gd name="T9" fmla="*/ 0 h 54"/>
                            <a:gd name="T10" fmla="*/ 0 w 13"/>
                            <a:gd name="T11" fmla="*/ 0 h 54"/>
                            <a:gd name="T12" fmla="*/ 0 w 13"/>
                            <a:gd name="T13" fmla="*/ 0 h 5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3"/>
                            <a:gd name="T22" fmla="*/ 0 h 54"/>
                            <a:gd name="T23" fmla="*/ 13 w 13"/>
                            <a:gd name="T24" fmla="*/ 54 h 54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3" h="54">
                              <a:moveTo>
                                <a:pt x="0" y="54"/>
                              </a:moveTo>
                              <a:lnTo>
                                <a:pt x="7" y="34"/>
                              </a:lnTo>
                              <a:lnTo>
                                <a:pt x="10" y="10"/>
                              </a:lnTo>
                              <a:lnTo>
                                <a:pt x="11" y="0"/>
                              </a:lnTo>
                              <a:lnTo>
                                <a:pt x="13" y="25"/>
                              </a:lnTo>
                              <a:lnTo>
                                <a:pt x="13" y="47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89" name="Oval 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141" y="2832"/>
                          <a:ext cx="5" cy="4"/>
                        </a:xfrm>
                        <a:prstGeom prst="ellipse">
                          <a:avLst/>
                        </a:prstGeom>
                        <a:solidFill>
                          <a:srgbClr val="E00000"/>
                        </a:solidFill>
                        <a:ln w="1588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GB" sz="1900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90" name="Oval 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169" y="2833"/>
                          <a:ext cx="5" cy="4"/>
                        </a:xfrm>
                        <a:prstGeom prst="ellipse">
                          <a:avLst/>
                        </a:prstGeom>
                        <a:solidFill>
                          <a:srgbClr val="E00000"/>
                        </a:solidFill>
                        <a:ln w="1588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GB" sz="1900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440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53" y="2911"/>
                        <a:ext cx="46" cy="28"/>
                        <a:chOff x="5153" y="2911"/>
                        <a:chExt cx="46" cy="28"/>
                      </a:xfrm>
                    </p:grpSpPr>
                    <p:sp>
                      <p:nvSpPr>
                        <p:cNvPr id="7460" name="Freeform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3" y="2911"/>
                          <a:ext cx="46" cy="28"/>
                        </a:xfrm>
                        <a:custGeom>
                          <a:avLst/>
                          <a:gdLst>
                            <a:gd name="T0" fmla="*/ 0 w 504"/>
                            <a:gd name="T1" fmla="*/ 0 h 366"/>
                            <a:gd name="T2" fmla="*/ 0 w 504"/>
                            <a:gd name="T3" fmla="*/ 0 h 366"/>
                            <a:gd name="T4" fmla="*/ 0 w 504"/>
                            <a:gd name="T5" fmla="*/ 0 h 366"/>
                            <a:gd name="T6" fmla="*/ 0 w 504"/>
                            <a:gd name="T7" fmla="*/ 0 h 366"/>
                            <a:gd name="T8" fmla="*/ 0 w 504"/>
                            <a:gd name="T9" fmla="*/ 0 h 366"/>
                            <a:gd name="T10" fmla="*/ 0 w 504"/>
                            <a:gd name="T11" fmla="*/ 0 h 366"/>
                            <a:gd name="T12" fmla="*/ 0 w 504"/>
                            <a:gd name="T13" fmla="*/ 0 h 366"/>
                            <a:gd name="T14" fmla="*/ 0 w 504"/>
                            <a:gd name="T15" fmla="*/ 0 h 366"/>
                            <a:gd name="T16" fmla="*/ 0 w 504"/>
                            <a:gd name="T17" fmla="*/ 0 h 366"/>
                            <a:gd name="T18" fmla="*/ 0 w 504"/>
                            <a:gd name="T19" fmla="*/ 0 h 366"/>
                            <a:gd name="T20" fmla="*/ 0 w 504"/>
                            <a:gd name="T21" fmla="*/ 0 h 366"/>
                            <a:gd name="T22" fmla="*/ 0 w 504"/>
                            <a:gd name="T23" fmla="*/ 0 h 366"/>
                            <a:gd name="T24" fmla="*/ 0 w 504"/>
                            <a:gd name="T25" fmla="*/ 0 h 366"/>
                            <a:gd name="T26" fmla="*/ 0 w 504"/>
                            <a:gd name="T27" fmla="*/ 0 h 366"/>
                            <a:gd name="T28" fmla="*/ 0 w 504"/>
                            <a:gd name="T29" fmla="*/ 0 h 366"/>
                            <a:gd name="T30" fmla="*/ 0 w 504"/>
                            <a:gd name="T31" fmla="*/ 0 h 366"/>
                            <a:gd name="T32" fmla="*/ 0 w 504"/>
                            <a:gd name="T33" fmla="*/ 0 h 366"/>
                            <a:gd name="T34" fmla="*/ 0 w 504"/>
                            <a:gd name="T35" fmla="*/ 0 h 366"/>
                            <a:gd name="T36" fmla="*/ 0 w 504"/>
                            <a:gd name="T37" fmla="*/ 0 h 366"/>
                            <a:gd name="T38" fmla="*/ 0 w 504"/>
                            <a:gd name="T39" fmla="*/ 0 h 366"/>
                            <a:gd name="T40" fmla="*/ 0 w 504"/>
                            <a:gd name="T41" fmla="*/ 0 h 366"/>
                            <a:gd name="T42" fmla="*/ 0 w 504"/>
                            <a:gd name="T43" fmla="*/ 0 h 366"/>
                            <a:gd name="T44" fmla="*/ 0 w 504"/>
                            <a:gd name="T45" fmla="*/ 0 h 366"/>
                            <a:gd name="T46" fmla="*/ 0 w 504"/>
                            <a:gd name="T47" fmla="*/ 0 h 366"/>
                            <a:gd name="T48" fmla="*/ 0 w 504"/>
                            <a:gd name="T49" fmla="*/ 0 h 366"/>
                            <a:gd name="T50" fmla="*/ 0 w 504"/>
                            <a:gd name="T51" fmla="*/ 0 h 366"/>
                            <a:gd name="T52" fmla="*/ 0 w 504"/>
                            <a:gd name="T53" fmla="*/ 0 h 366"/>
                            <a:gd name="T54" fmla="*/ 0 w 504"/>
                            <a:gd name="T55" fmla="*/ 0 h 366"/>
                            <a:gd name="T56" fmla="*/ 0 w 504"/>
                            <a:gd name="T57" fmla="*/ 0 h 366"/>
                            <a:gd name="T58" fmla="*/ 0 w 504"/>
                            <a:gd name="T59" fmla="*/ 0 h 366"/>
                            <a:gd name="T60" fmla="*/ 0 w 504"/>
                            <a:gd name="T61" fmla="*/ 0 h 366"/>
                            <a:gd name="T62" fmla="*/ 0 w 504"/>
                            <a:gd name="T63" fmla="*/ 0 h 366"/>
                            <a:gd name="T64" fmla="*/ 0 w 504"/>
                            <a:gd name="T65" fmla="*/ 0 h 366"/>
                            <a:gd name="T66" fmla="*/ 0 w 504"/>
                            <a:gd name="T67" fmla="*/ 0 h 366"/>
                            <a:gd name="T68" fmla="*/ 0 w 504"/>
                            <a:gd name="T69" fmla="*/ 0 h 366"/>
                            <a:gd name="T70" fmla="*/ 0 w 504"/>
                            <a:gd name="T71" fmla="*/ 0 h 366"/>
                            <a:gd name="T72" fmla="*/ 0 w 504"/>
                            <a:gd name="T73" fmla="*/ 0 h 366"/>
                            <a:gd name="T74" fmla="*/ 0 w 504"/>
                            <a:gd name="T75" fmla="*/ 0 h 366"/>
                            <a:gd name="T76" fmla="*/ 0 w 504"/>
                            <a:gd name="T77" fmla="*/ 0 h 366"/>
                            <a:gd name="T78" fmla="*/ 0 w 504"/>
                            <a:gd name="T79" fmla="*/ 0 h 366"/>
                            <a:gd name="T80" fmla="*/ 0 w 504"/>
                            <a:gd name="T81" fmla="*/ 0 h 366"/>
                            <a:gd name="T82" fmla="*/ 0 w 504"/>
                            <a:gd name="T83" fmla="*/ 0 h 366"/>
                            <a:gd name="T84" fmla="*/ 0 w 504"/>
                            <a:gd name="T85" fmla="*/ 0 h 366"/>
                            <a:gd name="T86" fmla="*/ 0 w 504"/>
                            <a:gd name="T87" fmla="*/ 0 h 366"/>
                            <a:gd name="T88" fmla="*/ 0 w 504"/>
                            <a:gd name="T89" fmla="*/ 0 h 366"/>
                            <a:gd name="T90" fmla="*/ 0 w 504"/>
                            <a:gd name="T91" fmla="*/ 0 h 366"/>
                            <a:gd name="T92" fmla="*/ 0 w 504"/>
                            <a:gd name="T93" fmla="*/ 0 h 366"/>
                            <a:gd name="T94" fmla="*/ 0 w 504"/>
                            <a:gd name="T95" fmla="*/ 0 h 366"/>
                            <a:gd name="T96" fmla="*/ 0 w 504"/>
                            <a:gd name="T97" fmla="*/ 0 h 36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504"/>
                            <a:gd name="T148" fmla="*/ 0 h 366"/>
                            <a:gd name="T149" fmla="*/ 504 w 504"/>
                            <a:gd name="T150" fmla="*/ 366 h 366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504" h="366">
                              <a:moveTo>
                                <a:pt x="445" y="0"/>
                              </a:moveTo>
                              <a:lnTo>
                                <a:pt x="274" y="64"/>
                              </a:lnTo>
                              <a:lnTo>
                                <a:pt x="238" y="77"/>
                              </a:lnTo>
                              <a:lnTo>
                                <a:pt x="215" y="83"/>
                              </a:lnTo>
                              <a:lnTo>
                                <a:pt x="188" y="99"/>
                              </a:lnTo>
                              <a:lnTo>
                                <a:pt x="124" y="112"/>
                              </a:lnTo>
                              <a:lnTo>
                                <a:pt x="92" y="120"/>
                              </a:lnTo>
                              <a:lnTo>
                                <a:pt x="57" y="149"/>
                              </a:lnTo>
                              <a:lnTo>
                                <a:pt x="40" y="166"/>
                              </a:lnTo>
                              <a:lnTo>
                                <a:pt x="34" y="178"/>
                              </a:lnTo>
                              <a:lnTo>
                                <a:pt x="30" y="192"/>
                              </a:lnTo>
                              <a:lnTo>
                                <a:pt x="17" y="242"/>
                              </a:lnTo>
                              <a:lnTo>
                                <a:pt x="12" y="260"/>
                              </a:lnTo>
                              <a:lnTo>
                                <a:pt x="2" y="301"/>
                              </a:lnTo>
                              <a:lnTo>
                                <a:pt x="0" y="340"/>
                              </a:lnTo>
                              <a:lnTo>
                                <a:pt x="5" y="366"/>
                              </a:lnTo>
                              <a:lnTo>
                                <a:pt x="19" y="347"/>
                              </a:lnTo>
                              <a:lnTo>
                                <a:pt x="27" y="335"/>
                              </a:lnTo>
                              <a:lnTo>
                                <a:pt x="33" y="306"/>
                              </a:lnTo>
                              <a:lnTo>
                                <a:pt x="53" y="275"/>
                              </a:lnTo>
                              <a:lnTo>
                                <a:pt x="57" y="293"/>
                              </a:lnTo>
                              <a:lnTo>
                                <a:pt x="87" y="330"/>
                              </a:lnTo>
                              <a:lnTo>
                                <a:pt x="100" y="336"/>
                              </a:lnTo>
                              <a:lnTo>
                                <a:pt x="109" y="332"/>
                              </a:lnTo>
                              <a:lnTo>
                                <a:pt x="126" y="335"/>
                              </a:lnTo>
                              <a:lnTo>
                                <a:pt x="135" y="330"/>
                              </a:lnTo>
                              <a:lnTo>
                                <a:pt x="150" y="326"/>
                              </a:lnTo>
                              <a:lnTo>
                                <a:pt x="156" y="313"/>
                              </a:lnTo>
                              <a:lnTo>
                                <a:pt x="179" y="302"/>
                              </a:lnTo>
                              <a:lnTo>
                                <a:pt x="174" y="292"/>
                              </a:lnTo>
                              <a:lnTo>
                                <a:pt x="162" y="285"/>
                              </a:lnTo>
                              <a:lnTo>
                                <a:pt x="168" y="248"/>
                              </a:lnTo>
                              <a:lnTo>
                                <a:pt x="190" y="232"/>
                              </a:lnTo>
                              <a:lnTo>
                                <a:pt x="207" y="216"/>
                              </a:lnTo>
                              <a:lnTo>
                                <a:pt x="225" y="194"/>
                              </a:lnTo>
                              <a:lnTo>
                                <a:pt x="231" y="174"/>
                              </a:lnTo>
                              <a:lnTo>
                                <a:pt x="241" y="162"/>
                              </a:lnTo>
                              <a:lnTo>
                                <a:pt x="256" y="159"/>
                              </a:lnTo>
                              <a:lnTo>
                                <a:pt x="277" y="158"/>
                              </a:lnTo>
                              <a:lnTo>
                                <a:pt x="296" y="150"/>
                              </a:lnTo>
                              <a:lnTo>
                                <a:pt x="490" y="119"/>
                              </a:lnTo>
                              <a:lnTo>
                                <a:pt x="501" y="110"/>
                              </a:lnTo>
                              <a:lnTo>
                                <a:pt x="504" y="98"/>
                              </a:lnTo>
                              <a:lnTo>
                                <a:pt x="501" y="72"/>
                              </a:lnTo>
                              <a:lnTo>
                                <a:pt x="499" y="54"/>
                              </a:lnTo>
                              <a:lnTo>
                                <a:pt x="490" y="36"/>
                              </a:lnTo>
                              <a:lnTo>
                                <a:pt x="478" y="21"/>
                              </a:lnTo>
                              <a:lnTo>
                                <a:pt x="463" y="9"/>
                              </a:lnTo>
                              <a:lnTo>
                                <a:pt x="44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61" name="Freeform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8" y="2926"/>
                          <a:ext cx="1" cy="5"/>
                        </a:xfrm>
                        <a:custGeom>
                          <a:avLst/>
                          <a:gdLst>
                            <a:gd name="T0" fmla="*/ 0 w 10"/>
                            <a:gd name="T1" fmla="*/ 0 h 66"/>
                            <a:gd name="T2" fmla="*/ 0 w 10"/>
                            <a:gd name="T3" fmla="*/ 0 h 66"/>
                            <a:gd name="T4" fmla="*/ 0 w 10"/>
                            <a:gd name="T5" fmla="*/ 0 h 66"/>
                            <a:gd name="T6" fmla="*/ 0 w 10"/>
                            <a:gd name="T7" fmla="*/ 0 h 66"/>
                            <a:gd name="T8" fmla="*/ 0 w 10"/>
                            <a:gd name="T9" fmla="*/ 0 h 66"/>
                            <a:gd name="T10" fmla="*/ 0 w 10"/>
                            <a:gd name="T11" fmla="*/ 0 h 6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0"/>
                            <a:gd name="T19" fmla="*/ 0 h 66"/>
                            <a:gd name="T20" fmla="*/ 10 w 10"/>
                            <a:gd name="T21" fmla="*/ 66 h 6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0" h="66">
                              <a:moveTo>
                                <a:pt x="4" y="0"/>
                              </a:moveTo>
                              <a:lnTo>
                                <a:pt x="10" y="9"/>
                              </a:lnTo>
                              <a:lnTo>
                                <a:pt x="4" y="34"/>
                              </a:lnTo>
                              <a:lnTo>
                                <a:pt x="0" y="66"/>
                              </a:lnTo>
                              <a:lnTo>
                                <a:pt x="2" y="3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62" name="Freeform 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1" y="2927"/>
                          <a:ext cx="1" cy="6"/>
                        </a:xfrm>
                        <a:custGeom>
                          <a:avLst/>
                          <a:gdLst>
                            <a:gd name="T0" fmla="*/ 0 w 9"/>
                            <a:gd name="T1" fmla="*/ 0 h 80"/>
                            <a:gd name="T2" fmla="*/ 0 w 9"/>
                            <a:gd name="T3" fmla="*/ 0 h 80"/>
                            <a:gd name="T4" fmla="*/ 0 w 9"/>
                            <a:gd name="T5" fmla="*/ 0 h 80"/>
                            <a:gd name="T6" fmla="*/ 0 w 9"/>
                            <a:gd name="T7" fmla="*/ 0 h 80"/>
                            <a:gd name="T8" fmla="*/ 0 w 9"/>
                            <a:gd name="T9" fmla="*/ 0 h 80"/>
                            <a:gd name="T10" fmla="*/ 0 w 9"/>
                            <a:gd name="T11" fmla="*/ 0 h 80"/>
                            <a:gd name="T12" fmla="*/ 0 w 9"/>
                            <a:gd name="T13" fmla="*/ 0 h 80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9"/>
                            <a:gd name="T22" fmla="*/ 0 h 80"/>
                            <a:gd name="T23" fmla="*/ 9 w 9"/>
                            <a:gd name="T24" fmla="*/ 80 h 80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9" h="80">
                              <a:moveTo>
                                <a:pt x="0" y="0"/>
                              </a:moveTo>
                              <a:lnTo>
                                <a:pt x="9" y="11"/>
                              </a:lnTo>
                              <a:lnTo>
                                <a:pt x="5" y="30"/>
                              </a:lnTo>
                              <a:lnTo>
                                <a:pt x="3" y="80"/>
                              </a:lnTo>
                              <a:lnTo>
                                <a:pt x="2" y="47"/>
                              </a:lnTo>
                              <a:lnTo>
                                <a:pt x="0" y="2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63" name="Freeform 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5" y="2929"/>
                          <a:ext cx="0" cy="4"/>
                        </a:xfrm>
                        <a:custGeom>
                          <a:avLst/>
                          <a:gdLst>
                            <a:gd name="T0" fmla="*/ 0 w 7"/>
                            <a:gd name="T1" fmla="*/ 0 h 51"/>
                            <a:gd name="T2" fmla="*/ 0 w 7"/>
                            <a:gd name="T3" fmla="*/ 0 h 51"/>
                            <a:gd name="T4" fmla="*/ 0 w 7"/>
                            <a:gd name="T5" fmla="*/ 0 h 51"/>
                            <a:gd name="T6" fmla="*/ 0 w 7"/>
                            <a:gd name="T7" fmla="*/ 0 h 51"/>
                            <a:gd name="T8" fmla="*/ 0 w 7"/>
                            <a:gd name="T9" fmla="*/ 0 h 51"/>
                            <a:gd name="T10" fmla="*/ 0 w 7"/>
                            <a:gd name="T11" fmla="*/ 0 h 51"/>
                            <a:gd name="T12" fmla="*/ 0 w 7"/>
                            <a:gd name="T13" fmla="*/ 0 h 51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7"/>
                            <a:gd name="T22" fmla="*/ 0 h 51"/>
                            <a:gd name="T23" fmla="*/ 0 w 7"/>
                            <a:gd name="T24" fmla="*/ 51 h 51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7" h="51">
                              <a:moveTo>
                                <a:pt x="0" y="0"/>
                              </a:moveTo>
                              <a:lnTo>
                                <a:pt x="7" y="10"/>
                              </a:lnTo>
                              <a:lnTo>
                                <a:pt x="4" y="30"/>
                              </a:lnTo>
                              <a:lnTo>
                                <a:pt x="4" y="51"/>
                              </a:lnTo>
                              <a:lnTo>
                                <a:pt x="0" y="37"/>
                              </a:lnTo>
                              <a:lnTo>
                                <a:pt x="1" y="1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64" name="Freeform 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2" y="2934"/>
                          <a:ext cx="1" cy="2"/>
                        </a:xfrm>
                        <a:custGeom>
                          <a:avLst/>
                          <a:gdLst>
                            <a:gd name="T0" fmla="*/ 0 w 16"/>
                            <a:gd name="T1" fmla="*/ 0 h 25"/>
                            <a:gd name="T2" fmla="*/ 0 w 16"/>
                            <a:gd name="T3" fmla="*/ 0 h 25"/>
                            <a:gd name="T4" fmla="*/ 0 w 16"/>
                            <a:gd name="T5" fmla="*/ 0 h 25"/>
                            <a:gd name="T6" fmla="*/ 0 w 16"/>
                            <a:gd name="T7" fmla="*/ 0 h 2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6"/>
                            <a:gd name="T13" fmla="*/ 0 h 25"/>
                            <a:gd name="T14" fmla="*/ 16 w 16"/>
                            <a:gd name="T15" fmla="*/ 25 h 2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6" h="25">
                              <a:moveTo>
                                <a:pt x="1" y="0"/>
                              </a:moveTo>
                              <a:lnTo>
                                <a:pt x="16" y="25"/>
                              </a:lnTo>
                              <a:lnTo>
                                <a:pt x="0" y="15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65" name="Freeform 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65" y="2934"/>
                          <a:ext cx="1" cy="0"/>
                        </a:xfrm>
                        <a:custGeom>
                          <a:avLst/>
                          <a:gdLst>
                            <a:gd name="T0" fmla="*/ 0 w 11"/>
                            <a:gd name="T1" fmla="*/ 0 h 11"/>
                            <a:gd name="T2" fmla="*/ 0 w 11"/>
                            <a:gd name="T3" fmla="*/ 0 h 11"/>
                            <a:gd name="T4" fmla="*/ 0 w 11"/>
                            <a:gd name="T5" fmla="*/ 0 h 11"/>
                            <a:gd name="T6" fmla="*/ 0 w 11"/>
                            <a:gd name="T7" fmla="*/ 0 h 1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1"/>
                            <a:gd name="T13" fmla="*/ 0 h 11"/>
                            <a:gd name="T14" fmla="*/ 11 w 11"/>
                            <a:gd name="T15" fmla="*/ 0 h 1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1" h="11">
                              <a:moveTo>
                                <a:pt x="0" y="0"/>
                              </a:moveTo>
                              <a:lnTo>
                                <a:pt x="11" y="7"/>
                              </a:lnTo>
                              <a:lnTo>
                                <a:pt x="5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sp>
                    <p:nvSpPr>
                      <p:cNvPr id="7441" name="Freeform 9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59" y="2847"/>
                        <a:ext cx="60" cy="75"/>
                      </a:xfrm>
                      <a:custGeom>
                        <a:avLst/>
                        <a:gdLst>
                          <a:gd name="T0" fmla="*/ 0 w 651"/>
                          <a:gd name="T1" fmla="*/ 0 h 974"/>
                          <a:gd name="T2" fmla="*/ 0 w 651"/>
                          <a:gd name="T3" fmla="*/ 0 h 974"/>
                          <a:gd name="T4" fmla="*/ 0 w 651"/>
                          <a:gd name="T5" fmla="*/ 0 h 974"/>
                          <a:gd name="T6" fmla="*/ 0 w 651"/>
                          <a:gd name="T7" fmla="*/ 0 h 974"/>
                          <a:gd name="T8" fmla="*/ 0 w 651"/>
                          <a:gd name="T9" fmla="*/ 0 h 974"/>
                          <a:gd name="T10" fmla="*/ 0 w 651"/>
                          <a:gd name="T11" fmla="*/ 0 h 974"/>
                          <a:gd name="T12" fmla="*/ 0 w 651"/>
                          <a:gd name="T13" fmla="*/ 0 h 974"/>
                          <a:gd name="T14" fmla="*/ 0 w 651"/>
                          <a:gd name="T15" fmla="*/ 0 h 974"/>
                          <a:gd name="T16" fmla="*/ 0 w 651"/>
                          <a:gd name="T17" fmla="*/ 0 h 974"/>
                          <a:gd name="T18" fmla="*/ 0 w 651"/>
                          <a:gd name="T19" fmla="*/ 0 h 974"/>
                          <a:gd name="T20" fmla="*/ 0 w 651"/>
                          <a:gd name="T21" fmla="*/ 0 h 974"/>
                          <a:gd name="T22" fmla="*/ 0 w 651"/>
                          <a:gd name="T23" fmla="*/ 0 h 974"/>
                          <a:gd name="T24" fmla="*/ 0 w 651"/>
                          <a:gd name="T25" fmla="*/ 0 h 974"/>
                          <a:gd name="T26" fmla="*/ 0 w 651"/>
                          <a:gd name="T27" fmla="*/ 0 h 974"/>
                          <a:gd name="T28" fmla="*/ 0 w 651"/>
                          <a:gd name="T29" fmla="*/ 0 h 974"/>
                          <a:gd name="T30" fmla="*/ 0 w 651"/>
                          <a:gd name="T31" fmla="*/ 0 h 974"/>
                          <a:gd name="T32" fmla="*/ 0 w 651"/>
                          <a:gd name="T33" fmla="*/ 0 h 974"/>
                          <a:gd name="T34" fmla="*/ 0 w 651"/>
                          <a:gd name="T35" fmla="*/ 0 h 974"/>
                          <a:gd name="T36" fmla="*/ 0 w 651"/>
                          <a:gd name="T37" fmla="*/ 0 h 974"/>
                          <a:gd name="T38" fmla="*/ 0 w 651"/>
                          <a:gd name="T39" fmla="*/ 0 h 974"/>
                          <a:gd name="T40" fmla="*/ 0 w 651"/>
                          <a:gd name="T41" fmla="*/ 0 h 974"/>
                          <a:gd name="T42" fmla="*/ 0 w 651"/>
                          <a:gd name="T43" fmla="*/ 0 h 974"/>
                          <a:gd name="T44" fmla="*/ 0 w 651"/>
                          <a:gd name="T45" fmla="*/ 0 h 974"/>
                          <a:gd name="T46" fmla="*/ 0 w 651"/>
                          <a:gd name="T47" fmla="*/ 0 h 974"/>
                          <a:gd name="T48" fmla="*/ 0 w 651"/>
                          <a:gd name="T49" fmla="*/ 0 h 974"/>
                          <a:gd name="T50" fmla="*/ 0 w 651"/>
                          <a:gd name="T51" fmla="*/ 0 h 974"/>
                          <a:gd name="T52" fmla="*/ 0 w 651"/>
                          <a:gd name="T53" fmla="*/ 0 h 974"/>
                          <a:gd name="T54" fmla="*/ 0 w 651"/>
                          <a:gd name="T55" fmla="*/ 0 h 974"/>
                          <a:gd name="T56" fmla="*/ 0 w 651"/>
                          <a:gd name="T57" fmla="*/ 0 h 974"/>
                          <a:gd name="T58" fmla="*/ 0 w 651"/>
                          <a:gd name="T59" fmla="*/ 0 h 974"/>
                          <a:gd name="T60" fmla="*/ 0 w 651"/>
                          <a:gd name="T61" fmla="*/ 0 h 974"/>
                          <a:gd name="T62" fmla="*/ 0 w 651"/>
                          <a:gd name="T63" fmla="*/ 0 h 974"/>
                          <a:gd name="T64" fmla="*/ 0 w 651"/>
                          <a:gd name="T65" fmla="*/ 0 h 974"/>
                          <a:gd name="T66" fmla="*/ 0 w 651"/>
                          <a:gd name="T67" fmla="*/ 0 h 974"/>
                          <a:gd name="T68" fmla="*/ 0 w 651"/>
                          <a:gd name="T69" fmla="*/ 0 h 974"/>
                          <a:gd name="T70" fmla="*/ 0 w 651"/>
                          <a:gd name="T71" fmla="*/ 0 h 974"/>
                          <a:gd name="T72" fmla="*/ 0 w 651"/>
                          <a:gd name="T73" fmla="*/ 0 h 974"/>
                          <a:gd name="T74" fmla="*/ 0 w 651"/>
                          <a:gd name="T75" fmla="*/ 0 h 974"/>
                          <a:gd name="T76" fmla="*/ 0 w 651"/>
                          <a:gd name="T77" fmla="*/ 0 h 974"/>
                          <a:gd name="T78" fmla="*/ 0 w 651"/>
                          <a:gd name="T79" fmla="*/ 0 h 974"/>
                          <a:gd name="T80" fmla="*/ 0 w 651"/>
                          <a:gd name="T81" fmla="*/ 0 h 974"/>
                          <a:gd name="T82" fmla="*/ 0 w 651"/>
                          <a:gd name="T83" fmla="*/ 0 h 974"/>
                          <a:gd name="T84" fmla="*/ 0 w 651"/>
                          <a:gd name="T85" fmla="*/ 0 h 974"/>
                          <a:gd name="T86" fmla="*/ 0 w 651"/>
                          <a:gd name="T87" fmla="*/ 0 h 974"/>
                          <a:gd name="T88" fmla="*/ 0 w 651"/>
                          <a:gd name="T89" fmla="*/ 0 h 974"/>
                          <a:gd name="T90" fmla="*/ 0 w 651"/>
                          <a:gd name="T91" fmla="*/ 0 h 974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651"/>
                          <a:gd name="T139" fmla="*/ 0 h 974"/>
                          <a:gd name="T140" fmla="*/ 651 w 651"/>
                          <a:gd name="T141" fmla="*/ 974 h 974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651" h="974">
                            <a:moveTo>
                              <a:pt x="4" y="909"/>
                            </a:moveTo>
                            <a:lnTo>
                              <a:pt x="150" y="898"/>
                            </a:lnTo>
                            <a:lnTo>
                              <a:pt x="274" y="865"/>
                            </a:lnTo>
                            <a:lnTo>
                              <a:pt x="278" y="797"/>
                            </a:lnTo>
                            <a:lnTo>
                              <a:pt x="319" y="792"/>
                            </a:lnTo>
                            <a:lnTo>
                              <a:pt x="348" y="731"/>
                            </a:lnTo>
                            <a:lnTo>
                              <a:pt x="365" y="667"/>
                            </a:lnTo>
                            <a:lnTo>
                              <a:pt x="402" y="724"/>
                            </a:lnTo>
                            <a:lnTo>
                              <a:pt x="381" y="768"/>
                            </a:lnTo>
                            <a:lnTo>
                              <a:pt x="337" y="816"/>
                            </a:lnTo>
                            <a:lnTo>
                              <a:pt x="321" y="846"/>
                            </a:lnTo>
                            <a:lnTo>
                              <a:pt x="355" y="845"/>
                            </a:lnTo>
                            <a:lnTo>
                              <a:pt x="384" y="852"/>
                            </a:lnTo>
                            <a:lnTo>
                              <a:pt x="413" y="879"/>
                            </a:lnTo>
                            <a:lnTo>
                              <a:pt x="416" y="907"/>
                            </a:lnTo>
                            <a:lnTo>
                              <a:pt x="416" y="932"/>
                            </a:lnTo>
                            <a:lnTo>
                              <a:pt x="401" y="974"/>
                            </a:lnTo>
                            <a:lnTo>
                              <a:pt x="445" y="972"/>
                            </a:lnTo>
                            <a:lnTo>
                              <a:pt x="504" y="944"/>
                            </a:lnTo>
                            <a:lnTo>
                              <a:pt x="556" y="895"/>
                            </a:lnTo>
                            <a:lnTo>
                              <a:pt x="601" y="833"/>
                            </a:lnTo>
                            <a:lnTo>
                              <a:pt x="638" y="793"/>
                            </a:lnTo>
                            <a:lnTo>
                              <a:pt x="651" y="736"/>
                            </a:lnTo>
                            <a:lnTo>
                              <a:pt x="626" y="687"/>
                            </a:lnTo>
                            <a:lnTo>
                              <a:pt x="610" y="629"/>
                            </a:lnTo>
                            <a:lnTo>
                              <a:pt x="584" y="580"/>
                            </a:lnTo>
                            <a:lnTo>
                              <a:pt x="535" y="453"/>
                            </a:lnTo>
                            <a:lnTo>
                              <a:pt x="502" y="345"/>
                            </a:lnTo>
                            <a:lnTo>
                              <a:pt x="485" y="271"/>
                            </a:lnTo>
                            <a:lnTo>
                              <a:pt x="481" y="187"/>
                            </a:lnTo>
                            <a:lnTo>
                              <a:pt x="461" y="137"/>
                            </a:lnTo>
                            <a:lnTo>
                              <a:pt x="429" y="116"/>
                            </a:lnTo>
                            <a:lnTo>
                              <a:pt x="400" y="108"/>
                            </a:lnTo>
                            <a:lnTo>
                              <a:pt x="341" y="109"/>
                            </a:lnTo>
                            <a:lnTo>
                              <a:pt x="279" y="99"/>
                            </a:lnTo>
                            <a:lnTo>
                              <a:pt x="217" y="82"/>
                            </a:lnTo>
                            <a:lnTo>
                              <a:pt x="159" y="57"/>
                            </a:lnTo>
                            <a:lnTo>
                              <a:pt x="126" y="10"/>
                            </a:lnTo>
                            <a:lnTo>
                              <a:pt x="94" y="0"/>
                            </a:lnTo>
                            <a:lnTo>
                              <a:pt x="97" y="43"/>
                            </a:lnTo>
                            <a:lnTo>
                              <a:pt x="92" y="77"/>
                            </a:lnTo>
                            <a:lnTo>
                              <a:pt x="75" y="113"/>
                            </a:lnTo>
                            <a:lnTo>
                              <a:pt x="52" y="141"/>
                            </a:lnTo>
                            <a:lnTo>
                              <a:pt x="35" y="163"/>
                            </a:lnTo>
                            <a:lnTo>
                              <a:pt x="0" y="187"/>
                            </a:lnTo>
                            <a:lnTo>
                              <a:pt x="4" y="909"/>
                            </a:lnTo>
                            <a:close/>
                          </a:path>
                        </a:pathLst>
                      </a:custGeom>
                      <a:solidFill>
                        <a:srgbClr val="00404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7442" name="Freeform 9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62" y="2853"/>
                        <a:ext cx="55" cy="68"/>
                      </a:xfrm>
                      <a:custGeom>
                        <a:avLst/>
                        <a:gdLst>
                          <a:gd name="T0" fmla="*/ 0 w 609"/>
                          <a:gd name="T1" fmla="*/ 0 h 880"/>
                          <a:gd name="T2" fmla="*/ 0 w 609"/>
                          <a:gd name="T3" fmla="*/ 0 h 880"/>
                          <a:gd name="T4" fmla="*/ 0 w 609"/>
                          <a:gd name="T5" fmla="*/ 0 h 880"/>
                          <a:gd name="T6" fmla="*/ 0 w 609"/>
                          <a:gd name="T7" fmla="*/ 0 h 880"/>
                          <a:gd name="T8" fmla="*/ 0 w 609"/>
                          <a:gd name="T9" fmla="*/ 0 h 880"/>
                          <a:gd name="T10" fmla="*/ 0 w 609"/>
                          <a:gd name="T11" fmla="*/ 0 h 880"/>
                          <a:gd name="T12" fmla="*/ 0 w 609"/>
                          <a:gd name="T13" fmla="*/ 0 h 880"/>
                          <a:gd name="T14" fmla="*/ 0 w 609"/>
                          <a:gd name="T15" fmla="*/ 0 h 880"/>
                          <a:gd name="T16" fmla="*/ 0 w 609"/>
                          <a:gd name="T17" fmla="*/ 0 h 880"/>
                          <a:gd name="T18" fmla="*/ 0 w 609"/>
                          <a:gd name="T19" fmla="*/ 0 h 880"/>
                          <a:gd name="T20" fmla="*/ 0 w 609"/>
                          <a:gd name="T21" fmla="*/ 0 h 880"/>
                          <a:gd name="T22" fmla="*/ 0 w 609"/>
                          <a:gd name="T23" fmla="*/ 0 h 880"/>
                          <a:gd name="T24" fmla="*/ 0 w 609"/>
                          <a:gd name="T25" fmla="*/ 0 h 880"/>
                          <a:gd name="T26" fmla="*/ 0 w 609"/>
                          <a:gd name="T27" fmla="*/ 0 h 880"/>
                          <a:gd name="T28" fmla="*/ 0 w 609"/>
                          <a:gd name="T29" fmla="*/ 0 h 880"/>
                          <a:gd name="T30" fmla="*/ 0 w 609"/>
                          <a:gd name="T31" fmla="*/ 0 h 880"/>
                          <a:gd name="T32" fmla="*/ 0 w 609"/>
                          <a:gd name="T33" fmla="*/ 0 h 880"/>
                          <a:gd name="T34" fmla="*/ 0 w 609"/>
                          <a:gd name="T35" fmla="*/ 0 h 880"/>
                          <a:gd name="T36" fmla="*/ 0 w 609"/>
                          <a:gd name="T37" fmla="*/ 0 h 880"/>
                          <a:gd name="T38" fmla="*/ 0 w 609"/>
                          <a:gd name="T39" fmla="*/ 0 h 880"/>
                          <a:gd name="T40" fmla="*/ 0 w 609"/>
                          <a:gd name="T41" fmla="*/ 0 h 880"/>
                          <a:gd name="T42" fmla="*/ 0 w 609"/>
                          <a:gd name="T43" fmla="*/ 0 h 880"/>
                          <a:gd name="T44" fmla="*/ 0 w 609"/>
                          <a:gd name="T45" fmla="*/ 0 h 880"/>
                          <a:gd name="T46" fmla="*/ 0 w 609"/>
                          <a:gd name="T47" fmla="*/ 0 h 880"/>
                          <a:gd name="T48" fmla="*/ 0 w 609"/>
                          <a:gd name="T49" fmla="*/ 0 h 880"/>
                          <a:gd name="T50" fmla="*/ 0 w 609"/>
                          <a:gd name="T51" fmla="*/ 0 h 880"/>
                          <a:gd name="T52" fmla="*/ 0 w 609"/>
                          <a:gd name="T53" fmla="*/ 0 h 880"/>
                          <a:gd name="T54" fmla="*/ 0 w 609"/>
                          <a:gd name="T55" fmla="*/ 0 h 880"/>
                          <a:gd name="T56" fmla="*/ 0 w 609"/>
                          <a:gd name="T57" fmla="*/ 0 h 880"/>
                          <a:gd name="T58" fmla="*/ 0 w 609"/>
                          <a:gd name="T59" fmla="*/ 0 h 880"/>
                          <a:gd name="T60" fmla="*/ 0 w 609"/>
                          <a:gd name="T61" fmla="*/ 0 h 880"/>
                          <a:gd name="T62" fmla="*/ 0 w 609"/>
                          <a:gd name="T63" fmla="*/ 0 h 880"/>
                          <a:gd name="T64" fmla="*/ 0 w 609"/>
                          <a:gd name="T65" fmla="*/ 0 h 880"/>
                          <a:gd name="T66" fmla="*/ 0 w 609"/>
                          <a:gd name="T67" fmla="*/ 0 h 880"/>
                          <a:gd name="T68" fmla="*/ 0 w 609"/>
                          <a:gd name="T69" fmla="*/ 0 h 880"/>
                          <a:gd name="T70" fmla="*/ 0 w 609"/>
                          <a:gd name="T71" fmla="*/ 0 h 880"/>
                          <a:gd name="T72" fmla="*/ 0 w 609"/>
                          <a:gd name="T73" fmla="*/ 0 h 880"/>
                          <a:gd name="T74" fmla="*/ 0 w 609"/>
                          <a:gd name="T75" fmla="*/ 0 h 880"/>
                          <a:gd name="T76" fmla="*/ 0 w 609"/>
                          <a:gd name="T77" fmla="*/ 0 h 880"/>
                          <a:gd name="T78" fmla="*/ 0 w 609"/>
                          <a:gd name="T79" fmla="*/ 0 h 880"/>
                          <a:gd name="T80" fmla="*/ 0 w 609"/>
                          <a:gd name="T81" fmla="*/ 0 h 880"/>
                          <a:gd name="T82" fmla="*/ 0 w 609"/>
                          <a:gd name="T83" fmla="*/ 0 h 880"/>
                          <a:gd name="T84" fmla="*/ 0 w 609"/>
                          <a:gd name="T85" fmla="*/ 0 h 880"/>
                          <a:gd name="T86" fmla="*/ 0 w 609"/>
                          <a:gd name="T87" fmla="*/ 0 h 880"/>
                          <a:gd name="T88" fmla="*/ 0 w 609"/>
                          <a:gd name="T89" fmla="*/ 0 h 880"/>
                          <a:gd name="T90" fmla="*/ 0 w 609"/>
                          <a:gd name="T91" fmla="*/ 0 h 880"/>
                          <a:gd name="T92" fmla="*/ 0 w 609"/>
                          <a:gd name="T93" fmla="*/ 0 h 880"/>
                          <a:gd name="T94" fmla="*/ 0 w 609"/>
                          <a:gd name="T95" fmla="*/ 0 h 880"/>
                          <a:gd name="T96" fmla="*/ 0 w 609"/>
                          <a:gd name="T97" fmla="*/ 0 h 880"/>
                          <a:gd name="T98" fmla="*/ 0 w 609"/>
                          <a:gd name="T99" fmla="*/ 0 h 880"/>
                          <a:gd name="T100" fmla="*/ 0 w 609"/>
                          <a:gd name="T101" fmla="*/ 0 h 880"/>
                          <a:gd name="T102" fmla="*/ 0 w 609"/>
                          <a:gd name="T103" fmla="*/ 0 h 880"/>
                          <a:gd name="T104" fmla="*/ 0 w 609"/>
                          <a:gd name="T105" fmla="*/ 0 h 880"/>
                          <a:gd name="T106" fmla="*/ 0 w 609"/>
                          <a:gd name="T107" fmla="*/ 0 h 880"/>
                          <a:gd name="T108" fmla="*/ 0 w 609"/>
                          <a:gd name="T109" fmla="*/ 0 h 880"/>
                          <a:gd name="T110" fmla="*/ 0 w 609"/>
                          <a:gd name="T111" fmla="*/ 0 h 880"/>
                          <a:gd name="T112" fmla="*/ 0 w 609"/>
                          <a:gd name="T113" fmla="*/ 0 h 880"/>
                          <a:gd name="T114" fmla="*/ 0 w 609"/>
                          <a:gd name="T115" fmla="*/ 0 h 880"/>
                          <a:gd name="T116" fmla="*/ 0 w 609"/>
                          <a:gd name="T117" fmla="*/ 0 h 880"/>
                          <a:gd name="T118" fmla="*/ 0 w 609"/>
                          <a:gd name="T119" fmla="*/ 0 h 880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609"/>
                          <a:gd name="T181" fmla="*/ 0 h 880"/>
                          <a:gd name="T182" fmla="*/ 609 w 609"/>
                          <a:gd name="T183" fmla="*/ 880 h 880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609" h="880">
                            <a:moveTo>
                              <a:pt x="133" y="0"/>
                            </a:moveTo>
                            <a:lnTo>
                              <a:pt x="128" y="82"/>
                            </a:lnTo>
                            <a:lnTo>
                              <a:pt x="79" y="131"/>
                            </a:lnTo>
                            <a:lnTo>
                              <a:pt x="49" y="164"/>
                            </a:lnTo>
                            <a:lnTo>
                              <a:pt x="16" y="131"/>
                            </a:lnTo>
                            <a:lnTo>
                              <a:pt x="21" y="198"/>
                            </a:lnTo>
                            <a:lnTo>
                              <a:pt x="8" y="297"/>
                            </a:lnTo>
                            <a:lnTo>
                              <a:pt x="4" y="419"/>
                            </a:lnTo>
                            <a:lnTo>
                              <a:pt x="0" y="502"/>
                            </a:lnTo>
                            <a:lnTo>
                              <a:pt x="4" y="567"/>
                            </a:lnTo>
                            <a:lnTo>
                              <a:pt x="16" y="704"/>
                            </a:lnTo>
                            <a:lnTo>
                              <a:pt x="37" y="803"/>
                            </a:lnTo>
                            <a:lnTo>
                              <a:pt x="112" y="798"/>
                            </a:lnTo>
                            <a:lnTo>
                              <a:pt x="103" y="761"/>
                            </a:lnTo>
                            <a:lnTo>
                              <a:pt x="103" y="666"/>
                            </a:lnTo>
                            <a:lnTo>
                              <a:pt x="136" y="564"/>
                            </a:lnTo>
                            <a:lnTo>
                              <a:pt x="128" y="646"/>
                            </a:lnTo>
                            <a:lnTo>
                              <a:pt x="120" y="687"/>
                            </a:lnTo>
                            <a:lnTo>
                              <a:pt x="124" y="724"/>
                            </a:lnTo>
                            <a:lnTo>
                              <a:pt x="133" y="790"/>
                            </a:lnTo>
                            <a:lnTo>
                              <a:pt x="236" y="765"/>
                            </a:lnTo>
                            <a:lnTo>
                              <a:pt x="236" y="711"/>
                            </a:lnTo>
                            <a:lnTo>
                              <a:pt x="281" y="695"/>
                            </a:lnTo>
                            <a:lnTo>
                              <a:pt x="302" y="650"/>
                            </a:lnTo>
                            <a:lnTo>
                              <a:pt x="332" y="572"/>
                            </a:lnTo>
                            <a:lnTo>
                              <a:pt x="311" y="498"/>
                            </a:lnTo>
                            <a:lnTo>
                              <a:pt x="298" y="423"/>
                            </a:lnTo>
                            <a:lnTo>
                              <a:pt x="302" y="383"/>
                            </a:lnTo>
                            <a:lnTo>
                              <a:pt x="281" y="461"/>
                            </a:lnTo>
                            <a:lnTo>
                              <a:pt x="261" y="539"/>
                            </a:lnTo>
                            <a:lnTo>
                              <a:pt x="248" y="596"/>
                            </a:lnTo>
                            <a:lnTo>
                              <a:pt x="236" y="662"/>
                            </a:lnTo>
                            <a:lnTo>
                              <a:pt x="236" y="580"/>
                            </a:lnTo>
                            <a:lnTo>
                              <a:pt x="248" y="510"/>
                            </a:lnTo>
                            <a:lnTo>
                              <a:pt x="265" y="436"/>
                            </a:lnTo>
                            <a:lnTo>
                              <a:pt x="290" y="366"/>
                            </a:lnTo>
                            <a:lnTo>
                              <a:pt x="302" y="329"/>
                            </a:lnTo>
                            <a:lnTo>
                              <a:pt x="327" y="243"/>
                            </a:lnTo>
                            <a:lnTo>
                              <a:pt x="344" y="176"/>
                            </a:lnTo>
                            <a:lnTo>
                              <a:pt x="340" y="259"/>
                            </a:lnTo>
                            <a:lnTo>
                              <a:pt x="323" y="349"/>
                            </a:lnTo>
                            <a:lnTo>
                              <a:pt x="315" y="399"/>
                            </a:lnTo>
                            <a:lnTo>
                              <a:pt x="319" y="448"/>
                            </a:lnTo>
                            <a:lnTo>
                              <a:pt x="335" y="518"/>
                            </a:lnTo>
                            <a:lnTo>
                              <a:pt x="344" y="551"/>
                            </a:lnTo>
                            <a:lnTo>
                              <a:pt x="353" y="585"/>
                            </a:lnTo>
                            <a:lnTo>
                              <a:pt x="386" y="614"/>
                            </a:lnTo>
                            <a:lnTo>
                              <a:pt x="431" y="585"/>
                            </a:lnTo>
                            <a:lnTo>
                              <a:pt x="447" y="539"/>
                            </a:lnTo>
                            <a:lnTo>
                              <a:pt x="447" y="490"/>
                            </a:lnTo>
                            <a:lnTo>
                              <a:pt x="431" y="461"/>
                            </a:lnTo>
                            <a:lnTo>
                              <a:pt x="423" y="428"/>
                            </a:lnTo>
                            <a:lnTo>
                              <a:pt x="423" y="366"/>
                            </a:lnTo>
                            <a:lnTo>
                              <a:pt x="426" y="317"/>
                            </a:lnTo>
                            <a:lnTo>
                              <a:pt x="431" y="378"/>
                            </a:lnTo>
                            <a:lnTo>
                              <a:pt x="440" y="441"/>
                            </a:lnTo>
                            <a:lnTo>
                              <a:pt x="460" y="469"/>
                            </a:lnTo>
                            <a:lnTo>
                              <a:pt x="460" y="518"/>
                            </a:lnTo>
                            <a:lnTo>
                              <a:pt x="456" y="564"/>
                            </a:lnTo>
                            <a:lnTo>
                              <a:pt x="444" y="592"/>
                            </a:lnTo>
                            <a:lnTo>
                              <a:pt x="410" y="617"/>
                            </a:lnTo>
                            <a:lnTo>
                              <a:pt x="393" y="637"/>
                            </a:lnTo>
                            <a:lnTo>
                              <a:pt x="389" y="659"/>
                            </a:lnTo>
                            <a:lnTo>
                              <a:pt x="377" y="687"/>
                            </a:lnTo>
                            <a:lnTo>
                              <a:pt x="335" y="733"/>
                            </a:lnTo>
                            <a:lnTo>
                              <a:pt x="323" y="749"/>
                            </a:lnTo>
                            <a:lnTo>
                              <a:pt x="353" y="749"/>
                            </a:lnTo>
                            <a:lnTo>
                              <a:pt x="377" y="758"/>
                            </a:lnTo>
                            <a:lnTo>
                              <a:pt x="393" y="782"/>
                            </a:lnTo>
                            <a:lnTo>
                              <a:pt x="402" y="814"/>
                            </a:lnTo>
                            <a:lnTo>
                              <a:pt x="407" y="855"/>
                            </a:lnTo>
                            <a:lnTo>
                              <a:pt x="402" y="880"/>
                            </a:lnTo>
                            <a:lnTo>
                              <a:pt x="444" y="860"/>
                            </a:lnTo>
                            <a:lnTo>
                              <a:pt x="485" y="839"/>
                            </a:lnTo>
                            <a:lnTo>
                              <a:pt x="526" y="794"/>
                            </a:lnTo>
                            <a:lnTo>
                              <a:pt x="543" y="753"/>
                            </a:lnTo>
                            <a:lnTo>
                              <a:pt x="601" y="704"/>
                            </a:lnTo>
                            <a:lnTo>
                              <a:pt x="555" y="704"/>
                            </a:lnTo>
                            <a:lnTo>
                              <a:pt x="477" y="724"/>
                            </a:lnTo>
                            <a:lnTo>
                              <a:pt x="431" y="753"/>
                            </a:lnTo>
                            <a:lnTo>
                              <a:pt x="456" y="720"/>
                            </a:lnTo>
                            <a:lnTo>
                              <a:pt x="493" y="700"/>
                            </a:lnTo>
                            <a:lnTo>
                              <a:pt x="514" y="695"/>
                            </a:lnTo>
                            <a:lnTo>
                              <a:pt x="559" y="691"/>
                            </a:lnTo>
                            <a:lnTo>
                              <a:pt x="597" y="691"/>
                            </a:lnTo>
                            <a:lnTo>
                              <a:pt x="605" y="679"/>
                            </a:lnTo>
                            <a:lnTo>
                              <a:pt x="609" y="650"/>
                            </a:lnTo>
                            <a:lnTo>
                              <a:pt x="601" y="634"/>
                            </a:lnTo>
                            <a:lnTo>
                              <a:pt x="585" y="601"/>
                            </a:lnTo>
                            <a:lnTo>
                              <a:pt x="543" y="630"/>
                            </a:lnTo>
                            <a:lnTo>
                              <a:pt x="510" y="654"/>
                            </a:lnTo>
                            <a:lnTo>
                              <a:pt x="472" y="659"/>
                            </a:lnTo>
                            <a:lnTo>
                              <a:pt x="526" y="625"/>
                            </a:lnTo>
                            <a:lnTo>
                              <a:pt x="564" y="601"/>
                            </a:lnTo>
                            <a:lnTo>
                              <a:pt x="580" y="580"/>
                            </a:lnTo>
                            <a:lnTo>
                              <a:pt x="568" y="551"/>
                            </a:lnTo>
                            <a:lnTo>
                              <a:pt x="547" y="518"/>
                            </a:lnTo>
                            <a:lnTo>
                              <a:pt x="522" y="473"/>
                            </a:lnTo>
                            <a:lnTo>
                              <a:pt x="501" y="399"/>
                            </a:lnTo>
                            <a:lnTo>
                              <a:pt x="468" y="317"/>
                            </a:lnTo>
                            <a:lnTo>
                              <a:pt x="456" y="259"/>
                            </a:lnTo>
                            <a:lnTo>
                              <a:pt x="444" y="193"/>
                            </a:lnTo>
                            <a:lnTo>
                              <a:pt x="447" y="148"/>
                            </a:lnTo>
                            <a:lnTo>
                              <a:pt x="426" y="201"/>
                            </a:lnTo>
                            <a:lnTo>
                              <a:pt x="410" y="255"/>
                            </a:lnTo>
                            <a:lnTo>
                              <a:pt x="423" y="176"/>
                            </a:lnTo>
                            <a:lnTo>
                              <a:pt x="440" y="140"/>
                            </a:lnTo>
                            <a:lnTo>
                              <a:pt x="447" y="124"/>
                            </a:lnTo>
                            <a:lnTo>
                              <a:pt x="435" y="86"/>
                            </a:lnTo>
                            <a:lnTo>
                              <a:pt x="423" y="57"/>
                            </a:lnTo>
                            <a:lnTo>
                              <a:pt x="393" y="45"/>
                            </a:lnTo>
                            <a:lnTo>
                              <a:pt x="356" y="41"/>
                            </a:lnTo>
                            <a:lnTo>
                              <a:pt x="302" y="41"/>
                            </a:lnTo>
                            <a:lnTo>
                              <a:pt x="261" y="32"/>
                            </a:lnTo>
                            <a:lnTo>
                              <a:pt x="236" y="66"/>
                            </a:lnTo>
                            <a:lnTo>
                              <a:pt x="207" y="119"/>
                            </a:lnTo>
                            <a:lnTo>
                              <a:pt x="215" y="78"/>
                            </a:lnTo>
                            <a:lnTo>
                              <a:pt x="236" y="45"/>
                            </a:lnTo>
                            <a:lnTo>
                              <a:pt x="248" y="29"/>
                            </a:lnTo>
                            <a:lnTo>
                              <a:pt x="133" y="0"/>
                            </a:lnTo>
                            <a:close/>
                          </a:path>
                        </a:pathLst>
                      </a:custGeom>
                      <a:solidFill>
                        <a:srgbClr val="0060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7443" name="Freeform 9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62" y="2848"/>
                        <a:ext cx="11" cy="17"/>
                      </a:xfrm>
                      <a:custGeom>
                        <a:avLst/>
                        <a:gdLst>
                          <a:gd name="T0" fmla="*/ 0 w 120"/>
                          <a:gd name="T1" fmla="*/ 0 h 213"/>
                          <a:gd name="T2" fmla="*/ 0 w 120"/>
                          <a:gd name="T3" fmla="*/ 0 h 213"/>
                          <a:gd name="T4" fmla="*/ 0 w 120"/>
                          <a:gd name="T5" fmla="*/ 0 h 213"/>
                          <a:gd name="T6" fmla="*/ 0 w 120"/>
                          <a:gd name="T7" fmla="*/ 0 h 213"/>
                          <a:gd name="T8" fmla="*/ 0 w 120"/>
                          <a:gd name="T9" fmla="*/ 0 h 213"/>
                          <a:gd name="T10" fmla="*/ 0 w 120"/>
                          <a:gd name="T11" fmla="*/ 0 h 213"/>
                          <a:gd name="T12" fmla="*/ 0 w 120"/>
                          <a:gd name="T13" fmla="*/ 0 h 213"/>
                          <a:gd name="T14" fmla="*/ 0 w 120"/>
                          <a:gd name="T15" fmla="*/ 0 h 213"/>
                          <a:gd name="T16" fmla="*/ 0 w 120"/>
                          <a:gd name="T17" fmla="*/ 0 h 213"/>
                          <a:gd name="T18" fmla="*/ 0 w 120"/>
                          <a:gd name="T19" fmla="*/ 0 h 213"/>
                          <a:gd name="T20" fmla="*/ 0 w 120"/>
                          <a:gd name="T21" fmla="*/ 0 h 213"/>
                          <a:gd name="T22" fmla="*/ 0 w 120"/>
                          <a:gd name="T23" fmla="*/ 0 h 213"/>
                          <a:gd name="T24" fmla="*/ 0 w 120"/>
                          <a:gd name="T25" fmla="*/ 0 h 21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20"/>
                          <a:gd name="T40" fmla="*/ 0 h 213"/>
                          <a:gd name="T41" fmla="*/ 120 w 120"/>
                          <a:gd name="T42" fmla="*/ 213 h 21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20" h="213">
                            <a:moveTo>
                              <a:pt x="76" y="0"/>
                            </a:moveTo>
                            <a:lnTo>
                              <a:pt x="80" y="39"/>
                            </a:lnTo>
                            <a:lnTo>
                              <a:pt x="66" y="89"/>
                            </a:lnTo>
                            <a:lnTo>
                              <a:pt x="39" y="128"/>
                            </a:lnTo>
                            <a:lnTo>
                              <a:pt x="0" y="167"/>
                            </a:lnTo>
                            <a:lnTo>
                              <a:pt x="43" y="213"/>
                            </a:lnTo>
                            <a:lnTo>
                              <a:pt x="87" y="172"/>
                            </a:lnTo>
                            <a:lnTo>
                              <a:pt x="109" y="139"/>
                            </a:lnTo>
                            <a:lnTo>
                              <a:pt x="114" y="105"/>
                            </a:lnTo>
                            <a:lnTo>
                              <a:pt x="120" y="68"/>
                            </a:lnTo>
                            <a:lnTo>
                              <a:pt x="118" y="45"/>
                            </a:lnTo>
                            <a:lnTo>
                              <a:pt x="105" y="23"/>
                            </a:lnTo>
                            <a:lnTo>
                              <a:pt x="76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grpSp>
                    <p:nvGrpSpPr>
                      <p:cNvPr id="7444" name="Group 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4" y="2927"/>
                        <a:ext cx="21" cy="56"/>
                        <a:chOff x="5114" y="2927"/>
                        <a:chExt cx="21" cy="56"/>
                      </a:xfrm>
                    </p:grpSpPr>
                    <p:sp>
                      <p:nvSpPr>
                        <p:cNvPr id="7453" name="Freeform 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14" y="2927"/>
                          <a:ext cx="21" cy="56"/>
                        </a:xfrm>
                        <a:custGeom>
                          <a:avLst/>
                          <a:gdLst>
                            <a:gd name="T0" fmla="*/ 0 w 232"/>
                            <a:gd name="T1" fmla="*/ 0 h 735"/>
                            <a:gd name="T2" fmla="*/ 0 w 232"/>
                            <a:gd name="T3" fmla="*/ 0 h 735"/>
                            <a:gd name="T4" fmla="*/ 0 w 232"/>
                            <a:gd name="T5" fmla="*/ 0 h 735"/>
                            <a:gd name="T6" fmla="*/ 0 w 232"/>
                            <a:gd name="T7" fmla="*/ 0 h 735"/>
                            <a:gd name="T8" fmla="*/ 0 w 232"/>
                            <a:gd name="T9" fmla="*/ 0 h 735"/>
                            <a:gd name="T10" fmla="*/ 0 w 232"/>
                            <a:gd name="T11" fmla="*/ 0 h 735"/>
                            <a:gd name="T12" fmla="*/ 0 w 232"/>
                            <a:gd name="T13" fmla="*/ 0 h 735"/>
                            <a:gd name="T14" fmla="*/ 0 w 232"/>
                            <a:gd name="T15" fmla="*/ 0 h 735"/>
                            <a:gd name="T16" fmla="*/ 0 w 232"/>
                            <a:gd name="T17" fmla="*/ 0 h 735"/>
                            <a:gd name="T18" fmla="*/ 0 w 232"/>
                            <a:gd name="T19" fmla="*/ 0 h 735"/>
                            <a:gd name="T20" fmla="*/ 0 w 232"/>
                            <a:gd name="T21" fmla="*/ 0 h 735"/>
                            <a:gd name="T22" fmla="*/ 0 w 232"/>
                            <a:gd name="T23" fmla="*/ 0 h 735"/>
                            <a:gd name="T24" fmla="*/ 0 w 232"/>
                            <a:gd name="T25" fmla="*/ 0 h 735"/>
                            <a:gd name="T26" fmla="*/ 0 w 232"/>
                            <a:gd name="T27" fmla="*/ 0 h 735"/>
                            <a:gd name="T28" fmla="*/ 0 w 232"/>
                            <a:gd name="T29" fmla="*/ 0 h 735"/>
                            <a:gd name="T30" fmla="*/ 0 w 232"/>
                            <a:gd name="T31" fmla="*/ 0 h 735"/>
                            <a:gd name="T32" fmla="*/ 0 w 232"/>
                            <a:gd name="T33" fmla="*/ 0 h 735"/>
                            <a:gd name="T34" fmla="*/ 0 w 232"/>
                            <a:gd name="T35" fmla="*/ 0 h 735"/>
                            <a:gd name="T36" fmla="*/ 0 w 232"/>
                            <a:gd name="T37" fmla="*/ 0 h 735"/>
                            <a:gd name="T38" fmla="*/ 0 w 232"/>
                            <a:gd name="T39" fmla="*/ 0 h 735"/>
                            <a:gd name="T40" fmla="*/ 0 w 232"/>
                            <a:gd name="T41" fmla="*/ 0 h 735"/>
                            <a:gd name="T42" fmla="*/ 0 w 232"/>
                            <a:gd name="T43" fmla="*/ 0 h 735"/>
                            <a:gd name="T44" fmla="*/ 0 w 232"/>
                            <a:gd name="T45" fmla="*/ 0 h 735"/>
                            <a:gd name="T46" fmla="*/ 0 w 232"/>
                            <a:gd name="T47" fmla="*/ 0 h 735"/>
                            <a:gd name="T48" fmla="*/ 0 w 232"/>
                            <a:gd name="T49" fmla="*/ 0 h 735"/>
                            <a:gd name="T50" fmla="*/ 0 w 232"/>
                            <a:gd name="T51" fmla="*/ 0 h 735"/>
                            <a:gd name="T52" fmla="*/ 0 w 232"/>
                            <a:gd name="T53" fmla="*/ 0 h 735"/>
                            <a:gd name="T54" fmla="*/ 0 w 232"/>
                            <a:gd name="T55" fmla="*/ 0 h 735"/>
                            <a:gd name="T56" fmla="*/ 0 w 232"/>
                            <a:gd name="T57" fmla="*/ 0 h 735"/>
                            <a:gd name="T58" fmla="*/ 0 w 232"/>
                            <a:gd name="T59" fmla="*/ 0 h 735"/>
                            <a:gd name="T60" fmla="*/ 0 w 232"/>
                            <a:gd name="T61" fmla="*/ 0 h 735"/>
                            <a:gd name="T62" fmla="*/ 0 w 232"/>
                            <a:gd name="T63" fmla="*/ 0 h 735"/>
                            <a:gd name="T64" fmla="*/ 0 w 232"/>
                            <a:gd name="T65" fmla="*/ 0 h 735"/>
                            <a:gd name="T66" fmla="*/ 0 w 232"/>
                            <a:gd name="T67" fmla="*/ 0 h 735"/>
                            <a:gd name="T68" fmla="*/ 0 w 232"/>
                            <a:gd name="T69" fmla="*/ 0 h 735"/>
                            <a:gd name="T70" fmla="*/ 0 w 232"/>
                            <a:gd name="T71" fmla="*/ 0 h 735"/>
                            <a:gd name="T72" fmla="*/ 0 w 232"/>
                            <a:gd name="T73" fmla="*/ 0 h 735"/>
                            <a:gd name="T74" fmla="*/ 0 w 232"/>
                            <a:gd name="T75" fmla="*/ 0 h 735"/>
                            <a:gd name="T76" fmla="*/ 0 w 232"/>
                            <a:gd name="T77" fmla="*/ 0 h 735"/>
                            <a:gd name="T78" fmla="*/ 0 w 232"/>
                            <a:gd name="T79" fmla="*/ 0 h 735"/>
                            <a:gd name="T80" fmla="*/ 0 w 232"/>
                            <a:gd name="T81" fmla="*/ 0 h 735"/>
                            <a:gd name="T82" fmla="*/ 0 w 232"/>
                            <a:gd name="T83" fmla="*/ 0 h 735"/>
                            <a:gd name="T84" fmla="*/ 0 w 232"/>
                            <a:gd name="T85" fmla="*/ 0 h 735"/>
                            <a:gd name="T86" fmla="*/ 0 w 232"/>
                            <a:gd name="T87" fmla="*/ 0 h 735"/>
                            <a:gd name="T88" fmla="*/ 0 w 232"/>
                            <a:gd name="T89" fmla="*/ 0 h 735"/>
                            <a:gd name="T90" fmla="*/ 0 w 232"/>
                            <a:gd name="T91" fmla="*/ 0 h 735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w 232"/>
                            <a:gd name="T139" fmla="*/ 0 h 735"/>
                            <a:gd name="T140" fmla="*/ 232 w 232"/>
                            <a:gd name="T141" fmla="*/ 735 h 735"/>
                          </a:gdLst>
                          <a:ahLst/>
                          <a:cxnLst>
                            <a:cxn ang="T92">
                              <a:pos x="T0" y="T1"/>
                            </a:cxn>
                            <a:cxn ang="T93">
                              <a:pos x="T2" y="T3"/>
                            </a:cxn>
                            <a:cxn ang="T94">
                              <a:pos x="T4" y="T5"/>
                            </a:cxn>
                            <a:cxn ang="T95">
                              <a:pos x="T6" y="T7"/>
                            </a:cxn>
                            <a:cxn ang="T96">
                              <a:pos x="T8" y="T9"/>
                            </a:cxn>
                            <a:cxn ang="T97">
                              <a:pos x="T10" y="T11"/>
                            </a:cxn>
                            <a:cxn ang="T98">
                              <a:pos x="T12" y="T13"/>
                            </a:cxn>
                            <a:cxn ang="T99">
                              <a:pos x="T14" y="T15"/>
                            </a:cxn>
                            <a:cxn ang="T100">
                              <a:pos x="T16" y="T17"/>
                            </a:cxn>
                            <a:cxn ang="T101">
                              <a:pos x="T18" y="T19"/>
                            </a:cxn>
                            <a:cxn ang="T102">
                              <a:pos x="T20" y="T21"/>
                            </a:cxn>
                            <a:cxn ang="T103">
                              <a:pos x="T22" y="T23"/>
                            </a:cxn>
                            <a:cxn ang="T104">
                              <a:pos x="T24" y="T25"/>
                            </a:cxn>
                            <a:cxn ang="T105">
                              <a:pos x="T26" y="T27"/>
                            </a:cxn>
                            <a:cxn ang="T106">
                              <a:pos x="T28" y="T29"/>
                            </a:cxn>
                            <a:cxn ang="T107">
                              <a:pos x="T30" y="T31"/>
                            </a:cxn>
                            <a:cxn ang="T108">
                              <a:pos x="T32" y="T33"/>
                            </a:cxn>
                            <a:cxn ang="T109">
                              <a:pos x="T34" y="T35"/>
                            </a:cxn>
                            <a:cxn ang="T110">
                              <a:pos x="T36" y="T37"/>
                            </a:cxn>
                            <a:cxn ang="T111">
                              <a:pos x="T38" y="T39"/>
                            </a:cxn>
                            <a:cxn ang="T112">
                              <a:pos x="T40" y="T41"/>
                            </a:cxn>
                            <a:cxn ang="T113">
                              <a:pos x="T42" y="T43"/>
                            </a:cxn>
                            <a:cxn ang="T114">
                              <a:pos x="T44" y="T45"/>
                            </a:cxn>
                            <a:cxn ang="T115">
                              <a:pos x="T46" y="T47"/>
                            </a:cxn>
                            <a:cxn ang="T116">
                              <a:pos x="T48" y="T49"/>
                            </a:cxn>
                            <a:cxn ang="T117">
                              <a:pos x="T50" y="T51"/>
                            </a:cxn>
                            <a:cxn ang="T118">
                              <a:pos x="T52" y="T53"/>
                            </a:cxn>
                            <a:cxn ang="T119">
                              <a:pos x="T54" y="T55"/>
                            </a:cxn>
                            <a:cxn ang="T120">
                              <a:pos x="T56" y="T57"/>
                            </a:cxn>
                            <a:cxn ang="T121">
                              <a:pos x="T58" y="T59"/>
                            </a:cxn>
                            <a:cxn ang="T122">
                              <a:pos x="T60" y="T61"/>
                            </a:cxn>
                            <a:cxn ang="T123">
                              <a:pos x="T62" y="T63"/>
                            </a:cxn>
                            <a:cxn ang="T124">
                              <a:pos x="T64" y="T65"/>
                            </a:cxn>
                            <a:cxn ang="T125">
                              <a:pos x="T66" y="T67"/>
                            </a:cxn>
                            <a:cxn ang="T126">
                              <a:pos x="T68" y="T69"/>
                            </a:cxn>
                            <a:cxn ang="T127">
                              <a:pos x="T70" y="T71"/>
                            </a:cxn>
                            <a:cxn ang="T128">
                              <a:pos x="T72" y="T73"/>
                            </a:cxn>
                            <a:cxn ang="T129">
                              <a:pos x="T74" y="T75"/>
                            </a:cxn>
                            <a:cxn ang="T130">
                              <a:pos x="T76" y="T77"/>
                            </a:cxn>
                            <a:cxn ang="T131">
                              <a:pos x="T78" y="T79"/>
                            </a:cxn>
                            <a:cxn ang="T132">
                              <a:pos x="T80" y="T81"/>
                            </a:cxn>
                            <a:cxn ang="T133">
                              <a:pos x="T82" y="T83"/>
                            </a:cxn>
                            <a:cxn ang="T134">
                              <a:pos x="T84" y="T85"/>
                            </a:cxn>
                            <a:cxn ang="T135">
                              <a:pos x="T86" y="T87"/>
                            </a:cxn>
                            <a:cxn ang="T136">
                              <a:pos x="T88" y="T89"/>
                            </a:cxn>
                            <a:cxn ang="T137">
                              <a:pos x="T90" y="T91"/>
                            </a:cxn>
                          </a:cxnLst>
                          <a:rect l="T138" t="T139" r="T140" b="T141"/>
                          <a:pathLst>
                            <a:path w="232" h="735">
                              <a:moveTo>
                                <a:pt x="2" y="15"/>
                              </a:moveTo>
                              <a:lnTo>
                                <a:pt x="0" y="61"/>
                              </a:lnTo>
                              <a:lnTo>
                                <a:pt x="2" y="110"/>
                              </a:lnTo>
                              <a:lnTo>
                                <a:pt x="11" y="159"/>
                              </a:lnTo>
                              <a:lnTo>
                                <a:pt x="21" y="213"/>
                              </a:lnTo>
                              <a:lnTo>
                                <a:pt x="33" y="258"/>
                              </a:lnTo>
                              <a:lnTo>
                                <a:pt x="44" y="309"/>
                              </a:lnTo>
                              <a:lnTo>
                                <a:pt x="48" y="351"/>
                              </a:lnTo>
                              <a:lnTo>
                                <a:pt x="60" y="379"/>
                              </a:lnTo>
                              <a:lnTo>
                                <a:pt x="48" y="460"/>
                              </a:lnTo>
                              <a:lnTo>
                                <a:pt x="42" y="525"/>
                              </a:lnTo>
                              <a:lnTo>
                                <a:pt x="47" y="587"/>
                              </a:lnTo>
                              <a:lnTo>
                                <a:pt x="60" y="635"/>
                              </a:lnTo>
                              <a:lnTo>
                                <a:pt x="76" y="675"/>
                              </a:lnTo>
                              <a:lnTo>
                                <a:pt x="100" y="693"/>
                              </a:lnTo>
                              <a:lnTo>
                                <a:pt x="114" y="708"/>
                              </a:lnTo>
                              <a:lnTo>
                                <a:pt x="135" y="718"/>
                              </a:lnTo>
                              <a:lnTo>
                                <a:pt x="154" y="734"/>
                              </a:lnTo>
                              <a:lnTo>
                                <a:pt x="163" y="735"/>
                              </a:lnTo>
                              <a:lnTo>
                                <a:pt x="170" y="729"/>
                              </a:lnTo>
                              <a:lnTo>
                                <a:pt x="177" y="715"/>
                              </a:lnTo>
                              <a:lnTo>
                                <a:pt x="193" y="698"/>
                              </a:lnTo>
                              <a:lnTo>
                                <a:pt x="199" y="679"/>
                              </a:lnTo>
                              <a:lnTo>
                                <a:pt x="203" y="641"/>
                              </a:lnTo>
                              <a:lnTo>
                                <a:pt x="204" y="594"/>
                              </a:lnTo>
                              <a:lnTo>
                                <a:pt x="211" y="600"/>
                              </a:lnTo>
                              <a:lnTo>
                                <a:pt x="224" y="609"/>
                              </a:lnTo>
                              <a:lnTo>
                                <a:pt x="228" y="586"/>
                              </a:lnTo>
                              <a:lnTo>
                                <a:pt x="228" y="562"/>
                              </a:lnTo>
                              <a:lnTo>
                                <a:pt x="232" y="530"/>
                              </a:lnTo>
                              <a:lnTo>
                                <a:pt x="226" y="497"/>
                              </a:lnTo>
                              <a:lnTo>
                                <a:pt x="226" y="461"/>
                              </a:lnTo>
                              <a:lnTo>
                                <a:pt x="220" y="437"/>
                              </a:lnTo>
                              <a:lnTo>
                                <a:pt x="215" y="426"/>
                              </a:lnTo>
                              <a:lnTo>
                                <a:pt x="192" y="398"/>
                              </a:lnTo>
                              <a:lnTo>
                                <a:pt x="165" y="363"/>
                              </a:lnTo>
                              <a:lnTo>
                                <a:pt x="154" y="333"/>
                              </a:lnTo>
                              <a:lnTo>
                                <a:pt x="152" y="299"/>
                              </a:lnTo>
                              <a:lnTo>
                                <a:pt x="145" y="259"/>
                              </a:lnTo>
                              <a:lnTo>
                                <a:pt x="144" y="210"/>
                              </a:lnTo>
                              <a:lnTo>
                                <a:pt x="145" y="157"/>
                              </a:lnTo>
                              <a:lnTo>
                                <a:pt x="146" y="116"/>
                              </a:lnTo>
                              <a:lnTo>
                                <a:pt x="168" y="0"/>
                              </a:lnTo>
                              <a:lnTo>
                                <a:pt x="113" y="29"/>
                              </a:lnTo>
                              <a:lnTo>
                                <a:pt x="52" y="29"/>
                              </a:lnTo>
                              <a:lnTo>
                                <a:pt x="2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54" name="Freeform 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27" y="2970"/>
                          <a:ext cx="3" cy="10"/>
                        </a:xfrm>
                        <a:custGeom>
                          <a:avLst/>
                          <a:gdLst>
                            <a:gd name="T0" fmla="*/ 0 w 27"/>
                            <a:gd name="T1" fmla="*/ 0 h 135"/>
                            <a:gd name="T2" fmla="*/ 0 w 27"/>
                            <a:gd name="T3" fmla="*/ 0 h 135"/>
                            <a:gd name="T4" fmla="*/ 0 w 27"/>
                            <a:gd name="T5" fmla="*/ 0 h 135"/>
                            <a:gd name="T6" fmla="*/ 0 w 27"/>
                            <a:gd name="T7" fmla="*/ 0 h 135"/>
                            <a:gd name="T8" fmla="*/ 0 w 27"/>
                            <a:gd name="T9" fmla="*/ 0 h 135"/>
                            <a:gd name="T10" fmla="*/ 0 w 27"/>
                            <a:gd name="T11" fmla="*/ 0 h 135"/>
                            <a:gd name="T12" fmla="*/ 0 w 27"/>
                            <a:gd name="T13" fmla="*/ 0 h 135"/>
                            <a:gd name="T14" fmla="*/ 0 w 27"/>
                            <a:gd name="T15" fmla="*/ 0 h 135"/>
                            <a:gd name="T16" fmla="*/ 0 w 27"/>
                            <a:gd name="T17" fmla="*/ 0 h 135"/>
                            <a:gd name="T18" fmla="*/ 0 w 27"/>
                            <a:gd name="T19" fmla="*/ 0 h 135"/>
                            <a:gd name="T20" fmla="*/ 0 w 27"/>
                            <a:gd name="T21" fmla="*/ 0 h 13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27"/>
                            <a:gd name="T34" fmla="*/ 0 h 135"/>
                            <a:gd name="T35" fmla="*/ 27 w 27"/>
                            <a:gd name="T36" fmla="*/ 135 h 13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27" h="135">
                              <a:moveTo>
                                <a:pt x="8" y="0"/>
                              </a:moveTo>
                              <a:lnTo>
                                <a:pt x="0" y="11"/>
                              </a:lnTo>
                              <a:lnTo>
                                <a:pt x="7" y="28"/>
                              </a:lnTo>
                              <a:lnTo>
                                <a:pt x="10" y="63"/>
                              </a:lnTo>
                              <a:lnTo>
                                <a:pt x="11" y="87"/>
                              </a:lnTo>
                              <a:lnTo>
                                <a:pt x="27" y="135"/>
                              </a:lnTo>
                              <a:lnTo>
                                <a:pt x="24" y="108"/>
                              </a:lnTo>
                              <a:lnTo>
                                <a:pt x="15" y="80"/>
                              </a:lnTo>
                              <a:lnTo>
                                <a:pt x="12" y="30"/>
                              </a:lnTo>
                              <a:lnTo>
                                <a:pt x="16" y="20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55" name="Freeform 10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25" y="2973"/>
                          <a:ext cx="2" cy="6"/>
                        </a:xfrm>
                        <a:custGeom>
                          <a:avLst/>
                          <a:gdLst>
                            <a:gd name="T0" fmla="*/ 0 w 22"/>
                            <a:gd name="T1" fmla="*/ 0 h 83"/>
                            <a:gd name="T2" fmla="*/ 0 w 22"/>
                            <a:gd name="T3" fmla="*/ 0 h 83"/>
                            <a:gd name="T4" fmla="*/ 0 w 22"/>
                            <a:gd name="T5" fmla="*/ 0 h 83"/>
                            <a:gd name="T6" fmla="*/ 0 w 22"/>
                            <a:gd name="T7" fmla="*/ 0 h 83"/>
                            <a:gd name="T8" fmla="*/ 0 w 22"/>
                            <a:gd name="T9" fmla="*/ 0 h 8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2"/>
                            <a:gd name="T16" fmla="*/ 0 h 83"/>
                            <a:gd name="T17" fmla="*/ 22 w 22"/>
                            <a:gd name="T18" fmla="*/ 83 h 8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2" h="83">
                              <a:moveTo>
                                <a:pt x="22" y="83"/>
                              </a:moveTo>
                              <a:lnTo>
                                <a:pt x="8" y="46"/>
                              </a:lnTo>
                              <a:lnTo>
                                <a:pt x="0" y="0"/>
                              </a:lnTo>
                              <a:lnTo>
                                <a:pt x="1" y="42"/>
                              </a:lnTo>
                              <a:lnTo>
                                <a:pt x="22" y="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56" name="Freeform 1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24" y="2969"/>
                          <a:ext cx="1" cy="2"/>
                        </a:xfrm>
                        <a:custGeom>
                          <a:avLst/>
                          <a:gdLst>
                            <a:gd name="T0" fmla="*/ 0 w 17"/>
                            <a:gd name="T1" fmla="*/ 0 h 18"/>
                            <a:gd name="T2" fmla="*/ 0 w 17"/>
                            <a:gd name="T3" fmla="*/ 0 h 18"/>
                            <a:gd name="T4" fmla="*/ 0 w 17"/>
                            <a:gd name="T5" fmla="*/ 0 h 18"/>
                            <a:gd name="T6" fmla="*/ 0 w 17"/>
                            <a:gd name="T7" fmla="*/ 0 h 18"/>
                            <a:gd name="T8" fmla="*/ 0 w 17"/>
                            <a:gd name="T9" fmla="*/ 0 h 1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18"/>
                            <a:gd name="T17" fmla="*/ 17 w 17"/>
                            <a:gd name="T18" fmla="*/ 18 h 1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18">
                              <a:moveTo>
                                <a:pt x="0" y="0"/>
                              </a:moveTo>
                              <a:lnTo>
                                <a:pt x="12" y="14"/>
                              </a:lnTo>
                              <a:lnTo>
                                <a:pt x="17" y="15"/>
                              </a:lnTo>
                              <a:lnTo>
                                <a:pt x="5" y="1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57" name="Freeform 1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21" y="2972"/>
                          <a:ext cx="2" cy="6"/>
                        </a:xfrm>
                        <a:custGeom>
                          <a:avLst/>
                          <a:gdLst>
                            <a:gd name="T0" fmla="*/ 0 w 23"/>
                            <a:gd name="T1" fmla="*/ 0 h 70"/>
                            <a:gd name="T2" fmla="*/ 0 w 23"/>
                            <a:gd name="T3" fmla="*/ 0 h 70"/>
                            <a:gd name="T4" fmla="*/ 0 w 23"/>
                            <a:gd name="T5" fmla="*/ 0 h 70"/>
                            <a:gd name="T6" fmla="*/ 0 w 23"/>
                            <a:gd name="T7" fmla="*/ 0 h 70"/>
                            <a:gd name="T8" fmla="*/ 0 w 23"/>
                            <a:gd name="T9" fmla="*/ 0 h 70"/>
                            <a:gd name="T10" fmla="*/ 0 w 23"/>
                            <a:gd name="T11" fmla="*/ 0 h 7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23"/>
                            <a:gd name="T19" fmla="*/ 0 h 70"/>
                            <a:gd name="T20" fmla="*/ 23 w 23"/>
                            <a:gd name="T21" fmla="*/ 70 h 7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3" h="70">
                              <a:moveTo>
                                <a:pt x="23" y="70"/>
                              </a:moveTo>
                              <a:lnTo>
                                <a:pt x="6" y="33"/>
                              </a:lnTo>
                              <a:lnTo>
                                <a:pt x="4" y="0"/>
                              </a:lnTo>
                              <a:lnTo>
                                <a:pt x="0" y="26"/>
                              </a:lnTo>
                              <a:lnTo>
                                <a:pt x="7" y="49"/>
                              </a:lnTo>
                              <a:lnTo>
                                <a:pt x="23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58" name="Freeform 10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20" y="2969"/>
                          <a:ext cx="1" cy="1"/>
                        </a:xfrm>
                        <a:custGeom>
                          <a:avLst/>
                          <a:gdLst>
                            <a:gd name="T0" fmla="*/ 0 w 6"/>
                            <a:gd name="T1" fmla="*/ 0 h 21"/>
                            <a:gd name="T2" fmla="*/ 0 w 6"/>
                            <a:gd name="T3" fmla="*/ 0 h 21"/>
                            <a:gd name="T4" fmla="*/ 0 w 6"/>
                            <a:gd name="T5" fmla="*/ 0 h 21"/>
                            <a:gd name="T6" fmla="*/ 0 w 6"/>
                            <a:gd name="T7" fmla="*/ 0 h 2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6"/>
                            <a:gd name="T13" fmla="*/ 0 h 21"/>
                            <a:gd name="T14" fmla="*/ 6 w 6"/>
                            <a:gd name="T15" fmla="*/ 21 h 2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6" h="21">
                              <a:moveTo>
                                <a:pt x="6" y="21"/>
                              </a:moveTo>
                              <a:lnTo>
                                <a:pt x="0" y="11"/>
                              </a:lnTo>
                              <a:lnTo>
                                <a:pt x="2" y="0"/>
                              </a:lnTo>
                              <a:lnTo>
                                <a:pt x="6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59" name="Freeform 10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31" y="2964"/>
                          <a:ext cx="2" cy="8"/>
                        </a:xfrm>
                        <a:custGeom>
                          <a:avLst/>
                          <a:gdLst>
                            <a:gd name="T0" fmla="*/ 0 w 22"/>
                            <a:gd name="T1" fmla="*/ 0 h 112"/>
                            <a:gd name="T2" fmla="*/ 0 w 22"/>
                            <a:gd name="T3" fmla="*/ 0 h 112"/>
                            <a:gd name="T4" fmla="*/ 0 w 22"/>
                            <a:gd name="T5" fmla="*/ 0 h 112"/>
                            <a:gd name="T6" fmla="*/ 0 w 22"/>
                            <a:gd name="T7" fmla="*/ 0 h 112"/>
                            <a:gd name="T8" fmla="*/ 0 w 22"/>
                            <a:gd name="T9" fmla="*/ 0 h 112"/>
                            <a:gd name="T10" fmla="*/ 0 w 22"/>
                            <a:gd name="T11" fmla="*/ 0 h 112"/>
                            <a:gd name="T12" fmla="*/ 0 w 22"/>
                            <a:gd name="T13" fmla="*/ 0 h 112"/>
                            <a:gd name="T14" fmla="*/ 0 w 22"/>
                            <a:gd name="T15" fmla="*/ 0 h 112"/>
                            <a:gd name="T16" fmla="*/ 0 w 22"/>
                            <a:gd name="T17" fmla="*/ 0 h 112"/>
                            <a:gd name="T18" fmla="*/ 0 w 22"/>
                            <a:gd name="T19" fmla="*/ 0 h 112"/>
                            <a:gd name="T20" fmla="*/ 0 w 22"/>
                            <a:gd name="T21" fmla="*/ 0 h 112"/>
                            <a:gd name="T22" fmla="*/ 0 w 22"/>
                            <a:gd name="T23" fmla="*/ 0 h 112"/>
                            <a:gd name="T24" fmla="*/ 0 w 22"/>
                            <a:gd name="T25" fmla="*/ 0 h 112"/>
                            <a:gd name="T26" fmla="*/ 0 w 22"/>
                            <a:gd name="T27" fmla="*/ 0 h 112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22"/>
                            <a:gd name="T43" fmla="*/ 0 h 112"/>
                            <a:gd name="T44" fmla="*/ 22 w 22"/>
                            <a:gd name="T45" fmla="*/ 112 h 112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22" h="112">
                              <a:moveTo>
                                <a:pt x="18" y="112"/>
                              </a:moveTo>
                              <a:lnTo>
                                <a:pt x="22" y="107"/>
                              </a:lnTo>
                              <a:lnTo>
                                <a:pt x="16" y="92"/>
                              </a:lnTo>
                              <a:lnTo>
                                <a:pt x="9" y="59"/>
                              </a:lnTo>
                              <a:lnTo>
                                <a:pt x="9" y="31"/>
                              </a:lnTo>
                              <a:lnTo>
                                <a:pt x="11" y="16"/>
                              </a:lnTo>
                              <a:lnTo>
                                <a:pt x="9" y="4"/>
                              </a:lnTo>
                              <a:lnTo>
                                <a:pt x="0" y="0"/>
                              </a:lnTo>
                              <a:lnTo>
                                <a:pt x="0" y="5"/>
                              </a:lnTo>
                              <a:lnTo>
                                <a:pt x="5" y="20"/>
                              </a:lnTo>
                              <a:lnTo>
                                <a:pt x="5" y="37"/>
                              </a:lnTo>
                              <a:lnTo>
                                <a:pt x="5" y="59"/>
                              </a:lnTo>
                              <a:lnTo>
                                <a:pt x="7" y="74"/>
                              </a:lnTo>
                              <a:lnTo>
                                <a:pt x="18" y="1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445" name="Group 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06" y="2848"/>
                        <a:ext cx="57" cy="82"/>
                        <a:chOff x="5106" y="2848"/>
                        <a:chExt cx="57" cy="82"/>
                      </a:xfrm>
                    </p:grpSpPr>
                    <p:sp>
                      <p:nvSpPr>
                        <p:cNvPr id="7449" name="Freeform 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06" y="2848"/>
                          <a:ext cx="57" cy="82"/>
                        </a:xfrm>
                        <a:custGeom>
                          <a:avLst/>
                          <a:gdLst>
                            <a:gd name="T0" fmla="*/ 0 w 625"/>
                            <a:gd name="T1" fmla="*/ 0 h 1061"/>
                            <a:gd name="T2" fmla="*/ 0 w 625"/>
                            <a:gd name="T3" fmla="*/ 0 h 1061"/>
                            <a:gd name="T4" fmla="*/ 0 w 625"/>
                            <a:gd name="T5" fmla="*/ 0 h 1061"/>
                            <a:gd name="T6" fmla="*/ 0 w 625"/>
                            <a:gd name="T7" fmla="*/ 0 h 1061"/>
                            <a:gd name="T8" fmla="*/ 0 w 625"/>
                            <a:gd name="T9" fmla="*/ 0 h 1061"/>
                            <a:gd name="T10" fmla="*/ 0 w 625"/>
                            <a:gd name="T11" fmla="*/ 0 h 1061"/>
                            <a:gd name="T12" fmla="*/ 0 w 625"/>
                            <a:gd name="T13" fmla="*/ 0 h 1061"/>
                            <a:gd name="T14" fmla="*/ 0 w 625"/>
                            <a:gd name="T15" fmla="*/ 0 h 1061"/>
                            <a:gd name="T16" fmla="*/ 0 w 625"/>
                            <a:gd name="T17" fmla="*/ 0 h 1061"/>
                            <a:gd name="T18" fmla="*/ 0 w 625"/>
                            <a:gd name="T19" fmla="*/ 0 h 1061"/>
                            <a:gd name="T20" fmla="*/ 0 w 625"/>
                            <a:gd name="T21" fmla="*/ 0 h 1061"/>
                            <a:gd name="T22" fmla="*/ 0 w 625"/>
                            <a:gd name="T23" fmla="*/ 0 h 1061"/>
                            <a:gd name="T24" fmla="*/ 0 w 625"/>
                            <a:gd name="T25" fmla="*/ 0 h 1061"/>
                            <a:gd name="T26" fmla="*/ 0 w 625"/>
                            <a:gd name="T27" fmla="*/ 0 h 1061"/>
                            <a:gd name="T28" fmla="*/ 0 w 625"/>
                            <a:gd name="T29" fmla="*/ 0 h 1061"/>
                            <a:gd name="T30" fmla="*/ 0 w 625"/>
                            <a:gd name="T31" fmla="*/ 0 h 1061"/>
                            <a:gd name="T32" fmla="*/ 0 w 625"/>
                            <a:gd name="T33" fmla="*/ 0 h 1061"/>
                            <a:gd name="T34" fmla="*/ 0 w 625"/>
                            <a:gd name="T35" fmla="*/ 0 h 1061"/>
                            <a:gd name="T36" fmla="*/ 0 w 625"/>
                            <a:gd name="T37" fmla="*/ 0 h 1061"/>
                            <a:gd name="T38" fmla="*/ 0 w 625"/>
                            <a:gd name="T39" fmla="*/ 0 h 1061"/>
                            <a:gd name="T40" fmla="*/ 0 w 625"/>
                            <a:gd name="T41" fmla="*/ 0 h 1061"/>
                            <a:gd name="T42" fmla="*/ 0 w 625"/>
                            <a:gd name="T43" fmla="*/ 0 h 1061"/>
                            <a:gd name="T44" fmla="*/ 0 w 625"/>
                            <a:gd name="T45" fmla="*/ 0 h 1061"/>
                            <a:gd name="T46" fmla="*/ 0 w 625"/>
                            <a:gd name="T47" fmla="*/ 0 h 1061"/>
                            <a:gd name="T48" fmla="*/ 0 w 625"/>
                            <a:gd name="T49" fmla="*/ 0 h 1061"/>
                            <a:gd name="T50" fmla="*/ 0 w 625"/>
                            <a:gd name="T51" fmla="*/ 0 h 1061"/>
                            <a:gd name="T52" fmla="*/ 0 w 625"/>
                            <a:gd name="T53" fmla="*/ 0 h 1061"/>
                            <a:gd name="T54" fmla="*/ 0 w 625"/>
                            <a:gd name="T55" fmla="*/ 0 h 1061"/>
                            <a:gd name="T56" fmla="*/ 0 w 625"/>
                            <a:gd name="T57" fmla="*/ 0 h 1061"/>
                            <a:gd name="T58" fmla="*/ 0 w 625"/>
                            <a:gd name="T59" fmla="*/ 0 h 1061"/>
                            <a:gd name="T60" fmla="*/ 0 w 625"/>
                            <a:gd name="T61" fmla="*/ 0 h 1061"/>
                            <a:gd name="T62" fmla="*/ 0 w 625"/>
                            <a:gd name="T63" fmla="*/ 0 h 1061"/>
                            <a:gd name="T64" fmla="*/ 0 w 625"/>
                            <a:gd name="T65" fmla="*/ 0 h 1061"/>
                            <a:gd name="T66" fmla="*/ 0 w 625"/>
                            <a:gd name="T67" fmla="*/ 0 h 1061"/>
                            <a:gd name="T68" fmla="*/ 0 w 625"/>
                            <a:gd name="T69" fmla="*/ 0 h 1061"/>
                            <a:gd name="T70" fmla="*/ 0 w 625"/>
                            <a:gd name="T71" fmla="*/ 0 h 1061"/>
                            <a:gd name="T72" fmla="*/ 0 w 625"/>
                            <a:gd name="T73" fmla="*/ 0 h 1061"/>
                            <a:gd name="T74" fmla="*/ 0 w 625"/>
                            <a:gd name="T75" fmla="*/ 0 h 1061"/>
                            <a:gd name="T76" fmla="*/ 0 w 625"/>
                            <a:gd name="T77" fmla="*/ 0 h 1061"/>
                            <a:gd name="T78" fmla="*/ 0 w 625"/>
                            <a:gd name="T79" fmla="*/ 0 h 1061"/>
                            <a:gd name="T80" fmla="*/ 0 w 625"/>
                            <a:gd name="T81" fmla="*/ 0 h 1061"/>
                            <a:gd name="T82" fmla="*/ 0 w 625"/>
                            <a:gd name="T83" fmla="*/ 0 h 1061"/>
                            <a:gd name="T84" fmla="*/ 0 w 625"/>
                            <a:gd name="T85" fmla="*/ 0 h 1061"/>
                            <a:gd name="T86" fmla="*/ 0 w 625"/>
                            <a:gd name="T87" fmla="*/ 0 h 1061"/>
                            <a:gd name="T88" fmla="*/ 0 w 625"/>
                            <a:gd name="T89" fmla="*/ 0 h 1061"/>
                            <a:gd name="T90" fmla="*/ 0 w 625"/>
                            <a:gd name="T91" fmla="*/ 0 h 1061"/>
                            <a:gd name="T92" fmla="*/ 0 w 625"/>
                            <a:gd name="T93" fmla="*/ 0 h 1061"/>
                            <a:gd name="T94" fmla="*/ 0 w 625"/>
                            <a:gd name="T95" fmla="*/ 0 h 1061"/>
                            <a:gd name="T96" fmla="*/ 0 w 625"/>
                            <a:gd name="T97" fmla="*/ 0 h 1061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625"/>
                            <a:gd name="T148" fmla="*/ 0 h 1061"/>
                            <a:gd name="T149" fmla="*/ 625 w 625"/>
                            <a:gd name="T150" fmla="*/ 1061 h 1061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625" h="1061">
                              <a:moveTo>
                                <a:pt x="456" y="9"/>
                              </a:moveTo>
                              <a:lnTo>
                                <a:pt x="399" y="76"/>
                              </a:lnTo>
                              <a:lnTo>
                                <a:pt x="288" y="105"/>
                              </a:lnTo>
                              <a:lnTo>
                                <a:pt x="232" y="111"/>
                              </a:lnTo>
                              <a:lnTo>
                                <a:pt x="153" y="133"/>
                              </a:lnTo>
                              <a:lnTo>
                                <a:pt x="121" y="164"/>
                              </a:lnTo>
                              <a:lnTo>
                                <a:pt x="99" y="210"/>
                              </a:lnTo>
                              <a:lnTo>
                                <a:pt x="98" y="250"/>
                              </a:lnTo>
                              <a:lnTo>
                                <a:pt x="78" y="367"/>
                              </a:lnTo>
                              <a:lnTo>
                                <a:pt x="69" y="422"/>
                              </a:lnTo>
                              <a:lnTo>
                                <a:pt x="57" y="500"/>
                              </a:lnTo>
                              <a:lnTo>
                                <a:pt x="36" y="574"/>
                              </a:lnTo>
                              <a:lnTo>
                                <a:pt x="24" y="649"/>
                              </a:lnTo>
                              <a:lnTo>
                                <a:pt x="24" y="723"/>
                              </a:lnTo>
                              <a:lnTo>
                                <a:pt x="12" y="817"/>
                              </a:lnTo>
                              <a:lnTo>
                                <a:pt x="8" y="943"/>
                              </a:lnTo>
                              <a:lnTo>
                                <a:pt x="0" y="1030"/>
                              </a:lnTo>
                              <a:lnTo>
                                <a:pt x="37" y="1038"/>
                              </a:lnTo>
                              <a:lnTo>
                                <a:pt x="67" y="1045"/>
                              </a:lnTo>
                              <a:lnTo>
                                <a:pt x="100" y="1053"/>
                              </a:lnTo>
                              <a:lnTo>
                                <a:pt x="154" y="1058"/>
                              </a:lnTo>
                              <a:lnTo>
                                <a:pt x="200" y="1061"/>
                              </a:lnTo>
                              <a:lnTo>
                                <a:pt x="237" y="1049"/>
                              </a:lnTo>
                              <a:lnTo>
                                <a:pt x="274" y="1025"/>
                              </a:lnTo>
                              <a:lnTo>
                                <a:pt x="265" y="944"/>
                              </a:lnTo>
                              <a:lnTo>
                                <a:pt x="265" y="858"/>
                              </a:lnTo>
                              <a:lnTo>
                                <a:pt x="260" y="764"/>
                              </a:lnTo>
                              <a:lnTo>
                                <a:pt x="260" y="577"/>
                              </a:lnTo>
                              <a:lnTo>
                                <a:pt x="278" y="740"/>
                              </a:lnTo>
                              <a:lnTo>
                                <a:pt x="288" y="774"/>
                              </a:lnTo>
                              <a:lnTo>
                                <a:pt x="319" y="795"/>
                              </a:lnTo>
                              <a:lnTo>
                                <a:pt x="320" y="863"/>
                              </a:lnTo>
                              <a:lnTo>
                                <a:pt x="369" y="880"/>
                              </a:lnTo>
                              <a:lnTo>
                                <a:pt x="481" y="892"/>
                              </a:lnTo>
                              <a:lnTo>
                                <a:pt x="625" y="887"/>
                              </a:lnTo>
                              <a:lnTo>
                                <a:pt x="617" y="825"/>
                              </a:lnTo>
                              <a:lnTo>
                                <a:pt x="604" y="751"/>
                              </a:lnTo>
                              <a:lnTo>
                                <a:pt x="597" y="665"/>
                              </a:lnTo>
                              <a:lnTo>
                                <a:pt x="588" y="554"/>
                              </a:lnTo>
                              <a:lnTo>
                                <a:pt x="597" y="422"/>
                              </a:lnTo>
                              <a:lnTo>
                                <a:pt x="604" y="298"/>
                              </a:lnTo>
                              <a:lnTo>
                                <a:pt x="609" y="212"/>
                              </a:lnTo>
                              <a:lnTo>
                                <a:pt x="589" y="161"/>
                              </a:lnTo>
                              <a:lnTo>
                                <a:pt x="557" y="152"/>
                              </a:lnTo>
                              <a:lnTo>
                                <a:pt x="513" y="111"/>
                              </a:lnTo>
                              <a:lnTo>
                                <a:pt x="487" y="87"/>
                              </a:lnTo>
                              <a:lnTo>
                                <a:pt x="475" y="49"/>
                              </a:lnTo>
                              <a:lnTo>
                                <a:pt x="479" y="0"/>
                              </a:lnTo>
                              <a:lnTo>
                                <a:pt x="456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004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grpSp>
                      <p:nvGrpSpPr>
                        <p:cNvPr id="7450" name="Group 10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07" y="2850"/>
                          <a:ext cx="55" cy="78"/>
                          <a:chOff x="5107" y="2850"/>
                          <a:chExt cx="55" cy="78"/>
                        </a:xfrm>
                      </p:grpSpPr>
                      <p:sp>
                        <p:nvSpPr>
                          <p:cNvPr id="7451" name="Freeform 10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07" y="2853"/>
                            <a:ext cx="55" cy="75"/>
                          </a:xfrm>
                          <a:custGeom>
                            <a:avLst/>
                            <a:gdLst>
                              <a:gd name="T0" fmla="*/ 0 w 601"/>
                              <a:gd name="T1" fmla="*/ 0 h 972"/>
                              <a:gd name="T2" fmla="*/ 0 w 601"/>
                              <a:gd name="T3" fmla="*/ 0 h 972"/>
                              <a:gd name="T4" fmla="*/ 0 w 601"/>
                              <a:gd name="T5" fmla="*/ 0 h 972"/>
                              <a:gd name="T6" fmla="*/ 0 w 601"/>
                              <a:gd name="T7" fmla="*/ 0 h 972"/>
                              <a:gd name="T8" fmla="*/ 0 w 601"/>
                              <a:gd name="T9" fmla="*/ 0 h 972"/>
                              <a:gd name="T10" fmla="*/ 0 w 601"/>
                              <a:gd name="T11" fmla="*/ 0 h 972"/>
                              <a:gd name="T12" fmla="*/ 0 w 601"/>
                              <a:gd name="T13" fmla="*/ 0 h 972"/>
                              <a:gd name="T14" fmla="*/ 0 w 601"/>
                              <a:gd name="T15" fmla="*/ 0 h 972"/>
                              <a:gd name="T16" fmla="*/ 0 w 601"/>
                              <a:gd name="T17" fmla="*/ 0 h 972"/>
                              <a:gd name="T18" fmla="*/ 0 w 601"/>
                              <a:gd name="T19" fmla="*/ 0 h 972"/>
                              <a:gd name="T20" fmla="*/ 0 w 601"/>
                              <a:gd name="T21" fmla="*/ 0 h 972"/>
                              <a:gd name="T22" fmla="*/ 0 w 601"/>
                              <a:gd name="T23" fmla="*/ 0 h 972"/>
                              <a:gd name="T24" fmla="*/ 0 w 601"/>
                              <a:gd name="T25" fmla="*/ 0 h 972"/>
                              <a:gd name="T26" fmla="*/ 0 w 601"/>
                              <a:gd name="T27" fmla="*/ 0 h 972"/>
                              <a:gd name="T28" fmla="*/ 0 w 601"/>
                              <a:gd name="T29" fmla="*/ 0 h 972"/>
                              <a:gd name="T30" fmla="*/ 0 w 601"/>
                              <a:gd name="T31" fmla="*/ 0 h 972"/>
                              <a:gd name="T32" fmla="*/ 0 w 601"/>
                              <a:gd name="T33" fmla="*/ 0 h 972"/>
                              <a:gd name="T34" fmla="*/ 0 w 601"/>
                              <a:gd name="T35" fmla="*/ 0 h 972"/>
                              <a:gd name="T36" fmla="*/ 0 w 601"/>
                              <a:gd name="T37" fmla="*/ 0 h 972"/>
                              <a:gd name="T38" fmla="*/ 0 w 601"/>
                              <a:gd name="T39" fmla="*/ 0 h 972"/>
                              <a:gd name="T40" fmla="*/ 0 w 601"/>
                              <a:gd name="T41" fmla="*/ 0 h 972"/>
                              <a:gd name="T42" fmla="*/ 0 w 601"/>
                              <a:gd name="T43" fmla="*/ 0 h 972"/>
                              <a:gd name="T44" fmla="*/ 0 w 601"/>
                              <a:gd name="T45" fmla="*/ 0 h 972"/>
                              <a:gd name="T46" fmla="*/ 0 w 601"/>
                              <a:gd name="T47" fmla="*/ 0 h 972"/>
                              <a:gd name="T48" fmla="*/ 0 w 601"/>
                              <a:gd name="T49" fmla="*/ 0 h 972"/>
                              <a:gd name="T50" fmla="*/ 0 w 601"/>
                              <a:gd name="T51" fmla="*/ 0 h 972"/>
                              <a:gd name="T52" fmla="*/ 0 w 601"/>
                              <a:gd name="T53" fmla="*/ 0 h 972"/>
                              <a:gd name="T54" fmla="*/ 0 w 601"/>
                              <a:gd name="T55" fmla="*/ 0 h 972"/>
                              <a:gd name="T56" fmla="*/ 0 w 601"/>
                              <a:gd name="T57" fmla="*/ 0 h 972"/>
                              <a:gd name="T58" fmla="*/ 0 w 601"/>
                              <a:gd name="T59" fmla="*/ 0 h 972"/>
                              <a:gd name="T60" fmla="*/ 0 w 601"/>
                              <a:gd name="T61" fmla="*/ 0 h 972"/>
                              <a:gd name="T62" fmla="*/ 0 w 601"/>
                              <a:gd name="T63" fmla="*/ 0 h 972"/>
                              <a:gd name="T64" fmla="*/ 0 w 601"/>
                              <a:gd name="T65" fmla="*/ 0 h 972"/>
                              <a:gd name="T66" fmla="*/ 0 w 601"/>
                              <a:gd name="T67" fmla="*/ 0 h 972"/>
                              <a:gd name="T68" fmla="*/ 0 w 601"/>
                              <a:gd name="T69" fmla="*/ 0 h 972"/>
                              <a:gd name="T70" fmla="*/ 0 w 601"/>
                              <a:gd name="T71" fmla="*/ 0 h 972"/>
                              <a:gd name="T72" fmla="*/ 0 w 601"/>
                              <a:gd name="T73" fmla="*/ 0 h 972"/>
                              <a:gd name="T74" fmla="*/ 0 w 601"/>
                              <a:gd name="T75" fmla="*/ 0 h 972"/>
                              <a:gd name="T76" fmla="*/ 0 w 601"/>
                              <a:gd name="T77" fmla="*/ 0 h 972"/>
                              <a:gd name="T78" fmla="*/ 0 w 601"/>
                              <a:gd name="T79" fmla="*/ 0 h 972"/>
                              <a:gd name="T80" fmla="*/ 0 w 601"/>
                              <a:gd name="T81" fmla="*/ 0 h 972"/>
                              <a:gd name="T82" fmla="*/ 0 w 601"/>
                              <a:gd name="T83" fmla="*/ 0 h 972"/>
                              <a:gd name="T84" fmla="*/ 0 w 601"/>
                              <a:gd name="T85" fmla="*/ 0 h 972"/>
                              <a:gd name="T86" fmla="*/ 0 w 601"/>
                              <a:gd name="T87" fmla="*/ 0 h 972"/>
                              <a:gd name="T88" fmla="*/ 0 w 601"/>
                              <a:gd name="T89" fmla="*/ 0 h 972"/>
                              <a:gd name="T90" fmla="*/ 0 w 601"/>
                              <a:gd name="T91" fmla="*/ 0 h 972"/>
                              <a:gd name="T92" fmla="*/ 0 w 601"/>
                              <a:gd name="T93" fmla="*/ 0 h 972"/>
                              <a:gd name="T94" fmla="*/ 0 w 601"/>
                              <a:gd name="T95" fmla="*/ 0 h 972"/>
                              <a:gd name="T96" fmla="*/ 0 w 601"/>
                              <a:gd name="T97" fmla="*/ 0 h 972"/>
                              <a:gd name="T98" fmla="*/ 0 w 601"/>
                              <a:gd name="T99" fmla="*/ 0 h 972"/>
                              <a:gd name="T100" fmla="*/ 0 w 601"/>
                              <a:gd name="T101" fmla="*/ 0 h 972"/>
                              <a:gd name="T102" fmla="*/ 0 w 601"/>
                              <a:gd name="T103" fmla="*/ 0 h 972"/>
                              <a:gd name="T104" fmla="*/ 0 w 601"/>
                              <a:gd name="T105" fmla="*/ 0 h 972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601"/>
                              <a:gd name="T160" fmla="*/ 0 h 972"/>
                              <a:gd name="T161" fmla="*/ 601 w 601"/>
                              <a:gd name="T162" fmla="*/ 972 h 972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601" h="972">
                                <a:moveTo>
                                  <a:pt x="601" y="815"/>
                                </a:moveTo>
                                <a:lnTo>
                                  <a:pt x="589" y="725"/>
                                </a:lnTo>
                                <a:lnTo>
                                  <a:pt x="564" y="556"/>
                                </a:lnTo>
                                <a:lnTo>
                                  <a:pt x="568" y="415"/>
                                </a:lnTo>
                                <a:lnTo>
                                  <a:pt x="576" y="321"/>
                                </a:lnTo>
                                <a:lnTo>
                                  <a:pt x="584" y="218"/>
                                </a:lnTo>
                                <a:lnTo>
                                  <a:pt x="584" y="165"/>
                                </a:lnTo>
                                <a:lnTo>
                                  <a:pt x="571" y="107"/>
                                </a:lnTo>
                                <a:lnTo>
                                  <a:pt x="543" y="111"/>
                                </a:lnTo>
                                <a:lnTo>
                                  <a:pt x="505" y="136"/>
                                </a:lnTo>
                                <a:lnTo>
                                  <a:pt x="484" y="160"/>
                                </a:lnTo>
                                <a:lnTo>
                                  <a:pt x="451" y="111"/>
                                </a:lnTo>
                                <a:lnTo>
                                  <a:pt x="435" y="70"/>
                                </a:lnTo>
                                <a:lnTo>
                                  <a:pt x="418" y="0"/>
                                </a:lnTo>
                                <a:lnTo>
                                  <a:pt x="389" y="28"/>
                                </a:lnTo>
                                <a:lnTo>
                                  <a:pt x="318" y="41"/>
                                </a:lnTo>
                                <a:lnTo>
                                  <a:pt x="252" y="62"/>
                                </a:lnTo>
                                <a:lnTo>
                                  <a:pt x="211" y="62"/>
                                </a:lnTo>
                                <a:lnTo>
                                  <a:pt x="145" y="95"/>
                                </a:lnTo>
                                <a:lnTo>
                                  <a:pt x="119" y="115"/>
                                </a:lnTo>
                                <a:lnTo>
                                  <a:pt x="103" y="197"/>
                                </a:lnTo>
                                <a:lnTo>
                                  <a:pt x="128" y="280"/>
                                </a:lnTo>
                                <a:lnTo>
                                  <a:pt x="161" y="387"/>
                                </a:lnTo>
                                <a:lnTo>
                                  <a:pt x="169" y="444"/>
                                </a:lnTo>
                                <a:lnTo>
                                  <a:pt x="190" y="568"/>
                                </a:lnTo>
                                <a:lnTo>
                                  <a:pt x="194" y="642"/>
                                </a:lnTo>
                                <a:lnTo>
                                  <a:pt x="161" y="498"/>
                                </a:lnTo>
                                <a:lnTo>
                                  <a:pt x="145" y="387"/>
                                </a:lnTo>
                                <a:lnTo>
                                  <a:pt x="119" y="313"/>
                                </a:lnTo>
                                <a:lnTo>
                                  <a:pt x="95" y="243"/>
                                </a:lnTo>
                                <a:lnTo>
                                  <a:pt x="78" y="362"/>
                                </a:lnTo>
                                <a:lnTo>
                                  <a:pt x="78" y="461"/>
                                </a:lnTo>
                                <a:lnTo>
                                  <a:pt x="82" y="506"/>
                                </a:lnTo>
                                <a:lnTo>
                                  <a:pt x="112" y="630"/>
                                </a:lnTo>
                                <a:lnTo>
                                  <a:pt x="119" y="716"/>
                                </a:lnTo>
                                <a:lnTo>
                                  <a:pt x="112" y="828"/>
                                </a:lnTo>
                                <a:lnTo>
                                  <a:pt x="112" y="893"/>
                                </a:lnTo>
                                <a:lnTo>
                                  <a:pt x="95" y="781"/>
                                </a:lnTo>
                                <a:lnTo>
                                  <a:pt x="99" y="704"/>
                                </a:lnTo>
                                <a:lnTo>
                                  <a:pt x="91" y="626"/>
                                </a:lnTo>
                                <a:lnTo>
                                  <a:pt x="70" y="539"/>
                                </a:lnTo>
                                <a:lnTo>
                                  <a:pt x="61" y="494"/>
                                </a:lnTo>
                                <a:lnTo>
                                  <a:pt x="61" y="461"/>
                                </a:lnTo>
                                <a:lnTo>
                                  <a:pt x="41" y="539"/>
                                </a:lnTo>
                                <a:lnTo>
                                  <a:pt x="33" y="601"/>
                                </a:lnTo>
                                <a:lnTo>
                                  <a:pt x="28" y="633"/>
                                </a:lnTo>
                                <a:lnTo>
                                  <a:pt x="28" y="679"/>
                                </a:lnTo>
                                <a:lnTo>
                                  <a:pt x="16" y="745"/>
                                </a:lnTo>
                                <a:lnTo>
                                  <a:pt x="45" y="667"/>
                                </a:lnTo>
                                <a:lnTo>
                                  <a:pt x="54" y="621"/>
                                </a:lnTo>
                                <a:lnTo>
                                  <a:pt x="54" y="667"/>
                                </a:lnTo>
                                <a:lnTo>
                                  <a:pt x="37" y="732"/>
                                </a:lnTo>
                                <a:lnTo>
                                  <a:pt x="16" y="786"/>
                                </a:lnTo>
                                <a:lnTo>
                                  <a:pt x="12" y="840"/>
                                </a:lnTo>
                                <a:lnTo>
                                  <a:pt x="7" y="905"/>
                                </a:lnTo>
                                <a:lnTo>
                                  <a:pt x="0" y="959"/>
                                </a:lnTo>
                                <a:lnTo>
                                  <a:pt x="28" y="954"/>
                                </a:lnTo>
                                <a:lnTo>
                                  <a:pt x="49" y="950"/>
                                </a:lnTo>
                                <a:lnTo>
                                  <a:pt x="82" y="967"/>
                                </a:lnTo>
                                <a:lnTo>
                                  <a:pt x="136" y="972"/>
                                </a:lnTo>
                                <a:lnTo>
                                  <a:pt x="178" y="967"/>
                                </a:lnTo>
                                <a:lnTo>
                                  <a:pt x="203" y="959"/>
                                </a:lnTo>
                                <a:lnTo>
                                  <a:pt x="244" y="947"/>
                                </a:lnTo>
                                <a:lnTo>
                                  <a:pt x="244" y="856"/>
                                </a:lnTo>
                                <a:lnTo>
                                  <a:pt x="244" y="794"/>
                                </a:lnTo>
                                <a:lnTo>
                                  <a:pt x="232" y="736"/>
                                </a:lnTo>
                                <a:lnTo>
                                  <a:pt x="236" y="655"/>
                                </a:lnTo>
                                <a:lnTo>
                                  <a:pt x="240" y="563"/>
                                </a:lnTo>
                                <a:lnTo>
                                  <a:pt x="240" y="489"/>
                                </a:lnTo>
                                <a:lnTo>
                                  <a:pt x="227" y="379"/>
                                </a:lnTo>
                                <a:lnTo>
                                  <a:pt x="211" y="317"/>
                                </a:lnTo>
                                <a:lnTo>
                                  <a:pt x="211" y="271"/>
                                </a:lnTo>
                                <a:lnTo>
                                  <a:pt x="227" y="329"/>
                                </a:lnTo>
                                <a:lnTo>
                                  <a:pt x="248" y="408"/>
                                </a:lnTo>
                                <a:lnTo>
                                  <a:pt x="252" y="457"/>
                                </a:lnTo>
                                <a:lnTo>
                                  <a:pt x="269" y="511"/>
                                </a:lnTo>
                                <a:lnTo>
                                  <a:pt x="278" y="576"/>
                                </a:lnTo>
                                <a:lnTo>
                                  <a:pt x="278" y="638"/>
                                </a:lnTo>
                                <a:lnTo>
                                  <a:pt x="294" y="696"/>
                                </a:lnTo>
                                <a:lnTo>
                                  <a:pt x="294" y="646"/>
                                </a:lnTo>
                                <a:lnTo>
                                  <a:pt x="294" y="585"/>
                                </a:lnTo>
                                <a:lnTo>
                                  <a:pt x="294" y="502"/>
                                </a:lnTo>
                                <a:lnTo>
                                  <a:pt x="285" y="432"/>
                                </a:lnTo>
                                <a:lnTo>
                                  <a:pt x="281" y="383"/>
                                </a:lnTo>
                                <a:lnTo>
                                  <a:pt x="294" y="440"/>
                                </a:lnTo>
                                <a:lnTo>
                                  <a:pt x="311" y="498"/>
                                </a:lnTo>
                                <a:lnTo>
                                  <a:pt x="311" y="560"/>
                                </a:lnTo>
                                <a:lnTo>
                                  <a:pt x="311" y="626"/>
                                </a:lnTo>
                                <a:lnTo>
                                  <a:pt x="311" y="679"/>
                                </a:lnTo>
                                <a:lnTo>
                                  <a:pt x="315" y="700"/>
                                </a:lnTo>
                                <a:lnTo>
                                  <a:pt x="323" y="720"/>
                                </a:lnTo>
                                <a:lnTo>
                                  <a:pt x="323" y="786"/>
                                </a:lnTo>
                                <a:lnTo>
                                  <a:pt x="360" y="803"/>
                                </a:lnTo>
                                <a:lnTo>
                                  <a:pt x="435" y="803"/>
                                </a:lnTo>
                                <a:lnTo>
                                  <a:pt x="410" y="729"/>
                                </a:lnTo>
                                <a:lnTo>
                                  <a:pt x="385" y="658"/>
                                </a:lnTo>
                                <a:lnTo>
                                  <a:pt x="377" y="563"/>
                                </a:lnTo>
                                <a:lnTo>
                                  <a:pt x="377" y="486"/>
                                </a:lnTo>
                                <a:lnTo>
                                  <a:pt x="360" y="412"/>
                                </a:lnTo>
                                <a:lnTo>
                                  <a:pt x="393" y="506"/>
                                </a:lnTo>
                                <a:lnTo>
                                  <a:pt x="393" y="556"/>
                                </a:lnTo>
                                <a:lnTo>
                                  <a:pt x="393" y="630"/>
                                </a:lnTo>
                                <a:lnTo>
                                  <a:pt x="414" y="700"/>
                                </a:lnTo>
                                <a:lnTo>
                                  <a:pt x="426" y="754"/>
                                </a:lnTo>
                                <a:lnTo>
                                  <a:pt x="451" y="815"/>
                                </a:lnTo>
                                <a:lnTo>
                                  <a:pt x="505" y="810"/>
                                </a:lnTo>
                                <a:lnTo>
                                  <a:pt x="601" y="8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452" name="Freeform 10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46" y="2850"/>
                            <a:ext cx="11" cy="14"/>
                          </a:xfrm>
                          <a:custGeom>
                            <a:avLst/>
                            <a:gdLst>
                              <a:gd name="T0" fmla="*/ 0 w 128"/>
                              <a:gd name="T1" fmla="*/ 0 h 181"/>
                              <a:gd name="T2" fmla="*/ 0 w 128"/>
                              <a:gd name="T3" fmla="*/ 0 h 181"/>
                              <a:gd name="T4" fmla="*/ 0 w 128"/>
                              <a:gd name="T5" fmla="*/ 0 h 181"/>
                              <a:gd name="T6" fmla="*/ 0 w 128"/>
                              <a:gd name="T7" fmla="*/ 0 h 181"/>
                              <a:gd name="T8" fmla="*/ 0 w 128"/>
                              <a:gd name="T9" fmla="*/ 0 h 181"/>
                              <a:gd name="T10" fmla="*/ 0 w 128"/>
                              <a:gd name="T11" fmla="*/ 0 h 181"/>
                              <a:gd name="T12" fmla="*/ 0 w 128"/>
                              <a:gd name="T13" fmla="*/ 0 h 181"/>
                              <a:gd name="T14" fmla="*/ 0 w 128"/>
                              <a:gd name="T15" fmla="*/ 0 h 181"/>
                              <a:gd name="T16" fmla="*/ 0 w 128"/>
                              <a:gd name="T17" fmla="*/ 0 h 181"/>
                              <a:gd name="T18" fmla="*/ 0 w 128"/>
                              <a:gd name="T19" fmla="*/ 0 h 181"/>
                              <a:gd name="T20" fmla="*/ 0 w 128"/>
                              <a:gd name="T21" fmla="*/ 0 h 181"/>
                              <a:gd name="T22" fmla="*/ 0 w 128"/>
                              <a:gd name="T23" fmla="*/ 0 h 181"/>
                              <a:gd name="T24" fmla="*/ 0 w 128"/>
                              <a:gd name="T25" fmla="*/ 0 h 181"/>
                              <a:gd name="T26" fmla="*/ 0 w 128"/>
                              <a:gd name="T27" fmla="*/ 0 h 181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128"/>
                              <a:gd name="T43" fmla="*/ 0 h 181"/>
                              <a:gd name="T44" fmla="*/ 128 w 128"/>
                              <a:gd name="T45" fmla="*/ 181 h 181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128" h="181">
                                <a:moveTo>
                                  <a:pt x="30" y="0"/>
                                </a:moveTo>
                                <a:lnTo>
                                  <a:pt x="0" y="34"/>
                                </a:lnTo>
                                <a:lnTo>
                                  <a:pt x="11" y="79"/>
                                </a:lnTo>
                                <a:lnTo>
                                  <a:pt x="32" y="131"/>
                                </a:lnTo>
                                <a:lnTo>
                                  <a:pt x="41" y="153"/>
                                </a:lnTo>
                                <a:lnTo>
                                  <a:pt x="58" y="181"/>
                                </a:lnTo>
                                <a:lnTo>
                                  <a:pt x="84" y="160"/>
                                </a:lnTo>
                                <a:lnTo>
                                  <a:pt x="100" y="149"/>
                                </a:lnTo>
                                <a:lnTo>
                                  <a:pt x="128" y="136"/>
                                </a:lnTo>
                                <a:lnTo>
                                  <a:pt x="91" y="111"/>
                                </a:lnTo>
                                <a:lnTo>
                                  <a:pt x="63" y="82"/>
                                </a:lnTo>
                                <a:lnTo>
                                  <a:pt x="42" y="62"/>
                                </a:lnTo>
                                <a:lnTo>
                                  <a:pt x="28" y="40"/>
                                </a:lnTo>
                                <a:lnTo>
                                  <a:pt x="3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446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35" y="2907"/>
                        <a:ext cx="50" cy="11"/>
                        <a:chOff x="5135" y="2907"/>
                        <a:chExt cx="50" cy="11"/>
                      </a:xfrm>
                    </p:grpSpPr>
                    <p:sp>
                      <p:nvSpPr>
                        <p:cNvPr id="7447" name="Freeform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35" y="2908"/>
                          <a:ext cx="50" cy="8"/>
                        </a:xfrm>
                        <a:custGeom>
                          <a:avLst/>
                          <a:gdLst>
                            <a:gd name="T0" fmla="*/ 0 w 543"/>
                            <a:gd name="T1" fmla="*/ 0 h 113"/>
                            <a:gd name="T2" fmla="*/ 0 w 543"/>
                            <a:gd name="T3" fmla="*/ 0 h 113"/>
                            <a:gd name="T4" fmla="*/ 0 w 543"/>
                            <a:gd name="T5" fmla="*/ 0 h 113"/>
                            <a:gd name="T6" fmla="*/ 0 w 543"/>
                            <a:gd name="T7" fmla="*/ 0 h 113"/>
                            <a:gd name="T8" fmla="*/ 0 w 543"/>
                            <a:gd name="T9" fmla="*/ 0 h 113"/>
                            <a:gd name="T10" fmla="*/ 0 w 543"/>
                            <a:gd name="T11" fmla="*/ 0 h 113"/>
                            <a:gd name="T12" fmla="*/ 0 w 543"/>
                            <a:gd name="T13" fmla="*/ 0 h 113"/>
                            <a:gd name="T14" fmla="*/ 0 w 543"/>
                            <a:gd name="T15" fmla="*/ 0 h 113"/>
                            <a:gd name="T16" fmla="*/ 0 w 543"/>
                            <a:gd name="T17" fmla="*/ 0 h 113"/>
                            <a:gd name="T18" fmla="*/ 0 w 543"/>
                            <a:gd name="T19" fmla="*/ 0 h 113"/>
                            <a:gd name="T20" fmla="*/ 0 w 543"/>
                            <a:gd name="T21" fmla="*/ 0 h 113"/>
                            <a:gd name="T22" fmla="*/ 0 w 543"/>
                            <a:gd name="T23" fmla="*/ 0 h 113"/>
                            <a:gd name="T24" fmla="*/ 0 w 543"/>
                            <a:gd name="T25" fmla="*/ 0 h 113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543"/>
                            <a:gd name="T40" fmla="*/ 0 h 113"/>
                            <a:gd name="T41" fmla="*/ 543 w 543"/>
                            <a:gd name="T42" fmla="*/ 113 h 113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543" h="113">
                              <a:moveTo>
                                <a:pt x="0" y="18"/>
                              </a:moveTo>
                              <a:lnTo>
                                <a:pt x="75" y="24"/>
                              </a:lnTo>
                              <a:lnTo>
                                <a:pt x="187" y="27"/>
                              </a:lnTo>
                              <a:lnTo>
                                <a:pt x="332" y="24"/>
                              </a:lnTo>
                              <a:lnTo>
                                <a:pt x="446" y="12"/>
                              </a:lnTo>
                              <a:lnTo>
                                <a:pt x="543" y="0"/>
                              </a:lnTo>
                              <a:lnTo>
                                <a:pt x="541" y="71"/>
                              </a:lnTo>
                              <a:lnTo>
                                <a:pt x="414" y="103"/>
                              </a:lnTo>
                              <a:lnTo>
                                <a:pt x="265" y="113"/>
                              </a:lnTo>
                              <a:lnTo>
                                <a:pt x="165" y="113"/>
                              </a:lnTo>
                              <a:lnTo>
                                <a:pt x="49" y="107"/>
                              </a:lnTo>
                              <a:lnTo>
                                <a:pt x="0" y="88"/>
                              </a:lnTo>
                              <a:lnTo>
                                <a:pt x="0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48" name="Oval 11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149" y="2907"/>
                          <a:ext cx="22" cy="11"/>
                        </a:xfrm>
                        <a:prstGeom prst="ellipse">
                          <a:avLst/>
                        </a:prstGeom>
                        <a:solidFill>
                          <a:srgbClr val="800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GB" sz="1900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354" name="Group 1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95" y="2805"/>
                      <a:ext cx="115" cy="297"/>
                      <a:chOff x="5195" y="2805"/>
                      <a:chExt cx="115" cy="297"/>
                    </a:xfrm>
                  </p:grpSpPr>
                  <p:grpSp>
                    <p:nvGrpSpPr>
                      <p:cNvPr id="7355" name="Group 1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238" y="2843"/>
                        <a:ext cx="32" cy="47"/>
                        <a:chOff x="5238" y="2843"/>
                        <a:chExt cx="32" cy="47"/>
                      </a:xfrm>
                    </p:grpSpPr>
                    <p:sp>
                      <p:nvSpPr>
                        <p:cNvPr id="7429" name="Freeform 11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38" y="2843"/>
                          <a:ext cx="32" cy="47"/>
                        </a:xfrm>
                        <a:custGeom>
                          <a:avLst/>
                          <a:gdLst>
                            <a:gd name="T0" fmla="*/ 0 w 349"/>
                            <a:gd name="T1" fmla="*/ 0 h 608"/>
                            <a:gd name="T2" fmla="*/ 0 w 349"/>
                            <a:gd name="T3" fmla="*/ 0 h 608"/>
                            <a:gd name="T4" fmla="*/ 0 w 349"/>
                            <a:gd name="T5" fmla="*/ 0 h 608"/>
                            <a:gd name="T6" fmla="*/ 0 w 349"/>
                            <a:gd name="T7" fmla="*/ 0 h 608"/>
                            <a:gd name="T8" fmla="*/ 0 w 349"/>
                            <a:gd name="T9" fmla="*/ 0 h 608"/>
                            <a:gd name="T10" fmla="*/ 0 w 349"/>
                            <a:gd name="T11" fmla="*/ 0 h 608"/>
                            <a:gd name="T12" fmla="*/ 0 w 349"/>
                            <a:gd name="T13" fmla="*/ 0 h 608"/>
                            <a:gd name="T14" fmla="*/ 0 w 349"/>
                            <a:gd name="T15" fmla="*/ 0 h 608"/>
                            <a:gd name="T16" fmla="*/ 0 w 349"/>
                            <a:gd name="T17" fmla="*/ 0 h 608"/>
                            <a:gd name="T18" fmla="*/ 0 w 349"/>
                            <a:gd name="T19" fmla="*/ 0 h 608"/>
                            <a:gd name="T20" fmla="*/ 0 w 349"/>
                            <a:gd name="T21" fmla="*/ 0 h 608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49"/>
                            <a:gd name="T34" fmla="*/ 0 h 608"/>
                            <a:gd name="T35" fmla="*/ 349 w 349"/>
                            <a:gd name="T36" fmla="*/ 608 h 608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49" h="608">
                              <a:moveTo>
                                <a:pt x="9" y="63"/>
                              </a:moveTo>
                              <a:lnTo>
                                <a:pt x="28" y="43"/>
                              </a:lnTo>
                              <a:lnTo>
                                <a:pt x="270" y="0"/>
                              </a:lnTo>
                              <a:lnTo>
                                <a:pt x="296" y="8"/>
                              </a:lnTo>
                              <a:lnTo>
                                <a:pt x="311" y="19"/>
                              </a:lnTo>
                              <a:lnTo>
                                <a:pt x="322" y="41"/>
                              </a:lnTo>
                              <a:lnTo>
                                <a:pt x="349" y="369"/>
                              </a:lnTo>
                              <a:lnTo>
                                <a:pt x="179" y="608"/>
                              </a:lnTo>
                              <a:lnTo>
                                <a:pt x="115" y="605"/>
                              </a:lnTo>
                              <a:lnTo>
                                <a:pt x="0" y="251"/>
                              </a:lnTo>
                              <a:lnTo>
                                <a:pt x="9" y="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30" name="Freeform 1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40" y="2848"/>
                          <a:ext cx="10" cy="12"/>
                        </a:xfrm>
                        <a:custGeom>
                          <a:avLst/>
                          <a:gdLst>
                            <a:gd name="T0" fmla="*/ 0 w 105"/>
                            <a:gd name="T1" fmla="*/ 0 h 167"/>
                            <a:gd name="T2" fmla="*/ 0 w 105"/>
                            <a:gd name="T3" fmla="*/ 0 h 167"/>
                            <a:gd name="T4" fmla="*/ 0 w 105"/>
                            <a:gd name="T5" fmla="*/ 0 h 167"/>
                            <a:gd name="T6" fmla="*/ 0 w 105"/>
                            <a:gd name="T7" fmla="*/ 0 h 167"/>
                            <a:gd name="T8" fmla="*/ 0 w 105"/>
                            <a:gd name="T9" fmla="*/ 0 h 167"/>
                            <a:gd name="T10" fmla="*/ 0 w 105"/>
                            <a:gd name="T11" fmla="*/ 0 h 167"/>
                            <a:gd name="T12" fmla="*/ 0 w 105"/>
                            <a:gd name="T13" fmla="*/ 0 h 167"/>
                            <a:gd name="T14" fmla="*/ 0 w 105"/>
                            <a:gd name="T15" fmla="*/ 0 h 167"/>
                            <a:gd name="T16" fmla="*/ 0 w 105"/>
                            <a:gd name="T17" fmla="*/ 0 h 167"/>
                            <a:gd name="T18" fmla="*/ 0 w 105"/>
                            <a:gd name="T19" fmla="*/ 0 h 167"/>
                            <a:gd name="T20" fmla="*/ 0 w 105"/>
                            <a:gd name="T21" fmla="*/ 0 h 167"/>
                            <a:gd name="T22" fmla="*/ 0 w 105"/>
                            <a:gd name="T23" fmla="*/ 0 h 167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w 105"/>
                            <a:gd name="T37" fmla="*/ 0 h 167"/>
                            <a:gd name="T38" fmla="*/ 105 w 105"/>
                            <a:gd name="T39" fmla="*/ 167 h 167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T36" t="T37" r="T38" b="T39"/>
                          <a:pathLst>
                            <a:path w="105" h="167">
                              <a:moveTo>
                                <a:pt x="105" y="83"/>
                              </a:moveTo>
                              <a:lnTo>
                                <a:pt x="72" y="118"/>
                              </a:lnTo>
                              <a:lnTo>
                                <a:pt x="55" y="167"/>
                              </a:lnTo>
                              <a:lnTo>
                                <a:pt x="19" y="125"/>
                              </a:lnTo>
                              <a:lnTo>
                                <a:pt x="3" y="101"/>
                              </a:lnTo>
                              <a:lnTo>
                                <a:pt x="0" y="56"/>
                              </a:lnTo>
                              <a:lnTo>
                                <a:pt x="1" y="0"/>
                              </a:lnTo>
                              <a:lnTo>
                                <a:pt x="36" y="37"/>
                              </a:lnTo>
                              <a:lnTo>
                                <a:pt x="42" y="54"/>
                              </a:lnTo>
                              <a:lnTo>
                                <a:pt x="52" y="66"/>
                              </a:lnTo>
                              <a:lnTo>
                                <a:pt x="78" y="79"/>
                              </a:lnTo>
                              <a:lnTo>
                                <a:pt x="105" y="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31" name="Freeform 1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51" y="2845"/>
                          <a:ext cx="15" cy="16"/>
                        </a:xfrm>
                        <a:custGeom>
                          <a:avLst/>
                          <a:gdLst>
                            <a:gd name="T0" fmla="*/ 0 w 169"/>
                            <a:gd name="T1" fmla="*/ 0 h 214"/>
                            <a:gd name="T2" fmla="*/ 0 w 169"/>
                            <a:gd name="T3" fmla="*/ 0 h 214"/>
                            <a:gd name="T4" fmla="*/ 0 w 169"/>
                            <a:gd name="T5" fmla="*/ 0 h 214"/>
                            <a:gd name="T6" fmla="*/ 0 w 169"/>
                            <a:gd name="T7" fmla="*/ 0 h 214"/>
                            <a:gd name="T8" fmla="*/ 0 w 169"/>
                            <a:gd name="T9" fmla="*/ 0 h 214"/>
                            <a:gd name="T10" fmla="*/ 0 w 169"/>
                            <a:gd name="T11" fmla="*/ 0 h 214"/>
                            <a:gd name="T12" fmla="*/ 0 w 169"/>
                            <a:gd name="T13" fmla="*/ 0 h 214"/>
                            <a:gd name="T14" fmla="*/ 0 w 169"/>
                            <a:gd name="T15" fmla="*/ 0 h 214"/>
                            <a:gd name="T16" fmla="*/ 0 w 169"/>
                            <a:gd name="T17" fmla="*/ 0 h 214"/>
                            <a:gd name="T18" fmla="*/ 0 w 169"/>
                            <a:gd name="T19" fmla="*/ 0 h 214"/>
                            <a:gd name="T20" fmla="*/ 0 w 169"/>
                            <a:gd name="T21" fmla="*/ 0 h 214"/>
                            <a:gd name="T22" fmla="*/ 0 w 169"/>
                            <a:gd name="T23" fmla="*/ 0 h 214"/>
                            <a:gd name="T24" fmla="*/ 0 w 169"/>
                            <a:gd name="T25" fmla="*/ 0 h 214"/>
                            <a:gd name="T26" fmla="*/ 0 w 169"/>
                            <a:gd name="T27" fmla="*/ 0 h 214"/>
                            <a:gd name="T28" fmla="*/ 0 w 169"/>
                            <a:gd name="T29" fmla="*/ 0 h 214"/>
                            <a:gd name="T30" fmla="*/ 0 w 169"/>
                            <a:gd name="T31" fmla="*/ 0 h 214"/>
                            <a:gd name="T32" fmla="*/ 0 w 169"/>
                            <a:gd name="T33" fmla="*/ 0 h 21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69"/>
                            <a:gd name="T52" fmla="*/ 0 h 214"/>
                            <a:gd name="T53" fmla="*/ 169 w 169"/>
                            <a:gd name="T54" fmla="*/ 214 h 21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69" h="214">
                              <a:moveTo>
                                <a:pt x="0" y="124"/>
                              </a:moveTo>
                              <a:lnTo>
                                <a:pt x="16" y="136"/>
                              </a:lnTo>
                              <a:lnTo>
                                <a:pt x="38" y="163"/>
                              </a:lnTo>
                              <a:lnTo>
                                <a:pt x="55" y="214"/>
                              </a:lnTo>
                              <a:lnTo>
                                <a:pt x="97" y="183"/>
                              </a:lnTo>
                              <a:lnTo>
                                <a:pt x="136" y="155"/>
                              </a:lnTo>
                              <a:lnTo>
                                <a:pt x="164" y="119"/>
                              </a:lnTo>
                              <a:lnTo>
                                <a:pt x="164" y="77"/>
                              </a:lnTo>
                              <a:lnTo>
                                <a:pt x="169" y="33"/>
                              </a:lnTo>
                              <a:lnTo>
                                <a:pt x="167" y="11"/>
                              </a:lnTo>
                              <a:lnTo>
                                <a:pt x="157" y="0"/>
                              </a:lnTo>
                              <a:lnTo>
                                <a:pt x="157" y="15"/>
                              </a:lnTo>
                              <a:lnTo>
                                <a:pt x="133" y="44"/>
                              </a:lnTo>
                              <a:lnTo>
                                <a:pt x="102" y="77"/>
                              </a:lnTo>
                              <a:lnTo>
                                <a:pt x="69" y="97"/>
                              </a:lnTo>
                              <a:lnTo>
                                <a:pt x="36" y="113"/>
                              </a:lnTo>
                              <a:lnTo>
                                <a:pt x="0" y="1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32" name="Freeform 1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47" y="2855"/>
                          <a:ext cx="12" cy="32"/>
                        </a:xfrm>
                        <a:custGeom>
                          <a:avLst/>
                          <a:gdLst>
                            <a:gd name="T0" fmla="*/ 0 w 135"/>
                            <a:gd name="T1" fmla="*/ 0 h 416"/>
                            <a:gd name="T2" fmla="*/ 0 w 135"/>
                            <a:gd name="T3" fmla="*/ 0 h 416"/>
                            <a:gd name="T4" fmla="*/ 0 w 135"/>
                            <a:gd name="T5" fmla="*/ 0 h 416"/>
                            <a:gd name="T6" fmla="*/ 0 w 135"/>
                            <a:gd name="T7" fmla="*/ 0 h 416"/>
                            <a:gd name="T8" fmla="*/ 0 w 135"/>
                            <a:gd name="T9" fmla="*/ 0 h 416"/>
                            <a:gd name="T10" fmla="*/ 0 w 135"/>
                            <a:gd name="T11" fmla="*/ 0 h 416"/>
                            <a:gd name="T12" fmla="*/ 0 w 135"/>
                            <a:gd name="T13" fmla="*/ 0 h 416"/>
                            <a:gd name="T14" fmla="*/ 0 w 135"/>
                            <a:gd name="T15" fmla="*/ 0 h 416"/>
                            <a:gd name="T16" fmla="*/ 0 w 135"/>
                            <a:gd name="T17" fmla="*/ 0 h 416"/>
                            <a:gd name="T18" fmla="*/ 0 w 135"/>
                            <a:gd name="T19" fmla="*/ 0 h 416"/>
                            <a:gd name="T20" fmla="*/ 0 w 135"/>
                            <a:gd name="T21" fmla="*/ 0 h 416"/>
                            <a:gd name="T22" fmla="*/ 0 w 135"/>
                            <a:gd name="T23" fmla="*/ 0 h 416"/>
                            <a:gd name="T24" fmla="*/ 0 w 135"/>
                            <a:gd name="T25" fmla="*/ 0 h 416"/>
                            <a:gd name="T26" fmla="*/ 0 w 135"/>
                            <a:gd name="T27" fmla="*/ 0 h 416"/>
                            <a:gd name="T28" fmla="*/ 0 w 135"/>
                            <a:gd name="T29" fmla="*/ 0 h 416"/>
                            <a:gd name="T30" fmla="*/ 0 w 135"/>
                            <a:gd name="T31" fmla="*/ 0 h 416"/>
                            <a:gd name="T32" fmla="*/ 0 w 135"/>
                            <a:gd name="T33" fmla="*/ 0 h 416"/>
                            <a:gd name="T34" fmla="*/ 0 w 135"/>
                            <a:gd name="T35" fmla="*/ 0 h 416"/>
                            <a:gd name="T36" fmla="*/ 0 w 135"/>
                            <a:gd name="T37" fmla="*/ 0 h 41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w 135"/>
                            <a:gd name="T58" fmla="*/ 0 h 416"/>
                            <a:gd name="T59" fmla="*/ 135 w 135"/>
                            <a:gd name="T60" fmla="*/ 416 h 41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T57" t="T58" r="T59" b="T60"/>
                          <a:pathLst>
                            <a:path w="135" h="416">
                              <a:moveTo>
                                <a:pt x="39" y="0"/>
                              </a:moveTo>
                              <a:lnTo>
                                <a:pt x="9" y="28"/>
                              </a:lnTo>
                              <a:lnTo>
                                <a:pt x="0" y="69"/>
                              </a:lnTo>
                              <a:lnTo>
                                <a:pt x="1" y="87"/>
                              </a:lnTo>
                              <a:lnTo>
                                <a:pt x="8" y="107"/>
                              </a:lnTo>
                              <a:lnTo>
                                <a:pt x="16" y="119"/>
                              </a:lnTo>
                              <a:lnTo>
                                <a:pt x="13" y="155"/>
                              </a:lnTo>
                              <a:lnTo>
                                <a:pt x="8" y="214"/>
                              </a:lnTo>
                              <a:lnTo>
                                <a:pt x="42" y="308"/>
                              </a:lnTo>
                              <a:lnTo>
                                <a:pt x="67" y="416"/>
                              </a:lnTo>
                              <a:lnTo>
                                <a:pt x="95" y="352"/>
                              </a:lnTo>
                              <a:lnTo>
                                <a:pt x="125" y="275"/>
                              </a:lnTo>
                              <a:lnTo>
                                <a:pt x="135" y="241"/>
                              </a:lnTo>
                              <a:lnTo>
                                <a:pt x="113" y="170"/>
                              </a:lnTo>
                              <a:lnTo>
                                <a:pt x="87" y="119"/>
                              </a:lnTo>
                              <a:lnTo>
                                <a:pt x="93" y="82"/>
                              </a:lnTo>
                              <a:lnTo>
                                <a:pt x="83" y="44"/>
                              </a:lnTo>
                              <a:lnTo>
                                <a:pt x="69" y="19"/>
                              </a:lnTo>
                              <a:lnTo>
                                <a:pt x="3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33" name="Freeform 11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41" y="2857"/>
                          <a:ext cx="6" cy="13"/>
                        </a:xfrm>
                        <a:custGeom>
                          <a:avLst/>
                          <a:gdLst>
                            <a:gd name="T0" fmla="*/ 0 w 69"/>
                            <a:gd name="T1" fmla="*/ 0 h 178"/>
                            <a:gd name="T2" fmla="*/ 0 w 69"/>
                            <a:gd name="T3" fmla="*/ 0 h 178"/>
                            <a:gd name="T4" fmla="*/ 0 w 69"/>
                            <a:gd name="T5" fmla="*/ 0 h 178"/>
                            <a:gd name="T6" fmla="*/ 0 w 69"/>
                            <a:gd name="T7" fmla="*/ 0 h 178"/>
                            <a:gd name="T8" fmla="*/ 0 w 69"/>
                            <a:gd name="T9" fmla="*/ 0 h 178"/>
                            <a:gd name="T10" fmla="*/ 0 w 69"/>
                            <a:gd name="T11" fmla="*/ 0 h 178"/>
                            <a:gd name="T12" fmla="*/ 0 w 69"/>
                            <a:gd name="T13" fmla="*/ 0 h 178"/>
                            <a:gd name="T14" fmla="*/ 0 w 69"/>
                            <a:gd name="T15" fmla="*/ 0 h 178"/>
                            <a:gd name="T16" fmla="*/ 0 w 69"/>
                            <a:gd name="T17" fmla="*/ 0 h 178"/>
                            <a:gd name="T18" fmla="*/ 0 w 69"/>
                            <a:gd name="T19" fmla="*/ 0 h 17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69"/>
                            <a:gd name="T31" fmla="*/ 0 h 178"/>
                            <a:gd name="T32" fmla="*/ 69 w 69"/>
                            <a:gd name="T33" fmla="*/ 178 h 17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69" h="178">
                              <a:moveTo>
                                <a:pt x="0" y="0"/>
                              </a:moveTo>
                              <a:lnTo>
                                <a:pt x="23" y="36"/>
                              </a:lnTo>
                              <a:lnTo>
                                <a:pt x="44" y="59"/>
                              </a:lnTo>
                              <a:lnTo>
                                <a:pt x="55" y="63"/>
                              </a:lnTo>
                              <a:lnTo>
                                <a:pt x="69" y="97"/>
                              </a:lnTo>
                              <a:lnTo>
                                <a:pt x="62" y="178"/>
                              </a:lnTo>
                              <a:lnTo>
                                <a:pt x="54" y="147"/>
                              </a:lnTo>
                              <a:lnTo>
                                <a:pt x="30" y="97"/>
                              </a:lnTo>
                              <a:lnTo>
                                <a:pt x="13" y="5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34" name="Freeform 12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55" y="2855"/>
                          <a:ext cx="11" cy="18"/>
                        </a:xfrm>
                        <a:custGeom>
                          <a:avLst/>
                          <a:gdLst>
                            <a:gd name="T0" fmla="*/ 0 w 120"/>
                            <a:gd name="T1" fmla="*/ 0 h 235"/>
                            <a:gd name="T2" fmla="*/ 0 w 120"/>
                            <a:gd name="T3" fmla="*/ 0 h 235"/>
                            <a:gd name="T4" fmla="*/ 0 w 120"/>
                            <a:gd name="T5" fmla="*/ 0 h 235"/>
                            <a:gd name="T6" fmla="*/ 0 w 120"/>
                            <a:gd name="T7" fmla="*/ 0 h 235"/>
                            <a:gd name="T8" fmla="*/ 0 w 120"/>
                            <a:gd name="T9" fmla="*/ 0 h 235"/>
                            <a:gd name="T10" fmla="*/ 0 w 120"/>
                            <a:gd name="T11" fmla="*/ 0 h 235"/>
                            <a:gd name="T12" fmla="*/ 0 w 120"/>
                            <a:gd name="T13" fmla="*/ 0 h 235"/>
                            <a:gd name="T14" fmla="*/ 0 w 120"/>
                            <a:gd name="T15" fmla="*/ 0 h 235"/>
                            <a:gd name="T16" fmla="*/ 0 w 120"/>
                            <a:gd name="T17" fmla="*/ 0 h 235"/>
                            <a:gd name="T18" fmla="*/ 0 w 120"/>
                            <a:gd name="T19" fmla="*/ 0 h 235"/>
                            <a:gd name="T20" fmla="*/ 0 w 120"/>
                            <a:gd name="T21" fmla="*/ 0 h 235"/>
                            <a:gd name="T22" fmla="*/ 0 w 120"/>
                            <a:gd name="T23" fmla="*/ 0 h 235"/>
                            <a:gd name="T24" fmla="*/ 0 w 120"/>
                            <a:gd name="T25" fmla="*/ 0 h 235"/>
                            <a:gd name="T26" fmla="*/ 0 w 120"/>
                            <a:gd name="T27" fmla="*/ 0 h 235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20"/>
                            <a:gd name="T43" fmla="*/ 0 h 235"/>
                            <a:gd name="T44" fmla="*/ 120 w 120"/>
                            <a:gd name="T45" fmla="*/ 235 h 235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20" h="235">
                              <a:moveTo>
                                <a:pt x="7" y="92"/>
                              </a:moveTo>
                              <a:lnTo>
                                <a:pt x="0" y="114"/>
                              </a:lnTo>
                              <a:lnTo>
                                <a:pt x="17" y="151"/>
                              </a:lnTo>
                              <a:lnTo>
                                <a:pt x="28" y="180"/>
                              </a:lnTo>
                              <a:lnTo>
                                <a:pt x="43" y="235"/>
                              </a:lnTo>
                              <a:lnTo>
                                <a:pt x="69" y="165"/>
                              </a:lnTo>
                              <a:lnTo>
                                <a:pt x="86" y="113"/>
                              </a:lnTo>
                              <a:lnTo>
                                <a:pt x="104" y="67"/>
                              </a:lnTo>
                              <a:lnTo>
                                <a:pt x="113" y="33"/>
                              </a:lnTo>
                              <a:lnTo>
                                <a:pt x="120" y="1"/>
                              </a:lnTo>
                              <a:lnTo>
                                <a:pt x="119" y="0"/>
                              </a:lnTo>
                              <a:lnTo>
                                <a:pt x="104" y="23"/>
                              </a:lnTo>
                              <a:lnTo>
                                <a:pt x="67" y="52"/>
                              </a:lnTo>
                              <a:lnTo>
                                <a:pt x="7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356" name="Group 1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208" y="3076"/>
                        <a:ext cx="40" cy="26"/>
                        <a:chOff x="5208" y="3076"/>
                        <a:chExt cx="40" cy="26"/>
                      </a:xfrm>
                    </p:grpSpPr>
                    <p:sp>
                      <p:nvSpPr>
                        <p:cNvPr id="7426" name="Freeform 12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08" y="3076"/>
                          <a:ext cx="40" cy="26"/>
                        </a:xfrm>
                        <a:custGeom>
                          <a:avLst/>
                          <a:gdLst>
                            <a:gd name="T0" fmla="*/ 0 w 446"/>
                            <a:gd name="T1" fmla="*/ 0 h 341"/>
                            <a:gd name="T2" fmla="*/ 0 w 446"/>
                            <a:gd name="T3" fmla="*/ 0 h 341"/>
                            <a:gd name="T4" fmla="*/ 0 w 446"/>
                            <a:gd name="T5" fmla="*/ 0 h 341"/>
                            <a:gd name="T6" fmla="*/ 0 w 446"/>
                            <a:gd name="T7" fmla="*/ 0 h 341"/>
                            <a:gd name="T8" fmla="*/ 0 w 446"/>
                            <a:gd name="T9" fmla="*/ 0 h 341"/>
                            <a:gd name="T10" fmla="*/ 0 w 446"/>
                            <a:gd name="T11" fmla="*/ 0 h 341"/>
                            <a:gd name="T12" fmla="*/ 0 w 446"/>
                            <a:gd name="T13" fmla="*/ 0 h 341"/>
                            <a:gd name="T14" fmla="*/ 0 w 446"/>
                            <a:gd name="T15" fmla="*/ 0 h 341"/>
                            <a:gd name="T16" fmla="*/ 0 w 446"/>
                            <a:gd name="T17" fmla="*/ 0 h 341"/>
                            <a:gd name="T18" fmla="*/ 0 w 446"/>
                            <a:gd name="T19" fmla="*/ 0 h 341"/>
                            <a:gd name="T20" fmla="*/ 0 w 446"/>
                            <a:gd name="T21" fmla="*/ 0 h 341"/>
                            <a:gd name="T22" fmla="*/ 0 w 446"/>
                            <a:gd name="T23" fmla="*/ 0 h 341"/>
                            <a:gd name="T24" fmla="*/ 0 w 446"/>
                            <a:gd name="T25" fmla="*/ 0 h 341"/>
                            <a:gd name="T26" fmla="*/ 0 w 446"/>
                            <a:gd name="T27" fmla="*/ 0 h 341"/>
                            <a:gd name="T28" fmla="*/ 0 w 446"/>
                            <a:gd name="T29" fmla="*/ 0 h 341"/>
                            <a:gd name="T30" fmla="*/ 0 w 446"/>
                            <a:gd name="T31" fmla="*/ 0 h 341"/>
                            <a:gd name="T32" fmla="*/ 0 w 446"/>
                            <a:gd name="T33" fmla="*/ 0 h 341"/>
                            <a:gd name="T34" fmla="*/ 0 w 446"/>
                            <a:gd name="T35" fmla="*/ 0 h 34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446"/>
                            <a:gd name="T55" fmla="*/ 0 h 341"/>
                            <a:gd name="T56" fmla="*/ 446 w 446"/>
                            <a:gd name="T57" fmla="*/ 341 h 34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446" h="341">
                              <a:moveTo>
                                <a:pt x="421" y="0"/>
                              </a:moveTo>
                              <a:lnTo>
                                <a:pt x="440" y="54"/>
                              </a:lnTo>
                              <a:lnTo>
                                <a:pt x="446" y="102"/>
                              </a:lnTo>
                              <a:lnTo>
                                <a:pt x="435" y="159"/>
                              </a:lnTo>
                              <a:lnTo>
                                <a:pt x="379" y="188"/>
                              </a:lnTo>
                              <a:lnTo>
                                <a:pt x="356" y="184"/>
                              </a:lnTo>
                              <a:lnTo>
                                <a:pt x="302" y="275"/>
                              </a:lnTo>
                              <a:lnTo>
                                <a:pt x="177" y="328"/>
                              </a:lnTo>
                              <a:lnTo>
                                <a:pt x="109" y="341"/>
                              </a:lnTo>
                              <a:lnTo>
                                <a:pt x="20" y="328"/>
                              </a:lnTo>
                              <a:lnTo>
                                <a:pt x="0" y="296"/>
                              </a:lnTo>
                              <a:lnTo>
                                <a:pt x="3" y="245"/>
                              </a:lnTo>
                              <a:lnTo>
                                <a:pt x="62" y="208"/>
                              </a:lnTo>
                              <a:lnTo>
                                <a:pt x="103" y="167"/>
                              </a:lnTo>
                              <a:lnTo>
                                <a:pt x="161" y="85"/>
                              </a:lnTo>
                              <a:lnTo>
                                <a:pt x="196" y="43"/>
                              </a:lnTo>
                              <a:lnTo>
                                <a:pt x="194" y="6"/>
                              </a:lnTo>
                              <a:lnTo>
                                <a:pt x="4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27" name="Freeform 1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20" y="3080"/>
                          <a:ext cx="18" cy="11"/>
                        </a:xfrm>
                        <a:custGeom>
                          <a:avLst/>
                          <a:gdLst>
                            <a:gd name="T0" fmla="*/ 0 w 200"/>
                            <a:gd name="T1" fmla="*/ 0 h 142"/>
                            <a:gd name="T2" fmla="*/ 0 w 200"/>
                            <a:gd name="T3" fmla="*/ 0 h 142"/>
                            <a:gd name="T4" fmla="*/ 0 w 200"/>
                            <a:gd name="T5" fmla="*/ 0 h 142"/>
                            <a:gd name="T6" fmla="*/ 0 w 200"/>
                            <a:gd name="T7" fmla="*/ 0 h 142"/>
                            <a:gd name="T8" fmla="*/ 0 w 200"/>
                            <a:gd name="T9" fmla="*/ 0 h 142"/>
                            <a:gd name="T10" fmla="*/ 0 w 200"/>
                            <a:gd name="T11" fmla="*/ 0 h 142"/>
                            <a:gd name="T12" fmla="*/ 0 w 200"/>
                            <a:gd name="T13" fmla="*/ 0 h 142"/>
                            <a:gd name="T14" fmla="*/ 0 w 200"/>
                            <a:gd name="T15" fmla="*/ 0 h 14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200"/>
                            <a:gd name="T25" fmla="*/ 0 h 142"/>
                            <a:gd name="T26" fmla="*/ 200 w 200"/>
                            <a:gd name="T27" fmla="*/ 142 h 14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200" h="142">
                              <a:moveTo>
                                <a:pt x="200" y="34"/>
                              </a:moveTo>
                              <a:lnTo>
                                <a:pt x="177" y="93"/>
                              </a:lnTo>
                              <a:lnTo>
                                <a:pt x="136" y="142"/>
                              </a:lnTo>
                              <a:lnTo>
                                <a:pt x="75" y="130"/>
                              </a:lnTo>
                              <a:lnTo>
                                <a:pt x="0" y="111"/>
                              </a:lnTo>
                              <a:lnTo>
                                <a:pt x="41" y="51"/>
                              </a:lnTo>
                              <a:lnTo>
                                <a:pt x="54" y="0"/>
                              </a:lnTo>
                              <a:lnTo>
                                <a:pt x="200" y="3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28" name="Freeform 1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0" y="3089"/>
                          <a:ext cx="21" cy="9"/>
                        </a:xfrm>
                        <a:custGeom>
                          <a:avLst/>
                          <a:gdLst>
                            <a:gd name="T0" fmla="*/ 0 w 235"/>
                            <a:gd name="T1" fmla="*/ 0 h 112"/>
                            <a:gd name="T2" fmla="*/ 0 w 235"/>
                            <a:gd name="T3" fmla="*/ 0 h 112"/>
                            <a:gd name="T4" fmla="*/ 0 w 235"/>
                            <a:gd name="T5" fmla="*/ 0 h 112"/>
                            <a:gd name="T6" fmla="*/ 0 w 235"/>
                            <a:gd name="T7" fmla="*/ 0 h 112"/>
                            <a:gd name="T8" fmla="*/ 0 w 235"/>
                            <a:gd name="T9" fmla="*/ 0 h 112"/>
                            <a:gd name="T10" fmla="*/ 0 w 235"/>
                            <a:gd name="T11" fmla="*/ 0 h 112"/>
                            <a:gd name="T12" fmla="*/ 0 w 235"/>
                            <a:gd name="T13" fmla="*/ 0 h 112"/>
                            <a:gd name="T14" fmla="*/ 0 w 235"/>
                            <a:gd name="T15" fmla="*/ 0 h 112"/>
                            <a:gd name="T16" fmla="*/ 0 w 235"/>
                            <a:gd name="T17" fmla="*/ 0 h 112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35"/>
                            <a:gd name="T28" fmla="*/ 0 h 112"/>
                            <a:gd name="T29" fmla="*/ 235 w 235"/>
                            <a:gd name="T30" fmla="*/ 112 h 112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35" h="112">
                              <a:moveTo>
                                <a:pt x="235" y="34"/>
                              </a:moveTo>
                              <a:lnTo>
                                <a:pt x="197" y="78"/>
                              </a:lnTo>
                              <a:lnTo>
                                <a:pt x="113" y="108"/>
                              </a:lnTo>
                              <a:lnTo>
                                <a:pt x="55" y="112"/>
                              </a:lnTo>
                              <a:lnTo>
                                <a:pt x="11" y="106"/>
                              </a:lnTo>
                              <a:lnTo>
                                <a:pt x="0" y="83"/>
                              </a:lnTo>
                              <a:lnTo>
                                <a:pt x="41" y="57"/>
                              </a:lnTo>
                              <a:lnTo>
                                <a:pt x="97" y="0"/>
                              </a:lnTo>
                              <a:lnTo>
                                <a:pt x="235" y="3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357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259" y="3072"/>
                        <a:ext cx="28" cy="30"/>
                        <a:chOff x="5259" y="3072"/>
                        <a:chExt cx="28" cy="30"/>
                      </a:xfrm>
                    </p:grpSpPr>
                    <p:sp>
                      <p:nvSpPr>
                        <p:cNvPr id="7423" name="Freeform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59" y="3072"/>
                          <a:ext cx="28" cy="30"/>
                        </a:xfrm>
                        <a:custGeom>
                          <a:avLst/>
                          <a:gdLst>
                            <a:gd name="T0" fmla="*/ 0 w 313"/>
                            <a:gd name="T1" fmla="*/ 0 h 395"/>
                            <a:gd name="T2" fmla="*/ 0 w 313"/>
                            <a:gd name="T3" fmla="*/ 0 h 395"/>
                            <a:gd name="T4" fmla="*/ 0 w 313"/>
                            <a:gd name="T5" fmla="*/ 0 h 395"/>
                            <a:gd name="T6" fmla="*/ 0 w 313"/>
                            <a:gd name="T7" fmla="*/ 0 h 395"/>
                            <a:gd name="T8" fmla="*/ 0 w 313"/>
                            <a:gd name="T9" fmla="*/ 0 h 395"/>
                            <a:gd name="T10" fmla="*/ 0 w 313"/>
                            <a:gd name="T11" fmla="*/ 0 h 395"/>
                            <a:gd name="T12" fmla="*/ 0 w 313"/>
                            <a:gd name="T13" fmla="*/ 0 h 395"/>
                            <a:gd name="T14" fmla="*/ 0 w 313"/>
                            <a:gd name="T15" fmla="*/ 0 h 395"/>
                            <a:gd name="T16" fmla="*/ 0 w 313"/>
                            <a:gd name="T17" fmla="*/ 0 h 395"/>
                            <a:gd name="T18" fmla="*/ 0 w 313"/>
                            <a:gd name="T19" fmla="*/ 0 h 395"/>
                            <a:gd name="T20" fmla="*/ 0 w 313"/>
                            <a:gd name="T21" fmla="*/ 0 h 395"/>
                            <a:gd name="T22" fmla="*/ 0 w 313"/>
                            <a:gd name="T23" fmla="*/ 0 h 395"/>
                            <a:gd name="T24" fmla="*/ 0 w 313"/>
                            <a:gd name="T25" fmla="*/ 0 h 395"/>
                            <a:gd name="T26" fmla="*/ 0 w 313"/>
                            <a:gd name="T27" fmla="*/ 0 h 395"/>
                            <a:gd name="T28" fmla="*/ 0 w 313"/>
                            <a:gd name="T29" fmla="*/ 0 h 395"/>
                            <a:gd name="T30" fmla="*/ 0 w 313"/>
                            <a:gd name="T31" fmla="*/ 0 h 395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313"/>
                            <a:gd name="T49" fmla="*/ 0 h 395"/>
                            <a:gd name="T50" fmla="*/ 313 w 313"/>
                            <a:gd name="T51" fmla="*/ 395 h 395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313" h="395">
                              <a:moveTo>
                                <a:pt x="215" y="55"/>
                              </a:moveTo>
                              <a:lnTo>
                                <a:pt x="270" y="187"/>
                              </a:lnTo>
                              <a:lnTo>
                                <a:pt x="309" y="238"/>
                              </a:lnTo>
                              <a:lnTo>
                                <a:pt x="313" y="275"/>
                              </a:lnTo>
                              <a:lnTo>
                                <a:pt x="299" y="324"/>
                              </a:lnTo>
                              <a:lnTo>
                                <a:pt x="257" y="377"/>
                              </a:lnTo>
                              <a:lnTo>
                                <a:pt x="199" y="395"/>
                              </a:lnTo>
                              <a:lnTo>
                                <a:pt x="99" y="395"/>
                              </a:lnTo>
                              <a:lnTo>
                                <a:pt x="42" y="354"/>
                              </a:lnTo>
                              <a:lnTo>
                                <a:pt x="24" y="316"/>
                              </a:lnTo>
                              <a:lnTo>
                                <a:pt x="17" y="257"/>
                              </a:lnTo>
                              <a:lnTo>
                                <a:pt x="40" y="213"/>
                              </a:lnTo>
                              <a:lnTo>
                                <a:pt x="26" y="195"/>
                              </a:lnTo>
                              <a:lnTo>
                                <a:pt x="0" y="157"/>
                              </a:lnTo>
                              <a:lnTo>
                                <a:pt x="10" y="0"/>
                              </a:lnTo>
                              <a:lnTo>
                                <a:pt x="215" y="5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24" name="Freeform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64" y="3087"/>
                          <a:ext cx="21" cy="11"/>
                        </a:xfrm>
                        <a:custGeom>
                          <a:avLst/>
                          <a:gdLst>
                            <a:gd name="T0" fmla="*/ 0 w 236"/>
                            <a:gd name="T1" fmla="*/ 0 h 149"/>
                            <a:gd name="T2" fmla="*/ 0 w 236"/>
                            <a:gd name="T3" fmla="*/ 0 h 149"/>
                            <a:gd name="T4" fmla="*/ 0 w 236"/>
                            <a:gd name="T5" fmla="*/ 0 h 149"/>
                            <a:gd name="T6" fmla="*/ 0 w 236"/>
                            <a:gd name="T7" fmla="*/ 0 h 149"/>
                            <a:gd name="T8" fmla="*/ 0 w 236"/>
                            <a:gd name="T9" fmla="*/ 0 h 149"/>
                            <a:gd name="T10" fmla="*/ 0 w 236"/>
                            <a:gd name="T11" fmla="*/ 0 h 149"/>
                            <a:gd name="T12" fmla="*/ 0 w 236"/>
                            <a:gd name="T13" fmla="*/ 0 h 149"/>
                            <a:gd name="T14" fmla="*/ 0 w 236"/>
                            <a:gd name="T15" fmla="*/ 0 h 149"/>
                            <a:gd name="T16" fmla="*/ 0 w 236"/>
                            <a:gd name="T17" fmla="*/ 0 h 149"/>
                            <a:gd name="T18" fmla="*/ 0 w 236"/>
                            <a:gd name="T19" fmla="*/ 0 h 149"/>
                            <a:gd name="T20" fmla="*/ 0 w 236"/>
                            <a:gd name="T21" fmla="*/ 0 h 149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236"/>
                            <a:gd name="T34" fmla="*/ 0 h 149"/>
                            <a:gd name="T35" fmla="*/ 236 w 236"/>
                            <a:gd name="T36" fmla="*/ 149 h 149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236" h="149">
                              <a:moveTo>
                                <a:pt x="208" y="6"/>
                              </a:moveTo>
                              <a:lnTo>
                                <a:pt x="236" y="41"/>
                              </a:lnTo>
                              <a:lnTo>
                                <a:pt x="220" y="109"/>
                              </a:lnTo>
                              <a:lnTo>
                                <a:pt x="184" y="140"/>
                              </a:lnTo>
                              <a:lnTo>
                                <a:pt x="82" y="149"/>
                              </a:lnTo>
                              <a:lnTo>
                                <a:pt x="39" y="132"/>
                              </a:lnTo>
                              <a:lnTo>
                                <a:pt x="6" y="98"/>
                              </a:lnTo>
                              <a:lnTo>
                                <a:pt x="0" y="61"/>
                              </a:lnTo>
                              <a:lnTo>
                                <a:pt x="18" y="9"/>
                              </a:lnTo>
                              <a:lnTo>
                                <a:pt x="105" y="0"/>
                              </a:lnTo>
                              <a:lnTo>
                                <a:pt x="208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425" name="Freeform 1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63" y="3077"/>
                          <a:ext cx="19" cy="10"/>
                        </a:xfrm>
                        <a:custGeom>
                          <a:avLst/>
                          <a:gdLst>
                            <a:gd name="T0" fmla="*/ 0 w 205"/>
                            <a:gd name="T1" fmla="*/ 0 h 126"/>
                            <a:gd name="T2" fmla="*/ 0 w 205"/>
                            <a:gd name="T3" fmla="*/ 0 h 126"/>
                            <a:gd name="T4" fmla="*/ 0 w 205"/>
                            <a:gd name="T5" fmla="*/ 0 h 126"/>
                            <a:gd name="T6" fmla="*/ 0 w 205"/>
                            <a:gd name="T7" fmla="*/ 0 h 126"/>
                            <a:gd name="T8" fmla="*/ 0 w 205"/>
                            <a:gd name="T9" fmla="*/ 0 h 126"/>
                            <a:gd name="T10" fmla="*/ 0 w 205"/>
                            <a:gd name="T11" fmla="*/ 0 h 126"/>
                            <a:gd name="T12" fmla="*/ 0 w 205"/>
                            <a:gd name="T13" fmla="*/ 0 h 126"/>
                            <a:gd name="T14" fmla="*/ 0 w 205"/>
                            <a:gd name="T15" fmla="*/ 0 h 126"/>
                            <a:gd name="T16" fmla="*/ 0 w 205"/>
                            <a:gd name="T17" fmla="*/ 0 h 12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05"/>
                            <a:gd name="T28" fmla="*/ 0 h 126"/>
                            <a:gd name="T29" fmla="*/ 205 w 205"/>
                            <a:gd name="T30" fmla="*/ 126 h 12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05" h="126">
                              <a:moveTo>
                                <a:pt x="205" y="117"/>
                              </a:moveTo>
                              <a:lnTo>
                                <a:pt x="97" y="117"/>
                              </a:lnTo>
                              <a:lnTo>
                                <a:pt x="24" y="126"/>
                              </a:lnTo>
                              <a:lnTo>
                                <a:pt x="14" y="90"/>
                              </a:lnTo>
                              <a:lnTo>
                                <a:pt x="0" y="44"/>
                              </a:lnTo>
                              <a:lnTo>
                                <a:pt x="33" y="0"/>
                              </a:lnTo>
                              <a:lnTo>
                                <a:pt x="147" y="2"/>
                              </a:lnTo>
                              <a:lnTo>
                                <a:pt x="180" y="34"/>
                              </a:lnTo>
                              <a:lnTo>
                                <a:pt x="205" y="1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sp>
                    <p:nvSpPr>
                      <p:cNvPr id="7358" name="Freeform 12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95" y="2845"/>
                        <a:ext cx="115" cy="239"/>
                      </a:xfrm>
                      <a:custGeom>
                        <a:avLst/>
                        <a:gdLst>
                          <a:gd name="T0" fmla="*/ 0 w 1271"/>
                          <a:gd name="T1" fmla="*/ 0 h 3107"/>
                          <a:gd name="T2" fmla="*/ 0 w 1271"/>
                          <a:gd name="T3" fmla="*/ 0 h 3107"/>
                          <a:gd name="T4" fmla="*/ 0 w 1271"/>
                          <a:gd name="T5" fmla="*/ 0 h 3107"/>
                          <a:gd name="T6" fmla="*/ 0 w 1271"/>
                          <a:gd name="T7" fmla="*/ 0 h 3107"/>
                          <a:gd name="T8" fmla="*/ 0 w 1271"/>
                          <a:gd name="T9" fmla="*/ 0 h 3107"/>
                          <a:gd name="T10" fmla="*/ 0 w 1271"/>
                          <a:gd name="T11" fmla="*/ 0 h 3107"/>
                          <a:gd name="T12" fmla="*/ 0 w 1271"/>
                          <a:gd name="T13" fmla="*/ 0 h 3107"/>
                          <a:gd name="T14" fmla="*/ 0 w 1271"/>
                          <a:gd name="T15" fmla="*/ 0 h 3107"/>
                          <a:gd name="T16" fmla="*/ 0 w 1271"/>
                          <a:gd name="T17" fmla="*/ 0 h 3107"/>
                          <a:gd name="T18" fmla="*/ 0 w 1271"/>
                          <a:gd name="T19" fmla="*/ 0 h 3107"/>
                          <a:gd name="T20" fmla="*/ 0 w 1271"/>
                          <a:gd name="T21" fmla="*/ 0 h 3107"/>
                          <a:gd name="T22" fmla="*/ 0 w 1271"/>
                          <a:gd name="T23" fmla="*/ 0 h 3107"/>
                          <a:gd name="T24" fmla="*/ 0 w 1271"/>
                          <a:gd name="T25" fmla="*/ 0 h 3107"/>
                          <a:gd name="T26" fmla="*/ 0 w 1271"/>
                          <a:gd name="T27" fmla="*/ 0 h 3107"/>
                          <a:gd name="T28" fmla="*/ 0 w 1271"/>
                          <a:gd name="T29" fmla="*/ 0 h 3107"/>
                          <a:gd name="T30" fmla="*/ 0 w 1271"/>
                          <a:gd name="T31" fmla="*/ 0 h 3107"/>
                          <a:gd name="T32" fmla="*/ 0 w 1271"/>
                          <a:gd name="T33" fmla="*/ 0 h 3107"/>
                          <a:gd name="T34" fmla="*/ 0 w 1271"/>
                          <a:gd name="T35" fmla="*/ 0 h 3107"/>
                          <a:gd name="T36" fmla="*/ 0 w 1271"/>
                          <a:gd name="T37" fmla="*/ 0 h 3107"/>
                          <a:gd name="T38" fmla="*/ 0 w 1271"/>
                          <a:gd name="T39" fmla="*/ 0 h 3107"/>
                          <a:gd name="T40" fmla="*/ 0 w 1271"/>
                          <a:gd name="T41" fmla="*/ 0 h 3107"/>
                          <a:gd name="T42" fmla="*/ 0 w 1271"/>
                          <a:gd name="T43" fmla="*/ 0 h 3107"/>
                          <a:gd name="T44" fmla="*/ 0 w 1271"/>
                          <a:gd name="T45" fmla="*/ 0 h 3107"/>
                          <a:gd name="T46" fmla="*/ 0 w 1271"/>
                          <a:gd name="T47" fmla="*/ 0 h 3107"/>
                          <a:gd name="T48" fmla="*/ 0 w 1271"/>
                          <a:gd name="T49" fmla="*/ 0 h 3107"/>
                          <a:gd name="T50" fmla="*/ 0 w 1271"/>
                          <a:gd name="T51" fmla="*/ 0 h 3107"/>
                          <a:gd name="T52" fmla="*/ 0 w 1271"/>
                          <a:gd name="T53" fmla="*/ 0 h 3107"/>
                          <a:gd name="T54" fmla="*/ 0 w 1271"/>
                          <a:gd name="T55" fmla="*/ 0 h 3107"/>
                          <a:gd name="T56" fmla="*/ 0 w 1271"/>
                          <a:gd name="T57" fmla="*/ 0 h 3107"/>
                          <a:gd name="T58" fmla="*/ 0 w 1271"/>
                          <a:gd name="T59" fmla="*/ 0 h 3107"/>
                          <a:gd name="T60" fmla="*/ 0 w 1271"/>
                          <a:gd name="T61" fmla="*/ 0 h 3107"/>
                          <a:gd name="T62" fmla="*/ 0 w 1271"/>
                          <a:gd name="T63" fmla="*/ 0 h 3107"/>
                          <a:gd name="T64" fmla="*/ 0 w 1271"/>
                          <a:gd name="T65" fmla="*/ 0 h 3107"/>
                          <a:gd name="T66" fmla="*/ 0 w 1271"/>
                          <a:gd name="T67" fmla="*/ 0 h 3107"/>
                          <a:gd name="T68" fmla="*/ 0 w 1271"/>
                          <a:gd name="T69" fmla="*/ 0 h 3107"/>
                          <a:gd name="T70" fmla="*/ 0 w 1271"/>
                          <a:gd name="T71" fmla="*/ 0 h 3107"/>
                          <a:gd name="T72" fmla="*/ 0 w 1271"/>
                          <a:gd name="T73" fmla="*/ 0 h 3107"/>
                          <a:gd name="T74" fmla="*/ 0 w 1271"/>
                          <a:gd name="T75" fmla="*/ 0 h 3107"/>
                          <a:gd name="T76" fmla="*/ 0 w 1271"/>
                          <a:gd name="T77" fmla="*/ 0 h 3107"/>
                          <a:gd name="T78" fmla="*/ 0 w 1271"/>
                          <a:gd name="T79" fmla="*/ 0 h 3107"/>
                          <a:gd name="T80" fmla="*/ 0 w 1271"/>
                          <a:gd name="T81" fmla="*/ 0 h 3107"/>
                          <a:gd name="T82" fmla="*/ 0 w 1271"/>
                          <a:gd name="T83" fmla="*/ 0 h 3107"/>
                          <a:gd name="T84" fmla="*/ 0 w 1271"/>
                          <a:gd name="T85" fmla="*/ 0 h 3107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1271"/>
                          <a:gd name="T130" fmla="*/ 0 h 3107"/>
                          <a:gd name="T131" fmla="*/ 1271 w 1271"/>
                          <a:gd name="T132" fmla="*/ 3107 h 3107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1271" h="3107">
                            <a:moveTo>
                              <a:pt x="637" y="563"/>
                            </a:moveTo>
                            <a:lnTo>
                              <a:pt x="623" y="504"/>
                            </a:lnTo>
                            <a:lnTo>
                              <a:pt x="607" y="450"/>
                            </a:lnTo>
                            <a:lnTo>
                              <a:pt x="594" y="398"/>
                            </a:lnTo>
                            <a:lnTo>
                              <a:pt x="573" y="347"/>
                            </a:lnTo>
                            <a:lnTo>
                              <a:pt x="550" y="295"/>
                            </a:lnTo>
                            <a:lnTo>
                              <a:pt x="528" y="246"/>
                            </a:lnTo>
                            <a:lnTo>
                              <a:pt x="504" y="172"/>
                            </a:lnTo>
                            <a:lnTo>
                              <a:pt x="492" y="87"/>
                            </a:lnTo>
                            <a:lnTo>
                              <a:pt x="496" y="22"/>
                            </a:lnTo>
                            <a:lnTo>
                              <a:pt x="436" y="91"/>
                            </a:lnTo>
                            <a:lnTo>
                              <a:pt x="382" y="120"/>
                            </a:lnTo>
                            <a:lnTo>
                              <a:pt x="282" y="157"/>
                            </a:lnTo>
                            <a:lnTo>
                              <a:pt x="214" y="173"/>
                            </a:lnTo>
                            <a:lnTo>
                              <a:pt x="175" y="182"/>
                            </a:lnTo>
                            <a:lnTo>
                              <a:pt x="141" y="200"/>
                            </a:lnTo>
                            <a:lnTo>
                              <a:pt x="123" y="235"/>
                            </a:lnTo>
                            <a:lnTo>
                              <a:pt x="112" y="276"/>
                            </a:lnTo>
                            <a:lnTo>
                              <a:pt x="102" y="343"/>
                            </a:lnTo>
                            <a:lnTo>
                              <a:pt x="102" y="429"/>
                            </a:lnTo>
                            <a:lnTo>
                              <a:pt x="61" y="618"/>
                            </a:lnTo>
                            <a:lnTo>
                              <a:pt x="28" y="693"/>
                            </a:lnTo>
                            <a:lnTo>
                              <a:pt x="17" y="769"/>
                            </a:lnTo>
                            <a:lnTo>
                              <a:pt x="13" y="826"/>
                            </a:lnTo>
                            <a:lnTo>
                              <a:pt x="0" y="891"/>
                            </a:lnTo>
                            <a:lnTo>
                              <a:pt x="20" y="929"/>
                            </a:lnTo>
                            <a:lnTo>
                              <a:pt x="48" y="964"/>
                            </a:lnTo>
                            <a:lnTo>
                              <a:pt x="79" y="980"/>
                            </a:lnTo>
                            <a:lnTo>
                              <a:pt x="148" y="964"/>
                            </a:lnTo>
                            <a:lnTo>
                              <a:pt x="240" y="949"/>
                            </a:lnTo>
                            <a:lnTo>
                              <a:pt x="246" y="1081"/>
                            </a:lnTo>
                            <a:lnTo>
                              <a:pt x="200" y="1234"/>
                            </a:lnTo>
                            <a:lnTo>
                              <a:pt x="220" y="1255"/>
                            </a:lnTo>
                            <a:lnTo>
                              <a:pt x="179" y="1515"/>
                            </a:lnTo>
                            <a:lnTo>
                              <a:pt x="220" y="1530"/>
                            </a:lnTo>
                            <a:lnTo>
                              <a:pt x="185" y="2133"/>
                            </a:lnTo>
                            <a:lnTo>
                              <a:pt x="290" y="2869"/>
                            </a:lnTo>
                            <a:lnTo>
                              <a:pt x="280" y="2958"/>
                            </a:lnTo>
                            <a:lnTo>
                              <a:pt x="315" y="3067"/>
                            </a:lnTo>
                            <a:lnTo>
                              <a:pt x="360" y="3107"/>
                            </a:lnTo>
                            <a:lnTo>
                              <a:pt x="423" y="3093"/>
                            </a:lnTo>
                            <a:lnTo>
                              <a:pt x="528" y="3067"/>
                            </a:lnTo>
                            <a:lnTo>
                              <a:pt x="586" y="3041"/>
                            </a:lnTo>
                            <a:lnTo>
                              <a:pt x="599" y="2935"/>
                            </a:lnTo>
                            <a:lnTo>
                              <a:pt x="586" y="2872"/>
                            </a:lnTo>
                            <a:lnTo>
                              <a:pt x="571" y="2280"/>
                            </a:lnTo>
                            <a:lnTo>
                              <a:pt x="585" y="1853"/>
                            </a:lnTo>
                            <a:lnTo>
                              <a:pt x="608" y="1593"/>
                            </a:lnTo>
                            <a:lnTo>
                              <a:pt x="632" y="1853"/>
                            </a:lnTo>
                            <a:lnTo>
                              <a:pt x="685" y="2929"/>
                            </a:lnTo>
                            <a:lnTo>
                              <a:pt x="696" y="3034"/>
                            </a:lnTo>
                            <a:lnTo>
                              <a:pt x="734" y="3044"/>
                            </a:lnTo>
                            <a:lnTo>
                              <a:pt x="823" y="3092"/>
                            </a:lnTo>
                            <a:lnTo>
                              <a:pt x="867" y="3085"/>
                            </a:lnTo>
                            <a:lnTo>
                              <a:pt x="916" y="3042"/>
                            </a:lnTo>
                            <a:lnTo>
                              <a:pt x="944" y="3031"/>
                            </a:lnTo>
                            <a:lnTo>
                              <a:pt x="965" y="2933"/>
                            </a:lnTo>
                            <a:lnTo>
                              <a:pt x="1034" y="1929"/>
                            </a:lnTo>
                            <a:lnTo>
                              <a:pt x="1040" y="1540"/>
                            </a:lnTo>
                            <a:lnTo>
                              <a:pt x="1079" y="1509"/>
                            </a:lnTo>
                            <a:lnTo>
                              <a:pt x="1048" y="1249"/>
                            </a:lnTo>
                            <a:lnTo>
                              <a:pt x="1069" y="1214"/>
                            </a:lnTo>
                            <a:lnTo>
                              <a:pt x="1048" y="1097"/>
                            </a:lnTo>
                            <a:lnTo>
                              <a:pt x="1244" y="934"/>
                            </a:lnTo>
                            <a:lnTo>
                              <a:pt x="1271" y="895"/>
                            </a:lnTo>
                            <a:lnTo>
                              <a:pt x="1271" y="819"/>
                            </a:lnTo>
                            <a:lnTo>
                              <a:pt x="1259" y="724"/>
                            </a:lnTo>
                            <a:lnTo>
                              <a:pt x="1223" y="618"/>
                            </a:lnTo>
                            <a:lnTo>
                              <a:pt x="1198" y="505"/>
                            </a:lnTo>
                            <a:lnTo>
                              <a:pt x="1192" y="413"/>
                            </a:lnTo>
                            <a:lnTo>
                              <a:pt x="1182" y="332"/>
                            </a:lnTo>
                            <a:lnTo>
                              <a:pt x="1167" y="257"/>
                            </a:lnTo>
                            <a:lnTo>
                              <a:pt x="1163" y="191"/>
                            </a:lnTo>
                            <a:lnTo>
                              <a:pt x="1109" y="138"/>
                            </a:lnTo>
                            <a:lnTo>
                              <a:pt x="1028" y="123"/>
                            </a:lnTo>
                            <a:lnTo>
                              <a:pt x="949" y="104"/>
                            </a:lnTo>
                            <a:lnTo>
                              <a:pt x="903" y="86"/>
                            </a:lnTo>
                            <a:lnTo>
                              <a:pt x="848" y="61"/>
                            </a:lnTo>
                            <a:lnTo>
                              <a:pt x="795" y="0"/>
                            </a:lnTo>
                            <a:lnTo>
                              <a:pt x="795" y="81"/>
                            </a:lnTo>
                            <a:lnTo>
                              <a:pt x="791" y="133"/>
                            </a:lnTo>
                            <a:lnTo>
                              <a:pt x="772" y="204"/>
                            </a:lnTo>
                            <a:lnTo>
                              <a:pt x="752" y="268"/>
                            </a:lnTo>
                            <a:lnTo>
                              <a:pt x="732" y="334"/>
                            </a:lnTo>
                            <a:lnTo>
                              <a:pt x="706" y="398"/>
                            </a:lnTo>
                            <a:lnTo>
                              <a:pt x="681" y="464"/>
                            </a:lnTo>
                            <a:lnTo>
                              <a:pt x="637" y="563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grpSp>
                    <p:nvGrpSpPr>
                      <p:cNvPr id="7359" name="Group 13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230" y="2805"/>
                        <a:ext cx="39" cy="48"/>
                        <a:chOff x="5230" y="2805"/>
                        <a:chExt cx="39" cy="48"/>
                      </a:xfrm>
                    </p:grpSpPr>
                    <p:sp>
                      <p:nvSpPr>
                        <p:cNvPr id="7398" name="Freeform 13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44" y="2835"/>
                          <a:ext cx="21" cy="18"/>
                        </a:xfrm>
                        <a:custGeom>
                          <a:avLst/>
                          <a:gdLst>
                            <a:gd name="T0" fmla="*/ 0 w 232"/>
                            <a:gd name="T1" fmla="*/ 0 h 235"/>
                            <a:gd name="T2" fmla="*/ 0 w 232"/>
                            <a:gd name="T3" fmla="*/ 0 h 235"/>
                            <a:gd name="T4" fmla="*/ 0 w 232"/>
                            <a:gd name="T5" fmla="*/ 0 h 235"/>
                            <a:gd name="T6" fmla="*/ 0 w 232"/>
                            <a:gd name="T7" fmla="*/ 0 h 235"/>
                            <a:gd name="T8" fmla="*/ 0 w 232"/>
                            <a:gd name="T9" fmla="*/ 0 h 235"/>
                            <a:gd name="T10" fmla="*/ 0 w 232"/>
                            <a:gd name="T11" fmla="*/ 0 h 235"/>
                            <a:gd name="T12" fmla="*/ 0 w 232"/>
                            <a:gd name="T13" fmla="*/ 0 h 235"/>
                            <a:gd name="T14" fmla="*/ 0 w 232"/>
                            <a:gd name="T15" fmla="*/ 0 h 235"/>
                            <a:gd name="T16" fmla="*/ 0 w 232"/>
                            <a:gd name="T17" fmla="*/ 0 h 235"/>
                            <a:gd name="T18" fmla="*/ 0 w 232"/>
                            <a:gd name="T19" fmla="*/ 0 h 235"/>
                            <a:gd name="T20" fmla="*/ 0 w 232"/>
                            <a:gd name="T21" fmla="*/ 0 h 235"/>
                            <a:gd name="T22" fmla="*/ 0 w 232"/>
                            <a:gd name="T23" fmla="*/ 0 h 235"/>
                            <a:gd name="T24" fmla="*/ 0 w 232"/>
                            <a:gd name="T25" fmla="*/ 0 h 235"/>
                            <a:gd name="T26" fmla="*/ 0 w 232"/>
                            <a:gd name="T27" fmla="*/ 0 h 235"/>
                            <a:gd name="T28" fmla="*/ 0 w 232"/>
                            <a:gd name="T29" fmla="*/ 0 h 235"/>
                            <a:gd name="T30" fmla="*/ 0 w 232"/>
                            <a:gd name="T31" fmla="*/ 0 h 235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232"/>
                            <a:gd name="T49" fmla="*/ 0 h 235"/>
                            <a:gd name="T50" fmla="*/ 232 w 232"/>
                            <a:gd name="T51" fmla="*/ 235 h 235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232" h="235">
                              <a:moveTo>
                                <a:pt x="0" y="174"/>
                              </a:moveTo>
                              <a:lnTo>
                                <a:pt x="12" y="210"/>
                              </a:lnTo>
                              <a:lnTo>
                                <a:pt x="31" y="226"/>
                              </a:lnTo>
                              <a:lnTo>
                                <a:pt x="52" y="235"/>
                              </a:lnTo>
                              <a:lnTo>
                                <a:pt x="87" y="235"/>
                              </a:lnTo>
                              <a:lnTo>
                                <a:pt x="115" y="226"/>
                              </a:lnTo>
                              <a:lnTo>
                                <a:pt x="149" y="208"/>
                              </a:lnTo>
                              <a:lnTo>
                                <a:pt x="174" y="191"/>
                              </a:lnTo>
                              <a:lnTo>
                                <a:pt x="195" y="174"/>
                              </a:lnTo>
                              <a:lnTo>
                                <a:pt x="212" y="156"/>
                              </a:lnTo>
                              <a:lnTo>
                                <a:pt x="232" y="127"/>
                              </a:lnTo>
                              <a:lnTo>
                                <a:pt x="232" y="109"/>
                              </a:lnTo>
                              <a:lnTo>
                                <a:pt x="232" y="90"/>
                              </a:lnTo>
                              <a:lnTo>
                                <a:pt x="230" y="56"/>
                              </a:lnTo>
                              <a:lnTo>
                                <a:pt x="226" y="0"/>
                              </a:lnTo>
                              <a:lnTo>
                                <a:pt x="0" y="1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grpSp>
                      <p:nvGrpSpPr>
                        <p:cNvPr id="7399" name="Group 1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230" y="2805"/>
                          <a:ext cx="39" cy="45"/>
                          <a:chOff x="5230" y="2805"/>
                          <a:chExt cx="39" cy="45"/>
                        </a:xfrm>
                      </p:grpSpPr>
                      <p:sp>
                        <p:nvSpPr>
                          <p:cNvPr id="7400" name="Freeform 1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30" y="2805"/>
                            <a:ext cx="39" cy="30"/>
                          </a:xfrm>
                          <a:custGeom>
                            <a:avLst/>
                            <a:gdLst>
                              <a:gd name="T0" fmla="*/ 0 w 425"/>
                              <a:gd name="T1" fmla="*/ 0 h 401"/>
                              <a:gd name="T2" fmla="*/ 0 w 425"/>
                              <a:gd name="T3" fmla="*/ 0 h 401"/>
                              <a:gd name="T4" fmla="*/ 0 w 425"/>
                              <a:gd name="T5" fmla="*/ 0 h 401"/>
                              <a:gd name="T6" fmla="*/ 0 w 425"/>
                              <a:gd name="T7" fmla="*/ 0 h 401"/>
                              <a:gd name="T8" fmla="*/ 0 w 425"/>
                              <a:gd name="T9" fmla="*/ 0 h 401"/>
                              <a:gd name="T10" fmla="*/ 0 w 425"/>
                              <a:gd name="T11" fmla="*/ 0 h 401"/>
                              <a:gd name="T12" fmla="*/ 0 w 425"/>
                              <a:gd name="T13" fmla="*/ 0 h 401"/>
                              <a:gd name="T14" fmla="*/ 0 w 425"/>
                              <a:gd name="T15" fmla="*/ 0 h 401"/>
                              <a:gd name="T16" fmla="*/ 0 w 425"/>
                              <a:gd name="T17" fmla="*/ 0 h 401"/>
                              <a:gd name="T18" fmla="*/ 0 w 425"/>
                              <a:gd name="T19" fmla="*/ 0 h 401"/>
                              <a:gd name="T20" fmla="*/ 0 w 425"/>
                              <a:gd name="T21" fmla="*/ 0 h 401"/>
                              <a:gd name="T22" fmla="*/ 0 w 425"/>
                              <a:gd name="T23" fmla="*/ 0 h 401"/>
                              <a:gd name="T24" fmla="*/ 0 w 425"/>
                              <a:gd name="T25" fmla="*/ 0 h 401"/>
                              <a:gd name="T26" fmla="*/ 0 w 425"/>
                              <a:gd name="T27" fmla="*/ 0 h 401"/>
                              <a:gd name="T28" fmla="*/ 0 w 425"/>
                              <a:gd name="T29" fmla="*/ 0 h 401"/>
                              <a:gd name="T30" fmla="*/ 0 w 425"/>
                              <a:gd name="T31" fmla="*/ 0 h 401"/>
                              <a:gd name="T32" fmla="*/ 0 w 425"/>
                              <a:gd name="T33" fmla="*/ 0 h 401"/>
                              <a:gd name="T34" fmla="*/ 0 w 425"/>
                              <a:gd name="T35" fmla="*/ 0 h 401"/>
                              <a:gd name="T36" fmla="*/ 0 w 425"/>
                              <a:gd name="T37" fmla="*/ 0 h 401"/>
                              <a:gd name="T38" fmla="*/ 0 w 425"/>
                              <a:gd name="T39" fmla="*/ 0 h 401"/>
                              <a:gd name="T40" fmla="*/ 0 w 425"/>
                              <a:gd name="T41" fmla="*/ 0 h 401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425"/>
                              <a:gd name="T64" fmla="*/ 0 h 401"/>
                              <a:gd name="T65" fmla="*/ 425 w 425"/>
                              <a:gd name="T66" fmla="*/ 401 h 401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425" h="401">
                                <a:moveTo>
                                  <a:pt x="143" y="1"/>
                                </a:moveTo>
                                <a:lnTo>
                                  <a:pt x="88" y="36"/>
                                </a:lnTo>
                                <a:lnTo>
                                  <a:pt x="65" y="77"/>
                                </a:lnTo>
                                <a:lnTo>
                                  <a:pt x="23" y="99"/>
                                </a:lnTo>
                                <a:lnTo>
                                  <a:pt x="8" y="129"/>
                                </a:lnTo>
                                <a:lnTo>
                                  <a:pt x="0" y="189"/>
                                </a:lnTo>
                                <a:lnTo>
                                  <a:pt x="1" y="231"/>
                                </a:lnTo>
                                <a:lnTo>
                                  <a:pt x="8" y="271"/>
                                </a:lnTo>
                                <a:lnTo>
                                  <a:pt x="34" y="294"/>
                                </a:lnTo>
                                <a:lnTo>
                                  <a:pt x="386" y="401"/>
                                </a:lnTo>
                                <a:lnTo>
                                  <a:pt x="391" y="340"/>
                                </a:lnTo>
                                <a:lnTo>
                                  <a:pt x="408" y="297"/>
                                </a:lnTo>
                                <a:lnTo>
                                  <a:pt x="424" y="252"/>
                                </a:lnTo>
                                <a:lnTo>
                                  <a:pt x="425" y="198"/>
                                </a:lnTo>
                                <a:lnTo>
                                  <a:pt x="414" y="145"/>
                                </a:lnTo>
                                <a:lnTo>
                                  <a:pt x="399" y="99"/>
                                </a:lnTo>
                                <a:lnTo>
                                  <a:pt x="374" y="61"/>
                                </a:lnTo>
                                <a:lnTo>
                                  <a:pt x="338" y="35"/>
                                </a:lnTo>
                                <a:lnTo>
                                  <a:pt x="295" y="8"/>
                                </a:lnTo>
                                <a:lnTo>
                                  <a:pt x="210" y="0"/>
                                </a:lnTo>
                                <a:lnTo>
                                  <a:pt x="143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 w="1588">
                            <a:solidFill>
                              <a:srgbClr val="402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grpSp>
                        <p:nvGrpSpPr>
                          <p:cNvPr id="7401" name="Group 13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233" y="2817"/>
                            <a:ext cx="33" cy="33"/>
                            <a:chOff x="5233" y="2817"/>
                            <a:chExt cx="33" cy="33"/>
                          </a:xfrm>
                        </p:grpSpPr>
                        <p:sp>
                          <p:nvSpPr>
                            <p:cNvPr id="7404" name="Freeform 1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33" y="2817"/>
                              <a:ext cx="33" cy="33"/>
                            </a:xfrm>
                            <a:custGeom>
                              <a:avLst/>
                              <a:gdLst>
                                <a:gd name="T0" fmla="*/ 0 w 367"/>
                                <a:gd name="T1" fmla="*/ 0 h 430"/>
                                <a:gd name="T2" fmla="*/ 0 w 367"/>
                                <a:gd name="T3" fmla="*/ 0 h 430"/>
                                <a:gd name="T4" fmla="*/ 0 w 367"/>
                                <a:gd name="T5" fmla="*/ 0 h 430"/>
                                <a:gd name="T6" fmla="*/ 0 w 367"/>
                                <a:gd name="T7" fmla="*/ 0 h 430"/>
                                <a:gd name="T8" fmla="*/ 0 w 367"/>
                                <a:gd name="T9" fmla="*/ 0 h 430"/>
                                <a:gd name="T10" fmla="*/ 0 w 367"/>
                                <a:gd name="T11" fmla="*/ 0 h 430"/>
                                <a:gd name="T12" fmla="*/ 0 w 367"/>
                                <a:gd name="T13" fmla="*/ 0 h 430"/>
                                <a:gd name="T14" fmla="*/ 0 w 367"/>
                                <a:gd name="T15" fmla="*/ 0 h 430"/>
                                <a:gd name="T16" fmla="*/ 0 w 367"/>
                                <a:gd name="T17" fmla="*/ 0 h 430"/>
                                <a:gd name="T18" fmla="*/ 0 w 367"/>
                                <a:gd name="T19" fmla="*/ 0 h 430"/>
                                <a:gd name="T20" fmla="*/ 0 w 367"/>
                                <a:gd name="T21" fmla="*/ 0 h 430"/>
                                <a:gd name="T22" fmla="*/ 0 w 367"/>
                                <a:gd name="T23" fmla="*/ 0 h 430"/>
                                <a:gd name="T24" fmla="*/ 0 w 367"/>
                                <a:gd name="T25" fmla="*/ 0 h 430"/>
                                <a:gd name="T26" fmla="*/ 0 w 367"/>
                                <a:gd name="T27" fmla="*/ 0 h 430"/>
                                <a:gd name="T28" fmla="*/ 0 w 367"/>
                                <a:gd name="T29" fmla="*/ 0 h 430"/>
                                <a:gd name="T30" fmla="*/ 0 w 367"/>
                                <a:gd name="T31" fmla="*/ 0 h 430"/>
                                <a:gd name="T32" fmla="*/ 0 w 367"/>
                                <a:gd name="T33" fmla="*/ 0 h 430"/>
                                <a:gd name="T34" fmla="*/ 0 w 367"/>
                                <a:gd name="T35" fmla="*/ 0 h 430"/>
                                <a:gd name="T36" fmla="*/ 0 w 367"/>
                                <a:gd name="T37" fmla="*/ 0 h 430"/>
                                <a:gd name="T38" fmla="*/ 0 w 367"/>
                                <a:gd name="T39" fmla="*/ 0 h 430"/>
                                <a:gd name="T40" fmla="*/ 0 w 367"/>
                                <a:gd name="T41" fmla="*/ 0 h 430"/>
                                <a:gd name="T42" fmla="*/ 0 w 367"/>
                                <a:gd name="T43" fmla="*/ 0 h 430"/>
                                <a:gd name="T44" fmla="*/ 0 w 367"/>
                                <a:gd name="T45" fmla="*/ 0 h 430"/>
                                <a:gd name="T46" fmla="*/ 0 w 367"/>
                                <a:gd name="T47" fmla="*/ 0 h 430"/>
                                <a:gd name="T48" fmla="*/ 0 w 367"/>
                                <a:gd name="T49" fmla="*/ 0 h 430"/>
                                <a:gd name="T50" fmla="*/ 0 w 367"/>
                                <a:gd name="T51" fmla="*/ 0 h 430"/>
                                <a:gd name="T52" fmla="*/ 0 w 367"/>
                                <a:gd name="T53" fmla="*/ 0 h 430"/>
                                <a:gd name="T54" fmla="*/ 0 w 367"/>
                                <a:gd name="T55" fmla="*/ 0 h 430"/>
                                <a:gd name="T56" fmla="*/ 0 w 367"/>
                                <a:gd name="T57" fmla="*/ 0 h 430"/>
                                <a:gd name="T58" fmla="*/ 0 w 367"/>
                                <a:gd name="T59" fmla="*/ 0 h 430"/>
                                <a:gd name="T60" fmla="*/ 0 w 367"/>
                                <a:gd name="T61" fmla="*/ 0 h 430"/>
                                <a:gd name="T62" fmla="*/ 0 w 367"/>
                                <a:gd name="T63" fmla="*/ 0 h 430"/>
                                <a:gd name="T64" fmla="*/ 0 w 367"/>
                                <a:gd name="T65" fmla="*/ 0 h 430"/>
                                <a:gd name="T66" fmla="*/ 0 w 367"/>
                                <a:gd name="T67" fmla="*/ 0 h 430"/>
                                <a:gd name="T68" fmla="*/ 0 w 367"/>
                                <a:gd name="T69" fmla="*/ 0 h 430"/>
                                <a:gd name="T70" fmla="*/ 0 w 367"/>
                                <a:gd name="T71" fmla="*/ 0 h 430"/>
                                <a:gd name="T72" fmla="*/ 0 w 367"/>
                                <a:gd name="T73" fmla="*/ 0 h 430"/>
                                <a:gd name="T74" fmla="*/ 0 w 367"/>
                                <a:gd name="T75" fmla="*/ 0 h 430"/>
                                <a:gd name="T76" fmla="*/ 0 w 367"/>
                                <a:gd name="T77" fmla="*/ 0 h 430"/>
                                <a:gd name="T78" fmla="*/ 0 w 367"/>
                                <a:gd name="T79" fmla="*/ 0 h 430"/>
                                <a:gd name="T80" fmla="*/ 0 w 367"/>
                                <a:gd name="T81" fmla="*/ 0 h 430"/>
                                <a:gd name="T82" fmla="*/ 0 w 367"/>
                                <a:gd name="T83" fmla="*/ 0 h 430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w 367"/>
                                <a:gd name="T127" fmla="*/ 0 h 430"/>
                                <a:gd name="T128" fmla="*/ 367 w 367"/>
                                <a:gd name="T129" fmla="*/ 430 h 430"/>
                              </a:gdLst>
                              <a:ahLst/>
                              <a:cxnLst>
                                <a:cxn ang="T84">
                                  <a:pos x="T0" y="T1"/>
                                </a:cxn>
                                <a:cxn ang="T85">
                                  <a:pos x="T2" y="T3"/>
                                </a:cxn>
                                <a:cxn ang="T86">
                                  <a:pos x="T4" y="T5"/>
                                </a:cxn>
                                <a:cxn ang="T87">
                                  <a:pos x="T6" y="T7"/>
                                </a:cxn>
                                <a:cxn ang="T88">
                                  <a:pos x="T8" y="T9"/>
                                </a:cxn>
                                <a:cxn ang="T89">
                                  <a:pos x="T10" y="T11"/>
                                </a:cxn>
                                <a:cxn ang="T90">
                                  <a:pos x="T12" y="T13"/>
                                </a:cxn>
                                <a:cxn ang="T91">
                                  <a:pos x="T14" y="T15"/>
                                </a:cxn>
                                <a:cxn ang="T92">
                                  <a:pos x="T16" y="T17"/>
                                </a:cxn>
                                <a:cxn ang="T93">
                                  <a:pos x="T18" y="T19"/>
                                </a:cxn>
                                <a:cxn ang="T94">
                                  <a:pos x="T20" y="T21"/>
                                </a:cxn>
                                <a:cxn ang="T95">
                                  <a:pos x="T22" y="T23"/>
                                </a:cxn>
                                <a:cxn ang="T96">
                                  <a:pos x="T24" y="T25"/>
                                </a:cxn>
                                <a:cxn ang="T97">
                                  <a:pos x="T26" y="T27"/>
                                </a:cxn>
                                <a:cxn ang="T98">
                                  <a:pos x="T28" y="T29"/>
                                </a:cxn>
                                <a:cxn ang="T99">
                                  <a:pos x="T30" y="T31"/>
                                </a:cxn>
                                <a:cxn ang="T100">
                                  <a:pos x="T32" y="T33"/>
                                </a:cxn>
                                <a:cxn ang="T101">
                                  <a:pos x="T34" y="T35"/>
                                </a:cxn>
                                <a:cxn ang="T102">
                                  <a:pos x="T36" y="T37"/>
                                </a:cxn>
                                <a:cxn ang="T103">
                                  <a:pos x="T38" y="T39"/>
                                </a:cxn>
                                <a:cxn ang="T104">
                                  <a:pos x="T40" y="T41"/>
                                </a:cxn>
                                <a:cxn ang="T105">
                                  <a:pos x="T42" y="T43"/>
                                </a:cxn>
                                <a:cxn ang="T106">
                                  <a:pos x="T44" y="T45"/>
                                </a:cxn>
                                <a:cxn ang="T107">
                                  <a:pos x="T46" y="T47"/>
                                </a:cxn>
                                <a:cxn ang="T108">
                                  <a:pos x="T48" y="T49"/>
                                </a:cxn>
                                <a:cxn ang="T109">
                                  <a:pos x="T50" y="T51"/>
                                </a:cxn>
                                <a:cxn ang="T110">
                                  <a:pos x="T52" y="T53"/>
                                </a:cxn>
                                <a:cxn ang="T111">
                                  <a:pos x="T54" y="T55"/>
                                </a:cxn>
                                <a:cxn ang="T112">
                                  <a:pos x="T56" y="T57"/>
                                </a:cxn>
                                <a:cxn ang="T113">
                                  <a:pos x="T58" y="T59"/>
                                </a:cxn>
                                <a:cxn ang="T114">
                                  <a:pos x="T60" y="T61"/>
                                </a:cxn>
                                <a:cxn ang="T115">
                                  <a:pos x="T62" y="T63"/>
                                </a:cxn>
                                <a:cxn ang="T116">
                                  <a:pos x="T64" y="T65"/>
                                </a:cxn>
                                <a:cxn ang="T117">
                                  <a:pos x="T66" y="T67"/>
                                </a:cxn>
                                <a:cxn ang="T118">
                                  <a:pos x="T68" y="T69"/>
                                </a:cxn>
                                <a:cxn ang="T119">
                                  <a:pos x="T70" y="T71"/>
                                </a:cxn>
                                <a:cxn ang="T120">
                                  <a:pos x="T72" y="T73"/>
                                </a:cxn>
                                <a:cxn ang="T121">
                                  <a:pos x="T74" y="T75"/>
                                </a:cxn>
                                <a:cxn ang="T122">
                                  <a:pos x="T76" y="T77"/>
                                </a:cxn>
                                <a:cxn ang="T123">
                                  <a:pos x="T78" y="T79"/>
                                </a:cxn>
                                <a:cxn ang="T124">
                                  <a:pos x="T80" y="T81"/>
                                </a:cxn>
                                <a:cxn ang="T125">
                                  <a:pos x="T82" y="T83"/>
                                </a:cxn>
                              </a:cxnLst>
                              <a:rect l="T126" t="T127" r="T128" b="T129"/>
                              <a:pathLst>
                                <a:path w="367" h="430">
                                  <a:moveTo>
                                    <a:pt x="0" y="130"/>
                                  </a:moveTo>
                                  <a:lnTo>
                                    <a:pt x="12" y="149"/>
                                  </a:lnTo>
                                  <a:lnTo>
                                    <a:pt x="12" y="174"/>
                                  </a:lnTo>
                                  <a:lnTo>
                                    <a:pt x="15" y="201"/>
                                  </a:lnTo>
                                  <a:lnTo>
                                    <a:pt x="25" y="236"/>
                                  </a:lnTo>
                                  <a:lnTo>
                                    <a:pt x="38" y="277"/>
                                  </a:lnTo>
                                  <a:lnTo>
                                    <a:pt x="50" y="319"/>
                                  </a:lnTo>
                                  <a:lnTo>
                                    <a:pt x="63" y="363"/>
                                  </a:lnTo>
                                  <a:lnTo>
                                    <a:pt x="75" y="388"/>
                                  </a:lnTo>
                                  <a:lnTo>
                                    <a:pt x="92" y="407"/>
                                  </a:lnTo>
                                  <a:lnTo>
                                    <a:pt x="109" y="426"/>
                                  </a:lnTo>
                                  <a:lnTo>
                                    <a:pt x="133" y="430"/>
                                  </a:lnTo>
                                  <a:lnTo>
                                    <a:pt x="163" y="422"/>
                                  </a:lnTo>
                                  <a:lnTo>
                                    <a:pt x="196" y="411"/>
                                  </a:lnTo>
                                  <a:lnTo>
                                    <a:pt x="222" y="402"/>
                                  </a:lnTo>
                                  <a:lnTo>
                                    <a:pt x="247" y="387"/>
                                  </a:lnTo>
                                  <a:lnTo>
                                    <a:pt x="266" y="371"/>
                                  </a:lnTo>
                                  <a:lnTo>
                                    <a:pt x="283" y="354"/>
                                  </a:lnTo>
                                  <a:lnTo>
                                    <a:pt x="303" y="332"/>
                                  </a:lnTo>
                                  <a:lnTo>
                                    <a:pt x="324" y="305"/>
                                  </a:lnTo>
                                  <a:lnTo>
                                    <a:pt x="339" y="274"/>
                                  </a:lnTo>
                                  <a:lnTo>
                                    <a:pt x="344" y="227"/>
                                  </a:lnTo>
                                  <a:lnTo>
                                    <a:pt x="344" y="198"/>
                                  </a:lnTo>
                                  <a:lnTo>
                                    <a:pt x="355" y="179"/>
                                  </a:lnTo>
                                  <a:lnTo>
                                    <a:pt x="364" y="159"/>
                                  </a:lnTo>
                                  <a:lnTo>
                                    <a:pt x="367" y="132"/>
                                  </a:lnTo>
                                  <a:lnTo>
                                    <a:pt x="362" y="99"/>
                                  </a:lnTo>
                                  <a:lnTo>
                                    <a:pt x="347" y="78"/>
                                  </a:lnTo>
                                  <a:lnTo>
                                    <a:pt x="328" y="76"/>
                                  </a:lnTo>
                                  <a:lnTo>
                                    <a:pt x="316" y="91"/>
                                  </a:lnTo>
                                  <a:lnTo>
                                    <a:pt x="306" y="116"/>
                                  </a:lnTo>
                                  <a:lnTo>
                                    <a:pt x="295" y="76"/>
                                  </a:lnTo>
                                  <a:lnTo>
                                    <a:pt x="275" y="71"/>
                                  </a:lnTo>
                                  <a:lnTo>
                                    <a:pt x="258" y="66"/>
                                  </a:lnTo>
                                  <a:lnTo>
                                    <a:pt x="194" y="49"/>
                                  </a:lnTo>
                                  <a:lnTo>
                                    <a:pt x="140" y="19"/>
                                  </a:lnTo>
                                  <a:lnTo>
                                    <a:pt x="91" y="0"/>
                                  </a:lnTo>
                                  <a:lnTo>
                                    <a:pt x="42" y="2"/>
                                  </a:lnTo>
                                  <a:lnTo>
                                    <a:pt x="12" y="16"/>
                                  </a:lnTo>
                                  <a:lnTo>
                                    <a:pt x="5" y="75"/>
                                  </a:lnTo>
                                  <a:lnTo>
                                    <a:pt x="0" y="107"/>
                                  </a:lnTo>
                                  <a:lnTo>
                                    <a:pt x="0" y="13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C080"/>
                            </a:solidFill>
                            <a:ln w="1588">
                              <a:solidFill>
                                <a:srgbClr val="402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405" name="Freeform 1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39" y="2842"/>
                              <a:ext cx="10" cy="2"/>
                            </a:xfrm>
                            <a:custGeom>
                              <a:avLst/>
                              <a:gdLst>
                                <a:gd name="T0" fmla="*/ 0 w 117"/>
                                <a:gd name="T1" fmla="*/ 0 h 23"/>
                                <a:gd name="T2" fmla="*/ 0 w 117"/>
                                <a:gd name="T3" fmla="*/ 0 h 23"/>
                                <a:gd name="T4" fmla="*/ 0 w 117"/>
                                <a:gd name="T5" fmla="*/ 0 h 23"/>
                                <a:gd name="T6" fmla="*/ 0 w 117"/>
                                <a:gd name="T7" fmla="*/ 0 h 23"/>
                                <a:gd name="T8" fmla="*/ 0 w 117"/>
                                <a:gd name="T9" fmla="*/ 0 h 23"/>
                                <a:gd name="T10" fmla="*/ 0 w 117"/>
                                <a:gd name="T11" fmla="*/ 0 h 23"/>
                                <a:gd name="T12" fmla="*/ 0 w 117"/>
                                <a:gd name="T13" fmla="*/ 0 h 23"/>
                                <a:gd name="T14" fmla="*/ 0 w 117"/>
                                <a:gd name="T15" fmla="*/ 0 h 23"/>
                                <a:gd name="T16" fmla="*/ 0 w 117"/>
                                <a:gd name="T17" fmla="*/ 0 h 23"/>
                                <a:gd name="T18" fmla="*/ 0 w 117"/>
                                <a:gd name="T19" fmla="*/ 0 h 23"/>
                                <a:gd name="T20" fmla="*/ 0 w 117"/>
                                <a:gd name="T21" fmla="*/ 0 h 23"/>
                                <a:gd name="T22" fmla="*/ 0 w 117"/>
                                <a:gd name="T23" fmla="*/ 0 h 23"/>
                                <a:gd name="T24" fmla="*/ 0 w 117"/>
                                <a:gd name="T25" fmla="*/ 0 h 23"/>
                                <a:gd name="T26" fmla="*/ 0 w 117"/>
                                <a:gd name="T27" fmla="*/ 0 h 23"/>
                                <a:gd name="T28" fmla="*/ 0 w 117"/>
                                <a:gd name="T29" fmla="*/ 0 h 23"/>
                                <a:gd name="T30" fmla="*/ 0 w 117"/>
                                <a:gd name="T31" fmla="*/ 0 h 23"/>
                                <a:gd name="T32" fmla="*/ 0 w 117"/>
                                <a:gd name="T33" fmla="*/ 0 h 23"/>
                                <a:gd name="T34" fmla="*/ 0 w 117"/>
                                <a:gd name="T35" fmla="*/ 0 h 23"/>
                                <a:gd name="T36" fmla="*/ 0 w 117"/>
                                <a:gd name="T37" fmla="*/ 0 h 23"/>
                                <a:gd name="T38" fmla="*/ 0 w 117"/>
                                <a:gd name="T39" fmla="*/ 0 h 23"/>
                                <a:gd name="T40" fmla="*/ 0 w 117"/>
                                <a:gd name="T41" fmla="*/ 0 h 23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w 117"/>
                                <a:gd name="T64" fmla="*/ 0 h 23"/>
                                <a:gd name="T65" fmla="*/ 117 w 117"/>
                                <a:gd name="T66" fmla="*/ 23 h 23"/>
                              </a:gdLst>
                              <a:ahLst/>
                              <a:cxnLst>
                                <a:cxn ang="T42">
                                  <a:pos x="T0" y="T1"/>
                                </a:cxn>
                                <a:cxn ang="T43">
                                  <a:pos x="T2" y="T3"/>
                                </a:cxn>
                                <a:cxn ang="T44">
                                  <a:pos x="T4" y="T5"/>
                                </a:cxn>
                                <a:cxn ang="T45">
                                  <a:pos x="T6" y="T7"/>
                                </a:cxn>
                                <a:cxn ang="T46">
                                  <a:pos x="T8" y="T9"/>
                                </a:cxn>
                                <a:cxn ang="T47">
                                  <a:pos x="T10" y="T11"/>
                                </a:cxn>
                                <a:cxn ang="T48">
                                  <a:pos x="T12" y="T13"/>
                                </a:cxn>
                                <a:cxn ang="T49">
                                  <a:pos x="T14" y="T15"/>
                                </a:cxn>
                                <a:cxn ang="T50">
                                  <a:pos x="T16" y="T17"/>
                                </a:cxn>
                                <a:cxn ang="T51">
                                  <a:pos x="T18" y="T19"/>
                                </a:cxn>
                                <a:cxn ang="T52">
                                  <a:pos x="T20" y="T21"/>
                                </a:cxn>
                                <a:cxn ang="T53">
                                  <a:pos x="T22" y="T23"/>
                                </a:cxn>
                                <a:cxn ang="T54">
                                  <a:pos x="T24" y="T25"/>
                                </a:cxn>
                                <a:cxn ang="T55">
                                  <a:pos x="T26" y="T27"/>
                                </a:cxn>
                                <a:cxn ang="T56">
                                  <a:pos x="T28" y="T29"/>
                                </a:cxn>
                                <a:cxn ang="T57">
                                  <a:pos x="T30" y="T31"/>
                                </a:cxn>
                                <a:cxn ang="T58">
                                  <a:pos x="T32" y="T33"/>
                                </a:cxn>
                                <a:cxn ang="T59">
                                  <a:pos x="T34" y="T35"/>
                                </a:cxn>
                                <a:cxn ang="T60">
                                  <a:pos x="T36" y="T37"/>
                                </a:cxn>
                                <a:cxn ang="T61">
                                  <a:pos x="T38" y="T39"/>
                                </a:cxn>
                                <a:cxn ang="T62">
                                  <a:pos x="T40" y="T41"/>
                                </a:cxn>
                              </a:cxnLst>
                              <a:rect l="T63" t="T64" r="T65" b="T66"/>
                              <a:pathLst>
                                <a:path w="117" h="23">
                                  <a:moveTo>
                                    <a:pt x="4" y="22"/>
                                  </a:moveTo>
                                  <a:lnTo>
                                    <a:pt x="0" y="13"/>
                                  </a:lnTo>
                                  <a:lnTo>
                                    <a:pt x="0" y="5"/>
                                  </a:lnTo>
                                  <a:lnTo>
                                    <a:pt x="6" y="9"/>
                                  </a:lnTo>
                                  <a:lnTo>
                                    <a:pt x="25" y="2"/>
                                  </a:lnTo>
                                  <a:lnTo>
                                    <a:pt x="38" y="5"/>
                                  </a:lnTo>
                                  <a:lnTo>
                                    <a:pt x="49" y="0"/>
                                  </a:lnTo>
                                  <a:lnTo>
                                    <a:pt x="83" y="5"/>
                                  </a:lnTo>
                                  <a:lnTo>
                                    <a:pt x="98" y="7"/>
                                  </a:lnTo>
                                  <a:lnTo>
                                    <a:pt x="106" y="6"/>
                                  </a:lnTo>
                                  <a:lnTo>
                                    <a:pt x="111" y="2"/>
                                  </a:lnTo>
                                  <a:lnTo>
                                    <a:pt x="111" y="12"/>
                                  </a:lnTo>
                                  <a:lnTo>
                                    <a:pt x="117" y="23"/>
                                  </a:lnTo>
                                  <a:lnTo>
                                    <a:pt x="103" y="11"/>
                                  </a:lnTo>
                                  <a:lnTo>
                                    <a:pt x="82" y="8"/>
                                  </a:lnTo>
                                  <a:lnTo>
                                    <a:pt x="51" y="9"/>
                                  </a:lnTo>
                                  <a:lnTo>
                                    <a:pt x="39" y="12"/>
                                  </a:lnTo>
                                  <a:lnTo>
                                    <a:pt x="26" y="9"/>
                                  </a:lnTo>
                                  <a:lnTo>
                                    <a:pt x="15" y="11"/>
                                  </a:lnTo>
                                  <a:lnTo>
                                    <a:pt x="6" y="12"/>
                                  </a:lnTo>
                                  <a:lnTo>
                                    <a:pt x="4" y="2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406" name="Freeform 1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41" y="2845"/>
                              <a:ext cx="5" cy="0"/>
                            </a:xfrm>
                            <a:custGeom>
                              <a:avLst/>
                              <a:gdLst>
                                <a:gd name="T0" fmla="*/ 0 w 55"/>
                                <a:gd name="T1" fmla="*/ 0 h 9"/>
                                <a:gd name="T2" fmla="*/ 0 w 55"/>
                                <a:gd name="T3" fmla="*/ 0 h 9"/>
                                <a:gd name="T4" fmla="*/ 0 w 55"/>
                                <a:gd name="T5" fmla="*/ 0 h 9"/>
                                <a:gd name="T6" fmla="*/ 0 w 55"/>
                                <a:gd name="T7" fmla="*/ 0 h 9"/>
                                <a:gd name="T8" fmla="*/ 0 w 55"/>
                                <a:gd name="T9" fmla="*/ 0 h 9"/>
                                <a:gd name="T10" fmla="*/ 0 w 55"/>
                                <a:gd name="T11" fmla="*/ 0 h 9"/>
                                <a:gd name="T12" fmla="*/ 0 w 55"/>
                                <a:gd name="T13" fmla="*/ 0 h 9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55"/>
                                <a:gd name="T22" fmla="*/ 0 h 9"/>
                                <a:gd name="T23" fmla="*/ 55 w 55"/>
                                <a:gd name="T24" fmla="*/ 0 h 9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55" h="9">
                                  <a:moveTo>
                                    <a:pt x="0" y="2"/>
                                  </a:moveTo>
                                  <a:lnTo>
                                    <a:pt x="15" y="3"/>
                                  </a:lnTo>
                                  <a:lnTo>
                                    <a:pt x="26" y="3"/>
                                  </a:lnTo>
                                  <a:lnTo>
                                    <a:pt x="55" y="0"/>
                                  </a:lnTo>
                                  <a:lnTo>
                                    <a:pt x="31" y="9"/>
                                  </a:lnTo>
                                  <a:lnTo>
                                    <a:pt x="14" y="7"/>
                                  </a:lnTo>
                                  <a:lnTo>
                                    <a:pt x="0" y="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407" name="Freeform 1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42" y="2848"/>
                              <a:ext cx="4" cy="2"/>
                            </a:xfrm>
                            <a:custGeom>
                              <a:avLst/>
                              <a:gdLst>
                                <a:gd name="T0" fmla="*/ 0 w 36"/>
                                <a:gd name="T1" fmla="*/ 0 h 19"/>
                                <a:gd name="T2" fmla="*/ 0 w 36"/>
                                <a:gd name="T3" fmla="*/ 0 h 19"/>
                                <a:gd name="T4" fmla="*/ 0 w 36"/>
                                <a:gd name="T5" fmla="*/ 0 h 19"/>
                                <a:gd name="T6" fmla="*/ 0 w 36"/>
                                <a:gd name="T7" fmla="*/ 0 h 19"/>
                                <a:gd name="T8" fmla="*/ 0 w 36"/>
                                <a:gd name="T9" fmla="*/ 0 h 19"/>
                                <a:gd name="T10" fmla="*/ 0 w 36"/>
                                <a:gd name="T11" fmla="*/ 0 h 19"/>
                                <a:gd name="T12" fmla="*/ 0 w 36"/>
                                <a:gd name="T13" fmla="*/ 0 h 19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36"/>
                                <a:gd name="T22" fmla="*/ 0 h 19"/>
                                <a:gd name="T23" fmla="*/ 36 w 36"/>
                                <a:gd name="T24" fmla="*/ 19 h 19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36" h="19">
                                  <a:moveTo>
                                    <a:pt x="0" y="1"/>
                                  </a:moveTo>
                                  <a:lnTo>
                                    <a:pt x="13" y="5"/>
                                  </a:lnTo>
                                  <a:lnTo>
                                    <a:pt x="19" y="19"/>
                                  </a:lnTo>
                                  <a:lnTo>
                                    <a:pt x="19" y="6"/>
                                  </a:lnTo>
                                  <a:lnTo>
                                    <a:pt x="36" y="0"/>
                                  </a:lnTo>
                                  <a:lnTo>
                                    <a:pt x="17" y="2"/>
                                  </a:lnTo>
                                  <a:lnTo>
                                    <a:pt x="0" y="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408" name="Freeform 1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62" y="2826"/>
                              <a:ext cx="2" cy="4"/>
                            </a:xfrm>
                            <a:custGeom>
                              <a:avLst/>
                              <a:gdLst>
                                <a:gd name="T0" fmla="*/ 0 w 17"/>
                                <a:gd name="T1" fmla="*/ 0 h 47"/>
                                <a:gd name="T2" fmla="*/ 0 w 17"/>
                                <a:gd name="T3" fmla="*/ 0 h 47"/>
                                <a:gd name="T4" fmla="*/ 0 w 17"/>
                                <a:gd name="T5" fmla="*/ 0 h 47"/>
                                <a:gd name="T6" fmla="*/ 0 w 17"/>
                                <a:gd name="T7" fmla="*/ 0 h 47"/>
                                <a:gd name="T8" fmla="*/ 0 w 17"/>
                                <a:gd name="T9" fmla="*/ 0 h 47"/>
                                <a:gd name="T10" fmla="*/ 0 w 17"/>
                                <a:gd name="T11" fmla="*/ 0 h 47"/>
                                <a:gd name="T12" fmla="*/ 0 w 17"/>
                                <a:gd name="T13" fmla="*/ 0 h 47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17"/>
                                <a:gd name="T22" fmla="*/ 0 h 47"/>
                                <a:gd name="T23" fmla="*/ 17 w 17"/>
                                <a:gd name="T24" fmla="*/ 47 h 47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17" h="47">
                                  <a:moveTo>
                                    <a:pt x="7" y="0"/>
                                  </a:moveTo>
                                  <a:lnTo>
                                    <a:pt x="0" y="10"/>
                                  </a:lnTo>
                                  <a:lnTo>
                                    <a:pt x="7" y="17"/>
                                  </a:lnTo>
                                  <a:lnTo>
                                    <a:pt x="8" y="28"/>
                                  </a:lnTo>
                                  <a:lnTo>
                                    <a:pt x="7" y="47"/>
                                  </a:lnTo>
                                  <a:lnTo>
                                    <a:pt x="17" y="23"/>
                                  </a:lnTo>
                                  <a:lnTo>
                                    <a:pt x="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409" name="Freeform 1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62" y="2824"/>
                              <a:ext cx="3" cy="6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73"/>
                                <a:gd name="T2" fmla="*/ 0 w 26"/>
                                <a:gd name="T3" fmla="*/ 0 h 73"/>
                                <a:gd name="T4" fmla="*/ 0 w 26"/>
                                <a:gd name="T5" fmla="*/ 0 h 73"/>
                                <a:gd name="T6" fmla="*/ 0 w 26"/>
                                <a:gd name="T7" fmla="*/ 0 h 73"/>
                                <a:gd name="T8" fmla="*/ 0 w 26"/>
                                <a:gd name="T9" fmla="*/ 0 h 73"/>
                                <a:gd name="T10" fmla="*/ 0 w 26"/>
                                <a:gd name="T11" fmla="*/ 0 h 73"/>
                                <a:gd name="T12" fmla="*/ 0 w 26"/>
                                <a:gd name="T13" fmla="*/ 0 h 73"/>
                                <a:gd name="T14" fmla="*/ 0 w 26"/>
                                <a:gd name="T15" fmla="*/ 0 h 73"/>
                                <a:gd name="T16" fmla="*/ 0 w 26"/>
                                <a:gd name="T17" fmla="*/ 0 h 73"/>
                                <a:gd name="T18" fmla="*/ 0 w 26"/>
                                <a:gd name="T19" fmla="*/ 0 h 73"/>
                                <a:gd name="T20" fmla="*/ 0 w 26"/>
                                <a:gd name="T21" fmla="*/ 0 h 73"/>
                                <a:gd name="T22" fmla="*/ 0 w 26"/>
                                <a:gd name="T23" fmla="*/ 0 h 73"/>
                                <a:gd name="T24" fmla="*/ 0 w 26"/>
                                <a:gd name="T25" fmla="*/ 0 h 73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w 26"/>
                                <a:gd name="T40" fmla="*/ 0 h 73"/>
                                <a:gd name="T41" fmla="*/ 26 w 26"/>
                                <a:gd name="T42" fmla="*/ 73 h 73"/>
                              </a:gdLst>
                              <a:ahLst/>
                              <a:cxnLst>
                                <a:cxn ang="T26">
                                  <a:pos x="T0" y="T1"/>
                                </a:cxn>
                                <a:cxn ang="T27">
                                  <a:pos x="T2" y="T3"/>
                                </a:cxn>
                                <a:cxn ang="T28">
                                  <a:pos x="T4" y="T5"/>
                                </a:cxn>
                                <a:cxn ang="T29">
                                  <a:pos x="T6" y="T7"/>
                                </a:cxn>
                                <a:cxn ang="T30">
                                  <a:pos x="T8" y="T9"/>
                                </a:cxn>
                                <a:cxn ang="T31">
                                  <a:pos x="T10" y="T11"/>
                                </a:cxn>
                                <a:cxn ang="T32">
                                  <a:pos x="T12" y="T13"/>
                                </a:cxn>
                                <a:cxn ang="T33">
                                  <a:pos x="T14" y="T15"/>
                                </a:cxn>
                                <a:cxn ang="T34">
                                  <a:pos x="T16" y="T17"/>
                                </a:cxn>
                                <a:cxn ang="T35">
                                  <a:pos x="T18" y="T19"/>
                                </a:cxn>
                                <a:cxn ang="T36">
                                  <a:pos x="T20" y="T21"/>
                                </a:cxn>
                                <a:cxn ang="T37">
                                  <a:pos x="T22" y="T23"/>
                                </a:cxn>
                                <a:cxn ang="T38">
                                  <a:pos x="T24" y="T25"/>
                                </a:cxn>
                              </a:cxnLst>
                              <a:rect l="T39" t="T40" r="T41" b="T42"/>
                              <a:pathLst>
                                <a:path w="26" h="73">
                                  <a:moveTo>
                                    <a:pt x="3" y="25"/>
                                  </a:moveTo>
                                  <a:lnTo>
                                    <a:pt x="0" y="15"/>
                                  </a:lnTo>
                                  <a:lnTo>
                                    <a:pt x="6" y="1"/>
                                  </a:lnTo>
                                  <a:lnTo>
                                    <a:pt x="15" y="0"/>
                                  </a:lnTo>
                                  <a:lnTo>
                                    <a:pt x="24" y="8"/>
                                  </a:lnTo>
                                  <a:lnTo>
                                    <a:pt x="26" y="31"/>
                                  </a:lnTo>
                                  <a:lnTo>
                                    <a:pt x="24" y="62"/>
                                  </a:lnTo>
                                  <a:lnTo>
                                    <a:pt x="14" y="73"/>
                                  </a:lnTo>
                                  <a:lnTo>
                                    <a:pt x="22" y="54"/>
                                  </a:lnTo>
                                  <a:lnTo>
                                    <a:pt x="22" y="25"/>
                                  </a:lnTo>
                                  <a:lnTo>
                                    <a:pt x="17" y="8"/>
                                  </a:lnTo>
                                  <a:lnTo>
                                    <a:pt x="11" y="8"/>
                                  </a:lnTo>
                                  <a:lnTo>
                                    <a:pt x="3" y="2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410" name="Freeform 14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62" y="2832"/>
                              <a:ext cx="2" cy="2"/>
                            </a:xfrm>
                            <a:custGeom>
                              <a:avLst/>
                              <a:gdLst>
                                <a:gd name="T0" fmla="*/ 0 w 19"/>
                                <a:gd name="T1" fmla="*/ 0 h 22"/>
                                <a:gd name="T2" fmla="*/ 0 w 19"/>
                                <a:gd name="T3" fmla="*/ 0 h 22"/>
                                <a:gd name="T4" fmla="*/ 0 w 19"/>
                                <a:gd name="T5" fmla="*/ 0 h 22"/>
                                <a:gd name="T6" fmla="*/ 0 w 19"/>
                                <a:gd name="T7" fmla="*/ 0 h 22"/>
                                <a:gd name="T8" fmla="*/ 0 w 19"/>
                                <a:gd name="T9" fmla="*/ 0 h 22"/>
                                <a:gd name="T10" fmla="*/ 0 w 19"/>
                                <a:gd name="T11" fmla="*/ 0 h 22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19"/>
                                <a:gd name="T19" fmla="*/ 0 h 22"/>
                                <a:gd name="T20" fmla="*/ 19 w 19"/>
                                <a:gd name="T21" fmla="*/ 22 h 22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19" h="22">
                                  <a:moveTo>
                                    <a:pt x="19" y="10"/>
                                  </a:moveTo>
                                  <a:lnTo>
                                    <a:pt x="19" y="0"/>
                                  </a:lnTo>
                                  <a:lnTo>
                                    <a:pt x="8" y="8"/>
                                  </a:lnTo>
                                  <a:lnTo>
                                    <a:pt x="0" y="8"/>
                                  </a:lnTo>
                                  <a:lnTo>
                                    <a:pt x="19" y="22"/>
                                  </a:lnTo>
                                  <a:lnTo>
                                    <a:pt x="19" y="1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411" name="Freeform 14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56" y="2832"/>
                              <a:ext cx="2" cy="3"/>
                            </a:xfrm>
                            <a:custGeom>
                              <a:avLst/>
                              <a:gdLst>
                                <a:gd name="T0" fmla="*/ 0 w 23"/>
                                <a:gd name="T1" fmla="*/ 0 h 32"/>
                                <a:gd name="T2" fmla="*/ 0 w 23"/>
                                <a:gd name="T3" fmla="*/ 0 h 32"/>
                                <a:gd name="T4" fmla="*/ 0 w 23"/>
                                <a:gd name="T5" fmla="*/ 0 h 32"/>
                                <a:gd name="T6" fmla="*/ 0 w 23"/>
                                <a:gd name="T7" fmla="*/ 0 h 3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23"/>
                                <a:gd name="T13" fmla="*/ 0 h 32"/>
                                <a:gd name="T14" fmla="*/ 23 w 23"/>
                                <a:gd name="T15" fmla="*/ 32 h 3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3" h="32">
                                  <a:moveTo>
                                    <a:pt x="23" y="0"/>
                                  </a:moveTo>
                                  <a:lnTo>
                                    <a:pt x="2" y="14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23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grpSp>
                          <p:nvGrpSpPr>
                            <p:cNvPr id="7412" name="Group 1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243" y="2826"/>
                              <a:ext cx="10" cy="5"/>
                              <a:chOff x="5243" y="2826"/>
                              <a:chExt cx="10" cy="5"/>
                            </a:xfrm>
                          </p:grpSpPr>
                          <p:sp>
                            <p:nvSpPr>
                              <p:cNvPr id="7419" name="Freeform 1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245" y="2828"/>
                                <a:ext cx="6" cy="3"/>
                              </a:xfrm>
                              <a:custGeom>
                                <a:avLst/>
                                <a:gdLst>
                                  <a:gd name="T0" fmla="*/ 0 w 64"/>
                                  <a:gd name="T1" fmla="*/ 0 h 35"/>
                                  <a:gd name="T2" fmla="*/ 0 w 64"/>
                                  <a:gd name="T3" fmla="*/ 0 h 35"/>
                                  <a:gd name="T4" fmla="*/ 0 w 64"/>
                                  <a:gd name="T5" fmla="*/ 0 h 35"/>
                                  <a:gd name="T6" fmla="*/ 0 w 64"/>
                                  <a:gd name="T7" fmla="*/ 0 h 35"/>
                                  <a:gd name="T8" fmla="*/ 0 w 64"/>
                                  <a:gd name="T9" fmla="*/ 0 h 35"/>
                                  <a:gd name="T10" fmla="*/ 0 w 64"/>
                                  <a:gd name="T11" fmla="*/ 0 h 35"/>
                                  <a:gd name="T12" fmla="*/ 0 w 64"/>
                                  <a:gd name="T13" fmla="*/ 0 h 35"/>
                                  <a:gd name="T14" fmla="*/ 0 w 64"/>
                                  <a:gd name="T15" fmla="*/ 0 h 35"/>
                                  <a:gd name="T16" fmla="*/ 0 w 64"/>
                                  <a:gd name="T17" fmla="*/ 0 h 35"/>
                                  <a:gd name="T18" fmla="*/ 0 w 64"/>
                                  <a:gd name="T19" fmla="*/ 0 h 35"/>
                                  <a:gd name="T20" fmla="*/ 0 w 64"/>
                                  <a:gd name="T21" fmla="*/ 0 h 35"/>
                                  <a:gd name="T22" fmla="*/ 0 w 64"/>
                                  <a:gd name="T23" fmla="*/ 0 h 35"/>
                                  <a:gd name="T24" fmla="*/ 0 w 64"/>
                                  <a:gd name="T25" fmla="*/ 0 h 35"/>
                                  <a:gd name="T26" fmla="*/ 0 w 64"/>
                                  <a:gd name="T27" fmla="*/ 0 h 35"/>
                                  <a:gd name="T28" fmla="*/ 0 w 64"/>
                                  <a:gd name="T29" fmla="*/ 0 h 35"/>
                                  <a:gd name="T30" fmla="*/ 0 w 64"/>
                                  <a:gd name="T31" fmla="*/ 0 h 35"/>
                                  <a:gd name="T32" fmla="*/ 0 w 64"/>
                                  <a:gd name="T33" fmla="*/ 0 h 35"/>
                                  <a:gd name="T34" fmla="*/ 0 w 64"/>
                                  <a:gd name="T35" fmla="*/ 0 h 35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w 64"/>
                                  <a:gd name="T55" fmla="*/ 0 h 35"/>
                                  <a:gd name="T56" fmla="*/ 64 w 64"/>
                                  <a:gd name="T57" fmla="*/ 35 h 35"/>
                                </a:gdLst>
                                <a:ahLst/>
                                <a:cxnLst>
                                  <a:cxn ang="T36">
                                    <a:pos x="T0" y="T1"/>
                                  </a:cxn>
                                  <a:cxn ang="T37">
                                    <a:pos x="T2" y="T3"/>
                                  </a:cxn>
                                  <a:cxn ang="T38">
                                    <a:pos x="T4" y="T5"/>
                                  </a:cxn>
                                  <a:cxn ang="T39">
                                    <a:pos x="T6" y="T7"/>
                                  </a:cxn>
                                  <a:cxn ang="T40">
                                    <a:pos x="T8" y="T9"/>
                                  </a:cxn>
                                  <a:cxn ang="T41">
                                    <a:pos x="T10" y="T11"/>
                                  </a:cxn>
                                  <a:cxn ang="T42">
                                    <a:pos x="T12" y="T13"/>
                                  </a:cxn>
                                  <a:cxn ang="T43">
                                    <a:pos x="T14" y="T15"/>
                                  </a:cxn>
                                  <a:cxn ang="T44">
                                    <a:pos x="T16" y="T17"/>
                                  </a:cxn>
                                  <a:cxn ang="T45">
                                    <a:pos x="T18" y="T19"/>
                                  </a:cxn>
                                  <a:cxn ang="T46">
                                    <a:pos x="T20" y="T21"/>
                                  </a:cxn>
                                  <a:cxn ang="T47">
                                    <a:pos x="T22" y="T23"/>
                                  </a:cxn>
                                  <a:cxn ang="T48">
                                    <a:pos x="T24" y="T25"/>
                                  </a:cxn>
                                  <a:cxn ang="T49">
                                    <a:pos x="T26" y="T27"/>
                                  </a:cxn>
                                  <a:cxn ang="T50">
                                    <a:pos x="T28" y="T29"/>
                                  </a:cxn>
                                  <a:cxn ang="T51">
                                    <a:pos x="T30" y="T31"/>
                                  </a:cxn>
                                  <a:cxn ang="T52">
                                    <a:pos x="T32" y="T33"/>
                                  </a:cxn>
                                  <a:cxn ang="T53">
                                    <a:pos x="T34" y="T35"/>
                                  </a:cxn>
                                </a:cxnLst>
                                <a:rect l="T54" t="T55" r="T56" b="T57"/>
                                <a:pathLst>
                                  <a:path w="64" h="35">
                                    <a:moveTo>
                                      <a:pt x="11" y="5"/>
                                    </a:moveTo>
                                    <a:lnTo>
                                      <a:pt x="0" y="14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10" y="20"/>
                                    </a:lnTo>
                                    <a:lnTo>
                                      <a:pt x="14" y="29"/>
                                    </a:lnTo>
                                    <a:lnTo>
                                      <a:pt x="22" y="35"/>
                                    </a:lnTo>
                                    <a:lnTo>
                                      <a:pt x="15" y="26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37" y="22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64" y="9"/>
                                    </a:lnTo>
                                    <a:lnTo>
                                      <a:pt x="53" y="1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17" y="1"/>
                                    </a:lnTo>
                                    <a:lnTo>
                                      <a:pt x="11" y="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2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20" name="Freeform 14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243" y="2826"/>
                                <a:ext cx="10" cy="2"/>
                              </a:xfrm>
                              <a:custGeom>
                                <a:avLst/>
                                <a:gdLst>
                                  <a:gd name="T0" fmla="*/ 0 w 114"/>
                                  <a:gd name="T1" fmla="*/ 0 h 32"/>
                                  <a:gd name="T2" fmla="*/ 0 w 114"/>
                                  <a:gd name="T3" fmla="*/ 0 h 32"/>
                                  <a:gd name="T4" fmla="*/ 0 w 114"/>
                                  <a:gd name="T5" fmla="*/ 0 h 32"/>
                                  <a:gd name="T6" fmla="*/ 0 w 114"/>
                                  <a:gd name="T7" fmla="*/ 0 h 32"/>
                                  <a:gd name="T8" fmla="*/ 0 w 114"/>
                                  <a:gd name="T9" fmla="*/ 0 h 32"/>
                                  <a:gd name="T10" fmla="*/ 0 w 114"/>
                                  <a:gd name="T11" fmla="*/ 0 h 32"/>
                                  <a:gd name="T12" fmla="*/ 0 w 114"/>
                                  <a:gd name="T13" fmla="*/ 0 h 32"/>
                                  <a:gd name="T14" fmla="*/ 0 w 114"/>
                                  <a:gd name="T15" fmla="*/ 0 h 32"/>
                                  <a:gd name="T16" fmla="*/ 0 w 114"/>
                                  <a:gd name="T17" fmla="*/ 0 h 32"/>
                                  <a:gd name="T18" fmla="*/ 0 w 114"/>
                                  <a:gd name="T19" fmla="*/ 0 h 32"/>
                                  <a:gd name="T20" fmla="*/ 0 w 114"/>
                                  <a:gd name="T21" fmla="*/ 0 h 32"/>
                                  <a:gd name="T22" fmla="*/ 0 w 114"/>
                                  <a:gd name="T23" fmla="*/ 0 h 32"/>
                                  <a:gd name="T24" fmla="*/ 0 w 114"/>
                                  <a:gd name="T25" fmla="*/ 0 h 32"/>
                                  <a:gd name="T26" fmla="*/ 0 w 114"/>
                                  <a:gd name="T27" fmla="*/ 0 h 32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w 114"/>
                                  <a:gd name="T43" fmla="*/ 0 h 32"/>
                                  <a:gd name="T44" fmla="*/ 114 w 114"/>
                                  <a:gd name="T45" fmla="*/ 32 h 32"/>
                                </a:gdLst>
                                <a:ahLst/>
                                <a:cxnLst>
                                  <a:cxn ang="T28">
                                    <a:pos x="T0" y="T1"/>
                                  </a:cxn>
                                  <a:cxn ang="T29">
                                    <a:pos x="T2" y="T3"/>
                                  </a:cxn>
                                  <a:cxn ang="T30">
                                    <a:pos x="T4" y="T5"/>
                                  </a:cxn>
                                  <a:cxn ang="T31">
                                    <a:pos x="T6" y="T7"/>
                                  </a:cxn>
                                  <a:cxn ang="T32">
                                    <a:pos x="T8" y="T9"/>
                                  </a:cxn>
                                  <a:cxn ang="T33">
                                    <a:pos x="T10" y="T11"/>
                                  </a:cxn>
                                  <a:cxn ang="T34">
                                    <a:pos x="T12" y="T13"/>
                                  </a:cxn>
                                  <a:cxn ang="T35">
                                    <a:pos x="T14" y="T15"/>
                                  </a:cxn>
                                  <a:cxn ang="T36">
                                    <a:pos x="T16" y="T17"/>
                                  </a:cxn>
                                  <a:cxn ang="T37">
                                    <a:pos x="T18" y="T19"/>
                                  </a:cxn>
                                  <a:cxn ang="T38">
                                    <a:pos x="T20" y="T21"/>
                                  </a:cxn>
                                  <a:cxn ang="T39">
                                    <a:pos x="T22" y="T23"/>
                                  </a:cxn>
                                  <a:cxn ang="T40">
                                    <a:pos x="T24" y="T25"/>
                                  </a:cxn>
                                  <a:cxn ang="T41">
                                    <a:pos x="T26" y="T27"/>
                                  </a:cxn>
                                </a:cxnLst>
                                <a:rect l="T42" t="T43" r="T44" b="T45"/>
                                <a:pathLst>
                                  <a:path w="114" h="32">
                                    <a:moveTo>
                                      <a:pt x="0" y="20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40" y="19"/>
                                    </a:lnTo>
                                    <a:lnTo>
                                      <a:pt x="71" y="10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48" y="6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36" y="5"/>
                                    </a:lnTo>
                                    <a:lnTo>
                                      <a:pt x="23" y="12"/>
                                    </a:lnTo>
                                    <a:lnTo>
                                      <a:pt x="27" y="5"/>
                                    </a:lnTo>
                                    <a:lnTo>
                                      <a:pt x="0" y="2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2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21" name="Freeform 1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246" y="2829"/>
                                <a:ext cx="1" cy="1"/>
                              </a:xfrm>
                              <a:custGeom>
                                <a:avLst/>
                                <a:gdLst>
                                  <a:gd name="T0" fmla="*/ 0 w 10"/>
                                  <a:gd name="T1" fmla="*/ 0 h 10"/>
                                  <a:gd name="T2" fmla="*/ 0 w 10"/>
                                  <a:gd name="T3" fmla="*/ 0 h 10"/>
                                  <a:gd name="T4" fmla="*/ 0 w 10"/>
                                  <a:gd name="T5" fmla="*/ 0 h 10"/>
                                  <a:gd name="T6" fmla="*/ 0 w 10"/>
                                  <a:gd name="T7" fmla="*/ 0 h 10"/>
                                  <a:gd name="T8" fmla="*/ 0 w 10"/>
                                  <a:gd name="T9" fmla="*/ 0 h 1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0"/>
                                  <a:gd name="T16" fmla="*/ 0 h 10"/>
                                  <a:gd name="T17" fmla="*/ 10 w 10"/>
                                  <a:gd name="T18" fmla="*/ 10 h 1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0" h="10">
                                    <a:moveTo>
                                      <a:pt x="5" y="0"/>
                                    </a:moveTo>
                                    <a:lnTo>
                                      <a:pt x="0" y="6"/>
                                    </a:lnTo>
                                    <a:lnTo>
                                      <a:pt x="10" y="10"/>
                                    </a:lnTo>
                                    <a:lnTo>
                                      <a:pt x="7" y="6"/>
                                    </a:lnTo>
                                    <a:lnTo>
                                      <a:pt x="5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22" name="Freeform 1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246" y="2828"/>
                                <a:ext cx="4" cy="1"/>
                              </a:xfrm>
                              <a:custGeom>
                                <a:avLst/>
                                <a:gdLst>
                                  <a:gd name="T0" fmla="*/ 0 w 52"/>
                                  <a:gd name="T1" fmla="*/ 0 h 14"/>
                                  <a:gd name="T2" fmla="*/ 0 w 52"/>
                                  <a:gd name="T3" fmla="*/ 0 h 14"/>
                                  <a:gd name="T4" fmla="*/ 0 w 52"/>
                                  <a:gd name="T5" fmla="*/ 0 h 14"/>
                                  <a:gd name="T6" fmla="*/ 0 w 52"/>
                                  <a:gd name="T7" fmla="*/ 0 h 14"/>
                                  <a:gd name="T8" fmla="*/ 0 w 52"/>
                                  <a:gd name="T9" fmla="*/ 0 h 14"/>
                                  <a:gd name="T10" fmla="*/ 0 w 52"/>
                                  <a:gd name="T11" fmla="*/ 0 h 14"/>
                                  <a:gd name="T12" fmla="*/ 0 w 52"/>
                                  <a:gd name="T13" fmla="*/ 0 h 14"/>
                                  <a:gd name="T14" fmla="*/ 0 w 52"/>
                                  <a:gd name="T15" fmla="*/ 0 h 14"/>
                                  <a:gd name="T16" fmla="*/ 0 w 52"/>
                                  <a:gd name="T17" fmla="*/ 0 h 14"/>
                                  <a:gd name="T18" fmla="*/ 0 w 52"/>
                                  <a:gd name="T19" fmla="*/ 0 h 14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w 52"/>
                                  <a:gd name="T31" fmla="*/ 0 h 14"/>
                                  <a:gd name="T32" fmla="*/ 52 w 52"/>
                                  <a:gd name="T33" fmla="*/ 14 h 14"/>
                                </a:gdLst>
                                <a:ahLst/>
                                <a:cxnLst>
                                  <a:cxn ang="T20">
                                    <a:pos x="T0" y="T1"/>
                                  </a:cxn>
                                  <a:cxn ang="T21">
                                    <a:pos x="T2" y="T3"/>
                                  </a:cxn>
                                  <a:cxn ang="T22">
                                    <a:pos x="T4" y="T5"/>
                                  </a:cxn>
                                  <a:cxn ang="T23">
                                    <a:pos x="T6" y="T7"/>
                                  </a:cxn>
                                  <a:cxn ang="T24">
                                    <a:pos x="T8" y="T9"/>
                                  </a:cxn>
                                  <a:cxn ang="T25">
                                    <a:pos x="T10" y="T11"/>
                                  </a:cxn>
                                  <a:cxn ang="T26">
                                    <a:pos x="T12" y="T13"/>
                                  </a:cxn>
                                  <a:cxn ang="T27">
                                    <a:pos x="T14" y="T15"/>
                                  </a:cxn>
                                  <a:cxn ang="T28">
                                    <a:pos x="T16" y="T17"/>
                                  </a:cxn>
                                  <a:cxn ang="T29">
                                    <a:pos x="T18" y="T19"/>
                                  </a:cxn>
                                </a:cxnLst>
                                <a:rect l="T30" t="T31" r="T32" b="T33"/>
                                <a:pathLst>
                                  <a:path w="52" h="14">
                                    <a:moveTo>
                                      <a:pt x="0" y="14"/>
                                    </a:moveTo>
                                    <a:lnTo>
                                      <a:pt x="15" y="4"/>
                                    </a:lnTo>
                                    <a:lnTo>
                                      <a:pt x="28" y="3"/>
                                    </a:lnTo>
                                    <a:lnTo>
                                      <a:pt x="41" y="4"/>
                                    </a:lnTo>
                                    <a:lnTo>
                                      <a:pt x="52" y="8"/>
                                    </a:lnTo>
                                    <a:lnTo>
                                      <a:pt x="40" y="2"/>
                                    </a:lnTo>
                                    <a:lnTo>
                                      <a:pt x="26" y="0"/>
                                    </a:lnTo>
                                    <a:lnTo>
                                      <a:pt x="17" y="0"/>
                                    </a:lnTo>
                                    <a:lnTo>
                                      <a:pt x="9" y="3"/>
                                    </a:lnTo>
                                    <a:lnTo>
                                      <a:pt x="0" y="1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2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413" name="Group 14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234" y="2827"/>
                              <a:ext cx="6" cy="4"/>
                              <a:chOff x="5234" y="2827"/>
                              <a:chExt cx="6" cy="4"/>
                            </a:xfrm>
                          </p:grpSpPr>
                          <p:sp>
                            <p:nvSpPr>
                              <p:cNvPr id="7415" name="Freeform 1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235" y="2829"/>
                                <a:ext cx="4" cy="2"/>
                              </a:xfrm>
                              <a:custGeom>
                                <a:avLst/>
                                <a:gdLst>
                                  <a:gd name="T0" fmla="*/ 0 w 46"/>
                                  <a:gd name="T1" fmla="*/ 0 h 34"/>
                                  <a:gd name="T2" fmla="*/ 0 w 46"/>
                                  <a:gd name="T3" fmla="*/ 0 h 34"/>
                                  <a:gd name="T4" fmla="*/ 0 w 46"/>
                                  <a:gd name="T5" fmla="*/ 0 h 34"/>
                                  <a:gd name="T6" fmla="*/ 0 w 46"/>
                                  <a:gd name="T7" fmla="*/ 0 h 34"/>
                                  <a:gd name="T8" fmla="*/ 0 w 46"/>
                                  <a:gd name="T9" fmla="*/ 0 h 34"/>
                                  <a:gd name="T10" fmla="*/ 0 w 46"/>
                                  <a:gd name="T11" fmla="*/ 0 h 34"/>
                                  <a:gd name="T12" fmla="*/ 0 w 46"/>
                                  <a:gd name="T13" fmla="*/ 0 h 34"/>
                                  <a:gd name="T14" fmla="*/ 0 w 46"/>
                                  <a:gd name="T15" fmla="*/ 0 h 34"/>
                                  <a:gd name="T16" fmla="*/ 0 w 46"/>
                                  <a:gd name="T17" fmla="*/ 0 h 34"/>
                                  <a:gd name="T18" fmla="*/ 0 w 46"/>
                                  <a:gd name="T19" fmla="*/ 0 h 34"/>
                                  <a:gd name="T20" fmla="*/ 0 w 46"/>
                                  <a:gd name="T21" fmla="*/ 0 h 34"/>
                                  <a:gd name="T22" fmla="*/ 0 w 46"/>
                                  <a:gd name="T23" fmla="*/ 0 h 34"/>
                                  <a:gd name="T24" fmla="*/ 0 w 46"/>
                                  <a:gd name="T25" fmla="*/ 0 h 34"/>
                                  <a:gd name="T26" fmla="*/ 0 w 46"/>
                                  <a:gd name="T27" fmla="*/ 0 h 34"/>
                                  <a:gd name="T28" fmla="*/ 0 w 46"/>
                                  <a:gd name="T29" fmla="*/ 0 h 34"/>
                                  <a:gd name="T30" fmla="*/ 0 w 46"/>
                                  <a:gd name="T31" fmla="*/ 0 h 34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w 46"/>
                                  <a:gd name="T49" fmla="*/ 0 h 34"/>
                                  <a:gd name="T50" fmla="*/ 46 w 46"/>
                                  <a:gd name="T51" fmla="*/ 34 h 34"/>
                                </a:gdLst>
                                <a:ahLst/>
                                <a:cxnLst>
                                  <a:cxn ang="T32">
                                    <a:pos x="T0" y="T1"/>
                                  </a:cxn>
                                  <a:cxn ang="T33">
                                    <a:pos x="T2" y="T3"/>
                                  </a:cxn>
                                  <a:cxn ang="T34">
                                    <a:pos x="T4" y="T5"/>
                                  </a:cxn>
                                  <a:cxn ang="T35">
                                    <a:pos x="T6" y="T7"/>
                                  </a:cxn>
                                  <a:cxn ang="T36">
                                    <a:pos x="T8" y="T9"/>
                                  </a:cxn>
                                  <a:cxn ang="T37">
                                    <a:pos x="T10" y="T11"/>
                                  </a:cxn>
                                  <a:cxn ang="T38">
                                    <a:pos x="T12" y="T13"/>
                                  </a:cxn>
                                  <a:cxn ang="T39">
                                    <a:pos x="T14" y="T15"/>
                                  </a:cxn>
                                  <a:cxn ang="T40">
                                    <a:pos x="T16" y="T17"/>
                                  </a:cxn>
                                  <a:cxn ang="T41">
                                    <a:pos x="T18" y="T19"/>
                                  </a:cxn>
                                  <a:cxn ang="T42">
                                    <a:pos x="T20" y="T21"/>
                                  </a:cxn>
                                  <a:cxn ang="T43">
                                    <a:pos x="T22" y="T23"/>
                                  </a:cxn>
                                  <a:cxn ang="T44">
                                    <a:pos x="T24" y="T25"/>
                                  </a:cxn>
                                  <a:cxn ang="T45">
                                    <a:pos x="T26" y="T27"/>
                                  </a:cxn>
                                  <a:cxn ang="T46">
                                    <a:pos x="T28" y="T29"/>
                                  </a:cxn>
                                  <a:cxn ang="T47">
                                    <a:pos x="T30" y="T31"/>
                                  </a:cxn>
                                </a:cxnLst>
                                <a:rect l="T48" t="T49" r="T50" b="T51"/>
                                <a:pathLst>
                                  <a:path w="46" h="34">
                                    <a:moveTo>
                                      <a:pt x="0" y="10"/>
                                    </a:moveTo>
                                    <a:lnTo>
                                      <a:pt x="6" y="13"/>
                                    </a:lnTo>
                                    <a:lnTo>
                                      <a:pt x="11" y="20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3" y="23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42" y="20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6" y="6"/>
                                    </a:lnTo>
                                    <a:lnTo>
                                      <a:pt x="42" y="5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21" y="0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2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16" name="Freeform 15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234" y="2827"/>
                                <a:ext cx="6" cy="4"/>
                              </a:xfrm>
                              <a:custGeom>
                                <a:avLst/>
                                <a:gdLst>
                                  <a:gd name="T0" fmla="*/ 0 w 68"/>
                                  <a:gd name="T1" fmla="*/ 0 h 57"/>
                                  <a:gd name="T2" fmla="*/ 0 w 68"/>
                                  <a:gd name="T3" fmla="*/ 0 h 57"/>
                                  <a:gd name="T4" fmla="*/ 0 w 68"/>
                                  <a:gd name="T5" fmla="*/ 0 h 57"/>
                                  <a:gd name="T6" fmla="*/ 0 w 68"/>
                                  <a:gd name="T7" fmla="*/ 0 h 57"/>
                                  <a:gd name="T8" fmla="*/ 0 w 68"/>
                                  <a:gd name="T9" fmla="*/ 0 h 57"/>
                                  <a:gd name="T10" fmla="*/ 0 w 68"/>
                                  <a:gd name="T11" fmla="*/ 0 h 57"/>
                                  <a:gd name="T12" fmla="*/ 0 w 68"/>
                                  <a:gd name="T13" fmla="*/ 0 h 57"/>
                                  <a:gd name="T14" fmla="*/ 0 w 68"/>
                                  <a:gd name="T15" fmla="*/ 0 h 57"/>
                                  <a:gd name="T16" fmla="*/ 0 w 68"/>
                                  <a:gd name="T17" fmla="*/ 0 h 57"/>
                                  <a:gd name="T18" fmla="*/ 0 w 68"/>
                                  <a:gd name="T19" fmla="*/ 0 h 57"/>
                                  <a:gd name="T20" fmla="*/ 0 w 68"/>
                                  <a:gd name="T21" fmla="*/ 0 h 57"/>
                                  <a:gd name="T22" fmla="*/ 0 w 68"/>
                                  <a:gd name="T23" fmla="*/ 0 h 57"/>
                                  <a:gd name="T24" fmla="*/ 0 w 68"/>
                                  <a:gd name="T25" fmla="*/ 0 h 57"/>
                                  <a:gd name="T26" fmla="*/ 0 w 68"/>
                                  <a:gd name="T27" fmla="*/ 0 h 57"/>
                                  <a:gd name="T28" fmla="*/ 0 w 68"/>
                                  <a:gd name="T29" fmla="*/ 0 h 57"/>
                                  <a:gd name="T30" fmla="*/ 0 w 68"/>
                                  <a:gd name="T31" fmla="*/ 0 h 57"/>
                                  <a:gd name="T32" fmla="*/ 0 w 68"/>
                                  <a:gd name="T33" fmla="*/ 0 h 57"/>
                                  <a:gd name="T34" fmla="*/ 0 w 68"/>
                                  <a:gd name="T35" fmla="*/ 0 h 57"/>
                                  <a:gd name="T36" fmla="*/ 0 w 68"/>
                                  <a:gd name="T37" fmla="*/ 0 h 57"/>
                                  <a:gd name="T38" fmla="*/ 0 w 68"/>
                                  <a:gd name="T39" fmla="*/ 0 h 57"/>
                                  <a:gd name="T40" fmla="*/ 0 w 68"/>
                                  <a:gd name="T41" fmla="*/ 0 h 57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w 68"/>
                                  <a:gd name="T64" fmla="*/ 0 h 57"/>
                                  <a:gd name="T65" fmla="*/ 68 w 68"/>
                                  <a:gd name="T66" fmla="*/ 57 h 57"/>
                                </a:gdLst>
                                <a:ahLst/>
                                <a:cxnLst>
                                  <a:cxn ang="T42">
                                    <a:pos x="T0" y="T1"/>
                                  </a:cxn>
                                  <a:cxn ang="T43">
                                    <a:pos x="T2" y="T3"/>
                                  </a:cxn>
                                  <a:cxn ang="T44">
                                    <a:pos x="T4" y="T5"/>
                                  </a:cxn>
                                  <a:cxn ang="T45">
                                    <a:pos x="T6" y="T7"/>
                                  </a:cxn>
                                  <a:cxn ang="T46">
                                    <a:pos x="T8" y="T9"/>
                                  </a:cxn>
                                  <a:cxn ang="T47">
                                    <a:pos x="T10" y="T11"/>
                                  </a:cxn>
                                  <a:cxn ang="T48">
                                    <a:pos x="T12" y="T13"/>
                                  </a:cxn>
                                  <a:cxn ang="T49">
                                    <a:pos x="T14" y="T15"/>
                                  </a:cxn>
                                  <a:cxn ang="T50">
                                    <a:pos x="T16" y="T17"/>
                                  </a:cxn>
                                  <a:cxn ang="T51">
                                    <a:pos x="T18" y="T19"/>
                                  </a:cxn>
                                  <a:cxn ang="T52">
                                    <a:pos x="T20" y="T21"/>
                                  </a:cxn>
                                  <a:cxn ang="T53">
                                    <a:pos x="T22" y="T23"/>
                                  </a:cxn>
                                  <a:cxn ang="T54">
                                    <a:pos x="T24" y="T25"/>
                                  </a:cxn>
                                  <a:cxn ang="T55">
                                    <a:pos x="T26" y="T27"/>
                                  </a:cxn>
                                  <a:cxn ang="T56">
                                    <a:pos x="T28" y="T29"/>
                                  </a:cxn>
                                  <a:cxn ang="T57">
                                    <a:pos x="T30" y="T31"/>
                                  </a:cxn>
                                  <a:cxn ang="T58">
                                    <a:pos x="T32" y="T33"/>
                                  </a:cxn>
                                  <a:cxn ang="T59">
                                    <a:pos x="T34" y="T35"/>
                                  </a:cxn>
                                  <a:cxn ang="T60">
                                    <a:pos x="T36" y="T37"/>
                                  </a:cxn>
                                  <a:cxn ang="T61">
                                    <a:pos x="T38" y="T39"/>
                                  </a:cxn>
                                  <a:cxn ang="T62">
                                    <a:pos x="T40" y="T41"/>
                                  </a:cxn>
                                </a:cxnLst>
                                <a:rect l="T63" t="T64" r="T65" b="T66"/>
                                <a:pathLst>
                                  <a:path w="68" h="57">
                                    <a:moveTo>
                                      <a:pt x="0" y="5"/>
                                    </a:moveTo>
                                    <a:lnTo>
                                      <a:pt x="18" y="1"/>
                                    </a:lnTo>
                                    <a:lnTo>
                                      <a:pt x="26" y="0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3" y="0"/>
                                    </a:lnTo>
                                    <a:lnTo>
                                      <a:pt x="44" y="2"/>
                                    </a:lnTo>
                                    <a:lnTo>
                                      <a:pt x="54" y="9"/>
                                    </a:lnTo>
                                    <a:lnTo>
                                      <a:pt x="53" y="4"/>
                                    </a:lnTo>
                                    <a:lnTo>
                                      <a:pt x="60" y="12"/>
                                    </a:lnTo>
                                    <a:lnTo>
                                      <a:pt x="67" y="8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6" y="26"/>
                                    </a:lnTo>
                                    <a:lnTo>
                                      <a:pt x="65" y="42"/>
                                    </a:lnTo>
                                    <a:lnTo>
                                      <a:pt x="64" y="57"/>
                                    </a:lnTo>
                                    <a:lnTo>
                                      <a:pt x="61" y="48"/>
                                    </a:lnTo>
                                    <a:lnTo>
                                      <a:pt x="63" y="29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39" y="14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0" y="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2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17" name="Freeform 1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235" y="2829"/>
                                <a:ext cx="1" cy="1"/>
                              </a:xfrm>
                              <a:custGeom>
                                <a:avLst/>
                                <a:gdLst>
                                  <a:gd name="T0" fmla="*/ 0 w 10"/>
                                  <a:gd name="T1" fmla="*/ 0 h 10"/>
                                  <a:gd name="T2" fmla="*/ 0 w 10"/>
                                  <a:gd name="T3" fmla="*/ 0 h 10"/>
                                  <a:gd name="T4" fmla="*/ 0 w 10"/>
                                  <a:gd name="T5" fmla="*/ 0 h 10"/>
                                  <a:gd name="T6" fmla="*/ 0 w 10"/>
                                  <a:gd name="T7" fmla="*/ 0 h 10"/>
                                  <a:gd name="T8" fmla="*/ 0 w 10"/>
                                  <a:gd name="T9" fmla="*/ 0 h 10"/>
                                  <a:gd name="T10" fmla="*/ 0 w 10"/>
                                  <a:gd name="T11" fmla="*/ 0 h 10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60000 65536"/>
                                  <a:gd name="T16" fmla="*/ 0 60000 65536"/>
                                  <a:gd name="T17" fmla="*/ 0 60000 65536"/>
                                  <a:gd name="T18" fmla="*/ 0 w 10"/>
                                  <a:gd name="T19" fmla="*/ 0 h 10"/>
                                  <a:gd name="T20" fmla="*/ 10 w 10"/>
                                  <a:gd name="T21" fmla="*/ 10 h 10"/>
                                </a:gdLst>
                                <a:ahLst/>
                                <a:cxnLst>
                                  <a:cxn ang="T12">
                                    <a:pos x="T0" y="T1"/>
                                  </a:cxn>
                                  <a:cxn ang="T13">
                                    <a:pos x="T2" y="T3"/>
                                  </a:cxn>
                                  <a:cxn ang="T14">
                                    <a:pos x="T4" y="T5"/>
                                  </a:cxn>
                                  <a:cxn ang="T15">
                                    <a:pos x="T6" y="T7"/>
                                  </a:cxn>
                                  <a:cxn ang="T16">
                                    <a:pos x="T8" y="T9"/>
                                  </a:cxn>
                                  <a:cxn ang="T17">
                                    <a:pos x="T10" y="T11"/>
                                  </a:cxn>
                                </a:cxnLst>
                                <a:rect l="T18" t="T19" r="T20" b="T21"/>
                                <a:pathLst>
                                  <a:path w="10" h="10">
                                    <a:moveTo>
                                      <a:pt x="0" y="3"/>
                                    </a:moveTo>
                                    <a:lnTo>
                                      <a:pt x="3" y="8"/>
                                    </a:lnTo>
                                    <a:lnTo>
                                      <a:pt x="10" y="10"/>
                                    </a:lnTo>
                                    <a:lnTo>
                                      <a:pt x="5" y="6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18" name="Freeform 1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235" y="2828"/>
                                <a:ext cx="4" cy="1"/>
                              </a:xfrm>
                              <a:custGeom>
                                <a:avLst/>
                                <a:gdLst>
                                  <a:gd name="T0" fmla="*/ 0 w 45"/>
                                  <a:gd name="T1" fmla="*/ 0 h 13"/>
                                  <a:gd name="T2" fmla="*/ 0 w 45"/>
                                  <a:gd name="T3" fmla="*/ 0 h 13"/>
                                  <a:gd name="T4" fmla="*/ 0 w 45"/>
                                  <a:gd name="T5" fmla="*/ 0 h 13"/>
                                  <a:gd name="T6" fmla="*/ 0 w 45"/>
                                  <a:gd name="T7" fmla="*/ 0 h 13"/>
                                  <a:gd name="T8" fmla="*/ 0 w 45"/>
                                  <a:gd name="T9" fmla="*/ 0 h 13"/>
                                  <a:gd name="T10" fmla="*/ 0 w 45"/>
                                  <a:gd name="T11" fmla="*/ 0 h 13"/>
                                  <a:gd name="T12" fmla="*/ 0 w 45"/>
                                  <a:gd name="T13" fmla="*/ 0 h 13"/>
                                  <a:gd name="T14" fmla="*/ 0 w 45"/>
                                  <a:gd name="T15" fmla="*/ 0 h 13"/>
                                  <a:gd name="T16" fmla="*/ 0 w 45"/>
                                  <a:gd name="T17" fmla="*/ 0 h 13"/>
                                  <a:gd name="T18" fmla="*/ 0 w 45"/>
                                  <a:gd name="T19" fmla="*/ 0 h 13"/>
                                  <a:gd name="T20" fmla="*/ 0 w 45"/>
                                  <a:gd name="T21" fmla="*/ 0 h 13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w 45"/>
                                  <a:gd name="T34" fmla="*/ 0 h 13"/>
                                  <a:gd name="T35" fmla="*/ 45 w 45"/>
                                  <a:gd name="T36" fmla="*/ 13 h 13"/>
                                </a:gdLst>
                                <a:ahLst/>
                                <a:cxnLst>
                                  <a:cxn ang="T22">
                                    <a:pos x="T0" y="T1"/>
                                  </a:cxn>
                                  <a:cxn ang="T23">
                                    <a:pos x="T2" y="T3"/>
                                  </a:cxn>
                                  <a:cxn ang="T24">
                                    <a:pos x="T4" y="T5"/>
                                  </a:cxn>
                                  <a:cxn ang="T25">
                                    <a:pos x="T6" y="T7"/>
                                  </a:cxn>
                                  <a:cxn ang="T26">
                                    <a:pos x="T8" y="T9"/>
                                  </a:cxn>
                                  <a:cxn ang="T27">
                                    <a:pos x="T10" y="T11"/>
                                  </a:cxn>
                                  <a:cxn ang="T28">
                                    <a:pos x="T12" y="T13"/>
                                  </a:cxn>
                                  <a:cxn ang="T29">
                                    <a:pos x="T14" y="T15"/>
                                  </a:cxn>
                                  <a:cxn ang="T30">
                                    <a:pos x="T16" y="T17"/>
                                  </a:cxn>
                                  <a:cxn ang="T31">
                                    <a:pos x="T18" y="T19"/>
                                  </a:cxn>
                                  <a:cxn ang="T32">
                                    <a:pos x="T20" y="T21"/>
                                  </a:cxn>
                                </a:cxnLst>
                                <a:rect l="T33" t="T34" r="T35" b="T36"/>
                                <a:pathLst>
                                  <a:path w="45" h="13">
                                    <a:moveTo>
                                      <a:pt x="45" y="9"/>
                                    </a:moveTo>
                                    <a:lnTo>
                                      <a:pt x="38" y="6"/>
                                    </a:lnTo>
                                    <a:lnTo>
                                      <a:pt x="29" y="4"/>
                                    </a:lnTo>
                                    <a:lnTo>
                                      <a:pt x="22" y="3"/>
                                    </a:lnTo>
                                    <a:lnTo>
                                      <a:pt x="17" y="5"/>
                                    </a:lnTo>
                                    <a:lnTo>
                                      <a:pt x="0" y="13"/>
                                    </a:lnTo>
                                    <a:lnTo>
                                      <a:pt x="13" y="3"/>
                                    </a:lnTo>
                                    <a:lnTo>
                                      <a:pt x="2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45" y="9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2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414" name="Freeform 15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239" y="2836"/>
                              <a:ext cx="7" cy="4"/>
                            </a:xfrm>
                            <a:custGeom>
                              <a:avLst/>
                              <a:gdLst>
                                <a:gd name="T0" fmla="*/ 0 w 80"/>
                                <a:gd name="T1" fmla="*/ 0 h 43"/>
                                <a:gd name="T2" fmla="*/ 0 w 80"/>
                                <a:gd name="T3" fmla="*/ 0 h 43"/>
                                <a:gd name="T4" fmla="*/ 0 w 80"/>
                                <a:gd name="T5" fmla="*/ 0 h 43"/>
                                <a:gd name="T6" fmla="*/ 0 w 80"/>
                                <a:gd name="T7" fmla="*/ 0 h 43"/>
                                <a:gd name="T8" fmla="*/ 0 w 80"/>
                                <a:gd name="T9" fmla="*/ 0 h 43"/>
                                <a:gd name="T10" fmla="*/ 0 w 80"/>
                                <a:gd name="T11" fmla="*/ 0 h 43"/>
                                <a:gd name="T12" fmla="*/ 0 w 80"/>
                                <a:gd name="T13" fmla="*/ 0 h 43"/>
                                <a:gd name="T14" fmla="*/ 0 w 80"/>
                                <a:gd name="T15" fmla="*/ 0 h 43"/>
                                <a:gd name="T16" fmla="*/ 0 w 80"/>
                                <a:gd name="T17" fmla="*/ 0 h 43"/>
                                <a:gd name="T18" fmla="*/ 0 w 80"/>
                                <a:gd name="T19" fmla="*/ 0 h 43"/>
                                <a:gd name="T20" fmla="*/ 0 w 80"/>
                                <a:gd name="T21" fmla="*/ 0 h 43"/>
                                <a:gd name="T22" fmla="*/ 0 w 80"/>
                                <a:gd name="T23" fmla="*/ 0 h 43"/>
                                <a:gd name="T24" fmla="*/ 0 w 80"/>
                                <a:gd name="T25" fmla="*/ 0 h 43"/>
                                <a:gd name="T26" fmla="*/ 0 w 80"/>
                                <a:gd name="T27" fmla="*/ 0 h 43"/>
                                <a:gd name="T28" fmla="*/ 0 w 80"/>
                                <a:gd name="T29" fmla="*/ 0 h 43"/>
                                <a:gd name="T30" fmla="*/ 0 w 80"/>
                                <a:gd name="T31" fmla="*/ 0 h 43"/>
                                <a:gd name="T32" fmla="*/ 0 w 80"/>
                                <a:gd name="T33" fmla="*/ 0 h 43"/>
                                <a:gd name="T34" fmla="*/ 0 w 80"/>
                                <a:gd name="T35" fmla="*/ 0 h 43"/>
                                <a:gd name="T36" fmla="*/ 0 w 80"/>
                                <a:gd name="T37" fmla="*/ 0 h 43"/>
                                <a:gd name="T38" fmla="*/ 0 w 80"/>
                                <a:gd name="T39" fmla="*/ 0 h 43"/>
                                <a:gd name="T40" fmla="*/ 0 w 80"/>
                                <a:gd name="T41" fmla="*/ 0 h 43"/>
                                <a:gd name="T42" fmla="*/ 0 w 80"/>
                                <a:gd name="T43" fmla="*/ 0 h 43"/>
                                <a:gd name="T44" fmla="*/ 0 w 80"/>
                                <a:gd name="T45" fmla="*/ 0 h 43"/>
                                <a:gd name="T46" fmla="*/ 0 w 80"/>
                                <a:gd name="T47" fmla="*/ 0 h 43"/>
                                <a:gd name="T48" fmla="*/ 0 w 80"/>
                                <a:gd name="T49" fmla="*/ 0 h 43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w 80"/>
                                <a:gd name="T76" fmla="*/ 0 h 43"/>
                                <a:gd name="T77" fmla="*/ 80 w 80"/>
                                <a:gd name="T78" fmla="*/ 43 h 43"/>
                              </a:gdLst>
                              <a:ahLst/>
                              <a:cxnLst>
                                <a:cxn ang="T50">
                                  <a:pos x="T0" y="T1"/>
                                </a:cxn>
                                <a:cxn ang="T51">
                                  <a:pos x="T2" y="T3"/>
                                </a:cxn>
                                <a:cxn ang="T52">
                                  <a:pos x="T4" y="T5"/>
                                </a:cxn>
                                <a:cxn ang="T53">
                                  <a:pos x="T6" y="T7"/>
                                </a:cxn>
                                <a:cxn ang="T54">
                                  <a:pos x="T8" y="T9"/>
                                </a:cxn>
                                <a:cxn ang="T55">
                                  <a:pos x="T10" y="T11"/>
                                </a:cxn>
                                <a:cxn ang="T56">
                                  <a:pos x="T12" y="T13"/>
                                </a:cxn>
                                <a:cxn ang="T57">
                                  <a:pos x="T14" y="T15"/>
                                </a:cxn>
                                <a:cxn ang="T58">
                                  <a:pos x="T16" y="T17"/>
                                </a:cxn>
                                <a:cxn ang="T59">
                                  <a:pos x="T18" y="T19"/>
                                </a:cxn>
                                <a:cxn ang="T60">
                                  <a:pos x="T20" y="T21"/>
                                </a:cxn>
                                <a:cxn ang="T61">
                                  <a:pos x="T22" y="T23"/>
                                </a:cxn>
                                <a:cxn ang="T62">
                                  <a:pos x="T24" y="T25"/>
                                </a:cxn>
                                <a:cxn ang="T63">
                                  <a:pos x="T26" y="T27"/>
                                </a:cxn>
                                <a:cxn ang="T64">
                                  <a:pos x="T28" y="T29"/>
                                </a:cxn>
                                <a:cxn ang="T65">
                                  <a:pos x="T30" y="T31"/>
                                </a:cxn>
                                <a:cxn ang="T66">
                                  <a:pos x="T32" y="T33"/>
                                </a:cxn>
                                <a:cxn ang="T67">
                                  <a:pos x="T34" y="T35"/>
                                </a:cxn>
                                <a:cxn ang="T68">
                                  <a:pos x="T36" y="T37"/>
                                </a:cxn>
                                <a:cxn ang="T69">
                                  <a:pos x="T38" y="T39"/>
                                </a:cxn>
                                <a:cxn ang="T70">
                                  <a:pos x="T40" y="T41"/>
                                </a:cxn>
                                <a:cxn ang="T71">
                                  <a:pos x="T42" y="T43"/>
                                </a:cxn>
                                <a:cxn ang="T72">
                                  <a:pos x="T44" y="T45"/>
                                </a:cxn>
                                <a:cxn ang="T73">
                                  <a:pos x="T46" y="T47"/>
                                </a:cxn>
                                <a:cxn ang="T74">
                                  <a:pos x="T48" y="T49"/>
                                </a:cxn>
                              </a:cxnLst>
                              <a:rect l="T75" t="T76" r="T77" b="T78"/>
                              <a:pathLst>
                                <a:path w="80" h="43">
                                  <a:moveTo>
                                    <a:pt x="7" y="2"/>
                                  </a:moveTo>
                                  <a:lnTo>
                                    <a:pt x="6" y="9"/>
                                  </a:lnTo>
                                  <a:lnTo>
                                    <a:pt x="8" y="18"/>
                                  </a:lnTo>
                                  <a:lnTo>
                                    <a:pt x="12" y="23"/>
                                  </a:lnTo>
                                  <a:lnTo>
                                    <a:pt x="19" y="24"/>
                                  </a:lnTo>
                                  <a:lnTo>
                                    <a:pt x="33" y="24"/>
                                  </a:lnTo>
                                  <a:lnTo>
                                    <a:pt x="45" y="20"/>
                                  </a:lnTo>
                                  <a:lnTo>
                                    <a:pt x="52" y="15"/>
                                  </a:lnTo>
                                  <a:lnTo>
                                    <a:pt x="60" y="12"/>
                                  </a:lnTo>
                                  <a:lnTo>
                                    <a:pt x="69" y="13"/>
                                  </a:lnTo>
                                  <a:lnTo>
                                    <a:pt x="75" y="10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80" y="13"/>
                                  </a:lnTo>
                                  <a:lnTo>
                                    <a:pt x="73" y="16"/>
                                  </a:lnTo>
                                  <a:lnTo>
                                    <a:pt x="61" y="20"/>
                                  </a:lnTo>
                                  <a:lnTo>
                                    <a:pt x="53" y="24"/>
                                  </a:lnTo>
                                  <a:lnTo>
                                    <a:pt x="41" y="32"/>
                                  </a:lnTo>
                                  <a:lnTo>
                                    <a:pt x="32" y="39"/>
                                  </a:lnTo>
                                  <a:lnTo>
                                    <a:pt x="26" y="42"/>
                                  </a:lnTo>
                                  <a:lnTo>
                                    <a:pt x="16" y="43"/>
                                  </a:lnTo>
                                  <a:lnTo>
                                    <a:pt x="10" y="40"/>
                                  </a:lnTo>
                                  <a:lnTo>
                                    <a:pt x="6" y="33"/>
                                  </a:lnTo>
                                  <a:lnTo>
                                    <a:pt x="3" y="24"/>
                                  </a:lnTo>
                                  <a:lnTo>
                                    <a:pt x="0" y="13"/>
                                  </a:lnTo>
                                  <a:lnTo>
                                    <a:pt x="7" y="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402" name="Freeform 1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32" y="2805"/>
                            <a:ext cx="36" cy="18"/>
                          </a:xfrm>
                          <a:custGeom>
                            <a:avLst/>
                            <a:gdLst>
                              <a:gd name="T0" fmla="*/ 0 w 393"/>
                              <a:gd name="T1" fmla="*/ 0 h 225"/>
                              <a:gd name="T2" fmla="*/ 0 w 393"/>
                              <a:gd name="T3" fmla="*/ 0 h 225"/>
                              <a:gd name="T4" fmla="*/ 0 w 393"/>
                              <a:gd name="T5" fmla="*/ 0 h 225"/>
                              <a:gd name="T6" fmla="*/ 0 w 393"/>
                              <a:gd name="T7" fmla="*/ 0 h 225"/>
                              <a:gd name="T8" fmla="*/ 0 w 393"/>
                              <a:gd name="T9" fmla="*/ 0 h 225"/>
                              <a:gd name="T10" fmla="*/ 0 w 393"/>
                              <a:gd name="T11" fmla="*/ 0 h 225"/>
                              <a:gd name="T12" fmla="*/ 0 w 393"/>
                              <a:gd name="T13" fmla="*/ 0 h 225"/>
                              <a:gd name="T14" fmla="*/ 0 w 393"/>
                              <a:gd name="T15" fmla="*/ 0 h 225"/>
                              <a:gd name="T16" fmla="*/ 0 w 393"/>
                              <a:gd name="T17" fmla="*/ 0 h 225"/>
                              <a:gd name="T18" fmla="*/ 0 w 393"/>
                              <a:gd name="T19" fmla="*/ 0 h 225"/>
                              <a:gd name="T20" fmla="*/ 0 w 393"/>
                              <a:gd name="T21" fmla="*/ 0 h 225"/>
                              <a:gd name="T22" fmla="*/ 0 w 393"/>
                              <a:gd name="T23" fmla="*/ 0 h 225"/>
                              <a:gd name="T24" fmla="*/ 0 w 393"/>
                              <a:gd name="T25" fmla="*/ 0 h 225"/>
                              <a:gd name="T26" fmla="*/ 0 w 393"/>
                              <a:gd name="T27" fmla="*/ 0 h 225"/>
                              <a:gd name="T28" fmla="*/ 0 w 393"/>
                              <a:gd name="T29" fmla="*/ 0 h 225"/>
                              <a:gd name="T30" fmla="*/ 0 w 393"/>
                              <a:gd name="T31" fmla="*/ 0 h 225"/>
                              <a:gd name="T32" fmla="*/ 0 w 393"/>
                              <a:gd name="T33" fmla="*/ 0 h 225"/>
                              <a:gd name="T34" fmla="*/ 0 w 393"/>
                              <a:gd name="T35" fmla="*/ 0 h 225"/>
                              <a:gd name="T36" fmla="*/ 0 w 393"/>
                              <a:gd name="T37" fmla="*/ 0 h 225"/>
                              <a:gd name="T38" fmla="*/ 0 w 393"/>
                              <a:gd name="T39" fmla="*/ 0 h 225"/>
                              <a:gd name="T40" fmla="*/ 0 w 393"/>
                              <a:gd name="T41" fmla="*/ 0 h 225"/>
                              <a:gd name="T42" fmla="*/ 0 w 393"/>
                              <a:gd name="T43" fmla="*/ 0 h 225"/>
                              <a:gd name="T44" fmla="*/ 0 w 393"/>
                              <a:gd name="T45" fmla="*/ 0 h 225"/>
                              <a:gd name="T46" fmla="*/ 0 w 393"/>
                              <a:gd name="T47" fmla="*/ 0 h 225"/>
                              <a:gd name="T48" fmla="*/ 0 w 393"/>
                              <a:gd name="T49" fmla="*/ 0 h 225"/>
                              <a:gd name="T50" fmla="*/ 0 w 393"/>
                              <a:gd name="T51" fmla="*/ 0 h 225"/>
                              <a:gd name="T52" fmla="*/ 0 w 393"/>
                              <a:gd name="T53" fmla="*/ 0 h 225"/>
                              <a:gd name="T54" fmla="*/ 0 w 393"/>
                              <a:gd name="T55" fmla="*/ 0 h 225"/>
                              <a:gd name="T56" fmla="*/ 0 w 393"/>
                              <a:gd name="T57" fmla="*/ 0 h 225"/>
                              <a:gd name="T58" fmla="*/ 0 w 393"/>
                              <a:gd name="T59" fmla="*/ 0 h 225"/>
                              <a:gd name="T60" fmla="*/ 0 w 393"/>
                              <a:gd name="T61" fmla="*/ 0 h 225"/>
                              <a:gd name="T62" fmla="*/ 0 w 393"/>
                              <a:gd name="T63" fmla="*/ 0 h 225"/>
                              <a:gd name="T64" fmla="*/ 0 w 393"/>
                              <a:gd name="T65" fmla="*/ 0 h 225"/>
                              <a:gd name="T66" fmla="*/ 0 w 393"/>
                              <a:gd name="T67" fmla="*/ 0 h 225"/>
                              <a:gd name="T68" fmla="*/ 0 w 393"/>
                              <a:gd name="T69" fmla="*/ 0 h 225"/>
                              <a:gd name="T70" fmla="*/ 0 w 393"/>
                              <a:gd name="T71" fmla="*/ 0 h 225"/>
                              <a:gd name="T72" fmla="*/ 0 w 393"/>
                              <a:gd name="T73" fmla="*/ 0 h 225"/>
                              <a:gd name="T74" fmla="*/ 0 w 393"/>
                              <a:gd name="T75" fmla="*/ 0 h 225"/>
                              <a:gd name="T76" fmla="*/ 0 w 393"/>
                              <a:gd name="T77" fmla="*/ 0 h 225"/>
                              <a:gd name="T78" fmla="*/ 0 w 393"/>
                              <a:gd name="T79" fmla="*/ 0 h 225"/>
                              <a:gd name="T80" fmla="*/ 0 w 393"/>
                              <a:gd name="T81" fmla="*/ 0 h 225"/>
                              <a:gd name="T82" fmla="*/ 0 w 393"/>
                              <a:gd name="T83" fmla="*/ 0 h 225"/>
                              <a:gd name="T84" fmla="*/ 0 w 393"/>
                              <a:gd name="T85" fmla="*/ 0 h 225"/>
                              <a:gd name="T86" fmla="*/ 0 w 393"/>
                              <a:gd name="T87" fmla="*/ 0 h 225"/>
                              <a:gd name="T88" fmla="*/ 0 w 393"/>
                              <a:gd name="T89" fmla="*/ 0 h 225"/>
                              <a:gd name="T90" fmla="*/ 0 w 393"/>
                              <a:gd name="T91" fmla="*/ 0 h 225"/>
                              <a:gd name="T92" fmla="*/ 0 w 393"/>
                              <a:gd name="T93" fmla="*/ 0 h 225"/>
                              <a:gd name="T94" fmla="*/ 0 w 393"/>
                              <a:gd name="T95" fmla="*/ 0 h 225"/>
                              <a:gd name="T96" fmla="*/ 0 w 393"/>
                              <a:gd name="T97" fmla="*/ 0 h 225"/>
                              <a:gd name="T98" fmla="*/ 0 w 393"/>
                              <a:gd name="T99" fmla="*/ 0 h 225"/>
                              <a:gd name="T100" fmla="*/ 0 w 393"/>
                              <a:gd name="T101" fmla="*/ 0 h 225"/>
                              <a:gd name="T102" fmla="*/ 0 w 393"/>
                              <a:gd name="T103" fmla="*/ 0 h 225"/>
                              <a:gd name="T104" fmla="*/ 0 w 393"/>
                              <a:gd name="T105" fmla="*/ 0 h 225"/>
                              <a:gd name="T106" fmla="*/ 0 w 393"/>
                              <a:gd name="T107" fmla="*/ 0 h 225"/>
                              <a:gd name="T108" fmla="*/ 0 w 393"/>
                              <a:gd name="T109" fmla="*/ 0 h 225"/>
                              <a:gd name="T110" fmla="*/ 0 w 393"/>
                              <a:gd name="T111" fmla="*/ 0 h 225"/>
                              <a:gd name="T112" fmla="*/ 0 w 393"/>
                              <a:gd name="T113" fmla="*/ 0 h 225"/>
                              <a:gd name="T114" fmla="*/ 0 w 393"/>
                              <a:gd name="T115" fmla="*/ 0 h 225"/>
                              <a:gd name="T116" fmla="*/ 0 w 393"/>
                              <a:gd name="T117" fmla="*/ 0 h 225"/>
                              <a:gd name="T118" fmla="*/ 0 w 393"/>
                              <a:gd name="T119" fmla="*/ 0 h 225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w 393"/>
                              <a:gd name="T181" fmla="*/ 0 h 225"/>
                              <a:gd name="T182" fmla="*/ 393 w 393"/>
                              <a:gd name="T183" fmla="*/ 225 h 225"/>
                            </a:gdLst>
                            <a:ahLst/>
                            <a:cxnLst>
                              <a:cxn ang="T120">
                                <a:pos x="T0" y="T1"/>
                              </a:cxn>
                              <a:cxn ang="T121">
                                <a:pos x="T2" y="T3"/>
                              </a:cxn>
                              <a:cxn ang="T122">
                                <a:pos x="T4" y="T5"/>
                              </a:cxn>
                              <a:cxn ang="T123">
                                <a:pos x="T6" y="T7"/>
                              </a:cxn>
                              <a:cxn ang="T124">
                                <a:pos x="T8" y="T9"/>
                              </a:cxn>
                              <a:cxn ang="T125">
                                <a:pos x="T10" y="T11"/>
                              </a:cxn>
                              <a:cxn ang="T126">
                                <a:pos x="T12" y="T13"/>
                              </a:cxn>
                              <a:cxn ang="T127">
                                <a:pos x="T14" y="T15"/>
                              </a:cxn>
                              <a:cxn ang="T128">
                                <a:pos x="T16" y="T17"/>
                              </a:cxn>
                              <a:cxn ang="T129">
                                <a:pos x="T18" y="T19"/>
                              </a:cxn>
                              <a:cxn ang="T130">
                                <a:pos x="T20" y="T21"/>
                              </a:cxn>
                              <a:cxn ang="T131">
                                <a:pos x="T22" y="T23"/>
                              </a:cxn>
                              <a:cxn ang="T132">
                                <a:pos x="T24" y="T25"/>
                              </a:cxn>
                              <a:cxn ang="T133">
                                <a:pos x="T26" y="T27"/>
                              </a:cxn>
                              <a:cxn ang="T134">
                                <a:pos x="T28" y="T29"/>
                              </a:cxn>
                              <a:cxn ang="T135">
                                <a:pos x="T30" y="T31"/>
                              </a:cxn>
                              <a:cxn ang="T136">
                                <a:pos x="T32" y="T33"/>
                              </a:cxn>
                              <a:cxn ang="T137">
                                <a:pos x="T34" y="T35"/>
                              </a:cxn>
                              <a:cxn ang="T138">
                                <a:pos x="T36" y="T37"/>
                              </a:cxn>
                              <a:cxn ang="T139">
                                <a:pos x="T38" y="T39"/>
                              </a:cxn>
                              <a:cxn ang="T140">
                                <a:pos x="T40" y="T41"/>
                              </a:cxn>
                              <a:cxn ang="T141">
                                <a:pos x="T42" y="T43"/>
                              </a:cxn>
                              <a:cxn ang="T142">
                                <a:pos x="T44" y="T45"/>
                              </a:cxn>
                              <a:cxn ang="T143">
                                <a:pos x="T46" y="T47"/>
                              </a:cxn>
                              <a:cxn ang="T144">
                                <a:pos x="T48" y="T49"/>
                              </a:cxn>
                              <a:cxn ang="T145">
                                <a:pos x="T50" y="T51"/>
                              </a:cxn>
                              <a:cxn ang="T146">
                                <a:pos x="T52" y="T53"/>
                              </a:cxn>
                              <a:cxn ang="T147">
                                <a:pos x="T54" y="T55"/>
                              </a:cxn>
                              <a:cxn ang="T148">
                                <a:pos x="T56" y="T57"/>
                              </a:cxn>
                              <a:cxn ang="T149">
                                <a:pos x="T58" y="T59"/>
                              </a:cxn>
                              <a:cxn ang="T150">
                                <a:pos x="T60" y="T61"/>
                              </a:cxn>
                              <a:cxn ang="T151">
                                <a:pos x="T62" y="T63"/>
                              </a:cxn>
                              <a:cxn ang="T152">
                                <a:pos x="T64" y="T65"/>
                              </a:cxn>
                              <a:cxn ang="T153">
                                <a:pos x="T66" y="T67"/>
                              </a:cxn>
                              <a:cxn ang="T154">
                                <a:pos x="T68" y="T69"/>
                              </a:cxn>
                              <a:cxn ang="T155">
                                <a:pos x="T70" y="T71"/>
                              </a:cxn>
                              <a:cxn ang="T156">
                                <a:pos x="T72" y="T73"/>
                              </a:cxn>
                              <a:cxn ang="T157">
                                <a:pos x="T74" y="T75"/>
                              </a:cxn>
                              <a:cxn ang="T158">
                                <a:pos x="T76" y="T77"/>
                              </a:cxn>
                              <a:cxn ang="T159">
                                <a:pos x="T78" y="T79"/>
                              </a:cxn>
                              <a:cxn ang="T160">
                                <a:pos x="T80" y="T81"/>
                              </a:cxn>
                              <a:cxn ang="T161">
                                <a:pos x="T82" y="T83"/>
                              </a:cxn>
                              <a:cxn ang="T162">
                                <a:pos x="T84" y="T85"/>
                              </a:cxn>
                              <a:cxn ang="T163">
                                <a:pos x="T86" y="T87"/>
                              </a:cxn>
                              <a:cxn ang="T164">
                                <a:pos x="T88" y="T89"/>
                              </a:cxn>
                              <a:cxn ang="T165">
                                <a:pos x="T90" y="T91"/>
                              </a:cxn>
                              <a:cxn ang="T166">
                                <a:pos x="T92" y="T93"/>
                              </a:cxn>
                              <a:cxn ang="T167">
                                <a:pos x="T94" y="T95"/>
                              </a:cxn>
                              <a:cxn ang="T168">
                                <a:pos x="T96" y="T97"/>
                              </a:cxn>
                              <a:cxn ang="T169">
                                <a:pos x="T98" y="T99"/>
                              </a:cxn>
                              <a:cxn ang="T170">
                                <a:pos x="T100" y="T101"/>
                              </a:cxn>
                              <a:cxn ang="T171">
                                <a:pos x="T102" y="T103"/>
                              </a:cxn>
                              <a:cxn ang="T172">
                                <a:pos x="T104" y="T105"/>
                              </a:cxn>
                              <a:cxn ang="T173">
                                <a:pos x="T106" y="T107"/>
                              </a:cxn>
                              <a:cxn ang="T174">
                                <a:pos x="T108" y="T109"/>
                              </a:cxn>
                              <a:cxn ang="T175">
                                <a:pos x="T110" y="T111"/>
                              </a:cxn>
                              <a:cxn ang="T176">
                                <a:pos x="T112" y="T113"/>
                              </a:cxn>
                              <a:cxn ang="T177">
                                <a:pos x="T114" y="T115"/>
                              </a:cxn>
                              <a:cxn ang="T178">
                                <a:pos x="T116" y="T117"/>
                              </a:cxn>
                              <a:cxn ang="T179">
                                <a:pos x="T118" y="T119"/>
                              </a:cxn>
                            </a:cxnLst>
                            <a:rect l="T180" t="T181" r="T182" b="T183"/>
                            <a:pathLst>
                              <a:path w="393" h="225">
                                <a:moveTo>
                                  <a:pt x="0" y="134"/>
                                </a:moveTo>
                                <a:lnTo>
                                  <a:pt x="36" y="149"/>
                                </a:lnTo>
                                <a:lnTo>
                                  <a:pt x="77" y="147"/>
                                </a:lnTo>
                                <a:lnTo>
                                  <a:pt x="118" y="154"/>
                                </a:lnTo>
                                <a:lnTo>
                                  <a:pt x="192" y="189"/>
                                </a:lnTo>
                                <a:lnTo>
                                  <a:pt x="241" y="211"/>
                                </a:lnTo>
                                <a:lnTo>
                                  <a:pt x="307" y="222"/>
                                </a:lnTo>
                                <a:lnTo>
                                  <a:pt x="351" y="220"/>
                                </a:lnTo>
                                <a:lnTo>
                                  <a:pt x="291" y="211"/>
                                </a:lnTo>
                                <a:lnTo>
                                  <a:pt x="264" y="203"/>
                                </a:lnTo>
                                <a:lnTo>
                                  <a:pt x="214" y="172"/>
                                </a:lnTo>
                                <a:lnTo>
                                  <a:pt x="253" y="184"/>
                                </a:lnTo>
                                <a:lnTo>
                                  <a:pt x="293" y="203"/>
                                </a:lnTo>
                                <a:lnTo>
                                  <a:pt x="342" y="211"/>
                                </a:lnTo>
                                <a:lnTo>
                                  <a:pt x="378" y="215"/>
                                </a:lnTo>
                                <a:lnTo>
                                  <a:pt x="343" y="184"/>
                                </a:lnTo>
                                <a:lnTo>
                                  <a:pt x="307" y="146"/>
                                </a:lnTo>
                                <a:lnTo>
                                  <a:pt x="255" y="115"/>
                                </a:lnTo>
                                <a:lnTo>
                                  <a:pt x="224" y="105"/>
                                </a:lnTo>
                                <a:lnTo>
                                  <a:pt x="263" y="110"/>
                                </a:lnTo>
                                <a:lnTo>
                                  <a:pt x="293" y="122"/>
                                </a:lnTo>
                                <a:lnTo>
                                  <a:pt x="332" y="154"/>
                                </a:lnTo>
                                <a:lnTo>
                                  <a:pt x="380" y="206"/>
                                </a:lnTo>
                                <a:lnTo>
                                  <a:pt x="374" y="163"/>
                                </a:lnTo>
                                <a:lnTo>
                                  <a:pt x="363" y="127"/>
                                </a:lnTo>
                                <a:lnTo>
                                  <a:pt x="342" y="95"/>
                                </a:lnTo>
                                <a:lnTo>
                                  <a:pt x="368" y="122"/>
                                </a:lnTo>
                                <a:lnTo>
                                  <a:pt x="378" y="157"/>
                                </a:lnTo>
                                <a:lnTo>
                                  <a:pt x="381" y="205"/>
                                </a:lnTo>
                                <a:lnTo>
                                  <a:pt x="386" y="225"/>
                                </a:lnTo>
                                <a:lnTo>
                                  <a:pt x="393" y="199"/>
                                </a:lnTo>
                                <a:lnTo>
                                  <a:pt x="393" y="142"/>
                                </a:lnTo>
                                <a:lnTo>
                                  <a:pt x="370" y="88"/>
                                </a:lnTo>
                                <a:lnTo>
                                  <a:pt x="335" y="48"/>
                                </a:lnTo>
                                <a:lnTo>
                                  <a:pt x="279" y="16"/>
                                </a:lnTo>
                                <a:lnTo>
                                  <a:pt x="248" y="6"/>
                                </a:lnTo>
                                <a:lnTo>
                                  <a:pt x="184" y="2"/>
                                </a:lnTo>
                                <a:lnTo>
                                  <a:pt x="139" y="0"/>
                                </a:lnTo>
                                <a:lnTo>
                                  <a:pt x="110" y="4"/>
                                </a:lnTo>
                                <a:lnTo>
                                  <a:pt x="82" y="24"/>
                                </a:lnTo>
                                <a:lnTo>
                                  <a:pt x="62" y="43"/>
                                </a:lnTo>
                                <a:lnTo>
                                  <a:pt x="56" y="60"/>
                                </a:lnTo>
                                <a:lnTo>
                                  <a:pt x="77" y="52"/>
                                </a:lnTo>
                                <a:lnTo>
                                  <a:pt x="112" y="44"/>
                                </a:lnTo>
                                <a:lnTo>
                                  <a:pt x="168" y="52"/>
                                </a:lnTo>
                                <a:lnTo>
                                  <a:pt x="115" y="50"/>
                                </a:lnTo>
                                <a:lnTo>
                                  <a:pt x="74" y="61"/>
                                </a:lnTo>
                                <a:lnTo>
                                  <a:pt x="44" y="71"/>
                                </a:lnTo>
                                <a:lnTo>
                                  <a:pt x="15" y="90"/>
                                </a:lnTo>
                                <a:lnTo>
                                  <a:pt x="11" y="102"/>
                                </a:lnTo>
                                <a:lnTo>
                                  <a:pt x="74" y="83"/>
                                </a:lnTo>
                                <a:lnTo>
                                  <a:pt x="133" y="96"/>
                                </a:lnTo>
                                <a:lnTo>
                                  <a:pt x="160" y="117"/>
                                </a:lnTo>
                                <a:lnTo>
                                  <a:pt x="195" y="125"/>
                                </a:lnTo>
                                <a:lnTo>
                                  <a:pt x="133" y="115"/>
                                </a:lnTo>
                                <a:lnTo>
                                  <a:pt x="98" y="98"/>
                                </a:lnTo>
                                <a:lnTo>
                                  <a:pt x="58" y="100"/>
                                </a:lnTo>
                                <a:lnTo>
                                  <a:pt x="23" y="103"/>
                                </a:lnTo>
                                <a:lnTo>
                                  <a:pt x="3" y="113"/>
                                </a:lnTo>
                                <a:lnTo>
                                  <a:pt x="0" y="13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3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403" name="Freeform 1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31" y="2816"/>
                            <a:ext cx="3" cy="10"/>
                          </a:xfrm>
                          <a:custGeom>
                            <a:avLst/>
                            <a:gdLst>
                              <a:gd name="T0" fmla="*/ 0 w 33"/>
                              <a:gd name="T1" fmla="*/ 0 h 128"/>
                              <a:gd name="T2" fmla="*/ 0 w 33"/>
                              <a:gd name="T3" fmla="*/ 0 h 128"/>
                              <a:gd name="T4" fmla="*/ 0 w 33"/>
                              <a:gd name="T5" fmla="*/ 0 h 128"/>
                              <a:gd name="T6" fmla="*/ 0 w 33"/>
                              <a:gd name="T7" fmla="*/ 0 h 128"/>
                              <a:gd name="T8" fmla="*/ 0 w 33"/>
                              <a:gd name="T9" fmla="*/ 0 h 128"/>
                              <a:gd name="T10" fmla="*/ 0 w 33"/>
                              <a:gd name="T11" fmla="*/ 0 h 128"/>
                              <a:gd name="T12" fmla="*/ 0 w 33"/>
                              <a:gd name="T13" fmla="*/ 0 h 128"/>
                              <a:gd name="T14" fmla="*/ 0 w 33"/>
                              <a:gd name="T15" fmla="*/ 0 h 128"/>
                              <a:gd name="T16" fmla="*/ 0 w 33"/>
                              <a:gd name="T17" fmla="*/ 0 h 128"/>
                              <a:gd name="T18" fmla="*/ 0 w 33"/>
                              <a:gd name="T19" fmla="*/ 0 h 128"/>
                              <a:gd name="T20" fmla="*/ 0 w 33"/>
                              <a:gd name="T21" fmla="*/ 0 h 128"/>
                              <a:gd name="T22" fmla="*/ 0 w 33"/>
                              <a:gd name="T23" fmla="*/ 0 h 128"/>
                              <a:gd name="T24" fmla="*/ 0 w 33"/>
                              <a:gd name="T25" fmla="*/ 0 h 128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33"/>
                              <a:gd name="T40" fmla="*/ 0 h 128"/>
                              <a:gd name="T41" fmla="*/ 33 w 33"/>
                              <a:gd name="T42" fmla="*/ 128 h 128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33" h="128">
                                <a:moveTo>
                                  <a:pt x="8" y="0"/>
                                </a:moveTo>
                                <a:lnTo>
                                  <a:pt x="18" y="29"/>
                                </a:lnTo>
                                <a:lnTo>
                                  <a:pt x="33" y="42"/>
                                </a:lnTo>
                                <a:lnTo>
                                  <a:pt x="28" y="78"/>
                                </a:lnTo>
                                <a:lnTo>
                                  <a:pt x="20" y="128"/>
                                </a:lnTo>
                                <a:lnTo>
                                  <a:pt x="3" y="111"/>
                                </a:lnTo>
                                <a:lnTo>
                                  <a:pt x="0" y="73"/>
                                </a:lnTo>
                                <a:lnTo>
                                  <a:pt x="10" y="92"/>
                                </a:lnTo>
                                <a:lnTo>
                                  <a:pt x="0" y="55"/>
                                </a:lnTo>
                                <a:lnTo>
                                  <a:pt x="0" y="36"/>
                                </a:lnTo>
                                <a:lnTo>
                                  <a:pt x="13" y="55"/>
                                </a:lnTo>
                                <a:lnTo>
                                  <a:pt x="5" y="25"/>
                                </a:lnTo>
                                <a:lnTo>
                                  <a:pt x="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3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360" name="Group 1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207" y="2888"/>
                        <a:ext cx="18" cy="24"/>
                        <a:chOff x="5207" y="2888"/>
                        <a:chExt cx="18" cy="24"/>
                      </a:xfrm>
                    </p:grpSpPr>
                    <p:sp>
                      <p:nvSpPr>
                        <p:cNvPr id="7386" name="Freeform 1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07" y="2888"/>
                          <a:ext cx="18" cy="24"/>
                        </a:xfrm>
                        <a:custGeom>
                          <a:avLst/>
                          <a:gdLst>
                            <a:gd name="T0" fmla="*/ 0 w 198"/>
                            <a:gd name="T1" fmla="*/ 0 h 314"/>
                            <a:gd name="T2" fmla="*/ 0 w 198"/>
                            <a:gd name="T3" fmla="*/ 0 h 314"/>
                            <a:gd name="T4" fmla="*/ 0 w 198"/>
                            <a:gd name="T5" fmla="*/ 0 h 314"/>
                            <a:gd name="T6" fmla="*/ 0 w 198"/>
                            <a:gd name="T7" fmla="*/ 0 h 314"/>
                            <a:gd name="T8" fmla="*/ 0 w 198"/>
                            <a:gd name="T9" fmla="*/ 0 h 314"/>
                            <a:gd name="T10" fmla="*/ 0 w 198"/>
                            <a:gd name="T11" fmla="*/ 0 h 314"/>
                            <a:gd name="T12" fmla="*/ 0 w 198"/>
                            <a:gd name="T13" fmla="*/ 0 h 314"/>
                            <a:gd name="T14" fmla="*/ 0 w 198"/>
                            <a:gd name="T15" fmla="*/ 0 h 314"/>
                            <a:gd name="T16" fmla="*/ 0 w 198"/>
                            <a:gd name="T17" fmla="*/ 0 h 314"/>
                            <a:gd name="T18" fmla="*/ 0 w 198"/>
                            <a:gd name="T19" fmla="*/ 0 h 314"/>
                            <a:gd name="T20" fmla="*/ 0 w 198"/>
                            <a:gd name="T21" fmla="*/ 0 h 314"/>
                            <a:gd name="T22" fmla="*/ 0 w 198"/>
                            <a:gd name="T23" fmla="*/ 0 h 314"/>
                            <a:gd name="T24" fmla="*/ 0 w 198"/>
                            <a:gd name="T25" fmla="*/ 0 h 314"/>
                            <a:gd name="T26" fmla="*/ 0 w 198"/>
                            <a:gd name="T27" fmla="*/ 0 h 314"/>
                            <a:gd name="T28" fmla="*/ 0 w 198"/>
                            <a:gd name="T29" fmla="*/ 0 h 314"/>
                            <a:gd name="T30" fmla="*/ 0 w 198"/>
                            <a:gd name="T31" fmla="*/ 0 h 314"/>
                            <a:gd name="T32" fmla="*/ 0 w 198"/>
                            <a:gd name="T33" fmla="*/ 0 h 314"/>
                            <a:gd name="T34" fmla="*/ 0 w 198"/>
                            <a:gd name="T35" fmla="*/ 0 h 314"/>
                            <a:gd name="T36" fmla="*/ 0 w 198"/>
                            <a:gd name="T37" fmla="*/ 0 h 314"/>
                            <a:gd name="T38" fmla="*/ 0 w 198"/>
                            <a:gd name="T39" fmla="*/ 0 h 314"/>
                            <a:gd name="T40" fmla="*/ 0 w 198"/>
                            <a:gd name="T41" fmla="*/ 0 h 314"/>
                            <a:gd name="T42" fmla="*/ 0 w 198"/>
                            <a:gd name="T43" fmla="*/ 0 h 314"/>
                            <a:gd name="T44" fmla="*/ 0 w 198"/>
                            <a:gd name="T45" fmla="*/ 0 h 314"/>
                            <a:gd name="T46" fmla="*/ 0 w 198"/>
                            <a:gd name="T47" fmla="*/ 0 h 314"/>
                            <a:gd name="T48" fmla="*/ 0 w 198"/>
                            <a:gd name="T49" fmla="*/ 0 h 314"/>
                            <a:gd name="T50" fmla="*/ 0 w 198"/>
                            <a:gd name="T51" fmla="*/ 0 h 314"/>
                            <a:gd name="T52" fmla="*/ 0 w 198"/>
                            <a:gd name="T53" fmla="*/ 0 h 314"/>
                            <a:gd name="T54" fmla="*/ 0 w 198"/>
                            <a:gd name="T55" fmla="*/ 0 h 314"/>
                            <a:gd name="T56" fmla="*/ 0 w 198"/>
                            <a:gd name="T57" fmla="*/ 0 h 314"/>
                            <a:gd name="T58" fmla="*/ 0 w 198"/>
                            <a:gd name="T59" fmla="*/ 0 h 314"/>
                            <a:gd name="T60" fmla="*/ 0 w 198"/>
                            <a:gd name="T61" fmla="*/ 0 h 314"/>
                            <a:gd name="T62" fmla="*/ 0 w 198"/>
                            <a:gd name="T63" fmla="*/ 0 h 314"/>
                            <a:gd name="T64" fmla="*/ 0 w 198"/>
                            <a:gd name="T65" fmla="*/ 0 h 314"/>
                            <a:gd name="T66" fmla="*/ 0 w 198"/>
                            <a:gd name="T67" fmla="*/ 0 h 314"/>
                            <a:gd name="T68" fmla="*/ 0 w 198"/>
                            <a:gd name="T69" fmla="*/ 0 h 314"/>
                            <a:gd name="T70" fmla="*/ 0 w 198"/>
                            <a:gd name="T71" fmla="*/ 0 h 314"/>
                            <a:gd name="T72" fmla="*/ 0 w 198"/>
                            <a:gd name="T73" fmla="*/ 0 h 314"/>
                            <a:gd name="T74" fmla="*/ 0 w 198"/>
                            <a:gd name="T75" fmla="*/ 0 h 314"/>
                            <a:gd name="T76" fmla="*/ 0 w 198"/>
                            <a:gd name="T77" fmla="*/ 0 h 314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198"/>
                            <a:gd name="T118" fmla="*/ 0 h 314"/>
                            <a:gd name="T119" fmla="*/ 198 w 198"/>
                            <a:gd name="T120" fmla="*/ 314 h 314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198" h="314">
                              <a:moveTo>
                                <a:pt x="106" y="314"/>
                              </a:moveTo>
                              <a:lnTo>
                                <a:pt x="77" y="304"/>
                              </a:lnTo>
                              <a:lnTo>
                                <a:pt x="54" y="294"/>
                              </a:lnTo>
                              <a:lnTo>
                                <a:pt x="38" y="276"/>
                              </a:lnTo>
                              <a:lnTo>
                                <a:pt x="29" y="248"/>
                              </a:lnTo>
                              <a:lnTo>
                                <a:pt x="13" y="237"/>
                              </a:lnTo>
                              <a:lnTo>
                                <a:pt x="5" y="213"/>
                              </a:lnTo>
                              <a:lnTo>
                                <a:pt x="18" y="188"/>
                              </a:lnTo>
                              <a:lnTo>
                                <a:pt x="0" y="165"/>
                              </a:lnTo>
                              <a:lnTo>
                                <a:pt x="0" y="130"/>
                              </a:lnTo>
                              <a:lnTo>
                                <a:pt x="23" y="109"/>
                              </a:lnTo>
                              <a:lnTo>
                                <a:pt x="23" y="89"/>
                              </a:lnTo>
                              <a:lnTo>
                                <a:pt x="28" y="75"/>
                              </a:lnTo>
                              <a:lnTo>
                                <a:pt x="45" y="61"/>
                              </a:lnTo>
                              <a:lnTo>
                                <a:pt x="67" y="56"/>
                              </a:lnTo>
                              <a:lnTo>
                                <a:pt x="93" y="66"/>
                              </a:lnTo>
                              <a:lnTo>
                                <a:pt x="95" y="41"/>
                              </a:lnTo>
                              <a:lnTo>
                                <a:pt x="100" y="21"/>
                              </a:lnTo>
                              <a:lnTo>
                                <a:pt x="108" y="8"/>
                              </a:lnTo>
                              <a:lnTo>
                                <a:pt x="123" y="2"/>
                              </a:lnTo>
                              <a:lnTo>
                                <a:pt x="137" y="0"/>
                              </a:lnTo>
                              <a:lnTo>
                                <a:pt x="151" y="8"/>
                              </a:lnTo>
                              <a:lnTo>
                                <a:pt x="143" y="33"/>
                              </a:lnTo>
                              <a:lnTo>
                                <a:pt x="144" y="51"/>
                              </a:lnTo>
                              <a:lnTo>
                                <a:pt x="145" y="70"/>
                              </a:lnTo>
                              <a:lnTo>
                                <a:pt x="154" y="86"/>
                              </a:lnTo>
                              <a:lnTo>
                                <a:pt x="166" y="96"/>
                              </a:lnTo>
                              <a:lnTo>
                                <a:pt x="183" y="115"/>
                              </a:lnTo>
                              <a:lnTo>
                                <a:pt x="194" y="138"/>
                              </a:lnTo>
                              <a:lnTo>
                                <a:pt x="198" y="168"/>
                              </a:lnTo>
                              <a:lnTo>
                                <a:pt x="194" y="192"/>
                              </a:lnTo>
                              <a:lnTo>
                                <a:pt x="187" y="214"/>
                              </a:lnTo>
                              <a:lnTo>
                                <a:pt x="175" y="230"/>
                              </a:lnTo>
                              <a:lnTo>
                                <a:pt x="177" y="257"/>
                              </a:lnTo>
                              <a:lnTo>
                                <a:pt x="176" y="281"/>
                              </a:lnTo>
                              <a:lnTo>
                                <a:pt x="171" y="300"/>
                              </a:lnTo>
                              <a:lnTo>
                                <a:pt x="155" y="311"/>
                              </a:lnTo>
                              <a:lnTo>
                                <a:pt x="130" y="314"/>
                              </a:lnTo>
                              <a:lnTo>
                                <a:pt x="106" y="31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87" name="Freeform 1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2" y="2894"/>
                          <a:ext cx="4" cy="17"/>
                        </a:xfrm>
                        <a:custGeom>
                          <a:avLst/>
                          <a:gdLst>
                            <a:gd name="T0" fmla="*/ 0 w 51"/>
                            <a:gd name="T1" fmla="*/ 0 h 212"/>
                            <a:gd name="T2" fmla="*/ 0 w 51"/>
                            <a:gd name="T3" fmla="*/ 0 h 212"/>
                            <a:gd name="T4" fmla="*/ 0 w 51"/>
                            <a:gd name="T5" fmla="*/ 0 h 212"/>
                            <a:gd name="T6" fmla="*/ 0 w 51"/>
                            <a:gd name="T7" fmla="*/ 0 h 212"/>
                            <a:gd name="T8" fmla="*/ 0 w 51"/>
                            <a:gd name="T9" fmla="*/ 0 h 212"/>
                            <a:gd name="T10" fmla="*/ 0 w 51"/>
                            <a:gd name="T11" fmla="*/ 0 h 212"/>
                            <a:gd name="T12" fmla="*/ 0 w 51"/>
                            <a:gd name="T13" fmla="*/ 0 h 212"/>
                            <a:gd name="T14" fmla="*/ 0 w 51"/>
                            <a:gd name="T15" fmla="*/ 0 h 212"/>
                            <a:gd name="T16" fmla="*/ 0 w 51"/>
                            <a:gd name="T17" fmla="*/ 0 h 212"/>
                            <a:gd name="T18" fmla="*/ 0 w 51"/>
                            <a:gd name="T19" fmla="*/ 0 h 212"/>
                            <a:gd name="T20" fmla="*/ 0 w 51"/>
                            <a:gd name="T21" fmla="*/ 0 h 212"/>
                            <a:gd name="T22" fmla="*/ 0 w 51"/>
                            <a:gd name="T23" fmla="*/ 0 h 212"/>
                            <a:gd name="T24" fmla="*/ 0 w 51"/>
                            <a:gd name="T25" fmla="*/ 0 h 212"/>
                            <a:gd name="T26" fmla="*/ 0 w 51"/>
                            <a:gd name="T27" fmla="*/ 0 h 212"/>
                            <a:gd name="T28" fmla="*/ 0 w 51"/>
                            <a:gd name="T29" fmla="*/ 0 h 212"/>
                            <a:gd name="T30" fmla="*/ 0 w 51"/>
                            <a:gd name="T31" fmla="*/ 0 h 212"/>
                            <a:gd name="T32" fmla="*/ 0 w 51"/>
                            <a:gd name="T33" fmla="*/ 0 h 212"/>
                            <a:gd name="T34" fmla="*/ 0 w 51"/>
                            <a:gd name="T35" fmla="*/ 0 h 212"/>
                            <a:gd name="T36" fmla="*/ 0 w 51"/>
                            <a:gd name="T37" fmla="*/ 0 h 212"/>
                            <a:gd name="T38" fmla="*/ 0 w 51"/>
                            <a:gd name="T39" fmla="*/ 0 h 212"/>
                            <a:gd name="T40" fmla="*/ 0 w 51"/>
                            <a:gd name="T41" fmla="*/ 0 h 212"/>
                            <a:gd name="T42" fmla="*/ 0 w 51"/>
                            <a:gd name="T43" fmla="*/ 0 h 212"/>
                            <a:gd name="T44" fmla="*/ 0 w 51"/>
                            <a:gd name="T45" fmla="*/ 0 h 212"/>
                            <a:gd name="T46" fmla="*/ 0 w 51"/>
                            <a:gd name="T47" fmla="*/ 0 h 212"/>
                            <a:gd name="T48" fmla="*/ 0 w 51"/>
                            <a:gd name="T49" fmla="*/ 0 h 212"/>
                            <a:gd name="T50" fmla="*/ 0 w 51"/>
                            <a:gd name="T51" fmla="*/ 0 h 212"/>
                            <a:gd name="T52" fmla="*/ 0 w 51"/>
                            <a:gd name="T53" fmla="*/ 0 h 212"/>
                            <a:gd name="T54" fmla="*/ 0 w 51"/>
                            <a:gd name="T55" fmla="*/ 0 h 212"/>
                            <a:gd name="T56" fmla="*/ 0 w 51"/>
                            <a:gd name="T57" fmla="*/ 0 h 212"/>
                            <a:gd name="T58" fmla="*/ 0 w 51"/>
                            <a:gd name="T59" fmla="*/ 0 h 212"/>
                            <a:gd name="T60" fmla="*/ 0 w 51"/>
                            <a:gd name="T61" fmla="*/ 0 h 212"/>
                            <a:gd name="T62" fmla="*/ 0 w 51"/>
                            <a:gd name="T63" fmla="*/ 0 h 212"/>
                            <a:gd name="T64" fmla="*/ 0 w 51"/>
                            <a:gd name="T65" fmla="*/ 0 h 212"/>
                            <a:gd name="T66" fmla="*/ 0 w 51"/>
                            <a:gd name="T67" fmla="*/ 0 h 212"/>
                            <a:gd name="T68" fmla="*/ 0 w 51"/>
                            <a:gd name="T69" fmla="*/ 0 h 212"/>
                            <a:gd name="T70" fmla="*/ 0 w 51"/>
                            <a:gd name="T71" fmla="*/ 0 h 212"/>
                            <a:gd name="T72" fmla="*/ 0 w 51"/>
                            <a:gd name="T73" fmla="*/ 0 h 212"/>
                            <a:gd name="T74" fmla="*/ 0 w 51"/>
                            <a:gd name="T75" fmla="*/ 0 h 212"/>
                            <a:gd name="T76" fmla="*/ 0 w 51"/>
                            <a:gd name="T77" fmla="*/ 0 h 212"/>
                            <a:gd name="T78" fmla="*/ 0 w 51"/>
                            <a:gd name="T79" fmla="*/ 0 h 212"/>
                            <a:gd name="T80" fmla="*/ 0 w 51"/>
                            <a:gd name="T81" fmla="*/ 0 h 212"/>
                            <a:gd name="T82" fmla="*/ 0 w 51"/>
                            <a:gd name="T83" fmla="*/ 0 h 212"/>
                            <a:gd name="T84" fmla="*/ 0 w 51"/>
                            <a:gd name="T85" fmla="*/ 0 h 212"/>
                            <a:gd name="T86" fmla="*/ 0 w 51"/>
                            <a:gd name="T87" fmla="*/ 0 h 212"/>
                            <a:gd name="T88" fmla="*/ 0 w 51"/>
                            <a:gd name="T89" fmla="*/ 0 h 212"/>
                            <a:gd name="T90" fmla="*/ 0 w 51"/>
                            <a:gd name="T91" fmla="*/ 0 h 212"/>
                            <a:gd name="T92" fmla="*/ 0 w 51"/>
                            <a:gd name="T93" fmla="*/ 0 h 212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w 51"/>
                            <a:gd name="T142" fmla="*/ 0 h 212"/>
                            <a:gd name="T143" fmla="*/ 51 w 51"/>
                            <a:gd name="T144" fmla="*/ 212 h 212"/>
                          </a:gdLst>
                          <a:ahLst/>
                          <a:cxnLst>
                            <a:cxn ang="T94">
                              <a:pos x="T0" y="T1"/>
                            </a:cxn>
                            <a:cxn ang="T95">
                              <a:pos x="T2" y="T3"/>
                            </a:cxn>
                            <a:cxn ang="T96">
                              <a:pos x="T4" y="T5"/>
                            </a:cxn>
                            <a:cxn ang="T97">
                              <a:pos x="T6" y="T7"/>
                            </a:cxn>
                            <a:cxn ang="T98">
                              <a:pos x="T8" y="T9"/>
                            </a:cxn>
                            <a:cxn ang="T99">
                              <a:pos x="T10" y="T11"/>
                            </a:cxn>
                            <a:cxn ang="T100">
                              <a:pos x="T12" y="T13"/>
                            </a:cxn>
                            <a:cxn ang="T101">
                              <a:pos x="T14" y="T15"/>
                            </a:cxn>
                            <a:cxn ang="T102">
                              <a:pos x="T16" y="T17"/>
                            </a:cxn>
                            <a:cxn ang="T103">
                              <a:pos x="T18" y="T19"/>
                            </a:cxn>
                            <a:cxn ang="T104">
                              <a:pos x="T20" y="T21"/>
                            </a:cxn>
                            <a:cxn ang="T105">
                              <a:pos x="T22" y="T23"/>
                            </a:cxn>
                            <a:cxn ang="T106">
                              <a:pos x="T24" y="T25"/>
                            </a:cxn>
                            <a:cxn ang="T107">
                              <a:pos x="T26" y="T27"/>
                            </a:cxn>
                            <a:cxn ang="T108">
                              <a:pos x="T28" y="T29"/>
                            </a:cxn>
                            <a:cxn ang="T109">
                              <a:pos x="T30" y="T31"/>
                            </a:cxn>
                            <a:cxn ang="T110">
                              <a:pos x="T32" y="T33"/>
                            </a:cxn>
                            <a:cxn ang="T111">
                              <a:pos x="T34" y="T35"/>
                            </a:cxn>
                            <a:cxn ang="T112">
                              <a:pos x="T36" y="T37"/>
                            </a:cxn>
                            <a:cxn ang="T113">
                              <a:pos x="T38" y="T39"/>
                            </a:cxn>
                            <a:cxn ang="T114">
                              <a:pos x="T40" y="T41"/>
                            </a:cxn>
                            <a:cxn ang="T115">
                              <a:pos x="T42" y="T43"/>
                            </a:cxn>
                            <a:cxn ang="T116">
                              <a:pos x="T44" y="T45"/>
                            </a:cxn>
                            <a:cxn ang="T117">
                              <a:pos x="T46" y="T47"/>
                            </a:cxn>
                            <a:cxn ang="T118">
                              <a:pos x="T48" y="T49"/>
                            </a:cxn>
                            <a:cxn ang="T119">
                              <a:pos x="T50" y="T51"/>
                            </a:cxn>
                            <a:cxn ang="T120">
                              <a:pos x="T52" y="T53"/>
                            </a:cxn>
                            <a:cxn ang="T121">
                              <a:pos x="T54" y="T55"/>
                            </a:cxn>
                            <a:cxn ang="T122">
                              <a:pos x="T56" y="T57"/>
                            </a:cxn>
                            <a:cxn ang="T123">
                              <a:pos x="T58" y="T59"/>
                            </a:cxn>
                            <a:cxn ang="T124">
                              <a:pos x="T60" y="T61"/>
                            </a:cxn>
                            <a:cxn ang="T125">
                              <a:pos x="T62" y="T63"/>
                            </a:cxn>
                            <a:cxn ang="T126">
                              <a:pos x="T64" y="T65"/>
                            </a:cxn>
                            <a:cxn ang="T127">
                              <a:pos x="T66" y="T67"/>
                            </a:cxn>
                            <a:cxn ang="T128">
                              <a:pos x="T68" y="T69"/>
                            </a:cxn>
                            <a:cxn ang="T129">
                              <a:pos x="T70" y="T71"/>
                            </a:cxn>
                            <a:cxn ang="T130">
                              <a:pos x="T72" y="T73"/>
                            </a:cxn>
                            <a:cxn ang="T131">
                              <a:pos x="T74" y="T75"/>
                            </a:cxn>
                            <a:cxn ang="T132">
                              <a:pos x="T76" y="T77"/>
                            </a:cxn>
                            <a:cxn ang="T133">
                              <a:pos x="T78" y="T79"/>
                            </a:cxn>
                            <a:cxn ang="T134">
                              <a:pos x="T80" y="T81"/>
                            </a:cxn>
                            <a:cxn ang="T135">
                              <a:pos x="T82" y="T83"/>
                            </a:cxn>
                            <a:cxn ang="T136">
                              <a:pos x="T84" y="T85"/>
                            </a:cxn>
                            <a:cxn ang="T137">
                              <a:pos x="T86" y="T87"/>
                            </a:cxn>
                            <a:cxn ang="T138">
                              <a:pos x="T88" y="T89"/>
                            </a:cxn>
                            <a:cxn ang="T139">
                              <a:pos x="T90" y="T91"/>
                            </a:cxn>
                            <a:cxn ang="T140">
                              <a:pos x="T92" y="T93"/>
                            </a:cxn>
                          </a:cxnLst>
                          <a:rect l="T141" t="T142" r="T143" b="T144"/>
                          <a:pathLst>
                            <a:path w="51" h="212">
                              <a:moveTo>
                                <a:pt x="42" y="2"/>
                              </a:moveTo>
                              <a:lnTo>
                                <a:pt x="24" y="0"/>
                              </a:lnTo>
                              <a:lnTo>
                                <a:pt x="33" y="8"/>
                              </a:lnTo>
                              <a:lnTo>
                                <a:pt x="37" y="22"/>
                              </a:lnTo>
                              <a:lnTo>
                                <a:pt x="33" y="33"/>
                              </a:lnTo>
                              <a:lnTo>
                                <a:pt x="27" y="44"/>
                              </a:lnTo>
                              <a:lnTo>
                                <a:pt x="7" y="46"/>
                              </a:lnTo>
                              <a:lnTo>
                                <a:pt x="10" y="51"/>
                              </a:lnTo>
                              <a:lnTo>
                                <a:pt x="15" y="64"/>
                              </a:lnTo>
                              <a:lnTo>
                                <a:pt x="16" y="84"/>
                              </a:lnTo>
                              <a:lnTo>
                                <a:pt x="15" y="94"/>
                              </a:lnTo>
                              <a:lnTo>
                                <a:pt x="0" y="101"/>
                              </a:lnTo>
                              <a:lnTo>
                                <a:pt x="7" y="108"/>
                              </a:lnTo>
                              <a:lnTo>
                                <a:pt x="15" y="118"/>
                              </a:lnTo>
                              <a:lnTo>
                                <a:pt x="16" y="136"/>
                              </a:lnTo>
                              <a:lnTo>
                                <a:pt x="16" y="146"/>
                              </a:lnTo>
                              <a:lnTo>
                                <a:pt x="8" y="158"/>
                              </a:lnTo>
                              <a:lnTo>
                                <a:pt x="24" y="160"/>
                              </a:lnTo>
                              <a:lnTo>
                                <a:pt x="39" y="162"/>
                              </a:lnTo>
                              <a:lnTo>
                                <a:pt x="47" y="168"/>
                              </a:lnTo>
                              <a:lnTo>
                                <a:pt x="47" y="180"/>
                              </a:lnTo>
                              <a:lnTo>
                                <a:pt x="44" y="191"/>
                              </a:lnTo>
                              <a:lnTo>
                                <a:pt x="31" y="200"/>
                              </a:lnTo>
                              <a:lnTo>
                                <a:pt x="27" y="205"/>
                              </a:lnTo>
                              <a:lnTo>
                                <a:pt x="29" y="210"/>
                              </a:lnTo>
                              <a:lnTo>
                                <a:pt x="38" y="212"/>
                              </a:lnTo>
                              <a:lnTo>
                                <a:pt x="34" y="204"/>
                              </a:lnTo>
                              <a:lnTo>
                                <a:pt x="49" y="194"/>
                              </a:lnTo>
                              <a:lnTo>
                                <a:pt x="51" y="181"/>
                              </a:lnTo>
                              <a:lnTo>
                                <a:pt x="51" y="167"/>
                              </a:lnTo>
                              <a:lnTo>
                                <a:pt x="45" y="160"/>
                              </a:lnTo>
                              <a:lnTo>
                                <a:pt x="34" y="157"/>
                              </a:lnTo>
                              <a:lnTo>
                                <a:pt x="18" y="155"/>
                              </a:lnTo>
                              <a:lnTo>
                                <a:pt x="21" y="143"/>
                              </a:lnTo>
                              <a:lnTo>
                                <a:pt x="21" y="128"/>
                              </a:lnTo>
                              <a:lnTo>
                                <a:pt x="19" y="116"/>
                              </a:lnTo>
                              <a:lnTo>
                                <a:pt x="15" y="111"/>
                              </a:lnTo>
                              <a:lnTo>
                                <a:pt x="8" y="101"/>
                              </a:lnTo>
                              <a:lnTo>
                                <a:pt x="18" y="97"/>
                              </a:lnTo>
                              <a:lnTo>
                                <a:pt x="21" y="85"/>
                              </a:lnTo>
                              <a:lnTo>
                                <a:pt x="21" y="68"/>
                              </a:lnTo>
                              <a:lnTo>
                                <a:pt x="18" y="56"/>
                              </a:lnTo>
                              <a:lnTo>
                                <a:pt x="14" y="47"/>
                              </a:lnTo>
                              <a:lnTo>
                                <a:pt x="29" y="50"/>
                              </a:lnTo>
                              <a:lnTo>
                                <a:pt x="38" y="38"/>
                              </a:lnTo>
                              <a:lnTo>
                                <a:pt x="42" y="18"/>
                              </a:lnTo>
                              <a:lnTo>
                                <a:pt x="42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88" name="Freeform 15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1" y="2895"/>
                          <a:ext cx="2" cy="2"/>
                        </a:xfrm>
                        <a:custGeom>
                          <a:avLst/>
                          <a:gdLst>
                            <a:gd name="T0" fmla="*/ 0 w 13"/>
                            <a:gd name="T1" fmla="*/ 0 h 31"/>
                            <a:gd name="T2" fmla="*/ 0 w 13"/>
                            <a:gd name="T3" fmla="*/ 0 h 31"/>
                            <a:gd name="T4" fmla="*/ 0 w 13"/>
                            <a:gd name="T5" fmla="*/ 0 h 31"/>
                            <a:gd name="T6" fmla="*/ 0 w 13"/>
                            <a:gd name="T7" fmla="*/ 0 h 31"/>
                            <a:gd name="T8" fmla="*/ 0 w 13"/>
                            <a:gd name="T9" fmla="*/ 0 h 31"/>
                            <a:gd name="T10" fmla="*/ 0 w 13"/>
                            <a:gd name="T11" fmla="*/ 0 h 3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3"/>
                            <a:gd name="T19" fmla="*/ 0 h 31"/>
                            <a:gd name="T20" fmla="*/ 13 w 13"/>
                            <a:gd name="T21" fmla="*/ 31 h 3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3" h="31">
                              <a:moveTo>
                                <a:pt x="13" y="0"/>
                              </a:moveTo>
                              <a:lnTo>
                                <a:pt x="4" y="7"/>
                              </a:lnTo>
                              <a:lnTo>
                                <a:pt x="0" y="20"/>
                              </a:lnTo>
                              <a:lnTo>
                                <a:pt x="5" y="31"/>
                              </a:lnTo>
                              <a:lnTo>
                                <a:pt x="5" y="18"/>
                              </a:lnTo>
                              <a:lnTo>
                                <a:pt x="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89" name="Freeform 1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1" y="2898"/>
                          <a:ext cx="1" cy="3"/>
                        </a:xfrm>
                        <a:custGeom>
                          <a:avLst/>
                          <a:gdLst>
                            <a:gd name="T0" fmla="*/ 0 w 11"/>
                            <a:gd name="T1" fmla="*/ 0 h 39"/>
                            <a:gd name="T2" fmla="*/ 0 w 11"/>
                            <a:gd name="T3" fmla="*/ 0 h 39"/>
                            <a:gd name="T4" fmla="*/ 0 w 11"/>
                            <a:gd name="T5" fmla="*/ 0 h 39"/>
                            <a:gd name="T6" fmla="*/ 0 w 11"/>
                            <a:gd name="T7" fmla="*/ 0 h 39"/>
                            <a:gd name="T8" fmla="*/ 0 w 11"/>
                            <a:gd name="T9" fmla="*/ 0 h 39"/>
                            <a:gd name="T10" fmla="*/ 0 w 11"/>
                            <a:gd name="T11" fmla="*/ 0 h 39"/>
                            <a:gd name="T12" fmla="*/ 0 w 11"/>
                            <a:gd name="T13" fmla="*/ 0 h 39"/>
                            <a:gd name="T14" fmla="*/ 0 w 11"/>
                            <a:gd name="T15" fmla="*/ 0 h 39"/>
                            <a:gd name="T16" fmla="*/ 0 w 11"/>
                            <a:gd name="T17" fmla="*/ 0 h 39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1"/>
                            <a:gd name="T28" fmla="*/ 0 h 39"/>
                            <a:gd name="T29" fmla="*/ 11 w 11"/>
                            <a:gd name="T30" fmla="*/ 39 h 39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1" h="39">
                              <a:moveTo>
                                <a:pt x="2" y="0"/>
                              </a:moveTo>
                              <a:lnTo>
                                <a:pt x="6" y="5"/>
                              </a:lnTo>
                              <a:lnTo>
                                <a:pt x="8" y="15"/>
                              </a:lnTo>
                              <a:lnTo>
                                <a:pt x="8" y="27"/>
                              </a:lnTo>
                              <a:lnTo>
                                <a:pt x="0" y="39"/>
                              </a:lnTo>
                              <a:lnTo>
                                <a:pt x="8" y="31"/>
                              </a:lnTo>
                              <a:lnTo>
                                <a:pt x="11" y="21"/>
                              </a:lnTo>
                              <a:lnTo>
                                <a:pt x="11" y="12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90" name="Freeform 1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0" y="2903"/>
                          <a:ext cx="2" cy="3"/>
                        </a:xfrm>
                        <a:custGeom>
                          <a:avLst/>
                          <a:gdLst>
                            <a:gd name="T0" fmla="*/ 0 w 23"/>
                            <a:gd name="T1" fmla="*/ 0 h 41"/>
                            <a:gd name="T2" fmla="*/ 0 w 23"/>
                            <a:gd name="T3" fmla="*/ 0 h 41"/>
                            <a:gd name="T4" fmla="*/ 0 w 23"/>
                            <a:gd name="T5" fmla="*/ 0 h 41"/>
                            <a:gd name="T6" fmla="*/ 0 w 23"/>
                            <a:gd name="T7" fmla="*/ 0 h 41"/>
                            <a:gd name="T8" fmla="*/ 0 w 23"/>
                            <a:gd name="T9" fmla="*/ 0 h 41"/>
                            <a:gd name="T10" fmla="*/ 0 w 23"/>
                            <a:gd name="T11" fmla="*/ 0 h 41"/>
                            <a:gd name="T12" fmla="*/ 0 w 23"/>
                            <a:gd name="T13" fmla="*/ 0 h 41"/>
                            <a:gd name="T14" fmla="*/ 0 w 23"/>
                            <a:gd name="T15" fmla="*/ 0 h 41"/>
                            <a:gd name="T16" fmla="*/ 0 w 23"/>
                            <a:gd name="T17" fmla="*/ 0 h 41"/>
                            <a:gd name="T18" fmla="*/ 0 w 23"/>
                            <a:gd name="T19" fmla="*/ 0 h 41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23"/>
                            <a:gd name="T31" fmla="*/ 0 h 41"/>
                            <a:gd name="T32" fmla="*/ 23 w 23"/>
                            <a:gd name="T33" fmla="*/ 41 h 41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23" h="41">
                              <a:moveTo>
                                <a:pt x="0" y="8"/>
                              </a:moveTo>
                              <a:lnTo>
                                <a:pt x="11" y="4"/>
                              </a:lnTo>
                              <a:lnTo>
                                <a:pt x="17" y="12"/>
                              </a:lnTo>
                              <a:lnTo>
                                <a:pt x="20" y="24"/>
                              </a:lnTo>
                              <a:lnTo>
                                <a:pt x="18" y="41"/>
                              </a:lnTo>
                              <a:lnTo>
                                <a:pt x="23" y="26"/>
                              </a:lnTo>
                              <a:lnTo>
                                <a:pt x="23" y="14"/>
                              </a:lnTo>
                              <a:lnTo>
                                <a:pt x="15" y="3"/>
                              </a:lnTo>
                              <a:lnTo>
                                <a:pt x="11" y="0"/>
                              </a:lnTo>
                              <a:lnTo>
                                <a:pt x="0" y="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91" name="Freeform 1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4" y="2907"/>
                          <a:ext cx="1" cy="2"/>
                        </a:xfrm>
                        <a:custGeom>
                          <a:avLst/>
                          <a:gdLst>
                            <a:gd name="T0" fmla="*/ 0 w 15"/>
                            <a:gd name="T1" fmla="*/ 0 h 23"/>
                            <a:gd name="T2" fmla="*/ 0 w 15"/>
                            <a:gd name="T3" fmla="*/ 0 h 23"/>
                            <a:gd name="T4" fmla="*/ 0 w 15"/>
                            <a:gd name="T5" fmla="*/ 0 h 23"/>
                            <a:gd name="T6" fmla="*/ 0 w 15"/>
                            <a:gd name="T7" fmla="*/ 0 h 23"/>
                            <a:gd name="T8" fmla="*/ 0 w 15"/>
                            <a:gd name="T9" fmla="*/ 0 h 23"/>
                            <a:gd name="T10" fmla="*/ 0 w 15"/>
                            <a:gd name="T11" fmla="*/ 0 h 23"/>
                            <a:gd name="T12" fmla="*/ 0 w 15"/>
                            <a:gd name="T13" fmla="*/ 0 h 23"/>
                            <a:gd name="T14" fmla="*/ 0 w 15"/>
                            <a:gd name="T15" fmla="*/ 0 h 23"/>
                            <a:gd name="T16" fmla="*/ 0 w 15"/>
                            <a:gd name="T17" fmla="*/ 0 h 23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5"/>
                            <a:gd name="T28" fmla="*/ 0 h 23"/>
                            <a:gd name="T29" fmla="*/ 15 w 15"/>
                            <a:gd name="T30" fmla="*/ 23 h 23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5" h="23">
                              <a:moveTo>
                                <a:pt x="0" y="0"/>
                              </a:moveTo>
                              <a:lnTo>
                                <a:pt x="5" y="3"/>
                              </a:lnTo>
                              <a:lnTo>
                                <a:pt x="11" y="7"/>
                              </a:lnTo>
                              <a:lnTo>
                                <a:pt x="11" y="17"/>
                              </a:lnTo>
                              <a:lnTo>
                                <a:pt x="7" y="23"/>
                              </a:lnTo>
                              <a:lnTo>
                                <a:pt x="15" y="19"/>
                              </a:lnTo>
                              <a:lnTo>
                                <a:pt x="15" y="9"/>
                              </a:lnTo>
                              <a:lnTo>
                                <a:pt x="11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92" name="Freeform 16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09" y="2899"/>
                          <a:ext cx="1" cy="2"/>
                        </a:xfrm>
                        <a:custGeom>
                          <a:avLst/>
                          <a:gdLst>
                            <a:gd name="T0" fmla="*/ 0 w 9"/>
                            <a:gd name="T1" fmla="*/ 0 h 32"/>
                            <a:gd name="T2" fmla="*/ 0 w 9"/>
                            <a:gd name="T3" fmla="*/ 0 h 32"/>
                            <a:gd name="T4" fmla="*/ 0 w 9"/>
                            <a:gd name="T5" fmla="*/ 0 h 32"/>
                            <a:gd name="T6" fmla="*/ 0 w 9"/>
                            <a:gd name="T7" fmla="*/ 0 h 32"/>
                            <a:gd name="T8" fmla="*/ 0 w 9"/>
                            <a:gd name="T9" fmla="*/ 0 h 32"/>
                            <a:gd name="T10" fmla="*/ 0 w 9"/>
                            <a:gd name="T11" fmla="*/ 0 h 3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9"/>
                            <a:gd name="T19" fmla="*/ 0 h 32"/>
                            <a:gd name="T20" fmla="*/ 9 w 9"/>
                            <a:gd name="T21" fmla="*/ 32 h 3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9" h="32">
                              <a:moveTo>
                                <a:pt x="9" y="0"/>
                              </a:moveTo>
                              <a:lnTo>
                                <a:pt x="3" y="5"/>
                              </a:lnTo>
                              <a:lnTo>
                                <a:pt x="0" y="18"/>
                              </a:lnTo>
                              <a:lnTo>
                                <a:pt x="7" y="32"/>
                              </a:lnTo>
                              <a:lnTo>
                                <a:pt x="3" y="16"/>
                              </a:lnTo>
                              <a:lnTo>
                                <a:pt x="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93" name="Freeform 1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09" y="2904"/>
                          <a:ext cx="2" cy="2"/>
                        </a:xfrm>
                        <a:custGeom>
                          <a:avLst/>
                          <a:gdLst>
                            <a:gd name="T0" fmla="*/ 0 w 17"/>
                            <a:gd name="T1" fmla="*/ 0 h 30"/>
                            <a:gd name="T2" fmla="*/ 0 w 17"/>
                            <a:gd name="T3" fmla="*/ 0 h 30"/>
                            <a:gd name="T4" fmla="*/ 0 w 17"/>
                            <a:gd name="T5" fmla="*/ 0 h 30"/>
                            <a:gd name="T6" fmla="*/ 0 w 17"/>
                            <a:gd name="T7" fmla="*/ 0 h 30"/>
                            <a:gd name="T8" fmla="*/ 0 w 17"/>
                            <a:gd name="T9" fmla="*/ 0 h 30"/>
                            <a:gd name="T10" fmla="*/ 0 w 17"/>
                            <a:gd name="T11" fmla="*/ 0 h 3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7"/>
                            <a:gd name="T19" fmla="*/ 0 h 30"/>
                            <a:gd name="T20" fmla="*/ 17 w 17"/>
                            <a:gd name="T21" fmla="*/ 30 h 3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7" h="30">
                              <a:moveTo>
                                <a:pt x="5" y="0"/>
                              </a:moveTo>
                              <a:lnTo>
                                <a:pt x="0" y="5"/>
                              </a:lnTo>
                              <a:lnTo>
                                <a:pt x="8" y="27"/>
                              </a:lnTo>
                              <a:lnTo>
                                <a:pt x="17" y="30"/>
                              </a:lnTo>
                              <a:lnTo>
                                <a:pt x="10" y="23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94" name="Freeform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2" y="2908"/>
                          <a:ext cx="1" cy="2"/>
                        </a:xfrm>
                        <a:custGeom>
                          <a:avLst/>
                          <a:gdLst>
                            <a:gd name="T0" fmla="*/ 0 w 12"/>
                            <a:gd name="T1" fmla="*/ 0 h 26"/>
                            <a:gd name="T2" fmla="*/ 0 w 12"/>
                            <a:gd name="T3" fmla="*/ 0 h 26"/>
                            <a:gd name="T4" fmla="*/ 0 w 12"/>
                            <a:gd name="T5" fmla="*/ 0 h 26"/>
                            <a:gd name="T6" fmla="*/ 0 w 12"/>
                            <a:gd name="T7" fmla="*/ 0 h 26"/>
                            <a:gd name="T8" fmla="*/ 0 w 12"/>
                            <a:gd name="T9" fmla="*/ 0 h 26"/>
                            <a:gd name="T10" fmla="*/ 0 w 12"/>
                            <a:gd name="T11" fmla="*/ 0 h 2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2"/>
                            <a:gd name="T19" fmla="*/ 0 h 26"/>
                            <a:gd name="T20" fmla="*/ 12 w 12"/>
                            <a:gd name="T21" fmla="*/ 26 h 2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2" h="26">
                              <a:moveTo>
                                <a:pt x="7" y="0"/>
                              </a:moveTo>
                              <a:lnTo>
                                <a:pt x="0" y="7"/>
                              </a:lnTo>
                              <a:lnTo>
                                <a:pt x="6" y="26"/>
                              </a:lnTo>
                              <a:lnTo>
                                <a:pt x="12" y="26"/>
                              </a:lnTo>
                              <a:lnTo>
                                <a:pt x="7" y="22"/>
                              </a:lnTo>
                              <a:lnTo>
                                <a:pt x="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95" name="Freeform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6" y="2899"/>
                          <a:ext cx="5" cy="6"/>
                        </a:xfrm>
                        <a:custGeom>
                          <a:avLst/>
                          <a:gdLst>
                            <a:gd name="T0" fmla="*/ 0 w 57"/>
                            <a:gd name="T1" fmla="*/ 0 h 88"/>
                            <a:gd name="T2" fmla="*/ 0 w 57"/>
                            <a:gd name="T3" fmla="*/ 0 h 88"/>
                            <a:gd name="T4" fmla="*/ 0 w 57"/>
                            <a:gd name="T5" fmla="*/ 0 h 88"/>
                            <a:gd name="T6" fmla="*/ 0 w 57"/>
                            <a:gd name="T7" fmla="*/ 0 h 88"/>
                            <a:gd name="T8" fmla="*/ 0 w 57"/>
                            <a:gd name="T9" fmla="*/ 0 h 88"/>
                            <a:gd name="T10" fmla="*/ 0 w 57"/>
                            <a:gd name="T11" fmla="*/ 0 h 88"/>
                            <a:gd name="T12" fmla="*/ 0 w 57"/>
                            <a:gd name="T13" fmla="*/ 0 h 88"/>
                            <a:gd name="T14" fmla="*/ 0 w 57"/>
                            <a:gd name="T15" fmla="*/ 0 h 88"/>
                            <a:gd name="T16" fmla="*/ 0 w 57"/>
                            <a:gd name="T17" fmla="*/ 0 h 88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57"/>
                            <a:gd name="T28" fmla="*/ 0 h 88"/>
                            <a:gd name="T29" fmla="*/ 57 w 57"/>
                            <a:gd name="T30" fmla="*/ 88 h 88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57" h="88">
                              <a:moveTo>
                                <a:pt x="0" y="0"/>
                              </a:moveTo>
                              <a:lnTo>
                                <a:pt x="7" y="37"/>
                              </a:lnTo>
                              <a:lnTo>
                                <a:pt x="18" y="56"/>
                              </a:lnTo>
                              <a:lnTo>
                                <a:pt x="33" y="71"/>
                              </a:lnTo>
                              <a:lnTo>
                                <a:pt x="57" y="88"/>
                              </a:lnTo>
                              <a:lnTo>
                                <a:pt x="28" y="76"/>
                              </a:lnTo>
                              <a:lnTo>
                                <a:pt x="6" y="52"/>
                              </a:lnTo>
                              <a:lnTo>
                                <a:pt x="2" y="3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96" name="Freeform 16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5" y="2893"/>
                          <a:ext cx="5" cy="4"/>
                        </a:xfrm>
                        <a:custGeom>
                          <a:avLst/>
                          <a:gdLst>
                            <a:gd name="T0" fmla="*/ 0 w 48"/>
                            <a:gd name="T1" fmla="*/ 0 h 54"/>
                            <a:gd name="T2" fmla="*/ 0 w 48"/>
                            <a:gd name="T3" fmla="*/ 0 h 54"/>
                            <a:gd name="T4" fmla="*/ 0 w 48"/>
                            <a:gd name="T5" fmla="*/ 0 h 54"/>
                            <a:gd name="T6" fmla="*/ 0 w 48"/>
                            <a:gd name="T7" fmla="*/ 0 h 54"/>
                            <a:gd name="T8" fmla="*/ 0 w 48"/>
                            <a:gd name="T9" fmla="*/ 0 h 54"/>
                            <a:gd name="T10" fmla="*/ 0 w 48"/>
                            <a:gd name="T11" fmla="*/ 0 h 54"/>
                            <a:gd name="T12" fmla="*/ 0 w 48"/>
                            <a:gd name="T13" fmla="*/ 0 h 54"/>
                            <a:gd name="T14" fmla="*/ 0 w 48"/>
                            <a:gd name="T15" fmla="*/ 0 h 54"/>
                            <a:gd name="T16" fmla="*/ 0 w 48"/>
                            <a:gd name="T17" fmla="*/ 0 h 54"/>
                            <a:gd name="T18" fmla="*/ 0 w 48"/>
                            <a:gd name="T19" fmla="*/ 0 h 54"/>
                            <a:gd name="T20" fmla="*/ 0 w 48"/>
                            <a:gd name="T21" fmla="*/ 0 h 54"/>
                            <a:gd name="T22" fmla="*/ 0 w 48"/>
                            <a:gd name="T23" fmla="*/ 0 h 54"/>
                            <a:gd name="T24" fmla="*/ 0 w 48"/>
                            <a:gd name="T25" fmla="*/ 0 h 54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48"/>
                            <a:gd name="T40" fmla="*/ 0 h 54"/>
                            <a:gd name="T41" fmla="*/ 48 w 48"/>
                            <a:gd name="T42" fmla="*/ 54 h 54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48" h="54">
                              <a:moveTo>
                                <a:pt x="0" y="0"/>
                              </a:moveTo>
                              <a:lnTo>
                                <a:pt x="8" y="2"/>
                              </a:lnTo>
                              <a:lnTo>
                                <a:pt x="12" y="21"/>
                              </a:lnTo>
                              <a:lnTo>
                                <a:pt x="21" y="27"/>
                              </a:lnTo>
                              <a:lnTo>
                                <a:pt x="23" y="37"/>
                              </a:lnTo>
                              <a:lnTo>
                                <a:pt x="48" y="54"/>
                              </a:lnTo>
                              <a:lnTo>
                                <a:pt x="29" y="44"/>
                              </a:lnTo>
                              <a:lnTo>
                                <a:pt x="21" y="41"/>
                              </a:lnTo>
                              <a:lnTo>
                                <a:pt x="6" y="47"/>
                              </a:lnTo>
                              <a:lnTo>
                                <a:pt x="15" y="39"/>
                              </a:lnTo>
                              <a:lnTo>
                                <a:pt x="15" y="29"/>
                              </a:lnTo>
                              <a:lnTo>
                                <a:pt x="8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397" name="Freeform 1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3" y="2895"/>
                          <a:ext cx="1" cy="2"/>
                        </a:xfrm>
                        <a:custGeom>
                          <a:avLst/>
                          <a:gdLst>
                            <a:gd name="T0" fmla="*/ 0 w 12"/>
                            <a:gd name="T1" fmla="*/ 0 h 30"/>
                            <a:gd name="T2" fmla="*/ 0 w 12"/>
                            <a:gd name="T3" fmla="*/ 0 h 30"/>
                            <a:gd name="T4" fmla="*/ 0 w 12"/>
                            <a:gd name="T5" fmla="*/ 0 h 30"/>
                            <a:gd name="T6" fmla="*/ 0 w 12"/>
                            <a:gd name="T7" fmla="*/ 0 h 30"/>
                            <a:gd name="T8" fmla="*/ 0 w 12"/>
                            <a:gd name="T9" fmla="*/ 0 h 30"/>
                            <a:gd name="T10" fmla="*/ 0 w 12"/>
                            <a:gd name="T11" fmla="*/ 0 h 30"/>
                            <a:gd name="T12" fmla="*/ 0 w 12"/>
                            <a:gd name="T13" fmla="*/ 0 h 30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2"/>
                            <a:gd name="T22" fmla="*/ 0 h 30"/>
                            <a:gd name="T23" fmla="*/ 12 w 12"/>
                            <a:gd name="T24" fmla="*/ 30 h 30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2" h="30">
                              <a:moveTo>
                                <a:pt x="6" y="0"/>
                              </a:moveTo>
                              <a:lnTo>
                                <a:pt x="9" y="9"/>
                              </a:lnTo>
                              <a:lnTo>
                                <a:pt x="8" y="20"/>
                              </a:lnTo>
                              <a:lnTo>
                                <a:pt x="0" y="30"/>
                              </a:lnTo>
                              <a:lnTo>
                                <a:pt x="8" y="25"/>
                              </a:lnTo>
                              <a:lnTo>
                                <a:pt x="12" y="14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grpSp>
                    <p:nvGrpSpPr>
                      <p:cNvPr id="7361" name="Group 1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236" y="2898"/>
                        <a:ext cx="54" cy="47"/>
                        <a:chOff x="5236" y="2898"/>
                        <a:chExt cx="54" cy="47"/>
                      </a:xfrm>
                    </p:grpSpPr>
                    <p:grpSp>
                      <p:nvGrpSpPr>
                        <p:cNvPr id="7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240" y="2898"/>
                          <a:ext cx="33" cy="45"/>
                          <a:chOff x="5240" y="2898"/>
                          <a:chExt cx="33" cy="45"/>
                        </a:xfrm>
                      </p:grpSpPr>
                      <p:sp>
                        <p:nvSpPr>
                          <p:cNvPr id="7380" name="Freeform 1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47" y="2898"/>
                            <a:ext cx="20" cy="45"/>
                          </a:xfrm>
                          <a:custGeom>
                            <a:avLst/>
                            <a:gdLst>
                              <a:gd name="T0" fmla="*/ 0 w 212"/>
                              <a:gd name="T1" fmla="*/ 0 h 575"/>
                              <a:gd name="T2" fmla="*/ 0 w 212"/>
                              <a:gd name="T3" fmla="*/ 0 h 575"/>
                              <a:gd name="T4" fmla="*/ 0 w 212"/>
                              <a:gd name="T5" fmla="*/ 0 h 575"/>
                              <a:gd name="T6" fmla="*/ 0 w 212"/>
                              <a:gd name="T7" fmla="*/ 0 h 575"/>
                              <a:gd name="T8" fmla="*/ 0 w 212"/>
                              <a:gd name="T9" fmla="*/ 0 h 57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2"/>
                              <a:gd name="T16" fmla="*/ 0 h 575"/>
                              <a:gd name="T17" fmla="*/ 212 w 212"/>
                              <a:gd name="T18" fmla="*/ 575 h 57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2" h="575">
                                <a:moveTo>
                                  <a:pt x="212" y="444"/>
                                </a:moveTo>
                                <a:lnTo>
                                  <a:pt x="168" y="0"/>
                                </a:lnTo>
                                <a:lnTo>
                                  <a:pt x="0" y="194"/>
                                </a:lnTo>
                                <a:lnTo>
                                  <a:pt x="13" y="575"/>
                                </a:lnTo>
                                <a:lnTo>
                                  <a:pt x="212" y="4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81" name="Freeform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43" y="2898"/>
                            <a:ext cx="6" cy="44"/>
                          </a:xfrm>
                          <a:custGeom>
                            <a:avLst/>
                            <a:gdLst>
                              <a:gd name="T0" fmla="*/ 0 w 57"/>
                              <a:gd name="T1" fmla="*/ 0 h 571"/>
                              <a:gd name="T2" fmla="*/ 0 w 57"/>
                              <a:gd name="T3" fmla="*/ 0 h 571"/>
                              <a:gd name="T4" fmla="*/ 0 w 57"/>
                              <a:gd name="T5" fmla="*/ 0 h 571"/>
                              <a:gd name="T6" fmla="*/ 0 w 57"/>
                              <a:gd name="T7" fmla="*/ 0 h 571"/>
                              <a:gd name="T8" fmla="*/ 0 w 57"/>
                              <a:gd name="T9" fmla="*/ 0 h 57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57"/>
                              <a:gd name="T16" fmla="*/ 0 h 571"/>
                              <a:gd name="T17" fmla="*/ 57 w 57"/>
                              <a:gd name="T18" fmla="*/ 571 h 57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57" h="571">
                                <a:moveTo>
                                  <a:pt x="0" y="392"/>
                                </a:moveTo>
                                <a:lnTo>
                                  <a:pt x="1" y="0"/>
                                </a:lnTo>
                                <a:lnTo>
                                  <a:pt x="44" y="201"/>
                                </a:lnTo>
                                <a:lnTo>
                                  <a:pt x="57" y="571"/>
                                </a:lnTo>
                                <a:lnTo>
                                  <a:pt x="0" y="3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82" name="Freeform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47" y="2901"/>
                            <a:ext cx="23" cy="42"/>
                          </a:xfrm>
                          <a:custGeom>
                            <a:avLst/>
                            <a:gdLst>
                              <a:gd name="T0" fmla="*/ 0 w 245"/>
                              <a:gd name="T1" fmla="*/ 0 h 550"/>
                              <a:gd name="T2" fmla="*/ 0 w 245"/>
                              <a:gd name="T3" fmla="*/ 0 h 550"/>
                              <a:gd name="T4" fmla="*/ 0 w 245"/>
                              <a:gd name="T5" fmla="*/ 0 h 550"/>
                              <a:gd name="T6" fmla="*/ 0 w 245"/>
                              <a:gd name="T7" fmla="*/ 0 h 550"/>
                              <a:gd name="T8" fmla="*/ 0 w 245"/>
                              <a:gd name="T9" fmla="*/ 0 h 55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45"/>
                              <a:gd name="T16" fmla="*/ 0 h 550"/>
                              <a:gd name="T17" fmla="*/ 245 w 245"/>
                              <a:gd name="T18" fmla="*/ 550 h 55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45" h="550">
                                <a:moveTo>
                                  <a:pt x="245" y="422"/>
                                </a:moveTo>
                                <a:lnTo>
                                  <a:pt x="206" y="0"/>
                                </a:lnTo>
                                <a:lnTo>
                                  <a:pt x="0" y="168"/>
                                </a:lnTo>
                                <a:lnTo>
                                  <a:pt x="15" y="550"/>
                                </a:lnTo>
                                <a:lnTo>
                                  <a:pt x="245" y="4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83" name="Freeform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47" y="2902"/>
                            <a:ext cx="24" cy="40"/>
                          </a:xfrm>
                          <a:custGeom>
                            <a:avLst/>
                            <a:gdLst>
                              <a:gd name="T0" fmla="*/ 0 w 264"/>
                              <a:gd name="T1" fmla="*/ 0 h 526"/>
                              <a:gd name="T2" fmla="*/ 0 w 264"/>
                              <a:gd name="T3" fmla="*/ 0 h 526"/>
                              <a:gd name="T4" fmla="*/ 0 w 264"/>
                              <a:gd name="T5" fmla="*/ 0 h 526"/>
                              <a:gd name="T6" fmla="*/ 0 w 264"/>
                              <a:gd name="T7" fmla="*/ 0 h 526"/>
                              <a:gd name="T8" fmla="*/ 0 w 264"/>
                              <a:gd name="T9" fmla="*/ 0 h 52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64"/>
                              <a:gd name="T16" fmla="*/ 0 h 526"/>
                              <a:gd name="T17" fmla="*/ 264 w 264"/>
                              <a:gd name="T18" fmla="*/ 526 h 52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64" h="526">
                                <a:moveTo>
                                  <a:pt x="264" y="413"/>
                                </a:moveTo>
                                <a:lnTo>
                                  <a:pt x="246" y="0"/>
                                </a:lnTo>
                                <a:lnTo>
                                  <a:pt x="0" y="151"/>
                                </a:lnTo>
                                <a:lnTo>
                                  <a:pt x="15" y="526"/>
                                </a:lnTo>
                                <a:lnTo>
                                  <a:pt x="264" y="4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84" name="Freeform 1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47" y="2904"/>
                            <a:ext cx="26" cy="39"/>
                          </a:xfrm>
                          <a:custGeom>
                            <a:avLst/>
                            <a:gdLst>
                              <a:gd name="T0" fmla="*/ 0 w 286"/>
                              <a:gd name="T1" fmla="*/ 0 h 510"/>
                              <a:gd name="T2" fmla="*/ 0 w 286"/>
                              <a:gd name="T3" fmla="*/ 0 h 510"/>
                              <a:gd name="T4" fmla="*/ 0 w 286"/>
                              <a:gd name="T5" fmla="*/ 0 h 510"/>
                              <a:gd name="T6" fmla="*/ 0 w 286"/>
                              <a:gd name="T7" fmla="*/ 0 h 510"/>
                              <a:gd name="T8" fmla="*/ 0 w 286"/>
                              <a:gd name="T9" fmla="*/ 0 h 5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6"/>
                              <a:gd name="T16" fmla="*/ 0 h 510"/>
                              <a:gd name="T17" fmla="*/ 286 w 286"/>
                              <a:gd name="T18" fmla="*/ 510 h 5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6" h="510">
                                <a:moveTo>
                                  <a:pt x="281" y="0"/>
                                </a:moveTo>
                                <a:lnTo>
                                  <a:pt x="0" y="128"/>
                                </a:lnTo>
                                <a:lnTo>
                                  <a:pt x="11" y="510"/>
                                </a:lnTo>
                                <a:lnTo>
                                  <a:pt x="286" y="393"/>
                                </a:lnTo>
                                <a:lnTo>
                                  <a:pt x="28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85" name="Freeform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40" y="2899"/>
                            <a:ext cx="8" cy="44"/>
                          </a:xfrm>
                          <a:custGeom>
                            <a:avLst/>
                            <a:gdLst>
                              <a:gd name="T0" fmla="*/ 0 w 88"/>
                              <a:gd name="T1" fmla="*/ 0 h 577"/>
                              <a:gd name="T2" fmla="*/ 0 w 88"/>
                              <a:gd name="T3" fmla="*/ 0 h 577"/>
                              <a:gd name="T4" fmla="*/ 0 w 88"/>
                              <a:gd name="T5" fmla="*/ 0 h 577"/>
                              <a:gd name="T6" fmla="*/ 0 w 88"/>
                              <a:gd name="T7" fmla="*/ 0 h 577"/>
                              <a:gd name="T8" fmla="*/ 0 w 88"/>
                              <a:gd name="T9" fmla="*/ 0 h 57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8"/>
                              <a:gd name="T16" fmla="*/ 0 h 577"/>
                              <a:gd name="T17" fmla="*/ 88 w 88"/>
                              <a:gd name="T18" fmla="*/ 577 h 57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8" h="577">
                                <a:moveTo>
                                  <a:pt x="0" y="0"/>
                                </a:moveTo>
                                <a:lnTo>
                                  <a:pt x="15" y="381"/>
                                </a:lnTo>
                                <a:lnTo>
                                  <a:pt x="88" y="577"/>
                                </a:lnTo>
                                <a:lnTo>
                                  <a:pt x="75" y="18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363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268" y="2914"/>
                          <a:ext cx="16" cy="6"/>
                          <a:chOff x="5268" y="2914"/>
                          <a:chExt cx="16" cy="6"/>
                        </a:xfrm>
                      </p:grpSpPr>
                      <p:sp>
                        <p:nvSpPr>
                          <p:cNvPr id="7378" name="Freeform 17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68" y="2914"/>
                            <a:ext cx="16" cy="6"/>
                          </a:xfrm>
                          <a:custGeom>
                            <a:avLst/>
                            <a:gdLst>
                              <a:gd name="T0" fmla="*/ 0 w 180"/>
                              <a:gd name="T1" fmla="*/ 0 h 81"/>
                              <a:gd name="T2" fmla="*/ 0 w 180"/>
                              <a:gd name="T3" fmla="*/ 0 h 81"/>
                              <a:gd name="T4" fmla="*/ 0 w 180"/>
                              <a:gd name="T5" fmla="*/ 0 h 81"/>
                              <a:gd name="T6" fmla="*/ 0 w 180"/>
                              <a:gd name="T7" fmla="*/ 0 h 81"/>
                              <a:gd name="T8" fmla="*/ 0 w 180"/>
                              <a:gd name="T9" fmla="*/ 0 h 81"/>
                              <a:gd name="T10" fmla="*/ 0 w 180"/>
                              <a:gd name="T11" fmla="*/ 0 h 81"/>
                              <a:gd name="T12" fmla="*/ 0 w 180"/>
                              <a:gd name="T13" fmla="*/ 0 h 81"/>
                              <a:gd name="T14" fmla="*/ 0 w 180"/>
                              <a:gd name="T15" fmla="*/ 0 h 81"/>
                              <a:gd name="T16" fmla="*/ 0 w 180"/>
                              <a:gd name="T17" fmla="*/ 0 h 81"/>
                              <a:gd name="T18" fmla="*/ 0 w 180"/>
                              <a:gd name="T19" fmla="*/ 0 h 81"/>
                              <a:gd name="T20" fmla="*/ 0 w 180"/>
                              <a:gd name="T21" fmla="*/ 0 h 81"/>
                              <a:gd name="T22" fmla="*/ 0 w 180"/>
                              <a:gd name="T23" fmla="*/ 0 h 81"/>
                              <a:gd name="T24" fmla="*/ 0 w 180"/>
                              <a:gd name="T25" fmla="*/ 0 h 81"/>
                              <a:gd name="T26" fmla="*/ 0 w 180"/>
                              <a:gd name="T27" fmla="*/ 0 h 81"/>
                              <a:gd name="T28" fmla="*/ 0 w 180"/>
                              <a:gd name="T29" fmla="*/ 0 h 81"/>
                              <a:gd name="T30" fmla="*/ 0 w 180"/>
                              <a:gd name="T31" fmla="*/ 0 h 81"/>
                              <a:gd name="T32" fmla="*/ 0 w 180"/>
                              <a:gd name="T33" fmla="*/ 0 h 81"/>
                              <a:gd name="T34" fmla="*/ 0 w 180"/>
                              <a:gd name="T35" fmla="*/ 0 h 81"/>
                              <a:gd name="T36" fmla="*/ 0 w 180"/>
                              <a:gd name="T37" fmla="*/ 0 h 81"/>
                              <a:gd name="T38" fmla="*/ 0 w 180"/>
                              <a:gd name="T39" fmla="*/ 0 h 81"/>
                              <a:gd name="T40" fmla="*/ 0 w 180"/>
                              <a:gd name="T41" fmla="*/ 0 h 81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0"/>
                              <a:gd name="T64" fmla="*/ 0 h 81"/>
                              <a:gd name="T65" fmla="*/ 180 w 180"/>
                              <a:gd name="T66" fmla="*/ 81 h 81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0" h="81">
                                <a:moveTo>
                                  <a:pt x="15" y="0"/>
                                </a:moveTo>
                                <a:lnTo>
                                  <a:pt x="54" y="9"/>
                                </a:lnTo>
                                <a:lnTo>
                                  <a:pt x="81" y="19"/>
                                </a:lnTo>
                                <a:lnTo>
                                  <a:pt x="110" y="17"/>
                                </a:lnTo>
                                <a:lnTo>
                                  <a:pt x="126" y="17"/>
                                </a:lnTo>
                                <a:lnTo>
                                  <a:pt x="149" y="23"/>
                                </a:lnTo>
                                <a:lnTo>
                                  <a:pt x="165" y="30"/>
                                </a:lnTo>
                                <a:lnTo>
                                  <a:pt x="180" y="30"/>
                                </a:lnTo>
                                <a:lnTo>
                                  <a:pt x="170" y="44"/>
                                </a:lnTo>
                                <a:lnTo>
                                  <a:pt x="150" y="49"/>
                                </a:lnTo>
                                <a:lnTo>
                                  <a:pt x="139" y="55"/>
                                </a:lnTo>
                                <a:lnTo>
                                  <a:pt x="122" y="72"/>
                                </a:lnTo>
                                <a:lnTo>
                                  <a:pt x="96" y="81"/>
                                </a:lnTo>
                                <a:lnTo>
                                  <a:pt x="85" y="67"/>
                                </a:lnTo>
                                <a:lnTo>
                                  <a:pt x="72" y="60"/>
                                </a:lnTo>
                                <a:lnTo>
                                  <a:pt x="56" y="57"/>
                                </a:lnTo>
                                <a:lnTo>
                                  <a:pt x="27" y="49"/>
                                </a:lnTo>
                                <a:lnTo>
                                  <a:pt x="4" y="30"/>
                                </a:lnTo>
                                <a:lnTo>
                                  <a:pt x="0" y="17"/>
                                </a:lnTo>
                                <a:lnTo>
                                  <a:pt x="5" y="7"/>
                                </a:lnTo>
                                <a:lnTo>
                                  <a:pt x="1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588">
                            <a:solidFill>
                              <a:srgbClr val="402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9" name="Freeform 17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74" y="2918"/>
                            <a:ext cx="2" cy="1"/>
                          </a:xfrm>
                          <a:custGeom>
                            <a:avLst/>
                            <a:gdLst>
                              <a:gd name="T0" fmla="*/ 0 w 15"/>
                              <a:gd name="T1" fmla="*/ 0 h 22"/>
                              <a:gd name="T2" fmla="*/ 0 w 15"/>
                              <a:gd name="T3" fmla="*/ 0 h 22"/>
                              <a:gd name="T4" fmla="*/ 0 w 15"/>
                              <a:gd name="T5" fmla="*/ 0 h 22"/>
                              <a:gd name="T6" fmla="*/ 0 w 15"/>
                              <a:gd name="T7" fmla="*/ 0 h 22"/>
                              <a:gd name="T8" fmla="*/ 0 w 15"/>
                              <a:gd name="T9" fmla="*/ 0 h 2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5"/>
                              <a:gd name="T16" fmla="*/ 0 h 22"/>
                              <a:gd name="T17" fmla="*/ 15 w 15"/>
                              <a:gd name="T18" fmla="*/ 22 h 2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5" h="22">
                                <a:moveTo>
                                  <a:pt x="0" y="14"/>
                                </a:moveTo>
                                <a:lnTo>
                                  <a:pt x="0" y="2"/>
                                </a:lnTo>
                                <a:lnTo>
                                  <a:pt x="0" y="0"/>
                                </a:lnTo>
                                <a:lnTo>
                                  <a:pt x="15" y="22"/>
                                </a:lnTo>
                                <a:lnTo>
                                  <a:pt x="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7364" name="Freeform 1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48" y="2906"/>
                          <a:ext cx="29" cy="39"/>
                        </a:xfrm>
                        <a:custGeom>
                          <a:avLst/>
                          <a:gdLst>
                            <a:gd name="T0" fmla="*/ 0 w 328"/>
                            <a:gd name="T1" fmla="*/ 0 h 510"/>
                            <a:gd name="T2" fmla="*/ 0 w 328"/>
                            <a:gd name="T3" fmla="*/ 0 h 510"/>
                            <a:gd name="T4" fmla="*/ 0 w 328"/>
                            <a:gd name="T5" fmla="*/ 0 h 510"/>
                            <a:gd name="T6" fmla="*/ 0 w 328"/>
                            <a:gd name="T7" fmla="*/ 0 h 510"/>
                            <a:gd name="T8" fmla="*/ 0 w 328"/>
                            <a:gd name="T9" fmla="*/ 0 h 51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28"/>
                            <a:gd name="T16" fmla="*/ 0 h 510"/>
                            <a:gd name="T17" fmla="*/ 328 w 328"/>
                            <a:gd name="T18" fmla="*/ 510 h 51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28" h="510">
                              <a:moveTo>
                                <a:pt x="328" y="0"/>
                              </a:moveTo>
                              <a:lnTo>
                                <a:pt x="308" y="373"/>
                              </a:lnTo>
                              <a:lnTo>
                                <a:pt x="9" y="510"/>
                              </a:lnTo>
                              <a:lnTo>
                                <a:pt x="0" y="107"/>
                              </a:lnTo>
                              <a:lnTo>
                                <a:pt x="3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grpSp>
                      <p:nvGrpSpPr>
                        <p:cNvPr id="7365" name="Group 18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260" y="2916"/>
                          <a:ext cx="30" cy="17"/>
                          <a:chOff x="5260" y="2916"/>
                          <a:chExt cx="30" cy="17"/>
                        </a:xfrm>
                      </p:grpSpPr>
                      <p:sp>
                        <p:nvSpPr>
                          <p:cNvPr id="7367" name="Freeform 18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60" y="2916"/>
                            <a:ext cx="30" cy="17"/>
                          </a:xfrm>
                          <a:custGeom>
                            <a:avLst/>
                            <a:gdLst>
                              <a:gd name="T0" fmla="*/ 0 w 326"/>
                              <a:gd name="T1" fmla="*/ 0 h 228"/>
                              <a:gd name="T2" fmla="*/ 0 w 326"/>
                              <a:gd name="T3" fmla="*/ 0 h 228"/>
                              <a:gd name="T4" fmla="*/ 0 w 326"/>
                              <a:gd name="T5" fmla="*/ 0 h 228"/>
                              <a:gd name="T6" fmla="*/ 0 w 326"/>
                              <a:gd name="T7" fmla="*/ 0 h 228"/>
                              <a:gd name="T8" fmla="*/ 0 w 326"/>
                              <a:gd name="T9" fmla="*/ 0 h 228"/>
                              <a:gd name="T10" fmla="*/ 0 w 326"/>
                              <a:gd name="T11" fmla="*/ 0 h 228"/>
                              <a:gd name="T12" fmla="*/ 0 w 326"/>
                              <a:gd name="T13" fmla="*/ 0 h 228"/>
                              <a:gd name="T14" fmla="*/ 0 w 326"/>
                              <a:gd name="T15" fmla="*/ 0 h 228"/>
                              <a:gd name="T16" fmla="*/ 0 w 326"/>
                              <a:gd name="T17" fmla="*/ 0 h 228"/>
                              <a:gd name="T18" fmla="*/ 0 w 326"/>
                              <a:gd name="T19" fmla="*/ 0 h 228"/>
                              <a:gd name="T20" fmla="*/ 0 w 326"/>
                              <a:gd name="T21" fmla="*/ 0 h 228"/>
                              <a:gd name="T22" fmla="*/ 0 w 326"/>
                              <a:gd name="T23" fmla="*/ 0 h 228"/>
                              <a:gd name="T24" fmla="*/ 0 w 326"/>
                              <a:gd name="T25" fmla="*/ 0 h 228"/>
                              <a:gd name="T26" fmla="*/ 0 w 326"/>
                              <a:gd name="T27" fmla="*/ 0 h 228"/>
                              <a:gd name="T28" fmla="*/ 0 w 326"/>
                              <a:gd name="T29" fmla="*/ 0 h 228"/>
                              <a:gd name="T30" fmla="*/ 0 w 326"/>
                              <a:gd name="T31" fmla="*/ 0 h 228"/>
                              <a:gd name="T32" fmla="*/ 0 w 326"/>
                              <a:gd name="T33" fmla="*/ 0 h 228"/>
                              <a:gd name="T34" fmla="*/ 0 w 326"/>
                              <a:gd name="T35" fmla="*/ 0 h 228"/>
                              <a:gd name="T36" fmla="*/ 0 w 326"/>
                              <a:gd name="T37" fmla="*/ 0 h 228"/>
                              <a:gd name="T38" fmla="*/ 0 w 326"/>
                              <a:gd name="T39" fmla="*/ 0 h 228"/>
                              <a:gd name="T40" fmla="*/ 0 w 326"/>
                              <a:gd name="T41" fmla="*/ 0 h 228"/>
                              <a:gd name="T42" fmla="*/ 0 w 326"/>
                              <a:gd name="T43" fmla="*/ 0 h 228"/>
                              <a:gd name="T44" fmla="*/ 0 w 326"/>
                              <a:gd name="T45" fmla="*/ 0 h 228"/>
                              <a:gd name="T46" fmla="*/ 0 w 326"/>
                              <a:gd name="T47" fmla="*/ 0 h 228"/>
                              <a:gd name="T48" fmla="*/ 0 w 326"/>
                              <a:gd name="T49" fmla="*/ 0 h 228"/>
                              <a:gd name="T50" fmla="*/ 0 w 326"/>
                              <a:gd name="T51" fmla="*/ 0 h 228"/>
                              <a:gd name="T52" fmla="*/ 0 w 326"/>
                              <a:gd name="T53" fmla="*/ 0 h 228"/>
                              <a:gd name="T54" fmla="*/ 0 w 326"/>
                              <a:gd name="T55" fmla="*/ 0 h 228"/>
                              <a:gd name="T56" fmla="*/ 0 w 326"/>
                              <a:gd name="T57" fmla="*/ 0 h 228"/>
                              <a:gd name="T58" fmla="*/ 0 w 326"/>
                              <a:gd name="T59" fmla="*/ 0 h 228"/>
                              <a:gd name="T60" fmla="*/ 0 w 326"/>
                              <a:gd name="T61" fmla="*/ 0 h 228"/>
                              <a:gd name="T62" fmla="*/ 0 w 326"/>
                              <a:gd name="T63" fmla="*/ 0 h 228"/>
                              <a:gd name="T64" fmla="*/ 0 w 326"/>
                              <a:gd name="T65" fmla="*/ 0 h 228"/>
                              <a:gd name="T66" fmla="*/ 0 w 326"/>
                              <a:gd name="T67" fmla="*/ 0 h 228"/>
                              <a:gd name="T68" fmla="*/ 0 w 326"/>
                              <a:gd name="T69" fmla="*/ 0 h 228"/>
                              <a:gd name="T70" fmla="*/ 0 w 326"/>
                              <a:gd name="T71" fmla="*/ 0 h 228"/>
                              <a:gd name="T72" fmla="*/ 0 w 326"/>
                              <a:gd name="T73" fmla="*/ 0 h 228"/>
                              <a:gd name="T74" fmla="*/ 0 w 326"/>
                              <a:gd name="T75" fmla="*/ 0 h 228"/>
                              <a:gd name="T76" fmla="*/ 0 w 326"/>
                              <a:gd name="T77" fmla="*/ 0 h 228"/>
                              <a:gd name="T78" fmla="*/ 0 w 326"/>
                              <a:gd name="T79" fmla="*/ 0 h 228"/>
                              <a:gd name="T80" fmla="*/ 0 w 326"/>
                              <a:gd name="T81" fmla="*/ 0 h 228"/>
                              <a:gd name="T82" fmla="*/ 0 w 326"/>
                              <a:gd name="T83" fmla="*/ 0 h 228"/>
                              <a:gd name="T84" fmla="*/ 0 w 326"/>
                              <a:gd name="T85" fmla="*/ 0 h 228"/>
                              <a:gd name="T86" fmla="*/ 0 w 326"/>
                              <a:gd name="T87" fmla="*/ 0 h 228"/>
                              <a:gd name="T88" fmla="*/ 0 w 326"/>
                              <a:gd name="T89" fmla="*/ 0 h 228"/>
                              <a:gd name="T90" fmla="*/ 0 w 326"/>
                              <a:gd name="T91" fmla="*/ 0 h 228"/>
                              <a:gd name="T92" fmla="*/ 0 w 326"/>
                              <a:gd name="T93" fmla="*/ 0 h 228"/>
                              <a:gd name="T94" fmla="*/ 0 w 326"/>
                              <a:gd name="T95" fmla="*/ 0 h 228"/>
                              <a:gd name="T96" fmla="*/ 0 w 326"/>
                              <a:gd name="T97" fmla="*/ 0 h 228"/>
                              <a:gd name="T98" fmla="*/ 0 w 326"/>
                              <a:gd name="T99" fmla="*/ 0 h 228"/>
                              <a:gd name="T100" fmla="*/ 0 w 326"/>
                              <a:gd name="T101" fmla="*/ 0 h 228"/>
                              <a:gd name="T102" fmla="*/ 0 w 326"/>
                              <a:gd name="T103" fmla="*/ 0 h 228"/>
                              <a:gd name="T104" fmla="*/ 0 w 326"/>
                              <a:gd name="T105" fmla="*/ 0 h 228"/>
                              <a:gd name="T106" fmla="*/ 0 w 326"/>
                              <a:gd name="T107" fmla="*/ 0 h 228"/>
                              <a:gd name="T108" fmla="*/ 0 w 326"/>
                              <a:gd name="T109" fmla="*/ 0 h 228"/>
                              <a:gd name="T110" fmla="*/ 0 w 326"/>
                              <a:gd name="T111" fmla="*/ 0 h 228"/>
                              <a:gd name="T112" fmla="*/ 0 w 326"/>
                              <a:gd name="T113" fmla="*/ 0 h 228"/>
                              <a:gd name="T114" fmla="*/ 0 w 326"/>
                              <a:gd name="T115" fmla="*/ 0 h 228"/>
                              <a:gd name="T116" fmla="*/ 0 w 326"/>
                              <a:gd name="T117" fmla="*/ 0 h 228"/>
                              <a:gd name="T118" fmla="*/ 0 w 326"/>
                              <a:gd name="T119" fmla="*/ 0 h 228"/>
                              <a:gd name="T120" fmla="*/ 0 w 326"/>
                              <a:gd name="T121" fmla="*/ 0 h 228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w 326"/>
                              <a:gd name="T184" fmla="*/ 0 h 228"/>
                              <a:gd name="T185" fmla="*/ 326 w 326"/>
                              <a:gd name="T186" fmla="*/ 228 h 228"/>
                            </a:gdLst>
                            <a:ahLst/>
                            <a:cxnLst>
                              <a:cxn ang="T122">
                                <a:pos x="T0" y="T1"/>
                              </a:cxn>
                              <a:cxn ang="T123">
                                <a:pos x="T2" y="T3"/>
                              </a:cxn>
                              <a:cxn ang="T124">
                                <a:pos x="T4" y="T5"/>
                              </a:cxn>
                              <a:cxn ang="T125">
                                <a:pos x="T6" y="T7"/>
                              </a:cxn>
                              <a:cxn ang="T126">
                                <a:pos x="T8" y="T9"/>
                              </a:cxn>
                              <a:cxn ang="T127">
                                <a:pos x="T10" y="T11"/>
                              </a:cxn>
                              <a:cxn ang="T128">
                                <a:pos x="T12" y="T13"/>
                              </a:cxn>
                              <a:cxn ang="T129">
                                <a:pos x="T14" y="T15"/>
                              </a:cxn>
                              <a:cxn ang="T130">
                                <a:pos x="T16" y="T17"/>
                              </a:cxn>
                              <a:cxn ang="T131">
                                <a:pos x="T18" y="T19"/>
                              </a:cxn>
                              <a:cxn ang="T132">
                                <a:pos x="T20" y="T21"/>
                              </a:cxn>
                              <a:cxn ang="T133">
                                <a:pos x="T22" y="T23"/>
                              </a:cxn>
                              <a:cxn ang="T134">
                                <a:pos x="T24" y="T25"/>
                              </a:cxn>
                              <a:cxn ang="T135">
                                <a:pos x="T26" y="T27"/>
                              </a:cxn>
                              <a:cxn ang="T136">
                                <a:pos x="T28" y="T29"/>
                              </a:cxn>
                              <a:cxn ang="T137">
                                <a:pos x="T30" y="T31"/>
                              </a:cxn>
                              <a:cxn ang="T138">
                                <a:pos x="T32" y="T33"/>
                              </a:cxn>
                              <a:cxn ang="T139">
                                <a:pos x="T34" y="T35"/>
                              </a:cxn>
                              <a:cxn ang="T140">
                                <a:pos x="T36" y="T37"/>
                              </a:cxn>
                              <a:cxn ang="T141">
                                <a:pos x="T38" y="T39"/>
                              </a:cxn>
                              <a:cxn ang="T142">
                                <a:pos x="T40" y="T41"/>
                              </a:cxn>
                              <a:cxn ang="T143">
                                <a:pos x="T42" y="T43"/>
                              </a:cxn>
                              <a:cxn ang="T144">
                                <a:pos x="T44" y="T45"/>
                              </a:cxn>
                              <a:cxn ang="T145">
                                <a:pos x="T46" y="T47"/>
                              </a:cxn>
                              <a:cxn ang="T146">
                                <a:pos x="T48" y="T49"/>
                              </a:cxn>
                              <a:cxn ang="T147">
                                <a:pos x="T50" y="T51"/>
                              </a:cxn>
                              <a:cxn ang="T148">
                                <a:pos x="T52" y="T53"/>
                              </a:cxn>
                              <a:cxn ang="T149">
                                <a:pos x="T54" y="T55"/>
                              </a:cxn>
                              <a:cxn ang="T150">
                                <a:pos x="T56" y="T57"/>
                              </a:cxn>
                              <a:cxn ang="T151">
                                <a:pos x="T58" y="T59"/>
                              </a:cxn>
                              <a:cxn ang="T152">
                                <a:pos x="T60" y="T61"/>
                              </a:cxn>
                              <a:cxn ang="T153">
                                <a:pos x="T62" y="T63"/>
                              </a:cxn>
                              <a:cxn ang="T154">
                                <a:pos x="T64" y="T65"/>
                              </a:cxn>
                              <a:cxn ang="T155">
                                <a:pos x="T66" y="T67"/>
                              </a:cxn>
                              <a:cxn ang="T156">
                                <a:pos x="T68" y="T69"/>
                              </a:cxn>
                              <a:cxn ang="T157">
                                <a:pos x="T70" y="T71"/>
                              </a:cxn>
                              <a:cxn ang="T158">
                                <a:pos x="T72" y="T73"/>
                              </a:cxn>
                              <a:cxn ang="T159">
                                <a:pos x="T74" y="T75"/>
                              </a:cxn>
                              <a:cxn ang="T160">
                                <a:pos x="T76" y="T77"/>
                              </a:cxn>
                              <a:cxn ang="T161">
                                <a:pos x="T78" y="T79"/>
                              </a:cxn>
                              <a:cxn ang="T162">
                                <a:pos x="T80" y="T81"/>
                              </a:cxn>
                              <a:cxn ang="T163">
                                <a:pos x="T82" y="T83"/>
                              </a:cxn>
                              <a:cxn ang="T164">
                                <a:pos x="T84" y="T85"/>
                              </a:cxn>
                              <a:cxn ang="T165">
                                <a:pos x="T86" y="T87"/>
                              </a:cxn>
                              <a:cxn ang="T166">
                                <a:pos x="T88" y="T89"/>
                              </a:cxn>
                              <a:cxn ang="T167">
                                <a:pos x="T90" y="T91"/>
                              </a:cxn>
                              <a:cxn ang="T168">
                                <a:pos x="T92" y="T93"/>
                              </a:cxn>
                              <a:cxn ang="T169">
                                <a:pos x="T94" y="T95"/>
                              </a:cxn>
                              <a:cxn ang="T170">
                                <a:pos x="T96" y="T97"/>
                              </a:cxn>
                              <a:cxn ang="T171">
                                <a:pos x="T98" y="T99"/>
                              </a:cxn>
                              <a:cxn ang="T172">
                                <a:pos x="T100" y="T101"/>
                              </a:cxn>
                              <a:cxn ang="T173">
                                <a:pos x="T102" y="T103"/>
                              </a:cxn>
                              <a:cxn ang="T174">
                                <a:pos x="T104" y="T105"/>
                              </a:cxn>
                              <a:cxn ang="T175">
                                <a:pos x="T106" y="T107"/>
                              </a:cxn>
                              <a:cxn ang="T176">
                                <a:pos x="T108" y="T109"/>
                              </a:cxn>
                              <a:cxn ang="T177">
                                <a:pos x="T110" y="T111"/>
                              </a:cxn>
                              <a:cxn ang="T178">
                                <a:pos x="T112" y="T113"/>
                              </a:cxn>
                              <a:cxn ang="T179">
                                <a:pos x="T114" y="T115"/>
                              </a:cxn>
                              <a:cxn ang="T180">
                                <a:pos x="T116" y="T117"/>
                              </a:cxn>
                              <a:cxn ang="T181">
                                <a:pos x="T118" y="T119"/>
                              </a:cxn>
                              <a:cxn ang="T182">
                                <a:pos x="T120" y="T121"/>
                              </a:cxn>
                            </a:cxnLst>
                            <a:rect l="T183" t="T184" r="T185" b="T186"/>
                            <a:pathLst>
                              <a:path w="326" h="228">
                                <a:moveTo>
                                  <a:pt x="238" y="6"/>
                                </a:moveTo>
                                <a:lnTo>
                                  <a:pt x="259" y="2"/>
                                </a:lnTo>
                                <a:lnTo>
                                  <a:pt x="276" y="0"/>
                                </a:lnTo>
                                <a:lnTo>
                                  <a:pt x="293" y="2"/>
                                </a:lnTo>
                                <a:lnTo>
                                  <a:pt x="309" y="10"/>
                                </a:lnTo>
                                <a:lnTo>
                                  <a:pt x="320" y="33"/>
                                </a:lnTo>
                                <a:lnTo>
                                  <a:pt x="326" y="43"/>
                                </a:lnTo>
                                <a:lnTo>
                                  <a:pt x="326" y="57"/>
                                </a:lnTo>
                                <a:lnTo>
                                  <a:pt x="326" y="74"/>
                                </a:lnTo>
                                <a:lnTo>
                                  <a:pt x="325" y="93"/>
                                </a:lnTo>
                                <a:lnTo>
                                  <a:pt x="321" y="103"/>
                                </a:lnTo>
                                <a:lnTo>
                                  <a:pt x="312" y="113"/>
                                </a:lnTo>
                                <a:lnTo>
                                  <a:pt x="281" y="138"/>
                                </a:lnTo>
                                <a:lnTo>
                                  <a:pt x="273" y="154"/>
                                </a:lnTo>
                                <a:lnTo>
                                  <a:pt x="269" y="165"/>
                                </a:lnTo>
                                <a:lnTo>
                                  <a:pt x="260" y="182"/>
                                </a:lnTo>
                                <a:lnTo>
                                  <a:pt x="254" y="203"/>
                                </a:lnTo>
                                <a:lnTo>
                                  <a:pt x="243" y="211"/>
                                </a:lnTo>
                                <a:lnTo>
                                  <a:pt x="206" y="216"/>
                                </a:lnTo>
                                <a:lnTo>
                                  <a:pt x="191" y="222"/>
                                </a:lnTo>
                                <a:lnTo>
                                  <a:pt x="174" y="222"/>
                                </a:lnTo>
                                <a:lnTo>
                                  <a:pt x="146" y="228"/>
                                </a:lnTo>
                                <a:lnTo>
                                  <a:pt x="130" y="228"/>
                                </a:lnTo>
                                <a:lnTo>
                                  <a:pt x="117" y="226"/>
                                </a:lnTo>
                                <a:lnTo>
                                  <a:pt x="94" y="224"/>
                                </a:lnTo>
                                <a:lnTo>
                                  <a:pt x="83" y="220"/>
                                </a:lnTo>
                                <a:lnTo>
                                  <a:pt x="73" y="212"/>
                                </a:lnTo>
                                <a:lnTo>
                                  <a:pt x="69" y="206"/>
                                </a:lnTo>
                                <a:lnTo>
                                  <a:pt x="57" y="201"/>
                                </a:lnTo>
                                <a:lnTo>
                                  <a:pt x="46" y="199"/>
                                </a:lnTo>
                                <a:lnTo>
                                  <a:pt x="36" y="192"/>
                                </a:lnTo>
                                <a:lnTo>
                                  <a:pt x="28" y="181"/>
                                </a:lnTo>
                                <a:lnTo>
                                  <a:pt x="15" y="177"/>
                                </a:lnTo>
                                <a:lnTo>
                                  <a:pt x="5" y="171"/>
                                </a:lnTo>
                                <a:lnTo>
                                  <a:pt x="0" y="163"/>
                                </a:lnTo>
                                <a:lnTo>
                                  <a:pt x="0" y="155"/>
                                </a:lnTo>
                                <a:lnTo>
                                  <a:pt x="4" y="148"/>
                                </a:lnTo>
                                <a:lnTo>
                                  <a:pt x="15" y="141"/>
                                </a:lnTo>
                                <a:lnTo>
                                  <a:pt x="168" y="116"/>
                                </a:lnTo>
                                <a:lnTo>
                                  <a:pt x="115" y="113"/>
                                </a:lnTo>
                                <a:lnTo>
                                  <a:pt x="98" y="115"/>
                                </a:lnTo>
                                <a:lnTo>
                                  <a:pt x="79" y="115"/>
                                </a:lnTo>
                                <a:lnTo>
                                  <a:pt x="55" y="119"/>
                                </a:lnTo>
                                <a:lnTo>
                                  <a:pt x="32" y="116"/>
                                </a:lnTo>
                                <a:lnTo>
                                  <a:pt x="16" y="115"/>
                                </a:lnTo>
                                <a:lnTo>
                                  <a:pt x="9" y="109"/>
                                </a:lnTo>
                                <a:lnTo>
                                  <a:pt x="6" y="100"/>
                                </a:lnTo>
                                <a:lnTo>
                                  <a:pt x="6" y="92"/>
                                </a:lnTo>
                                <a:lnTo>
                                  <a:pt x="16" y="84"/>
                                </a:lnTo>
                                <a:lnTo>
                                  <a:pt x="53" y="79"/>
                                </a:lnTo>
                                <a:lnTo>
                                  <a:pt x="76" y="78"/>
                                </a:lnTo>
                                <a:lnTo>
                                  <a:pt x="109" y="72"/>
                                </a:lnTo>
                                <a:lnTo>
                                  <a:pt x="146" y="71"/>
                                </a:lnTo>
                                <a:lnTo>
                                  <a:pt x="186" y="64"/>
                                </a:lnTo>
                                <a:lnTo>
                                  <a:pt x="216" y="54"/>
                                </a:lnTo>
                                <a:lnTo>
                                  <a:pt x="225" y="38"/>
                                </a:lnTo>
                                <a:lnTo>
                                  <a:pt x="235" y="29"/>
                                </a:lnTo>
                                <a:lnTo>
                                  <a:pt x="230" y="18"/>
                                </a:lnTo>
                                <a:lnTo>
                                  <a:pt x="209" y="0"/>
                                </a:lnTo>
                                <a:lnTo>
                                  <a:pt x="227" y="4"/>
                                </a:lnTo>
                                <a:lnTo>
                                  <a:pt x="238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588">
                            <a:solidFill>
                              <a:srgbClr val="402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68" name="Freeform 18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63" y="2923"/>
                            <a:ext cx="1" cy="1"/>
                          </a:xfrm>
                          <a:custGeom>
                            <a:avLst/>
                            <a:gdLst>
                              <a:gd name="T0" fmla="*/ 0 w 13"/>
                              <a:gd name="T1" fmla="*/ 0 h 21"/>
                              <a:gd name="T2" fmla="*/ 0 w 13"/>
                              <a:gd name="T3" fmla="*/ 0 h 21"/>
                              <a:gd name="T4" fmla="*/ 0 w 13"/>
                              <a:gd name="T5" fmla="*/ 0 h 21"/>
                              <a:gd name="T6" fmla="*/ 0 w 13"/>
                              <a:gd name="T7" fmla="*/ 0 h 21"/>
                              <a:gd name="T8" fmla="*/ 0 w 13"/>
                              <a:gd name="T9" fmla="*/ 0 h 21"/>
                              <a:gd name="T10" fmla="*/ 0 w 13"/>
                              <a:gd name="T11" fmla="*/ 0 h 21"/>
                              <a:gd name="T12" fmla="*/ 0 w 13"/>
                              <a:gd name="T13" fmla="*/ 0 h 2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3"/>
                              <a:gd name="T22" fmla="*/ 0 h 21"/>
                              <a:gd name="T23" fmla="*/ 13 w 13"/>
                              <a:gd name="T24" fmla="*/ 21 h 2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3" h="21">
                                <a:moveTo>
                                  <a:pt x="0" y="0"/>
                                </a:moveTo>
                                <a:lnTo>
                                  <a:pt x="7" y="5"/>
                                </a:lnTo>
                                <a:lnTo>
                                  <a:pt x="7" y="12"/>
                                </a:lnTo>
                                <a:lnTo>
                                  <a:pt x="5" y="21"/>
                                </a:lnTo>
                                <a:lnTo>
                                  <a:pt x="13" y="15"/>
                                </a:lnTo>
                                <a:lnTo>
                                  <a:pt x="11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69" name="Freeform 1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63" y="2927"/>
                            <a:ext cx="0" cy="2"/>
                          </a:xfrm>
                          <a:custGeom>
                            <a:avLst/>
                            <a:gdLst>
                              <a:gd name="T0" fmla="*/ 0 w 10"/>
                              <a:gd name="T1" fmla="*/ 0 h 22"/>
                              <a:gd name="T2" fmla="*/ 0 w 10"/>
                              <a:gd name="T3" fmla="*/ 0 h 22"/>
                              <a:gd name="T4" fmla="*/ 0 w 10"/>
                              <a:gd name="T5" fmla="*/ 0 h 22"/>
                              <a:gd name="T6" fmla="*/ 0 w 10"/>
                              <a:gd name="T7" fmla="*/ 0 h 22"/>
                              <a:gd name="T8" fmla="*/ 0 w 10"/>
                              <a:gd name="T9" fmla="*/ 0 h 2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"/>
                              <a:gd name="T16" fmla="*/ 0 h 22"/>
                              <a:gd name="T17" fmla="*/ 0 w 10"/>
                              <a:gd name="T18" fmla="*/ 22 h 2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" h="22">
                                <a:moveTo>
                                  <a:pt x="0" y="0"/>
                                </a:moveTo>
                                <a:lnTo>
                                  <a:pt x="4" y="7"/>
                                </a:lnTo>
                                <a:lnTo>
                                  <a:pt x="4" y="22"/>
                                </a:lnTo>
                                <a:lnTo>
                                  <a:pt x="10" y="1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0" name="Freeform 1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66" y="2930"/>
                            <a:ext cx="0" cy="1"/>
                          </a:xfrm>
                          <a:custGeom>
                            <a:avLst/>
                            <a:gdLst>
                              <a:gd name="T0" fmla="*/ 0 w 5"/>
                              <a:gd name="T1" fmla="*/ 0 h 12"/>
                              <a:gd name="T2" fmla="*/ 0 w 5"/>
                              <a:gd name="T3" fmla="*/ 0 h 12"/>
                              <a:gd name="T4" fmla="*/ 0 w 5"/>
                              <a:gd name="T5" fmla="*/ 0 h 12"/>
                              <a:gd name="T6" fmla="*/ 0 w 5"/>
                              <a:gd name="T7" fmla="*/ 0 h 1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"/>
                              <a:gd name="T13" fmla="*/ 0 h 12"/>
                              <a:gd name="T14" fmla="*/ 0 w 5"/>
                              <a:gd name="T15" fmla="*/ 12 h 1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" h="12">
                                <a:moveTo>
                                  <a:pt x="0" y="0"/>
                                </a:moveTo>
                                <a:lnTo>
                                  <a:pt x="5" y="8"/>
                                </a:lnTo>
                                <a:lnTo>
                                  <a:pt x="1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1" name="Freeform 1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70" y="2931"/>
                            <a:ext cx="9" cy="0"/>
                          </a:xfrm>
                          <a:custGeom>
                            <a:avLst/>
                            <a:gdLst>
                              <a:gd name="T0" fmla="*/ 0 w 93"/>
                              <a:gd name="T1" fmla="*/ 0 h 11"/>
                              <a:gd name="T2" fmla="*/ 0 w 93"/>
                              <a:gd name="T3" fmla="*/ 0 h 11"/>
                              <a:gd name="T4" fmla="*/ 0 w 93"/>
                              <a:gd name="T5" fmla="*/ 0 h 11"/>
                              <a:gd name="T6" fmla="*/ 0 w 93"/>
                              <a:gd name="T7" fmla="*/ 0 h 11"/>
                              <a:gd name="T8" fmla="*/ 0 w 93"/>
                              <a:gd name="T9" fmla="*/ 0 h 11"/>
                              <a:gd name="T10" fmla="*/ 0 w 93"/>
                              <a:gd name="T11" fmla="*/ 0 h 11"/>
                              <a:gd name="T12" fmla="*/ 0 w 93"/>
                              <a:gd name="T13" fmla="*/ 0 h 1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93"/>
                              <a:gd name="T22" fmla="*/ 0 h 11"/>
                              <a:gd name="T23" fmla="*/ 93 w 93"/>
                              <a:gd name="T24" fmla="*/ 0 h 1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93" h="11">
                                <a:moveTo>
                                  <a:pt x="0" y="6"/>
                                </a:moveTo>
                                <a:lnTo>
                                  <a:pt x="25" y="6"/>
                                </a:lnTo>
                                <a:lnTo>
                                  <a:pt x="61" y="0"/>
                                </a:lnTo>
                                <a:lnTo>
                                  <a:pt x="93" y="2"/>
                                </a:lnTo>
                                <a:lnTo>
                                  <a:pt x="56" y="6"/>
                                </a:lnTo>
                                <a:lnTo>
                                  <a:pt x="25" y="11"/>
                                </a:lnTo>
                                <a:lnTo>
                                  <a:pt x="0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2" name="Freeform 1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63" y="2928"/>
                            <a:ext cx="17" cy="2"/>
                          </a:xfrm>
                          <a:custGeom>
                            <a:avLst/>
                            <a:gdLst>
                              <a:gd name="T0" fmla="*/ 0 w 191"/>
                              <a:gd name="T1" fmla="*/ 0 h 28"/>
                              <a:gd name="T2" fmla="*/ 0 w 191"/>
                              <a:gd name="T3" fmla="*/ 0 h 28"/>
                              <a:gd name="T4" fmla="*/ 0 w 191"/>
                              <a:gd name="T5" fmla="*/ 0 h 28"/>
                              <a:gd name="T6" fmla="*/ 0 w 191"/>
                              <a:gd name="T7" fmla="*/ 0 h 28"/>
                              <a:gd name="T8" fmla="*/ 0 w 191"/>
                              <a:gd name="T9" fmla="*/ 0 h 28"/>
                              <a:gd name="T10" fmla="*/ 0 w 191"/>
                              <a:gd name="T11" fmla="*/ 0 h 28"/>
                              <a:gd name="T12" fmla="*/ 0 w 191"/>
                              <a:gd name="T13" fmla="*/ 0 h 28"/>
                              <a:gd name="T14" fmla="*/ 0 w 191"/>
                              <a:gd name="T15" fmla="*/ 0 h 28"/>
                              <a:gd name="T16" fmla="*/ 0 w 191"/>
                              <a:gd name="T17" fmla="*/ 0 h 28"/>
                              <a:gd name="T18" fmla="*/ 0 w 191"/>
                              <a:gd name="T19" fmla="*/ 0 h 28"/>
                              <a:gd name="T20" fmla="*/ 0 w 191"/>
                              <a:gd name="T21" fmla="*/ 0 h 28"/>
                              <a:gd name="T22" fmla="*/ 0 w 191"/>
                              <a:gd name="T23" fmla="*/ 0 h 28"/>
                              <a:gd name="T24" fmla="*/ 0 w 191"/>
                              <a:gd name="T25" fmla="*/ 0 h 28"/>
                              <a:gd name="T26" fmla="*/ 0 w 191"/>
                              <a:gd name="T27" fmla="*/ 0 h 28"/>
                              <a:gd name="T28" fmla="*/ 0 w 191"/>
                              <a:gd name="T29" fmla="*/ 0 h 28"/>
                              <a:gd name="T30" fmla="*/ 0 w 191"/>
                              <a:gd name="T31" fmla="*/ 0 h 28"/>
                              <a:gd name="T32" fmla="*/ 0 w 191"/>
                              <a:gd name="T33" fmla="*/ 0 h 28"/>
                              <a:gd name="T34" fmla="*/ 0 w 191"/>
                              <a:gd name="T35" fmla="*/ 0 h 28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191"/>
                              <a:gd name="T55" fmla="*/ 0 h 28"/>
                              <a:gd name="T56" fmla="*/ 191 w 191"/>
                              <a:gd name="T57" fmla="*/ 28 h 28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191" h="28">
                                <a:moveTo>
                                  <a:pt x="2" y="28"/>
                                </a:moveTo>
                                <a:lnTo>
                                  <a:pt x="0" y="21"/>
                                </a:lnTo>
                                <a:lnTo>
                                  <a:pt x="25" y="21"/>
                                </a:lnTo>
                                <a:lnTo>
                                  <a:pt x="51" y="15"/>
                                </a:lnTo>
                                <a:lnTo>
                                  <a:pt x="83" y="14"/>
                                </a:lnTo>
                                <a:lnTo>
                                  <a:pt x="110" y="9"/>
                                </a:lnTo>
                                <a:lnTo>
                                  <a:pt x="148" y="6"/>
                                </a:lnTo>
                                <a:lnTo>
                                  <a:pt x="174" y="0"/>
                                </a:lnTo>
                                <a:lnTo>
                                  <a:pt x="191" y="9"/>
                                </a:lnTo>
                                <a:lnTo>
                                  <a:pt x="164" y="9"/>
                                </a:lnTo>
                                <a:lnTo>
                                  <a:pt x="137" y="9"/>
                                </a:lnTo>
                                <a:lnTo>
                                  <a:pt x="108" y="12"/>
                                </a:lnTo>
                                <a:lnTo>
                                  <a:pt x="92" y="17"/>
                                </a:lnTo>
                                <a:lnTo>
                                  <a:pt x="77" y="18"/>
                                </a:lnTo>
                                <a:lnTo>
                                  <a:pt x="61" y="18"/>
                                </a:lnTo>
                                <a:lnTo>
                                  <a:pt x="49" y="18"/>
                                </a:lnTo>
                                <a:lnTo>
                                  <a:pt x="35" y="22"/>
                                </a:lnTo>
                                <a:lnTo>
                                  <a:pt x="2" y="2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3" name="Freeform 1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79" y="2923"/>
                            <a:ext cx="2" cy="0"/>
                          </a:xfrm>
                          <a:custGeom>
                            <a:avLst/>
                            <a:gdLst>
                              <a:gd name="T0" fmla="*/ 0 w 27"/>
                              <a:gd name="T1" fmla="*/ 0 h 6"/>
                              <a:gd name="T2" fmla="*/ 0 w 27"/>
                              <a:gd name="T3" fmla="*/ 0 h 6"/>
                              <a:gd name="T4" fmla="*/ 0 w 27"/>
                              <a:gd name="T5" fmla="*/ 0 h 6"/>
                              <a:gd name="T6" fmla="*/ 0 w 27"/>
                              <a:gd name="T7" fmla="*/ 0 h 6"/>
                              <a:gd name="T8" fmla="*/ 0 w 27"/>
                              <a:gd name="T9" fmla="*/ 0 h 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7"/>
                              <a:gd name="T16" fmla="*/ 0 h 6"/>
                              <a:gd name="T17" fmla="*/ 27 w 27"/>
                              <a:gd name="T18" fmla="*/ 0 h 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7" h="6">
                                <a:moveTo>
                                  <a:pt x="27" y="0"/>
                                </a:moveTo>
                                <a:lnTo>
                                  <a:pt x="16" y="4"/>
                                </a:lnTo>
                                <a:lnTo>
                                  <a:pt x="0" y="6"/>
                                </a:lnTo>
                                <a:lnTo>
                                  <a:pt x="14" y="2"/>
                                </a:lnTo>
                                <a:lnTo>
                                  <a:pt x="2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4" name="Freeform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84" y="2919"/>
                            <a:ext cx="2" cy="2"/>
                          </a:xfrm>
                          <a:custGeom>
                            <a:avLst/>
                            <a:gdLst>
                              <a:gd name="T0" fmla="*/ 0 w 22"/>
                              <a:gd name="T1" fmla="*/ 0 h 30"/>
                              <a:gd name="T2" fmla="*/ 0 w 22"/>
                              <a:gd name="T3" fmla="*/ 0 h 30"/>
                              <a:gd name="T4" fmla="*/ 0 w 22"/>
                              <a:gd name="T5" fmla="*/ 0 h 30"/>
                              <a:gd name="T6" fmla="*/ 0 w 22"/>
                              <a:gd name="T7" fmla="*/ 0 h 30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2"/>
                              <a:gd name="T13" fmla="*/ 0 h 30"/>
                              <a:gd name="T14" fmla="*/ 22 w 22"/>
                              <a:gd name="T15" fmla="*/ 30 h 30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2" h="30">
                                <a:moveTo>
                                  <a:pt x="22" y="0"/>
                                </a:moveTo>
                                <a:lnTo>
                                  <a:pt x="7" y="13"/>
                                </a:lnTo>
                                <a:lnTo>
                                  <a:pt x="0" y="30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5" name="Freeform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83" y="2922"/>
                            <a:ext cx="1" cy="9"/>
                          </a:xfrm>
                          <a:custGeom>
                            <a:avLst/>
                            <a:gdLst>
                              <a:gd name="T0" fmla="*/ 0 w 18"/>
                              <a:gd name="T1" fmla="*/ 0 h 115"/>
                              <a:gd name="T2" fmla="*/ 0 w 18"/>
                              <a:gd name="T3" fmla="*/ 0 h 115"/>
                              <a:gd name="T4" fmla="*/ 0 w 18"/>
                              <a:gd name="T5" fmla="*/ 0 h 115"/>
                              <a:gd name="T6" fmla="*/ 0 w 18"/>
                              <a:gd name="T7" fmla="*/ 0 h 115"/>
                              <a:gd name="T8" fmla="*/ 0 w 18"/>
                              <a:gd name="T9" fmla="*/ 0 h 115"/>
                              <a:gd name="T10" fmla="*/ 0 w 18"/>
                              <a:gd name="T11" fmla="*/ 0 h 115"/>
                              <a:gd name="T12" fmla="*/ 0 w 18"/>
                              <a:gd name="T13" fmla="*/ 0 h 115"/>
                              <a:gd name="T14" fmla="*/ 0 w 18"/>
                              <a:gd name="T15" fmla="*/ 0 h 115"/>
                              <a:gd name="T16" fmla="*/ 0 w 18"/>
                              <a:gd name="T17" fmla="*/ 0 h 115"/>
                              <a:gd name="T18" fmla="*/ 0 w 18"/>
                              <a:gd name="T19" fmla="*/ 0 h 115"/>
                              <a:gd name="T20" fmla="*/ 0 w 18"/>
                              <a:gd name="T21" fmla="*/ 0 h 115"/>
                              <a:gd name="T22" fmla="*/ 0 w 18"/>
                              <a:gd name="T23" fmla="*/ 0 h 115"/>
                              <a:gd name="T24" fmla="*/ 0 w 18"/>
                              <a:gd name="T25" fmla="*/ 0 h 115"/>
                              <a:gd name="T26" fmla="*/ 0 w 18"/>
                              <a:gd name="T27" fmla="*/ 0 h 115"/>
                              <a:gd name="T28" fmla="*/ 0 w 18"/>
                              <a:gd name="T29" fmla="*/ 0 h 115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18"/>
                              <a:gd name="T46" fmla="*/ 0 h 115"/>
                              <a:gd name="T47" fmla="*/ 18 w 18"/>
                              <a:gd name="T48" fmla="*/ 115 h 115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18" h="115">
                                <a:moveTo>
                                  <a:pt x="5" y="115"/>
                                </a:moveTo>
                                <a:lnTo>
                                  <a:pt x="5" y="99"/>
                                </a:lnTo>
                                <a:lnTo>
                                  <a:pt x="15" y="71"/>
                                </a:lnTo>
                                <a:lnTo>
                                  <a:pt x="15" y="55"/>
                                </a:lnTo>
                                <a:lnTo>
                                  <a:pt x="9" y="42"/>
                                </a:lnTo>
                                <a:lnTo>
                                  <a:pt x="18" y="22"/>
                                </a:lnTo>
                                <a:lnTo>
                                  <a:pt x="12" y="0"/>
                                </a:lnTo>
                                <a:lnTo>
                                  <a:pt x="12" y="13"/>
                                </a:lnTo>
                                <a:lnTo>
                                  <a:pt x="9" y="27"/>
                                </a:lnTo>
                                <a:lnTo>
                                  <a:pt x="4" y="41"/>
                                </a:lnTo>
                                <a:lnTo>
                                  <a:pt x="8" y="46"/>
                                </a:lnTo>
                                <a:lnTo>
                                  <a:pt x="12" y="62"/>
                                </a:lnTo>
                                <a:lnTo>
                                  <a:pt x="8" y="79"/>
                                </a:lnTo>
                                <a:lnTo>
                                  <a:pt x="0" y="86"/>
                                </a:lnTo>
                                <a:lnTo>
                                  <a:pt x="5" y="1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6" name="Freeform 19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66" y="2931"/>
                            <a:ext cx="4" cy="0"/>
                          </a:xfrm>
                          <a:custGeom>
                            <a:avLst/>
                            <a:gdLst>
                              <a:gd name="T0" fmla="*/ 0 w 43"/>
                              <a:gd name="T1" fmla="*/ 0 h 8"/>
                              <a:gd name="T2" fmla="*/ 0 w 43"/>
                              <a:gd name="T3" fmla="*/ 0 h 8"/>
                              <a:gd name="T4" fmla="*/ 0 w 43"/>
                              <a:gd name="T5" fmla="*/ 0 h 8"/>
                              <a:gd name="T6" fmla="*/ 0 w 43"/>
                              <a:gd name="T7" fmla="*/ 0 h 8"/>
                              <a:gd name="T8" fmla="*/ 0 w 43"/>
                              <a:gd name="T9" fmla="*/ 0 h 8"/>
                              <a:gd name="T10" fmla="*/ 0 w 43"/>
                              <a:gd name="T11" fmla="*/ 0 h 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43"/>
                              <a:gd name="T19" fmla="*/ 0 h 8"/>
                              <a:gd name="T20" fmla="*/ 43 w 43"/>
                              <a:gd name="T21" fmla="*/ 0 h 8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43" h="8">
                                <a:moveTo>
                                  <a:pt x="0" y="3"/>
                                </a:moveTo>
                                <a:lnTo>
                                  <a:pt x="8" y="8"/>
                                </a:lnTo>
                                <a:lnTo>
                                  <a:pt x="21" y="7"/>
                                </a:lnTo>
                                <a:lnTo>
                                  <a:pt x="43" y="3"/>
                                </a:lnTo>
                                <a:lnTo>
                                  <a:pt x="24" y="0"/>
                                </a:lnTo>
                                <a:lnTo>
                                  <a:pt x="0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377" name="Freeform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68" y="2932"/>
                            <a:ext cx="1" cy="1"/>
                          </a:xfrm>
                          <a:custGeom>
                            <a:avLst/>
                            <a:gdLst>
                              <a:gd name="T0" fmla="*/ 0 w 7"/>
                              <a:gd name="T1" fmla="*/ 0 h 12"/>
                              <a:gd name="T2" fmla="*/ 0 w 7"/>
                              <a:gd name="T3" fmla="*/ 0 h 12"/>
                              <a:gd name="T4" fmla="*/ 0 w 7"/>
                              <a:gd name="T5" fmla="*/ 0 h 12"/>
                              <a:gd name="T6" fmla="*/ 0 w 7"/>
                              <a:gd name="T7" fmla="*/ 0 h 1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7"/>
                              <a:gd name="T13" fmla="*/ 0 h 12"/>
                              <a:gd name="T14" fmla="*/ 7 w 7"/>
                              <a:gd name="T15" fmla="*/ 12 h 1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7" h="12">
                                <a:moveTo>
                                  <a:pt x="0" y="0"/>
                                </a:moveTo>
                                <a:lnTo>
                                  <a:pt x="7" y="5"/>
                                </a:lnTo>
                                <a:lnTo>
                                  <a:pt x="5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7366" name="Freeform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36" y="2902"/>
                          <a:ext cx="13" cy="43"/>
                        </a:xfrm>
                        <a:custGeom>
                          <a:avLst/>
                          <a:gdLst>
                            <a:gd name="T0" fmla="*/ 0 w 143"/>
                            <a:gd name="T1" fmla="*/ 0 h 559"/>
                            <a:gd name="T2" fmla="*/ 0 w 143"/>
                            <a:gd name="T3" fmla="*/ 0 h 559"/>
                            <a:gd name="T4" fmla="*/ 0 w 143"/>
                            <a:gd name="T5" fmla="*/ 0 h 559"/>
                            <a:gd name="T6" fmla="*/ 0 w 143"/>
                            <a:gd name="T7" fmla="*/ 0 h 559"/>
                            <a:gd name="T8" fmla="*/ 0 w 143"/>
                            <a:gd name="T9" fmla="*/ 0 h 55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43"/>
                            <a:gd name="T16" fmla="*/ 0 h 559"/>
                            <a:gd name="T17" fmla="*/ 143 w 143"/>
                            <a:gd name="T18" fmla="*/ 559 h 55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43" h="559">
                              <a:moveTo>
                                <a:pt x="132" y="149"/>
                              </a:moveTo>
                              <a:lnTo>
                                <a:pt x="143" y="559"/>
                              </a:lnTo>
                              <a:lnTo>
                                <a:pt x="39" y="333"/>
                              </a:lnTo>
                              <a:lnTo>
                                <a:pt x="0" y="0"/>
                              </a:lnTo>
                              <a:lnTo>
                                <a:pt x="132" y="14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6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210" name="Group 194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933" y="2629"/>
                    <a:ext cx="302" cy="258"/>
                    <a:chOff x="4961" y="2875"/>
                    <a:chExt cx="302" cy="258"/>
                  </a:xfrm>
                </p:grpSpPr>
                <p:sp>
                  <p:nvSpPr>
                    <p:cNvPr id="7211" name="Freeform 1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61" y="2988"/>
                      <a:ext cx="107" cy="144"/>
                    </a:xfrm>
                    <a:custGeom>
                      <a:avLst/>
                      <a:gdLst>
                        <a:gd name="T0" fmla="*/ 0 w 1178"/>
                        <a:gd name="T1" fmla="*/ 0 h 1873"/>
                        <a:gd name="T2" fmla="*/ 0 w 1178"/>
                        <a:gd name="T3" fmla="*/ 0 h 1873"/>
                        <a:gd name="T4" fmla="*/ 0 w 1178"/>
                        <a:gd name="T5" fmla="*/ 0 h 1873"/>
                        <a:gd name="T6" fmla="*/ 0 w 1178"/>
                        <a:gd name="T7" fmla="*/ 0 h 187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78"/>
                        <a:gd name="T13" fmla="*/ 0 h 1873"/>
                        <a:gd name="T14" fmla="*/ 1178 w 1178"/>
                        <a:gd name="T15" fmla="*/ 1873 h 187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78" h="1873">
                          <a:moveTo>
                            <a:pt x="510" y="0"/>
                          </a:moveTo>
                          <a:lnTo>
                            <a:pt x="0" y="1564"/>
                          </a:lnTo>
                          <a:lnTo>
                            <a:pt x="1178" y="1873"/>
                          </a:lnTo>
                          <a:lnTo>
                            <a:pt x="985" y="34"/>
                          </a:lnTo>
                        </a:path>
                      </a:pathLst>
                    </a:custGeom>
                    <a:noFill/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7212" name="Freeform 1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66" y="2979"/>
                      <a:ext cx="90" cy="113"/>
                    </a:xfrm>
                    <a:custGeom>
                      <a:avLst/>
                      <a:gdLst>
                        <a:gd name="T0" fmla="*/ 0 w 993"/>
                        <a:gd name="T1" fmla="*/ 0 h 1461"/>
                        <a:gd name="T2" fmla="*/ 0 w 993"/>
                        <a:gd name="T3" fmla="*/ 0 h 1461"/>
                        <a:gd name="T4" fmla="*/ 0 w 993"/>
                        <a:gd name="T5" fmla="*/ 0 h 1461"/>
                        <a:gd name="T6" fmla="*/ 0 w 993"/>
                        <a:gd name="T7" fmla="*/ 0 h 146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93"/>
                        <a:gd name="T13" fmla="*/ 0 h 1461"/>
                        <a:gd name="T14" fmla="*/ 993 w 993"/>
                        <a:gd name="T15" fmla="*/ 1461 h 146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93" h="1461">
                          <a:moveTo>
                            <a:pt x="334" y="26"/>
                          </a:moveTo>
                          <a:lnTo>
                            <a:pt x="0" y="1332"/>
                          </a:lnTo>
                          <a:lnTo>
                            <a:pt x="993" y="1461"/>
                          </a:lnTo>
                          <a:lnTo>
                            <a:pt x="738" y="0"/>
                          </a:lnTo>
                        </a:path>
                      </a:pathLst>
                    </a:custGeom>
                    <a:noFill/>
                    <a:ln w="7938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grpSp>
                  <p:nvGrpSpPr>
                    <p:cNvPr id="7213" name="Group 1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961" y="2957"/>
                      <a:ext cx="253" cy="46"/>
                      <a:chOff x="4961" y="2957"/>
                      <a:chExt cx="253" cy="46"/>
                    </a:xfrm>
                  </p:grpSpPr>
                  <p:sp>
                    <p:nvSpPr>
                      <p:cNvPr id="7350" name="Freeform 19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961" y="2957"/>
                        <a:ext cx="253" cy="39"/>
                      </a:xfrm>
                      <a:custGeom>
                        <a:avLst/>
                        <a:gdLst>
                          <a:gd name="T0" fmla="*/ 0 w 2787"/>
                          <a:gd name="T1" fmla="*/ 0 h 516"/>
                          <a:gd name="T2" fmla="*/ 0 w 2787"/>
                          <a:gd name="T3" fmla="*/ 0 h 516"/>
                          <a:gd name="T4" fmla="*/ 0 w 2787"/>
                          <a:gd name="T5" fmla="*/ 0 h 516"/>
                          <a:gd name="T6" fmla="*/ 0 w 2787"/>
                          <a:gd name="T7" fmla="*/ 0 h 516"/>
                          <a:gd name="T8" fmla="*/ 0 w 2787"/>
                          <a:gd name="T9" fmla="*/ 0 h 5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87"/>
                          <a:gd name="T16" fmla="*/ 0 h 516"/>
                          <a:gd name="T17" fmla="*/ 2787 w 2787"/>
                          <a:gd name="T18" fmla="*/ 516 h 5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87" h="516">
                            <a:moveTo>
                              <a:pt x="0" y="267"/>
                            </a:moveTo>
                            <a:lnTo>
                              <a:pt x="1758" y="516"/>
                            </a:lnTo>
                            <a:lnTo>
                              <a:pt x="2787" y="129"/>
                            </a:lnTo>
                            <a:lnTo>
                              <a:pt x="1468" y="0"/>
                            </a:lnTo>
                            <a:lnTo>
                              <a:pt x="0" y="26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7351" name="Freeform 19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961" y="2977"/>
                        <a:ext cx="160" cy="26"/>
                      </a:xfrm>
                      <a:custGeom>
                        <a:avLst/>
                        <a:gdLst>
                          <a:gd name="T0" fmla="*/ 0 w 1752"/>
                          <a:gd name="T1" fmla="*/ 0 h 334"/>
                          <a:gd name="T2" fmla="*/ 0 w 1752"/>
                          <a:gd name="T3" fmla="*/ 0 h 334"/>
                          <a:gd name="T4" fmla="*/ 0 w 1752"/>
                          <a:gd name="T5" fmla="*/ 0 h 334"/>
                          <a:gd name="T6" fmla="*/ 0 w 1752"/>
                          <a:gd name="T7" fmla="*/ 0 h 334"/>
                          <a:gd name="T8" fmla="*/ 0 w 1752"/>
                          <a:gd name="T9" fmla="*/ 0 h 33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52"/>
                          <a:gd name="T16" fmla="*/ 0 h 334"/>
                          <a:gd name="T17" fmla="*/ 1752 w 1752"/>
                          <a:gd name="T18" fmla="*/ 334 h 33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52" h="334">
                            <a:moveTo>
                              <a:pt x="0" y="0"/>
                            </a:moveTo>
                            <a:lnTo>
                              <a:pt x="1752" y="248"/>
                            </a:lnTo>
                            <a:lnTo>
                              <a:pt x="1752" y="334"/>
                            </a:lnTo>
                            <a:lnTo>
                              <a:pt x="0" y="8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7352" name="Freeform 2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21" y="2966"/>
                        <a:ext cx="93" cy="37"/>
                      </a:xfrm>
                      <a:custGeom>
                        <a:avLst/>
                        <a:gdLst>
                          <a:gd name="T0" fmla="*/ 0 w 1029"/>
                          <a:gd name="T1" fmla="*/ 0 h 473"/>
                          <a:gd name="T2" fmla="*/ 0 w 1029"/>
                          <a:gd name="T3" fmla="*/ 0 h 473"/>
                          <a:gd name="T4" fmla="*/ 0 w 1029"/>
                          <a:gd name="T5" fmla="*/ 0 h 473"/>
                          <a:gd name="T6" fmla="*/ 0 w 1029"/>
                          <a:gd name="T7" fmla="*/ 0 h 473"/>
                          <a:gd name="T8" fmla="*/ 0 w 1029"/>
                          <a:gd name="T9" fmla="*/ 0 h 4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9"/>
                          <a:gd name="T16" fmla="*/ 0 h 473"/>
                          <a:gd name="T17" fmla="*/ 1029 w 1029"/>
                          <a:gd name="T18" fmla="*/ 473 h 4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9" h="473">
                            <a:moveTo>
                              <a:pt x="0" y="473"/>
                            </a:moveTo>
                            <a:lnTo>
                              <a:pt x="0" y="387"/>
                            </a:lnTo>
                            <a:lnTo>
                              <a:pt x="1029" y="0"/>
                            </a:lnTo>
                            <a:lnTo>
                              <a:pt x="1029" y="60"/>
                            </a:lnTo>
                            <a:lnTo>
                              <a:pt x="0" y="473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</p:grpSp>
                <p:grpSp>
                  <p:nvGrpSpPr>
                    <p:cNvPr id="7214" name="Group 2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01" y="2875"/>
                      <a:ext cx="262" cy="258"/>
                      <a:chOff x="5001" y="2875"/>
                      <a:chExt cx="262" cy="258"/>
                    </a:xfrm>
                  </p:grpSpPr>
                  <p:grpSp>
                    <p:nvGrpSpPr>
                      <p:cNvPr id="7215" name="Group 2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001" y="2889"/>
                        <a:ext cx="177" cy="102"/>
                        <a:chOff x="5001" y="2889"/>
                        <a:chExt cx="177" cy="102"/>
                      </a:xfrm>
                    </p:grpSpPr>
                    <p:grpSp>
                      <p:nvGrpSpPr>
                        <p:cNvPr id="7299" name="Group 2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01" y="2889"/>
                          <a:ext cx="137" cy="92"/>
                          <a:chOff x="5001" y="2889"/>
                          <a:chExt cx="137" cy="92"/>
                        </a:xfrm>
                      </p:grpSpPr>
                      <p:grpSp>
                        <p:nvGrpSpPr>
                          <p:cNvPr id="7332" name="Group 20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001" y="2889"/>
                            <a:ext cx="137" cy="92"/>
                            <a:chOff x="5001" y="2889"/>
                            <a:chExt cx="137" cy="92"/>
                          </a:xfrm>
                        </p:grpSpPr>
                        <p:grpSp>
                          <p:nvGrpSpPr>
                            <p:cNvPr id="7341" name="Group 20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001" y="2941"/>
                              <a:ext cx="137" cy="40"/>
                              <a:chOff x="5001" y="2941"/>
                              <a:chExt cx="137" cy="40"/>
                            </a:xfrm>
                          </p:grpSpPr>
                          <p:sp>
                            <p:nvSpPr>
                              <p:cNvPr id="7347" name="Freeform 20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060" y="2941"/>
                                <a:ext cx="78" cy="40"/>
                              </a:xfrm>
                              <a:custGeom>
                                <a:avLst/>
                                <a:gdLst>
                                  <a:gd name="T0" fmla="*/ 0 w 860"/>
                                  <a:gd name="T1" fmla="*/ 0 h 524"/>
                                  <a:gd name="T2" fmla="*/ 0 w 860"/>
                                  <a:gd name="T3" fmla="*/ 0 h 524"/>
                                  <a:gd name="T4" fmla="*/ 0 w 860"/>
                                  <a:gd name="T5" fmla="*/ 0 h 524"/>
                                  <a:gd name="T6" fmla="*/ 0 w 860"/>
                                  <a:gd name="T7" fmla="*/ 0 h 524"/>
                                  <a:gd name="T8" fmla="*/ 0 w 860"/>
                                  <a:gd name="T9" fmla="*/ 0 h 524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860"/>
                                  <a:gd name="T16" fmla="*/ 0 h 524"/>
                                  <a:gd name="T17" fmla="*/ 860 w 860"/>
                                  <a:gd name="T18" fmla="*/ 524 h 524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860" h="524">
                                    <a:moveTo>
                                      <a:pt x="0" y="160"/>
                                    </a:moveTo>
                                    <a:lnTo>
                                      <a:pt x="0" y="524"/>
                                    </a:lnTo>
                                    <a:lnTo>
                                      <a:pt x="860" y="256"/>
                                    </a:lnTo>
                                    <a:lnTo>
                                      <a:pt x="860" y="0"/>
                                    </a:lnTo>
                                    <a:lnTo>
                                      <a:pt x="0" y="16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A0A0"/>
                              </a:solidFill>
                              <a:ln w="1588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48" name="Freeform 20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001" y="2950"/>
                                <a:ext cx="59" cy="31"/>
                              </a:xfrm>
                              <a:custGeom>
                                <a:avLst/>
                                <a:gdLst>
                                  <a:gd name="T0" fmla="*/ 0 w 640"/>
                                  <a:gd name="T1" fmla="*/ 0 h 399"/>
                                  <a:gd name="T2" fmla="*/ 0 w 640"/>
                                  <a:gd name="T3" fmla="*/ 0 h 399"/>
                                  <a:gd name="T4" fmla="*/ 0 w 640"/>
                                  <a:gd name="T5" fmla="*/ 0 h 399"/>
                                  <a:gd name="T6" fmla="*/ 0 w 640"/>
                                  <a:gd name="T7" fmla="*/ 0 h 399"/>
                                  <a:gd name="T8" fmla="*/ 0 w 640"/>
                                  <a:gd name="T9" fmla="*/ 0 h 399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640"/>
                                  <a:gd name="T16" fmla="*/ 0 h 399"/>
                                  <a:gd name="T17" fmla="*/ 640 w 640"/>
                                  <a:gd name="T18" fmla="*/ 399 h 399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640" h="399">
                                    <a:moveTo>
                                      <a:pt x="640" y="35"/>
                                    </a:moveTo>
                                    <a:lnTo>
                                      <a:pt x="640" y="399"/>
                                    </a:lnTo>
                                    <a:lnTo>
                                      <a:pt x="0" y="309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640" y="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1588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49" name="Freeform 20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001" y="2941"/>
                                <a:ext cx="137" cy="12"/>
                              </a:xfrm>
                              <a:custGeom>
                                <a:avLst/>
                                <a:gdLst>
                                  <a:gd name="T0" fmla="*/ 0 w 1500"/>
                                  <a:gd name="T1" fmla="*/ 0 h 160"/>
                                  <a:gd name="T2" fmla="*/ 0 w 1500"/>
                                  <a:gd name="T3" fmla="*/ 0 h 160"/>
                                  <a:gd name="T4" fmla="*/ 0 w 1500"/>
                                  <a:gd name="T5" fmla="*/ 0 h 160"/>
                                  <a:gd name="T6" fmla="*/ 0 w 1500"/>
                                  <a:gd name="T7" fmla="*/ 0 h 160"/>
                                  <a:gd name="T8" fmla="*/ 0 w 1500"/>
                                  <a:gd name="T9" fmla="*/ 0 h 160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500"/>
                                  <a:gd name="T16" fmla="*/ 0 h 160"/>
                                  <a:gd name="T17" fmla="*/ 1500 w 1500"/>
                                  <a:gd name="T18" fmla="*/ 160 h 160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500" h="160">
                                    <a:moveTo>
                                      <a:pt x="0" y="125"/>
                                    </a:moveTo>
                                    <a:lnTo>
                                      <a:pt x="646" y="160"/>
                                    </a:lnTo>
                                    <a:lnTo>
                                      <a:pt x="1500" y="0"/>
                                    </a:lnTo>
                                    <a:lnTo>
                                      <a:pt x="872" y="0"/>
                                    </a:lnTo>
                                    <a:lnTo>
                                      <a:pt x="0" y="12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1588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342" name="Freeform 2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046" y="2937"/>
                              <a:ext cx="49" cy="12"/>
                            </a:xfrm>
                            <a:custGeom>
                              <a:avLst/>
                              <a:gdLst>
                                <a:gd name="T0" fmla="*/ 0 w 544"/>
                                <a:gd name="T1" fmla="*/ 0 h 149"/>
                                <a:gd name="T2" fmla="*/ 0 w 544"/>
                                <a:gd name="T3" fmla="*/ 0 h 149"/>
                                <a:gd name="T4" fmla="*/ 0 w 544"/>
                                <a:gd name="T5" fmla="*/ 0 h 149"/>
                                <a:gd name="T6" fmla="*/ 0 w 544"/>
                                <a:gd name="T7" fmla="*/ 0 h 149"/>
                                <a:gd name="T8" fmla="*/ 0 w 544"/>
                                <a:gd name="T9" fmla="*/ 0 h 149"/>
                                <a:gd name="T10" fmla="*/ 0 w 544"/>
                                <a:gd name="T11" fmla="*/ 0 h 149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544"/>
                                <a:gd name="T19" fmla="*/ 0 h 149"/>
                                <a:gd name="T20" fmla="*/ 544 w 544"/>
                                <a:gd name="T21" fmla="*/ 149 h 149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544" h="149">
                                  <a:moveTo>
                                    <a:pt x="0" y="85"/>
                                  </a:moveTo>
                                  <a:lnTo>
                                    <a:pt x="0" y="133"/>
                                  </a:lnTo>
                                  <a:lnTo>
                                    <a:pt x="254" y="149"/>
                                  </a:lnTo>
                                  <a:lnTo>
                                    <a:pt x="544" y="96"/>
                                  </a:lnTo>
                                  <a:lnTo>
                                    <a:pt x="544" y="0"/>
                                  </a:lnTo>
                                  <a:lnTo>
                                    <a:pt x="0" y="8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grpSp>
                          <p:nvGrpSpPr>
                            <p:cNvPr id="7343" name="Group 21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012" y="2889"/>
                              <a:ext cx="110" cy="57"/>
                              <a:chOff x="5012" y="2889"/>
                              <a:chExt cx="110" cy="57"/>
                            </a:xfrm>
                          </p:grpSpPr>
                          <p:sp>
                            <p:nvSpPr>
                              <p:cNvPr id="7344" name="Freeform 21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059" y="2889"/>
                                <a:ext cx="63" cy="56"/>
                              </a:xfrm>
                              <a:custGeom>
                                <a:avLst/>
                                <a:gdLst>
                                  <a:gd name="T0" fmla="*/ 0 w 695"/>
                                  <a:gd name="T1" fmla="*/ 0 h 732"/>
                                  <a:gd name="T2" fmla="*/ 0 w 695"/>
                                  <a:gd name="T3" fmla="*/ 0 h 732"/>
                                  <a:gd name="T4" fmla="*/ 0 w 695"/>
                                  <a:gd name="T5" fmla="*/ 0 h 732"/>
                                  <a:gd name="T6" fmla="*/ 0 w 695"/>
                                  <a:gd name="T7" fmla="*/ 0 h 732"/>
                                  <a:gd name="T8" fmla="*/ 0 w 695"/>
                                  <a:gd name="T9" fmla="*/ 0 h 732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695"/>
                                  <a:gd name="T16" fmla="*/ 0 h 732"/>
                                  <a:gd name="T17" fmla="*/ 695 w 695"/>
                                  <a:gd name="T18" fmla="*/ 732 h 732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695" h="732">
                                    <a:moveTo>
                                      <a:pt x="98" y="732"/>
                                    </a:moveTo>
                                    <a:lnTo>
                                      <a:pt x="0" y="24"/>
                                    </a:lnTo>
                                    <a:lnTo>
                                      <a:pt x="598" y="0"/>
                                    </a:lnTo>
                                    <a:lnTo>
                                      <a:pt x="695" y="631"/>
                                    </a:lnTo>
                                    <a:lnTo>
                                      <a:pt x="98" y="732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A0A0"/>
                              </a:solidFill>
                              <a:ln w="1588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45" name="Freeform 21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012" y="2890"/>
                                <a:ext cx="56" cy="56"/>
                              </a:xfrm>
                              <a:custGeom>
                                <a:avLst/>
                                <a:gdLst>
                                  <a:gd name="T0" fmla="*/ 0 w 617"/>
                                  <a:gd name="T1" fmla="*/ 0 h 727"/>
                                  <a:gd name="T2" fmla="*/ 0 w 617"/>
                                  <a:gd name="T3" fmla="*/ 0 h 727"/>
                                  <a:gd name="T4" fmla="*/ 0 w 617"/>
                                  <a:gd name="T5" fmla="*/ 0 h 727"/>
                                  <a:gd name="T6" fmla="*/ 0 w 617"/>
                                  <a:gd name="T7" fmla="*/ 0 h 727"/>
                                  <a:gd name="T8" fmla="*/ 0 w 617"/>
                                  <a:gd name="T9" fmla="*/ 0 h 727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617"/>
                                  <a:gd name="T16" fmla="*/ 0 h 727"/>
                                  <a:gd name="T17" fmla="*/ 617 w 617"/>
                                  <a:gd name="T18" fmla="*/ 727 h 727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617" h="727">
                                    <a:moveTo>
                                      <a:pt x="519" y="0"/>
                                    </a:moveTo>
                                    <a:lnTo>
                                      <a:pt x="0" y="161"/>
                                    </a:lnTo>
                                    <a:lnTo>
                                      <a:pt x="74" y="727"/>
                                    </a:lnTo>
                                    <a:lnTo>
                                      <a:pt x="617" y="709"/>
                                    </a:lnTo>
                                    <a:lnTo>
                                      <a:pt x="519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1588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46" name="Freeform 2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070" y="2894"/>
                                <a:ext cx="45" cy="43"/>
                              </a:xfrm>
                              <a:custGeom>
                                <a:avLst/>
                                <a:gdLst>
                                  <a:gd name="T0" fmla="*/ 0 w 499"/>
                                  <a:gd name="T1" fmla="*/ 0 h 551"/>
                                  <a:gd name="T2" fmla="*/ 0 w 499"/>
                                  <a:gd name="T3" fmla="*/ 0 h 551"/>
                                  <a:gd name="T4" fmla="*/ 0 w 499"/>
                                  <a:gd name="T5" fmla="*/ 0 h 551"/>
                                  <a:gd name="T6" fmla="*/ 0 w 499"/>
                                  <a:gd name="T7" fmla="*/ 0 h 551"/>
                                  <a:gd name="T8" fmla="*/ 0 w 499"/>
                                  <a:gd name="T9" fmla="*/ 0 h 551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499"/>
                                  <a:gd name="T16" fmla="*/ 0 h 551"/>
                                  <a:gd name="T17" fmla="*/ 499 w 499"/>
                                  <a:gd name="T18" fmla="*/ 551 h 551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499" h="551">
                                    <a:moveTo>
                                      <a:pt x="0" y="25"/>
                                    </a:moveTo>
                                    <a:lnTo>
                                      <a:pt x="70" y="551"/>
                                    </a:lnTo>
                                    <a:lnTo>
                                      <a:pt x="499" y="489"/>
                                    </a:lnTo>
                                    <a:lnTo>
                                      <a:pt x="425" y="0"/>
                                    </a:lnTo>
                                    <a:lnTo>
                                      <a:pt x="0" y="2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0C0"/>
                              </a:solidFill>
                              <a:ln w="1588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kumimoji="1" lang="en-US">
                                  <a:solidFill>
                                    <a:srgbClr val="000000"/>
                                  </a:solidFill>
                                  <a:ea typeface="ＭＳ Ｐゴシック" pitchFamily="34" charset="-128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7333" name="Group 2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088" y="2945"/>
                            <a:ext cx="44" cy="26"/>
                            <a:chOff x="5088" y="2945"/>
                            <a:chExt cx="44" cy="26"/>
                          </a:xfrm>
                        </p:grpSpPr>
                        <p:sp>
                          <p:nvSpPr>
                            <p:cNvPr id="7334" name="Freeform 2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088" y="2945"/>
                              <a:ext cx="44" cy="26"/>
                            </a:xfrm>
                            <a:custGeom>
                              <a:avLst/>
                              <a:gdLst>
                                <a:gd name="T0" fmla="*/ 0 w 489"/>
                                <a:gd name="T1" fmla="*/ 0 h 342"/>
                                <a:gd name="T2" fmla="*/ 0 w 489"/>
                                <a:gd name="T3" fmla="*/ 0 h 342"/>
                                <a:gd name="T4" fmla="*/ 0 w 489"/>
                                <a:gd name="T5" fmla="*/ 0 h 342"/>
                                <a:gd name="T6" fmla="*/ 0 w 489"/>
                                <a:gd name="T7" fmla="*/ 0 h 342"/>
                                <a:gd name="T8" fmla="*/ 0 w 489"/>
                                <a:gd name="T9" fmla="*/ 0 h 342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489"/>
                                <a:gd name="T16" fmla="*/ 0 h 342"/>
                                <a:gd name="T17" fmla="*/ 489 w 489"/>
                                <a:gd name="T18" fmla="*/ 342 h 342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489" h="342">
                                  <a:moveTo>
                                    <a:pt x="489" y="0"/>
                                  </a:moveTo>
                                  <a:lnTo>
                                    <a:pt x="0" y="102"/>
                                  </a:lnTo>
                                  <a:lnTo>
                                    <a:pt x="0" y="342"/>
                                  </a:lnTo>
                                  <a:lnTo>
                                    <a:pt x="489" y="192"/>
                                  </a:lnTo>
                                  <a:lnTo>
                                    <a:pt x="489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35" name="Line 2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117" y="2951"/>
                              <a:ext cx="11" cy="3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36" name="Line 2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5095" y="2955"/>
                              <a:ext cx="15" cy="3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37" name="Line 2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14" y="2948"/>
                              <a:ext cx="0" cy="17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38" name="Line 2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92" y="2952"/>
                              <a:ext cx="0" cy="18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39" name="Line 2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5092" y="2952"/>
                              <a:ext cx="40" cy="9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40" name="Line 22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092" y="2949"/>
                              <a:ext cx="40" cy="8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300" name="Group 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72" y="2946"/>
                          <a:ext cx="106" cy="45"/>
                          <a:chOff x="5072" y="2946"/>
                          <a:chExt cx="106" cy="45"/>
                        </a:xfrm>
                      </p:grpSpPr>
                      <p:grpSp>
                        <p:nvGrpSpPr>
                          <p:cNvPr id="7301" name="Group 22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078" y="2970"/>
                            <a:ext cx="18" cy="11"/>
                            <a:chOff x="5078" y="2970"/>
                            <a:chExt cx="18" cy="11"/>
                          </a:xfrm>
                        </p:grpSpPr>
                        <p:sp>
                          <p:nvSpPr>
                            <p:cNvPr id="7330" name="Freeform 22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078" y="2970"/>
                              <a:ext cx="5" cy="11"/>
                            </a:xfrm>
                            <a:custGeom>
                              <a:avLst/>
                              <a:gdLst>
                                <a:gd name="T0" fmla="*/ 0 w 55"/>
                                <a:gd name="T1" fmla="*/ 0 h 138"/>
                                <a:gd name="T2" fmla="*/ 0 w 55"/>
                                <a:gd name="T3" fmla="*/ 0 h 138"/>
                                <a:gd name="T4" fmla="*/ 0 w 55"/>
                                <a:gd name="T5" fmla="*/ 0 h 138"/>
                                <a:gd name="T6" fmla="*/ 0 w 55"/>
                                <a:gd name="T7" fmla="*/ 0 h 138"/>
                                <a:gd name="T8" fmla="*/ 0 w 55"/>
                                <a:gd name="T9" fmla="*/ 0 h 13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55"/>
                                <a:gd name="T16" fmla="*/ 0 h 138"/>
                                <a:gd name="T17" fmla="*/ 55 w 55"/>
                                <a:gd name="T18" fmla="*/ 138 h 13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55" h="138">
                                  <a:moveTo>
                                    <a:pt x="17" y="0"/>
                                  </a:moveTo>
                                  <a:lnTo>
                                    <a:pt x="0" y="130"/>
                                  </a:lnTo>
                                  <a:lnTo>
                                    <a:pt x="40" y="138"/>
                                  </a:lnTo>
                                  <a:lnTo>
                                    <a:pt x="55" y="6"/>
                                  </a:lnTo>
                                  <a:lnTo>
                                    <a:pt x="1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31" name="Freeform 22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082" y="2972"/>
                              <a:ext cx="14" cy="9"/>
                            </a:xfrm>
                            <a:custGeom>
                              <a:avLst/>
                              <a:gdLst>
                                <a:gd name="T0" fmla="*/ 0 w 151"/>
                                <a:gd name="T1" fmla="*/ 0 h 120"/>
                                <a:gd name="T2" fmla="*/ 0 w 151"/>
                                <a:gd name="T3" fmla="*/ 0 h 120"/>
                                <a:gd name="T4" fmla="*/ 0 w 151"/>
                                <a:gd name="T5" fmla="*/ 0 h 120"/>
                                <a:gd name="T6" fmla="*/ 0 w 151"/>
                                <a:gd name="T7" fmla="*/ 0 h 120"/>
                                <a:gd name="T8" fmla="*/ 0 w 151"/>
                                <a:gd name="T9" fmla="*/ 0 h 120"/>
                                <a:gd name="T10" fmla="*/ 0 w 151"/>
                                <a:gd name="T11" fmla="*/ 0 h 120"/>
                                <a:gd name="T12" fmla="*/ 0 w 151"/>
                                <a:gd name="T13" fmla="*/ 0 h 120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151"/>
                                <a:gd name="T22" fmla="*/ 0 h 120"/>
                                <a:gd name="T23" fmla="*/ 151 w 151"/>
                                <a:gd name="T24" fmla="*/ 120 h 120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151" h="120">
                                  <a:moveTo>
                                    <a:pt x="13" y="4"/>
                                  </a:moveTo>
                                  <a:lnTo>
                                    <a:pt x="0" y="120"/>
                                  </a:lnTo>
                                  <a:lnTo>
                                    <a:pt x="151" y="60"/>
                                  </a:lnTo>
                                  <a:lnTo>
                                    <a:pt x="91" y="42"/>
                                  </a:lnTo>
                                  <a:lnTo>
                                    <a:pt x="38" y="69"/>
                                  </a:lnTo>
                                  <a:lnTo>
                                    <a:pt x="55" y="0"/>
                                  </a:lnTo>
                                  <a:lnTo>
                                    <a:pt x="13" y="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302" name="Group 2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072" y="2946"/>
                            <a:ext cx="106" cy="45"/>
                            <a:chOff x="5072" y="2946"/>
                            <a:chExt cx="106" cy="45"/>
                          </a:xfrm>
                        </p:grpSpPr>
                        <p:sp>
                          <p:nvSpPr>
                            <p:cNvPr id="7303" name="Freeform 22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074" y="2946"/>
                              <a:ext cx="104" cy="40"/>
                            </a:xfrm>
                            <a:custGeom>
                              <a:avLst/>
                              <a:gdLst>
                                <a:gd name="T0" fmla="*/ 0 w 1146"/>
                                <a:gd name="T1" fmla="*/ 0 h 519"/>
                                <a:gd name="T2" fmla="*/ 0 w 1146"/>
                                <a:gd name="T3" fmla="*/ 0 h 519"/>
                                <a:gd name="T4" fmla="*/ 0 w 1146"/>
                                <a:gd name="T5" fmla="*/ 0 h 519"/>
                                <a:gd name="T6" fmla="*/ 0 w 1146"/>
                                <a:gd name="T7" fmla="*/ 0 h 519"/>
                                <a:gd name="T8" fmla="*/ 0 w 1146"/>
                                <a:gd name="T9" fmla="*/ 0 h 519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1146"/>
                                <a:gd name="T16" fmla="*/ 0 h 519"/>
                                <a:gd name="T17" fmla="*/ 1146 w 1146"/>
                                <a:gd name="T18" fmla="*/ 519 h 519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1146" h="519">
                                  <a:moveTo>
                                    <a:pt x="0" y="221"/>
                                  </a:moveTo>
                                  <a:lnTo>
                                    <a:pt x="549" y="519"/>
                                  </a:lnTo>
                                  <a:lnTo>
                                    <a:pt x="1146" y="227"/>
                                  </a:lnTo>
                                  <a:lnTo>
                                    <a:pt x="689" y="0"/>
                                  </a:lnTo>
                                  <a:lnTo>
                                    <a:pt x="0" y="22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04" name="Freeform 2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072" y="2962"/>
                              <a:ext cx="52" cy="29"/>
                            </a:xfrm>
                            <a:custGeom>
                              <a:avLst/>
                              <a:gdLst>
                                <a:gd name="T0" fmla="*/ 0 w 573"/>
                                <a:gd name="T1" fmla="*/ 0 h 366"/>
                                <a:gd name="T2" fmla="*/ 0 w 573"/>
                                <a:gd name="T3" fmla="*/ 0 h 366"/>
                                <a:gd name="T4" fmla="*/ 0 w 573"/>
                                <a:gd name="T5" fmla="*/ 0 h 366"/>
                                <a:gd name="T6" fmla="*/ 0 w 573"/>
                                <a:gd name="T7" fmla="*/ 0 h 366"/>
                                <a:gd name="T8" fmla="*/ 0 w 573"/>
                                <a:gd name="T9" fmla="*/ 0 h 366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573"/>
                                <a:gd name="T16" fmla="*/ 0 h 366"/>
                                <a:gd name="T17" fmla="*/ 573 w 573"/>
                                <a:gd name="T18" fmla="*/ 366 h 366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573" h="366">
                                  <a:moveTo>
                                    <a:pt x="19" y="0"/>
                                  </a:moveTo>
                                  <a:lnTo>
                                    <a:pt x="573" y="303"/>
                                  </a:lnTo>
                                  <a:lnTo>
                                    <a:pt x="557" y="366"/>
                                  </a:lnTo>
                                  <a:lnTo>
                                    <a:pt x="0" y="58"/>
                                  </a:lnTo>
                                  <a:lnTo>
                                    <a:pt x="19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05" name="Freeform 2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22" y="2963"/>
                              <a:ext cx="56" cy="28"/>
                            </a:xfrm>
                            <a:custGeom>
                              <a:avLst/>
                              <a:gdLst>
                                <a:gd name="T0" fmla="*/ 0 w 613"/>
                                <a:gd name="T1" fmla="*/ 0 h 360"/>
                                <a:gd name="T2" fmla="*/ 0 w 613"/>
                                <a:gd name="T3" fmla="*/ 0 h 360"/>
                                <a:gd name="T4" fmla="*/ 0 w 613"/>
                                <a:gd name="T5" fmla="*/ 0 h 360"/>
                                <a:gd name="T6" fmla="*/ 0 w 613"/>
                                <a:gd name="T7" fmla="*/ 0 h 360"/>
                                <a:gd name="T8" fmla="*/ 0 w 613"/>
                                <a:gd name="T9" fmla="*/ 0 h 360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613"/>
                                <a:gd name="T16" fmla="*/ 0 h 360"/>
                                <a:gd name="T17" fmla="*/ 613 w 613"/>
                                <a:gd name="T18" fmla="*/ 360 h 360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613" h="360">
                                  <a:moveTo>
                                    <a:pt x="0" y="360"/>
                                  </a:moveTo>
                                  <a:lnTo>
                                    <a:pt x="19" y="292"/>
                                  </a:lnTo>
                                  <a:lnTo>
                                    <a:pt x="613" y="0"/>
                                  </a:lnTo>
                                  <a:lnTo>
                                    <a:pt x="592" y="54"/>
                                  </a:lnTo>
                                  <a:lnTo>
                                    <a:pt x="0" y="36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06" name="Freeform 23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094" y="2964"/>
                              <a:ext cx="42" cy="18"/>
                            </a:xfrm>
                            <a:custGeom>
                              <a:avLst/>
                              <a:gdLst>
                                <a:gd name="T0" fmla="*/ 0 w 462"/>
                                <a:gd name="T1" fmla="*/ 0 h 230"/>
                                <a:gd name="T2" fmla="*/ 0 w 462"/>
                                <a:gd name="T3" fmla="*/ 0 h 230"/>
                                <a:gd name="T4" fmla="*/ 0 w 462"/>
                                <a:gd name="T5" fmla="*/ 0 h 230"/>
                                <a:gd name="T6" fmla="*/ 0 w 462"/>
                                <a:gd name="T7" fmla="*/ 0 h 230"/>
                                <a:gd name="T8" fmla="*/ 0 w 462"/>
                                <a:gd name="T9" fmla="*/ 0 h 230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462"/>
                                <a:gd name="T16" fmla="*/ 0 h 230"/>
                                <a:gd name="T17" fmla="*/ 462 w 462"/>
                                <a:gd name="T18" fmla="*/ 230 h 230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462" h="230">
                                  <a:moveTo>
                                    <a:pt x="0" y="61"/>
                                  </a:moveTo>
                                  <a:lnTo>
                                    <a:pt x="160" y="0"/>
                                  </a:lnTo>
                                  <a:lnTo>
                                    <a:pt x="462" y="161"/>
                                  </a:lnTo>
                                  <a:lnTo>
                                    <a:pt x="308" y="230"/>
                                  </a:lnTo>
                                  <a:lnTo>
                                    <a:pt x="0" y="6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A0A0A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07" name="Freeform 2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11" y="2952"/>
                              <a:ext cx="62" cy="24"/>
                            </a:xfrm>
                            <a:custGeom>
                              <a:avLst/>
                              <a:gdLst>
                                <a:gd name="T0" fmla="*/ 0 w 681"/>
                                <a:gd name="T1" fmla="*/ 0 h 309"/>
                                <a:gd name="T2" fmla="*/ 0 w 681"/>
                                <a:gd name="T3" fmla="*/ 0 h 309"/>
                                <a:gd name="T4" fmla="*/ 0 w 681"/>
                                <a:gd name="T5" fmla="*/ 0 h 309"/>
                                <a:gd name="T6" fmla="*/ 0 w 681"/>
                                <a:gd name="T7" fmla="*/ 0 h 309"/>
                                <a:gd name="T8" fmla="*/ 0 w 681"/>
                                <a:gd name="T9" fmla="*/ 0 h 309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681"/>
                                <a:gd name="T16" fmla="*/ 0 h 309"/>
                                <a:gd name="T17" fmla="*/ 681 w 681"/>
                                <a:gd name="T18" fmla="*/ 309 h 309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681" h="309">
                                  <a:moveTo>
                                    <a:pt x="0" y="150"/>
                                  </a:moveTo>
                                  <a:lnTo>
                                    <a:pt x="297" y="309"/>
                                  </a:lnTo>
                                  <a:lnTo>
                                    <a:pt x="681" y="132"/>
                                  </a:lnTo>
                                  <a:lnTo>
                                    <a:pt x="402" y="0"/>
                                  </a:lnTo>
                                  <a:lnTo>
                                    <a:pt x="0" y="15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A0A0A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08" name="Freeform 2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078" y="2947"/>
                              <a:ext cx="69" cy="22"/>
                            </a:xfrm>
                            <a:custGeom>
                              <a:avLst/>
                              <a:gdLst>
                                <a:gd name="T0" fmla="*/ 0 w 751"/>
                                <a:gd name="T1" fmla="*/ 0 h 281"/>
                                <a:gd name="T2" fmla="*/ 0 w 751"/>
                                <a:gd name="T3" fmla="*/ 0 h 281"/>
                                <a:gd name="T4" fmla="*/ 0 w 751"/>
                                <a:gd name="T5" fmla="*/ 0 h 281"/>
                                <a:gd name="T6" fmla="*/ 0 w 751"/>
                                <a:gd name="T7" fmla="*/ 0 h 281"/>
                                <a:gd name="T8" fmla="*/ 0 w 751"/>
                                <a:gd name="T9" fmla="*/ 0 h 281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51"/>
                                <a:gd name="T16" fmla="*/ 0 h 281"/>
                                <a:gd name="T17" fmla="*/ 751 w 751"/>
                                <a:gd name="T18" fmla="*/ 281 h 281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51" h="281">
                                  <a:moveTo>
                                    <a:pt x="156" y="281"/>
                                  </a:moveTo>
                                  <a:lnTo>
                                    <a:pt x="0" y="203"/>
                                  </a:lnTo>
                                  <a:lnTo>
                                    <a:pt x="630" y="0"/>
                                  </a:lnTo>
                                  <a:lnTo>
                                    <a:pt x="751" y="58"/>
                                  </a:lnTo>
                                  <a:lnTo>
                                    <a:pt x="156" y="28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A0A0A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09" name="Line 2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080" y="2948"/>
                              <a:ext cx="59" cy="16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0" name="Line 2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085" y="2949"/>
                              <a:ext cx="57" cy="17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1" name="Line 2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089" y="2950"/>
                              <a:ext cx="55" cy="18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2" name="Line 2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097" y="2953"/>
                              <a:ext cx="54" cy="18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3" name="Line 2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101" y="2955"/>
                              <a:ext cx="54" cy="18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4" name="Line 2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106" y="2957"/>
                              <a:ext cx="54" cy="19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5" name="Line 2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111" y="2958"/>
                              <a:ext cx="52" cy="19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6" name="Line 24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5116" y="2960"/>
                              <a:ext cx="52" cy="20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7" name="Line 24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99" y="2968"/>
                              <a:ext cx="27" cy="13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8" name="Line 24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04" y="2966"/>
                              <a:ext cx="28" cy="12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19" name="Line 2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17" y="2962"/>
                              <a:ext cx="26" cy="12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0" name="Line 2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23" y="2960"/>
                              <a:ext cx="26" cy="12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1" name="Line 2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29" y="2958"/>
                              <a:ext cx="26" cy="12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2" name="Line 24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35" y="2956"/>
                              <a:ext cx="25" cy="11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3" name="Line 2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41" y="2954"/>
                              <a:ext cx="25" cy="11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4" name="Line 2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87" y="2960"/>
                              <a:ext cx="13" cy="6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5" name="Line 2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95" y="2958"/>
                              <a:ext cx="13" cy="6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6" name="Line 2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03" y="2956"/>
                              <a:ext cx="13" cy="5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7" name="Line 2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11" y="2954"/>
                              <a:ext cx="13" cy="5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8" name="Line 2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19" y="2951"/>
                              <a:ext cx="12" cy="6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329" name="Line 2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128" y="2949"/>
                              <a:ext cx="12" cy="5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16" name="Group 2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075" y="2875"/>
                        <a:ext cx="188" cy="258"/>
                        <a:chOff x="5075" y="2875"/>
                        <a:chExt cx="188" cy="258"/>
                      </a:xfrm>
                    </p:grpSpPr>
                    <p:grpSp>
                      <p:nvGrpSpPr>
                        <p:cNvPr id="7217" name="Group 25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91" y="3098"/>
                          <a:ext cx="64" cy="27"/>
                          <a:chOff x="5091" y="3098"/>
                          <a:chExt cx="64" cy="27"/>
                        </a:xfrm>
                      </p:grpSpPr>
                      <p:sp>
                        <p:nvSpPr>
                          <p:cNvPr id="7294" name="Freeform 2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091" y="3098"/>
                            <a:ext cx="64" cy="27"/>
                          </a:xfrm>
                          <a:custGeom>
                            <a:avLst/>
                            <a:gdLst>
                              <a:gd name="T0" fmla="*/ 0 w 701"/>
                              <a:gd name="T1" fmla="*/ 0 h 351"/>
                              <a:gd name="T2" fmla="*/ 0 w 701"/>
                              <a:gd name="T3" fmla="*/ 0 h 351"/>
                              <a:gd name="T4" fmla="*/ 0 w 701"/>
                              <a:gd name="T5" fmla="*/ 0 h 351"/>
                              <a:gd name="T6" fmla="*/ 0 w 701"/>
                              <a:gd name="T7" fmla="*/ 0 h 351"/>
                              <a:gd name="T8" fmla="*/ 0 w 701"/>
                              <a:gd name="T9" fmla="*/ 0 h 351"/>
                              <a:gd name="T10" fmla="*/ 0 w 701"/>
                              <a:gd name="T11" fmla="*/ 0 h 351"/>
                              <a:gd name="T12" fmla="*/ 0 w 701"/>
                              <a:gd name="T13" fmla="*/ 0 h 351"/>
                              <a:gd name="T14" fmla="*/ 0 w 701"/>
                              <a:gd name="T15" fmla="*/ 0 h 351"/>
                              <a:gd name="T16" fmla="*/ 0 w 701"/>
                              <a:gd name="T17" fmla="*/ 0 h 351"/>
                              <a:gd name="T18" fmla="*/ 0 w 701"/>
                              <a:gd name="T19" fmla="*/ 0 h 351"/>
                              <a:gd name="T20" fmla="*/ 0 w 701"/>
                              <a:gd name="T21" fmla="*/ 0 h 351"/>
                              <a:gd name="T22" fmla="*/ 0 w 701"/>
                              <a:gd name="T23" fmla="*/ 0 h 351"/>
                              <a:gd name="T24" fmla="*/ 0 w 701"/>
                              <a:gd name="T25" fmla="*/ 0 h 351"/>
                              <a:gd name="T26" fmla="*/ 0 w 701"/>
                              <a:gd name="T27" fmla="*/ 0 h 351"/>
                              <a:gd name="T28" fmla="*/ 0 w 701"/>
                              <a:gd name="T29" fmla="*/ 0 h 351"/>
                              <a:gd name="T30" fmla="*/ 0 w 701"/>
                              <a:gd name="T31" fmla="*/ 0 h 351"/>
                              <a:gd name="T32" fmla="*/ 0 w 701"/>
                              <a:gd name="T33" fmla="*/ 0 h 351"/>
                              <a:gd name="T34" fmla="*/ 0 w 701"/>
                              <a:gd name="T35" fmla="*/ 0 h 351"/>
                              <a:gd name="T36" fmla="*/ 0 w 701"/>
                              <a:gd name="T37" fmla="*/ 0 h 351"/>
                              <a:gd name="T38" fmla="*/ 0 w 701"/>
                              <a:gd name="T39" fmla="*/ 0 h 351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w 701"/>
                              <a:gd name="T61" fmla="*/ 0 h 351"/>
                              <a:gd name="T62" fmla="*/ 701 w 701"/>
                              <a:gd name="T63" fmla="*/ 351 h 351"/>
                            </a:gdLst>
                            <a:ahLst/>
                            <a:cxnLst>
                              <a:cxn ang="T40">
                                <a:pos x="T0" y="T1"/>
                              </a:cxn>
                              <a:cxn ang="T41">
                                <a:pos x="T2" y="T3"/>
                              </a:cxn>
                              <a:cxn ang="T42">
                                <a:pos x="T4" y="T5"/>
                              </a:cxn>
                              <a:cxn ang="T43">
                                <a:pos x="T6" y="T7"/>
                              </a:cxn>
                              <a:cxn ang="T44">
                                <a:pos x="T8" y="T9"/>
                              </a:cxn>
                              <a:cxn ang="T45">
                                <a:pos x="T10" y="T11"/>
                              </a:cxn>
                              <a:cxn ang="T46">
                                <a:pos x="T12" y="T13"/>
                              </a:cxn>
                              <a:cxn ang="T47">
                                <a:pos x="T14" y="T15"/>
                              </a:cxn>
                              <a:cxn ang="T48">
                                <a:pos x="T16" y="T17"/>
                              </a:cxn>
                              <a:cxn ang="T49">
                                <a:pos x="T18" y="T19"/>
                              </a:cxn>
                              <a:cxn ang="T50">
                                <a:pos x="T20" y="T21"/>
                              </a:cxn>
                              <a:cxn ang="T51">
                                <a:pos x="T22" y="T23"/>
                              </a:cxn>
                              <a:cxn ang="T52">
                                <a:pos x="T24" y="T25"/>
                              </a:cxn>
                              <a:cxn ang="T53">
                                <a:pos x="T26" y="T27"/>
                              </a:cxn>
                              <a:cxn ang="T54">
                                <a:pos x="T28" y="T29"/>
                              </a:cxn>
                              <a:cxn ang="T55">
                                <a:pos x="T30" y="T31"/>
                              </a:cxn>
                              <a:cxn ang="T56">
                                <a:pos x="T32" y="T33"/>
                              </a:cxn>
                              <a:cxn ang="T57">
                                <a:pos x="T34" y="T35"/>
                              </a:cxn>
                              <a:cxn ang="T58">
                                <a:pos x="T36" y="T37"/>
                              </a:cxn>
                              <a:cxn ang="T59">
                                <a:pos x="T38" y="T39"/>
                              </a:cxn>
                            </a:cxnLst>
                            <a:rect l="T60" t="T61" r="T62" b="T63"/>
                            <a:pathLst>
                              <a:path w="701" h="351">
                                <a:moveTo>
                                  <a:pt x="418" y="12"/>
                                </a:moveTo>
                                <a:lnTo>
                                  <a:pt x="424" y="103"/>
                                </a:lnTo>
                                <a:lnTo>
                                  <a:pt x="240" y="188"/>
                                </a:lnTo>
                                <a:lnTo>
                                  <a:pt x="86" y="225"/>
                                </a:lnTo>
                                <a:lnTo>
                                  <a:pt x="0" y="261"/>
                                </a:lnTo>
                                <a:lnTo>
                                  <a:pt x="5" y="309"/>
                                </a:lnTo>
                                <a:lnTo>
                                  <a:pt x="116" y="341"/>
                                </a:lnTo>
                                <a:lnTo>
                                  <a:pt x="282" y="351"/>
                                </a:lnTo>
                                <a:lnTo>
                                  <a:pt x="424" y="328"/>
                                </a:lnTo>
                                <a:lnTo>
                                  <a:pt x="510" y="304"/>
                                </a:lnTo>
                                <a:lnTo>
                                  <a:pt x="515" y="331"/>
                                </a:lnTo>
                                <a:lnTo>
                                  <a:pt x="626" y="328"/>
                                </a:lnTo>
                                <a:lnTo>
                                  <a:pt x="695" y="316"/>
                                </a:lnTo>
                                <a:lnTo>
                                  <a:pt x="695" y="268"/>
                                </a:lnTo>
                                <a:lnTo>
                                  <a:pt x="701" y="240"/>
                                </a:lnTo>
                                <a:lnTo>
                                  <a:pt x="701" y="172"/>
                                </a:lnTo>
                                <a:lnTo>
                                  <a:pt x="682" y="133"/>
                                </a:lnTo>
                                <a:lnTo>
                                  <a:pt x="647" y="91"/>
                                </a:lnTo>
                                <a:lnTo>
                                  <a:pt x="640" y="0"/>
                                </a:lnTo>
                                <a:lnTo>
                                  <a:pt x="418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606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95" name="Freeform 25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14" y="3108"/>
                            <a:ext cx="20" cy="9"/>
                          </a:xfrm>
                          <a:custGeom>
                            <a:avLst/>
                            <a:gdLst>
                              <a:gd name="T0" fmla="*/ 0 w 212"/>
                              <a:gd name="T1" fmla="*/ 0 h 111"/>
                              <a:gd name="T2" fmla="*/ 0 w 212"/>
                              <a:gd name="T3" fmla="*/ 0 h 111"/>
                              <a:gd name="T4" fmla="*/ 0 w 212"/>
                              <a:gd name="T5" fmla="*/ 0 h 111"/>
                              <a:gd name="T6" fmla="*/ 0 w 212"/>
                              <a:gd name="T7" fmla="*/ 0 h 111"/>
                              <a:gd name="T8" fmla="*/ 0 w 212"/>
                              <a:gd name="T9" fmla="*/ 0 h 1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2"/>
                              <a:gd name="T16" fmla="*/ 0 h 111"/>
                              <a:gd name="T17" fmla="*/ 212 w 212"/>
                              <a:gd name="T18" fmla="*/ 111 h 1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2" h="111">
                                <a:moveTo>
                                  <a:pt x="159" y="0"/>
                                </a:moveTo>
                                <a:lnTo>
                                  <a:pt x="212" y="59"/>
                                </a:lnTo>
                                <a:lnTo>
                                  <a:pt x="22" y="111"/>
                                </a:lnTo>
                                <a:lnTo>
                                  <a:pt x="0" y="71"/>
                                </a:lnTo>
                                <a:lnTo>
                                  <a:pt x="15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96" name="Freeform 25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093" y="3114"/>
                            <a:ext cx="22" cy="5"/>
                          </a:xfrm>
                          <a:custGeom>
                            <a:avLst/>
                            <a:gdLst>
                              <a:gd name="T0" fmla="*/ 0 w 239"/>
                              <a:gd name="T1" fmla="*/ 0 h 69"/>
                              <a:gd name="T2" fmla="*/ 0 w 239"/>
                              <a:gd name="T3" fmla="*/ 0 h 69"/>
                              <a:gd name="T4" fmla="*/ 0 w 239"/>
                              <a:gd name="T5" fmla="*/ 0 h 69"/>
                              <a:gd name="T6" fmla="*/ 0 w 239"/>
                              <a:gd name="T7" fmla="*/ 0 h 69"/>
                              <a:gd name="T8" fmla="*/ 0 w 239"/>
                              <a:gd name="T9" fmla="*/ 0 h 69"/>
                              <a:gd name="T10" fmla="*/ 0 w 239"/>
                              <a:gd name="T11" fmla="*/ 0 h 69"/>
                              <a:gd name="T12" fmla="*/ 0 w 239"/>
                              <a:gd name="T13" fmla="*/ 0 h 6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39"/>
                              <a:gd name="T22" fmla="*/ 0 h 69"/>
                              <a:gd name="T23" fmla="*/ 239 w 239"/>
                              <a:gd name="T24" fmla="*/ 69 h 6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39" h="69">
                                <a:moveTo>
                                  <a:pt x="212" y="0"/>
                                </a:moveTo>
                                <a:lnTo>
                                  <a:pt x="239" y="32"/>
                                </a:lnTo>
                                <a:lnTo>
                                  <a:pt x="122" y="62"/>
                                </a:lnTo>
                                <a:lnTo>
                                  <a:pt x="67" y="69"/>
                                </a:lnTo>
                                <a:lnTo>
                                  <a:pt x="0" y="65"/>
                                </a:lnTo>
                                <a:lnTo>
                                  <a:pt x="71" y="30"/>
                                </a:lnTo>
                                <a:lnTo>
                                  <a:pt x="21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97" name="Freeform 2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092" y="3108"/>
                            <a:ext cx="62" cy="16"/>
                          </a:xfrm>
                          <a:custGeom>
                            <a:avLst/>
                            <a:gdLst>
                              <a:gd name="T0" fmla="*/ 0 w 682"/>
                              <a:gd name="T1" fmla="*/ 0 h 209"/>
                              <a:gd name="T2" fmla="*/ 0 w 682"/>
                              <a:gd name="T3" fmla="*/ 0 h 209"/>
                              <a:gd name="T4" fmla="*/ 0 w 682"/>
                              <a:gd name="T5" fmla="*/ 0 h 209"/>
                              <a:gd name="T6" fmla="*/ 0 w 682"/>
                              <a:gd name="T7" fmla="*/ 0 h 209"/>
                              <a:gd name="T8" fmla="*/ 0 w 682"/>
                              <a:gd name="T9" fmla="*/ 0 h 209"/>
                              <a:gd name="T10" fmla="*/ 0 w 682"/>
                              <a:gd name="T11" fmla="*/ 0 h 209"/>
                              <a:gd name="T12" fmla="*/ 0 w 682"/>
                              <a:gd name="T13" fmla="*/ 0 h 209"/>
                              <a:gd name="T14" fmla="*/ 0 w 682"/>
                              <a:gd name="T15" fmla="*/ 0 h 209"/>
                              <a:gd name="T16" fmla="*/ 0 w 682"/>
                              <a:gd name="T17" fmla="*/ 0 h 209"/>
                              <a:gd name="T18" fmla="*/ 0 w 682"/>
                              <a:gd name="T19" fmla="*/ 0 h 209"/>
                              <a:gd name="T20" fmla="*/ 0 w 682"/>
                              <a:gd name="T21" fmla="*/ 0 h 209"/>
                              <a:gd name="T22" fmla="*/ 0 w 682"/>
                              <a:gd name="T23" fmla="*/ 0 h 209"/>
                              <a:gd name="T24" fmla="*/ 0 w 682"/>
                              <a:gd name="T25" fmla="*/ 0 h 209"/>
                              <a:gd name="T26" fmla="*/ 0 w 682"/>
                              <a:gd name="T27" fmla="*/ 0 h 209"/>
                              <a:gd name="T28" fmla="*/ 0 w 682"/>
                              <a:gd name="T29" fmla="*/ 0 h 209"/>
                              <a:gd name="T30" fmla="*/ 0 w 682"/>
                              <a:gd name="T31" fmla="*/ 0 h 209"/>
                              <a:gd name="T32" fmla="*/ 0 w 682"/>
                              <a:gd name="T33" fmla="*/ 0 h 209"/>
                              <a:gd name="T34" fmla="*/ 0 w 682"/>
                              <a:gd name="T35" fmla="*/ 0 h 209"/>
                              <a:gd name="T36" fmla="*/ 0 w 682"/>
                              <a:gd name="T37" fmla="*/ 0 h 209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682"/>
                              <a:gd name="T58" fmla="*/ 0 h 209"/>
                              <a:gd name="T59" fmla="*/ 682 w 682"/>
                              <a:gd name="T60" fmla="*/ 209 h 209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682" h="209">
                                <a:moveTo>
                                  <a:pt x="0" y="178"/>
                                </a:moveTo>
                                <a:lnTo>
                                  <a:pt x="0" y="146"/>
                                </a:lnTo>
                                <a:lnTo>
                                  <a:pt x="89" y="154"/>
                                </a:lnTo>
                                <a:lnTo>
                                  <a:pt x="233" y="134"/>
                                </a:lnTo>
                                <a:lnTo>
                                  <a:pt x="315" y="116"/>
                                </a:lnTo>
                                <a:lnTo>
                                  <a:pt x="472" y="66"/>
                                </a:lnTo>
                                <a:lnTo>
                                  <a:pt x="540" y="59"/>
                                </a:lnTo>
                                <a:lnTo>
                                  <a:pt x="607" y="34"/>
                                </a:lnTo>
                                <a:lnTo>
                                  <a:pt x="641" y="0"/>
                                </a:lnTo>
                                <a:lnTo>
                                  <a:pt x="682" y="43"/>
                                </a:lnTo>
                                <a:lnTo>
                                  <a:pt x="682" y="132"/>
                                </a:lnTo>
                                <a:lnTo>
                                  <a:pt x="631" y="146"/>
                                </a:lnTo>
                                <a:lnTo>
                                  <a:pt x="508" y="162"/>
                                </a:lnTo>
                                <a:lnTo>
                                  <a:pt x="460" y="168"/>
                                </a:lnTo>
                                <a:lnTo>
                                  <a:pt x="378" y="196"/>
                                </a:lnTo>
                                <a:lnTo>
                                  <a:pt x="287" y="209"/>
                                </a:lnTo>
                                <a:lnTo>
                                  <a:pt x="222" y="209"/>
                                </a:lnTo>
                                <a:lnTo>
                                  <a:pt x="119" y="209"/>
                                </a:lnTo>
                                <a:lnTo>
                                  <a:pt x="0" y="1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98" name="Freeform 2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30" y="3099"/>
                            <a:ext cx="20" cy="13"/>
                          </a:xfrm>
                          <a:custGeom>
                            <a:avLst/>
                            <a:gdLst>
                              <a:gd name="T0" fmla="*/ 0 w 225"/>
                              <a:gd name="T1" fmla="*/ 0 h 170"/>
                              <a:gd name="T2" fmla="*/ 0 w 225"/>
                              <a:gd name="T3" fmla="*/ 0 h 170"/>
                              <a:gd name="T4" fmla="*/ 0 w 225"/>
                              <a:gd name="T5" fmla="*/ 0 h 170"/>
                              <a:gd name="T6" fmla="*/ 0 w 225"/>
                              <a:gd name="T7" fmla="*/ 0 h 170"/>
                              <a:gd name="T8" fmla="*/ 0 w 225"/>
                              <a:gd name="T9" fmla="*/ 0 h 170"/>
                              <a:gd name="T10" fmla="*/ 0 w 225"/>
                              <a:gd name="T11" fmla="*/ 0 h 170"/>
                              <a:gd name="T12" fmla="*/ 0 w 225"/>
                              <a:gd name="T13" fmla="*/ 0 h 170"/>
                              <a:gd name="T14" fmla="*/ 0 w 225"/>
                              <a:gd name="T15" fmla="*/ 0 h 170"/>
                              <a:gd name="T16" fmla="*/ 0 w 225"/>
                              <a:gd name="T17" fmla="*/ 0 h 170"/>
                              <a:gd name="T18" fmla="*/ 0 w 225"/>
                              <a:gd name="T19" fmla="*/ 0 h 170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225"/>
                              <a:gd name="T31" fmla="*/ 0 h 170"/>
                              <a:gd name="T32" fmla="*/ 225 w 225"/>
                              <a:gd name="T33" fmla="*/ 170 h 170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225" h="170">
                                <a:moveTo>
                                  <a:pt x="7" y="10"/>
                                </a:moveTo>
                                <a:lnTo>
                                  <a:pt x="13" y="95"/>
                                </a:lnTo>
                                <a:lnTo>
                                  <a:pt x="0" y="113"/>
                                </a:lnTo>
                                <a:lnTo>
                                  <a:pt x="51" y="170"/>
                                </a:lnTo>
                                <a:lnTo>
                                  <a:pt x="120" y="170"/>
                                </a:lnTo>
                                <a:lnTo>
                                  <a:pt x="198" y="146"/>
                                </a:lnTo>
                                <a:lnTo>
                                  <a:pt x="225" y="111"/>
                                </a:lnTo>
                                <a:lnTo>
                                  <a:pt x="210" y="89"/>
                                </a:lnTo>
                                <a:lnTo>
                                  <a:pt x="206" y="0"/>
                                </a:lnTo>
                                <a:lnTo>
                                  <a:pt x="7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A0A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18" name="Group 2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27" y="3051"/>
                          <a:ext cx="27" cy="54"/>
                          <a:chOff x="5127" y="3051"/>
                          <a:chExt cx="27" cy="54"/>
                        </a:xfrm>
                      </p:grpSpPr>
                      <p:sp>
                        <p:nvSpPr>
                          <p:cNvPr id="7292" name="Freeform 2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27" y="3051"/>
                            <a:ext cx="27" cy="54"/>
                          </a:xfrm>
                          <a:custGeom>
                            <a:avLst/>
                            <a:gdLst>
                              <a:gd name="T0" fmla="*/ 0 w 296"/>
                              <a:gd name="T1" fmla="*/ 0 h 702"/>
                              <a:gd name="T2" fmla="*/ 0 w 296"/>
                              <a:gd name="T3" fmla="*/ 0 h 702"/>
                              <a:gd name="T4" fmla="*/ 0 w 296"/>
                              <a:gd name="T5" fmla="*/ 0 h 702"/>
                              <a:gd name="T6" fmla="*/ 0 w 296"/>
                              <a:gd name="T7" fmla="*/ 0 h 702"/>
                              <a:gd name="T8" fmla="*/ 0 w 296"/>
                              <a:gd name="T9" fmla="*/ 0 h 702"/>
                              <a:gd name="T10" fmla="*/ 0 w 296"/>
                              <a:gd name="T11" fmla="*/ 0 h 702"/>
                              <a:gd name="T12" fmla="*/ 0 w 296"/>
                              <a:gd name="T13" fmla="*/ 0 h 702"/>
                              <a:gd name="T14" fmla="*/ 0 w 296"/>
                              <a:gd name="T15" fmla="*/ 0 h 702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296"/>
                              <a:gd name="T25" fmla="*/ 0 h 702"/>
                              <a:gd name="T26" fmla="*/ 296 w 296"/>
                              <a:gd name="T27" fmla="*/ 702 h 702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296" h="702">
                                <a:moveTo>
                                  <a:pt x="272" y="15"/>
                                </a:moveTo>
                                <a:lnTo>
                                  <a:pt x="290" y="253"/>
                                </a:lnTo>
                                <a:lnTo>
                                  <a:pt x="286" y="450"/>
                                </a:lnTo>
                                <a:lnTo>
                                  <a:pt x="296" y="671"/>
                                </a:lnTo>
                                <a:lnTo>
                                  <a:pt x="151" y="702"/>
                                </a:lnTo>
                                <a:lnTo>
                                  <a:pt x="10" y="702"/>
                                </a:lnTo>
                                <a:lnTo>
                                  <a:pt x="0" y="0"/>
                                </a:lnTo>
                                <a:lnTo>
                                  <a:pt x="272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606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93" name="Freeform 2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28" y="3052"/>
                            <a:ext cx="23" cy="52"/>
                          </a:xfrm>
                          <a:custGeom>
                            <a:avLst/>
                            <a:gdLst>
                              <a:gd name="T0" fmla="*/ 0 w 257"/>
                              <a:gd name="T1" fmla="*/ 0 h 677"/>
                              <a:gd name="T2" fmla="*/ 0 w 257"/>
                              <a:gd name="T3" fmla="*/ 0 h 677"/>
                              <a:gd name="T4" fmla="*/ 0 w 257"/>
                              <a:gd name="T5" fmla="*/ 0 h 677"/>
                              <a:gd name="T6" fmla="*/ 0 w 257"/>
                              <a:gd name="T7" fmla="*/ 0 h 677"/>
                              <a:gd name="T8" fmla="*/ 0 w 257"/>
                              <a:gd name="T9" fmla="*/ 0 h 677"/>
                              <a:gd name="T10" fmla="*/ 0 w 257"/>
                              <a:gd name="T11" fmla="*/ 0 h 677"/>
                              <a:gd name="T12" fmla="*/ 0 w 257"/>
                              <a:gd name="T13" fmla="*/ 0 h 677"/>
                              <a:gd name="T14" fmla="*/ 0 w 257"/>
                              <a:gd name="T15" fmla="*/ 0 h 677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257"/>
                              <a:gd name="T25" fmla="*/ 0 h 677"/>
                              <a:gd name="T26" fmla="*/ 257 w 257"/>
                              <a:gd name="T27" fmla="*/ 677 h 677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257" h="677">
                                <a:moveTo>
                                  <a:pt x="234" y="22"/>
                                </a:moveTo>
                                <a:lnTo>
                                  <a:pt x="257" y="223"/>
                                </a:lnTo>
                                <a:lnTo>
                                  <a:pt x="252" y="383"/>
                                </a:lnTo>
                                <a:lnTo>
                                  <a:pt x="252" y="630"/>
                                </a:lnTo>
                                <a:lnTo>
                                  <a:pt x="126" y="677"/>
                                </a:lnTo>
                                <a:lnTo>
                                  <a:pt x="14" y="677"/>
                                </a:lnTo>
                                <a:lnTo>
                                  <a:pt x="0" y="0"/>
                                </a:lnTo>
                                <a:lnTo>
                                  <a:pt x="234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19" name="Group 26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75" y="3106"/>
                          <a:ext cx="65" cy="27"/>
                          <a:chOff x="5075" y="3106"/>
                          <a:chExt cx="65" cy="27"/>
                        </a:xfrm>
                      </p:grpSpPr>
                      <p:sp>
                        <p:nvSpPr>
                          <p:cNvPr id="7287" name="Freeform 26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075" y="3106"/>
                            <a:ext cx="65" cy="27"/>
                          </a:xfrm>
                          <a:custGeom>
                            <a:avLst/>
                            <a:gdLst>
                              <a:gd name="T0" fmla="*/ 0 w 712"/>
                              <a:gd name="T1" fmla="*/ 0 h 352"/>
                              <a:gd name="T2" fmla="*/ 0 w 712"/>
                              <a:gd name="T3" fmla="*/ 0 h 352"/>
                              <a:gd name="T4" fmla="*/ 0 w 712"/>
                              <a:gd name="T5" fmla="*/ 0 h 352"/>
                              <a:gd name="T6" fmla="*/ 0 w 712"/>
                              <a:gd name="T7" fmla="*/ 0 h 352"/>
                              <a:gd name="T8" fmla="*/ 0 w 712"/>
                              <a:gd name="T9" fmla="*/ 0 h 352"/>
                              <a:gd name="T10" fmla="*/ 0 w 712"/>
                              <a:gd name="T11" fmla="*/ 0 h 352"/>
                              <a:gd name="T12" fmla="*/ 0 w 712"/>
                              <a:gd name="T13" fmla="*/ 0 h 352"/>
                              <a:gd name="T14" fmla="*/ 0 w 712"/>
                              <a:gd name="T15" fmla="*/ 0 h 352"/>
                              <a:gd name="T16" fmla="*/ 0 w 712"/>
                              <a:gd name="T17" fmla="*/ 0 h 352"/>
                              <a:gd name="T18" fmla="*/ 0 w 712"/>
                              <a:gd name="T19" fmla="*/ 0 h 352"/>
                              <a:gd name="T20" fmla="*/ 0 w 712"/>
                              <a:gd name="T21" fmla="*/ 0 h 352"/>
                              <a:gd name="T22" fmla="*/ 0 w 712"/>
                              <a:gd name="T23" fmla="*/ 0 h 352"/>
                              <a:gd name="T24" fmla="*/ 0 w 712"/>
                              <a:gd name="T25" fmla="*/ 0 h 352"/>
                              <a:gd name="T26" fmla="*/ 0 w 712"/>
                              <a:gd name="T27" fmla="*/ 0 h 352"/>
                              <a:gd name="T28" fmla="*/ 0 w 712"/>
                              <a:gd name="T29" fmla="*/ 0 h 352"/>
                              <a:gd name="T30" fmla="*/ 0 w 712"/>
                              <a:gd name="T31" fmla="*/ 0 h 352"/>
                              <a:gd name="T32" fmla="*/ 0 w 712"/>
                              <a:gd name="T33" fmla="*/ 0 h 352"/>
                              <a:gd name="T34" fmla="*/ 0 w 712"/>
                              <a:gd name="T35" fmla="*/ 0 h 352"/>
                              <a:gd name="T36" fmla="*/ 0 w 712"/>
                              <a:gd name="T37" fmla="*/ 0 h 352"/>
                              <a:gd name="T38" fmla="*/ 0 w 712"/>
                              <a:gd name="T39" fmla="*/ 0 h 352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w 712"/>
                              <a:gd name="T61" fmla="*/ 0 h 352"/>
                              <a:gd name="T62" fmla="*/ 712 w 712"/>
                              <a:gd name="T63" fmla="*/ 352 h 352"/>
                            </a:gdLst>
                            <a:ahLst/>
                            <a:cxnLst>
                              <a:cxn ang="T40">
                                <a:pos x="T0" y="T1"/>
                              </a:cxn>
                              <a:cxn ang="T41">
                                <a:pos x="T2" y="T3"/>
                              </a:cxn>
                              <a:cxn ang="T42">
                                <a:pos x="T4" y="T5"/>
                              </a:cxn>
                              <a:cxn ang="T43">
                                <a:pos x="T6" y="T7"/>
                              </a:cxn>
                              <a:cxn ang="T44">
                                <a:pos x="T8" y="T9"/>
                              </a:cxn>
                              <a:cxn ang="T45">
                                <a:pos x="T10" y="T11"/>
                              </a:cxn>
                              <a:cxn ang="T46">
                                <a:pos x="T12" y="T13"/>
                              </a:cxn>
                              <a:cxn ang="T47">
                                <a:pos x="T14" y="T15"/>
                              </a:cxn>
                              <a:cxn ang="T48">
                                <a:pos x="T16" y="T17"/>
                              </a:cxn>
                              <a:cxn ang="T49">
                                <a:pos x="T18" y="T19"/>
                              </a:cxn>
                              <a:cxn ang="T50">
                                <a:pos x="T20" y="T21"/>
                              </a:cxn>
                              <a:cxn ang="T51">
                                <a:pos x="T22" y="T23"/>
                              </a:cxn>
                              <a:cxn ang="T52">
                                <a:pos x="T24" y="T25"/>
                              </a:cxn>
                              <a:cxn ang="T53">
                                <a:pos x="T26" y="T27"/>
                              </a:cxn>
                              <a:cxn ang="T54">
                                <a:pos x="T28" y="T29"/>
                              </a:cxn>
                              <a:cxn ang="T55">
                                <a:pos x="T30" y="T31"/>
                              </a:cxn>
                              <a:cxn ang="T56">
                                <a:pos x="T32" y="T33"/>
                              </a:cxn>
                              <a:cxn ang="T57">
                                <a:pos x="T34" y="T35"/>
                              </a:cxn>
                              <a:cxn ang="T58">
                                <a:pos x="T36" y="T37"/>
                              </a:cxn>
                              <a:cxn ang="T59">
                                <a:pos x="T38" y="T39"/>
                              </a:cxn>
                            </a:cxnLst>
                            <a:rect l="T60" t="T61" r="T62" b="T63"/>
                            <a:pathLst>
                              <a:path w="712" h="352">
                                <a:moveTo>
                                  <a:pt x="423" y="12"/>
                                </a:moveTo>
                                <a:lnTo>
                                  <a:pt x="430" y="103"/>
                                </a:lnTo>
                                <a:lnTo>
                                  <a:pt x="243" y="188"/>
                                </a:lnTo>
                                <a:lnTo>
                                  <a:pt x="87" y="225"/>
                                </a:lnTo>
                                <a:lnTo>
                                  <a:pt x="0" y="261"/>
                                </a:lnTo>
                                <a:lnTo>
                                  <a:pt x="5" y="310"/>
                                </a:lnTo>
                                <a:lnTo>
                                  <a:pt x="117" y="341"/>
                                </a:lnTo>
                                <a:lnTo>
                                  <a:pt x="287" y="352"/>
                                </a:lnTo>
                                <a:lnTo>
                                  <a:pt x="430" y="329"/>
                                </a:lnTo>
                                <a:lnTo>
                                  <a:pt x="516" y="304"/>
                                </a:lnTo>
                                <a:lnTo>
                                  <a:pt x="522" y="331"/>
                                </a:lnTo>
                                <a:lnTo>
                                  <a:pt x="635" y="329"/>
                                </a:lnTo>
                                <a:lnTo>
                                  <a:pt x="704" y="316"/>
                                </a:lnTo>
                                <a:lnTo>
                                  <a:pt x="704" y="268"/>
                                </a:lnTo>
                                <a:lnTo>
                                  <a:pt x="712" y="241"/>
                                </a:lnTo>
                                <a:lnTo>
                                  <a:pt x="712" y="172"/>
                                </a:lnTo>
                                <a:lnTo>
                                  <a:pt x="691" y="134"/>
                                </a:lnTo>
                                <a:lnTo>
                                  <a:pt x="656" y="92"/>
                                </a:lnTo>
                                <a:lnTo>
                                  <a:pt x="648" y="0"/>
                                </a:lnTo>
                                <a:lnTo>
                                  <a:pt x="423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606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88" name="Freeform 26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098" y="3116"/>
                            <a:ext cx="20" cy="8"/>
                          </a:xfrm>
                          <a:custGeom>
                            <a:avLst/>
                            <a:gdLst>
                              <a:gd name="T0" fmla="*/ 0 w 216"/>
                              <a:gd name="T1" fmla="*/ 0 h 111"/>
                              <a:gd name="T2" fmla="*/ 0 w 216"/>
                              <a:gd name="T3" fmla="*/ 0 h 111"/>
                              <a:gd name="T4" fmla="*/ 0 w 216"/>
                              <a:gd name="T5" fmla="*/ 0 h 111"/>
                              <a:gd name="T6" fmla="*/ 0 w 216"/>
                              <a:gd name="T7" fmla="*/ 0 h 111"/>
                              <a:gd name="T8" fmla="*/ 0 w 216"/>
                              <a:gd name="T9" fmla="*/ 0 h 1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16"/>
                              <a:gd name="T16" fmla="*/ 0 h 111"/>
                              <a:gd name="T17" fmla="*/ 216 w 216"/>
                              <a:gd name="T18" fmla="*/ 111 h 1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16" h="111">
                                <a:moveTo>
                                  <a:pt x="162" y="0"/>
                                </a:moveTo>
                                <a:lnTo>
                                  <a:pt x="216" y="60"/>
                                </a:lnTo>
                                <a:lnTo>
                                  <a:pt x="23" y="111"/>
                                </a:lnTo>
                                <a:lnTo>
                                  <a:pt x="0" y="71"/>
                                </a:lnTo>
                                <a:lnTo>
                                  <a:pt x="16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89" name="Freeform 2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077" y="3122"/>
                            <a:ext cx="22" cy="5"/>
                          </a:xfrm>
                          <a:custGeom>
                            <a:avLst/>
                            <a:gdLst>
                              <a:gd name="T0" fmla="*/ 0 w 243"/>
                              <a:gd name="T1" fmla="*/ 0 h 68"/>
                              <a:gd name="T2" fmla="*/ 0 w 243"/>
                              <a:gd name="T3" fmla="*/ 0 h 68"/>
                              <a:gd name="T4" fmla="*/ 0 w 243"/>
                              <a:gd name="T5" fmla="*/ 0 h 68"/>
                              <a:gd name="T6" fmla="*/ 0 w 243"/>
                              <a:gd name="T7" fmla="*/ 0 h 68"/>
                              <a:gd name="T8" fmla="*/ 0 w 243"/>
                              <a:gd name="T9" fmla="*/ 0 h 68"/>
                              <a:gd name="T10" fmla="*/ 0 w 243"/>
                              <a:gd name="T11" fmla="*/ 0 h 68"/>
                              <a:gd name="T12" fmla="*/ 0 w 243"/>
                              <a:gd name="T13" fmla="*/ 0 h 68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43"/>
                              <a:gd name="T22" fmla="*/ 0 h 68"/>
                              <a:gd name="T23" fmla="*/ 243 w 243"/>
                              <a:gd name="T24" fmla="*/ 68 h 68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43" h="68">
                                <a:moveTo>
                                  <a:pt x="215" y="0"/>
                                </a:moveTo>
                                <a:lnTo>
                                  <a:pt x="243" y="31"/>
                                </a:lnTo>
                                <a:lnTo>
                                  <a:pt x="124" y="61"/>
                                </a:lnTo>
                                <a:lnTo>
                                  <a:pt x="68" y="68"/>
                                </a:lnTo>
                                <a:lnTo>
                                  <a:pt x="0" y="64"/>
                                </a:lnTo>
                                <a:lnTo>
                                  <a:pt x="72" y="29"/>
                                </a:lnTo>
                                <a:lnTo>
                                  <a:pt x="21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90" name="Freeform 2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076" y="3116"/>
                            <a:ext cx="63" cy="16"/>
                          </a:xfrm>
                          <a:custGeom>
                            <a:avLst/>
                            <a:gdLst>
                              <a:gd name="T0" fmla="*/ 0 w 689"/>
                              <a:gd name="T1" fmla="*/ 0 h 210"/>
                              <a:gd name="T2" fmla="*/ 0 w 689"/>
                              <a:gd name="T3" fmla="*/ 0 h 210"/>
                              <a:gd name="T4" fmla="*/ 0 w 689"/>
                              <a:gd name="T5" fmla="*/ 0 h 210"/>
                              <a:gd name="T6" fmla="*/ 0 w 689"/>
                              <a:gd name="T7" fmla="*/ 0 h 210"/>
                              <a:gd name="T8" fmla="*/ 0 w 689"/>
                              <a:gd name="T9" fmla="*/ 0 h 210"/>
                              <a:gd name="T10" fmla="*/ 0 w 689"/>
                              <a:gd name="T11" fmla="*/ 0 h 210"/>
                              <a:gd name="T12" fmla="*/ 0 w 689"/>
                              <a:gd name="T13" fmla="*/ 0 h 210"/>
                              <a:gd name="T14" fmla="*/ 0 w 689"/>
                              <a:gd name="T15" fmla="*/ 0 h 210"/>
                              <a:gd name="T16" fmla="*/ 0 w 689"/>
                              <a:gd name="T17" fmla="*/ 0 h 210"/>
                              <a:gd name="T18" fmla="*/ 0 w 689"/>
                              <a:gd name="T19" fmla="*/ 0 h 210"/>
                              <a:gd name="T20" fmla="*/ 0 w 689"/>
                              <a:gd name="T21" fmla="*/ 0 h 210"/>
                              <a:gd name="T22" fmla="*/ 0 w 689"/>
                              <a:gd name="T23" fmla="*/ 0 h 210"/>
                              <a:gd name="T24" fmla="*/ 0 w 689"/>
                              <a:gd name="T25" fmla="*/ 0 h 210"/>
                              <a:gd name="T26" fmla="*/ 0 w 689"/>
                              <a:gd name="T27" fmla="*/ 0 h 210"/>
                              <a:gd name="T28" fmla="*/ 0 w 689"/>
                              <a:gd name="T29" fmla="*/ 0 h 210"/>
                              <a:gd name="T30" fmla="*/ 0 w 689"/>
                              <a:gd name="T31" fmla="*/ 0 h 210"/>
                              <a:gd name="T32" fmla="*/ 0 w 689"/>
                              <a:gd name="T33" fmla="*/ 0 h 210"/>
                              <a:gd name="T34" fmla="*/ 0 w 689"/>
                              <a:gd name="T35" fmla="*/ 0 h 210"/>
                              <a:gd name="T36" fmla="*/ 0 w 689"/>
                              <a:gd name="T37" fmla="*/ 0 h 210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689"/>
                              <a:gd name="T58" fmla="*/ 0 h 210"/>
                              <a:gd name="T59" fmla="*/ 689 w 689"/>
                              <a:gd name="T60" fmla="*/ 210 h 210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689" h="210">
                                <a:moveTo>
                                  <a:pt x="0" y="178"/>
                                </a:moveTo>
                                <a:lnTo>
                                  <a:pt x="0" y="146"/>
                                </a:lnTo>
                                <a:lnTo>
                                  <a:pt x="89" y="155"/>
                                </a:lnTo>
                                <a:lnTo>
                                  <a:pt x="237" y="135"/>
                                </a:lnTo>
                                <a:lnTo>
                                  <a:pt x="318" y="117"/>
                                </a:lnTo>
                                <a:lnTo>
                                  <a:pt x="477" y="66"/>
                                </a:lnTo>
                                <a:lnTo>
                                  <a:pt x="548" y="60"/>
                                </a:lnTo>
                                <a:lnTo>
                                  <a:pt x="615" y="34"/>
                                </a:lnTo>
                                <a:lnTo>
                                  <a:pt x="650" y="0"/>
                                </a:lnTo>
                                <a:lnTo>
                                  <a:pt x="689" y="44"/>
                                </a:lnTo>
                                <a:lnTo>
                                  <a:pt x="689" y="133"/>
                                </a:lnTo>
                                <a:lnTo>
                                  <a:pt x="639" y="146"/>
                                </a:lnTo>
                                <a:lnTo>
                                  <a:pt x="515" y="162"/>
                                </a:lnTo>
                                <a:lnTo>
                                  <a:pt x="465" y="169"/>
                                </a:lnTo>
                                <a:lnTo>
                                  <a:pt x="384" y="196"/>
                                </a:lnTo>
                                <a:lnTo>
                                  <a:pt x="290" y="210"/>
                                </a:lnTo>
                                <a:lnTo>
                                  <a:pt x="224" y="210"/>
                                </a:lnTo>
                                <a:lnTo>
                                  <a:pt x="119" y="210"/>
                                </a:lnTo>
                                <a:lnTo>
                                  <a:pt x="0" y="1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91" name="Freeform 2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14" y="3107"/>
                            <a:ext cx="21" cy="13"/>
                          </a:xfrm>
                          <a:custGeom>
                            <a:avLst/>
                            <a:gdLst>
                              <a:gd name="T0" fmla="*/ 0 w 229"/>
                              <a:gd name="T1" fmla="*/ 0 h 171"/>
                              <a:gd name="T2" fmla="*/ 0 w 229"/>
                              <a:gd name="T3" fmla="*/ 0 h 171"/>
                              <a:gd name="T4" fmla="*/ 0 w 229"/>
                              <a:gd name="T5" fmla="*/ 0 h 171"/>
                              <a:gd name="T6" fmla="*/ 0 w 229"/>
                              <a:gd name="T7" fmla="*/ 0 h 171"/>
                              <a:gd name="T8" fmla="*/ 0 w 229"/>
                              <a:gd name="T9" fmla="*/ 0 h 171"/>
                              <a:gd name="T10" fmla="*/ 0 w 229"/>
                              <a:gd name="T11" fmla="*/ 0 h 171"/>
                              <a:gd name="T12" fmla="*/ 0 w 229"/>
                              <a:gd name="T13" fmla="*/ 0 h 171"/>
                              <a:gd name="T14" fmla="*/ 0 w 229"/>
                              <a:gd name="T15" fmla="*/ 0 h 171"/>
                              <a:gd name="T16" fmla="*/ 0 w 229"/>
                              <a:gd name="T17" fmla="*/ 0 h 171"/>
                              <a:gd name="T18" fmla="*/ 0 w 229"/>
                              <a:gd name="T19" fmla="*/ 0 h 171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229"/>
                              <a:gd name="T31" fmla="*/ 0 h 171"/>
                              <a:gd name="T32" fmla="*/ 229 w 229"/>
                              <a:gd name="T33" fmla="*/ 171 h 171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229" h="171">
                                <a:moveTo>
                                  <a:pt x="7" y="12"/>
                                </a:moveTo>
                                <a:lnTo>
                                  <a:pt x="14" y="96"/>
                                </a:lnTo>
                                <a:lnTo>
                                  <a:pt x="0" y="114"/>
                                </a:lnTo>
                                <a:lnTo>
                                  <a:pt x="51" y="171"/>
                                </a:lnTo>
                                <a:lnTo>
                                  <a:pt x="122" y="171"/>
                                </a:lnTo>
                                <a:lnTo>
                                  <a:pt x="201" y="147"/>
                                </a:lnTo>
                                <a:lnTo>
                                  <a:pt x="229" y="112"/>
                                </a:lnTo>
                                <a:lnTo>
                                  <a:pt x="213" y="90"/>
                                </a:lnTo>
                                <a:lnTo>
                                  <a:pt x="208" y="0"/>
                                </a:lnTo>
                                <a:lnTo>
                                  <a:pt x="7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A0A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7220" name="Oval 27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159" y="3106"/>
                          <a:ext cx="78" cy="26"/>
                        </a:xfrm>
                        <a:prstGeom prst="ellipse">
                          <a:avLst/>
                        </a:prstGeom>
                        <a:solidFill>
                          <a:srgbClr val="60606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GB" sz="1900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21" name="Rectangle 27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187" y="3057"/>
                          <a:ext cx="22" cy="57"/>
                        </a:xfrm>
                        <a:prstGeom prst="rect">
                          <a:avLst/>
                        </a:prstGeom>
                        <a:solidFill>
                          <a:srgbClr val="606060"/>
                        </a:solidFill>
                        <a:ln w="1588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GB" sz="1900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grpSp>
                      <p:nvGrpSpPr>
                        <p:cNvPr id="7222" name="Group 2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42" y="3036"/>
                          <a:ext cx="102" cy="29"/>
                          <a:chOff x="5142" y="3036"/>
                          <a:chExt cx="102" cy="29"/>
                        </a:xfrm>
                      </p:grpSpPr>
                      <p:sp>
                        <p:nvSpPr>
                          <p:cNvPr id="7285" name="Freeform 2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42" y="3036"/>
                            <a:ext cx="102" cy="29"/>
                          </a:xfrm>
                          <a:custGeom>
                            <a:avLst/>
                            <a:gdLst>
                              <a:gd name="T0" fmla="*/ 0 w 1120"/>
                              <a:gd name="T1" fmla="*/ 0 h 382"/>
                              <a:gd name="T2" fmla="*/ 0 w 1120"/>
                              <a:gd name="T3" fmla="*/ 0 h 382"/>
                              <a:gd name="T4" fmla="*/ 0 w 1120"/>
                              <a:gd name="T5" fmla="*/ 0 h 382"/>
                              <a:gd name="T6" fmla="*/ 0 w 1120"/>
                              <a:gd name="T7" fmla="*/ 0 h 382"/>
                              <a:gd name="T8" fmla="*/ 0 w 1120"/>
                              <a:gd name="T9" fmla="*/ 0 h 382"/>
                              <a:gd name="T10" fmla="*/ 0 w 1120"/>
                              <a:gd name="T11" fmla="*/ 0 h 382"/>
                              <a:gd name="T12" fmla="*/ 0 w 1120"/>
                              <a:gd name="T13" fmla="*/ 0 h 382"/>
                              <a:gd name="T14" fmla="*/ 0 w 1120"/>
                              <a:gd name="T15" fmla="*/ 0 h 382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120"/>
                              <a:gd name="T25" fmla="*/ 0 h 382"/>
                              <a:gd name="T26" fmla="*/ 1120 w 1120"/>
                              <a:gd name="T27" fmla="*/ 382 h 382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120" h="382">
                                <a:moveTo>
                                  <a:pt x="0" y="200"/>
                                </a:moveTo>
                                <a:lnTo>
                                  <a:pt x="7" y="318"/>
                                </a:lnTo>
                                <a:lnTo>
                                  <a:pt x="376" y="382"/>
                                </a:lnTo>
                                <a:lnTo>
                                  <a:pt x="783" y="382"/>
                                </a:lnTo>
                                <a:lnTo>
                                  <a:pt x="1102" y="286"/>
                                </a:lnTo>
                                <a:lnTo>
                                  <a:pt x="1120" y="9"/>
                                </a:lnTo>
                                <a:lnTo>
                                  <a:pt x="488" y="0"/>
                                </a:lnTo>
                                <a:lnTo>
                                  <a:pt x="0" y="20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86" name="Freeform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44" y="3047"/>
                            <a:ext cx="98" cy="17"/>
                          </a:xfrm>
                          <a:custGeom>
                            <a:avLst/>
                            <a:gdLst>
                              <a:gd name="T0" fmla="*/ 0 w 1070"/>
                              <a:gd name="T1" fmla="*/ 0 h 221"/>
                              <a:gd name="T2" fmla="*/ 0 w 1070"/>
                              <a:gd name="T3" fmla="*/ 0 h 221"/>
                              <a:gd name="T4" fmla="*/ 0 w 1070"/>
                              <a:gd name="T5" fmla="*/ 0 h 221"/>
                              <a:gd name="T6" fmla="*/ 0 w 1070"/>
                              <a:gd name="T7" fmla="*/ 0 h 221"/>
                              <a:gd name="T8" fmla="*/ 0 w 1070"/>
                              <a:gd name="T9" fmla="*/ 0 h 221"/>
                              <a:gd name="T10" fmla="*/ 0 w 1070"/>
                              <a:gd name="T11" fmla="*/ 0 h 221"/>
                              <a:gd name="T12" fmla="*/ 0 w 1070"/>
                              <a:gd name="T13" fmla="*/ 0 h 221"/>
                              <a:gd name="T14" fmla="*/ 0 w 1070"/>
                              <a:gd name="T15" fmla="*/ 0 h 221"/>
                              <a:gd name="T16" fmla="*/ 0 w 1070"/>
                              <a:gd name="T17" fmla="*/ 0 h 221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1070"/>
                              <a:gd name="T28" fmla="*/ 0 h 221"/>
                              <a:gd name="T29" fmla="*/ 1070 w 1070"/>
                              <a:gd name="T30" fmla="*/ 221 h 221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1070" h="221">
                                <a:moveTo>
                                  <a:pt x="0" y="76"/>
                                </a:moveTo>
                                <a:lnTo>
                                  <a:pt x="5" y="162"/>
                                </a:lnTo>
                                <a:lnTo>
                                  <a:pt x="338" y="221"/>
                                </a:lnTo>
                                <a:lnTo>
                                  <a:pt x="769" y="221"/>
                                </a:lnTo>
                                <a:lnTo>
                                  <a:pt x="1070" y="119"/>
                                </a:lnTo>
                                <a:lnTo>
                                  <a:pt x="1070" y="0"/>
                                </a:lnTo>
                                <a:lnTo>
                                  <a:pt x="782" y="119"/>
                                </a:lnTo>
                                <a:lnTo>
                                  <a:pt x="344" y="124"/>
                                </a:lnTo>
                                <a:lnTo>
                                  <a:pt x="0" y="7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606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7223" name="Freeform 2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08" y="3005"/>
                          <a:ext cx="139" cy="107"/>
                        </a:xfrm>
                        <a:custGeom>
                          <a:avLst/>
                          <a:gdLst>
                            <a:gd name="T0" fmla="*/ 0 w 1527"/>
                            <a:gd name="T1" fmla="*/ 0 h 1387"/>
                            <a:gd name="T2" fmla="*/ 0 w 1527"/>
                            <a:gd name="T3" fmla="*/ 0 h 1387"/>
                            <a:gd name="T4" fmla="*/ 0 w 1527"/>
                            <a:gd name="T5" fmla="*/ 0 h 1387"/>
                            <a:gd name="T6" fmla="*/ 0 w 1527"/>
                            <a:gd name="T7" fmla="*/ 0 h 1387"/>
                            <a:gd name="T8" fmla="*/ 0 w 1527"/>
                            <a:gd name="T9" fmla="*/ 0 h 1387"/>
                            <a:gd name="T10" fmla="*/ 0 w 1527"/>
                            <a:gd name="T11" fmla="*/ 0 h 1387"/>
                            <a:gd name="T12" fmla="*/ 0 w 1527"/>
                            <a:gd name="T13" fmla="*/ 0 h 1387"/>
                            <a:gd name="T14" fmla="*/ 0 w 1527"/>
                            <a:gd name="T15" fmla="*/ 0 h 1387"/>
                            <a:gd name="T16" fmla="*/ 0 w 1527"/>
                            <a:gd name="T17" fmla="*/ 0 h 1387"/>
                            <a:gd name="T18" fmla="*/ 0 w 1527"/>
                            <a:gd name="T19" fmla="*/ 0 h 1387"/>
                            <a:gd name="T20" fmla="*/ 0 w 1527"/>
                            <a:gd name="T21" fmla="*/ 0 h 1387"/>
                            <a:gd name="T22" fmla="*/ 0 w 1527"/>
                            <a:gd name="T23" fmla="*/ 0 h 1387"/>
                            <a:gd name="T24" fmla="*/ 0 w 1527"/>
                            <a:gd name="T25" fmla="*/ 0 h 1387"/>
                            <a:gd name="T26" fmla="*/ 0 w 1527"/>
                            <a:gd name="T27" fmla="*/ 0 h 1387"/>
                            <a:gd name="T28" fmla="*/ 0 w 1527"/>
                            <a:gd name="T29" fmla="*/ 0 h 1387"/>
                            <a:gd name="T30" fmla="*/ 0 w 1527"/>
                            <a:gd name="T31" fmla="*/ 0 h 1387"/>
                            <a:gd name="T32" fmla="*/ 0 w 1527"/>
                            <a:gd name="T33" fmla="*/ 0 h 1387"/>
                            <a:gd name="T34" fmla="*/ 0 w 1527"/>
                            <a:gd name="T35" fmla="*/ 0 h 1387"/>
                            <a:gd name="T36" fmla="*/ 0 w 1527"/>
                            <a:gd name="T37" fmla="*/ 0 h 1387"/>
                            <a:gd name="T38" fmla="*/ 0 w 1527"/>
                            <a:gd name="T39" fmla="*/ 0 h 1387"/>
                            <a:gd name="T40" fmla="*/ 0 w 1527"/>
                            <a:gd name="T41" fmla="*/ 0 h 1387"/>
                            <a:gd name="T42" fmla="*/ 0 w 1527"/>
                            <a:gd name="T43" fmla="*/ 0 h 1387"/>
                            <a:gd name="T44" fmla="*/ 0 w 1527"/>
                            <a:gd name="T45" fmla="*/ 0 h 1387"/>
                            <a:gd name="T46" fmla="*/ 0 w 1527"/>
                            <a:gd name="T47" fmla="*/ 0 h 1387"/>
                            <a:gd name="T48" fmla="*/ 0 w 1527"/>
                            <a:gd name="T49" fmla="*/ 0 h 1387"/>
                            <a:gd name="T50" fmla="*/ 0 w 1527"/>
                            <a:gd name="T51" fmla="*/ 0 h 1387"/>
                            <a:gd name="T52" fmla="*/ 0 w 1527"/>
                            <a:gd name="T53" fmla="*/ 0 h 1387"/>
                            <a:gd name="T54" fmla="*/ 0 w 1527"/>
                            <a:gd name="T55" fmla="*/ 0 h 1387"/>
                            <a:gd name="T56" fmla="*/ 0 w 1527"/>
                            <a:gd name="T57" fmla="*/ 0 h 1387"/>
                            <a:gd name="T58" fmla="*/ 0 w 1527"/>
                            <a:gd name="T59" fmla="*/ 0 h 1387"/>
                            <a:gd name="T60" fmla="*/ 0 w 1527"/>
                            <a:gd name="T61" fmla="*/ 0 h 1387"/>
                            <a:gd name="T62" fmla="*/ 0 w 1527"/>
                            <a:gd name="T63" fmla="*/ 0 h 1387"/>
                            <a:gd name="T64" fmla="*/ 0 w 1527"/>
                            <a:gd name="T65" fmla="*/ 0 h 1387"/>
                            <a:gd name="T66" fmla="*/ 0 w 1527"/>
                            <a:gd name="T67" fmla="*/ 0 h 1387"/>
                            <a:gd name="T68" fmla="*/ 0 w 1527"/>
                            <a:gd name="T69" fmla="*/ 0 h 1387"/>
                            <a:gd name="T70" fmla="*/ 0 w 1527"/>
                            <a:gd name="T71" fmla="*/ 0 h 1387"/>
                            <a:gd name="T72" fmla="*/ 0 w 1527"/>
                            <a:gd name="T73" fmla="*/ 0 h 1387"/>
                            <a:gd name="T74" fmla="*/ 0 w 1527"/>
                            <a:gd name="T75" fmla="*/ 0 h 1387"/>
                            <a:gd name="T76" fmla="*/ 0 w 1527"/>
                            <a:gd name="T77" fmla="*/ 0 h 1387"/>
                            <a:gd name="T78" fmla="*/ 0 w 1527"/>
                            <a:gd name="T79" fmla="*/ 0 h 1387"/>
                            <a:gd name="T80" fmla="*/ 0 w 1527"/>
                            <a:gd name="T81" fmla="*/ 0 h 1387"/>
                            <a:gd name="T82" fmla="*/ 0 w 1527"/>
                            <a:gd name="T83" fmla="*/ 0 h 1387"/>
                            <a:gd name="T84" fmla="*/ 0 w 1527"/>
                            <a:gd name="T85" fmla="*/ 0 h 1387"/>
                            <a:gd name="T86" fmla="*/ 0 w 1527"/>
                            <a:gd name="T87" fmla="*/ 0 h 1387"/>
                            <a:gd name="T88" fmla="*/ 0 w 1527"/>
                            <a:gd name="T89" fmla="*/ 0 h 1387"/>
                            <a:gd name="T90" fmla="*/ 0 w 1527"/>
                            <a:gd name="T91" fmla="*/ 0 h 1387"/>
                            <a:gd name="T92" fmla="*/ 0 w 1527"/>
                            <a:gd name="T93" fmla="*/ 0 h 1387"/>
                            <a:gd name="T94" fmla="*/ 0 w 1527"/>
                            <a:gd name="T95" fmla="*/ 0 h 1387"/>
                            <a:gd name="T96" fmla="*/ 0 w 1527"/>
                            <a:gd name="T97" fmla="*/ 0 h 1387"/>
                            <a:gd name="T98" fmla="*/ 0 w 1527"/>
                            <a:gd name="T99" fmla="*/ 0 h 1387"/>
                            <a:gd name="T100" fmla="*/ 0 w 1527"/>
                            <a:gd name="T101" fmla="*/ 0 h 1387"/>
                            <a:gd name="T102" fmla="*/ 0 w 1527"/>
                            <a:gd name="T103" fmla="*/ 0 h 1387"/>
                            <a:gd name="T104" fmla="*/ 0 w 1527"/>
                            <a:gd name="T105" fmla="*/ 0 h 1387"/>
                            <a:gd name="T106" fmla="*/ 0 w 1527"/>
                            <a:gd name="T107" fmla="*/ 0 h 1387"/>
                            <a:gd name="T108" fmla="*/ 0 w 1527"/>
                            <a:gd name="T109" fmla="*/ 0 h 1387"/>
                            <a:gd name="T110" fmla="*/ 0 w 1527"/>
                            <a:gd name="T111" fmla="*/ 0 h 1387"/>
                            <a:gd name="T112" fmla="*/ 0 w 1527"/>
                            <a:gd name="T113" fmla="*/ 0 h 1387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w 1527"/>
                            <a:gd name="T172" fmla="*/ 0 h 1387"/>
                            <a:gd name="T173" fmla="*/ 1527 w 1527"/>
                            <a:gd name="T174" fmla="*/ 1387 h 1387"/>
                          </a:gdLst>
                          <a:ahLst/>
                          <a:cxnLst>
                            <a:cxn ang="T114">
                              <a:pos x="T0" y="T1"/>
                            </a:cxn>
                            <a:cxn ang="T115">
                              <a:pos x="T2" y="T3"/>
                            </a:cxn>
                            <a:cxn ang="T116">
                              <a:pos x="T4" y="T5"/>
                            </a:cxn>
                            <a:cxn ang="T117">
                              <a:pos x="T6" y="T7"/>
                            </a:cxn>
                            <a:cxn ang="T118">
                              <a:pos x="T8" y="T9"/>
                            </a:cxn>
                            <a:cxn ang="T119">
                              <a:pos x="T10" y="T11"/>
                            </a:cxn>
                            <a:cxn ang="T120">
                              <a:pos x="T12" y="T13"/>
                            </a:cxn>
                            <a:cxn ang="T121">
                              <a:pos x="T14" y="T15"/>
                            </a:cxn>
                            <a:cxn ang="T122">
                              <a:pos x="T16" y="T17"/>
                            </a:cxn>
                            <a:cxn ang="T123">
                              <a:pos x="T18" y="T19"/>
                            </a:cxn>
                            <a:cxn ang="T124">
                              <a:pos x="T20" y="T21"/>
                            </a:cxn>
                            <a:cxn ang="T125">
                              <a:pos x="T22" y="T23"/>
                            </a:cxn>
                            <a:cxn ang="T126">
                              <a:pos x="T24" y="T25"/>
                            </a:cxn>
                            <a:cxn ang="T127">
                              <a:pos x="T26" y="T27"/>
                            </a:cxn>
                            <a:cxn ang="T128">
                              <a:pos x="T28" y="T29"/>
                            </a:cxn>
                            <a:cxn ang="T129">
                              <a:pos x="T30" y="T31"/>
                            </a:cxn>
                            <a:cxn ang="T130">
                              <a:pos x="T32" y="T33"/>
                            </a:cxn>
                            <a:cxn ang="T131">
                              <a:pos x="T34" y="T35"/>
                            </a:cxn>
                            <a:cxn ang="T132">
                              <a:pos x="T36" y="T37"/>
                            </a:cxn>
                            <a:cxn ang="T133">
                              <a:pos x="T38" y="T39"/>
                            </a:cxn>
                            <a:cxn ang="T134">
                              <a:pos x="T40" y="T41"/>
                            </a:cxn>
                            <a:cxn ang="T135">
                              <a:pos x="T42" y="T43"/>
                            </a:cxn>
                            <a:cxn ang="T136">
                              <a:pos x="T44" y="T45"/>
                            </a:cxn>
                            <a:cxn ang="T137">
                              <a:pos x="T46" y="T47"/>
                            </a:cxn>
                            <a:cxn ang="T138">
                              <a:pos x="T48" y="T49"/>
                            </a:cxn>
                            <a:cxn ang="T139">
                              <a:pos x="T50" y="T51"/>
                            </a:cxn>
                            <a:cxn ang="T140">
                              <a:pos x="T52" y="T53"/>
                            </a:cxn>
                            <a:cxn ang="T141">
                              <a:pos x="T54" y="T55"/>
                            </a:cxn>
                            <a:cxn ang="T142">
                              <a:pos x="T56" y="T57"/>
                            </a:cxn>
                            <a:cxn ang="T143">
                              <a:pos x="T58" y="T59"/>
                            </a:cxn>
                            <a:cxn ang="T144">
                              <a:pos x="T60" y="T61"/>
                            </a:cxn>
                            <a:cxn ang="T145">
                              <a:pos x="T62" y="T63"/>
                            </a:cxn>
                            <a:cxn ang="T146">
                              <a:pos x="T64" y="T65"/>
                            </a:cxn>
                            <a:cxn ang="T147">
                              <a:pos x="T66" y="T67"/>
                            </a:cxn>
                            <a:cxn ang="T148">
                              <a:pos x="T68" y="T69"/>
                            </a:cxn>
                            <a:cxn ang="T149">
                              <a:pos x="T70" y="T71"/>
                            </a:cxn>
                            <a:cxn ang="T150">
                              <a:pos x="T72" y="T73"/>
                            </a:cxn>
                            <a:cxn ang="T151">
                              <a:pos x="T74" y="T75"/>
                            </a:cxn>
                            <a:cxn ang="T152">
                              <a:pos x="T76" y="T77"/>
                            </a:cxn>
                            <a:cxn ang="T153">
                              <a:pos x="T78" y="T79"/>
                            </a:cxn>
                            <a:cxn ang="T154">
                              <a:pos x="T80" y="T81"/>
                            </a:cxn>
                            <a:cxn ang="T155">
                              <a:pos x="T82" y="T83"/>
                            </a:cxn>
                            <a:cxn ang="T156">
                              <a:pos x="T84" y="T85"/>
                            </a:cxn>
                            <a:cxn ang="T157">
                              <a:pos x="T86" y="T87"/>
                            </a:cxn>
                            <a:cxn ang="T158">
                              <a:pos x="T88" y="T89"/>
                            </a:cxn>
                            <a:cxn ang="T159">
                              <a:pos x="T90" y="T91"/>
                            </a:cxn>
                            <a:cxn ang="T160">
                              <a:pos x="T92" y="T93"/>
                            </a:cxn>
                            <a:cxn ang="T161">
                              <a:pos x="T94" y="T95"/>
                            </a:cxn>
                            <a:cxn ang="T162">
                              <a:pos x="T96" y="T97"/>
                            </a:cxn>
                            <a:cxn ang="T163">
                              <a:pos x="T98" y="T99"/>
                            </a:cxn>
                            <a:cxn ang="T164">
                              <a:pos x="T100" y="T101"/>
                            </a:cxn>
                            <a:cxn ang="T165">
                              <a:pos x="T102" y="T103"/>
                            </a:cxn>
                            <a:cxn ang="T166">
                              <a:pos x="T104" y="T105"/>
                            </a:cxn>
                            <a:cxn ang="T167">
                              <a:pos x="T106" y="T107"/>
                            </a:cxn>
                            <a:cxn ang="T168">
                              <a:pos x="T108" y="T109"/>
                            </a:cxn>
                            <a:cxn ang="T169">
                              <a:pos x="T110" y="T111"/>
                            </a:cxn>
                            <a:cxn ang="T170">
                              <a:pos x="T112" y="T113"/>
                            </a:cxn>
                          </a:cxnLst>
                          <a:rect l="T171" t="T172" r="T173" b="T174"/>
                          <a:pathLst>
                            <a:path w="1527" h="1387">
                              <a:moveTo>
                                <a:pt x="6" y="781"/>
                              </a:moveTo>
                              <a:lnTo>
                                <a:pt x="15" y="642"/>
                              </a:lnTo>
                              <a:lnTo>
                                <a:pt x="12" y="494"/>
                              </a:lnTo>
                              <a:lnTo>
                                <a:pt x="18" y="381"/>
                              </a:lnTo>
                              <a:lnTo>
                                <a:pt x="84" y="314"/>
                              </a:lnTo>
                              <a:lnTo>
                                <a:pt x="164" y="275"/>
                              </a:lnTo>
                              <a:lnTo>
                                <a:pt x="345" y="210"/>
                              </a:lnTo>
                              <a:lnTo>
                                <a:pt x="612" y="147"/>
                              </a:lnTo>
                              <a:lnTo>
                                <a:pt x="664" y="143"/>
                              </a:lnTo>
                              <a:lnTo>
                                <a:pt x="699" y="147"/>
                              </a:lnTo>
                              <a:lnTo>
                                <a:pt x="708" y="134"/>
                              </a:lnTo>
                              <a:lnTo>
                                <a:pt x="722" y="120"/>
                              </a:lnTo>
                              <a:lnTo>
                                <a:pt x="739" y="123"/>
                              </a:lnTo>
                              <a:lnTo>
                                <a:pt x="763" y="126"/>
                              </a:lnTo>
                              <a:lnTo>
                                <a:pt x="772" y="99"/>
                              </a:lnTo>
                              <a:lnTo>
                                <a:pt x="792" y="85"/>
                              </a:lnTo>
                              <a:lnTo>
                                <a:pt x="813" y="80"/>
                              </a:lnTo>
                              <a:lnTo>
                                <a:pt x="841" y="80"/>
                              </a:lnTo>
                              <a:lnTo>
                                <a:pt x="836" y="58"/>
                              </a:lnTo>
                              <a:lnTo>
                                <a:pt x="868" y="0"/>
                              </a:lnTo>
                              <a:lnTo>
                                <a:pt x="1490" y="16"/>
                              </a:lnTo>
                              <a:lnTo>
                                <a:pt x="1488" y="78"/>
                              </a:lnTo>
                              <a:lnTo>
                                <a:pt x="1499" y="134"/>
                              </a:lnTo>
                              <a:lnTo>
                                <a:pt x="1509" y="174"/>
                              </a:lnTo>
                              <a:lnTo>
                                <a:pt x="1519" y="223"/>
                              </a:lnTo>
                              <a:lnTo>
                                <a:pt x="1527" y="304"/>
                              </a:lnTo>
                              <a:lnTo>
                                <a:pt x="1518" y="351"/>
                              </a:lnTo>
                              <a:lnTo>
                                <a:pt x="1499" y="395"/>
                              </a:lnTo>
                              <a:lnTo>
                                <a:pt x="1477" y="433"/>
                              </a:lnTo>
                              <a:lnTo>
                                <a:pt x="1448" y="447"/>
                              </a:lnTo>
                              <a:lnTo>
                                <a:pt x="1403" y="460"/>
                              </a:lnTo>
                              <a:lnTo>
                                <a:pt x="1344" y="478"/>
                              </a:lnTo>
                              <a:lnTo>
                                <a:pt x="1316" y="509"/>
                              </a:lnTo>
                              <a:lnTo>
                                <a:pt x="1285" y="536"/>
                              </a:lnTo>
                              <a:lnTo>
                                <a:pt x="1234" y="559"/>
                              </a:lnTo>
                              <a:lnTo>
                                <a:pt x="1175" y="577"/>
                              </a:lnTo>
                              <a:lnTo>
                                <a:pt x="1080" y="588"/>
                              </a:lnTo>
                              <a:lnTo>
                                <a:pt x="1000" y="588"/>
                              </a:lnTo>
                              <a:lnTo>
                                <a:pt x="938" y="581"/>
                              </a:lnTo>
                              <a:lnTo>
                                <a:pt x="882" y="577"/>
                              </a:lnTo>
                              <a:lnTo>
                                <a:pt x="841" y="598"/>
                              </a:lnTo>
                              <a:lnTo>
                                <a:pt x="759" y="594"/>
                              </a:lnTo>
                              <a:lnTo>
                                <a:pt x="434" y="639"/>
                              </a:lnTo>
                              <a:lnTo>
                                <a:pt x="346" y="649"/>
                              </a:lnTo>
                              <a:lnTo>
                                <a:pt x="379" y="836"/>
                              </a:lnTo>
                              <a:lnTo>
                                <a:pt x="382" y="932"/>
                              </a:lnTo>
                              <a:lnTo>
                                <a:pt x="362" y="1055"/>
                              </a:lnTo>
                              <a:lnTo>
                                <a:pt x="343" y="1200"/>
                              </a:lnTo>
                              <a:lnTo>
                                <a:pt x="343" y="1348"/>
                              </a:lnTo>
                              <a:lnTo>
                                <a:pt x="267" y="1371"/>
                              </a:lnTo>
                              <a:lnTo>
                                <a:pt x="171" y="1381"/>
                              </a:lnTo>
                              <a:lnTo>
                                <a:pt x="89" y="1387"/>
                              </a:lnTo>
                              <a:lnTo>
                                <a:pt x="0" y="1377"/>
                              </a:lnTo>
                              <a:lnTo>
                                <a:pt x="6" y="1239"/>
                              </a:lnTo>
                              <a:lnTo>
                                <a:pt x="6" y="1013"/>
                              </a:lnTo>
                              <a:lnTo>
                                <a:pt x="6" y="816"/>
                              </a:lnTo>
                              <a:lnTo>
                                <a:pt x="6" y="78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24" name="Freeform 27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09" y="3009"/>
                          <a:ext cx="136" cy="101"/>
                        </a:xfrm>
                        <a:custGeom>
                          <a:avLst/>
                          <a:gdLst>
                            <a:gd name="T0" fmla="*/ 0 w 1496"/>
                            <a:gd name="T1" fmla="*/ 0 h 1312"/>
                            <a:gd name="T2" fmla="*/ 0 w 1496"/>
                            <a:gd name="T3" fmla="*/ 0 h 1312"/>
                            <a:gd name="T4" fmla="*/ 0 w 1496"/>
                            <a:gd name="T5" fmla="*/ 0 h 1312"/>
                            <a:gd name="T6" fmla="*/ 0 w 1496"/>
                            <a:gd name="T7" fmla="*/ 0 h 1312"/>
                            <a:gd name="T8" fmla="*/ 0 w 1496"/>
                            <a:gd name="T9" fmla="*/ 0 h 1312"/>
                            <a:gd name="T10" fmla="*/ 0 w 1496"/>
                            <a:gd name="T11" fmla="*/ 0 h 1312"/>
                            <a:gd name="T12" fmla="*/ 0 w 1496"/>
                            <a:gd name="T13" fmla="*/ 0 h 1312"/>
                            <a:gd name="T14" fmla="*/ 0 w 1496"/>
                            <a:gd name="T15" fmla="*/ 0 h 1312"/>
                            <a:gd name="T16" fmla="*/ 0 w 1496"/>
                            <a:gd name="T17" fmla="*/ 0 h 1312"/>
                            <a:gd name="T18" fmla="*/ 0 w 1496"/>
                            <a:gd name="T19" fmla="*/ 0 h 1312"/>
                            <a:gd name="T20" fmla="*/ 0 w 1496"/>
                            <a:gd name="T21" fmla="*/ 0 h 1312"/>
                            <a:gd name="T22" fmla="*/ 0 w 1496"/>
                            <a:gd name="T23" fmla="*/ 0 h 1312"/>
                            <a:gd name="T24" fmla="*/ 0 w 1496"/>
                            <a:gd name="T25" fmla="*/ 0 h 1312"/>
                            <a:gd name="T26" fmla="*/ 0 w 1496"/>
                            <a:gd name="T27" fmla="*/ 0 h 1312"/>
                            <a:gd name="T28" fmla="*/ 0 w 1496"/>
                            <a:gd name="T29" fmla="*/ 0 h 1312"/>
                            <a:gd name="T30" fmla="*/ 0 w 1496"/>
                            <a:gd name="T31" fmla="*/ 0 h 1312"/>
                            <a:gd name="T32" fmla="*/ 0 w 1496"/>
                            <a:gd name="T33" fmla="*/ 0 h 1312"/>
                            <a:gd name="T34" fmla="*/ 0 w 1496"/>
                            <a:gd name="T35" fmla="*/ 0 h 1312"/>
                            <a:gd name="T36" fmla="*/ 0 w 1496"/>
                            <a:gd name="T37" fmla="*/ 0 h 1312"/>
                            <a:gd name="T38" fmla="*/ 0 w 1496"/>
                            <a:gd name="T39" fmla="*/ 0 h 1312"/>
                            <a:gd name="T40" fmla="*/ 0 w 1496"/>
                            <a:gd name="T41" fmla="*/ 0 h 1312"/>
                            <a:gd name="T42" fmla="*/ 0 w 1496"/>
                            <a:gd name="T43" fmla="*/ 0 h 1312"/>
                            <a:gd name="T44" fmla="*/ 0 w 1496"/>
                            <a:gd name="T45" fmla="*/ 0 h 1312"/>
                            <a:gd name="T46" fmla="*/ 0 w 1496"/>
                            <a:gd name="T47" fmla="*/ 0 h 1312"/>
                            <a:gd name="T48" fmla="*/ 0 w 1496"/>
                            <a:gd name="T49" fmla="*/ 0 h 1312"/>
                            <a:gd name="T50" fmla="*/ 0 w 1496"/>
                            <a:gd name="T51" fmla="*/ 0 h 1312"/>
                            <a:gd name="T52" fmla="*/ 0 w 1496"/>
                            <a:gd name="T53" fmla="*/ 0 h 1312"/>
                            <a:gd name="T54" fmla="*/ 0 w 1496"/>
                            <a:gd name="T55" fmla="*/ 0 h 1312"/>
                            <a:gd name="T56" fmla="*/ 0 w 1496"/>
                            <a:gd name="T57" fmla="*/ 0 h 1312"/>
                            <a:gd name="T58" fmla="*/ 0 w 1496"/>
                            <a:gd name="T59" fmla="*/ 0 h 1312"/>
                            <a:gd name="T60" fmla="*/ 0 w 1496"/>
                            <a:gd name="T61" fmla="*/ 0 h 1312"/>
                            <a:gd name="T62" fmla="*/ 0 w 1496"/>
                            <a:gd name="T63" fmla="*/ 0 h 1312"/>
                            <a:gd name="T64" fmla="*/ 0 w 1496"/>
                            <a:gd name="T65" fmla="*/ 0 h 1312"/>
                            <a:gd name="T66" fmla="*/ 0 w 1496"/>
                            <a:gd name="T67" fmla="*/ 0 h 1312"/>
                            <a:gd name="T68" fmla="*/ 0 w 1496"/>
                            <a:gd name="T69" fmla="*/ 0 h 1312"/>
                            <a:gd name="T70" fmla="*/ 0 w 1496"/>
                            <a:gd name="T71" fmla="*/ 0 h 1312"/>
                            <a:gd name="T72" fmla="*/ 0 w 1496"/>
                            <a:gd name="T73" fmla="*/ 0 h 1312"/>
                            <a:gd name="T74" fmla="*/ 0 w 1496"/>
                            <a:gd name="T75" fmla="*/ 0 h 1312"/>
                            <a:gd name="T76" fmla="*/ 0 w 1496"/>
                            <a:gd name="T77" fmla="*/ 0 h 1312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1496"/>
                            <a:gd name="T118" fmla="*/ 0 h 1312"/>
                            <a:gd name="T119" fmla="*/ 1496 w 1496"/>
                            <a:gd name="T120" fmla="*/ 1312 h 1312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1496" h="1312">
                              <a:moveTo>
                                <a:pt x="1446" y="22"/>
                              </a:moveTo>
                              <a:lnTo>
                                <a:pt x="1450" y="64"/>
                              </a:lnTo>
                              <a:lnTo>
                                <a:pt x="1466" y="48"/>
                              </a:lnTo>
                              <a:lnTo>
                                <a:pt x="1486" y="142"/>
                              </a:lnTo>
                              <a:lnTo>
                                <a:pt x="1496" y="251"/>
                              </a:lnTo>
                              <a:lnTo>
                                <a:pt x="1456" y="364"/>
                              </a:lnTo>
                              <a:lnTo>
                                <a:pt x="1364" y="390"/>
                              </a:lnTo>
                              <a:lnTo>
                                <a:pt x="1374" y="364"/>
                              </a:lnTo>
                              <a:lnTo>
                                <a:pt x="1324" y="403"/>
                              </a:lnTo>
                              <a:lnTo>
                                <a:pt x="1281" y="445"/>
                              </a:lnTo>
                              <a:lnTo>
                                <a:pt x="1186" y="490"/>
                              </a:lnTo>
                              <a:lnTo>
                                <a:pt x="1067" y="500"/>
                              </a:lnTo>
                              <a:lnTo>
                                <a:pt x="925" y="506"/>
                              </a:lnTo>
                              <a:lnTo>
                                <a:pt x="866" y="500"/>
                              </a:lnTo>
                              <a:lnTo>
                                <a:pt x="919" y="477"/>
                              </a:lnTo>
                              <a:lnTo>
                                <a:pt x="942" y="419"/>
                              </a:lnTo>
                              <a:lnTo>
                                <a:pt x="899" y="467"/>
                              </a:lnTo>
                              <a:lnTo>
                                <a:pt x="846" y="496"/>
                              </a:lnTo>
                              <a:lnTo>
                                <a:pt x="797" y="522"/>
                              </a:lnTo>
                              <a:lnTo>
                                <a:pt x="747" y="516"/>
                              </a:lnTo>
                              <a:lnTo>
                                <a:pt x="780" y="493"/>
                              </a:lnTo>
                              <a:lnTo>
                                <a:pt x="813" y="464"/>
                              </a:lnTo>
                              <a:lnTo>
                                <a:pt x="761" y="483"/>
                              </a:lnTo>
                              <a:lnTo>
                                <a:pt x="708" y="522"/>
                              </a:lnTo>
                              <a:lnTo>
                                <a:pt x="536" y="541"/>
                              </a:lnTo>
                              <a:lnTo>
                                <a:pt x="365" y="567"/>
                              </a:lnTo>
                              <a:lnTo>
                                <a:pt x="313" y="580"/>
                              </a:lnTo>
                              <a:lnTo>
                                <a:pt x="356" y="825"/>
                              </a:lnTo>
                              <a:lnTo>
                                <a:pt x="323" y="1054"/>
                              </a:lnTo>
                              <a:lnTo>
                                <a:pt x="320" y="1276"/>
                              </a:lnTo>
                              <a:lnTo>
                                <a:pt x="211" y="1299"/>
                              </a:lnTo>
                              <a:lnTo>
                                <a:pt x="115" y="1312"/>
                              </a:lnTo>
                              <a:lnTo>
                                <a:pt x="0" y="1309"/>
                              </a:lnTo>
                              <a:lnTo>
                                <a:pt x="7" y="989"/>
                              </a:lnTo>
                              <a:lnTo>
                                <a:pt x="7" y="722"/>
                              </a:lnTo>
                              <a:lnTo>
                                <a:pt x="23" y="574"/>
                              </a:lnTo>
                              <a:lnTo>
                                <a:pt x="9" y="480"/>
                              </a:lnTo>
                              <a:lnTo>
                                <a:pt x="19" y="377"/>
                              </a:lnTo>
                              <a:lnTo>
                                <a:pt x="38" y="309"/>
                              </a:lnTo>
                              <a:lnTo>
                                <a:pt x="121" y="258"/>
                              </a:lnTo>
                              <a:lnTo>
                                <a:pt x="223" y="213"/>
                              </a:lnTo>
                              <a:lnTo>
                                <a:pt x="424" y="148"/>
                              </a:lnTo>
                              <a:lnTo>
                                <a:pt x="586" y="103"/>
                              </a:lnTo>
                              <a:lnTo>
                                <a:pt x="675" y="97"/>
                              </a:lnTo>
                              <a:lnTo>
                                <a:pt x="711" y="148"/>
                              </a:lnTo>
                              <a:lnTo>
                                <a:pt x="823" y="203"/>
                              </a:lnTo>
                              <a:lnTo>
                                <a:pt x="764" y="155"/>
                              </a:lnTo>
                              <a:lnTo>
                                <a:pt x="718" y="129"/>
                              </a:lnTo>
                              <a:lnTo>
                                <a:pt x="701" y="93"/>
                              </a:lnTo>
                              <a:lnTo>
                                <a:pt x="708" y="77"/>
                              </a:lnTo>
                              <a:lnTo>
                                <a:pt x="741" y="77"/>
                              </a:lnTo>
                              <a:lnTo>
                                <a:pt x="761" y="97"/>
                              </a:lnTo>
                              <a:lnTo>
                                <a:pt x="780" y="116"/>
                              </a:lnTo>
                              <a:lnTo>
                                <a:pt x="830" y="135"/>
                              </a:lnTo>
                              <a:lnTo>
                                <a:pt x="784" y="97"/>
                              </a:lnTo>
                              <a:lnTo>
                                <a:pt x="764" y="68"/>
                              </a:lnTo>
                              <a:lnTo>
                                <a:pt x="777" y="48"/>
                              </a:lnTo>
                              <a:lnTo>
                                <a:pt x="817" y="35"/>
                              </a:lnTo>
                              <a:lnTo>
                                <a:pt x="869" y="80"/>
                              </a:lnTo>
                              <a:lnTo>
                                <a:pt x="919" y="109"/>
                              </a:lnTo>
                              <a:lnTo>
                                <a:pt x="859" y="45"/>
                              </a:lnTo>
                              <a:lnTo>
                                <a:pt x="840" y="19"/>
                              </a:lnTo>
                              <a:lnTo>
                                <a:pt x="840" y="0"/>
                              </a:lnTo>
                              <a:lnTo>
                                <a:pt x="889" y="6"/>
                              </a:lnTo>
                              <a:lnTo>
                                <a:pt x="935" y="39"/>
                              </a:lnTo>
                              <a:lnTo>
                                <a:pt x="965" y="61"/>
                              </a:lnTo>
                              <a:lnTo>
                                <a:pt x="1107" y="74"/>
                              </a:lnTo>
                              <a:lnTo>
                                <a:pt x="1103" y="39"/>
                              </a:lnTo>
                              <a:lnTo>
                                <a:pt x="1146" y="26"/>
                              </a:lnTo>
                              <a:lnTo>
                                <a:pt x="1146" y="71"/>
                              </a:lnTo>
                              <a:lnTo>
                                <a:pt x="1189" y="80"/>
                              </a:lnTo>
                              <a:lnTo>
                                <a:pt x="1281" y="93"/>
                              </a:lnTo>
                              <a:lnTo>
                                <a:pt x="1275" y="45"/>
                              </a:lnTo>
                              <a:lnTo>
                                <a:pt x="1308" y="45"/>
                              </a:lnTo>
                              <a:lnTo>
                                <a:pt x="1311" y="93"/>
                              </a:lnTo>
                              <a:lnTo>
                                <a:pt x="1364" y="90"/>
                              </a:lnTo>
                              <a:lnTo>
                                <a:pt x="1420" y="77"/>
                              </a:lnTo>
                              <a:lnTo>
                                <a:pt x="1423" y="39"/>
                              </a:lnTo>
                              <a:lnTo>
                                <a:pt x="1446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25" name="Freeform 27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08" y="3026"/>
                          <a:ext cx="18" cy="3"/>
                        </a:xfrm>
                        <a:custGeom>
                          <a:avLst/>
                          <a:gdLst>
                            <a:gd name="T0" fmla="*/ 0 w 204"/>
                            <a:gd name="T1" fmla="*/ 0 h 35"/>
                            <a:gd name="T2" fmla="*/ 0 w 204"/>
                            <a:gd name="T3" fmla="*/ 0 h 35"/>
                            <a:gd name="T4" fmla="*/ 0 w 204"/>
                            <a:gd name="T5" fmla="*/ 0 h 35"/>
                            <a:gd name="T6" fmla="*/ 0 w 204"/>
                            <a:gd name="T7" fmla="*/ 0 h 3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04"/>
                            <a:gd name="T13" fmla="*/ 0 h 35"/>
                            <a:gd name="T14" fmla="*/ 204 w 204"/>
                            <a:gd name="T15" fmla="*/ 35 h 3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04" h="35">
                              <a:moveTo>
                                <a:pt x="204" y="0"/>
                              </a:moveTo>
                              <a:lnTo>
                                <a:pt x="108" y="35"/>
                              </a:lnTo>
                              <a:lnTo>
                                <a:pt x="0" y="26"/>
                              </a:lnTo>
                              <a:lnTo>
                                <a:pt x="2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26" name="Freeform 27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33" y="3022"/>
                          <a:ext cx="12" cy="3"/>
                        </a:xfrm>
                        <a:custGeom>
                          <a:avLst/>
                          <a:gdLst>
                            <a:gd name="T0" fmla="*/ 0 w 125"/>
                            <a:gd name="T1" fmla="*/ 0 h 42"/>
                            <a:gd name="T2" fmla="*/ 0 w 125"/>
                            <a:gd name="T3" fmla="*/ 0 h 42"/>
                            <a:gd name="T4" fmla="*/ 0 w 125"/>
                            <a:gd name="T5" fmla="*/ 0 h 42"/>
                            <a:gd name="T6" fmla="*/ 0 w 125"/>
                            <a:gd name="T7" fmla="*/ 0 h 42"/>
                            <a:gd name="T8" fmla="*/ 0 w 125"/>
                            <a:gd name="T9" fmla="*/ 0 h 4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25"/>
                            <a:gd name="T16" fmla="*/ 0 h 42"/>
                            <a:gd name="T17" fmla="*/ 125 w 125"/>
                            <a:gd name="T18" fmla="*/ 42 h 4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25" h="42">
                              <a:moveTo>
                                <a:pt x="125" y="0"/>
                              </a:moveTo>
                              <a:lnTo>
                                <a:pt x="92" y="26"/>
                              </a:lnTo>
                              <a:lnTo>
                                <a:pt x="0" y="39"/>
                              </a:lnTo>
                              <a:lnTo>
                                <a:pt x="96" y="42"/>
                              </a:lnTo>
                              <a:lnTo>
                                <a:pt x="12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27" name="Freeform 2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80" y="3019"/>
                          <a:ext cx="18" cy="8"/>
                        </a:xfrm>
                        <a:custGeom>
                          <a:avLst/>
                          <a:gdLst>
                            <a:gd name="T0" fmla="*/ 0 w 192"/>
                            <a:gd name="T1" fmla="*/ 0 h 103"/>
                            <a:gd name="T2" fmla="*/ 0 w 192"/>
                            <a:gd name="T3" fmla="*/ 0 h 103"/>
                            <a:gd name="T4" fmla="*/ 0 w 192"/>
                            <a:gd name="T5" fmla="*/ 0 h 103"/>
                            <a:gd name="T6" fmla="*/ 0 w 192"/>
                            <a:gd name="T7" fmla="*/ 0 h 103"/>
                            <a:gd name="T8" fmla="*/ 0 w 192"/>
                            <a:gd name="T9" fmla="*/ 0 h 103"/>
                            <a:gd name="T10" fmla="*/ 0 w 192"/>
                            <a:gd name="T11" fmla="*/ 0 h 103"/>
                            <a:gd name="T12" fmla="*/ 0 w 192"/>
                            <a:gd name="T13" fmla="*/ 0 h 103"/>
                            <a:gd name="T14" fmla="*/ 0 w 192"/>
                            <a:gd name="T15" fmla="*/ 0 h 103"/>
                            <a:gd name="T16" fmla="*/ 0 w 192"/>
                            <a:gd name="T17" fmla="*/ 0 h 103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92"/>
                            <a:gd name="T28" fmla="*/ 0 h 103"/>
                            <a:gd name="T29" fmla="*/ 192 w 192"/>
                            <a:gd name="T30" fmla="*/ 103 h 103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92" h="103">
                              <a:moveTo>
                                <a:pt x="192" y="0"/>
                              </a:moveTo>
                              <a:lnTo>
                                <a:pt x="106" y="9"/>
                              </a:lnTo>
                              <a:lnTo>
                                <a:pt x="89" y="22"/>
                              </a:lnTo>
                              <a:lnTo>
                                <a:pt x="89" y="55"/>
                              </a:lnTo>
                              <a:lnTo>
                                <a:pt x="83" y="90"/>
                              </a:lnTo>
                              <a:lnTo>
                                <a:pt x="0" y="103"/>
                              </a:lnTo>
                              <a:lnTo>
                                <a:pt x="99" y="100"/>
                              </a:lnTo>
                              <a:lnTo>
                                <a:pt x="116" y="35"/>
                              </a:lnTo>
                              <a:lnTo>
                                <a:pt x="19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28" name="Freeform 2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24" y="3037"/>
                          <a:ext cx="56" cy="12"/>
                        </a:xfrm>
                        <a:custGeom>
                          <a:avLst/>
                          <a:gdLst>
                            <a:gd name="T0" fmla="*/ 0 w 620"/>
                            <a:gd name="T1" fmla="*/ 0 h 151"/>
                            <a:gd name="T2" fmla="*/ 0 w 620"/>
                            <a:gd name="T3" fmla="*/ 0 h 151"/>
                            <a:gd name="T4" fmla="*/ 0 w 620"/>
                            <a:gd name="T5" fmla="*/ 0 h 151"/>
                            <a:gd name="T6" fmla="*/ 0 w 620"/>
                            <a:gd name="T7" fmla="*/ 0 h 151"/>
                            <a:gd name="T8" fmla="*/ 0 w 620"/>
                            <a:gd name="T9" fmla="*/ 0 h 151"/>
                            <a:gd name="T10" fmla="*/ 0 w 620"/>
                            <a:gd name="T11" fmla="*/ 0 h 151"/>
                            <a:gd name="T12" fmla="*/ 0 w 620"/>
                            <a:gd name="T13" fmla="*/ 0 h 151"/>
                            <a:gd name="T14" fmla="*/ 0 w 620"/>
                            <a:gd name="T15" fmla="*/ 0 h 151"/>
                            <a:gd name="T16" fmla="*/ 0 w 620"/>
                            <a:gd name="T17" fmla="*/ 0 h 151"/>
                            <a:gd name="T18" fmla="*/ 0 w 620"/>
                            <a:gd name="T19" fmla="*/ 0 h 151"/>
                            <a:gd name="T20" fmla="*/ 0 w 620"/>
                            <a:gd name="T21" fmla="*/ 0 h 151"/>
                            <a:gd name="T22" fmla="*/ 0 w 620"/>
                            <a:gd name="T23" fmla="*/ 0 h 151"/>
                            <a:gd name="T24" fmla="*/ 0 w 620"/>
                            <a:gd name="T25" fmla="*/ 0 h 151"/>
                            <a:gd name="T26" fmla="*/ 0 w 620"/>
                            <a:gd name="T27" fmla="*/ 0 h 151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620"/>
                            <a:gd name="T43" fmla="*/ 0 h 151"/>
                            <a:gd name="T44" fmla="*/ 620 w 620"/>
                            <a:gd name="T45" fmla="*/ 151 h 151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620" h="151">
                              <a:moveTo>
                                <a:pt x="620" y="0"/>
                              </a:moveTo>
                              <a:lnTo>
                                <a:pt x="462" y="6"/>
                              </a:lnTo>
                              <a:lnTo>
                                <a:pt x="300" y="45"/>
                              </a:lnTo>
                              <a:lnTo>
                                <a:pt x="182" y="51"/>
                              </a:lnTo>
                              <a:lnTo>
                                <a:pt x="83" y="71"/>
                              </a:lnTo>
                              <a:lnTo>
                                <a:pt x="47" y="122"/>
                              </a:lnTo>
                              <a:lnTo>
                                <a:pt x="0" y="151"/>
                              </a:lnTo>
                              <a:lnTo>
                                <a:pt x="47" y="142"/>
                              </a:lnTo>
                              <a:lnTo>
                                <a:pt x="89" y="84"/>
                              </a:lnTo>
                              <a:lnTo>
                                <a:pt x="221" y="58"/>
                              </a:lnTo>
                              <a:lnTo>
                                <a:pt x="300" y="58"/>
                              </a:lnTo>
                              <a:lnTo>
                                <a:pt x="363" y="45"/>
                              </a:lnTo>
                              <a:lnTo>
                                <a:pt x="472" y="16"/>
                              </a:lnTo>
                              <a:lnTo>
                                <a:pt x="62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grpSp>
                      <p:nvGrpSpPr>
                        <p:cNvPr id="7229" name="Group 28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33" y="2950"/>
                          <a:ext cx="56" cy="25"/>
                          <a:chOff x="5133" y="2950"/>
                          <a:chExt cx="56" cy="25"/>
                        </a:xfrm>
                      </p:grpSpPr>
                      <p:grpSp>
                        <p:nvGrpSpPr>
                          <p:cNvPr id="7272" name="Group 28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33" y="2950"/>
                            <a:ext cx="49" cy="20"/>
                            <a:chOff x="5133" y="2950"/>
                            <a:chExt cx="49" cy="20"/>
                          </a:xfrm>
                        </p:grpSpPr>
                        <p:sp>
                          <p:nvSpPr>
                            <p:cNvPr id="7276" name="Freeform 28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33" y="2950"/>
                              <a:ext cx="49" cy="20"/>
                            </a:xfrm>
                            <a:custGeom>
                              <a:avLst/>
                              <a:gdLst>
                                <a:gd name="T0" fmla="*/ 0 w 544"/>
                                <a:gd name="T1" fmla="*/ 0 h 270"/>
                                <a:gd name="T2" fmla="*/ 0 w 544"/>
                                <a:gd name="T3" fmla="*/ 0 h 270"/>
                                <a:gd name="T4" fmla="*/ 0 w 544"/>
                                <a:gd name="T5" fmla="*/ 0 h 270"/>
                                <a:gd name="T6" fmla="*/ 0 w 544"/>
                                <a:gd name="T7" fmla="*/ 0 h 270"/>
                                <a:gd name="T8" fmla="*/ 0 w 544"/>
                                <a:gd name="T9" fmla="*/ 0 h 270"/>
                                <a:gd name="T10" fmla="*/ 0 w 544"/>
                                <a:gd name="T11" fmla="*/ 0 h 270"/>
                                <a:gd name="T12" fmla="*/ 0 w 544"/>
                                <a:gd name="T13" fmla="*/ 0 h 270"/>
                                <a:gd name="T14" fmla="*/ 0 w 544"/>
                                <a:gd name="T15" fmla="*/ 0 h 270"/>
                                <a:gd name="T16" fmla="*/ 0 w 544"/>
                                <a:gd name="T17" fmla="*/ 0 h 270"/>
                                <a:gd name="T18" fmla="*/ 0 w 544"/>
                                <a:gd name="T19" fmla="*/ 0 h 270"/>
                                <a:gd name="T20" fmla="*/ 0 w 544"/>
                                <a:gd name="T21" fmla="*/ 0 h 270"/>
                                <a:gd name="T22" fmla="*/ 0 w 544"/>
                                <a:gd name="T23" fmla="*/ 0 h 270"/>
                                <a:gd name="T24" fmla="*/ 0 w 544"/>
                                <a:gd name="T25" fmla="*/ 0 h 270"/>
                                <a:gd name="T26" fmla="*/ 0 w 544"/>
                                <a:gd name="T27" fmla="*/ 0 h 270"/>
                                <a:gd name="T28" fmla="*/ 0 w 544"/>
                                <a:gd name="T29" fmla="*/ 0 h 270"/>
                                <a:gd name="T30" fmla="*/ 0 w 544"/>
                                <a:gd name="T31" fmla="*/ 0 h 270"/>
                                <a:gd name="T32" fmla="*/ 0 w 544"/>
                                <a:gd name="T33" fmla="*/ 0 h 270"/>
                                <a:gd name="T34" fmla="*/ 0 w 544"/>
                                <a:gd name="T35" fmla="*/ 0 h 270"/>
                                <a:gd name="T36" fmla="*/ 0 w 544"/>
                                <a:gd name="T37" fmla="*/ 0 h 270"/>
                                <a:gd name="T38" fmla="*/ 0 w 544"/>
                                <a:gd name="T39" fmla="*/ 0 h 270"/>
                                <a:gd name="T40" fmla="*/ 0 w 544"/>
                                <a:gd name="T41" fmla="*/ 0 h 270"/>
                                <a:gd name="T42" fmla="*/ 0 w 544"/>
                                <a:gd name="T43" fmla="*/ 0 h 270"/>
                                <a:gd name="T44" fmla="*/ 0 w 544"/>
                                <a:gd name="T45" fmla="*/ 0 h 270"/>
                                <a:gd name="T46" fmla="*/ 0 w 544"/>
                                <a:gd name="T47" fmla="*/ 0 h 270"/>
                                <a:gd name="T48" fmla="*/ 0 w 544"/>
                                <a:gd name="T49" fmla="*/ 0 h 270"/>
                                <a:gd name="T50" fmla="*/ 0 w 544"/>
                                <a:gd name="T51" fmla="*/ 0 h 270"/>
                                <a:gd name="T52" fmla="*/ 0 w 544"/>
                                <a:gd name="T53" fmla="*/ 0 h 270"/>
                                <a:gd name="T54" fmla="*/ 0 w 544"/>
                                <a:gd name="T55" fmla="*/ 0 h 270"/>
                                <a:gd name="T56" fmla="*/ 0 w 544"/>
                                <a:gd name="T57" fmla="*/ 0 h 270"/>
                                <a:gd name="T58" fmla="*/ 0 w 544"/>
                                <a:gd name="T59" fmla="*/ 0 h 270"/>
                                <a:gd name="T60" fmla="*/ 0 w 544"/>
                                <a:gd name="T61" fmla="*/ 0 h 270"/>
                                <a:gd name="T62" fmla="*/ 0 w 544"/>
                                <a:gd name="T63" fmla="*/ 0 h 270"/>
                                <a:gd name="T64" fmla="*/ 0 w 544"/>
                                <a:gd name="T65" fmla="*/ 0 h 270"/>
                                <a:gd name="T66" fmla="*/ 0 w 544"/>
                                <a:gd name="T67" fmla="*/ 0 h 270"/>
                                <a:gd name="T68" fmla="*/ 0 w 544"/>
                                <a:gd name="T69" fmla="*/ 0 h 270"/>
                                <a:gd name="T70" fmla="*/ 0 w 544"/>
                                <a:gd name="T71" fmla="*/ 0 h 270"/>
                                <a:gd name="T72" fmla="*/ 0 w 544"/>
                                <a:gd name="T73" fmla="*/ 0 h 270"/>
                                <a:gd name="T74" fmla="*/ 0 w 544"/>
                                <a:gd name="T75" fmla="*/ 0 h 270"/>
                                <a:gd name="T76" fmla="*/ 0 w 544"/>
                                <a:gd name="T77" fmla="*/ 0 h 270"/>
                                <a:gd name="T78" fmla="*/ 0 w 544"/>
                                <a:gd name="T79" fmla="*/ 0 h 270"/>
                                <a:gd name="T80" fmla="*/ 0 w 544"/>
                                <a:gd name="T81" fmla="*/ 0 h 270"/>
                                <a:gd name="T82" fmla="*/ 0 w 544"/>
                                <a:gd name="T83" fmla="*/ 0 h 270"/>
                                <a:gd name="T84" fmla="*/ 0 w 544"/>
                                <a:gd name="T85" fmla="*/ 0 h 270"/>
                                <a:gd name="T86" fmla="*/ 0 w 544"/>
                                <a:gd name="T87" fmla="*/ 0 h 270"/>
                                <a:gd name="T88" fmla="*/ 0 w 544"/>
                                <a:gd name="T89" fmla="*/ 0 h 270"/>
                                <a:gd name="T90" fmla="*/ 0 w 544"/>
                                <a:gd name="T91" fmla="*/ 0 h 270"/>
                                <a:gd name="T92" fmla="*/ 0 w 544"/>
                                <a:gd name="T93" fmla="*/ 0 h 270"/>
                                <a:gd name="T94" fmla="*/ 0 w 544"/>
                                <a:gd name="T95" fmla="*/ 0 h 270"/>
                                <a:gd name="T96" fmla="*/ 0 w 544"/>
                                <a:gd name="T97" fmla="*/ 0 h 270"/>
                                <a:gd name="T98" fmla="*/ 0 w 544"/>
                                <a:gd name="T99" fmla="*/ 0 h 270"/>
                                <a:gd name="T100" fmla="*/ 0 w 544"/>
                                <a:gd name="T101" fmla="*/ 0 h 270"/>
                                <a:gd name="T102" fmla="*/ 0 w 544"/>
                                <a:gd name="T103" fmla="*/ 0 h 270"/>
                                <a:gd name="T104" fmla="*/ 0 w 544"/>
                                <a:gd name="T105" fmla="*/ 0 h 270"/>
                                <a:gd name="T106" fmla="*/ 0 w 544"/>
                                <a:gd name="T107" fmla="*/ 0 h 270"/>
                                <a:gd name="T108" fmla="*/ 0 w 544"/>
                                <a:gd name="T109" fmla="*/ 0 h 270"/>
                                <a:gd name="T110" fmla="*/ 0 w 544"/>
                                <a:gd name="T111" fmla="*/ 0 h 270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w 544"/>
                                <a:gd name="T169" fmla="*/ 0 h 270"/>
                                <a:gd name="T170" fmla="*/ 544 w 544"/>
                                <a:gd name="T171" fmla="*/ 270 h 270"/>
                              </a:gdLst>
                              <a:ahLst/>
                              <a:cxnLst>
                                <a:cxn ang="T112">
                                  <a:pos x="T0" y="T1"/>
                                </a:cxn>
                                <a:cxn ang="T113">
                                  <a:pos x="T2" y="T3"/>
                                </a:cxn>
                                <a:cxn ang="T114">
                                  <a:pos x="T4" y="T5"/>
                                </a:cxn>
                                <a:cxn ang="T115">
                                  <a:pos x="T6" y="T7"/>
                                </a:cxn>
                                <a:cxn ang="T116">
                                  <a:pos x="T8" y="T9"/>
                                </a:cxn>
                                <a:cxn ang="T117">
                                  <a:pos x="T10" y="T11"/>
                                </a:cxn>
                                <a:cxn ang="T118">
                                  <a:pos x="T12" y="T13"/>
                                </a:cxn>
                                <a:cxn ang="T119">
                                  <a:pos x="T14" y="T15"/>
                                </a:cxn>
                                <a:cxn ang="T120">
                                  <a:pos x="T16" y="T17"/>
                                </a:cxn>
                                <a:cxn ang="T121">
                                  <a:pos x="T18" y="T19"/>
                                </a:cxn>
                                <a:cxn ang="T122">
                                  <a:pos x="T20" y="T21"/>
                                </a:cxn>
                                <a:cxn ang="T123">
                                  <a:pos x="T22" y="T23"/>
                                </a:cxn>
                                <a:cxn ang="T124">
                                  <a:pos x="T24" y="T25"/>
                                </a:cxn>
                                <a:cxn ang="T125">
                                  <a:pos x="T26" y="T27"/>
                                </a:cxn>
                                <a:cxn ang="T126">
                                  <a:pos x="T28" y="T29"/>
                                </a:cxn>
                                <a:cxn ang="T127">
                                  <a:pos x="T30" y="T31"/>
                                </a:cxn>
                                <a:cxn ang="T128">
                                  <a:pos x="T32" y="T33"/>
                                </a:cxn>
                                <a:cxn ang="T129">
                                  <a:pos x="T34" y="T35"/>
                                </a:cxn>
                                <a:cxn ang="T130">
                                  <a:pos x="T36" y="T37"/>
                                </a:cxn>
                                <a:cxn ang="T131">
                                  <a:pos x="T38" y="T39"/>
                                </a:cxn>
                                <a:cxn ang="T132">
                                  <a:pos x="T40" y="T41"/>
                                </a:cxn>
                                <a:cxn ang="T133">
                                  <a:pos x="T42" y="T43"/>
                                </a:cxn>
                                <a:cxn ang="T134">
                                  <a:pos x="T44" y="T45"/>
                                </a:cxn>
                                <a:cxn ang="T135">
                                  <a:pos x="T46" y="T47"/>
                                </a:cxn>
                                <a:cxn ang="T136">
                                  <a:pos x="T48" y="T49"/>
                                </a:cxn>
                                <a:cxn ang="T137">
                                  <a:pos x="T50" y="T51"/>
                                </a:cxn>
                                <a:cxn ang="T138">
                                  <a:pos x="T52" y="T53"/>
                                </a:cxn>
                                <a:cxn ang="T139">
                                  <a:pos x="T54" y="T55"/>
                                </a:cxn>
                                <a:cxn ang="T140">
                                  <a:pos x="T56" y="T57"/>
                                </a:cxn>
                                <a:cxn ang="T141">
                                  <a:pos x="T58" y="T59"/>
                                </a:cxn>
                                <a:cxn ang="T142">
                                  <a:pos x="T60" y="T61"/>
                                </a:cxn>
                                <a:cxn ang="T143">
                                  <a:pos x="T62" y="T63"/>
                                </a:cxn>
                                <a:cxn ang="T144">
                                  <a:pos x="T64" y="T65"/>
                                </a:cxn>
                                <a:cxn ang="T145">
                                  <a:pos x="T66" y="T67"/>
                                </a:cxn>
                                <a:cxn ang="T146">
                                  <a:pos x="T68" y="T69"/>
                                </a:cxn>
                                <a:cxn ang="T147">
                                  <a:pos x="T70" y="T71"/>
                                </a:cxn>
                                <a:cxn ang="T148">
                                  <a:pos x="T72" y="T73"/>
                                </a:cxn>
                                <a:cxn ang="T149">
                                  <a:pos x="T74" y="T75"/>
                                </a:cxn>
                                <a:cxn ang="T150">
                                  <a:pos x="T76" y="T77"/>
                                </a:cxn>
                                <a:cxn ang="T151">
                                  <a:pos x="T78" y="T79"/>
                                </a:cxn>
                                <a:cxn ang="T152">
                                  <a:pos x="T80" y="T81"/>
                                </a:cxn>
                                <a:cxn ang="T153">
                                  <a:pos x="T82" y="T83"/>
                                </a:cxn>
                                <a:cxn ang="T154">
                                  <a:pos x="T84" y="T85"/>
                                </a:cxn>
                                <a:cxn ang="T155">
                                  <a:pos x="T86" y="T87"/>
                                </a:cxn>
                                <a:cxn ang="T156">
                                  <a:pos x="T88" y="T89"/>
                                </a:cxn>
                                <a:cxn ang="T157">
                                  <a:pos x="T90" y="T91"/>
                                </a:cxn>
                                <a:cxn ang="T158">
                                  <a:pos x="T92" y="T93"/>
                                </a:cxn>
                                <a:cxn ang="T159">
                                  <a:pos x="T94" y="T95"/>
                                </a:cxn>
                                <a:cxn ang="T160">
                                  <a:pos x="T96" y="T97"/>
                                </a:cxn>
                                <a:cxn ang="T161">
                                  <a:pos x="T98" y="T99"/>
                                </a:cxn>
                                <a:cxn ang="T162">
                                  <a:pos x="T100" y="T101"/>
                                </a:cxn>
                                <a:cxn ang="T163">
                                  <a:pos x="T102" y="T103"/>
                                </a:cxn>
                                <a:cxn ang="T164">
                                  <a:pos x="T104" y="T105"/>
                                </a:cxn>
                                <a:cxn ang="T165">
                                  <a:pos x="T106" y="T107"/>
                                </a:cxn>
                                <a:cxn ang="T166">
                                  <a:pos x="T108" y="T109"/>
                                </a:cxn>
                                <a:cxn ang="T167">
                                  <a:pos x="T110" y="T111"/>
                                </a:cxn>
                              </a:cxnLst>
                              <a:rect l="T168" t="T169" r="T170" b="T171"/>
                              <a:pathLst>
                                <a:path w="544" h="270">
                                  <a:moveTo>
                                    <a:pt x="493" y="270"/>
                                  </a:moveTo>
                                  <a:lnTo>
                                    <a:pt x="464" y="263"/>
                                  </a:lnTo>
                                  <a:lnTo>
                                    <a:pt x="435" y="250"/>
                                  </a:lnTo>
                                  <a:lnTo>
                                    <a:pt x="409" y="245"/>
                                  </a:lnTo>
                                  <a:lnTo>
                                    <a:pt x="364" y="251"/>
                                  </a:lnTo>
                                  <a:lnTo>
                                    <a:pt x="331" y="250"/>
                                  </a:lnTo>
                                  <a:lnTo>
                                    <a:pt x="308" y="243"/>
                                  </a:lnTo>
                                  <a:lnTo>
                                    <a:pt x="289" y="236"/>
                                  </a:lnTo>
                                  <a:lnTo>
                                    <a:pt x="271" y="228"/>
                                  </a:lnTo>
                                  <a:lnTo>
                                    <a:pt x="251" y="211"/>
                                  </a:lnTo>
                                  <a:lnTo>
                                    <a:pt x="234" y="194"/>
                                  </a:lnTo>
                                  <a:lnTo>
                                    <a:pt x="209" y="175"/>
                                  </a:lnTo>
                                  <a:lnTo>
                                    <a:pt x="173" y="182"/>
                                  </a:lnTo>
                                  <a:lnTo>
                                    <a:pt x="151" y="183"/>
                                  </a:lnTo>
                                  <a:lnTo>
                                    <a:pt x="139" y="179"/>
                                  </a:lnTo>
                                  <a:lnTo>
                                    <a:pt x="132" y="173"/>
                                  </a:lnTo>
                                  <a:lnTo>
                                    <a:pt x="128" y="163"/>
                                  </a:lnTo>
                                  <a:lnTo>
                                    <a:pt x="131" y="154"/>
                                  </a:lnTo>
                                  <a:lnTo>
                                    <a:pt x="139" y="143"/>
                                  </a:lnTo>
                                  <a:lnTo>
                                    <a:pt x="151" y="139"/>
                                  </a:lnTo>
                                  <a:lnTo>
                                    <a:pt x="181" y="134"/>
                                  </a:lnTo>
                                  <a:lnTo>
                                    <a:pt x="215" y="122"/>
                                  </a:lnTo>
                                  <a:lnTo>
                                    <a:pt x="186" y="100"/>
                                  </a:lnTo>
                                  <a:lnTo>
                                    <a:pt x="152" y="87"/>
                                  </a:lnTo>
                                  <a:lnTo>
                                    <a:pt x="122" y="89"/>
                                  </a:lnTo>
                                  <a:lnTo>
                                    <a:pt x="88" y="87"/>
                                  </a:lnTo>
                                  <a:lnTo>
                                    <a:pt x="68" y="93"/>
                                  </a:lnTo>
                                  <a:lnTo>
                                    <a:pt x="40" y="95"/>
                                  </a:lnTo>
                                  <a:lnTo>
                                    <a:pt x="31" y="87"/>
                                  </a:lnTo>
                                  <a:lnTo>
                                    <a:pt x="29" y="75"/>
                                  </a:lnTo>
                                  <a:lnTo>
                                    <a:pt x="13" y="76"/>
                                  </a:lnTo>
                                  <a:lnTo>
                                    <a:pt x="5" y="74"/>
                                  </a:lnTo>
                                  <a:lnTo>
                                    <a:pt x="0" y="63"/>
                                  </a:lnTo>
                                  <a:lnTo>
                                    <a:pt x="4" y="54"/>
                                  </a:lnTo>
                                  <a:lnTo>
                                    <a:pt x="11" y="49"/>
                                  </a:lnTo>
                                  <a:lnTo>
                                    <a:pt x="27" y="41"/>
                                  </a:lnTo>
                                  <a:lnTo>
                                    <a:pt x="39" y="32"/>
                                  </a:lnTo>
                                  <a:lnTo>
                                    <a:pt x="52" y="25"/>
                                  </a:lnTo>
                                  <a:lnTo>
                                    <a:pt x="68" y="20"/>
                                  </a:lnTo>
                                  <a:lnTo>
                                    <a:pt x="82" y="20"/>
                                  </a:lnTo>
                                  <a:lnTo>
                                    <a:pt x="148" y="6"/>
                                  </a:lnTo>
                                  <a:lnTo>
                                    <a:pt x="162" y="3"/>
                                  </a:lnTo>
                                  <a:lnTo>
                                    <a:pt x="177" y="0"/>
                                  </a:lnTo>
                                  <a:lnTo>
                                    <a:pt x="194" y="3"/>
                                  </a:lnTo>
                                  <a:lnTo>
                                    <a:pt x="213" y="10"/>
                                  </a:lnTo>
                                  <a:lnTo>
                                    <a:pt x="271" y="41"/>
                                  </a:lnTo>
                                  <a:lnTo>
                                    <a:pt x="297" y="46"/>
                                  </a:lnTo>
                                  <a:lnTo>
                                    <a:pt x="321" y="52"/>
                                  </a:lnTo>
                                  <a:lnTo>
                                    <a:pt x="340" y="63"/>
                                  </a:lnTo>
                                  <a:lnTo>
                                    <a:pt x="351" y="77"/>
                                  </a:lnTo>
                                  <a:lnTo>
                                    <a:pt x="398" y="110"/>
                                  </a:lnTo>
                                  <a:lnTo>
                                    <a:pt x="420" y="125"/>
                                  </a:lnTo>
                                  <a:lnTo>
                                    <a:pt x="448" y="154"/>
                                  </a:lnTo>
                                  <a:lnTo>
                                    <a:pt x="465" y="162"/>
                                  </a:lnTo>
                                  <a:lnTo>
                                    <a:pt x="544" y="165"/>
                                  </a:lnTo>
                                  <a:lnTo>
                                    <a:pt x="493" y="27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C080"/>
                            </a:solidFill>
                            <a:ln w="1588">
                              <a:solidFill>
                                <a:srgbClr val="402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77" name="Freeform 28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52" y="2959"/>
                              <a:ext cx="12" cy="2"/>
                            </a:xfrm>
                            <a:custGeom>
                              <a:avLst/>
                              <a:gdLst>
                                <a:gd name="T0" fmla="*/ 0 w 131"/>
                                <a:gd name="T1" fmla="*/ 0 h 32"/>
                                <a:gd name="T2" fmla="*/ 0 w 131"/>
                                <a:gd name="T3" fmla="*/ 0 h 32"/>
                                <a:gd name="T4" fmla="*/ 0 w 131"/>
                                <a:gd name="T5" fmla="*/ 0 h 32"/>
                                <a:gd name="T6" fmla="*/ 0 w 131"/>
                                <a:gd name="T7" fmla="*/ 0 h 32"/>
                                <a:gd name="T8" fmla="*/ 0 w 131"/>
                                <a:gd name="T9" fmla="*/ 0 h 32"/>
                                <a:gd name="T10" fmla="*/ 0 w 131"/>
                                <a:gd name="T11" fmla="*/ 0 h 32"/>
                                <a:gd name="T12" fmla="*/ 0 w 131"/>
                                <a:gd name="T13" fmla="*/ 0 h 32"/>
                                <a:gd name="T14" fmla="*/ 0 w 131"/>
                                <a:gd name="T15" fmla="*/ 0 h 32"/>
                                <a:gd name="T16" fmla="*/ 0 w 131"/>
                                <a:gd name="T17" fmla="*/ 0 h 32"/>
                                <a:gd name="T18" fmla="*/ 0 w 131"/>
                                <a:gd name="T19" fmla="*/ 0 h 32"/>
                                <a:gd name="T20" fmla="*/ 0 w 131"/>
                                <a:gd name="T21" fmla="*/ 0 h 32"/>
                                <a:gd name="T22" fmla="*/ 0 w 131"/>
                                <a:gd name="T23" fmla="*/ 0 h 32"/>
                                <a:gd name="T24" fmla="*/ 0 w 131"/>
                                <a:gd name="T25" fmla="*/ 0 h 32"/>
                                <a:gd name="T26" fmla="*/ 0 w 131"/>
                                <a:gd name="T27" fmla="*/ 0 h 32"/>
                                <a:gd name="T28" fmla="*/ 0 w 131"/>
                                <a:gd name="T29" fmla="*/ 0 h 32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w 131"/>
                                <a:gd name="T46" fmla="*/ 0 h 32"/>
                                <a:gd name="T47" fmla="*/ 131 w 131"/>
                                <a:gd name="T48" fmla="*/ 32 h 32"/>
                              </a:gdLst>
                              <a:ahLst/>
                              <a:cxnLst>
                                <a:cxn ang="T30">
                                  <a:pos x="T0" y="T1"/>
                                </a:cxn>
                                <a:cxn ang="T31">
                                  <a:pos x="T2" y="T3"/>
                                </a:cxn>
                                <a:cxn ang="T32">
                                  <a:pos x="T4" y="T5"/>
                                </a:cxn>
                                <a:cxn ang="T33">
                                  <a:pos x="T6" y="T7"/>
                                </a:cxn>
                                <a:cxn ang="T34">
                                  <a:pos x="T8" y="T9"/>
                                </a:cxn>
                                <a:cxn ang="T35">
                                  <a:pos x="T10" y="T11"/>
                                </a:cxn>
                                <a:cxn ang="T36">
                                  <a:pos x="T12" y="T13"/>
                                </a:cxn>
                                <a:cxn ang="T37">
                                  <a:pos x="T14" y="T15"/>
                                </a:cxn>
                                <a:cxn ang="T38">
                                  <a:pos x="T16" y="T17"/>
                                </a:cxn>
                                <a:cxn ang="T39">
                                  <a:pos x="T18" y="T19"/>
                                </a:cxn>
                                <a:cxn ang="T40">
                                  <a:pos x="T20" y="T21"/>
                                </a:cxn>
                                <a:cxn ang="T41">
                                  <a:pos x="T22" y="T23"/>
                                </a:cxn>
                                <a:cxn ang="T42">
                                  <a:pos x="T24" y="T25"/>
                                </a:cxn>
                                <a:cxn ang="T43">
                                  <a:pos x="T26" y="T27"/>
                                </a:cxn>
                                <a:cxn ang="T44">
                                  <a:pos x="T28" y="T29"/>
                                </a:cxn>
                              </a:cxnLst>
                              <a:rect l="T45" t="T46" r="T47" b="T48"/>
                              <a:pathLst>
                                <a:path w="131" h="32">
                                  <a:moveTo>
                                    <a:pt x="0" y="0"/>
                                  </a:moveTo>
                                  <a:lnTo>
                                    <a:pt x="3" y="9"/>
                                  </a:lnTo>
                                  <a:lnTo>
                                    <a:pt x="27" y="8"/>
                                  </a:lnTo>
                                  <a:lnTo>
                                    <a:pt x="36" y="13"/>
                                  </a:lnTo>
                                  <a:lnTo>
                                    <a:pt x="55" y="23"/>
                                  </a:lnTo>
                                  <a:lnTo>
                                    <a:pt x="82" y="28"/>
                                  </a:lnTo>
                                  <a:lnTo>
                                    <a:pt x="110" y="29"/>
                                  </a:lnTo>
                                  <a:lnTo>
                                    <a:pt x="131" y="32"/>
                                  </a:lnTo>
                                  <a:lnTo>
                                    <a:pt x="113" y="26"/>
                                  </a:lnTo>
                                  <a:lnTo>
                                    <a:pt x="91" y="23"/>
                                  </a:lnTo>
                                  <a:lnTo>
                                    <a:pt x="76" y="23"/>
                                  </a:lnTo>
                                  <a:lnTo>
                                    <a:pt x="55" y="16"/>
                                  </a:lnTo>
                                  <a:lnTo>
                                    <a:pt x="39" y="7"/>
                                  </a:lnTo>
                                  <a:lnTo>
                                    <a:pt x="31" y="2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78" name="Freeform 28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47" y="2961"/>
                              <a:ext cx="2" cy="1"/>
                            </a:xfrm>
                            <a:custGeom>
                              <a:avLst/>
                              <a:gdLst>
                                <a:gd name="T0" fmla="*/ 0 w 15"/>
                                <a:gd name="T1" fmla="*/ 0 h 19"/>
                                <a:gd name="T2" fmla="*/ 0 w 15"/>
                                <a:gd name="T3" fmla="*/ 0 h 19"/>
                                <a:gd name="T4" fmla="*/ 0 w 15"/>
                                <a:gd name="T5" fmla="*/ 0 h 19"/>
                                <a:gd name="T6" fmla="*/ 0 w 15"/>
                                <a:gd name="T7" fmla="*/ 0 h 19"/>
                                <a:gd name="T8" fmla="*/ 0 w 15"/>
                                <a:gd name="T9" fmla="*/ 0 h 19"/>
                                <a:gd name="T10" fmla="*/ 0 w 15"/>
                                <a:gd name="T11" fmla="*/ 0 h 19"/>
                                <a:gd name="T12" fmla="*/ 0 w 15"/>
                                <a:gd name="T13" fmla="*/ 0 h 19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15"/>
                                <a:gd name="T22" fmla="*/ 0 h 19"/>
                                <a:gd name="T23" fmla="*/ 15 w 15"/>
                                <a:gd name="T24" fmla="*/ 19 h 19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15" h="19">
                                  <a:moveTo>
                                    <a:pt x="2" y="0"/>
                                  </a:moveTo>
                                  <a:lnTo>
                                    <a:pt x="9" y="5"/>
                                  </a:lnTo>
                                  <a:lnTo>
                                    <a:pt x="6" y="12"/>
                                  </a:lnTo>
                                  <a:lnTo>
                                    <a:pt x="0" y="19"/>
                                  </a:lnTo>
                                  <a:lnTo>
                                    <a:pt x="13" y="14"/>
                                  </a:lnTo>
                                  <a:lnTo>
                                    <a:pt x="15" y="7"/>
                                  </a:lnTo>
                                  <a:lnTo>
                                    <a:pt x="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79" name="Freeform 28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35" y="2953"/>
                              <a:ext cx="7" cy="2"/>
                            </a:xfrm>
                            <a:custGeom>
                              <a:avLst/>
                              <a:gdLst>
                                <a:gd name="T0" fmla="*/ 0 w 77"/>
                                <a:gd name="T1" fmla="*/ 0 h 35"/>
                                <a:gd name="T2" fmla="*/ 0 w 77"/>
                                <a:gd name="T3" fmla="*/ 0 h 35"/>
                                <a:gd name="T4" fmla="*/ 0 w 77"/>
                                <a:gd name="T5" fmla="*/ 0 h 35"/>
                                <a:gd name="T6" fmla="*/ 0 w 77"/>
                                <a:gd name="T7" fmla="*/ 0 h 35"/>
                                <a:gd name="T8" fmla="*/ 0 w 77"/>
                                <a:gd name="T9" fmla="*/ 0 h 35"/>
                                <a:gd name="T10" fmla="*/ 0 w 77"/>
                                <a:gd name="T11" fmla="*/ 0 h 35"/>
                                <a:gd name="T12" fmla="*/ 0 w 77"/>
                                <a:gd name="T13" fmla="*/ 0 h 35"/>
                                <a:gd name="T14" fmla="*/ 0 w 77"/>
                                <a:gd name="T15" fmla="*/ 0 h 35"/>
                                <a:gd name="T16" fmla="*/ 0 w 77"/>
                                <a:gd name="T17" fmla="*/ 0 h 35"/>
                                <a:gd name="T18" fmla="*/ 0 w 77"/>
                                <a:gd name="T19" fmla="*/ 0 h 35"/>
                                <a:gd name="T20" fmla="*/ 0 w 77"/>
                                <a:gd name="T21" fmla="*/ 0 h 35"/>
                                <a:gd name="T22" fmla="*/ 0 w 77"/>
                                <a:gd name="T23" fmla="*/ 0 h 35"/>
                                <a:gd name="T24" fmla="*/ 0 w 77"/>
                                <a:gd name="T25" fmla="*/ 0 h 35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w 77"/>
                                <a:gd name="T40" fmla="*/ 0 h 35"/>
                                <a:gd name="T41" fmla="*/ 77 w 77"/>
                                <a:gd name="T42" fmla="*/ 35 h 35"/>
                              </a:gdLst>
                              <a:ahLst/>
                              <a:cxnLst>
                                <a:cxn ang="T26">
                                  <a:pos x="T0" y="T1"/>
                                </a:cxn>
                                <a:cxn ang="T27">
                                  <a:pos x="T2" y="T3"/>
                                </a:cxn>
                                <a:cxn ang="T28">
                                  <a:pos x="T4" y="T5"/>
                                </a:cxn>
                                <a:cxn ang="T29">
                                  <a:pos x="T6" y="T7"/>
                                </a:cxn>
                                <a:cxn ang="T30">
                                  <a:pos x="T8" y="T9"/>
                                </a:cxn>
                                <a:cxn ang="T31">
                                  <a:pos x="T10" y="T11"/>
                                </a:cxn>
                                <a:cxn ang="T32">
                                  <a:pos x="T12" y="T13"/>
                                </a:cxn>
                                <a:cxn ang="T33">
                                  <a:pos x="T14" y="T15"/>
                                </a:cxn>
                                <a:cxn ang="T34">
                                  <a:pos x="T16" y="T17"/>
                                </a:cxn>
                                <a:cxn ang="T35">
                                  <a:pos x="T18" y="T19"/>
                                </a:cxn>
                                <a:cxn ang="T36">
                                  <a:pos x="T20" y="T21"/>
                                </a:cxn>
                                <a:cxn ang="T37">
                                  <a:pos x="T22" y="T23"/>
                                </a:cxn>
                                <a:cxn ang="T38">
                                  <a:pos x="T24" y="T25"/>
                                </a:cxn>
                              </a:cxnLst>
                              <a:rect l="T39" t="T40" r="T41" b="T42"/>
                              <a:pathLst>
                                <a:path w="77" h="35">
                                  <a:moveTo>
                                    <a:pt x="0" y="33"/>
                                  </a:moveTo>
                                  <a:lnTo>
                                    <a:pt x="8" y="35"/>
                                  </a:lnTo>
                                  <a:lnTo>
                                    <a:pt x="19" y="25"/>
                                  </a:lnTo>
                                  <a:lnTo>
                                    <a:pt x="35" y="18"/>
                                  </a:lnTo>
                                  <a:lnTo>
                                    <a:pt x="42" y="11"/>
                                  </a:lnTo>
                                  <a:lnTo>
                                    <a:pt x="49" y="6"/>
                                  </a:lnTo>
                                  <a:lnTo>
                                    <a:pt x="66" y="3"/>
                                  </a:lnTo>
                                  <a:lnTo>
                                    <a:pt x="77" y="1"/>
                                  </a:lnTo>
                                  <a:lnTo>
                                    <a:pt x="63" y="0"/>
                                  </a:lnTo>
                                  <a:lnTo>
                                    <a:pt x="43" y="3"/>
                                  </a:lnTo>
                                  <a:lnTo>
                                    <a:pt x="37" y="8"/>
                                  </a:lnTo>
                                  <a:lnTo>
                                    <a:pt x="28" y="15"/>
                                  </a:lnTo>
                                  <a:lnTo>
                                    <a:pt x="0" y="3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80" name="Freeform 2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45" y="2952"/>
                              <a:ext cx="11" cy="2"/>
                            </a:xfrm>
                            <a:custGeom>
                              <a:avLst/>
                              <a:gdLst>
                                <a:gd name="T0" fmla="*/ 0 w 120"/>
                                <a:gd name="T1" fmla="*/ 0 h 31"/>
                                <a:gd name="T2" fmla="*/ 0 w 120"/>
                                <a:gd name="T3" fmla="*/ 0 h 31"/>
                                <a:gd name="T4" fmla="*/ 0 w 120"/>
                                <a:gd name="T5" fmla="*/ 0 h 31"/>
                                <a:gd name="T6" fmla="*/ 0 w 120"/>
                                <a:gd name="T7" fmla="*/ 0 h 31"/>
                                <a:gd name="T8" fmla="*/ 0 w 120"/>
                                <a:gd name="T9" fmla="*/ 0 h 31"/>
                                <a:gd name="T10" fmla="*/ 0 w 120"/>
                                <a:gd name="T11" fmla="*/ 0 h 31"/>
                                <a:gd name="T12" fmla="*/ 0 w 120"/>
                                <a:gd name="T13" fmla="*/ 0 h 31"/>
                                <a:gd name="T14" fmla="*/ 0 w 120"/>
                                <a:gd name="T15" fmla="*/ 0 h 31"/>
                                <a:gd name="T16" fmla="*/ 0 w 120"/>
                                <a:gd name="T17" fmla="*/ 0 h 31"/>
                                <a:gd name="T18" fmla="*/ 0 w 120"/>
                                <a:gd name="T19" fmla="*/ 0 h 31"/>
                                <a:gd name="T20" fmla="*/ 0 w 120"/>
                                <a:gd name="T21" fmla="*/ 0 h 31"/>
                                <a:gd name="T22" fmla="*/ 0 w 120"/>
                                <a:gd name="T23" fmla="*/ 0 h 31"/>
                                <a:gd name="T24" fmla="*/ 0 w 120"/>
                                <a:gd name="T25" fmla="*/ 0 h 31"/>
                                <a:gd name="T26" fmla="*/ 0 w 120"/>
                                <a:gd name="T27" fmla="*/ 0 h 31"/>
                                <a:gd name="T28" fmla="*/ 0 w 120"/>
                                <a:gd name="T29" fmla="*/ 0 h 31"/>
                                <a:gd name="T30" fmla="*/ 0 w 120"/>
                                <a:gd name="T31" fmla="*/ 0 h 31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w 120"/>
                                <a:gd name="T49" fmla="*/ 0 h 31"/>
                                <a:gd name="T50" fmla="*/ 120 w 120"/>
                                <a:gd name="T51" fmla="*/ 31 h 31"/>
                              </a:gdLst>
                              <a:ahLst/>
                              <a:cxnLst>
                                <a:cxn ang="T32">
                                  <a:pos x="T0" y="T1"/>
                                </a:cxn>
                                <a:cxn ang="T33">
                                  <a:pos x="T2" y="T3"/>
                                </a:cxn>
                                <a:cxn ang="T34">
                                  <a:pos x="T4" y="T5"/>
                                </a:cxn>
                                <a:cxn ang="T35">
                                  <a:pos x="T6" y="T7"/>
                                </a:cxn>
                                <a:cxn ang="T36">
                                  <a:pos x="T8" y="T9"/>
                                </a:cxn>
                                <a:cxn ang="T37">
                                  <a:pos x="T10" y="T11"/>
                                </a:cxn>
                                <a:cxn ang="T38">
                                  <a:pos x="T12" y="T13"/>
                                </a:cxn>
                                <a:cxn ang="T39">
                                  <a:pos x="T14" y="T15"/>
                                </a:cxn>
                                <a:cxn ang="T40">
                                  <a:pos x="T16" y="T17"/>
                                </a:cxn>
                                <a:cxn ang="T41">
                                  <a:pos x="T18" y="T19"/>
                                </a:cxn>
                                <a:cxn ang="T42">
                                  <a:pos x="T20" y="T21"/>
                                </a:cxn>
                                <a:cxn ang="T43">
                                  <a:pos x="T22" y="T23"/>
                                </a:cxn>
                                <a:cxn ang="T44">
                                  <a:pos x="T24" y="T25"/>
                                </a:cxn>
                                <a:cxn ang="T45">
                                  <a:pos x="T26" y="T27"/>
                                </a:cxn>
                                <a:cxn ang="T46">
                                  <a:pos x="T28" y="T29"/>
                                </a:cxn>
                                <a:cxn ang="T47">
                                  <a:pos x="T30" y="T31"/>
                                </a:cxn>
                              </a:cxnLst>
                              <a:rect l="T48" t="T49" r="T50" b="T51"/>
                              <a:pathLst>
                                <a:path w="120" h="31">
                                  <a:moveTo>
                                    <a:pt x="0" y="7"/>
                                  </a:moveTo>
                                  <a:lnTo>
                                    <a:pt x="25" y="4"/>
                                  </a:lnTo>
                                  <a:lnTo>
                                    <a:pt x="39" y="0"/>
                                  </a:lnTo>
                                  <a:lnTo>
                                    <a:pt x="46" y="0"/>
                                  </a:lnTo>
                                  <a:lnTo>
                                    <a:pt x="61" y="3"/>
                                  </a:lnTo>
                                  <a:lnTo>
                                    <a:pt x="68" y="11"/>
                                  </a:lnTo>
                                  <a:lnTo>
                                    <a:pt x="80" y="17"/>
                                  </a:lnTo>
                                  <a:lnTo>
                                    <a:pt x="104" y="27"/>
                                  </a:lnTo>
                                  <a:lnTo>
                                    <a:pt x="120" y="27"/>
                                  </a:lnTo>
                                  <a:lnTo>
                                    <a:pt x="103" y="31"/>
                                  </a:lnTo>
                                  <a:lnTo>
                                    <a:pt x="92" y="29"/>
                                  </a:lnTo>
                                  <a:lnTo>
                                    <a:pt x="65" y="16"/>
                                  </a:lnTo>
                                  <a:lnTo>
                                    <a:pt x="57" y="7"/>
                                  </a:lnTo>
                                  <a:lnTo>
                                    <a:pt x="39" y="5"/>
                                  </a:lnTo>
                                  <a:lnTo>
                                    <a:pt x="25" y="7"/>
                                  </a:lnTo>
                                  <a:lnTo>
                                    <a:pt x="0" y="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81" name="Freeform 2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37" y="2954"/>
                              <a:ext cx="2" cy="2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23"/>
                                <a:gd name="T2" fmla="*/ 0 w 25"/>
                                <a:gd name="T3" fmla="*/ 0 h 23"/>
                                <a:gd name="T4" fmla="*/ 0 w 25"/>
                                <a:gd name="T5" fmla="*/ 0 h 23"/>
                                <a:gd name="T6" fmla="*/ 0 w 25"/>
                                <a:gd name="T7" fmla="*/ 0 h 23"/>
                                <a:gd name="T8" fmla="*/ 0 w 25"/>
                                <a:gd name="T9" fmla="*/ 0 h 23"/>
                                <a:gd name="T10" fmla="*/ 0 w 25"/>
                                <a:gd name="T11" fmla="*/ 0 h 23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25"/>
                                <a:gd name="T19" fmla="*/ 0 h 23"/>
                                <a:gd name="T20" fmla="*/ 25 w 25"/>
                                <a:gd name="T21" fmla="*/ 23 h 23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25" h="23">
                                  <a:moveTo>
                                    <a:pt x="19" y="0"/>
                                  </a:moveTo>
                                  <a:lnTo>
                                    <a:pt x="25" y="9"/>
                                  </a:lnTo>
                                  <a:lnTo>
                                    <a:pt x="18" y="18"/>
                                  </a:lnTo>
                                  <a:lnTo>
                                    <a:pt x="0" y="23"/>
                                  </a:lnTo>
                                  <a:lnTo>
                                    <a:pt x="19" y="11"/>
                                  </a:lnTo>
                                  <a:lnTo>
                                    <a:pt x="19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82" name="Freeform 28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34" y="2953"/>
                              <a:ext cx="3" cy="1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21"/>
                                <a:gd name="T2" fmla="*/ 0 w 25"/>
                                <a:gd name="T3" fmla="*/ 0 h 21"/>
                                <a:gd name="T4" fmla="*/ 0 w 25"/>
                                <a:gd name="T5" fmla="*/ 0 h 21"/>
                                <a:gd name="T6" fmla="*/ 0 w 25"/>
                                <a:gd name="T7" fmla="*/ 0 h 21"/>
                                <a:gd name="T8" fmla="*/ 0 w 25"/>
                                <a:gd name="T9" fmla="*/ 0 h 21"/>
                                <a:gd name="T10" fmla="*/ 0 w 25"/>
                                <a:gd name="T11" fmla="*/ 0 h 21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25"/>
                                <a:gd name="T19" fmla="*/ 0 h 21"/>
                                <a:gd name="T20" fmla="*/ 25 w 25"/>
                                <a:gd name="T21" fmla="*/ 21 h 21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25" h="21">
                                  <a:moveTo>
                                    <a:pt x="25" y="12"/>
                                  </a:moveTo>
                                  <a:lnTo>
                                    <a:pt x="19" y="0"/>
                                  </a:lnTo>
                                  <a:lnTo>
                                    <a:pt x="17" y="10"/>
                                  </a:lnTo>
                                  <a:lnTo>
                                    <a:pt x="0" y="19"/>
                                  </a:lnTo>
                                  <a:lnTo>
                                    <a:pt x="2" y="21"/>
                                  </a:lnTo>
                                  <a:lnTo>
                                    <a:pt x="25" y="1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83" name="Freeform 29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62" y="2955"/>
                              <a:ext cx="2" cy="2"/>
                            </a:xfrm>
                            <a:custGeom>
                              <a:avLst/>
                              <a:gdLst>
                                <a:gd name="T0" fmla="*/ 0 w 28"/>
                                <a:gd name="T1" fmla="*/ 0 h 31"/>
                                <a:gd name="T2" fmla="*/ 0 w 28"/>
                                <a:gd name="T3" fmla="*/ 0 h 31"/>
                                <a:gd name="T4" fmla="*/ 0 w 28"/>
                                <a:gd name="T5" fmla="*/ 0 h 31"/>
                                <a:gd name="T6" fmla="*/ 0 w 28"/>
                                <a:gd name="T7" fmla="*/ 0 h 31"/>
                                <a:gd name="T8" fmla="*/ 0 w 28"/>
                                <a:gd name="T9" fmla="*/ 0 h 31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28"/>
                                <a:gd name="T16" fmla="*/ 0 h 31"/>
                                <a:gd name="T17" fmla="*/ 28 w 28"/>
                                <a:gd name="T18" fmla="*/ 31 h 31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28" h="31">
                                  <a:moveTo>
                                    <a:pt x="0" y="0"/>
                                  </a:moveTo>
                                  <a:lnTo>
                                    <a:pt x="6" y="16"/>
                                  </a:lnTo>
                                  <a:lnTo>
                                    <a:pt x="17" y="29"/>
                                  </a:lnTo>
                                  <a:lnTo>
                                    <a:pt x="28" y="31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84" name="Freeform 29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70" y="2965"/>
                              <a:ext cx="4" cy="2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0 h 29"/>
                                <a:gd name="T2" fmla="*/ 0 w 37"/>
                                <a:gd name="T3" fmla="*/ 0 h 29"/>
                                <a:gd name="T4" fmla="*/ 0 w 37"/>
                                <a:gd name="T5" fmla="*/ 0 h 29"/>
                                <a:gd name="T6" fmla="*/ 0 w 37"/>
                                <a:gd name="T7" fmla="*/ 0 h 29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7"/>
                                <a:gd name="T13" fmla="*/ 0 h 29"/>
                                <a:gd name="T14" fmla="*/ 37 w 37"/>
                                <a:gd name="T15" fmla="*/ 29 h 29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7" h="29">
                                  <a:moveTo>
                                    <a:pt x="37" y="0"/>
                                  </a:moveTo>
                                  <a:lnTo>
                                    <a:pt x="13" y="11"/>
                                  </a:lnTo>
                                  <a:lnTo>
                                    <a:pt x="0" y="29"/>
                                  </a:lnTo>
                                  <a:lnTo>
                                    <a:pt x="3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2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273" name="Group 29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75" y="2961"/>
                            <a:ext cx="14" cy="14"/>
                            <a:chOff x="5175" y="2961"/>
                            <a:chExt cx="14" cy="14"/>
                          </a:xfrm>
                        </p:grpSpPr>
                        <p:sp>
                          <p:nvSpPr>
                            <p:cNvPr id="7274" name="Freeform 2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75" y="2961"/>
                              <a:ext cx="14" cy="14"/>
                            </a:xfrm>
                            <a:custGeom>
                              <a:avLst/>
                              <a:gdLst>
                                <a:gd name="T0" fmla="*/ 0 w 158"/>
                                <a:gd name="T1" fmla="*/ 0 h 189"/>
                                <a:gd name="T2" fmla="*/ 0 w 158"/>
                                <a:gd name="T3" fmla="*/ 0 h 189"/>
                                <a:gd name="T4" fmla="*/ 0 w 158"/>
                                <a:gd name="T5" fmla="*/ 0 h 189"/>
                                <a:gd name="T6" fmla="*/ 0 w 158"/>
                                <a:gd name="T7" fmla="*/ 0 h 189"/>
                                <a:gd name="T8" fmla="*/ 0 w 158"/>
                                <a:gd name="T9" fmla="*/ 0 h 189"/>
                                <a:gd name="T10" fmla="*/ 0 w 158"/>
                                <a:gd name="T11" fmla="*/ 0 h 189"/>
                                <a:gd name="T12" fmla="*/ 0 w 158"/>
                                <a:gd name="T13" fmla="*/ 0 h 189"/>
                                <a:gd name="T14" fmla="*/ 0 w 158"/>
                                <a:gd name="T15" fmla="*/ 0 h 189"/>
                                <a:gd name="T16" fmla="*/ 0 w 158"/>
                                <a:gd name="T17" fmla="*/ 0 h 189"/>
                                <a:gd name="T18" fmla="*/ 0 w 158"/>
                                <a:gd name="T19" fmla="*/ 0 h 189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58"/>
                                <a:gd name="T31" fmla="*/ 0 h 189"/>
                                <a:gd name="T32" fmla="*/ 158 w 158"/>
                                <a:gd name="T33" fmla="*/ 189 h 189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58" h="189">
                                  <a:moveTo>
                                    <a:pt x="55" y="13"/>
                                  </a:moveTo>
                                  <a:lnTo>
                                    <a:pt x="30" y="40"/>
                                  </a:lnTo>
                                  <a:lnTo>
                                    <a:pt x="19" y="62"/>
                                  </a:lnTo>
                                  <a:lnTo>
                                    <a:pt x="8" y="98"/>
                                  </a:lnTo>
                                  <a:lnTo>
                                    <a:pt x="8" y="118"/>
                                  </a:lnTo>
                                  <a:lnTo>
                                    <a:pt x="0" y="149"/>
                                  </a:lnTo>
                                  <a:lnTo>
                                    <a:pt x="129" y="189"/>
                                  </a:lnTo>
                                  <a:lnTo>
                                    <a:pt x="158" y="0"/>
                                  </a:lnTo>
                                  <a:lnTo>
                                    <a:pt x="106" y="13"/>
                                  </a:lnTo>
                                  <a:lnTo>
                                    <a:pt x="55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275" name="Freeform 2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177" y="2962"/>
                              <a:ext cx="11" cy="12"/>
                            </a:xfrm>
                            <a:custGeom>
                              <a:avLst/>
                              <a:gdLst>
                                <a:gd name="T0" fmla="*/ 0 w 128"/>
                                <a:gd name="T1" fmla="*/ 0 h 157"/>
                                <a:gd name="T2" fmla="*/ 0 w 128"/>
                                <a:gd name="T3" fmla="*/ 0 h 157"/>
                                <a:gd name="T4" fmla="*/ 0 w 128"/>
                                <a:gd name="T5" fmla="*/ 0 h 157"/>
                                <a:gd name="T6" fmla="*/ 0 w 128"/>
                                <a:gd name="T7" fmla="*/ 0 h 157"/>
                                <a:gd name="T8" fmla="*/ 0 w 128"/>
                                <a:gd name="T9" fmla="*/ 0 h 157"/>
                                <a:gd name="T10" fmla="*/ 0 w 128"/>
                                <a:gd name="T11" fmla="*/ 0 h 157"/>
                                <a:gd name="T12" fmla="*/ 0 w 128"/>
                                <a:gd name="T13" fmla="*/ 0 h 157"/>
                                <a:gd name="T14" fmla="*/ 0 w 128"/>
                                <a:gd name="T15" fmla="*/ 0 h 157"/>
                                <a:gd name="T16" fmla="*/ 0 w 128"/>
                                <a:gd name="T17" fmla="*/ 0 h 157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128"/>
                                <a:gd name="T28" fmla="*/ 0 h 157"/>
                                <a:gd name="T29" fmla="*/ 128 w 128"/>
                                <a:gd name="T30" fmla="*/ 157 h 157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128" h="157">
                                  <a:moveTo>
                                    <a:pt x="50" y="5"/>
                                  </a:moveTo>
                                  <a:lnTo>
                                    <a:pt x="27" y="29"/>
                                  </a:lnTo>
                                  <a:lnTo>
                                    <a:pt x="8" y="66"/>
                                  </a:lnTo>
                                  <a:lnTo>
                                    <a:pt x="4" y="92"/>
                                  </a:lnTo>
                                  <a:lnTo>
                                    <a:pt x="0" y="122"/>
                                  </a:lnTo>
                                  <a:lnTo>
                                    <a:pt x="103" y="157"/>
                                  </a:lnTo>
                                  <a:lnTo>
                                    <a:pt x="128" y="0"/>
                                  </a:lnTo>
                                  <a:lnTo>
                                    <a:pt x="89" y="7"/>
                                  </a:lnTo>
                                  <a:lnTo>
                                    <a:pt x="50" y="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0E0E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defTabSz="457200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kumimoji="1" lang="en-US">
                                <a:solidFill>
                                  <a:srgbClr val="000000"/>
                                </a:solidFill>
                                <a:ea typeface="ＭＳ Ｐゴシック" pitchFamily="34" charset="-128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230" name="Freeform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88" y="2881"/>
                          <a:ext cx="49" cy="44"/>
                        </a:xfrm>
                        <a:custGeom>
                          <a:avLst/>
                          <a:gdLst>
                            <a:gd name="T0" fmla="*/ 0 w 536"/>
                            <a:gd name="T1" fmla="*/ 0 h 573"/>
                            <a:gd name="T2" fmla="*/ 0 w 536"/>
                            <a:gd name="T3" fmla="*/ 0 h 573"/>
                            <a:gd name="T4" fmla="*/ 0 w 536"/>
                            <a:gd name="T5" fmla="*/ 0 h 573"/>
                            <a:gd name="T6" fmla="*/ 0 w 536"/>
                            <a:gd name="T7" fmla="*/ 0 h 573"/>
                            <a:gd name="T8" fmla="*/ 0 w 536"/>
                            <a:gd name="T9" fmla="*/ 0 h 573"/>
                            <a:gd name="T10" fmla="*/ 0 w 536"/>
                            <a:gd name="T11" fmla="*/ 0 h 573"/>
                            <a:gd name="T12" fmla="*/ 0 w 536"/>
                            <a:gd name="T13" fmla="*/ 0 h 573"/>
                            <a:gd name="T14" fmla="*/ 0 w 536"/>
                            <a:gd name="T15" fmla="*/ 0 h 573"/>
                            <a:gd name="T16" fmla="*/ 0 w 536"/>
                            <a:gd name="T17" fmla="*/ 0 h 573"/>
                            <a:gd name="T18" fmla="*/ 0 w 536"/>
                            <a:gd name="T19" fmla="*/ 0 h 573"/>
                            <a:gd name="T20" fmla="*/ 0 w 536"/>
                            <a:gd name="T21" fmla="*/ 0 h 573"/>
                            <a:gd name="T22" fmla="*/ 0 w 536"/>
                            <a:gd name="T23" fmla="*/ 0 h 573"/>
                            <a:gd name="T24" fmla="*/ 0 w 536"/>
                            <a:gd name="T25" fmla="*/ 0 h 573"/>
                            <a:gd name="T26" fmla="*/ 0 w 536"/>
                            <a:gd name="T27" fmla="*/ 0 h 573"/>
                            <a:gd name="T28" fmla="*/ 0 w 536"/>
                            <a:gd name="T29" fmla="*/ 0 h 573"/>
                            <a:gd name="T30" fmla="*/ 0 w 536"/>
                            <a:gd name="T31" fmla="*/ 0 h 573"/>
                            <a:gd name="T32" fmla="*/ 0 w 536"/>
                            <a:gd name="T33" fmla="*/ 0 h 573"/>
                            <a:gd name="T34" fmla="*/ 0 w 536"/>
                            <a:gd name="T35" fmla="*/ 0 h 573"/>
                            <a:gd name="T36" fmla="*/ 0 w 536"/>
                            <a:gd name="T37" fmla="*/ 0 h 573"/>
                            <a:gd name="T38" fmla="*/ 0 w 536"/>
                            <a:gd name="T39" fmla="*/ 0 h 573"/>
                            <a:gd name="T40" fmla="*/ 0 w 536"/>
                            <a:gd name="T41" fmla="*/ 0 h 573"/>
                            <a:gd name="T42" fmla="*/ 0 w 536"/>
                            <a:gd name="T43" fmla="*/ 0 h 573"/>
                            <a:gd name="T44" fmla="*/ 0 w 536"/>
                            <a:gd name="T45" fmla="*/ 0 h 573"/>
                            <a:gd name="T46" fmla="*/ 0 w 536"/>
                            <a:gd name="T47" fmla="*/ 0 h 573"/>
                            <a:gd name="T48" fmla="*/ 0 w 536"/>
                            <a:gd name="T49" fmla="*/ 0 h 573"/>
                            <a:gd name="T50" fmla="*/ 0 w 536"/>
                            <a:gd name="T51" fmla="*/ 0 h 573"/>
                            <a:gd name="T52" fmla="*/ 0 w 536"/>
                            <a:gd name="T53" fmla="*/ 0 h 573"/>
                            <a:gd name="T54" fmla="*/ 0 w 536"/>
                            <a:gd name="T55" fmla="*/ 0 h 573"/>
                            <a:gd name="T56" fmla="*/ 0 w 536"/>
                            <a:gd name="T57" fmla="*/ 0 h 573"/>
                            <a:gd name="T58" fmla="*/ 0 w 536"/>
                            <a:gd name="T59" fmla="*/ 0 h 573"/>
                            <a:gd name="T60" fmla="*/ 0 w 536"/>
                            <a:gd name="T61" fmla="*/ 0 h 573"/>
                            <a:gd name="T62" fmla="*/ 0 w 536"/>
                            <a:gd name="T63" fmla="*/ 0 h 573"/>
                            <a:gd name="T64" fmla="*/ 0 w 536"/>
                            <a:gd name="T65" fmla="*/ 0 h 573"/>
                            <a:gd name="T66" fmla="*/ 0 w 536"/>
                            <a:gd name="T67" fmla="*/ 0 h 573"/>
                            <a:gd name="T68" fmla="*/ 0 w 536"/>
                            <a:gd name="T69" fmla="*/ 0 h 573"/>
                            <a:gd name="T70" fmla="*/ 0 w 536"/>
                            <a:gd name="T71" fmla="*/ 0 h 573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w 536"/>
                            <a:gd name="T109" fmla="*/ 0 h 573"/>
                            <a:gd name="T110" fmla="*/ 536 w 536"/>
                            <a:gd name="T111" fmla="*/ 573 h 573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T108" t="T109" r="T110" b="T111"/>
                          <a:pathLst>
                            <a:path w="536" h="573">
                              <a:moveTo>
                                <a:pt x="175" y="19"/>
                              </a:moveTo>
                              <a:lnTo>
                                <a:pt x="128" y="52"/>
                              </a:lnTo>
                              <a:lnTo>
                                <a:pt x="103" y="93"/>
                              </a:lnTo>
                              <a:lnTo>
                                <a:pt x="80" y="137"/>
                              </a:lnTo>
                              <a:lnTo>
                                <a:pt x="66" y="159"/>
                              </a:lnTo>
                              <a:lnTo>
                                <a:pt x="66" y="184"/>
                              </a:lnTo>
                              <a:lnTo>
                                <a:pt x="78" y="213"/>
                              </a:lnTo>
                              <a:lnTo>
                                <a:pt x="55" y="236"/>
                              </a:lnTo>
                              <a:lnTo>
                                <a:pt x="19" y="298"/>
                              </a:lnTo>
                              <a:lnTo>
                                <a:pt x="0" y="331"/>
                              </a:lnTo>
                              <a:lnTo>
                                <a:pt x="0" y="342"/>
                              </a:lnTo>
                              <a:lnTo>
                                <a:pt x="4" y="354"/>
                              </a:lnTo>
                              <a:lnTo>
                                <a:pt x="20" y="357"/>
                              </a:lnTo>
                              <a:lnTo>
                                <a:pt x="43" y="358"/>
                              </a:lnTo>
                              <a:lnTo>
                                <a:pt x="56" y="362"/>
                              </a:lnTo>
                              <a:lnTo>
                                <a:pt x="55" y="387"/>
                              </a:lnTo>
                              <a:lnTo>
                                <a:pt x="48" y="416"/>
                              </a:lnTo>
                              <a:lnTo>
                                <a:pt x="61" y="432"/>
                              </a:lnTo>
                              <a:lnTo>
                                <a:pt x="57" y="454"/>
                              </a:lnTo>
                              <a:lnTo>
                                <a:pt x="68" y="468"/>
                              </a:lnTo>
                              <a:lnTo>
                                <a:pt x="79" y="505"/>
                              </a:lnTo>
                              <a:lnTo>
                                <a:pt x="95" y="517"/>
                              </a:lnTo>
                              <a:lnTo>
                                <a:pt x="121" y="517"/>
                              </a:lnTo>
                              <a:lnTo>
                                <a:pt x="156" y="512"/>
                              </a:lnTo>
                              <a:lnTo>
                                <a:pt x="193" y="505"/>
                              </a:lnTo>
                              <a:lnTo>
                                <a:pt x="190" y="573"/>
                              </a:lnTo>
                              <a:lnTo>
                                <a:pt x="476" y="483"/>
                              </a:lnTo>
                              <a:lnTo>
                                <a:pt x="453" y="430"/>
                              </a:lnTo>
                              <a:lnTo>
                                <a:pt x="458" y="389"/>
                              </a:lnTo>
                              <a:lnTo>
                                <a:pt x="536" y="313"/>
                              </a:lnTo>
                              <a:lnTo>
                                <a:pt x="536" y="110"/>
                              </a:lnTo>
                              <a:lnTo>
                                <a:pt x="483" y="54"/>
                              </a:lnTo>
                              <a:lnTo>
                                <a:pt x="417" y="25"/>
                              </a:lnTo>
                              <a:lnTo>
                                <a:pt x="348" y="0"/>
                              </a:lnTo>
                              <a:lnTo>
                                <a:pt x="257" y="12"/>
                              </a:lnTo>
                              <a:lnTo>
                                <a:pt x="175" y="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588">
                          <a:solidFill>
                            <a:srgbClr val="402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1" name="Freeform 2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91" y="2908"/>
                          <a:ext cx="2" cy="0"/>
                        </a:xfrm>
                        <a:custGeom>
                          <a:avLst/>
                          <a:gdLst>
                            <a:gd name="T0" fmla="*/ 0 w 31"/>
                            <a:gd name="T1" fmla="*/ 0 h 9"/>
                            <a:gd name="T2" fmla="*/ 0 w 31"/>
                            <a:gd name="T3" fmla="*/ 0 h 9"/>
                            <a:gd name="T4" fmla="*/ 0 w 31"/>
                            <a:gd name="T5" fmla="*/ 0 h 9"/>
                            <a:gd name="T6" fmla="*/ 0 w 31"/>
                            <a:gd name="T7" fmla="*/ 0 h 9"/>
                            <a:gd name="T8" fmla="*/ 0 w 31"/>
                            <a:gd name="T9" fmla="*/ 0 h 9"/>
                            <a:gd name="T10" fmla="*/ 0 w 31"/>
                            <a:gd name="T11" fmla="*/ 0 h 9"/>
                            <a:gd name="T12" fmla="*/ 0 w 31"/>
                            <a:gd name="T13" fmla="*/ 0 h 9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31"/>
                            <a:gd name="T22" fmla="*/ 0 h 9"/>
                            <a:gd name="T23" fmla="*/ 31 w 31"/>
                            <a:gd name="T24" fmla="*/ 0 h 9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31" h="9">
                              <a:moveTo>
                                <a:pt x="0" y="3"/>
                              </a:moveTo>
                              <a:lnTo>
                                <a:pt x="6" y="8"/>
                              </a:lnTo>
                              <a:lnTo>
                                <a:pt x="23" y="6"/>
                              </a:lnTo>
                              <a:lnTo>
                                <a:pt x="29" y="9"/>
                              </a:lnTo>
                              <a:lnTo>
                                <a:pt x="31" y="2"/>
                              </a:lnTo>
                              <a:lnTo>
                                <a:pt x="22" y="0"/>
                              </a:lnTo>
                              <a:lnTo>
                                <a:pt x="0" y="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2" name="Freeform 2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93" y="2906"/>
                          <a:ext cx="1" cy="2"/>
                        </a:xfrm>
                        <a:custGeom>
                          <a:avLst/>
                          <a:gdLst>
                            <a:gd name="T0" fmla="*/ 0 w 14"/>
                            <a:gd name="T1" fmla="*/ 0 h 23"/>
                            <a:gd name="T2" fmla="*/ 0 w 14"/>
                            <a:gd name="T3" fmla="*/ 0 h 23"/>
                            <a:gd name="T4" fmla="*/ 0 w 14"/>
                            <a:gd name="T5" fmla="*/ 0 h 23"/>
                            <a:gd name="T6" fmla="*/ 0 w 14"/>
                            <a:gd name="T7" fmla="*/ 0 h 23"/>
                            <a:gd name="T8" fmla="*/ 0 w 14"/>
                            <a:gd name="T9" fmla="*/ 0 h 23"/>
                            <a:gd name="T10" fmla="*/ 0 w 14"/>
                            <a:gd name="T11" fmla="*/ 0 h 23"/>
                            <a:gd name="T12" fmla="*/ 0 w 14"/>
                            <a:gd name="T13" fmla="*/ 0 h 23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4"/>
                            <a:gd name="T22" fmla="*/ 0 h 23"/>
                            <a:gd name="T23" fmla="*/ 14 w 14"/>
                            <a:gd name="T24" fmla="*/ 23 h 23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4" h="23">
                              <a:moveTo>
                                <a:pt x="0" y="0"/>
                              </a:moveTo>
                              <a:lnTo>
                                <a:pt x="9" y="5"/>
                              </a:lnTo>
                              <a:lnTo>
                                <a:pt x="9" y="13"/>
                              </a:lnTo>
                              <a:lnTo>
                                <a:pt x="11" y="23"/>
                              </a:lnTo>
                              <a:lnTo>
                                <a:pt x="14" y="9"/>
                              </a:lnTo>
                              <a:lnTo>
                                <a:pt x="14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3" name="Freeform 2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95" y="2901"/>
                          <a:ext cx="1" cy="3"/>
                        </a:xfrm>
                        <a:custGeom>
                          <a:avLst/>
                          <a:gdLst>
                            <a:gd name="T0" fmla="*/ 0 w 15"/>
                            <a:gd name="T1" fmla="*/ 0 h 44"/>
                            <a:gd name="T2" fmla="*/ 0 w 15"/>
                            <a:gd name="T3" fmla="*/ 0 h 44"/>
                            <a:gd name="T4" fmla="*/ 0 w 15"/>
                            <a:gd name="T5" fmla="*/ 0 h 44"/>
                            <a:gd name="T6" fmla="*/ 0 w 15"/>
                            <a:gd name="T7" fmla="*/ 0 h 44"/>
                            <a:gd name="T8" fmla="*/ 0 w 15"/>
                            <a:gd name="T9" fmla="*/ 0 h 4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"/>
                            <a:gd name="T16" fmla="*/ 0 h 44"/>
                            <a:gd name="T17" fmla="*/ 15 w 15"/>
                            <a:gd name="T18" fmla="*/ 44 h 4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" h="44">
                              <a:moveTo>
                                <a:pt x="15" y="0"/>
                              </a:moveTo>
                              <a:lnTo>
                                <a:pt x="4" y="25"/>
                              </a:lnTo>
                              <a:lnTo>
                                <a:pt x="0" y="44"/>
                              </a:lnTo>
                              <a:lnTo>
                                <a:pt x="8" y="31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4" name="Freeform 2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96" y="2897"/>
                          <a:ext cx="5" cy="3"/>
                        </a:xfrm>
                        <a:custGeom>
                          <a:avLst/>
                          <a:gdLst>
                            <a:gd name="T0" fmla="*/ 0 w 59"/>
                            <a:gd name="T1" fmla="*/ 0 h 37"/>
                            <a:gd name="T2" fmla="*/ 0 w 59"/>
                            <a:gd name="T3" fmla="*/ 0 h 37"/>
                            <a:gd name="T4" fmla="*/ 0 w 59"/>
                            <a:gd name="T5" fmla="*/ 0 h 37"/>
                            <a:gd name="T6" fmla="*/ 0 w 59"/>
                            <a:gd name="T7" fmla="*/ 0 h 37"/>
                            <a:gd name="T8" fmla="*/ 0 w 59"/>
                            <a:gd name="T9" fmla="*/ 0 h 37"/>
                            <a:gd name="T10" fmla="*/ 0 w 59"/>
                            <a:gd name="T11" fmla="*/ 0 h 37"/>
                            <a:gd name="T12" fmla="*/ 0 w 59"/>
                            <a:gd name="T13" fmla="*/ 0 h 37"/>
                            <a:gd name="T14" fmla="*/ 0 w 59"/>
                            <a:gd name="T15" fmla="*/ 0 h 37"/>
                            <a:gd name="T16" fmla="*/ 0 w 59"/>
                            <a:gd name="T17" fmla="*/ 0 h 37"/>
                            <a:gd name="T18" fmla="*/ 0 w 59"/>
                            <a:gd name="T19" fmla="*/ 0 h 37"/>
                            <a:gd name="T20" fmla="*/ 0 w 59"/>
                            <a:gd name="T21" fmla="*/ 0 h 37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59"/>
                            <a:gd name="T34" fmla="*/ 0 h 37"/>
                            <a:gd name="T35" fmla="*/ 59 w 59"/>
                            <a:gd name="T36" fmla="*/ 37 h 37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59" h="37">
                              <a:moveTo>
                                <a:pt x="0" y="0"/>
                              </a:moveTo>
                              <a:lnTo>
                                <a:pt x="12" y="20"/>
                              </a:lnTo>
                              <a:lnTo>
                                <a:pt x="10" y="26"/>
                              </a:lnTo>
                              <a:lnTo>
                                <a:pt x="10" y="30"/>
                              </a:lnTo>
                              <a:lnTo>
                                <a:pt x="6" y="37"/>
                              </a:lnTo>
                              <a:lnTo>
                                <a:pt x="14" y="25"/>
                              </a:lnTo>
                              <a:lnTo>
                                <a:pt x="26" y="25"/>
                              </a:lnTo>
                              <a:lnTo>
                                <a:pt x="38" y="20"/>
                              </a:lnTo>
                              <a:lnTo>
                                <a:pt x="59" y="19"/>
                              </a:lnTo>
                              <a:lnTo>
                                <a:pt x="38" y="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5" name="Freeform 30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95" y="2893"/>
                          <a:ext cx="9" cy="3"/>
                        </a:xfrm>
                        <a:custGeom>
                          <a:avLst/>
                          <a:gdLst>
                            <a:gd name="T0" fmla="*/ 0 w 98"/>
                            <a:gd name="T1" fmla="*/ 0 h 36"/>
                            <a:gd name="T2" fmla="*/ 0 w 98"/>
                            <a:gd name="T3" fmla="*/ 0 h 36"/>
                            <a:gd name="T4" fmla="*/ 0 w 98"/>
                            <a:gd name="T5" fmla="*/ 0 h 36"/>
                            <a:gd name="T6" fmla="*/ 0 w 98"/>
                            <a:gd name="T7" fmla="*/ 0 h 36"/>
                            <a:gd name="T8" fmla="*/ 0 w 98"/>
                            <a:gd name="T9" fmla="*/ 0 h 36"/>
                            <a:gd name="T10" fmla="*/ 0 w 98"/>
                            <a:gd name="T11" fmla="*/ 0 h 36"/>
                            <a:gd name="T12" fmla="*/ 0 w 98"/>
                            <a:gd name="T13" fmla="*/ 0 h 36"/>
                            <a:gd name="T14" fmla="*/ 0 w 98"/>
                            <a:gd name="T15" fmla="*/ 0 h 36"/>
                            <a:gd name="T16" fmla="*/ 0 w 98"/>
                            <a:gd name="T17" fmla="*/ 0 h 36"/>
                            <a:gd name="T18" fmla="*/ 0 w 98"/>
                            <a:gd name="T19" fmla="*/ 0 h 36"/>
                            <a:gd name="T20" fmla="*/ 0 w 98"/>
                            <a:gd name="T21" fmla="*/ 0 h 36"/>
                            <a:gd name="T22" fmla="*/ 0 w 98"/>
                            <a:gd name="T23" fmla="*/ 0 h 36"/>
                            <a:gd name="T24" fmla="*/ 0 w 98"/>
                            <a:gd name="T25" fmla="*/ 0 h 36"/>
                            <a:gd name="T26" fmla="*/ 0 w 98"/>
                            <a:gd name="T27" fmla="*/ 0 h 36"/>
                            <a:gd name="T28" fmla="*/ 0 w 98"/>
                            <a:gd name="T29" fmla="*/ 0 h 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98"/>
                            <a:gd name="T46" fmla="*/ 0 h 36"/>
                            <a:gd name="T47" fmla="*/ 98 w 98"/>
                            <a:gd name="T48" fmla="*/ 36 h 36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98" h="36">
                              <a:moveTo>
                                <a:pt x="0" y="18"/>
                              </a:moveTo>
                              <a:lnTo>
                                <a:pt x="4" y="31"/>
                              </a:lnTo>
                              <a:lnTo>
                                <a:pt x="14" y="36"/>
                              </a:lnTo>
                              <a:lnTo>
                                <a:pt x="30" y="25"/>
                              </a:lnTo>
                              <a:lnTo>
                                <a:pt x="50" y="18"/>
                              </a:lnTo>
                              <a:lnTo>
                                <a:pt x="83" y="17"/>
                              </a:lnTo>
                              <a:lnTo>
                                <a:pt x="98" y="19"/>
                              </a:lnTo>
                              <a:lnTo>
                                <a:pt x="73" y="9"/>
                              </a:lnTo>
                              <a:lnTo>
                                <a:pt x="56" y="4"/>
                              </a:lnTo>
                              <a:lnTo>
                                <a:pt x="58" y="0"/>
                              </a:lnTo>
                              <a:lnTo>
                                <a:pt x="41" y="7"/>
                              </a:lnTo>
                              <a:lnTo>
                                <a:pt x="44" y="2"/>
                              </a:lnTo>
                              <a:lnTo>
                                <a:pt x="29" y="9"/>
                              </a:lnTo>
                              <a:lnTo>
                                <a:pt x="16" y="9"/>
                              </a:lnTo>
                              <a:lnTo>
                                <a:pt x="0" y="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6" name="Freeform 3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5" y="2897"/>
                          <a:ext cx="5" cy="9"/>
                        </a:xfrm>
                        <a:custGeom>
                          <a:avLst/>
                          <a:gdLst>
                            <a:gd name="T0" fmla="*/ 0 w 59"/>
                            <a:gd name="T1" fmla="*/ 0 h 114"/>
                            <a:gd name="T2" fmla="*/ 0 w 59"/>
                            <a:gd name="T3" fmla="*/ 0 h 114"/>
                            <a:gd name="T4" fmla="*/ 0 w 59"/>
                            <a:gd name="T5" fmla="*/ 0 h 114"/>
                            <a:gd name="T6" fmla="*/ 0 w 59"/>
                            <a:gd name="T7" fmla="*/ 0 h 114"/>
                            <a:gd name="T8" fmla="*/ 0 w 59"/>
                            <a:gd name="T9" fmla="*/ 0 h 114"/>
                            <a:gd name="T10" fmla="*/ 0 w 59"/>
                            <a:gd name="T11" fmla="*/ 0 h 114"/>
                            <a:gd name="T12" fmla="*/ 0 w 59"/>
                            <a:gd name="T13" fmla="*/ 0 h 114"/>
                            <a:gd name="T14" fmla="*/ 0 w 59"/>
                            <a:gd name="T15" fmla="*/ 0 h 114"/>
                            <a:gd name="T16" fmla="*/ 0 w 59"/>
                            <a:gd name="T17" fmla="*/ 0 h 114"/>
                            <a:gd name="T18" fmla="*/ 0 w 59"/>
                            <a:gd name="T19" fmla="*/ 0 h 114"/>
                            <a:gd name="T20" fmla="*/ 0 w 59"/>
                            <a:gd name="T21" fmla="*/ 0 h 114"/>
                            <a:gd name="T22" fmla="*/ 0 w 59"/>
                            <a:gd name="T23" fmla="*/ 0 h 114"/>
                            <a:gd name="T24" fmla="*/ 0 w 59"/>
                            <a:gd name="T25" fmla="*/ 0 h 114"/>
                            <a:gd name="T26" fmla="*/ 0 w 59"/>
                            <a:gd name="T27" fmla="*/ 0 h 114"/>
                            <a:gd name="T28" fmla="*/ 0 w 59"/>
                            <a:gd name="T29" fmla="*/ 0 h 114"/>
                            <a:gd name="T30" fmla="*/ 0 w 59"/>
                            <a:gd name="T31" fmla="*/ 0 h 114"/>
                            <a:gd name="T32" fmla="*/ 0 w 59"/>
                            <a:gd name="T33" fmla="*/ 0 h 114"/>
                            <a:gd name="T34" fmla="*/ 0 w 59"/>
                            <a:gd name="T35" fmla="*/ 0 h 114"/>
                            <a:gd name="T36" fmla="*/ 0 w 59"/>
                            <a:gd name="T37" fmla="*/ 0 h 114"/>
                            <a:gd name="T38" fmla="*/ 0 w 59"/>
                            <a:gd name="T39" fmla="*/ 0 h 114"/>
                            <a:gd name="T40" fmla="*/ 0 w 59"/>
                            <a:gd name="T41" fmla="*/ 0 h 114"/>
                            <a:gd name="T42" fmla="*/ 0 w 59"/>
                            <a:gd name="T43" fmla="*/ 0 h 114"/>
                            <a:gd name="T44" fmla="*/ 0 w 59"/>
                            <a:gd name="T45" fmla="*/ 0 h 114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59"/>
                            <a:gd name="T70" fmla="*/ 0 h 114"/>
                            <a:gd name="T71" fmla="*/ 59 w 59"/>
                            <a:gd name="T72" fmla="*/ 114 h 114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59" h="114">
                              <a:moveTo>
                                <a:pt x="0" y="22"/>
                              </a:moveTo>
                              <a:lnTo>
                                <a:pt x="18" y="8"/>
                              </a:lnTo>
                              <a:lnTo>
                                <a:pt x="39" y="11"/>
                              </a:lnTo>
                              <a:lnTo>
                                <a:pt x="51" y="31"/>
                              </a:lnTo>
                              <a:lnTo>
                                <a:pt x="53" y="56"/>
                              </a:lnTo>
                              <a:lnTo>
                                <a:pt x="51" y="76"/>
                              </a:lnTo>
                              <a:lnTo>
                                <a:pt x="43" y="93"/>
                              </a:lnTo>
                              <a:lnTo>
                                <a:pt x="33" y="67"/>
                              </a:lnTo>
                              <a:lnTo>
                                <a:pt x="23" y="53"/>
                              </a:lnTo>
                              <a:lnTo>
                                <a:pt x="4" y="43"/>
                              </a:lnTo>
                              <a:lnTo>
                                <a:pt x="19" y="64"/>
                              </a:lnTo>
                              <a:lnTo>
                                <a:pt x="36" y="80"/>
                              </a:lnTo>
                              <a:lnTo>
                                <a:pt x="37" y="97"/>
                              </a:lnTo>
                              <a:lnTo>
                                <a:pt x="30" y="112"/>
                              </a:lnTo>
                              <a:lnTo>
                                <a:pt x="21" y="114"/>
                              </a:lnTo>
                              <a:lnTo>
                                <a:pt x="45" y="109"/>
                              </a:lnTo>
                              <a:lnTo>
                                <a:pt x="58" y="84"/>
                              </a:lnTo>
                              <a:lnTo>
                                <a:pt x="59" y="53"/>
                              </a:lnTo>
                              <a:lnTo>
                                <a:pt x="58" y="24"/>
                              </a:lnTo>
                              <a:lnTo>
                                <a:pt x="43" y="6"/>
                              </a:lnTo>
                              <a:lnTo>
                                <a:pt x="26" y="0"/>
                              </a:lnTo>
                              <a:lnTo>
                                <a:pt x="8" y="4"/>
                              </a:lnTo>
                              <a:lnTo>
                                <a:pt x="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7" name="Freeform 3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13" y="2895"/>
                          <a:ext cx="9" cy="12"/>
                        </a:xfrm>
                        <a:custGeom>
                          <a:avLst/>
                          <a:gdLst>
                            <a:gd name="T0" fmla="*/ 0 w 94"/>
                            <a:gd name="T1" fmla="*/ 0 h 154"/>
                            <a:gd name="T2" fmla="*/ 0 w 94"/>
                            <a:gd name="T3" fmla="*/ 0 h 154"/>
                            <a:gd name="T4" fmla="*/ 0 w 94"/>
                            <a:gd name="T5" fmla="*/ 0 h 154"/>
                            <a:gd name="T6" fmla="*/ 0 w 94"/>
                            <a:gd name="T7" fmla="*/ 0 h 154"/>
                            <a:gd name="T8" fmla="*/ 0 w 94"/>
                            <a:gd name="T9" fmla="*/ 0 h 154"/>
                            <a:gd name="T10" fmla="*/ 0 w 94"/>
                            <a:gd name="T11" fmla="*/ 0 h 154"/>
                            <a:gd name="T12" fmla="*/ 0 w 94"/>
                            <a:gd name="T13" fmla="*/ 0 h 154"/>
                            <a:gd name="T14" fmla="*/ 0 w 94"/>
                            <a:gd name="T15" fmla="*/ 0 h 154"/>
                            <a:gd name="T16" fmla="*/ 0 w 94"/>
                            <a:gd name="T17" fmla="*/ 0 h 154"/>
                            <a:gd name="T18" fmla="*/ 0 w 94"/>
                            <a:gd name="T19" fmla="*/ 0 h 154"/>
                            <a:gd name="T20" fmla="*/ 0 w 94"/>
                            <a:gd name="T21" fmla="*/ 0 h 154"/>
                            <a:gd name="T22" fmla="*/ 0 w 94"/>
                            <a:gd name="T23" fmla="*/ 0 h 154"/>
                            <a:gd name="T24" fmla="*/ 0 w 94"/>
                            <a:gd name="T25" fmla="*/ 0 h 154"/>
                            <a:gd name="T26" fmla="*/ 0 w 94"/>
                            <a:gd name="T27" fmla="*/ 0 h 154"/>
                            <a:gd name="T28" fmla="*/ 0 w 94"/>
                            <a:gd name="T29" fmla="*/ 0 h 154"/>
                            <a:gd name="T30" fmla="*/ 0 w 94"/>
                            <a:gd name="T31" fmla="*/ 0 h 154"/>
                            <a:gd name="T32" fmla="*/ 0 w 94"/>
                            <a:gd name="T33" fmla="*/ 0 h 154"/>
                            <a:gd name="T34" fmla="*/ 0 w 94"/>
                            <a:gd name="T35" fmla="*/ 0 h 154"/>
                            <a:gd name="T36" fmla="*/ 0 w 94"/>
                            <a:gd name="T37" fmla="*/ 0 h 154"/>
                            <a:gd name="T38" fmla="*/ 0 w 94"/>
                            <a:gd name="T39" fmla="*/ 0 h 154"/>
                            <a:gd name="T40" fmla="*/ 0 w 94"/>
                            <a:gd name="T41" fmla="*/ 0 h 154"/>
                            <a:gd name="T42" fmla="*/ 0 w 94"/>
                            <a:gd name="T43" fmla="*/ 0 h 154"/>
                            <a:gd name="T44" fmla="*/ 0 w 94"/>
                            <a:gd name="T45" fmla="*/ 0 h 154"/>
                            <a:gd name="T46" fmla="*/ 0 w 94"/>
                            <a:gd name="T47" fmla="*/ 0 h 154"/>
                            <a:gd name="T48" fmla="*/ 0 w 94"/>
                            <a:gd name="T49" fmla="*/ 0 h 154"/>
                            <a:gd name="T50" fmla="*/ 0 w 94"/>
                            <a:gd name="T51" fmla="*/ 0 h 154"/>
                            <a:gd name="T52" fmla="*/ 0 w 94"/>
                            <a:gd name="T53" fmla="*/ 0 h 154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94"/>
                            <a:gd name="T82" fmla="*/ 0 h 154"/>
                            <a:gd name="T83" fmla="*/ 94 w 94"/>
                            <a:gd name="T84" fmla="*/ 154 h 154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94" h="154">
                              <a:moveTo>
                                <a:pt x="0" y="38"/>
                              </a:moveTo>
                              <a:lnTo>
                                <a:pt x="14" y="13"/>
                              </a:lnTo>
                              <a:lnTo>
                                <a:pt x="39" y="7"/>
                              </a:lnTo>
                              <a:lnTo>
                                <a:pt x="69" y="11"/>
                              </a:lnTo>
                              <a:lnTo>
                                <a:pt x="80" y="25"/>
                              </a:lnTo>
                              <a:lnTo>
                                <a:pt x="88" y="49"/>
                              </a:lnTo>
                              <a:lnTo>
                                <a:pt x="88" y="67"/>
                              </a:lnTo>
                              <a:lnTo>
                                <a:pt x="83" y="80"/>
                              </a:lnTo>
                              <a:lnTo>
                                <a:pt x="83" y="98"/>
                              </a:lnTo>
                              <a:lnTo>
                                <a:pt x="79" y="121"/>
                              </a:lnTo>
                              <a:lnTo>
                                <a:pt x="58" y="142"/>
                              </a:lnTo>
                              <a:lnTo>
                                <a:pt x="46" y="142"/>
                              </a:lnTo>
                              <a:lnTo>
                                <a:pt x="30" y="142"/>
                              </a:lnTo>
                              <a:lnTo>
                                <a:pt x="30" y="145"/>
                              </a:lnTo>
                              <a:lnTo>
                                <a:pt x="42" y="154"/>
                              </a:lnTo>
                              <a:lnTo>
                                <a:pt x="56" y="152"/>
                              </a:lnTo>
                              <a:lnTo>
                                <a:pt x="75" y="144"/>
                              </a:lnTo>
                              <a:lnTo>
                                <a:pt x="89" y="123"/>
                              </a:lnTo>
                              <a:lnTo>
                                <a:pt x="90" y="86"/>
                              </a:lnTo>
                              <a:lnTo>
                                <a:pt x="94" y="62"/>
                              </a:lnTo>
                              <a:lnTo>
                                <a:pt x="94" y="42"/>
                              </a:lnTo>
                              <a:lnTo>
                                <a:pt x="86" y="23"/>
                              </a:lnTo>
                              <a:lnTo>
                                <a:pt x="76" y="7"/>
                              </a:lnTo>
                              <a:lnTo>
                                <a:pt x="50" y="0"/>
                              </a:lnTo>
                              <a:lnTo>
                                <a:pt x="14" y="4"/>
                              </a:lnTo>
                              <a:lnTo>
                                <a:pt x="2" y="13"/>
                              </a:lnTo>
                              <a:lnTo>
                                <a:pt x="0" y="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8" name="Freeform 30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209" y="2908"/>
                          <a:ext cx="8" cy="10"/>
                        </a:xfrm>
                        <a:custGeom>
                          <a:avLst/>
                          <a:gdLst>
                            <a:gd name="T0" fmla="*/ 0 w 86"/>
                            <a:gd name="T1" fmla="*/ 0 h 129"/>
                            <a:gd name="T2" fmla="*/ 0 w 86"/>
                            <a:gd name="T3" fmla="*/ 0 h 129"/>
                            <a:gd name="T4" fmla="*/ 0 w 86"/>
                            <a:gd name="T5" fmla="*/ 0 h 129"/>
                            <a:gd name="T6" fmla="*/ 0 w 86"/>
                            <a:gd name="T7" fmla="*/ 0 h 129"/>
                            <a:gd name="T8" fmla="*/ 0 w 86"/>
                            <a:gd name="T9" fmla="*/ 0 h 129"/>
                            <a:gd name="T10" fmla="*/ 0 w 86"/>
                            <a:gd name="T11" fmla="*/ 0 h 129"/>
                            <a:gd name="T12" fmla="*/ 0 w 86"/>
                            <a:gd name="T13" fmla="*/ 0 h 129"/>
                            <a:gd name="T14" fmla="*/ 0 w 86"/>
                            <a:gd name="T15" fmla="*/ 0 h 129"/>
                            <a:gd name="T16" fmla="*/ 0 w 86"/>
                            <a:gd name="T17" fmla="*/ 0 h 129"/>
                            <a:gd name="T18" fmla="*/ 0 w 86"/>
                            <a:gd name="T19" fmla="*/ 0 h 12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86"/>
                            <a:gd name="T31" fmla="*/ 0 h 129"/>
                            <a:gd name="T32" fmla="*/ 86 w 86"/>
                            <a:gd name="T33" fmla="*/ 129 h 12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86" h="129">
                              <a:moveTo>
                                <a:pt x="86" y="0"/>
                              </a:moveTo>
                              <a:lnTo>
                                <a:pt x="75" y="28"/>
                              </a:lnTo>
                              <a:lnTo>
                                <a:pt x="57" y="59"/>
                              </a:lnTo>
                              <a:lnTo>
                                <a:pt x="38" y="84"/>
                              </a:lnTo>
                              <a:lnTo>
                                <a:pt x="12" y="119"/>
                              </a:lnTo>
                              <a:lnTo>
                                <a:pt x="0" y="129"/>
                              </a:lnTo>
                              <a:lnTo>
                                <a:pt x="29" y="114"/>
                              </a:lnTo>
                              <a:lnTo>
                                <a:pt x="51" y="83"/>
                              </a:lnTo>
                              <a:lnTo>
                                <a:pt x="73" y="49"/>
                              </a:lnTo>
                              <a:lnTo>
                                <a:pt x="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39" name="Freeform 30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96" y="2875"/>
                          <a:ext cx="44" cy="37"/>
                        </a:xfrm>
                        <a:custGeom>
                          <a:avLst/>
                          <a:gdLst>
                            <a:gd name="T0" fmla="*/ 0 w 487"/>
                            <a:gd name="T1" fmla="*/ 0 h 477"/>
                            <a:gd name="T2" fmla="*/ 0 w 487"/>
                            <a:gd name="T3" fmla="*/ 0 h 477"/>
                            <a:gd name="T4" fmla="*/ 0 w 487"/>
                            <a:gd name="T5" fmla="*/ 0 h 477"/>
                            <a:gd name="T6" fmla="*/ 0 w 487"/>
                            <a:gd name="T7" fmla="*/ 0 h 477"/>
                            <a:gd name="T8" fmla="*/ 0 w 487"/>
                            <a:gd name="T9" fmla="*/ 0 h 477"/>
                            <a:gd name="T10" fmla="*/ 0 w 487"/>
                            <a:gd name="T11" fmla="*/ 0 h 477"/>
                            <a:gd name="T12" fmla="*/ 0 w 487"/>
                            <a:gd name="T13" fmla="*/ 0 h 477"/>
                            <a:gd name="T14" fmla="*/ 0 w 487"/>
                            <a:gd name="T15" fmla="*/ 0 h 477"/>
                            <a:gd name="T16" fmla="*/ 0 w 487"/>
                            <a:gd name="T17" fmla="*/ 0 h 477"/>
                            <a:gd name="T18" fmla="*/ 0 w 487"/>
                            <a:gd name="T19" fmla="*/ 0 h 477"/>
                            <a:gd name="T20" fmla="*/ 0 w 487"/>
                            <a:gd name="T21" fmla="*/ 0 h 477"/>
                            <a:gd name="T22" fmla="*/ 0 w 487"/>
                            <a:gd name="T23" fmla="*/ 0 h 477"/>
                            <a:gd name="T24" fmla="*/ 0 w 487"/>
                            <a:gd name="T25" fmla="*/ 0 h 477"/>
                            <a:gd name="T26" fmla="*/ 0 w 487"/>
                            <a:gd name="T27" fmla="*/ 0 h 477"/>
                            <a:gd name="T28" fmla="*/ 0 w 487"/>
                            <a:gd name="T29" fmla="*/ 0 h 477"/>
                            <a:gd name="T30" fmla="*/ 0 w 487"/>
                            <a:gd name="T31" fmla="*/ 0 h 477"/>
                            <a:gd name="T32" fmla="*/ 0 w 487"/>
                            <a:gd name="T33" fmla="*/ 0 h 477"/>
                            <a:gd name="T34" fmla="*/ 0 w 487"/>
                            <a:gd name="T35" fmla="*/ 0 h 477"/>
                            <a:gd name="T36" fmla="*/ 0 w 487"/>
                            <a:gd name="T37" fmla="*/ 0 h 477"/>
                            <a:gd name="T38" fmla="*/ 0 w 487"/>
                            <a:gd name="T39" fmla="*/ 0 h 477"/>
                            <a:gd name="T40" fmla="*/ 0 w 487"/>
                            <a:gd name="T41" fmla="*/ 0 h 477"/>
                            <a:gd name="T42" fmla="*/ 0 w 487"/>
                            <a:gd name="T43" fmla="*/ 0 h 477"/>
                            <a:gd name="T44" fmla="*/ 0 w 487"/>
                            <a:gd name="T45" fmla="*/ 0 h 477"/>
                            <a:gd name="T46" fmla="*/ 0 w 487"/>
                            <a:gd name="T47" fmla="*/ 0 h 477"/>
                            <a:gd name="T48" fmla="*/ 0 w 487"/>
                            <a:gd name="T49" fmla="*/ 0 h 477"/>
                            <a:gd name="T50" fmla="*/ 0 w 487"/>
                            <a:gd name="T51" fmla="*/ 0 h 477"/>
                            <a:gd name="T52" fmla="*/ 0 w 487"/>
                            <a:gd name="T53" fmla="*/ 0 h 477"/>
                            <a:gd name="T54" fmla="*/ 0 w 487"/>
                            <a:gd name="T55" fmla="*/ 0 h 477"/>
                            <a:gd name="T56" fmla="*/ 0 w 487"/>
                            <a:gd name="T57" fmla="*/ 0 h 477"/>
                            <a:gd name="T58" fmla="*/ 0 w 487"/>
                            <a:gd name="T59" fmla="*/ 0 h 477"/>
                            <a:gd name="T60" fmla="*/ 0 w 487"/>
                            <a:gd name="T61" fmla="*/ 0 h 477"/>
                            <a:gd name="T62" fmla="*/ 0 w 487"/>
                            <a:gd name="T63" fmla="*/ 0 h 477"/>
                            <a:gd name="T64" fmla="*/ 0 w 487"/>
                            <a:gd name="T65" fmla="*/ 0 h 477"/>
                            <a:gd name="T66" fmla="*/ 0 w 487"/>
                            <a:gd name="T67" fmla="*/ 0 h 477"/>
                            <a:gd name="T68" fmla="*/ 0 w 487"/>
                            <a:gd name="T69" fmla="*/ 0 h 477"/>
                            <a:gd name="T70" fmla="*/ 0 w 487"/>
                            <a:gd name="T71" fmla="*/ 0 h 477"/>
                            <a:gd name="T72" fmla="*/ 0 w 487"/>
                            <a:gd name="T73" fmla="*/ 0 h 477"/>
                            <a:gd name="T74" fmla="*/ 0 w 487"/>
                            <a:gd name="T75" fmla="*/ 0 h 477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487"/>
                            <a:gd name="T115" fmla="*/ 0 h 477"/>
                            <a:gd name="T116" fmla="*/ 487 w 487"/>
                            <a:gd name="T117" fmla="*/ 477 h 477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487" h="477">
                              <a:moveTo>
                                <a:pt x="38" y="137"/>
                              </a:moveTo>
                              <a:lnTo>
                                <a:pt x="112" y="126"/>
                              </a:lnTo>
                              <a:lnTo>
                                <a:pt x="163" y="133"/>
                              </a:lnTo>
                              <a:lnTo>
                                <a:pt x="192" y="166"/>
                              </a:lnTo>
                              <a:lnTo>
                                <a:pt x="174" y="207"/>
                              </a:lnTo>
                              <a:lnTo>
                                <a:pt x="151" y="222"/>
                              </a:lnTo>
                              <a:lnTo>
                                <a:pt x="144" y="261"/>
                              </a:lnTo>
                              <a:lnTo>
                                <a:pt x="158" y="285"/>
                              </a:lnTo>
                              <a:lnTo>
                                <a:pt x="146" y="323"/>
                              </a:lnTo>
                              <a:lnTo>
                                <a:pt x="176" y="323"/>
                              </a:lnTo>
                              <a:lnTo>
                                <a:pt x="185" y="280"/>
                              </a:lnTo>
                              <a:lnTo>
                                <a:pt x="203" y="261"/>
                              </a:lnTo>
                              <a:lnTo>
                                <a:pt x="240" y="261"/>
                              </a:lnTo>
                              <a:lnTo>
                                <a:pt x="275" y="269"/>
                              </a:lnTo>
                              <a:lnTo>
                                <a:pt x="286" y="298"/>
                              </a:lnTo>
                              <a:lnTo>
                                <a:pt x="290" y="338"/>
                              </a:lnTo>
                              <a:lnTo>
                                <a:pt x="286" y="368"/>
                              </a:lnTo>
                              <a:lnTo>
                                <a:pt x="286" y="390"/>
                              </a:lnTo>
                              <a:lnTo>
                                <a:pt x="288" y="414"/>
                              </a:lnTo>
                              <a:lnTo>
                                <a:pt x="311" y="437"/>
                              </a:lnTo>
                              <a:lnTo>
                                <a:pt x="327" y="450"/>
                              </a:lnTo>
                              <a:lnTo>
                                <a:pt x="370" y="477"/>
                              </a:lnTo>
                              <a:lnTo>
                                <a:pt x="451" y="397"/>
                              </a:lnTo>
                              <a:lnTo>
                                <a:pt x="474" y="332"/>
                              </a:lnTo>
                              <a:lnTo>
                                <a:pt x="482" y="227"/>
                              </a:lnTo>
                              <a:lnTo>
                                <a:pt x="487" y="153"/>
                              </a:lnTo>
                              <a:lnTo>
                                <a:pt x="478" y="81"/>
                              </a:lnTo>
                              <a:lnTo>
                                <a:pt x="457" y="42"/>
                              </a:lnTo>
                              <a:lnTo>
                                <a:pt x="409" y="15"/>
                              </a:lnTo>
                              <a:lnTo>
                                <a:pt x="364" y="6"/>
                              </a:lnTo>
                              <a:lnTo>
                                <a:pt x="279" y="0"/>
                              </a:lnTo>
                              <a:lnTo>
                                <a:pt x="197" y="4"/>
                              </a:lnTo>
                              <a:lnTo>
                                <a:pt x="93" y="21"/>
                              </a:lnTo>
                              <a:lnTo>
                                <a:pt x="46" y="44"/>
                              </a:lnTo>
                              <a:lnTo>
                                <a:pt x="23" y="66"/>
                              </a:lnTo>
                              <a:lnTo>
                                <a:pt x="0" y="100"/>
                              </a:lnTo>
                              <a:lnTo>
                                <a:pt x="4" y="118"/>
                              </a:lnTo>
                              <a:lnTo>
                                <a:pt x="38" y="13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40" name="Freeform 3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97" y="2875"/>
                          <a:ext cx="42" cy="36"/>
                        </a:xfrm>
                        <a:custGeom>
                          <a:avLst/>
                          <a:gdLst>
                            <a:gd name="T0" fmla="*/ 0 w 463"/>
                            <a:gd name="T1" fmla="*/ 0 h 458"/>
                            <a:gd name="T2" fmla="*/ 0 w 463"/>
                            <a:gd name="T3" fmla="*/ 0 h 458"/>
                            <a:gd name="T4" fmla="*/ 0 w 463"/>
                            <a:gd name="T5" fmla="*/ 0 h 458"/>
                            <a:gd name="T6" fmla="*/ 0 w 463"/>
                            <a:gd name="T7" fmla="*/ 0 h 458"/>
                            <a:gd name="T8" fmla="*/ 0 w 463"/>
                            <a:gd name="T9" fmla="*/ 0 h 458"/>
                            <a:gd name="T10" fmla="*/ 0 w 463"/>
                            <a:gd name="T11" fmla="*/ 0 h 458"/>
                            <a:gd name="T12" fmla="*/ 0 w 463"/>
                            <a:gd name="T13" fmla="*/ 0 h 458"/>
                            <a:gd name="T14" fmla="*/ 0 w 463"/>
                            <a:gd name="T15" fmla="*/ 0 h 458"/>
                            <a:gd name="T16" fmla="*/ 0 w 463"/>
                            <a:gd name="T17" fmla="*/ 0 h 458"/>
                            <a:gd name="T18" fmla="*/ 0 w 463"/>
                            <a:gd name="T19" fmla="*/ 0 h 458"/>
                            <a:gd name="T20" fmla="*/ 0 w 463"/>
                            <a:gd name="T21" fmla="*/ 0 h 458"/>
                            <a:gd name="T22" fmla="*/ 0 w 463"/>
                            <a:gd name="T23" fmla="*/ 0 h 458"/>
                            <a:gd name="T24" fmla="*/ 0 w 463"/>
                            <a:gd name="T25" fmla="*/ 0 h 458"/>
                            <a:gd name="T26" fmla="*/ 0 w 463"/>
                            <a:gd name="T27" fmla="*/ 0 h 458"/>
                            <a:gd name="T28" fmla="*/ 0 w 463"/>
                            <a:gd name="T29" fmla="*/ 0 h 458"/>
                            <a:gd name="T30" fmla="*/ 0 w 463"/>
                            <a:gd name="T31" fmla="*/ 0 h 458"/>
                            <a:gd name="T32" fmla="*/ 0 w 463"/>
                            <a:gd name="T33" fmla="*/ 0 h 458"/>
                            <a:gd name="T34" fmla="*/ 0 w 463"/>
                            <a:gd name="T35" fmla="*/ 0 h 458"/>
                            <a:gd name="T36" fmla="*/ 0 w 463"/>
                            <a:gd name="T37" fmla="*/ 0 h 458"/>
                            <a:gd name="T38" fmla="*/ 0 w 463"/>
                            <a:gd name="T39" fmla="*/ 0 h 458"/>
                            <a:gd name="T40" fmla="*/ 0 w 463"/>
                            <a:gd name="T41" fmla="*/ 0 h 458"/>
                            <a:gd name="T42" fmla="*/ 0 w 463"/>
                            <a:gd name="T43" fmla="*/ 0 h 458"/>
                            <a:gd name="T44" fmla="*/ 0 w 463"/>
                            <a:gd name="T45" fmla="*/ 0 h 458"/>
                            <a:gd name="T46" fmla="*/ 0 w 463"/>
                            <a:gd name="T47" fmla="*/ 0 h 458"/>
                            <a:gd name="T48" fmla="*/ 0 w 463"/>
                            <a:gd name="T49" fmla="*/ 0 h 458"/>
                            <a:gd name="T50" fmla="*/ 0 w 463"/>
                            <a:gd name="T51" fmla="*/ 0 h 458"/>
                            <a:gd name="T52" fmla="*/ 0 w 463"/>
                            <a:gd name="T53" fmla="*/ 0 h 458"/>
                            <a:gd name="T54" fmla="*/ 0 w 463"/>
                            <a:gd name="T55" fmla="*/ 0 h 458"/>
                            <a:gd name="T56" fmla="*/ 0 w 463"/>
                            <a:gd name="T57" fmla="*/ 0 h 458"/>
                            <a:gd name="T58" fmla="*/ 0 w 463"/>
                            <a:gd name="T59" fmla="*/ 0 h 458"/>
                            <a:gd name="T60" fmla="*/ 0 w 463"/>
                            <a:gd name="T61" fmla="*/ 0 h 458"/>
                            <a:gd name="T62" fmla="*/ 0 w 463"/>
                            <a:gd name="T63" fmla="*/ 0 h 458"/>
                            <a:gd name="T64" fmla="*/ 0 w 463"/>
                            <a:gd name="T65" fmla="*/ 0 h 458"/>
                            <a:gd name="T66" fmla="*/ 0 w 463"/>
                            <a:gd name="T67" fmla="*/ 0 h 458"/>
                            <a:gd name="T68" fmla="*/ 0 w 463"/>
                            <a:gd name="T69" fmla="*/ 0 h 458"/>
                            <a:gd name="T70" fmla="*/ 0 w 463"/>
                            <a:gd name="T71" fmla="*/ 0 h 458"/>
                            <a:gd name="T72" fmla="*/ 0 w 463"/>
                            <a:gd name="T73" fmla="*/ 0 h 458"/>
                            <a:gd name="T74" fmla="*/ 0 w 463"/>
                            <a:gd name="T75" fmla="*/ 0 h 458"/>
                            <a:gd name="T76" fmla="*/ 0 w 463"/>
                            <a:gd name="T77" fmla="*/ 0 h 458"/>
                            <a:gd name="T78" fmla="*/ 0 w 463"/>
                            <a:gd name="T79" fmla="*/ 0 h 458"/>
                            <a:gd name="T80" fmla="*/ 0 w 463"/>
                            <a:gd name="T81" fmla="*/ 0 h 458"/>
                            <a:gd name="T82" fmla="*/ 0 w 463"/>
                            <a:gd name="T83" fmla="*/ 0 h 458"/>
                            <a:gd name="T84" fmla="*/ 0 w 463"/>
                            <a:gd name="T85" fmla="*/ 0 h 458"/>
                            <a:gd name="T86" fmla="*/ 0 w 463"/>
                            <a:gd name="T87" fmla="*/ 0 h 458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w 463"/>
                            <a:gd name="T133" fmla="*/ 0 h 458"/>
                            <a:gd name="T134" fmla="*/ 463 w 463"/>
                            <a:gd name="T135" fmla="*/ 458 h 458"/>
                          </a:gdLst>
                          <a:ahLst/>
                          <a:cxnLst>
                            <a:cxn ang="T88">
                              <a:pos x="T0" y="T1"/>
                            </a:cxn>
                            <a:cxn ang="T89">
                              <a:pos x="T2" y="T3"/>
                            </a:cxn>
                            <a:cxn ang="T90">
                              <a:pos x="T4" y="T5"/>
                            </a:cxn>
                            <a:cxn ang="T91">
                              <a:pos x="T6" y="T7"/>
                            </a:cxn>
                            <a:cxn ang="T92">
                              <a:pos x="T8" y="T9"/>
                            </a:cxn>
                            <a:cxn ang="T93">
                              <a:pos x="T10" y="T11"/>
                            </a:cxn>
                            <a:cxn ang="T94">
                              <a:pos x="T12" y="T13"/>
                            </a:cxn>
                            <a:cxn ang="T95">
                              <a:pos x="T14" y="T15"/>
                            </a:cxn>
                            <a:cxn ang="T96">
                              <a:pos x="T16" y="T17"/>
                            </a:cxn>
                            <a:cxn ang="T97">
                              <a:pos x="T18" y="T19"/>
                            </a:cxn>
                            <a:cxn ang="T98">
                              <a:pos x="T20" y="T21"/>
                            </a:cxn>
                            <a:cxn ang="T99">
                              <a:pos x="T22" y="T23"/>
                            </a:cxn>
                            <a:cxn ang="T100">
                              <a:pos x="T24" y="T25"/>
                            </a:cxn>
                            <a:cxn ang="T101">
                              <a:pos x="T26" y="T27"/>
                            </a:cxn>
                            <a:cxn ang="T102">
                              <a:pos x="T28" y="T29"/>
                            </a:cxn>
                            <a:cxn ang="T103">
                              <a:pos x="T30" y="T31"/>
                            </a:cxn>
                            <a:cxn ang="T104">
                              <a:pos x="T32" y="T33"/>
                            </a:cxn>
                            <a:cxn ang="T105">
                              <a:pos x="T34" y="T35"/>
                            </a:cxn>
                            <a:cxn ang="T106">
                              <a:pos x="T36" y="T37"/>
                            </a:cxn>
                            <a:cxn ang="T107">
                              <a:pos x="T38" y="T39"/>
                            </a:cxn>
                            <a:cxn ang="T108">
                              <a:pos x="T40" y="T41"/>
                            </a:cxn>
                            <a:cxn ang="T109">
                              <a:pos x="T42" y="T43"/>
                            </a:cxn>
                            <a:cxn ang="T110">
                              <a:pos x="T44" y="T45"/>
                            </a:cxn>
                            <a:cxn ang="T111">
                              <a:pos x="T46" y="T47"/>
                            </a:cxn>
                            <a:cxn ang="T112">
                              <a:pos x="T48" y="T49"/>
                            </a:cxn>
                            <a:cxn ang="T113">
                              <a:pos x="T50" y="T51"/>
                            </a:cxn>
                            <a:cxn ang="T114">
                              <a:pos x="T52" y="T53"/>
                            </a:cxn>
                            <a:cxn ang="T115">
                              <a:pos x="T54" y="T55"/>
                            </a:cxn>
                            <a:cxn ang="T116">
                              <a:pos x="T56" y="T57"/>
                            </a:cxn>
                            <a:cxn ang="T117">
                              <a:pos x="T58" y="T59"/>
                            </a:cxn>
                            <a:cxn ang="T118">
                              <a:pos x="T60" y="T61"/>
                            </a:cxn>
                            <a:cxn ang="T119">
                              <a:pos x="T62" y="T63"/>
                            </a:cxn>
                            <a:cxn ang="T120">
                              <a:pos x="T64" y="T65"/>
                            </a:cxn>
                            <a:cxn ang="T121">
                              <a:pos x="T66" y="T67"/>
                            </a:cxn>
                            <a:cxn ang="T122">
                              <a:pos x="T68" y="T69"/>
                            </a:cxn>
                            <a:cxn ang="T123">
                              <a:pos x="T70" y="T71"/>
                            </a:cxn>
                            <a:cxn ang="T124">
                              <a:pos x="T72" y="T73"/>
                            </a:cxn>
                            <a:cxn ang="T125">
                              <a:pos x="T74" y="T75"/>
                            </a:cxn>
                            <a:cxn ang="T126">
                              <a:pos x="T76" y="T77"/>
                            </a:cxn>
                            <a:cxn ang="T127">
                              <a:pos x="T78" y="T79"/>
                            </a:cxn>
                            <a:cxn ang="T128">
                              <a:pos x="T80" y="T81"/>
                            </a:cxn>
                            <a:cxn ang="T129">
                              <a:pos x="T82" y="T83"/>
                            </a:cxn>
                            <a:cxn ang="T130">
                              <a:pos x="T84" y="T85"/>
                            </a:cxn>
                            <a:cxn ang="T131">
                              <a:pos x="T86" y="T87"/>
                            </a:cxn>
                          </a:cxnLst>
                          <a:rect l="T132" t="T133" r="T134" b="T135"/>
                          <a:pathLst>
                            <a:path w="463" h="458">
                              <a:moveTo>
                                <a:pt x="76" y="29"/>
                              </a:moveTo>
                              <a:lnTo>
                                <a:pt x="38" y="44"/>
                              </a:lnTo>
                              <a:lnTo>
                                <a:pt x="19" y="69"/>
                              </a:lnTo>
                              <a:lnTo>
                                <a:pt x="8" y="85"/>
                              </a:lnTo>
                              <a:lnTo>
                                <a:pt x="0" y="98"/>
                              </a:lnTo>
                              <a:lnTo>
                                <a:pt x="10" y="108"/>
                              </a:lnTo>
                              <a:lnTo>
                                <a:pt x="30" y="120"/>
                              </a:lnTo>
                              <a:lnTo>
                                <a:pt x="80" y="112"/>
                              </a:lnTo>
                              <a:lnTo>
                                <a:pt x="118" y="112"/>
                              </a:lnTo>
                              <a:lnTo>
                                <a:pt x="142" y="100"/>
                              </a:lnTo>
                              <a:lnTo>
                                <a:pt x="179" y="91"/>
                              </a:lnTo>
                              <a:lnTo>
                                <a:pt x="211" y="89"/>
                              </a:lnTo>
                              <a:lnTo>
                                <a:pt x="250" y="91"/>
                              </a:lnTo>
                              <a:lnTo>
                                <a:pt x="195" y="98"/>
                              </a:lnTo>
                              <a:lnTo>
                                <a:pt x="167" y="104"/>
                              </a:lnTo>
                              <a:lnTo>
                                <a:pt x="147" y="112"/>
                              </a:lnTo>
                              <a:lnTo>
                                <a:pt x="142" y="114"/>
                              </a:lnTo>
                              <a:lnTo>
                                <a:pt x="156" y="120"/>
                              </a:lnTo>
                              <a:lnTo>
                                <a:pt x="167" y="131"/>
                              </a:lnTo>
                              <a:lnTo>
                                <a:pt x="186" y="120"/>
                              </a:lnTo>
                              <a:lnTo>
                                <a:pt x="202" y="116"/>
                              </a:lnTo>
                              <a:lnTo>
                                <a:pt x="236" y="110"/>
                              </a:lnTo>
                              <a:lnTo>
                                <a:pt x="247" y="110"/>
                              </a:lnTo>
                              <a:lnTo>
                                <a:pt x="213" y="123"/>
                              </a:lnTo>
                              <a:lnTo>
                                <a:pt x="188" y="133"/>
                              </a:lnTo>
                              <a:lnTo>
                                <a:pt x="175" y="143"/>
                              </a:lnTo>
                              <a:lnTo>
                                <a:pt x="186" y="154"/>
                              </a:lnTo>
                              <a:lnTo>
                                <a:pt x="213" y="145"/>
                              </a:lnTo>
                              <a:lnTo>
                                <a:pt x="236" y="141"/>
                              </a:lnTo>
                              <a:lnTo>
                                <a:pt x="195" y="160"/>
                              </a:lnTo>
                              <a:lnTo>
                                <a:pt x="182" y="170"/>
                              </a:lnTo>
                              <a:lnTo>
                                <a:pt x="177" y="189"/>
                              </a:lnTo>
                              <a:lnTo>
                                <a:pt x="169" y="199"/>
                              </a:lnTo>
                              <a:lnTo>
                                <a:pt x="195" y="187"/>
                              </a:lnTo>
                              <a:lnTo>
                                <a:pt x="218" y="183"/>
                              </a:lnTo>
                              <a:lnTo>
                                <a:pt x="254" y="181"/>
                              </a:lnTo>
                              <a:lnTo>
                                <a:pt x="199" y="197"/>
                              </a:lnTo>
                              <a:lnTo>
                                <a:pt x="165" y="210"/>
                              </a:lnTo>
                              <a:lnTo>
                                <a:pt x="142" y="221"/>
                              </a:lnTo>
                              <a:lnTo>
                                <a:pt x="140" y="239"/>
                              </a:lnTo>
                              <a:lnTo>
                                <a:pt x="167" y="226"/>
                              </a:lnTo>
                              <a:lnTo>
                                <a:pt x="205" y="214"/>
                              </a:lnTo>
                              <a:lnTo>
                                <a:pt x="222" y="214"/>
                              </a:lnTo>
                              <a:lnTo>
                                <a:pt x="182" y="228"/>
                              </a:lnTo>
                              <a:lnTo>
                                <a:pt x="150" y="241"/>
                              </a:lnTo>
                              <a:lnTo>
                                <a:pt x="138" y="253"/>
                              </a:lnTo>
                              <a:lnTo>
                                <a:pt x="142" y="263"/>
                              </a:lnTo>
                              <a:lnTo>
                                <a:pt x="167" y="255"/>
                              </a:lnTo>
                              <a:lnTo>
                                <a:pt x="190" y="245"/>
                              </a:lnTo>
                              <a:lnTo>
                                <a:pt x="239" y="243"/>
                              </a:lnTo>
                              <a:lnTo>
                                <a:pt x="257" y="245"/>
                              </a:lnTo>
                              <a:lnTo>
                                <a:pt x="302" y="247"/>
                              </a:lnTo>
                              <a:lnTo>
                                <a:pt x="355" y="241"/>
                              </a:lnTo>
                              <a:lnTo>
                                <a:pt x="323" y="253"/>
                              </a:lnTo>
                              <a:lnTo>
                                <a:pt x="268" y="261"/>
                              </a:lnTo>
                              <a:lnTo>
                                <a:pt x="279" y="279"/>
                              </a:lnTo>
                              <a:lnTo>
                                <a:pt x="319" y="270"/>
                              </a:lnTo>
                              <a:lnTo>
                                <a:pt x="357" y="257"/>
                              </a:lnTo>
                              <a:lnTo>
                                <a:pt x="383" y="245"/>
                              </a:lnTo>
                              <a:lnTo>
                                <a:pt x="334" y="279"/>
                              </a:lnTo>
                              <a:lnTo>
                                <a:pt x="305" y="288"/>
                              </a:lnTo>
                              <a:lnTo>
                                <a:pt x="279" y="297"/>
                              </a:lnTo>
                              <a:lnTo>
                                <a:pt x="282" y="315"/>
                              </a:lnTo>
                              <a:lnTo>
                                <a:pt x="319" y="308"/>
                              </a:lnTo>
                              <a:lnTo>
                                <a:pt x="349" y="301"/>
                              </a:lnTo>
                              <a:lnTo>
                                <a:pt x="330" y="313"/>
                              </a:lnTo>
                              <a:lnTo>
                                <a:pt x="298" y="321"/>
                              </a:lnTo>
                              <a:lnTo>
                                <a:pt x="282" y="323"/>
                              </a:lnTo>
                              <a:lnTo>
                                <a:pt x="282" y="364"/>
                              </a:lnTo>
                              <a:lnTo>
                                <a:pt x="317" y="350"/>
                              </a:lnTo>
                              <a:lnTo>
                                <a:pt x="344" y="340"/>
                              </a:lnTo>
                              <a:lnTo>
                                <a:pt x="314" y="362"/>
                              </a:lnTo>
                              <a:lnTo>
                                <a:pt x="277" y="377"/>
                              </a:lnTo>
                              <a:lnTo>
                                <a:pt x="279" y="395"/>
                              </a:lnTo>
                              <a:lnTo>
                                <a:pt x="300" y="417"/>
                              </a:lnTo>
                              <a:lnTo>
                                <a:pt x="319" y="393"/>
                              </a:lnTo>
                              <a:lnTo>
                                <a:pt x="344" y="364"/>
                              </a:lnTo>
                              <a:lnTo>
                                <a:pt x="362" y="335"/>
                              </a:lnTo>
                              <a:lnTo>
                                <a:pt x="344" y="379"/>
                              </a:lnTo>
                              <a:lnTo>
                                <a:pt x="330" y="395"/>
                              </a:lnTo>
                              <a:lnTo>
                                <a:pt x="305" y="427"/>
                              </a:lnTo>
                              <a:lnTo>
                                <a:pt x="323" y="447"/>
                              </a:lnTo>
                              <a:lnTo>
                                <a:pt x="353" y="422"/>
                              </a:lnTo>
                              <a:lnTo>
                                <a:pt x="374" y="393"/>
                              </a:lnTo>
                              <a:lnTo>
                                <a:pt x="394" y="362"/>
                              </a:lnTo>
                              <a:lnTo>
                                <a:pt x="376" y="408"/>
                              </a:lnTo>
                              <a:lnTo>
                                <a:pt x="357" y="429"/>
                              </a:lnTo>
                              <a:lnTo>
                                <a:pt x="339" y="449"/>
                              </a:lnTo>
                              <a:lnTo>
                                <a:pt x="355" y="458"/>
                              </a:lnTo>
                              <a:lnTo>
                                <a:pt x="394" y="427"/>
                              </a:lnTo>
                              <a:lnTo>
                                <a:pt x="429" y="377"/>
                              </a:lnTo>
                              <a:lnTo>
                                <a:pt x="442" y="340"/>
                              </a:lnTo>
                              <a:lnTo>
                                <a:pt x="451" y="274"/>
                              </a:lnTo>
                              <a:lnTo>
                                <a:pt x="456" y="226"/>
                              </a:lnTo>
                              <a:lnTo>
                                <a:pt x="463" y="170"/>
                              </a:lnTo>
                              <a:lnTo>
                                <a:pt x="423" y="181"/>
                              </a:lnTo>
                              <a:lnTo>
                                <a:pt x="380" y="197"/>
                              </a:lnTo>
                              <a:lnTo>
                                <a:pt x="314" y="212"/>
                              </a:lnTo>
                              <a:lnTo>
                                <a:pt x="374" y="189"/>
                              </a:lnTo>
                              <a:lnTo>
                                <a:pt x="396" y="176"/>
                              </a:lnTo>
                              <a:lnTo>
                                <a:pt x="438" y="162"/>
                              </a:lnTo>
                              <a:lnTo>
                                <a:pt x="458" y="158"/>
                              </a:lnTo>
                              <a:lnTo>
                                <a:pt x="458" y="129"/>
                              </a:lnTo>
                              <a:lnTo>
                                <a:pt x="453" y="91"/>
                              </a:lnTo>
                              <a:lnTo>
                                <a:pt x="401" y="100"/>
                              </a:lnTo>
                              <a:lnTo>
                                <a:pt x="368" y="110"/>
                              </a:lnTo>
                              <a:lnTo>
                                <a:pt x="325" y="129"/>
                              </a:lnTo>
                              <a:lnTo>
                                <a:pt x="364" y="100"/>
                              </a:lnTo>
                              <a:lnTo>
                                <a:pt x="408" y="87"/>
                              </a:lnTo>
                              <a:lnTo>
                                <a:pt x="451" y="77"/>
                              </a:lnTo>
                              <a:lnTo>
                                <a:pt x="442" y="48"/>
                              </a:lnTo>
                              <a:lnTo>
                                <a:pt x="429" y="31"/>
                              </a:lnTo>
                              <a:lnTo>
                                <a:pt x="389" y="19"/>
                              </a:lnTo>
                              <a:lnTo>
                                <a:pt x="351" y="29"/>
                              </a:lnTo>
                              <a:lnTo>
                                <a:pt x="314" y="54"/>
                              </a:lnTo>
                              <a:lnTo>
                                <a:pt x="339" y="25"/>
                              </a:lnTo>
                              <a:lnTo>
                                <a:pt x="376" y="11"/>
                              </a:lnTo>
                              <a:lnTo>
                                <a:pt x="334" y="4"/>
                              </a:lnTo>
                              <a:lnTo>
                                <a:pt x="305" y="2"/>
                              </a:lnTo>
                              <a:lnTo>
                                <a:pt x="262" y="9"/>
                              </a:lnTo>
                              <a:lnTo>
                                <a:pt x="232" y="27"/>
                              </a:lnTo>
                              <a:lnTo>
                                <a:pt x="186" y="36"/>
                              </a:lnTo>
                              <a:lnTo>
                                <a:pt x="218" y="23"/>
                              </a:lnTo>
                              <a:lnTo>
                                <a:pt x="241" y="9"/>
                              </a:lnTo>
                              <a:lnTo>
                                <a:pt x="254" y="0"/>
                              </a:lnTo>
                              <a:lnTo>
                                <a:pt x="209" y="2"/>
                              </a:lnTo>
                              <a:lnTo>
                                <a:pt x="169" y="4"/>
                              </a:lnTo>
                              <a:lnTo>
                                <a:pt x="145" y="15"/>
                              </a:lnTo>
                              <a:lnTo>
                                <a:pt x="120" y="38"/>
                              </a:lnTo>
                              <a:lnTo>
                                <a:pt x="99" y="67"/>
                              </a:lnTo>
                              <a:lnTo>
                                <a:pt x="110" y="33"/>
                              </a:lnTo>
                              <a:lnTo>
                                <a:pt x="135" y="11"/>
                              </a:lnTo>
                              <a:lnTo>
                                <a:pt x="76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5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grpSp>
                      <p:nvGrpSpPr>
                        <p:cNvPr id="7241" name="Group 30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08" y="2964"/>
                          <a:ext cx="46" cy="23"/>
                          <a:chOff x="5108" y="2964"/>
                          <a:chExt cx="46" cy="23"/>
                        </a:xfrm>
                      </p:grpSpPr>
                      <p:sp>
                        <p:nvSpPr>
                          <p:cNvPr id="7262" name="Freeform 3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08" y="2964"/>
                            <a:ext cx="46" cy="23"/>
                          </a:xfrm>
                          <a:custGeom>
                            <a:avLst/>
                            <a:gdLst>
                              <a:gd name="T0" fmla="*/ 0 w 505"/>
                              <a:gd name="T1" fmla="*/ 0 h 302"/>
                              <a:gd name="T2" fmla="*/ 0 w 505"/>
                              <a:gd name="T3" fmla="*/ 0 h 302"/>
                              <a:gd name="T4" fmla="*/ 0 w 505"/>
                              <a:gd name="T5" fmla="*/ 0 h 302"/>
                              <a:gd name="T6" fmla="*/ 0 w 505"/>
                              <a:gd name="T7" fmla="*/ 0 h 302"/>
                              <a:gd name="T8" fmla="*/ 0 w 505"/>
                              <a:gd name="T9" fmla="*/ 0 h 302"/>
                              <a:gd name="T10" fmla="*/ 0 w 505"/>
                              <a:gd name="T11" fmla="*/ 0 h 302"/>
                              <a:gd name="T12" fmla="*/ 0 w 505"/>
                              <a:gd name="T13" fmla="*/ 0 h 302"/>
                              <a:gd name="T14" fmla="*/ 0 w 505"/>
                              <a:gd name="T15" fmla="*/ 0 h 302"/>
                              <a:gd name="T16" fmla="*/ 0 w 505"/>
                              <a:gd name="T17" fmla="*/ 0 h 302"/>
                              <a:gd name="T18" fmla="*/ 0 w 505"/>
                              <a:gd name="T19" fmla="*/ 0 h 302"/>
                              <a:gd name="T20" fmla="*/ 0 w 505"/>
                              <a:gd name="T21" fmla="*/ 0 h 302"/>
                              <a:gd name="T22" fmla="*/ 0 w 505"/>
                              <a:gd name="T23" fmla="*/ 0 h 302"/>
                              <a:gd name="T24" fmla="*/ 0 w 505"/>
                              <a:gd name="T25" fmla="*/ 0 h 302"/>
                              <a:gd name="T26" fmla="*/ 0 w 505"/>
                              <a:gd name="T27" fmla="*/ 0 h 302"/>
                              <a:gd name="T28" fmla="*/ 0 w 505"/>
                              <a:gd name="T29" fmla="*/ 0 h 302"/>
                              <a:gd name="T30" fmla="*/ 0 w 505"/>
                              <a:gd name="T31" fmla="*/ 0 h 302"/>
                              <a:gd name="T32" fmla="*/ 0 w 505"/>
                              <a:gd name="T33" fmla="*/ 0 h 302"/>
                              <a:gd name="T34" fmla="*/ 0 w 505"/>
                              <a:gd name="T35" fmla="*/ 0 h 302"/>
                              <a:gd name="T36" fmla="*/ 0 w 505"/>
                              <a:gd name="T37" fmla="*/ 0 h 302"/>
                              <a:gd name="T38" fmla="*/ 0 w 505"/>
                              <a:gd name="T39" fmla="*/ 0 h 302"/>
                              <a:gd name="T40" fmla="*/ 0 w 505"/>
                              <a:gd name="T41" fmla="*/ 0 h 302"/>
                              <a:gd name="T42" fmla="*/ 0 w 505"/>
                              <a:gd name="T43" fmla="*/ 0 h 302"/>
                              <a:gd name="T44" fmla="*/ 0 w 505"/>
                              <a:gd name="T45" fmla="*/ 0 h 302"/>
                              <a:gd name="T46" fmla="*/ 0 w 505"/>
                              <a:gd name="T47" fmla="*/ 0 h 302"/>
                              <a:gd name="T48" fmla="*/ 0 w 505"/>
                              <a:gd name="T49" fmla="*/ 0 h 302"/>
                              <a:gd name="T50" fmla="*/ 0 w 505"/>
                              <a:gd name="T51" fmla="*/ 0 h 302"/>
                              <a:gd name="T52" fmla="*/ 0 w 505"/>
                              <a:gd name="T53" fmla="*/ 0 h 302"/>
                              <a:gd name="T54" fmla="*/ 0 w 505"/>
                              <a:gd name="T55" fmla="*/ 0 h 302"/>
                              <a:gd name="T56" fmla="*/ 0 w 505"/>
                              <a:gd name="T57" fmla="*/ 0 h 302"/>
                              <a:gd name="T58" fmla="*/ 0 w 505"/>
                              <a:gd name="T59" fmla="*/ 0 h 302"/>
                              <a:gd name="T60" fmla="*/ 0 w 505"/>
                              <a:gd name="T61" fmla="*/ 0 h 302"/>
                              <a:gd name="T62" fmla="*/ 0 w 505"/>
                              <a:gd name="T63" fmla="*/ 0 h 302"/>
                              <a:gd name="T64" fmla="*/ 0 w 505"/>
                              <a:gd name="T65" fmla="*/ 0 h 302"/>
                              <a:gd name="T66" fmla="*/ 0 w 505"/>
                              <a:gd name="T67" fmla="*/ 0 h 302"/>
                              <a:gd name="T68" fmla="*/ 0 w 505"/>
                              <a:gd name="T69" fmla="*/ 0 h 302"/>
                              <a:gd name="T70" fmla="*/ 0 w 505"/>
                              <a:gd name="T71" fmla="*/ 0 h 302"/>
                              <a:gd name="T72" fmla="*/ 0 w 505"/>
                              <a:gd name="T73" fmla="*/ 0 h 302"/>
                              <a:gd name="T74" fmla="*/ 0 w 505"/>
                              <a:gd name="T75" fmla="*/ 0 h 302"/>
                              <a:gd name="T76" fmla="*/ 0 w 505"/>
                              <a:gd name="T77" fmla="*/ 0 h 302"/>
                              <a:gd name="T78" fmla="*/ 0 w 505"/>
                              <a:gd name="T79" fmla="*/ 0 h 302"/>
                              <a:gd name="T80" fmla="*/ 0 w 505"/>
                              <a:gd name="T81" fmla="*/ 0 h 302"/>
                              <a:gd name="T82" fmla="*/ 0 w 505"/>
                              <a:gd name="T83" fmla="*/ 0 h 302"/>
                              <a:gd name="T84" fmla="*/ 0 w 505"/>
                              <a:gd name="T85" fmla="*/ 0 h 302"/>
                              <a:gd name="T86" fmla="*/ 0 w 505"/>
                              <a:gd name="T87" fmla="*/ 0 h 302"/>
                              <a:gd name="T88" fmla="*/ 0 w 505"/>
                              <a:gd name="T89" fmla="*/ 0 h 302"/>
                              <a:gd name="T90" fmla="*/ 0 w 505"/>
                              <a:gd name="T91" fmla="*/ 0 h 302"/>
                              <a:gd name="T92" fmla="*/ 0 w 505"/>
                              <a:gd name="T93" fmla="*/ 0 h 302"/>
                              <a:gd name="T94" fmla="*/ 0 w 505"/>
                              <a:gd name="T95" fmla="*/ 0 h 302"/>
                              <a:gd name="T96" fmla="*/ 0 w 505"/>
                              <a:gd name="T97" fmla="*/ 0 h 302"/>
                              <a:gd name="T98" fmla="*/ 0 w 505"/>
                              <a:gd name="T99" fmla="*/ 0 h 302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w 505"/>
                              <a:gd name="T151" fmla="*/ 0 h 302"/>
                              <a:gd name="T152" fmla="*/ 505 w 505"/>
                              <a:gd name="T153" fmla="*/ 302 h 302"/>
                            </a:gdLst>
                            <a:ahLst/>
                            <a:cxnLst>
                              <a:cxn ang="T100">
                                <a:pos x="T0" y="T1"/>
                              </a:cxn>
                              <a:cxn ang="T101">
                                <a:pos x="T2" y="T3"/>
                              </a:cxn>
                              <a:cxn ang="T102">
                                <a:pos x="T4" y="T5"/>
                              </a:cxn>
                              <a:cxn ang="T103">
                                <a:pos x="T6" y="T7"/>
                              </a:cxn>
                              <a:cxn ang="T104">
                                <a:pos x="T8" y="T9"/>
                              </a:cxn>
                              <a:cxn ang="T105">
                                <a:pos x="T10" y="T11"/>
                              </a:cxn>
                              <a:cxn ang="T106">
                                <a:pos x="T12" y="T13"/>
                              </a:cxn>
                              <a:cxn ang="T107">
                                <a:pos x="T14" y="T15"/>
                              </a:cxn>
                              <a:cxn ang="T108">
                                <a:pos x="T16" y="T17"/>
                              </a:cxn>
                              <a:cxn ang="T109">
                                <a:pos x="T18" y="T19"/>
                              </a:cxn>
                              <a:cxn ang="T110">
                                <a:pos x="T20" y="T21"/>
                              </a:cxn>
                              <a:cxn ang="T111">
                                <a:pos x="T22" y="T23"/>
                              </a:cxn>
                              <a:cxn ang="T112">
                                <a:pos x="T24" y="T25"/>
                              </a:cxn>
                              <a:cxn ang="T113">
                                <a:pos x="T26" y="T27"/>
                              </a:cxn>
                              <a:cxn ang="T114">
                                <a:pos x="T28" y="T29"/>
                              </a:cxn>
                              <a:cxn ang="T115">
                                <a:pos x="T30" y="T31"/>
                              </a:cxn>
                              <a:cxn ang="T116">
                                <a:pos x="T32" y="T33"/>
                              </a:cxn>
                              <a:cxn ang="T117">
                                <a:pos x="T34" y="T35"/>
                              </a:cxn>
                              <a:cxn ang="T118">
                                <a:pos x="T36" y="T37"/>
                              </a:cxn>
                              <a:cxn ang="T119">
                                <a:pos x="T38" y="T39"/>
                              </a:cxn>
                              <a:cxn ang="T120">
                                <a:pos x="T40" y="T41"/>
                              </a:cxn>
                              <a:cxn ang="T121">
                                <a:pos x="T42" y="T43"/>
                              </a:cxn>
                              <a:cxn ang="T122">
                                <a:pos x="T44" y="T45"/>
                              </a:cxn>
                              <a:cxn ang="T123">
                                <a:pos x="T46" y="T47"/>
                              </a:cxn>
                              <a:cxn ang="T124">
                                <a:pos x="T48" y="T49"/>
                              </a:cxn>
                              <a:cxn ang="T125">
                                <a:pos x="T50" y="T51"/>
                              </a:cxn>
                              <a:cxn ang="T126">
                                <a:pos x="T52" y="T53"/>
                              </a:cxn>
                              <a:cxn ang="T127">
                                <a:pos x="T54" y="T55"/>
                              </a:cxn>
                              <a:cxn ang="T128">
                                <a:pos x="T56" y="T57"/>
                              </a:cxn>
                              <a:cxn ang="T129">
                                <a:pos x="T58" y="T59"/>
                              </a:cxn>
                              <a:cxn ang="T130">
                                <a:pos x="T60" y="T61"/>
                              </a:cxn>
                              <a:cxn ang="T131">
                                <a:pos x="T62" y="T63"/>
                              </a:cxn>
                              <a:cxn ang="T132">
                                <a:pos x="T64" y="T65"/>
                              </a:cxn>
                              <a:cxn ang="T133">
                                <a:pos x="T66" y="T67"/>
                              </a:cxn>
                              <a:cxn ang="T134">
                                <a:pos x="T68" y="T69"/>
                              </a:cxn>
                              <a:cxn ang="T135">
                                <a:pos x="T70" y="T71"/>
                              </a:cxn>
                              <a:cxn ang="T136">
                                <a:pos x="T72" y="T73"/>
                              </a:cxn>
                              <a:cxn ang="T137">
                                <a:pos x="T74" y="T75"/>
                              </a:cxn>
                              <a:cxn ang="T138">
                                <a:pos x="T76" y="T77"/>
                              </a:cxn>
                              <a:cxn ang="T139">
                                <a:pos x="T78" y="T79"/>
                              </a:cxn>
                              <a:cxn ang="T140">
                                <a:pos x="T80" y="T81"/>
                              </a:cxn>
                              <a:cxn ang="T141">
                                <a:pos x="T82" y="T83"/>
                              </a:cxn>
                              <a:cxn ang="T142">
                                <a:pos x="T84" y="T85"/>
                              </a:cxn>
                              <a:cxn ang="T143">
                                <a:pos x="T86" y="T87"/>
                              </a:cxn>
                              <a:cxn ang="T144">
                                <a:pos x="T88" y="T89"/>
                              </a:cxn>
                              <a:cxn ang="T145">
                                <a:pos x="T90" y="T91"/>
                              </a:cxn>
                              <a:cxn ang="T146">
                                <a:pos x="T92" y="T93"/>
                              </a:cxn>
                              <a:cxn ang="T147">
                                <a:pos x="T94" y="T95"/>
                              </a:cxn>
                              <a:cxn ang="T148">
                                <a:pos x="T96" y="T97"/>
                              </a:cxn>
                              <a:cxn ang="T149">
                                <a:pos x="T98" y="T99"/>
                              </a:cxn>
                            </a:cxnLst>
                            <a:rect l="T150" t="T151" r="T152" b="T153"/>
                            <a:pathLst>
                              <a:path w="505" h="302">
                                <a:moveTo>
                                  <a:pt x="505" y="179"/>
                                </a:moveTo>
                                <a:lnTo>
                                  <a:pt x="442" y="165"/>
                                </a:lnTo>
                                <a:lnTo>
                                  <a:pt x="419" y="161"/>
                                </a:lnTo>
                                <a:lnTo>
                                  <a:pt x="405" y="148"/>
                                </a:lnTo>
                                <a:lnTo>
                                  <a:pt x="389" y="129"/>
                                </a:lnTo>
                                <a:lnTo>
                                  <a:pt x="359" y="101"/>
                                </a:lnTo>
                                <a:lnTo>
                                  <a:pt x="305" y="56"/>
                                </a:lnTo>
                                <a:lnTo>
                                  <a:pt x="295" y="41"/>
                                </a:lnTo>
                                <a:lnTo>
                                  <a:pt x="280" y="27"/>
                                </a:lnTo>
                                <a:lnTo>
                                  <a:pt x="251" y="22"/>
                                </a:lnTo>
                                <a:lnTo>
                                  <a:pt x="163" y="7"/>
                                </a:lnTo>
                                <a:lnTo>
                                  <a:pt x="139" y="0"/>
                                </a:lnTo>
                                <a:lnTo>
                                  <a:pt x="117" y="10"/>
                                </a:lnTo>
                                <a:lnTo>
                                  <a:pt x="106" y="19"/>
                                </a:lnTo>
                                <a:lnTo>
                                  <a:pt x="54" y="36"/>
                                </a:lnTo>
                                <a:lnTo>
                                  <a:pt x="34" y="44"/>
                                </a:lnTo>
                                <a:lnTo>
                                  <a:pt x="26" y="51"/>
                                </a:lnTo>
                                <a:lnTo>
                                  <a:pt x="17" y="81"/>
                                </a:lnTo>
                                <a:lnTo>
                                  <a:pt x="11" y="94"/>
                                </a:lnTo>
                                <a:lnTo>
                                  <a:pt x="7" y="103"/>
                                </a:lnTo>
                                <a:lnTo>
                                  <a:pt x="0" y="117"/>
                                </a:lnTo>
                                <a:lnTo>
                                  <a:pt x="0" y="128"/>
                                </a:lnTo>
                                <a:lnTo>
                                  <a:pt x="10" y="135"/>
                                </a:lnTo>
                                <a:lnTo>
                                  <a:pt x="31" y="134"/>
                                </a:lnTo>
                                <a:lnTo>
                                  <a:pt x="64" y="119"/>
                                </a:lnTo>
                                <a:lnTo>
                                  <a:pt x="106" y="112"/>
                                </a:lnTo>
                                <a:lnTo>
                                  <a:pt x="143" y="117"/>
                                </a:lnTo>
                                <a:lnTo>
                                  <a:pt x="103" y="127"/>
                                </a:lnTo>
                                <a:lnTo>
                                  <a:pt x="76" y="135"/>
                                </a:lnTo>
                                <a:lnTo>
                                  <a:pt x="44" y="148"/>
                                </a:lnTo>
                                <a:lnTo>
                                  <a:pt x="36" y="159"/>
                                </a:lnTo>
                                <a:lnTo>
                                  <a:pt x="36" y="171"/>
                                </a:lnTo>
                                <a:lnTo>
                                  <a:pt x="48" y="179"/>
                                </a:lnTo>
                                <a:lnTo>
                                  <a:pt x="63" y="177"/>
                                </a:lnTo>
                                <a:lnTo>
                                  <a:pt x="108" y="165"/>
                                </a:lnTo>
                                <a:lnTo>
                                  <a:pt x="148" y="163"/>
                                </a:lnTo>
                                <a:lnTo>
                                  <a:pt x="179" y="165"/>
                                </a:lnTo>
                                <a:lnTo>
                                  <a:pt x="197" y="177"/>
                                </a:lnTo>
                                <a:lnTo>
                                  <a:pt x="218" y="198"/>
                                </a:lnTo>
                                <a:lnTo>
                                  <a:pt x="233" y="220"/>
                                </a:lnTo>
                                <a:lnTo>
                                  <a:pt x="250" y="243"/>
                                </a:lnTo>
                                <a:lnTo>
                                  <a:pt x="264" y="260"/>
                                </a:lnTo>
                                <a:lnTo>
                                  <a:pt x="288" y="276"/>
                                </a:lnTo>
                                <a:lnTo>
                                  <a:pt x="311" y="281"/>
                                </a:lnTo>
                                <a:lnTo>
                                  <a:pt x="336" y="284"/>
                                </a:lnTo>
                                <a:lnTo>
                                  <a:pt x="367" y="281"/>
                                </a:lnTo>
                                <a:lnTo>
                                  <a:pt x="390" y="279"/>
                                </a:lnTo>
                                <a:lnTo>
                                  <a:pt x="421" y="287"/>
                                </a:lnTo>
                                <a:lnTo>
                                  <a:pt x="505" y="302"/>
                                </a:lnTo>
                                <a:lnTo>
                                  <a:pt x="505" y="1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588">
                            <a:solidFill>
                              <a:srgbClr val="402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3" name="Freeform 30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10" y="2968"/>
                            <a:ext cx="15" cy="3"/>
                          </a:xfrm>
                          <a:custGeom>
                            <a:avLst/>
                            <a:gdLst>
                              <a:gd name="T0" fmla="*/ 0 w 163"/>
                              <a:gd name="T1" fmla="*/ 0 h 38"/>
                              <a:gd name="T2" fmla="*/ 0 w 163"/>
                              <a:gd name="T3" fmla="*/ 0 h 38"/>
                              <a:gd name="T4" fmla="*/ 0 w 163"/>
                              <a:gd name="T5" fmla="*/ 0 h 38"/>
                              <a:gd name="T6" fmla="*/ 0 w 163"/>
                              <a:gd name="T7" fmla="*/ 0 h 38"/>
                              <a:gd name="T8" fmla="*/ 0 w 163"/>
                              <a:gd name="T9" fmla="*/ 0 h 38"/>
                              <a:gd name="T10" fmla="*/ 0 w 163"/>
                              <a:gd name="T11" fmla="*/ 0 h 38"/>
                              <a:gd name="T12" fmla="*/ 0 w 163"/>
                              <a:gd name="T13" fmla="*/ 0 h 38"/>
                              <a:gd name="T14" fmla="*/ 0 w 163"/>
                              <a:gd name="T15" fmla="*/ 0 h 38"/>
                              <a:gd name="T16" fmla="*/ 0 w 163"/>
                              <a:gd name="T17" fmla="*/ 0 h 38"/>
                              <a:gd name="T18" fmla="*/ 0 w 163"/>
                              <a:gd name="T19" fmla="*/ 0 h 38"/>
                              <a:gd name="T20" fmla="*/ 0 w 163"/>
                              <a:gd name="T21" fmla="*/ 0 h 38"/>
                              <a:gd name="T22" fmla="*/ 0 w 163"/>
                              <a:gd name="T23" fmla="*/ 0 h 38"/>
                              <a:gd name="T24" fmla="*/ 0 w 163"/>
                              <a:gd name="T25" fmla="*/ 0 h 38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163"/>
                              <a:gd name="T40" fmla="*/ 0 h 38"/>
                              <a:gd name="T41" fmla="*/ 163 w 163"/>
                              <a:gd name="T42" fmla="*/ 38 h 38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163" h="38">
                                <a:moveTo>
                                  <a:pt x="0" y="38"/>
                                </a:moveTo>
                                <a:lnTo>
                                  <a:pt x="28" y="25"/>
                                </a:lnTo>
                                <a:lnTo>
                                  <a:pt x="51" y="21"/>
                                </a:lnTo>
                                <a:lnTo>
                                  <a:pt x="78" y="14"/>
                                </a:lnTo>
                                <a:lnTo>
                                  <a:pt x="101" y="7"/>
                                </a:lnTo>
                                <a:lnTo>
                                  <a:pt x="138" y="11"/>
                                </a:lnTo>
                                <a:lnTo>
                                  <a:pt x="163" y="14"/>
                                </a:lnTo>
                                <a:lnTo>
                                  <a:pt x="125" y="5"/>
                                </a:lnTo>
                                <a:lnTo>
                                  <a:pt x="92" y="0"/>
                                </a:lnTo>
                                <a:lnTo>
                                  <a:pt x="51" y="18"/>
                                </a:lnTo>
                                <a:lnTo>
                                  <a:pt x="28" y="20"/>
                                </a:lnTo>
                                <a:lnTo>
                                  <a:pt x="2" y="33"/>
                                </a:lnTo>
                                <a:lnTo>
                                  <a:pt x="0" y="3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4" name="Freeform 30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18" y="2965"/>
                            <a:ext cx="13" cy="2"/>
                          </a:xfrm>
                          <a:custGeom>
                            <a:avLst/>
                            <a:gdLst>
                              <a:gd name="T0" fmla="*/ 0 w 137"/>
                              <a:gd name="T1" fmla="*/ 0 h 27"/>
                              <a:gd name="T2" fmla="*/ 0 w 137"/>
                              <a:gd name="T3" fmla="*/ 0 h 27"/>
                              <a:gd name="T4" fmla="*/ 0 w 137"/>
                              <a:gd name="T5" fmla="*/ 0 h 27"/>
                              <a:gd name="T6" fmla="*/ 0 w 137"/>
                              <a:gd name="T7" fmla="*/ 0 h 27"/>
                              <a:gd name="T8" fmla="*/ 0 w 137"/>
                              <a:gd name="T9" fmla="*/ 0 h 27"/>
                              <a:gd name="T10" fmla="*/ 0 w 137"/>
                              <a:gd name="T11" fmla="*/ 0 h 27"/>
                              <a:gd name="T12" fmla="*/ 0 w 137"/>
                              <a:gd name="T13" fmla="*/ 0 h 27"/>
                              <a:gd name="T14" fmla="*/ 0 w 137"/>
                              <a:gd name="T15" fmla="*/ 0 h 27"/>
                              <a:gd name="T16" fmla="*/ 0 w 137"/>
                              <a:gd name="T17" fmla="*/ 0 h 27"/>
                              <a:gd name="T18" fmla="*/ 0 w 137"/>
                              <a:gd name="T19" fmla="*/ 0 h 27"/>
                              <a:gd name="T20" fmla="*/ 0 w 137"/>
                              <a:gd name="T21" fmla="*/ 0 h 27"/>
                              <a:gd name="T22" fmla="*/ 0 w 137"/>
                              <a:gd name="T23" fmla="*/ 0 h 27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37"/>
                              <a:gd name="T37" fmla="*/ 0 h 27"/>
                              <a:gd name="T38" fmla="*/ 137 w 137"/>
                              <a:gd name="T39" fmla="*/ 27 h 27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37" h="27">
                                <a:moveTo>
                                  <a:pt x="38" y="0"/>
                                </a:moveTo>
                                <a:lnTo>
                                  <a:pt x="21" y="1"/>
                                </a:lnTo>
                                <a:lnTo>
                                  <a:pt x="0" y="8"/>
                                </a:lnTo>
                                <a:lnTo>
                                  <a:pt x="14" y="6"/>
                                </a:lnTo>
                                <a:lnTo>
                                  <a:pt x="36" y="3"/>
                                </a:lnTo>
                                <a:lnTo>
                                  <a:pt x="80" y="15"/>
                                </a:lnTo>
                                <a:lnTo>
                                  <a:pt x="106" y="22"/>
                                </a:lnTo>
                                <a:lnTo>
                                  <a:pt x="133" y="27"/>
                                </a:lnTo>
                                <a:lnTo>
                                  <a:pt x="137" y="22"/>
                                </a:lnTo>
                                <a:lnTo>
                                  <a:pt x="108" y="16"/>
                                </a:lnTo>
                                <a:lnTo>
                                  <a:pt x="71" y="8"/>
                                </a:lnTo>
                                <a:lnTo>
                                  <a:pt x="3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5" name="Freeform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21" y="2972"/>
                            <a:ext cx="5" cy="1"/>
                          </a:xfrm>
                          <a:custGeom>
                            <a:avLst/>
                            <a:gdLst>
                              <a:gd name="T0" fmla="*/ 0 w 57"/>
                              <a:gd name="T1" fmla="*/ 0 h 14"/>
                              <a:gd name="T2" fmla="*/ 0 w 57"/>
                              <a:gd name="T3" fmla="*/ 0 h 14"/>
                              <a:gd name="T4" fmla="*/ 0 w 57"/>
                              <a:gd name="T5" fmla="*/ 0 h 14"/>
                              <a:gd name="T6" fmla="*/ 0 w 57"/>
                              <a:gd name="T7" fmla="*/ 0 h 14"/>
                              <a:gd name="T8" fmla="*/ 0 w 57"/>
                              <a:gd name="T9" fmla="*/ 0 h 14"/>
                              <a:gd name="T10" fmla="*/ 0 w 57"/>
                              <a:gd name="T11" fmla="*/ 0 h 14"/>
                              <a:gd name="T12" fmla="*/ 0 w 57"/>
                              <a:gd name="T13" fmla="*/ 0 h 14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57"/>
                              <a:gd name="T22" fmla="*/ 0 h 14"/>
                              <a:gd name="T23" fmla="*/ 57 w 57"/>
                              <a:gd name="T24" fmla="*/ 14 h 14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57" h="14">
                                <a:moveTo>
                                  <a:pt x="0" y="7"/>
                                </a:moveTo>
                                <a:lnTo>
                                  <a:pt x="7" y="14"/>
                                </a:lnTo>
                                <a:lnTo>
                                  <a:pt x="28" y="10"/>
                                </a:lnTo>
                                <a:lnTo>
                                  <a:pt x="51" y="10"/>
                                </a:lnTo>
                                <a:lnTo>
                                  <a:pt x="57" y="0"/>
                                </a:lnTo>
                                <a:lnTo>
                                  <a:pt x="41" y="4"/>
                                </a:lnTo>
                                <a:lnTo>
                                  <a:pt x="0" y="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6" name="Freeform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10" y="2971"/>
                            <a:ext cx="2" cy="2"/>
                          </a:xfrm>
                          <a:custGeom>
                            <a:avLst/>
                            <a:gdLst>
                              <a:gd name="T0" fmla="*/ 0 w 14"/>
                              <a:gd name="T1" fmla="*/ 0 h 24"/>
                              <a:gd name="T2" fmla="*/ 0 w 14"/>
                              <a:gd name="T3" fmla="*/ 0 h 24"/>
                              <a:gd name="T4" fmla="*/ 0 w 14"/>
                              <a:gd name="T5" fmla="*/ 0 h 24"/>
                              <a:gd name="T6" fmla="*/ 0 w 14"/>
                              <a:gd name="T7" fmla="*/ 0 h 24"/>
                              <a:gd name="T8" fmla="*/ 0 w 14"/>
                              <a:gd name="T9" fmla="*/ 0 h 2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4"/>
                              <a:gd name="T16" fmla="*/ 0 h 24"/>
                              <a:gd name="T17" fmla="*/ 14 w 14"/>
                              <a:gd name="T18" fmla="*/ 24 h 2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4" h="24">
                                <a:moveTo>
                                  <a:pt x="14" y="0"/>
                                </a:moveTo>
                                <a:lnTo>
                                  <a:pt x="14" y="7"/>
                                </a:lnTo>
                                <a:lnTo>
                                  <a:pt x="11" y="18"/>
                                </a:lnTo>
                                <a:lnTo>
                                  <a:pt x="0" y="24"/>
                                </a:lnTo>
                                <a:lnTo>
                                  <a:pt x="1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7" name="Freeform 31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14" y="2976"/>
                            <a:ext cx="1" cy="1"/>
                          </a:xfrm>
                          <a:custGeom>
                            <a:avLst/>
                            <a:gdLst>
                              <a:gd name="T0" fmla="*/ 0 w 13"/>
                              <a:gd name="T1" fmla="*/ 0 h 16"/>
                              <a:gd name="T2" fmla="*/ 0 w 13"/>
                              <a:gd name="T3" fmla="*/ 0 h 16"/>
                              <a:gd name="T4" fmla="*/ 0 w 13"/>
                              <a:gd name="T5" fmla="*/ 0 h 16"/>
                              <a:gd name="T6" fmla="*/ 0 w 13"/>
                              <a:gd name="T7" fmla="*/ 0 h 1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3"/>
                              <a:gd name="T13" fmla="*/ 0 h 16"/>
                              <a:gd name="T14" fmla="*/ 13 w 13"/>
                              <a:gd name="T15" fmla="*/ 16 h 1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3" h="16">
                                <a:moveTo>
                                  <a:pt x="13" y="0"/>
                                </a:moveTo>
                                <a:lnTo>
                                  <a:pt x="10" y="8"/>
                                </a:lnTo>
                                <a:lnTo>
                                  <a:pt x="0" y="16"/>
                                </a:lnTo>
                                <a:lnTo>
                                  <a:pt x="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8" name="Freeform 31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30" y="2970"/>
                            <a:ext cx="3" cy="2"/>
                          </a:xfrm>
                          <a:custGeom>
                            <a:avLst/>
                            <a:gdLst>
                              <a:gd name="T0" fmla="*/ 0 w 27"/>
                              <a:gd name="T1" fmla="*/ 0 h 32"/>
                              <a:gd name="T2" fmla="*/ 0 w 27"/>
                              <a:gd name="T3" fmla="*/ 0 h 32"/>
                              <a:gd name="T4" fmla="*/ 0 w 27"/>
                              <a:gd name="T5" fmla="*/ 0 h 32"/>
                              <a:gd name="T6" fmla="*/ 0 w 27"/>
                              <a:gd name="T7" fmla="*/ 0 h 32"/>
                              <a:gd name="T8" fmla="*/ 0 w 27"/>
                              <a:gd name="T9" fmla="*/ 0 h 3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7"/>
                              <a:gd name="T16" fmla="*/ 0 h 32"/>
                              <a:gd name="T17" fmla="*/ 27 w 27"/>
                              <a:gd name="T18" fmla="*/ 32 h 3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7" h="32">
                                <a:moveTo>
                                  <a:pt x="0" y="0"/>
                                </a:moveTo>
                                <a:lnTo>
                                  <a:pt x="4" y="11"/>
                                </a:lnTo>
                                <a:lnTo>
                                  <a:pt x="4" y="18"/>
                                </a:lnTo>
                                <a:lnTo>
                                  <a:pt x="27" y="3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9" name="Freeform 3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35" y="2970"/>
                            <a:ext cx="7" cy="6"/>
                          </a:xfrm>
                          <a:custGeom>
                            <a:avLst/>
                            <a:gdLst>
                              <a:gd name="T0" fmla="*/ 0 w 84"/>
                              <a:gd name="T1" fmla="*/ 0 h 83"/>
                              <a:gd name="T2" fmla="*/ 0 w 84"/>
                              <a:gd name="T3" fmla="*/ 0 h 83"/>
                              <a:gd name="T4" fmla="*/ 0 w 84"/>
                              <a:gd name="T5" fmla="*/ 0 h 83"/>
                              <a:gd name="T6" fmla="*/ 0 w 84"/>
                              <a:gd name="T7" fmla="*/ 0 h 83"/>
                              <a:gd name="T8" fmla="*/ 0 w 84"/>
                              <a:gd name="T9" fmla="*/ 0 h 83"/>
                              <a:gd name="T10" fmla="*/ 0 w 84"/>
                              <a:gd name="T11" fmla="*/ 0 h 83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84"/>
                              <a:gd name="T19" fmla="*/ 0 h 83"/>
                              <a:gd name="T20" fmla="*/ 84 w 84"/>
                              <a:gd name="T21" fmla="*/ 83 h 83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84" h="83">
                                <a:moveTo>
                                  <a:pt x="0" y="0"/>
                                </a:moveTo>
                                <a:lnTo>
                                  <a:pt x="14" y="26"/>
                                </a:lnTo>
                                <a:lnTo>
                                  <a:pt x="31" y="46"/>
                                </a:lnTo>
                                <a:lnTo>
                                  <a:pt x="84" y="83"/>
                                </a:lnTo>
                                <a:lnTo>
                                  <a:pt x="34" y="3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70" name="Freeform 3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44" y="2978"/>
                            <a:ext cx="2" cy="5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60"/>
                              <a:gd name="T2" fmla="*/ 0 w 21"/>
                              <a:gd name="T3" fmla="*/ 0 h 60"/>
                              <a:gd name="T4" fmla="*/ 0 w 21"/>
                              <a:gd name="T5" fmla="*/ 0 h 60"/>
                              <a:gd name="T6" fmla="*/ 0 w 21"/>
                              <a:gd name="T7" fmla="*/ 0 h 60"/>
                              <a:gd name="T8" fmla="*/ 0 w 21"/>
                              <a:gd name="T9" fmla="*/ 0 h 60"/>
                              <a:gd name="T10" fmla="*/ 0 w 21"/>
                              <a:gd name="T11" fmla="*/ 0 h 60"/>
                              <a:gd name="T12" fmla="*/ 0 w 21"/>
                              <a:gd name="T13" fmla="*/ 0 h 60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1"/>
                              <a:gd name="T22" fmla="*/ 0 h 60"/>
                              <a:gd name="T23" fmla="*/ 21 w 21"/>
                              <a:gd name="T24" fmla="*/ 60 h 60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1" h="60">
                                <a:moveTo>
                                  <a:pt x="21" y="0"/>
                                </a:moveTo>
                                <a:lnTo>
                                  <a:pt x="8" y="21"/>
                                </a:lnTo>
                                <a:lnTo>
                                  <a:pt x="4" y="42"/>
                                </a:lnTo>
                                <a:lnTo>
                                  <a:pt x="3" y="60"/>
                                </a:lnTo>
                                <a:lnTo>
                                  <a:pt x="0" y="34"/>
                                </a:lnTo>
                                <a:lnTo>
                                  <a:pt x="3" y="15"/>
                                </a:lnTo>
                                <a:lnTo>
                                  <a:pt x="2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71" name="Freeform 3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27" y="2974"/>
                            <a:ext cx="2" cy="1"/>
                          </a:xfrm>
                          <a:custGeom>
                            <a:avLst/>
                            <a:gdLst>
                              <a:gd name="T0" fmla="*/ 0 w 12"/>
                              <a:gd name="T1" fmla="*/ 0 h 22"/>
                              <a:gd name="T2" fmla="*/ 0 w 12"/>
                              <a:gd name="T3" fmla="*/ 0 h 22"/>
                              <a:gd name="T4" fmla="*/ 0 w 12"/>
                              <a:gd name="T5" fmla="*/ 0 h 22"/>
                              <a:gd name="T6" fmla="*/ 0 w 12"/>
                              <a:gd name="T7" fmla="*/ 0 h 2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"/>
                              <a:gd name="T13" fmla="*/ 0 h 22"/>
                              <a:gd name="T14" fmla="*/ 12 w 12"/>
                              <a:gd name="T15" fmla="*/ 22 h 2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" h="22">
                                <a:moveTo>
                                  <a:pt x="10" y="0"/>
                                </a:moveTo>
                                <a:lnTo>
                                  <a:pt x="12" y="9"/>
                                </a:lnTo>
                                <a:lnTo>
                                  <a:pt x="0" y="22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42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47" y="2913"/>
                          <a:ext cx="106" cy="100"/>
                          <a:chOff x="5147" y="2913"/>
                          <a:chExt cx="106" cy="100"/>
                        </a:xfrm>
                      </p:grpSpPr>
                      <p:sp>
                        <p:nvSpPr>
                          <p:cNvPr id="7248" name="Freeform 3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93" y="2913"/>
                            <a:ext cx="3" cy="2"/>
                          </a:xfrm>
                          <a:custGeom>
                            <a:avLst/>
                            <a:gdLst>
                              <a:gd name="T0" fmla="*/ 0 w 38"/>
                              <a:gd name="T1" fmla="*/ 0 h 27"/>
                              <a:gd name="T2" fmla="*/ 0 w 38"/>
                              <a:gd name="T3" fmla="*/ 0 h 27"/>
                              <a:gd name="T4" fmla="*/ 0 w 38"/>
                              <a:gd name="T5" fmla="*/ 0 h 27"/>
                              <a:gd name="T6" fmla="*/ 0 w 38"/>
                              <a:gd name="T7" fmla="*/ 0 h 27"/>
                              <a:gd name="T8" fmla="*/ 0 w 38"/>
                              <a:gd name="T9" fmla="*/ 0 h 27"/>
                              <a:gd name="T10" fmla="*/ 0 w 38"/>
                              <a:gd name="T11" fmla="*/ 0 h 27"/>
                              <a:gd name="T12" fmla="*/ 0 w 38"/>
                              <a:gd name="T13" fmla="*/ 0 h 27"/>
                              <a:gd name="T14" fmla="*/ 0 w 38"/>
                              <a:gd name="T15" fmla="*/ 0 h 27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38"/>
                              <a:gd name="T25" fmla="*/ 0 h 27"/>
                              <a:gd name="T26" fmla="*/ 38 w 38"/>
                              <a:gd name="T27" fmla="*/ 27 h 27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38" h="27">
                                <a:moveTo>
                                  <a:pt x="0" y="0"/>
                                </a:moveTo>
                                <a:lnTo>
                                  <a:pt x="11" y="8"/>
                                </a:lnTo>
                                <a:lnTo>
                                  <a:pt x="22" y="12"/>
                                </a:lnTo>
                                <a:lnTo>
                                  <a:pt x="33" y="17"/>
                                </a:lnTo>
                                <a:lnTo>
                                  <a:pt x="38" y="27"/>
                                </a:lnTo>
                                <a:lnTo>
                                  <a:pt x="29" y="24"/>
                                </a:lnTo>
                                <a:lnTo>
                                  <a:pt x="11" y="1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49" name="Freeform 31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93" y="2916"/>
                            <a:ext cx="1" cy="2"/>
                          </a:xfrm>
                          <a:custGeom>
                            <a:avLst/>
                            <a:gdLst>
                              <a:gd name="T0" fmla="*/ 0 w 12"/>
                              <a:gd name="T1" fmla="*/ 0 h 18"/>
                              <a:gd name="T2" fmla="*/ 0 w 12"/>
                              <a:gd name="T3" fmla="*/ 0 h 18"/>
                              <a:gd name="T4" fmla="*/ 0 w 12"/>
                              <a:gd name="T5" fmla="*/ 0 h 18"/>
                              <a:gd name="T6" fmla="*/ 0 w 12"/>
                              <a:gd name="T7" fmla="*/ 0 h 18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"/>
                              <a:gd name="T13" fmla="*/ 0 h 18"/>
                              <a:gd name="T14" fmla="*/ 12 w 12"/>
                              <a:gd name="T15" fmla="*/ 18 h 18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" h="18">
                                <a:moveTo>
                                  <a:pt x="0" y="0"/>
                                </a:moveTo>
                                <a:lnTo>
                                  <a:pt x="12" y="0"/>
                                </a:lnTo>
                                <a:lnTo>
                                  <a:pt x="12" y="1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2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0" name="Freeform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80" y="2926"/>
                            <a:ext cx="28" cy="59"/>
                          </a:xfrm>
                          <a:custGeom>
                            <a:avLst/>
                            <a:gdLst>
                              <a:gd name="T0" fmla="*/ 0 w 312"/>
                              <a:gd name="T1" fmla="*/ 0 h 764"/>
                              <a:gd name="T2" fmla="*/ 0 w 312"/>
                              <a:gd name="T3" fmla="*/ 0 h 764"/>
                              <a:gd name="T4" fmla="*/ 0 w 312"/>
                              <a:gd name="T5" fmla="*/ 0 h 764"/>
                              <a:gd name="T6" fmla="*/ 0 w 312"/>
                              <a:gd name="T7" fmla="*/ 0 h 764"/>
                              <a:gd name="T8" fmla="*/ 0 w 312"/>
                              <a:gd name="T9" fmla="*/ 0 h 764"/>
                              <a:gd name="T10" fmla="*/ 0 w 312"/>
                              <a:gd name="T11" fmla="*/ 0 h 764"/>
                              <a:gd name="T12" fmla="*/ 0 w 312"/>
                              <a:gd name="T13" fmla="*/ 0 h 764"/>
                              <a:gd name="T14" fmla="*/ 0 w 312"/>
                              <a:gd name="T15" fmla="*/ 0 h 764"/>
                              <a:gd name="T16" fmla="*/ 0 w 312"/>
                              <a:gd name="T17" fmla="*/ 0 h 764"/>
                              <a:gd name="T18" fmla="*/ 0 w 312"/>
                              <a:gd name="T19" fmla="*/ 0 h 764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312"/>
                              <a:gd name="T31" fmla="*/ 0 h 764"/>
                              <a:gd name="T32" fmla="*/ 312 w 312"/>
                              <a:gd name="T33" fmla="*/ 764 h 764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312" h="764">
                                <a:moveTo>
                                  <a:pt x="266" y="0"/>
                                </a:moveTo>
                                <a:lnTo>
                                  <a:pt x="237" y="31"/>
                                </a:lnTo>
                                <a:lnTo>
                                  <a:pt x="228" y="76"/>
                                </a:lnTo>
                                <a:lnTo>
                                  <a:pt x="183" y="120"/>
                                </a:lnTo>
                                <a:lnTo>
                                  <a:pt x="91" y="327"/>
                                </a:lnTo>
                                <a:lnTo>
                                  <a:pt x="40" y="513"/>
                                </a:lnTo>
                                <a:lnTo>
                                  <a:pt x="0" y="764"/>
                                </a:lnTo>
                                <a:lnTo>
                                  <a:pt x="128" y="652"/>
                                </a:lnTo>
                                <a:lnTo>
                                  <a:pt x="312" y="99"/>
                                </a:lnTo>
                                <a:lnTo>
                                  <a:pt x="26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000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1" name="Freeform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47" y="2915"/>
                            <a:ext cx="106" cy="98"/>
                          </a:xfrm>
                          <a:custGeom>
                            <a:avLst/>
                            <a:gdLst>
                              <a:gd name="T0" fmla="*/ 0 w 1163"/>
                              <a:gd name="T1" fmla="*/ 0 h 1273"/>
                              <a:gd name="T2" fmla="*/ 0 w 1163"/>
                              <a:gd name="T3" fmla="*/ 0 h 1273"/>
                              <a:gd name="T4" fmla="*/ 0 w 1163"/>
                              <a:gd name="T5" fmla="*/ 0 h 1273"/>
                              <a:gd name="T6" fmla="*/ 0 w 1163"/>
                              <a:gd name="T7" fmla="*/ 0 h 1273"/>
                              <a:gd name="T8" fmla="*/ 0 w 1163"/>
                              <a:gd name="T9" fmla="*/ 0 h 1273"/>
                              <a:gd name="T10" fmla="*/ 0 w 1163"/>
                              <a:gd name="T11" fmla="*/ 0 h 1273"/>
                              <a:gd name="T12" fmla="*/ 0 w 1163"/>
                              <a:gd name="T13" fmla="*/ 0 h 1273"/>
                              <a:gd name="T14" fmla="*/ 0 w 1163"/>
                              <a:gd name="T15" fmla="*/ 0 h 1273"/>
                              <a:gd name="T16" fmla="*/ 0 w 1163"/>
                              <a:gd name="T17" fmla="*/ 0 h 1273"/>
                              <a:gd name="T18" fmla="*/ 0 w 1163"/>
                              <a:gd name="T19" fmla="*/ 0 h 1273"/>
                              <a:gd name="T20" fmla="*/ 0 w 1163"/>
                              <a:gd name="T21" fmla="*/ 0 h 1273"/>
                              <a:gd name="T22" fmla="*/ 0 w 1163"/>
                              <a:gd name="T23" fmla="*/ 0 h 1273"/>
                              <a:gd name="T24" fmla="*/ 0 w 1163"/>
                              <a:gd name="T25" fmla="*/ 0 h 1273"/>
                              <a:gd name="T26" fmla="*/ 0 w 1163"/>
                              <a:gd name="T27" fmla="*/ 0 h 1273"/>
                              <a:gd name="T28" fmla="*/ 0 w 1163"/>
                              <a:gd name="T29" fmla="*/ 0 h 1273"/>
                              <a:gd name="T30" fmla="*/ 0 w 1163"/>
                              <a:gd name="T31" fmla="*/ 0 h 1273"/>
                              <a:gd name="T32" fmla="*/ 0 w 1163"/>
                              <a:gd name="T33" fmla="*/ 0 h 1273"/>
                              <a:gd name="T34" fmla="*/ 0 w 1163"/>
                              <a:gd name="T35" fmla="*/ 0 h 1273"/>
                              <a:gd name="T36" fmla="*/ 0 w 1163"/>
                              <a:gd name="T37" fmla="*/ 0 h 1273"/>
                              <a:gd name="T38" fmla="*/ 0 w 1163"/>
                              <a:gd name="T39" fmla="*/ 0 h 1273"/>
                              <a:gd name="T40" fmla="*/ 0 w 1163"/>
                              <a:gd name="T41" fmla="*/ 0 h 1273"/>
                              <a:gd name="T42" fmla="*/ 0 w 1163"/>
                              <a:gd name="T43" fmla="*/ 0 h 1273"/>
                              <a:gd name="T44" fmla="*/ 0 w 1163"/>
                              <a:gd name="T45" fmla="*/ 0 h 1273"/>
                              <a:gd name="T46" fmla="*/ 0 w 1163"/>
                              <a:gd name="T47" fmla="*/ 0 h 1273"/>
                              <a:gd name="T48" fmla="*/ 0 w 1163"/>
                              <a:gd name="T49" fmla="*/ 0 h 1273"/>
                              <a:gd name="T50" fmla="*/ 0 w 1163"/>
                              <a:gd name="T51" fmla="*/ 0 h 1273"/>
                              <a:gd name="T52" fmla="*/ 0 w 1163"/>
                              <a:gd name="T53" fmla="*/ 0 h 1273"/>
                              <a:gd name="T54" fmla="*/ 0 w 1163"/>
                              <a:gd name="T55" fmla="*/ 0 h 1273"/>
                              <a:gd name="T56" fmla="*/ 0 w 1163"/>
                              <a:gd name="T57" fmla="*/ 0 h 1273"/>
                              <a:gd name="T58" fmla="*/ 0 w 1163"/>
                              <a:gd name="T59" fmla="*/ 0 h 1273"/>
                              <a:gd name="T60" fmla="*/ 0 w 1163"/>
                              <a:gd name="T61" fmla="*/ 0 h 1273"/>
                              <a:gd name="T62" fmla="*/ 0 w 1163"/>
                              <a:gd name="T63" fmla="*/ 0 h 1273"/>
                              <a:gd name="T64" fmla="*/ 0 w 1163"/>
                              <a:gd name="T65" fmla="*/ 0 h 1273"/>
                              <a:gd name="T66" fmla="*/ 0 w 1163"/>
                              <a:gd name="T67" fmla="*/ 0 h 1273"/>
                              <a:gd name="T68" fmla="*/ 0 w 1163"/>
                              <a:gd name="T69" fmla="*/ 0 h 1273"/>
                              <a:gd name="T70" fmla="*/ 0 w 1163"/>
                              <a:gd name="T71" fmla="*/ 0 h 1273"/>
                              <a:gd name="T72" fmla="*/ 0 w 1163"/>
                              <a:gd name="T73" fmla="*/ 0 h 1273"/>
                              <a:gd name="T74" fmla="*/ 0 w 1163"/>
                              <a:gd name="T75" fmla="*/ 0 h 1273"/>
                              <a:gd name="T76" fmla="*/ 0 w 1163"/>
                              <a:gd name="T77" fmla="*/ 0 h 1273"/>
                              <a:gd name="T78" fmla="*/ 0 w 1163"/>
                              <a:gd name="T79" fmla="*/ 0 h 1273"/>
                              <a:gd name="T80" fmla="*/ 0 w 1163"/>
                              <a:gd name="T81" fmla="*/ 0 h 1273"/>
                              <a:gd name="T82" fmla="*/ 0 w 1163"/>
                              <a:gd name="T83" fmla="*/ 0 h 1273"/>
                              <a:gd name="T84" fmla="*/ 0 w 1163"/>
                              <a:gd name="T85" fmla="*/ 0 h 1273"/>
                              <a:gd name="T86" fmla="*/ 0 w 1163"/>
                              <a:gd name="T87" fmla="*/ 0 h 1273"/>
                              <a:gd name="T88" fmla="*/ 0 w 1163"/>
                              <a:gd name="T89" fmla="*/ 0 h 1273"/>
                              <a:gd name="T90" fmla="*/ 0 w 1163"/>
                              <a:gd name="T91" fmla="*/ 0 h 1273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w 1163"/>
                              <a:gd name="T139" fmla="*/ 0 h 1273"/>
                              <a:gd name="T140" fmla="*/ 1163 w 1163"/>
                              <a:gd name="T141" fmla="*/ 1273 h 1273"/>
                            </a:gdLst>
                            <a:ahLst/>
                            <a:cxnLst>
                              <a:cxn ang="T92">
                                <a:pos x="T0" y="T1"/>
                              </a:cxn>
                              <a:cxn ang="T93">
                                <a:pos x="T2" y="T3"/>
                              </a:cxn>
                              <a:cxn ang="T94">
                                <a:pos x="T4" y="T5"/>
                              </a:cxn>
                              <a:cxn ang="T95">
                                <a:pos x="T6" y="T7"/>
                              </a:cxn>
                              <a:cxn ang="T96">
                                <a:pos x="T8" y="T9"/>
                              </a:cxn>
                              <a:cxn ang="T97">
                                <a:pos x="T10" y="T11"/>
                              </a:cxn>
                              <a:cxn ang="T98">
                                <a:pos x="T12" y="T13"/>
                              </a:cxn>
                              <a:cxn ang="T99">
                                <a:pos x="T14" y="T15"/>
                              </a:cxn>
                              <a:cxn ang="T100">
                                <a:pos x="T16" y="T17"/>
                              </a:cxn>
                              <a:cxn ang="T101">
                                <a:pos x="T18" y="T19"/>
                              </a:cxn>
                              <a:cxn ang="T102">
                                <a:pos x="T20" y="T21"/>
                              </a:cxn>
                              <a:cxn ang="T103">
                                <a:pos x="T22" y="T23"/>
                              </a:cxn>
                              <a:cxn ang="T104">
                                <a:pos x="T24" y="T25"/>
                              </a:cxn>
                              <a:cxn ang="T105">
                                <a:pos x="T26" y="T27"/>
                              </a:cxn>
                              <a:cxn ang="T106">
                                <a:pos x="T28" y="T29"/>
                              </a:cxn>
                              <a:cxn ang="T107">
                                <a:pos x="T30" y="T31"/>
                              </a:cxn>
                              <a:cxn ang="T108">
                                <a:pos x="T32" y="T33"/>
                              </a:cxn>
                              <a:cxn ang="T109">
                                <a:pos x="T34" y="T35"/>
                              </a:cxn>
                              <a:cxn ang="T110">
                                <a:pos x="T36" y="T37"/>
                              </a:cxn>
                              <a:cxn ang="T111">
                                <a:pos x="T38" y="T39"/>
                              </a:cxn>
                              <a:cxn ang="T112">
                                <a:pos x="T40" y="T41"/>
                              </a:cxn>
                              <a:cxn ang="T113">
                                <a:pos x="T42" y="T43"/>
                              </a:cxn>
                              <a:cxn ang="T114">
                                <a:pos x="T44" y="T45"/>
                              </a:cxn>
                              <a:cxn ang="T115">
                                <a:pos x="T46" y="T47"/>
                              </a:cxn>
                              <a:cxn ang="T116">
                                <a:pos x="T48" y="T49"/>
                              </a:cxn>
                              <a:cxn ang="T117">
                                <a:pos x="T50" y="T51"/>
                              </a:cxn>
                              <a:cxn ang="T118">
                                <a:pos x="T52" y="T53"/>
                              </a:cxn>
                              <a:cxn ang="T119">
                                <a:pos x="T54" y="T55"/>
                              </a:cxn>
                              <a:cxn ang="T120">
                                <a:pos x="T56" y="T57"/>
                              </a:cxn>
                              <a:cxn ang="T121">
                                <a:pos x="T58" y="T59"/>
                              </a:cxn>
                              <a:cxn ang="T122">
                                <a:pos x="T60" y="T61"/>
                              </a:cxn>
                              <a:cxn ang="T123">
                                <a:pos x="T62" y="T63"/>
                              </a:cxn>
                              <a:cxn ang="T124">
                                <a:pos x="T64" y="T65"/>
                              </a:cxn>
                              <a:cxn ang="T125">
                                <a:pos x="T66" y="T67"/>
                              </a:cxn>
                              <a:cxn ang="T126">
                                <a:pos x="T68" y="T69"/>
                              </a:cxn>
                              <a:cxn ang="T127">
                                <a:pos x="T70" y="T71"/>
                              </a:cxn>
                              <a:cxn ang="T128">
                                <a:pos x="T72" y="T73"/>
                              </a:cxn>
                              <a:cxn ang="T129">
                                <a:pos x="T74" y="T75"/>
                              </a:cxn>
                              <a:cxn ang="T130">
                                <a:pos x="T76" y="T77"/>
                              </a:cxn>
                              <a:cxn ang="T131">
                                <a:pos x="T78" y="T79"/>
                              </a:cxn>
                              <a:cxn ang="T132">
                                <a:pos x="T80" y="T81"/>
                              </a:cxn>
                              <a:cxn ang="T133">
                                <a:pos x="T82" y="T83"/>
                              </a:cxn>
                              <a:cxn ang="T134">
                                <a:pos x="T84" y="T85"/>
                              </a:cxn>
                              <a:cxn ang="T135">
                                <a:pos x="T86" y="T87"/>
                              </a:cxn>
                              <a:cxn ang="T136">
                                <a:pos x="T88" y="T89"/>
                              </a:cxn>
                              <a:cxn ang="T137">
                                <a:pos x="T90" y="T91"/>
                              </a:cxn>
                            </a:cxnLst>
                            <a:rect l="T138" t="T139" r="T140" b="T141"/>
                            <a:pathLst>
                              <a:path w="1163" h="1273">
                                <a:moveTo>
                                  <a:pt x="947" y="66"/>
                                </a:moveTo>
                                <a:lnTo>
                                  <a:pt x="911" y="0"/>
                                </a:lnTo>
                                <a:lnTo>
                                  <a:pt x="627" y="116"/>
                                </a:lnTo>
                                <a:lnTo>
                                  <a:pt x="614" y="205"/>
                                </a:lnTo>
                                <a:lnTo>
                                  <a:pt x="591" y="236"/>
                                </a:lnTo>
                                <a:lnTo>
                                  <a:pt x="559" y="272"/>
                                </a:lnTo>
                                <a:lnTo>
                                  <a:pt x="541" y="335"/>
                                </a:lnTo>
                                <a:lnTo>
                                  <a:pt x="477" y="482"/>
                                </a:lnTo>
                                <a:lnTo>
                                  <a:pt x="426" y="656"/>
                                </a:lnTo>
                                <a:lnTo>
                                  <a:pt x="403" y="772"/>
                                </a:lnTo>
                                <a:lnTo>
                                  <a:pt x="175" y="777"/>
                                </a:lnTo>
                                <a:lnTo>
                                  <a:pt x="138" y="799"/>
                                </a:lnTo>
                                <a:lnTo>
                                  <a:pt x="33" y="799"/>
                                </a:lnTo>
                                <a:lnTo>
                                  <a:pt x="4" y="844"/>
                                </a:lnTo>
                                <a:lnTo>
                                  <a:pt x="0" y="898"/>
                                </a:lnTo>
                                <a:lnTo>
                                  <a:pt x="10" y="946"/>
                                </a:lnTo>
                                <a:lnTo>
                                  <a:pt x="106" y="965"/>
                                </a:lnTo>
                                <a:lnTo>
                                  <a:pt x="151" y="1031"/>
                                </a:lnTo>
                                <a:lnTo>
                                  <a:pt x="243" y="1054"/>
                                </a:lnTo>
                                <a:lnTo>
                                  <a:pt x="311" y="1054"/>
                                </a:lnTo>
                                <a:lnTo>
                                  <a:pt x="389" y="1068"/>
                                </a:lnTo>
                                <a:lnTo>
                                  <a:pt x="393" y="1099"/>
                                </a:lnTo>
                                <a:lnTo>
                                  <a:pt x="389" y="1165"/>
                                </a:lnTo>
                                <a:lnTo>
                                  <a:pt x="398" y="1211"/>
                                </a:lnTo>
                                <a:lnTo>
                                  <a:pt x="439" y="1215"/>
                                </a:lnTo>
                                <a:lnTo>
                                  <a:pt x="490" y="1224"/>
                                </a:lnTo>
                                <a:lnTo>
                                  <a:pt x="541" y="1269"/>
                                </a:lnTo>
                                <a:lnTo>
                                  <a:pt x="600" y="1269"/>
                                </a:lnTo>
                                <a:lnTo>
                                  <a:pt x="655" y="1263"/>
                                </a:lnTo>
                                <a:lnTo>
                                  <a:pt x="737" y="1237"/>
                                </a:lnTo>
                                <a:lnTo>
                                  <a:pt x="829" y="1246"/>
                                </a:lnTo>
                                <a:lnTo>
                                  <a:pt x="921" y="1273"/>
                                </a:lnTo>
                                <a:lnTo>
                                  <a:pt x="1008" y="1255"/>
                                </a:lnTo>
                                <a:lnTo>
                                  <a:pt x="1066" y="1188"/>
                                </a:lnTo>
                                <a:lnTo>
                                  <a:pt x="1062" y="1116"/>
                                </a:lnTo>
                                <a:lnTo>
                                  <a:pt x="1085" y="1027"/>
                                </a:lnTo>
                                <a:lnTo>
                                  <a:pt x="1098" y="911"/>
                                </a:lnTo>
                                <a:lnTo>
                                  <a:pt x="1125" y="803"/>
                                </a:lnTo>
                                <a:lnTo>
                                  <a:pt x="1163" y="643"/>
                                </a:lnTo>
                                <a:lnTo>
                                  <a:pt x="1157" y="482"/>
                                </a:lnTo>
                                <a:lnTo>
                                  <a:pt x="1157" y="339"/>
                                </a:lnTo>
                                <a:lnTo>
                                  <a:pt x="1148" y="240"/>
                                </a:lnTo>
                                <a:lnTo>
                                  <a:pt x="1125" y="196"/>
                                </a:lnTo>
                                <a:lnTo>
                                  <a:pt x="1075" y="161"/>
                                </a:lnTo>
                                <a:lnTo>
                                  <a:pt x="1015" y="102"/>
                                </a:lnTo>
                                <a:lnTo>
                                  <a:pt x="947" y="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2" name="Freeform 3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85" y="2921"/>
                            <a:ext cx="66" cy="91"/>
                          </a:xfrm>
                          <a:custGeom>
                            <a:avLst/>
                            <a:gdLst>
                              <a:gd name="T0" fmla="*/ 0 w 736"/>
                              <a:gd name="T1" fmla="*/ 0 h 1187"/>
                              <a:gd name="T2" fmla="*/ 0 w 736"/>
                              <a:gd name="T3" fmla="*/ 0 h 1187"/>
                              <a:gd name="T4" fmla="*/ 0 w 736"/>
                              <a:gd name="T5" fmla="*/ 0 h 1187"/>
                              <a:gd name="T6" fmla="*/ 0 w 736"/>
                              <a:gd name="T7" fmla="*/ 0 h 1187"/>
                              <a:gd name="T8" fmla="*/ 0 w 736"/>
                              <a:gd name="T9" fmla="*/ 0 h 1187"/>
                              <a:gd name="T10" fmla="*/ 0 w 736"/>
                              <a:gd name="T11" fmla="*/ 0 h 1187"/>
                              <a:gd name="T12" fmla="*/ 0 w 736"/>
                              <a:gd name="T13" fmla="*/ 0 h 1187"/>
                              <a:gd name="T14" fmla="*/ 0 w 736"/>
                              <a:gd name="T15" fmla="*/ 0 h 1187"/>
                              <a:gd name="T16" fmla="*/ 0 w 736"/>
                              <a:gd name="T17" fmla="*/ 0 h 1187"/>
                              <a:gd name="T18" fmla="*/ 0 w 736"/>
                              <a:gd name="T19" fmla="*/ 0 h 1187"/>
                              <a:gd name="T20" fmla="*/ 0 w 736"/>
                              <a:gd name="T21" fmla="*/ 0 h 1187"/>
                              <a:gd name="T22" fmla="*/ 0 w 736"/>
                              <a:gd name="T23" fmla="*/ 0 h 1187"/>
                              <a:gd name="T24" fmla="*/ 0 w 736"/>
                              <a:gd name="T25" fmla="*/ 0 h 1187"/>
                              <a:gd name="T26" fmla="*/ 0 w 736"/>
                              <a:gd name="T27" fmla="*/ 0 h 1187"/>
                              <a:gd name="T28" fmla="*/ 0 w 736"/>
                              <a:gd name="T29" fmla="*/ 0 h 1187"/>
                              <a:gd name="T30" fmla="*/ 0 w 736"/>
                              <a:gd name="T31" fmla="*/ 0 h 1187"/>
                              <a:gd name="T32" fmla="*/ 0 w 736"/>
                              <a:gd name="T33" fmla="*/ 0 h 1187"/>
                              <a:gd name="T34" fmla="*/ 0 w 736"/>
                              <a:gd name="T35" fmla="*/ 0 h 1187"/>
                              <a:gd name="T36" fmla="*/ 0 w 736"/>
                              <a:gd name="T37" fmla="*/ 0 h 1187"/>
                              <a:gd name="T38" fmla="*/ 0 w 736"/>
                              <a:gd name="T39" fmla="*/ 0 h 1187"/>
                              <a:gd name="T40" fmla="*/ 0 w 736"/>
                              <a:gd name="T41" fmla="*/ 0 h 1187"/>
                              <a:gd name="T42" fmla="*/ 0 w 736"/>
                              <a:gd name="T43" fmla="*/ 0 h 1187"/>
                              <a:gd name="T44" fmla="*/ 0 w 736"/>
                              <a:gd name="T45" fmla="*/ 0 h 1187"/>
                              <a:gd name="T46" fmla="*/ 0 w 736"/>
                              <a:gd name="T47" fmla="*/ 0 h 1187"/>
                              <a:gd name="T48" fmla="*/ 0 w 736"/>
                              <a:gd name="T49" fmla="*/ 0 h 1187"/>
                              <a:gd name="T50" fmla="*/ 0 w 736"/>
                              <a:gd name="T51" fmla="*/ 0 h 1187"/>
                              <a:gd name="T52" fmla="*/ 0 w 736"/>
                              <a:gd name="T53" fmla="*/ 0 h 1187"/>
                              <a:gd name="T54" fmla="*/ 0 w 736"/>
                              <a:gd name="T55" fmla="*/ 0 h 1187"/>
                              <a:gd name="T56" fmla="*/ 0 w 736"/>
                              <a:gd name="T57" fmla="*/ 0 h 1187"/>
                              <a:gd name="T58" fmla="*/ 0 w 736"/>
                              <a:gd name="T59" fmla="*/ 0 h 1187"/>
                              <a:gd name="T60" fmla="*/ 0 w 736"/>
                              <a:gd name="T61" fmla="*/ 0 h 1187"/>
                              <a:gd name="T62" fmla="*/ 0 w 736"/>
                              <a:gd name="T63" fmla="*/ 0 h 1187"/>
                              <a:gd name="T64" fmla="*/ 0 w 736"/>
                              <a:gd name="T65" fmla="*/ 0 h 1187"/>
                              <a:gd name="T66" fmla="*/ 0 w 736"/>
                              <a:gd name="T67" fmla="*/ 0 h 1187"/>
                              <a:gd name="T68" fmla="*/ 0 w 736"/>
                              <a:gd name="T69" fmla="*/ 0 h 1187"/>
                              <a:gd name="T70" fmla="*/ 0 w 736"/>
                              <a:gd name="T71" fmla="*/ 0 h 1187"/>
                              <a:gd name="T72" fmla="*/ 0 w 736"/>
                              <a:gd name="T73" fmla="*/ 0 h 1187"/>
                              <a:gd name="T74" fmla="*/ 0 w 736"/>
                              <a:gd name="T75" fmla="*/ 0 h 1187"/>
                              <a:gd name="T76" fmla="*/ 0 w 736"/>
                              <a:gd name="T77" fmla="*/ 0 h 1187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w 736"/>
                              <a:gd name="T118" fmla="*/ 0 h 1187"/>
                              <a:gd name="T119" fmla="*/ 736 w 736"/>
                              <a:gd name="T120" fmla="*/ 1187 h 1187"/>
                            </a:gdLst>
                            <a:ahLst/>
                            <a:cxnLst>
                              <a:cxn ang="T78">
                                <a:pos x="T0" y="T1"/>
                              </a:cxn>
                              <a:cxn ang="T79">
                                <a:pos x="T2" y="T3"/>
                              </a:cxn>
                              <a:cxn ang="T80">
                                <a:pos x="T4" y="T5"/>
                              </a:cxn>
                              <a:cxn ang="T81">
                                <a:pos x="T6" y="T7"/>
                              </a:cxn>
                              <a:cxn ang="T82">
                                <a:pos x="T8" y="T9"/>
                              </a:cxn>
                              <a:cxn ang="T83">
                                <a:pos x="T10" y="T11"/>
                              </a:cxn>
                              <a:cxn ang="T84">
                                <a:pos x="T12" y="T13"/>
                              </a:cxn>
                              <a:cxn ang="T85">
                                <a:pos x="T14" y="T15"/>
                              </a:cxn>
                              <a:cxn ang="T86">
                                <a:pos x="T16" y="T17"/>
                              </a:cxn>
                              <a:cxn ang="T87">
                                <a:pos x="T18" y="T19"/>
                              </a:cxn>
                              <a:cxn ang="T88">
                                <a:pos x="T20" y="T21"/>
                              </a:cxn>
                              <a:cxn ang="T89">
                                <a:pos x="T22" y="T23"/>
                              </a:cxn>
                              <a:cxn ang="T90">
                                <a:pos x="T24" y="T25"/>
                              </a:cxn>
                              <a:cxn ang="T91">
                                <a:pos x="T26" y="T27"/>
                              </a:cxn>
                              <a:cxn ang="T92">
                                <a:pos x="T28" y="T29"/>
                              </a:cxn>
                              <a:cxn ang="T93">
                                <a:pos x="T30" y="T31"/>
                              </a:cxn>
                              <a:cxn ang="T94">
                                <a:pos x="T32" y="T33"/>
                              </a:cxn>
                              <a:cxn ang="T95">
                                <a:pos x="T34" y="T35"/>
                              </a:cxn>
                              <a:cxn ang="T96">
                                <a:pos x="T36" y="T37"/>
                              </a:cxn>
                              <a:cxn ang="T97">
                                <a:pos x="T38" y="T39"/>
                              </a:cxn>
                              <a:cxn ang="T98">
                                <a:pos x="T40" y="T41"/>
                              </a:cxn>
                              <a:cxn ang="T99">
                                <a:pos x="T42" y="T43"/>
                              </a:cxn>
                              <a:cxn ang="T100">
                                <a:pos x="T44" y="T45"/>
                              </a:cxn>
                              <a:cxn ang="T101">
                                <a:pos x="T46" y="T47"/>
                              </a:cxn>
                              <a:cxn ang="T102">
                                <a:pos x="T48" y="T49"/>
                              </a:cxn>
                              <a:cxn ang="T103">
                                <a:pos x="T50" y="T51"/>
                              </a:cxn>
                              <a:cxn ang="T104">
                                <a:pos x="T52" y="T53"/>
                              </a:cxn>
                              <a:cxn ang="T105">
                                <a:pos x="T54" y="T55"/>
                              </a:cxn>
                              <a:cxn ang="T106">
                                <a:pos x="T56" y="T57"/>
                              </a:cxn>
                              <a:cxn ang="T107">
                                <a:pos x="T58" y="T59"/>
                              </a:cxn>
                              <a:cxn ang="T108">
                                <a:pos x="T60" y="T61"/>
                              </a:cxn>
                              <a:cxn ang="T109">
                                <a:pos x="T62" y="T63"/>
                              </a:cxn>
                              <a:cxn ang="T110">
                                <a:pos x="T64" y="T65"/>
                              </a:cxn>
                              <a:cxn ang="T111">
                                <a:pos x="T66" y="T67"/>
                              </a:cxn>
                              <a:cxn ang="T112">
                                <a:pos x="T68" y="T69"/>
                              </a:cxn>
                              <a:cxn ang="T113">
                                <a:pos x="T70" y="T71"/>
                              </a:cxn>
                              <a:cxn ang="T114">
                                <a:pos x="T72" y="T73"/>
                              </a:cxn>
                              <a:cxn ang="T115">
                                <a:pos x="T74" y="T75"/>
                              </a:cxn>
                              <a:cxn ang="T116">
                                <a:pos x="T76" y="T77"/>
                              </a:cxn>
                            </a:cxnLst>
                            <a:rect l="T117" t="T118" r="T119" b="T120"/>
                            <a:pathLst>
                              <a:path w="736" h="1187">
                                <a:moveTo>
                                  <a:pt x="0" y="996"/>
                                </a:moveTo>
                                <a:lnTo>
                                  <a:pt x="95" y="982"/>
                                </a:lnTo>
                                <a:lnTo>
                                  <a:pt x="178" y="978"/>
                                </a:lnTo>
                                <a:lnTo>
                                  <a:pt x="269" y="969"/>
                                </a:lnTo>
                                <a:lnTo>
                                  <a:pt x="370" y="955"/>
                                </a:lnTo>
                                <a:lnTo>
                                  <a:pt x="416" y="924"/>
                                </a:lnTo>
                                <a:lnTo>
                                  <a:pt x="539" y="773"/>
                                </a:lnTo>
                                <a:lnTo>
                                  <a:pt x="475" y="817"/>
                                </a:lnTo>
                                <a:lnTo>
                                  <a:pt x="434" y="853"/>
                                </a:lnTo>
                                <a:lnTo>
                                  <a:pt x="457" y="746"/>
                                </a:lnTo>
                                <a:lnTo>
                                  <a:pt x="503" y="705"/>
                                </a:lnTo>
                                <a:lnTo>
                                  <a:pt x="571" y="594"/>
                                </a:lnTo>
                                <a:lnTo>
                                  <a:pt x="507" y="647"/>
                                </a:lnTo>
                                <a:lnTo>
                                  <a:pt x="466" y="661"/>
                                </a:lnTo>
                                <a:lnTo>
                                  <a:pt x="475" y="584"/>
                                </a:lnTo>
                                <a:lnTo>
                                  <a:pt x="521" y="526"/>
                                </a:lnTo>
                                <a:lnTo>
                                  <a:pt x="567" y="482"/>
                                </a:lnTo>
                                <a:lnTo>
                                  <a:pt x="613" y="352"/>
                                </a:lnTo>
                                <a:lnTo>
                                  <a:pt x="525" y="460"/>
                                </a:lnTo>
                                <a:lnTo>
                                  <a:pt x="475" y="500"/>
                                </a:lnTo>
                                <a:lnTo>
                                  <a:pt x="470" y="334"/>
                                </a:lnTo>
                                <a:lnTo>
                                  <a:pt x="457" y="268"/>
                                </a:lnTo>
                                <a:lnTo>
                                  <a:pt x="429" y="236"/>
                                </a:lnTo>
                                <a:lnTo>
                                  <a:pt x="389" y="187"/>
                                </a:lnTo>
                                <a:lnTo>
                                  <a:pt x="324" y="164"/>
                                </a:lnTo>
                                <a:lnTo>
                                  <a:pt x="292" y="151"/>
                                </a:lnTo>
                                <a:lnTo>
                                  <a:pt x="383" y="67"/>
                                </a:lnTo>
                                <a:lnTo>
                                  <a:pt x="480" y="89"/>
                                </a:lnTo>
                                <a:lnTo>
                                  <a:pt x="544" y="125"/>
                                </a:lnTo>
                                <a:lnTo>
                                  <a:pt x="567" y="160"/>
                                </a:lnTo>
                                <a:lnTo>
                                  <a:pt x="548" y="106"/>
                                </a:lnTo>
                                <a:lnTo>
                                  <a:pt x="512" y="89"/>
                                </a:lnTo>
                                <a:lnTo>
                                  <a:pt x="452" y="67"/>
                                </a:lnTo>
                                <a:lnTo>
                                  <a:pt x="406" y="58"/>
                                </a:lnTo>
                                <a:lnTo>
                                  <a:pt x="434" y="44"/>
                                </a:lnTo>
                                <a:lnTo>
                                  <a:pt x="480" y="31"/>
                                </a:lnTo>
                                <a:lnTo>
                                  <a:pt x="521" y="17"/>
                                </a:lnTo>
                                <a:lnTo>
                                  <a:pt x="544" y="0"/>
                                </a:lnTo>
                                <a:lnTo>
                                  <a:pt x="599" y="35"/>
                                </a:lnTo>
                                <a:lnTo>
                                  <a:pt x="630" y="67"/>
                                </a:lnTo>
                                <a:lnTo>
                                  <a:pt x="662" y="106"/>
                                </a:lnTo>
                                <a:lnTo>
                                  <a:pt x="708" y="129"/>
                                </a:lnTo>
                                <a:lnTo>
                                  <a:pt x="717" y="170"/>
                                </a:lnTo>
                                <a:lnTo>
                                  <a:pt x="736" y="236"/>
                                </a:lnTo>
                                <a:lnTo>
                                  <a:pt x="736" y="340"/>
                                </a:lnTo>
                                <a:lnTo>
                                  <a:pt x="732" y="446"/>
                                </a:lnTo>
                                <a:lnTo>
                                  <a:pt x="727" y="567"/>
                                </a:lnTo>
                                <a:lnTo>
                                  <a:pt x="704" y="692"/>
                                </a:lnTo>
                                <a:lnTo>
                                  <a:pt x="677" y="822"/>
                                </a:lnTo>
                                <a:lnTo>
                                  <a:pt x="662" y="934"/>
                                </a:lnTo>
                                <a:lnTo>
                                  <a:pt x="640" y="1013"/>
                                </a:lnTo>
                                <a:lnTo>
                                  <a:pt x="645" y="1085"/>
                                </a:lnTo>
                                <a:lnTo>
                                  <a:pt x="635" y="1125"/>
                                </a:lnTo>
                                <a:lnTo>
                                  <a:pt x="603" y="1156"/>
                                </a:lnTo>
                                <a:lnTo>
                                  <a:pt x="562" y="1183"/>
                                </a:lnTo>
                                <a:lnTo>
                                  <a:pt x="507" y="1187"/>
                                </a:lnTo>
                                <a:lnTo>
                                  <a:pt x="480" y="1174"/>
                                </a:lnTo>
                                <a:lnTo>
                                  <a:pt x="444" y="1170"/>
                                </a:lnTo>
                                <a:lnTo>
                                  <a:pt x="356" y="1152"/>
                                </a:lnTo>
                                <a:lnTo>
                                  <a:pt x="393" y="1108"/>
                                </a:lnTo>
                                <a:lnTo>
                                  <a:pt x="434" y="1044"/>
                                </a:lnTo>
                                <a:lnTo>
                                  <a:pt x="374" y="1089"/>
                                </a:lnTo>
                                <a:lnTo>
                                  <a:pt x="328" y="1129"/>
                                </a:lnTo>
                                <a:lnTo>
                                  <a:pt x="296" y="1152"/>
                                </a:lnTo>
                                <a:lnTo>
                                  <a:pt x="251" y="1174"/>
                                </a:lnTo>
                                <a:lnTo>
                                  <a:pt x="201" y="1174"/>
                                </a:lnTo>
                                <a:lnTo>
                                  <a:pt x="150" y="1174"/>
                                </a:lnTo>
                                <a:lnTo>
                                  <a:pt x="123" y="1161"/>
                                </a:lnTo>
                                <a:lnTo>
                                  <a:pt x="109" y="1148"/>
                                </a:lnTo>
                                <a:lnTo>
                                  <a:pt x="173" y="1112"/>
                                </a:lnTo>
                                <a:lnTo>
                                  <a:pt x="237" y="1054"/>
                                </a:lnTo>
                                <a:lnTo>
                                  <a:pt x="256" y="1027"/>
                                </a:lnTo>
                                <a:lnTo>
                                  <a:pt x="205" y="1040"/>
                                </a:lnTo>
                                <a:lnTo>
                                  <a:pt x="127" y="1098"/>
                                </a:lnTo>
                                <a:lnTo>
                                  <a:pt x="95" y="1125"/>
                                </a:lnTo>
                                <a:lnTo>
                                  <a:pt x="23" y="1129"/>
                                </a:lnTo>
                                <a:lnTo>
                                  <a:pt x="0" y="1116"/>
                                </a:lnTo>
                                <a:lnTo>
                                  <a:pt x="0" y="1085"/>
                                </a:lnTo>
                                <a:lnTo>
                                  <a:pt x="0" y="99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3" name="Freeform 3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27" y="2966"/>
                            <a:ext cx="19" cy="42"/>
                          </a:xfrm>
                          <a:custGeom>
                            <a:avLst/>
                            <a:gdLst>
                              <a:gd name="T0" fmla="*/ 0 w 215"/>
                              <a:gd name="T1" fmla="*/ 0 h 550"/>
                              <a:gd name="T2" fmla="*/ 0 w 215"/>
                              <a:gd name="T3" fmla="*/ 0 h 550"/>
                              <a:gd name="T4" fmla="*/ 0 w 215"/>
                              <a:gd name="T5" fmla="*/ 0 h 550"/>
                              <a:gd name="T6" fmla="*/ 0 w 215"/>
                              <a:gd name="T7" fmla="*/ 0 h 550"/>
                              <a:gd name="T8" fmla="*/ 0 w 215"/>
                              <a:gd name="T9" fmla="*/ 0 h 550"/>
                              <a:gd name="T10" fmla="*/ 0 w 215"/>
                              <a:gd name="T11" fmla="*/ 0 h 550"/>
                              <a:gd name="T12" fmla="*/ 0 w 215"/>
                              <a:gd name="T13" fmla="*/ 0 h 550"/>
                              <a:gd name="T14" fmla="*/ 0 w 215"/>
                              <a:gd name="T15" fmla="*/ 0 h 550"/>
                              <a:gd name="T16" fmla="*/ 0 w 215"/>
                              <a:gd name="T17" fmla="*/ 0 h 550"/>
                              <a:gd name="T18" fmla="*/ 0 w 215"/>
                              <a:gd name="T19" fmla="*/ 0 h 550"/>
                              <a:gd name="T20" fmla="*/ 0 w 215"/>
                              <a:gd name="T21" fmla="*/ 0 h 550"/>
                              <a:gd name="T22" fmla="*/ 0 w 215"/>
                              <a:gd name="T23" fmla="*/ 0 h 550"/>
                              <a:gd name="T24" fmla="*/ 0 w 215"/>
                              <a:gd name="T25" fmla="*/ 0 h 550"/>
                              <a:gd name="T26" fmla="*/ 0 w 215"/>
                              <a:gd name="T27" fmla="*/ 0 h 550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215"/>
                              <a:gd name="T43" fmla="*/ 0 h 550"/>
                              <a:gd name="T44" fmla="*/ 215 w 215"/>
                              <a:gd name="T45" fmla="*/ 550 h 550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215" h="550">
                                <a:moveTo>
                                  <a:pt x="0" y="550"/>
                                </a:moveTo>
                                <a:lnTo>
                                  <a:pt x="37" y="532"/>
                                </a:lnTo>
                                <a:lnTo>
                                  <a:pt x="78" y="488"/>
                                </a:lnTo>
                                <a:lnTo>
                                  <a:pt x="114" y="407"/>
                                </a:lnTo>
                                <a:lnTo>
                                  <a:pt x="133" y="339"/>
                                </a:lnTo>
                                <a:lnTo>
                                  <a:pt x="160" y="264"/>
                                </a:lnTo>
                                <a:lnTo>
                                  <a:pt x="174" y="192"/>
                                </a:lnTo>
                                <a:lnTo>
                                  <a:pt x="196" y="80"/>
                                </a:lnTo>
                                <a:lnTo>
                                  <a:pt x="215" y="0"/>
                                </a:lnTo>
                                <a:lnTo>
                                  <a:pt x="169" y="161"/>
                                </a:lnTo>
                                <a:lnTo>
                                  <a:pt x="133" y="286"/>
                                </a:lnTo>
                                <a:lnTo>
                                  <a:pt x="92" y="370"/>
                                </a:lnTo>
                                <a:lnTo>
                                  <a:pt x="27" y="461"/>
                                </a:lnTo>
                                <a:lnTo>
                                  <a:pt x="0" y="55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4" name="Freeform 3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49" y="2932"/>
                            <a:ext cx="77" cy="64"/>
                          </a:xfrm>
                          <a:custGeom>
                            <a:avLst/>
                            <a:gdLst>
                              <a:gd name="T0" fmla="*/ 0 w 850"/>
                              <a:gd name="T1" fmla="*/ 0 h 826"/>
                              <a:gd name="T2" fmla="*/ 0 w 850"/>
                              <a:gd name="T3" fmla="*/ 0 h 826"/>
                              <a:gd name="T4" fmla="*/ 0 w 850"/>
                              <a:gd name="T5" fmla="*/ 0 h 826"/>
                              <a:gd name="T6" fmla="*/ 0 w 850"/>
                              <a:gd name="T7" fmla="*/ 0 h 826"/>
                              <a:gd name="T8" fmla="*/ 0 w 850"/>
                              <a:gd name="T9" fmla="*/ 0 h 826"/>
                              <a:gd name="T10" fmla="*/ 0 w 850"/>
                              <a:gd name="T11" fmla="*/ 0 h 826"/>
                              <a:gd name="T12" fmla="*/ 0 w 850"/>
                              <a:gd name="T13" fmla="*/ 0 h 826"/>
                              <a:gd name="T14" fmla="*/ 0 w 850"/>
                              <a:gd name="T15" fmla="*/ 0 h 826"/>
                              <a:gd name="T16" fmla="*/ 0 w 850"/>
                              <a:gd name="T17" fmla="*/ 0 h 826"/>
                              <a:gd name="T18" fmla="*/ 0 w 850"/>
                              <a:gd name="T19" fmla="*/ 0 h 826"/>
                              <a:gd name="T20" fmla="*/ 0 w 850"/>
                              <a:gd name="T21" fmla="*/ 0 h 826"/>
                              <a:gd name="T22" fmla="*/ 0 w 850"/>
                              <a:gd name="T23" fmla="*/ 0 h 826"/>
                              <a:gd name="T24" fmla="*/ 0 w 850"/>
                              <a:gd name="T25" fmla="*/ 0 h 826"/>
                              <a:gd name="T26" fmla="*/ 0 w 850"/>
                              <a:gd name="T27" fmla="*/ 0 h 826"/>
                              <a:gd name="T28" fmla="*/ 0 w 850"/>
                              <a:gd name="T29" fmla="*/ 0 h 826"/>
                              <a:gd name="T30" fmla="*/ 0 w 850"/>
                              <a:gd name="T31" fmla="*/ 0 h 826"/>
                              <a:gd name="T32" fmla="*/ 0 w 850"/>
                              <a:gd name="T33" fmla="*/ 0 h 826"/>
                              <a:gd name="T34" fmla="*/ 0 w 850"/>
                              <a:gd name="T35" fmla="*/ 0 h 826"/>
                              <a:gd name="T36" fmla="*/ 0 w 850"/>
                              <a:gd name="T37" fmla="*/ 0 h 826"/>
                              <a:gd name="T38" fmla="*/ 0 w 850"/>
                              <a:gd name="T39" fmla="*/ 0 h 826"/>
                              <a:gd name="T40" fmla="*/ 0 w 850"/>
                              <a:gd name="T41" fmla="*/ 0 h 826"/>
                              <a:gd name="T42" fmla="*/ 0 w 850"/>
                              <a:gd name="T43" fmla="*/ 0 h 826"/>
                              <a:gd name="T44" fmla="*/ 0 w 850"/>
                              <a:gd name="T45" fmla="*/ 0 h 826"/>
                              <a:gd name="T46" fmla="*/ 0 w 850"/>
                              <a:gd name="T47" fmla="*/ 0 h 826"/>
                              <a:gd name="T48" fmla="*/ 0 w 850"/>
                              <a:gd name="T49" fmla="*/ 0 h 826"/>
                              <a:gd name="T50" fmla="*/ 0 w 850"/>
                              <a:gd name="T51" fmla="*/ 0 h 826"/>
                              <a:gd name="T52" fmla="*/ 0 w 850"/>
                              <a:gd name="T53" fmla="*/ 0 h 826"/>
                              <a:gd name="T54" fmla="*/ 0 w 850"/>
                              <a:gd name="T55" fmla="*/ 0 h 826"/>
                              <a:gd name="T56" fmla="*/ 0 w 850"/>
                              <a:gd name="T57" fmla="*/ 0 h 826"/>
                              <a:gd name="T58" fmla="*/ 0 w 850"/>
                              <a:gd name="T59" fmla="*/ 0 h 826"/>
                              <a:gd name="T60" fmla="*/ 0 w 850"/>
                              <a:gd name="T61" fmla="*/ 0 h 826"/>
                              <a:gd name="T62" fmla="*/ 0 w 850"/>
                              <a:gd name="T63" fmla="*/ 0 h 826"/>
                              <a:gd name="T64" fmla="*/ 0 w 850"/>
                              <a:gd name="T65" fmla="*/ 0 h 826"/>
                              <a:gd name="T66" fmla="*/ 0 w 850"/>
                              <a:gd name="T67" fmla="*/ 0 h 826"/>
                              <a:gd name="T68" fmla="*/ 0 w 850"/>
                              <a:gd name="T69" fmla="*/ 0 h 826"/>
                              <a:gd name="T70" fmla="*/ 0 w 850"/>
                              <a:gd name="T71" fmla="*/ 0 h 826"/>
                              <a:gd name="T72" fmla="*/ 0 w 850"/>
                              <a:gd name="T73" fmla="*/ 0 h 826"/>
                              <a:gd name="T74" fmla="*/ 0 w 850"/>
                              <a:gd name="T75" fmla="*/ 0 h 826"/>
                              <a:gd name="T76" fmla="*/ 0 w 850"/>
                              <a:gd name="T77" fmla="*/ 0 h 826"/>
                              <a:gd name="T78" fmla="*/ 0 w 850"/>
                              <a:gd name="T79" fmla="*/ 0 h 826"/>
                              <a:gd name="T80" fmla="*/ 0 w 850"/>
                              <a:gd name="T81" fmla="*/ 0 h 826"/>
                              <a:gd name="T82" fmla="*/ 0 w 850"/>
                              <a:gd name="T83" fmla="*/ 0 h 826"/>
                              <a:gd name="T84" fmla="*/ 0 w 850"/>
                              <a:gd name="T85" fmla="*/ 0 h 826"/>
                              <a:gd name="T86" fmla="*/ 0 w 850"/>
                              <a:gd name="T87" fmla="*/ 0 h 826"/>
                              <a:gd name="T88" fmla="*/ 0 w 850"/>
                              <a:gd name="T89" fmla="*/ 0 h 826"/>
                              <a:gd name="T90" fmla="*/ 0 w 850"/>
                              <a:gd name="T91" fmla="*/ 0 h 826"/>
                              <a:gd name="T92" fmla="*/ 0 w 850"/>
                              <a:gd name="T93" fmla="*/ 0 h 826"/>
                              <a:gd name="T94" fmla="*/ 0 w 850"/>
                              <a:gd name="T95" fmla="*/ 0 h 826"/>
                              <a:gd name="T96" fmla="*/ 0 w 850"/>
                              <a:gd name="T97" fmla="*/ 0 h 826"/>
                              <a:gd name="T98" fmla="*/ 0 w 850"/>
                              <a:gd name="T99" fmla="*/ 0 h 826"/>
                              <a:gd name="T100" fmla="*/ 0 w 850"/>
                              <a:gd name="T101" fmla="*/ 0 h 826"/>
                              <a:gd name="T102" fmla="*/ 0 w 850"/>
                              <a:gd name="T103" fmla="*/ 0 h 826"/>
                              <a:gd name="T104" fmla="*/ 0 w 850"/>
                              <a:gd name="T105" fmla="*/ 0 h 826"/>
                              <a:gd name="T106" fmla="*/ 0 w 850"/>
                              <a:gd name="T107" fmla="*/ 0 h 826"/>
                              <a:gd name="T108" fmla="*/ 0 w 850"/>
                              <a:gd name="T109" fmla="*/ 0 h 826"/>
                              <a:gd name="T110" fmla="*/ 0 w 850"/>
                              <a:gd name="T111" fmla="*/ 0 h 82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w 850"/>
                              <a:gd name="T169" fmla="*/ 0 h 826"/>
                              <a:gd name="T170" fmla="*/ 850 w 850"/>
                              <a:gd name="T171" fmla="*/ 826 h 826"/>
                            </a:gdLst>
                            <a:ahLst/>
                            <a:cxnLst>
                              <a:cxn ang="T112">
                                <a:pos x="T0" y="T1"/>
                              </a:cxn>
                              <a:cxn ang="T113">
                                <a:pos x="T2" y="T3"/>
                              </a:cxn>
                              <a:cxn ang="T114">
                                <a:pos x="T4" y="T5"/>
                              </a:cxn>
                              <a:cxn ang="T115">
                                <a:pos x="T6" y="T7"/>
                              </a:cxn>
                              <a:cxn ang="T116">
                                <a:pos x="T8" y="T9"/>
                              </a:cxn>
                              <a:cxn ang="T117">
                                <a:pos x="T10" y="T11"/>
                              </a:cxn>
                              <a:cxn ang="T118">
                                <a:pos x="T12" y="T13"/>
                              </a:cxn>
                              <a:cxn ang="T119">
                                <a:pos x="T14" y="T15"/>
                              </a:cxn>
                              <a:cxn ang="T120">
                                <a:pos x="T16" y="T17"/>
                              </a:cxn>
                              <a:cxn ang="T121">
                                <a:pos x="T18" y="T19"/>
                              </a:cxn>
                              <a:cxn ang="T122">
                                <a:pos x="T20" y="T21"/>
                              </a:cxn>
                              <a:cxn ang="T123">
                                <a:pos x="T22" y="T23"/>
                              </a:cxn>
                              <a:cxn ang="T124">
                                <a:pos x="T24" y="T25"/>
                              </a:cxn>
                              <a:cxn ang="T125">
                                <a:pos x="T26" y="T27"/>
                              </a:cxn>
                              <a:cxn ang="T126">
                                <a:pos x="T28" y="T29"/>
                              </a:cxn>
                              <a:cxn ang="T127">
                                <a:pos x="T30" y="T31"/>
                              </a:cxn>
                              <a:cxn ang="T128">
                                <a:pos x="T32" y="T33"/>
                              </a:cxn>
                              <a:cxn ang="T129">
                                <a:pos x="T34" y="T35"/>
                              </a:cxn>
                              <a:cxn ang="T130">
                                <a:pos x="T36" y="T37"/>
                              </a:cxn>
                              <a:cxn ang="T131">
                                <a:pos x="T38" y="T39"/>
                              </a:cxn>
                              <a:cxn ang="T132">
                                <a:pos x="T40" y="T41"/>
                              </a:cxn>
                              <a:cxn ang="T133">
                                <a:pos x="T42" y="T43"/>
                              </a:cxn>
                              <a:cxn ang="T134">
                                <a:pos x="T44" y="T45"/>
                              </a:cxn>
                              <a:cxn ang="T135">
                                <a:pos x="T46" y="T47"/>
                              </a:cxn>
                              <a:cxn ang="T136">
                                <a:pos x="T48" y="T49"/>
                              </a:cxn>
                              <a:cxn ang="T137">
                                <a:pos x="T50" y="T51"/>
                              </a:cxn>
                              <a:cxn ang="T138">
                                <a:pos x="T52" y="T53"/>
                              </a:cxn>
                              <a:cxn ang="T139">
                                <a:pos x="T54" y="T55"/>
                              </a:cxn>
                              <a:cxn ang="T140">
                                <a:pos x="T56" y="T57"/>
                              </a:cxn>
                              <a:cxn ang="T141">
                                <a:pos x="T58" y="T59"/>
                              </a:cxn>
                              <a:cxn ang="T142">
                                <a:pos x="T60" y="T61"/>
                              </a:cxn>
                              <a:cxn ang="T143">
                                <a:pos x="T62" y="T63"/>
                              </a:cxn>
                              <a:cxn ang="T144">
                                <a:pos x="T64" y="T65"/>
                              </a:cxn>
                              <a:cxn ang="T145">
                                <a:pos x="T66" y="T67"/>
                              </a:cxn>
                              <a:cxn ang="T146">
                                <a:pos x="T68" y="T69"/>
                              </a:cxn>
                              <a:cxn ang="T147">
                                <a:pos x="T70" y="T71"/>
                              </a:cxn>
                              <a:cxn ang="T148">
                                <a:pos x="T72" y="T73"/>
                              </a:cxn>
                              <a:cxn ang="T149">
                                <a:pos x="T74" y="T75"/>
                              </a:cxn>
                              <a:cxn ang="T150">
                                <a:pos x="T76" y="T77"/>
                              </a:cxn>
                              <a:cxn ang="T151">
                                <a:pos x="T78" y="T79"/>
                              </a:cxn>
                              <a:cxn ang="T152">
                                <a:pos x="T80" y="T81"/>
                              </a:cxn>
                              <a:cxn ang="T153">
                                <a:pos x="T82" y="T83"/>
                              </a:cxn>
                              <a:cxn ang="T154">
                                <a:pos x="T84" y="T85"/>
                              </a:cxn>
                              <a:cxn ang="T155">
                                <a:pos x="T86" y="T87"/>
                              </a:cxn>
                              <a:cxn ang="T156">
                                <a:pos x="T88" y="T89"/>
                              </a:cxn>
                              <a:cxn ang="T157">
                                <a:pos x="T90" y="T91"/>
                              </a:cxn>
                              <a:cxn ang="T158">
                                <a:pos x="T92" y="T93"/>
                              </a:cxn>
                              <a:cxn ang="T159">
                                <a:pos x="T94" y="T95"/>
                              </a:cxn>
                              <a:cxn ang="T160">
                                <a:pos x="T96" y="T97"/>
                              </a:cxn>
                              <a:cxn ang="T161">
                                <a:pos x="T98" y="T99"/>
                              </a:cxn>
                              <a:cxn ang="T162">
                                <a:pos x="T100" y="T101"/>
                              </a:cxn>
                              <a:cxn ang="T163">
                                <a:pos x="T102" y="T103"/>
                              </a:cxn>
                              <a:cxn ang="T164">
                                <a:pos x="T104" y="T105"/>
                              </a:cxn>
                              <a:cxn ang="T165">
                                <a:pos x="T106" y="T107"/>
                              </a:cxn>
                              <a:cxn ang="T166">
                                <a:pos x="T108" y="T109"/>
                              </a:cxn>
                              <a:cxn ang="T167">
                                <a:pos x="T110" y="T111"/>
                              </a:cxn>
                            </a:cxnLst>
                            <a:rect l="T168" t="T169" r="T170" b="T171"/>
                            <a:pathLst>
                              <a:path w="850" h="826">
                                <a:moveTo>
                                  <a:pt x="695" y="0"/>
                                </a:moveTo>
                                <a:lnTo>
                                  <a:pt x="594" y="31"/>
                                </a:lnTo>
                                <a:lnTo>
                                  <a:pt x="548" y="71"/>
                                </a:lnTo>
                                <a:lnTo>
                                  <a:pt x="520" y="152"/>
                                </a:lnTo>
                                <a:lnTo>
                                  <a:pt x="520" y="228"/>
                                </a:lnTo>
                                <a:lnTo>
                                  <a:pt x="535" y="272"/>
                                </a:lnTo>
                                <a:lnTo>
                                  <a:pt x="526" y="348"/>
                                </a:lnTo>
                                <a:lnTo>
                                  <a:pt x="526" y="406"/>
                                </a:lnTo>
                                <a:lnTo>
                                  <a:pt x="539" y="420"/>
                                </a:lnTo>
                                <a:lnTo>
                                  <a:pt x="526" y="442"/>
                                </a:lnTo>
                                <a:lnTo>
                                  <a:pt x="516" y="464"/>
                                </a:lnTo>
                                <a:lnTo>
                                  <a:pt x="535" y="487"/>
                                </a:lnTo>
                                <a:lnTo>
                                  <a:pt x="535" y="509"/>
                                </a:lnTo>
                                <a:lnTo>
                                  <a:pt x="498" y="518"/>
                                </a:lnTo>
                                <a:lnTo>
                                  <a:pt x="503" y="541"/>
                                </a:lnTo>
                                <a:lnTo>
                                  <a:pt x="467" y="554"/>
                                </a:lnTo>
                                <a:lnTo>
                                  <a:pt x="434" y="545"/>
                                </a:lnTo>
                                <a:lnTo>
                                  <a:pt x="412" y="554"/>
                                </a:lnTo>
                                <a:lnTo>
                                  <a:pt x="311" y="567"/>
                                </a:lnTo>
                                <a:lnTo>
                                  <a:pt x="219" y="563"/>
                                </a:lnTo>
                                <a:lnTo>
                                  <a:pt x="160" y="567"/>
                                </a:lnTo>
                                <a:lnTo>
                                  <a:pt x="123" y="590"/>
                                </a:lnTo>
                                <a:lnTo>
                                  <a:pt x="31" y="590"/>
                                </a:lnTo>
                                <a:lnTo>
                                  <a:pt x="0" y="621"/>
                                </a:lnTo>
                                <a:lnTo>
                                  <a:pt x="0" y="657"/>
                                </a:lnTo>
                                <a:lnTo>
                                  <a:pt x="4" y="715"/>
                                </a:lnTo>
                                <a:lnTo>
                                  <a:pt x="78" y="733"/>
                                </a:lnTo>
                                <a:lnTo>
                                  <a:pt x="78" y="696"/>
                                </a:lnTo>
                                <a:lnTo>
                                  <a:pt x="82" y="665"/>
                                </a:lnTo>
                                <a:lnTo>
                                  <a:pt x="95" y="652"/>
                                </a:lnTo>
                                <a:lnTo>
                                  <a:pt x="101" y="688"/>
                                </a:lnTo>
                                <a:lnTo>
                                  <a:pt x="105" y="733"/>
                                </a:lnTo>
                                <a:lnTo>
                                  <a:pt x="123" y="760"/>
                                </a:lnTo>
                                <a:lnTo>
                                  <a:pt x="154" y="795"/>
                                </a:lnTo>
                                <a:lnTo>
                                  <a:pt x="233" y="812"/>
                                </a:lnTo>
                                <a:lnTo>
                                  <a:pt x="292" y="822"/>
                                </a:lnTo>
                                <a:lnTo>
                                  <a:pt x="361" y="826"/>
                                </a:lnTo>
                                <a:lnTo>
                                  <a:pt x="274" y="777"/>
                                </a:lnTo>
                                <a:lnTo>
                                  <a:pt x="215" y="733"/>
                                </a:lnTo>
                                <a:lnTo>
                                  <a:pt x="201" y="696"/>
                                </a:lnTo>
                                <a:lnTo>
                                  <a:pt x="209" y="665"/>
                                </a:lnTo>
                                <a:lnTo>
                                  <a:pt x="260" y="661"/>
                                </a:lnTo>
                                <a:lnTo>
                                  <a:pt x="279" y="696"/>
                                </a:lnTo>
                                <a:lnTo>
                                  <a:pt x="292" y="737"/>
                                </a:lnTo>
                                <a:lnTo>
                                  <a:pt x="338" y="781"/>
                                </a:lnTo>
                                <a:lnTo>
                                  <a:pt x="389" y="818"/>
                                </a:lnTo>
                                <a:lnTo>
                                  <a:pt x="439" y="822"/>
                                </a:lnTo>
                                <a:lnTo>
                                  <a:pt x="516" y="818"/>
                                </a:lnTo>
                                <a:lnTo>
                                  <a:pt x="434" y="754"/>
                                </a:lnTo>
                                <a:lnTo>
                                  <a:pt x="374" y="723"/>
                                </a:lnTo>
                                <a:lnTo>
                                  <a:pt x="329" y="688"/>
                                </a:lnTo>
                                <a:lnTo>
                                  <a:pt x="315" y="661"/>
                                </a:lnTo>
                                <a:lnTo>
                                  <a:pt x="319" y="634"/>
                                </a:lnTo>
                                <a:lnTo>
                                  <a:pt x="347" y="630"/>
                                </a:lnTo>
                                <a:lnTo>
                                  <a:pt x="379" y="657"/>
                                </a:lnTo>
                                <a:lnTo>
                                  <a:pt x="397" y="692"/>
                                </a:lnTo>
                                <a:lnTo>
                                  <a:pt x="439" y="737"/>
                                </a:lnTo>
                                <a:lnTo>
                                  <a:pt x="489" y="760"/>
                                </a:lnTo>
                                <a:lnTo>
                                  <a:pt x="526" y="781"/>
                                </a:lnTo>
                                <a:lnTo>
                                  <a:pt x="567" y="800"/>
                                </a:lnTo>
                                <a:lnTo>
                                  <a:pt x="613" y="808"/>
                                </a:lnTo>
                                <a:lnTo>
                                  <a:pt x="668" y="808"/>
                                </a:lnTo>
                                <a:lnTo>
                                  <a:pt x="720" y="799"/>
                                </a:lnTo>
                                <a:lnTo>
                                  <a:pt x="603" y="760"/>
                                </a:lnTo>
                                <a:lnTo>
                                  <a:pt x="558" y="737"/>
                                </a:lnTo>
                                <a:lnTo>
                                  <a:pt x="526" y="696"/>
                                </a:lnTo>
                                <a:lnTo>
                                  <a:pt x="520" y="661"/>
                                </a:lnTo>
                                <a:lnTo>
                                  <a:pt x="548" y="661"/>
                                </a:lnTo>
                                <a:lnTo>
                                  <a:pt x="562" y="692"/>
                                </a:lnTo>
                                <a:lnTo>
                                  <a:pt x="585" y="719"/>
                                </a:lnTo>
                                <a:lnTo>
                                  <a:pt x="622" y="747"/>
                                </a:lnTo>
                                <a:lnTo>
                                  <a:pt x="663" y="774"/>
                                </a:lnTo>
                                <a:lnTo>
                                  <a:pt x="717" y="796"/>
                                </a:lnTo>
                                <a:lnTo>
                                  <a:pt x="759" y="781"/>
                                </a:lnTo>
                                <a:lnTo>
                                  <a:pt x="778" y="760"/>
                                </a:lnTo>
                                <a:lnTo>
                                  <a:pt x="810" y="705"/>
                                </a:lnTo>
                                <a:lnTo>
                                  <a:pt x="750" y="692"/>
                                </a:lnTo>
                                <a:lnTo>
                                  <a:pt x="636" y="679"/>
                                </a:lnTo>
                                <a:lnTo>
                                  <a:pt x="567" y="648"/>
                                </a:lnTo>
                                <a:lnTo>
                                  <a:pt x="530" y="617"/>
                                </a:lnTo>
                                <a:lnTo>
                                  <a:pt x="516" y="580"/>
                                </a:lnTo>
                                <a:lnTo>
                                  <a:pt x="512" y="563"/>
                                </a:lnTo>
                                <a:lnTo>
                                  <a:pt x="530" y="563"/>
                                </a:lnTo>
                                <a:lnTo>
                                  <a:pt x="553" y="590"/>
                                </a:lnTo>
                                <a:lnTo>
                                  <a:pt x="590" y="638"/>
                                </a:lnTo>
                                <a:lnTo>
                                  <a:pt x="672" y="665"/>
                                </a:lnTo>
                                <a:lnTo>
                                  <a:pt x="750" y="689"/>
                                </a:lnTo>
                                <a:lnTo>
                                  <a:pt x="810" y="705"/>
                                </a:lnTo>
                                <a:lnTo>
                                  <a:pt x="833" y="612"/>
                                </a:lnTo>
                                <a:lnTo>
                                  <a:pt x="837" y="545"/>
                                </a:lnTo>
                                <a:lnTo>
                                  <a:pt x="837" y="486"/>
                                </a:lnTo>
                                <a:lnTo>
                                  <a:pt x="759" y="527"/>
                                </a:lnTo>
                                <a:lnTo>
                                  <a:pt x="668" y="545"/>
                                </a:lnTo>
                                <a:lnTo>
                                  <a:pt x="594" y="541"/>
                                </a:lnTo>
                                <a:lnTo>
                                  <a:pt x="575" y="532"/>
                                </a:lnTo>
                                <a:lnTo>
                                  <a:pt x="567" y="509"/>
                                </a:lnTo>
                                <a:lnTo>
                                  <a:pt x="608" y="509"/>
                                </a:lnTo>
                                <a:lnTo>
                                  <a:pt x="653" y="522"/>
                                </a:lnTo>
                                <a:lnTo>
                                  <a:pt x="761" y="527"/>
                                </a:lnTo>
                                <a:lnTo>
                                  <a:pt x="837" y="487"/>
                                </a:lnTo>
                                <a:lnTo>
                                  <a:pt x="841" y="402"/>
                                </a:lnTo>
                                <a:lnTo>
                                  <a:pt x="846" y="344"/>
                                </a:lnTo>
                                <a:lnTo>
                                  <a:pt x="850" y="286"/>
                                </a:lnTo>
                                <a:lnTo>
                                  <a:pt x="841" y="187"/>
                                </a:lnTo>
                                <a:lnTo>
                                  <a:pt x="818" y="152"/>
                                </a:lnTo>
                                <a:lnTo>
                                  <a:pt x="750" y="108"/>
                                </a:lnTo>
                                <a:lnTo>
                                  <a:pt x="772" y="112"/>
                                </a:lnTo>
                                <a:lnTo>
                                  <a:pt x="841" y="143"/>
                                </a:lnTo>
                                <a:lnTo>
                                  <a:pt x="814" y="81"/>
                                </a:lnTo>
                                <a:lnTo>
                                  <a:pt x="791" y="49"/>
                                </a:lnTo>
                                <a:lnTo>
                                  <a:pt x="772" y="27"/>
                                </a:lnTo>
                                <a:lnTo>
                                  <a:pt x="69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5" name="Freeform 3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02" y="2956"/>
                            <a:ext cx="19" cy="14"/>
                          </a:xfrm>
                          <a:custGeom>
                            <a:avLst/>
                            <a:gdLst>
                              <a:gd name="T0" fmla="*/ 0 w 215"/>
                              <a:gd name="T1" fmla="*/ 0 h 189"/>
                              <a:gd name="T2" fmla="*/ 0 w 215"/>
                              <a:gd name="T3" fmla="*/ 0 h 189"/>
                              <a:gd name="T4" fmla="*/ 0 w 215"/>
                              <a:gd name="T5" fmla="*/ 0 h 189"/>
                              <a:gd name="T6" fmla="*/ 0 w 215"/>
                              <a:gd name="T7" fmla="*/ 0 h 189"/>
                              <a:gd name="T8" fmla="*/ 0 w 215"/>
                              <a:gd name="T9" fmla="*/ 0 h 189"/>
                              <a:gd name="T10" fmla="*/ 0 w 215"/>
                              <a:gd name="T11" fmla="*/ 0 h 189"/>
                              <a:gd name="T12" fmla="*/ 0 w 215"/>
                              <a:gd name="T13" fmla="*/ 0 h 189"/>
                              <a:gd name="T14" fmla="*/ 0 w 215"/>
                              <a:gd name="T15" fmla="*/ 0 h 189"/>
                              <a:gd name="T16" fmla="*/ 0 w 215"/>
                              <a:gd name="T17" fmla="*/ 0 h 189"/>
                              <a:gd name="T18" fmla="*/ 0 w 215"/>
                              <a:gd name="T19" fmla="*/ 0 h 189"/>
                              <a:gd name="T20" fmla="*/ 0 w 215"/>
                              <a:gd name="T21" fmla="*/ 0 h 189"/>
                              <a:gd name="T22" fmla="*/ 0 w 215"/>
                              <a:gd name="T23" fmla="*/ 0 h 189"/>
                              <a:gd name="T24" fmla="*/ 0 w 215"/>
                              <a:gd name="T25" fmla="*/ 0 h 189"/>
                              <a:gd name="T26" fmla="*/ 0 w 215"/>
                              <a:gd name="T27" fmla="*/ 0 h 189"/>
                              <a:gd name="T28" fmla="*/ 0 w 215"/>
                              <a:gd name="T29" fmla="*/ 0 h 189"/>
                              <a:gd name="T30" fmla="*/ 0 w 215"/>
                              <a:gd name="T31" fmla="*/ 0 h 189"/>
                              <a:gd name="T32" fmla="*/ 0 w 215"/>
                              <a:gd name="T33" fmla="*/ 0 h 189"/>
                              <a:gd name="T34" fmla="*/ 0 w 215"/>
                              <a:gd name="T35" fmla="*/ 0 h 189"/>
                              <a:gd name="T36" fmla="*/ 0 w 215"/>
                              <a:gd name="T37" fmla="*/ 0 h 189"/>
                              <a:gd name="T38" fmla="*/ 0 w 215"/>
                              <a:gd name="T39" fmla="*/ 0 h 189"/>
                              <a:gd name="T40" fmla="*/ 0 w 215"/>
                              <a:gd name="T41" fmla="*/ 0 h 189"/>
                              <a:gd name="T42" fmla="*/ 0 w 215"/>
                              <a:gd name="T43" fmla="*/ 0 h 189"/>
                              <a:gd name="T44" fmla="*/ 0 w 215"/>
                              <a:gd name="T45" fmla="*/ 0 h 189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w 215"/>
                              <a:gd name="T70" fmla="*/ 0 h 189"/>
                              <a:gd name="T71" fmla="*/ 215 w 215"/>
                              <a:gd name="T72" fmla="*/ 189 h 189"/>
                            </a:gdLst>
                            <a:ahLst/>
                            <a:cxnLst>
                              <a:cxn ang="T46">
                                <a:pos x="T0" y="T1"/>
                              </a:cxn>
                              <a:cxn ang="T47">
                                <a:pos x="T2" y="T3"/>
                              </a:cxn>
                              <a:cxn ang="T48">
                                <a:pos x="T4" y="T5"/>
                              </a:cxn>
                              <a:cxn ang="T49">
                                <a:pos x="T6" y="T7"/>
                              </a:cxn>
                              <a:cxn ang="T50">
                                <a:pos x="T8" y="T9"/>
                              </a:cxn>
                              <a:cxn ang="T51">
                                <a:pos x="T10" y="T11"/>
                              </a:cxn>
                              <a:cxn ang="T52">
                                <a:pos x="T12" y="T13"/>
                              </a:cxn>
                              <a:cxn ang="T53">
                                <a:pos x="T14" y="T15"/>
                              </a:cxn>
                              <a:cxn ang="T54">
                                <a:pos x="T16" y="T17"/>
                              </a:cxn>
                              <a:cxn ang="T55">
                                <a:pos x="T18" y="T19"/>
                              </a:cxn>
                              <a:cxn ang="T56">
                                <a:pos x="T20" y="T21"/>
                              </a:cxn>
                              <a:cxn ang="T57">
                                <a:pos x="T22" y="T23"/>
                              </a:cxn>
                              <a:cxn ang="T58">
                                <a:pos x="T24" y="T25"/>
                              </a:cxn>
                              <a:cxn ang="T59">
                                <a:pos x="T26" y="T27"/>
                              </a:cxn>
                              <a:cxn ang="T60">
                                <a:pos x="T28" y="T29"/>
                              </a:cxn>
                              <a:cxn ang="T61">
                                <a:pos x="T30" y="T31"/>
                              </a:cxn>
                              <a:cxn ang="T62">
                                <a:pos x="T32" y="T33"/>
                              </a:cxn>
                              <a:cxn ang="T63">
                                <a:pos x="T34" y="T35"/>
                              </a:cxn>
                              <a:cxn ang="T64">
                                <a:pos x="T36" y="T37"/>
                              </a:cxn>
                              <a:cxn ang="T65">
                                <a:pos x="T38" y="T39"/>
                              </a:cxn>
                              <a:cxn ang="T66">
                                <a:pos x="T40" y="T41"/>
                              </a:cxn>
                              <a:cxn ang="T67">
                                <a:pos x="T42" y="T43"/>
                              </a:cxn>
                              <a:cxn ang="T68">
                                <a:pos x="T44" y="T45"/>
                              </a:cxn>
                            </a:cxnLst>
                            <a:rect l="T69" t="T70" r="T71" b="T72"/>
                            <a:pathLst>
                              <a:path w="215" h="189">
                                <a:moveTo>
                                  <a:pt x="0" y="0"/>
                                </a:moveTo>
                                <a:lnTo>
                                  <a:pt x="0" y="16"/>
                                </a:lnTo>
                                <a:lnTo>
                                  <a:pt x="27" y="52"/>
                                </a:lnTo>
                                <a:lnTo>
                                  <a:pt x="55" y="71"/>
                                </a:lnTo>
                                <a:lnTo>
                                  <a:pt x="112" y="113"/>
                                </a:lnTo>
                                <a:lnTo>
                                  <a:pt x="135" y="130"/>
                                </a:lnTo>
                                <a:lnTo>
                                  <a:pt x="190" y="171"/>
                                </a:lnTo>
                                <a:lnTo>
                                  <a:pt x="130" y="153"/>
                                </a:lnTo>
                                <a:lnTo>
                                  <a:pt x="71" y="135"/>
                                </a:lnTo>
                                <a:lnTo>
                                  <a:pt x="12" y="130"/>
                                </a:lnTo>
                                <a:lnTo>
                                  <a:pt x="16" y="149"/>
                                </a:lnTo>
                                <a:lnTo>
                                  <a:pt x="112" y="166"/>
                                </a:lnTo>
                                <a:lnTo>
                                  <a:pt x="162" y="184"/>
                                </a:lnTo>
                                <a:lnTo>
                                  <a:pt x="190" y="189"/>
                                </a:lnTo>
                                <a:lnTo>
                                  <a:pt x="213" y="181"/>
                                </a:lnTo>
                                <a:lnTo>
                                  <a:pt x="215" y="159"/>
                                </a:lnTo>
                                <a:lnTo>
                                  <a:pt x="196" y="143"/>
                                </a:lnTo>
                                <a:lnTo>
                                  <a:pt x="170" y="117"/>
                                </a:lnTo>
                                <a:lnTo>
                                  <a:pt x="137" y="81"/>
                                </a:lnTo>
                                <a:lnTo>
                                  <a:pt x="105" y="40"/>
                                </a:lnTo>
                                <a:lnTo>
                                  <a:pt x="67" y="13"/>
                                </a:lnTo>
                                <a:lnTo>
                                  <a:pt x="25" y="3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6" name="Freeform 3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03" y="2944"/>
                            <a:ext cx="18" cy="19"/>
                          </a:xfrm>
                          <a:custGeom>
                            <a:avLst/>
                            <a:gdLst>
                              <a:gd name="T0" fmla="*/ 0 w 196"/>
                              <a:gd name="T1" fmla="*/ 0 h 246"/>
                              <a:gd name="T2" fmla="*/ 0 w 196"/>
                              <a:gd name="T3" fmla="*/ 0 h 246"/>
                              <a:gd name="T4" fmla="*/ 0 w 196"/>
                              <a:gd name="T5" fmla="*/ 0 h 246"/>
                              <a:gd name="T6" fmla="*/ 0 w 196"/>
                              <a:gd name="T7" fmla="*/ 0 h 246"/>
                              <a:gd name="T8" fmla="*/ 0 w 196"/>
                              <a:gd name="T9" fmla="*/ 0 h 246"/>
                              <a:gd name="T10" fmla="*/ 0 w 196"/>
                              <a:gd name="T11" fmla="*/ 0 h 246"/>
                              <a:gd name="T12" fmla="*/ 0 w 196"/>
                              <a:gd name="T13" fmla="*/ 0 h 246"/>
                              <a:gd name="T14" fmla="*/ 0 w 196"/>
                              <a:gd name="T15" fmla="*/ 0 h 246"/>
                              <a:gd name="T16" fmla="*/ 0 w 196"/>
                              <a:gd name="T17" fmla="*/ 0 h 246"/>
                              <a:gd name="T18" fmla="*/ 0 w 196"/>
                              <a:gd name="T19" fmla="*/ 0 h 246"/>
                              <a:gd name="T20" fmla="*/ 0 w 196"/>
                              <a:gd name="T21" fmla="*/ 0 h 246"/>
                              <a:gd name="T22" fmla="*/ 0 w 196"/>
                              <a:gd name="T23" fmla="*/ 0 h 246"/>
                              <a:gd name="T24" fmla="*/ 0 w 196"/>
                              <a:gd name="T25" fmla="*/ 0 h 246"/>
                              <a:gd name="T26" fmla="*/ 0 w 196"/>
                              <a:gd name="T27" fmla="*/ 0 h 246"/>
                              <a:gd name="T28" fmla="*/ 0 w 196"/>
                              <a:gd name="T29" fmla="*/ 0 h 246"/>
                              <a:gd name="T30" fmla="*/ 0 w 196"/>
                              <a:gd name="T31" fmla="*/ 0 h 246"/>
                              <a:gd name="T32" fmla="*/ 0 w 196"/>
                              <a:gd name="T33" fmla="*/ 0 h 24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96"/>
                              <a:gd name="T52" fmla="*/ 0 h 246"/>
                              <a:gd name="T53" fmla="*/ 196 w 196"/>
                              <a:gd name="T54" fmla="*/ 246 h 246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96" h="246">
                                <a:moveTo>
                                  <a:pt x="36" y="0"/>
                                </a:moveTo>
                                <a:lnTo>
                                  <a:pt x="8" y="4"/>
                                </a:lnTo>
                                <a:lnTo>
                                  <a:pt x="0" y="27"/>
                                </a:lnTo>
                                <a:lnTo>
                                  <a:pt x="2" y="46"/>
                                </a:lnTo>
                                <a:lnTo>
                                  <a:pt x="18" y="72"/>
                                </a:lnTo>
                                <a:lnTo>
                                  <a:pt x="40" y="79"/>
                                </a:lnTo>
                                <a:lnTo>
                                  <a:pt x="84" y="106"/>
                                </a:lnTo>
                                <a:lnTo>
                                  <a:pt x="125" y="139"/>
                                </a:lnTo>
                                <a:lnTo>
                                  <a:pt x="155" y="184"/>
                                </a:lnTo>
                                <a:lnTo>
                                  <a:pt x="188" y="232"/>
                                </a:lnTo>
                                <a:lnTo>
                                  <a:pt x="196" y="246"/>
                                </a:lnTo>
                                <a:lnTo>
                                  <a:pt x="188" y="191"/>
                                </a:lnTo>
                                <a:lnTo>
                                  <a:pt x="180" y="142"/>
                                </a:lnTo>
                                <a:lnTo>
                                  <a:pt x="165" y="100"/>
                                </a:lnTo>
                                <a:lnTo>
                                  <a:pt x="137" y="60"/>
                                </a:lnTo>
                                <a:lnTo>
                                  <a:pt x="66" y="6"/>
                                </a:lnTo>
                                <a:lnTo>
                                  <a:pt x="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7" name="Freeform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99" y="2925"/>
                            <a:ext cx="20" cy="11"/>
                          </a:xfrm>
                          <a:custGeom>
                            <a:avLst/>
                            <a:gdLst>
                              <a:gd name="T0" fmla="*/ 0 w 210"/>
                              <a:gd name="T1" fmla="*/ 0 h 143"/>
                              <a:gd name="T2" fmla="*/ 0 w 210"/>
                              <a:gd name="T3" fmla="*/ 0 h 143"/>
                              <a:gd name="T4" fmla="*/ 0 w 210"/>
                              <a:gd name="T5" fmla="*/ 0 h 143"/>
                              <a:gd name="T6" fmla="*/ 0 w 210"/>
                              <a:gd name="T7" fmla="*/ 0 h 143"/>
                              <a:gd name="T8" fmla="*/ 0 w 210"/>
                              <a:gd name="T9" fmla="*/ 0 h 143"/>
                              <a:gd name="T10" fmla="*/ 0 w 210"/>
                              <a:gd name="T11" fmla="*/ 0 h 143"/>
                              <a:gd name="T12" fmla="*/ 0 w 210"/>
                              <a:gd name="T13" fmla="*/ 0 h 143"/>
                              <a:gd name="T14" fmla="*/ 0 w 210"/>
                              <a:gd name="T15" fmla="*/ 0 h 143"/>
                              <a:gd name="T16" fmla="*/ 0 w 210"/>
                              <a:gd name="T17" fmla="*/ 0 h 143"/>
                              <a:gd name="T18" fmla="*/ 0 w 210"/>
                              <a:gd name="T19" fmla="*/ 0 h 143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210"/>
                              <a:gd name="T31" fmla="*/ 0 h 143"/>
                              <a:gd name="T32" fmla="*/ 210 w 210"/>
                              <a:gd name="T33" fmla="*/ 143 h 143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210" h="143">
                                <a:moveTo>
                                  <a:pt x="0" y="143"/>
                                </a:moveTo>
                                <a:lnTo>
                                  <a:pt x="37" y="112"/>
                                </a:lnTo>
                                <a:lnTo>
                                  <a:pt x="96" y="89"/>
                                </a:lnTo>
                                <a:lnTo>
                                  <a:pt x="137" y="79"/>
                                </a:lnTo>
                                <a:lnTo>
                                  <a:pt x="210" y="0"/>
                                </a:lnTo>
                                <a:lnTo>
                                  <a:pt x="155" y="31"/>
                                </a:lnTo>
                                <a:lnTo>
                                  <a:pt x="105" y="53"/>
                                </a:lnTo>
                                <a:lnTo>
                                  <a:pt x="69" y="71"/>
                                </a:lnTo>
                                <a:lnTo>
                                  <a:pt x="50" y="89"/>
                                </a:lnTo>
                                <a:lnTo>
                                  <a:pt x="0" y="1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8" name="Freeform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85" y="2945"/>
                            <a:ext cx="11" cy="28"/>
                          </a:xfrm>
                          <a:custGeom>
                            <a:avLst/>
                            <a:gdLst>
                              <a:gd name="T0" fmla="*/ 0 w 119"/>
                              <a:gd name="T1" fmla="*/ 0 h 366"/>
                              <a:gd name="T2" fmla="*/ 0 w 119"/>
                              <a:gd name="T3" fmla="*/ 0 h 366"/>
                              <a:gd name="T4" fmla="*/ 0 w 119"/>
                              <a:gd name="T5" fmla="*/ 0 h 366"/>
                              <a:gd name="T6" fmla="*/ 0 w 119"/>
                              <a:gd name="T7" fmla="*/ 0 h 366"/>
                              <a:gd name="T8" fmla="*/ 0 w 119"/>
                              <a:gd name="T9" fmla="*/ 0 h 366"/>
                              <a:gd name="T10" fmla="*/ 0 w 119"/>
                              <a:gd name="T11" fmla="*/ 0 h 366"/>
                              <a:gd name="T12" fmla="*/ 0 w 119"/>
                              <a:gd name="T13" fmla="*/ 0 h 366"/>
                              <a:gd name="T14" fmla="*/ 0 w 119"/>
                              <a:gd name="T15" fmla="*/ 0 h 366"/>
                              <a:gd name="T16" fmla="*/ 0 w 119"/>
                              <a:gd name="T17" fmla="*/ 0 h 366"/>
                              <a:gd name="T18" fmla="*/ 0 w 119"/>
                              <a:gd name="T19" fmla="*/ 0 h 366"/>
                              <a:gd name="T20" fmla="*/ 0 w 119"/>
                              <a:gd name="T21" fmla="*/ 0 h 366"/>
                              <a:gd name="T22" fmla="*/ 0 w 119"/>
                              <a:gd name="T23" fmla="*/ 0 h 366"/>
                              <a:gd name="T24" fmla="*/ 0 w 119"/>
                              <a:gd name="T25" fmla="*/ 0 h 366"/>
                              <a:gd name="T26" fmla="*/ 0 w 119"/>
                              <a:gd name="T27" fmla="*/ 0 h 366"/>
                              <a:gd name="T28" fmla="*/ 0 w 119"/>
                              <a:gd name="T29" fmla="*/ 0 h 366"/>
                              <a:gd name="T30" fmla="*/ 0 w 119"/>
                              <a:gd name="T31" fmla="*/ 0 h 366"/>
                              <a:gd name="T32" fmla="*/ 0 w 119"/>
                              <a:gd name="T33" fmla="*/ 0 h 366"/>
                              <a:gd name="T34" fmla="*/ 0 w 119"/>
                              <a:gd name="T35" fmla="*/ 0 h 366"/>
                              <a:gd name="T36" fmla="*/ 0 w 119"/>
                              <a:gd name="T37" fmla="*/ 0 h 36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119"/>
                              <a:gd name="T58" fmla="*/ 0 h 366"/>
                              <a:gd name="T59" fmla="*/ 119 w 119"/>
                              <a:gd name="T60" fmla="*/ 366 h 366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119" h="366">
                                <a:moveTo>
                                  <a:pt x="0" y="366"/>
                                </a:moveTo>
                                <a:lnTo>
                                  <a:pt x="60" y="366"/>
                                </a:lnTo>
                                <a:lnTo>
                                  <a:pt x="78" y="362"/>
                                </a:lnTo>
                                <a:lnTo>
                                  <a:pt x="78" y="348"/>
                                </a:lnTo>
                                <a:lnTo>
                                  <a:pt x="92" y="335"/>
                                </a:lnTo>
                                <a:lnTo>
                                  <a:pt x="110" y="321"/>
                                </a:lnTo>
                                <a:lnTo>
                                  <a:pt x="101" y="308"/>
                                </a:lnTo>
                                <a:lnTo>
                                  <a:pt x="101" y="290"/>
                                </a:lnTo>
                                <a:lnTo>
                                  <a:pt x="115" y="267"/>
                                </a:lnTo>
                                <a:lnTo>
                                  <a:pt x="115" y="245"/>
                                </a:lnTo>
                                <a:lnTo>
                                  <a:pt x="106" y="218"/>
                                </a:lnTo>
                                <a:lnTo>
                                  <a:pt x="106" y="160"/>
                                </a:lnTo>
                                <a:lnTo>
                                  <a:pt x="119" y="107"/>
                                </a:lnTo>
                                <a:lnTo>
                                  <a:pt x="115" y="67"/>
                                </a:lnTo>
                                <a:lnTo>
                                  <a:pt x="115" y="0"/>
                                </a:lnTo>
                                <a:lnTo>
                                  <a:pt x="78" y="102"/>
                                </a:lnTo>
                                <a:lnTo>
                                  <a:pt x="47" y="197"/>
                                </a:lnTo>
                                <a:lnTo>
                                  <a:pt x="23" y="299"/>
                                </a:lnTo>
                                <a:lnTo>
                                  <a:pt x="0" y="3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59" name="Freeform 3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01" y="2975"/>
                            <a:ext cx="19" cy="6"/>
                          </a:xfrm>
                          <a:custGeom>
                            <a:avLst/>
                            <a:gdLst>
                              <a:gd name="T0" fmla="*/ 0 w 211"/>
                              <a:gd name="T1" fmla="*/ 0 h 71"/>
                              <a:gd name="T2" fmla="*/ 0 w 211"/>
                              <a:gd name="T3" fmla="*/ 0 h 71"/>
                              <a:gd name="T4" fmla="*/ 0 w 211"/>
                              <a:gd name="T5" fmla="*/ 0 h 71"/>
                              <a:gd name="T6" fmla="*/ 0 w 211"/>
                              <a:gd name="T7" fmla="*/ 0 h 71"/>
                              <a:gd name="T8" fmla="*/ 0 w 211"/>
                              <a:gd name="T9" fmla="*/ 0 h 71"/>
                              <a:gd name="T10" fmla="*/ 0 w 211"/>
                              <a:gd name="T11" fmla="*/ 0 h 71"/>
                              <a:gd name="T12" fmla="*/ 0 w 211"/>
                              <a:gd name="T13" fmla="*/ 0 h 71"/>
                              <a:gd name="T14" fmla="*/ 0 w 211"/>
                              <a:gd name="T15" fmla="*/ 0 h 71"/>
                              <a:gd name="T16" fmla="*/ 0 w 211"/>
                              <a:gd name="T17" fmla="*/ 0 h 71"/>
                              <a:gd name="T18" fmla="*/ 0 w 211"/>
                              <a:gd name="T19" fmla="*/ 0 h 71"/>
                              <a:gd name="T20" fmla="*/ 0 w 211"/>
                              <a:gd name="T21" fmla="*/ 0 h 71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211"/>
                              <a:gd name="T34" fmla="*/ 0 h 71"/>
                              <a:gd name="T35" fmla="*/ 211 w 211"/>
                              <a:gd name="T36" fmla="*/ 71 h 71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211" h="71">
                                <a:moveTo>
                                  <a:pt x="169" y="35"/>
                                </a:moveTo>
                                <a:lnTo>
                                  <a:pt x="122" y="14"/>
                                </a:lnTo>
                                <a:lnTo>
                                  <a:pt x="80" y="3"/>
                                </a:lnTo>
                                <a:lnTo>
                                  <a:pt x="23" y="0"/>
                                </a:lnTo>
                                <a:lnTo>
                                  <a:pt x="0" y="4"/>
                                </a:lnTo>
                                <a:lnTo>
                                  <a:pt x="10" y="27"/>
                                </a:lnTo>
                                <a:lnTo>
                                  <a:pt x="32" y="44"/>
                                </a:lnTo>
                                <a:lnTo>
                                  <a:pt x="82" y="58"/>
                                </a:lnTo>
                                <a:lnTo>
                                  <a:pt x="160" y="71"/>
                                </a:lnTo>
                                <a:lnTo>
                                  <a:pt x="211" y="67"/>
                                </a:lnTo>
                                <a:lnTo>
                                  <a:pt x="169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0" name="Freeform 33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185" y="2978"/>
                            <a:ext cx="12" cy="12"/>
                          </a:xfrm>
                          <a:custGeom>
                            <a:avLst/>
                            <a:gdLst>
                              <a:gd name="T0" fmla="*/ 0 w 129"/>
                              <a:gd name="T1" fmla="*/ 0 h 154"/>
                              <a:gd name="T2" fmla="*/ 0 w 129"/>
                              <a:gd name="T3" fmla="*/ 0 h 154"/>
                              <a:gd name="T4" fmla="*/ 0 w 129"/>
                              <a:gd name="T5" fmla="*/ 0 h 154"/>
                              <a:gd name="T6" fmla="*/ 0 w 129"/>
                              <a:gd name="T7" fmla="*/ 0 h 154"/>
                              <a:gd name="T8" fmla="*/ 0 w 129"/>
                              <a:gd name="T9" fmla="*/ 0 h 154"/>
                              <a:gd name="T10" fmla="*/ 0 w 129"/>
                              <a:gd name="T11" fmla="*/ 0 h 154"/>
                              <a:gd name="T12" fmla="*/ 0 w 129"/>
                              <a:gd name="T13" fmla="*/ 0 h 154"/>
                              <a:gd name="T14" fmla="*/ 0 w 129"/>
                              <a:gd name="T15" fmla="*/ 0 h 154"/>
                              <a:gd name="T16" fmla="*/ 0 w 129"/>
                              <a:gd name="T17" fmla="*/ 0 h 154"/>
                              <a:gd name="T18" fmla="*/ 0 w 129"/>
                              <a:gd name="T19" fmla="*/ 0 h 154"/>
                              <a:gd name="T20" fmla="*/ 0 w 129"/>
                              <a:gd name="T21" fmla="*/ 0 h 154"/>
                              <a:gd name="T22" fmla="*/ 0 w 129"/>
                              <a:gd name="T23" fmla="*/ 0 h 154"/>
                              <a:gd name="T24" fmla="*/ 0 w 129"/>
                              <a:gd name="T25" fmla="*/ 0 h 154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129"/>
                              <a:gd name="T40" fmla="*/ 0 h 154"/>
                              <a:gd name="T41" fmla="*/ 129 w 129"/>
                              <a:gd name="T42" fmla="*/ 154 h 154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129" h="154">
                                <a:moveTo>
                                  <a:pt x="60" y="43"/>
                                </a:moveTo>
                                <a:lnTo>
                                  <a:pt x="44" y="9"/>
                                </a:lnTo>
                                <a:lnTo>
                                  <a:pt x="19" y="0"/>
                                </a:lnTo>
                                <a:lnTo>
                                  <a:pt x="3" y="7"/>
                                </a:lnTo>
                                <a:lnTo>
                                  <a:pt x="0" y="24"/>
                                </a:lnTo>
                                <a:lnTo>
                                  <a:pt x="11" y="56"/>
                                </a:lnTo>
                                <a:lnTo>
                                  <a:pt x="30" y="82"/>
                                </a:lnTo>
                                <a:lnTo>
                                  <a:pt x="53" y="107"/>
                                </a:lnTo>
                                <a:lnTo>
                                  <a:pt x="83" y="133"/>
                                </a:lnTo>
                                <a:lnTo>
                                  <a:pt x="129" y="154"/>
                                </a:lnTo>
                                <a:lnTo>
                                  <a:pt x="87" y="109"/>
                                </a:lnTo>
                                <a:lnTo>
                                  <a:pt x="74" y="78"/>
                                </a:lnTo>
                                <a:lnTo>
                                  <a:pt x="60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61" name="Freeform 33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04" y="2916"/>
                            <a:ext cx="28" cy="14"/>
                          </a:xfrm>
                          <a:custGeom>
                            <a:avLst/>
                            <a:gdLst>
                              <a:gd name="T0" fmla="*/ 0 w 305"/>
                              <a:gd name="T1" fmla="*/ 0 h 186"/>
                              <a:gd name="T2" fmla="*/ 0 w 305"/>
                              <a:gd name="T3" fmla="*/ 0 h 186"/>
                              <a:gd name="T4" fmla="*/ 0 w 305"/>
                              <a:gd name="T5" fmla="*/ 0 h 186"/>
                              <a:gd name="T6" fmla="*/ 0 w 305"/>
                              <a:gd name="T7" fmla="*/ 0 h 186"/>
                              <a:gd name="T8" fmla="*/ 0 w 305"/>
                              <a:gd name="T9" fmla="*/ 0 h 186"/>
                              <a:gd name="T10" fmla="*/ 0 w 305"/>
                              <a:gd name="T11" fmla="*/ 0 h 186"/>
                              <a:gd name="T12" fmla="*/ 0 w 305"/>
                              <a:gd name="T13" fmla="*/ 0 h 186"/>
                              <a:gd name="T14" fmla="*/ 0 w 305"/>
                              <a:gd name="T15" fmla="*/ 0 h 186"/>
                              <a:gd name="T16" fmla="*/ 0 w 305"/>
                              <a:gd name="T17" fmla="*/ 0 h 186"/>
                              <a:gd name="T18" fmla="*/ 0 w 305"/>
                              <a:gd name="T19" fmla="*/ 0 h 186"/>
                              <a:gd name="T20" fmla="*/ 0 w 305"/>
                              <a:gd name="T21" fmla="*/ 0 h 186"/>
                              <a:gd name="T22" fmla="*/ 0 w 305"/>
                              <a:gd name="T23" fmla="*/ 0 h 18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305"/>
                              <a:gd name="T37" fmla="*/ 0 h 186"/>
                              <a:gd name="T38" fmla="*/ 305 w 305"/>
                              <a:gd name="T39" fmla="*/ 186 h 18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305" h="186">
                                <a:moveTo>
                                  <a:pt x="0" y="186"/>
                                </a:moveTo>
                                <a:lnTo>
                                  <a:pt x="10" y="109"/>
                                </a:lnTo>
                                <a:lnTo>
                                  <a:pt x="74" y="82"/>
                                </a:lnTo>
                                <a:lnTo>
                                  <a:pt x="161" y="49"/>
                                </a:lnTo>
                                <a:lnTo>
                                  <a:pt x="222" y="24"/>
                                </a:lnTo>
                                <a:lnTo>
                                  <a:pt x="281" y="0"/>
                                </a:lnTo>
                                <a:lnTo>
                                  <a:pt x="305" y="53"/>
                                </a:lnTo>
                                <a:lnTo>
                                  <a:pt x="250" y="85"/>
                                </a:lnTo>
                                <a:lnTo>
                                  <a:pt x="184" y="107"/>
                                </a:lnTo>
                                <a:lnTo>
                                  <a:pt x="133" y="121"/>
                                </a:lnTo>
                                <a:lnTo>
                                  <a:pt x="72" y="154"/>
                                </a:lnTo>
                                <a:lnTo>
                                  <a:pt x="0" y="18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43" name="Group 3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206" y="2982"/>
                          <a:ext cx="57" cy="64"/>
                          <a:chOff x="5206" y="2982"/>
                          <a:chExt cx="57" cy="64"/>
                        </a:xfrm>
                      </p:grpSpPr>
                      <p:sp>
                        <p:nvSpPr>
                          <p:cNvPr id="7246" name="Freeform 3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06" y="2982"/>
                            <a:ext cx="57" cy="64"/>
                          </a:xfrm>
                          <a:custGeom>
                            <a:avLst/>
                            <a:gdLst>
                              <a:gd name="T0" fmla="*/ 0 w 626"/>
                              <a:gd name="T1" fmla="*/ 0 h 826"/>
                              <a:gd name="T2" fmla="*/ 0 w 626"/>
                              <a:gd name="T3" fmla="*/ 0 h 826"/>
                              <a:gd name="T4" fmla="*/ 0 w 626"/>
                              <a:gd name="T5" fmla="*/ 0 h 826"/>
                              <a:gd name="T6" fmla="*/ 0 w 626"/>
                              <a:gd name="T7" fmla="*/ 0 h 826"/>
                              <a:gd name="T8" fmla="*/ 0 w 626"/>
                              <a:gd name="T9" fmla="*/ 0 h 826"/>
                              <a:gd name="T10" fmla="*/ 0 w 626"/>
                              <a:gd name="T11" fmla="*/ 0 h 826"/>
                              <a:gd name="T12" fmla="*/ 0 w 626"/>
                              <a:gd name="T13" fmla="*/ 0 h 826"/>
                              <a:gd name="T14" fmla="*/ 0 w 626"/>
                              <a:gd name="T15" fmla="*/ 0 h 826"/>
                              <a:gd name="T16" fmla="*/ 0 w 626"/>
                              <a:gd name="T17" fmla="*/ 0 h 826"/>
                              <a:gd name="T18" fmla="*/ 0 w 626"/>
                              <a:gd name="T19" fmla="*/ 0 h 826"/>
                              <a:gd name="T20" fmla="*/ 0 w 626"/>
                              <a:gd name="T21" fmla="*/ 0 h 826"/>
                              <a:gd name="T22" fmla="*/ 0 w 626"/>
                              <a:gd name="T23" fmla="*/ 0 h 826"/>
                              <a:gd name="T24" fmla="*/ 0 w 626"/>
                              <a:gd name="T25" fmla="*/ 0 h 826"/>
                              <a:gd name="T26" fmla="*/ 0 w 626"/>
                              <a:gd name="T27" fmla="*/ 0 h 826"/>
                              <a:gd name="T28" fmla="*/ 0 w 626"/>
                              <a:gd name="T29" fmla="*/ 0 h 826"/>
                              <a:gd name="T30" fmla="*/ 0 w 626"/>
                              <a:gd name="T31" fmla="*/ 0 h 826"/>
                              <a:gd name="T32" fmla="*/ 0 w 626"/>
                              <a:gd name="T33" fmla="*/ 0 h 826"/>
                              <a:gd name="T34" fmla="*/ 0 w 626"/>
                              <a:gd name="T35" fmla="*/ 0 h 826"/>
                              <a:gd name="T36" fmla="*/ 0 w 626"/>
                              <a:gd name="T37" fmla="*/ 0 h 826"/>
                              <a:gd name="T38" fmla="*/ 0 w 626"/>
                              <a:gd name="T39" fmla="*/ 0 h 826"/>
                              <a:gd name="T40" fmla="*/ 0 w 626"/>
                              <a:gd name="T41" fmla="*/ 0 h 826"/>
                              <a:gd name="T42" fmla="*/ 0 w 626"/>
                              <a:gd name="T43" fmla="*/ 0 h 826"/>
                              <a:gd name="T44" fmla="*/ 0 w 626"/>
                              <a:gd name="T45" fmla="*/ 0 h 826"/>
                              <a:gd name="T46" fmla="*/ 0 w 626"/>
                              <a:gd name="T47" fmla="*/ 0 h 82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626"/>
                              <a:gd name="T73" fmla="*/ 0 h 826"/>
                              <a:gd name="T74" fmla="*/ 626 w 626"/>
                              <a:gd name="T75" fmla="*/ 826 h 826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626" h="826">
                                <a:moveTo>
                                  <a:pt x="279" y="121"/>
                                </a:moveTo>
                                <a:lnTo>
                                  <a:pt x="393" y="111"/>
                                </a:lnTo>
                                <a:lnTo>
                                  <a:pt x="463" y="94"/>
                                </a:lnTo>
                                <a:lnTo>
                                  <a:pt x="485" y="63"/>
                                </a:lnTo>
                                <a:lnTo>
                                  <a:pt x="485" y="36"/>
                                </a:lnTo>
                                <a:lnTo>
                                  <a:pt x="503" y="13"/>
                                </a:lnTo>
                                <a:lnTo>
                                  <a:pt x="567" y="0"/>
                                </a:lnTo>
                                <a:lnTo>
                                  <a:pt x="626" y="4"/>
                                </a:lnTo>
                                <a:lnTo>
                                  <a:pt x="554" y="643"/>
                                </a:lnTo>
                                <a:lnTo>
                                  <a:pt x="503" y="701"/>
                                </a:lnTo>
                                <a:lnTo>
                                  <a:pt x="440" y="759"/>
                                </a:lnTo>
                                <a:lnTo>
                                  <a:pt x="348" y="804"/>
                                </a:lnTo>
                                <a:lnTo>
                                  <a:pt x="243" y="817"/>
                                </a:lnTo>
                                <a:lnTo>
                                  <a:pt x="101" y="826"/>
                                </a:lnTo>
                                <a:lnTo>
                                  <a:pt x="19" y="813"/>
                                </a:lnTo>
                                <a:lnTo>
                                  <a:pt x="0" y="768"/>
                                </a:lnTo>
                                <a:lnTo>
                                  <a:pt x="10" y="710"/>
                                </a:lnTo>
                                <a:lnTo>
                                  <a:pt x="69" y="531"/>
                                </a:lnTo>
                                <a:lnTo>
                                  <a:pt x="119" y="353"/>
                                </a:lnTo>
                                <a:lnTo>
                                  <a:pt x="142" y="219"/>
                                </a:lnTo>
                                <a:lnTo>
                                  <a:pt x="142" y="183"/>
                                </a:lnTo>
                                <a:lnTo>
                                  <a:pt x="174" y="134"/>
                                </a:lnTo>
                                <a:lnTo>
                                  <a:pt x="211" y="121"/>
                                </a:lnTo>
                                <a:lnTo>
                                  <a:pt x="279" y="12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7247" name="Freeform 3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213" y="2985"/>
                            <a:ext cx="49" cy="59"/>
                          </a:xfrm>
                          <a:custGeom>
                            <a:avLst/>
                            <a:gdLst>
                              <a:gd name="T0" fmla="*/ 0 w 539"/>
                              <a:gd name="T1" fmla="*/ 0 h 760"/>
                              <a:gd name="T2" fmla="*/ 0 w 539"/>
                              <a:gd name="T3" fmla="*/ 0 h 760"/>
                              <a:gd name="T4" fmla="*/ 0 w 539"/>
                              <a:gd name="T5" fmla="*/ 0 h 760"/>
                              <a:gd name="T6" fmla="*/ 0 w 539"/>
                              <a:gd name="T7" fmla="*/ 0 h 760"/>
                              <a:gd name="T8" fmla="*/ 0 w 539"/>
                              <a:gd name="T9" fmla="*/ 0 h 760"/>
                              <a:gd name="T10" fmla="*/ 0 w 539"/>
                              <a:gd name="T11" fmla="*/ 0 h 760"/>
                              <a:gd name="T12" fmla="*/ 0 w 539"/>
                              <a:gd name="T13" fmla="*/ 0 h 760"/>
                              <a:gd name="T14" fmla="*/ 0 w 539"/>
                              <a:gd name="T15" fmla="*/ 0 h 760"/>
                              <a:gd name="T16" fmla="*/ 0 w 539"/>
                              <a:gd name="T17" fmla="*/ 0 h 760"/>
                              <a:gd name="T18" fmla="*/ 0 w 539"/>
                              <a:gd name="T19" fmla="*/ 0 h 760"/>
                              <a:gd name="T20" fmla="*/ 0 w 539"/>
                              <a:gd name="T21" fmla="*/ 0 h 760"/>
                              <a:gd name="T22" fmla="*/ 0 w 539"/>
                              <a:gd name="T23" fmla="*/ 0 h 760"/>
                              <a:gd name="T24" fmla="*/ 0 w 539"/>
                              <a:gd name="T25" fmla="*/ 0 h 760"/>
                              <a:gd name="T26" fmla="*/ 0 w 539"/>
                              <a:gd name="T27" fmla="*/ 0 h 760"/>
                              <a:gd name="T28" fmla="*/ 0 w 539"/>
                              <a:gd name="T29" fmla="*/ 0 h 760"/>
                              <a:gd name="T30" fmla="*/ 0 w 539"/>
                              <a:gd name="T31" fmla="*/ 0 h 760"/>
                              <a:gd name="T32" fmla="*/ 0 w 539"/>
                              <a:gd name="T33" fmla="*/ 0 h 760"/>
                              <a:gd name="T34" fmla="*/ 0 w 539"/>
                              <a:gd name="T35" fmla="*/ 0 h 760"/>
                              <a:gd name="T36" fmla="*/ 0 w 539"/>
                              <a:gd name="T37" fmla="*/ 0 h 760"/>
                              <a:gd name="T38" fmla="*/ 0 w 539"/>
                              <a:gd name="T39" fmla="*/ 0 h 760"/>
                              <a:gd name="T40" fmla="*/ 0 w 539"/>
                              <a:gd name="T41" fmla="*/ 0 h 760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539"/>
                              <a:gd name="T64" fmla="*/ 0 h 760"/>
                              <a:gd name="T65" fmla="*/ 539 w 539"/>
                              <a:gd name="T66" fmla="*/ 760 h 760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539" h="760">
                                <a:moveTo>
                                  <a:pt x="186" y="152"/>
                                </a:moveTo>
                                <a:lnTo>
                                  <a:pt x="288" y="148"/>
                                </a:lnTo>
                                <a:lnTo>
                                  <a:pt x="393" y="129"/>
                                </a:lnTo>
                                <a:lnTo>
                                  <a:pt x="457" y="98"/>
                                </a:lnTo>
                                <a:lnTo>
                                  <a:pt x="493" y="71"/>
                                </a:lnTo>
                                <a:lnTo>
                                  <a:pt x="539" y="0"/>
                                </a:lnTo>
                                <a:lnTo>
                                  <a:pt x="471" y="585"/>
                                </a:lnTo>
                                <a:lnTo>
                                  <a:pt x="425" y="639"/>
                                </a:lnTo>
                                <a:lnTo>
                                  <a:pt x="374" y="688"/>
                                </a:lnTo>
                                <a:lnTo>
                                  <a:pt x="311" y="723"/>
                                </a:lnTo>
                                <a:lnTo>
                                  <a:pt x="256" y="742"/>
                                </a:lnTo>
                                <a:lnTo>
                                  <a:pt x="186" y="750"/>
                                </a:lnTo>
                                <a:lnTo>
                                  <a:pt x="123" y="760"/>
                                </a:lnTo>
                                <a:lnTo>
                                  <a:pt x="50" y="760"/>
                                </a:lnTo>
                                <a:lnTo>
                                  <a:pt x="17" y="750"/>
                                </a:lnTo>
                                <a:lnTo>
                                  <a:pt x="0" y="723"/>
                                </a:lnTo>
                                <a:lnTo>
                                  <a:pt x="8" y="679"/>
                                </a:lnTo>
                                <a:lnTo>
                                  <a:pt x="55" y="576"/>
                                </a:lnTo>
                                <a:lnTo>
                                  <a:pt x="133" y="228"/>
                                </a:lnTo>
                                <a:lnTo>
                                  <a:pt x="146" y="179"/>
                                </a:lnTo>
                                <a:lnTo>
                                  <a:pt x="186" y="15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606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kumimoji="1" lang="en-US">
                              <a:solidFill>
                                <a:srgbClr val="000000"/>
                              </a:solidFill>
                              <a:ea typeface="ＭＳ Ｐゴシック" pitchFamily="34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7244" name="Freeform 3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19" y="3055"/>
                          <a:ext cx="5" cy="53"/>
                        </a:xfrm>
                        <a:custGeom>
                          <a:avLst/>
                          <a:gdLst>
                            <a:gd name="T0" fmla="*/ 0 w 46"/>
                            <a:gd name="T1" fmla="*/ 0 h 697"/>
                            <a:gd name="T2" fmla="*/ 0 w 46"/>
                            <a:gd name="T3" fmla="*/ 0 h 697"/>
                            <a:gd name="T4" fmla="*/ 0 w 46"/>
                            <a:gd name="T5" fmla="*/ 0 h 697"/>
                            <a:gd name="T6" fmla="*/ 0 w 46"/>
                            <a:gd name="T7" fmla="*/ 0 h 697"/>
                            <a:gd name="T8" fmla="*/ 0 w 46"/>
                            <a:gd name="T9" fmla="*/ 0 h 697"/>
                            <a:gd name="T10" fmla="*/ 0 w 46"/>
                            <a:gd name="T11" fmla="*/ 0 h 697"/>
                            <a:gd name="T12" fmla="*/ 0 w 46"/>
                            <a:gd name="T13" fmla="*/ 0 h 697"/>
                            <a:gd name="T14" fmla="*/ 0 w 46"/>
                            <a:gd name="T15" fmla="*/ 0 h 697"/>
                            <a:gd name="T16" fmla="*/ 0 w 46"/>
                            <a:gd name="T17" fmla="*/ 0 h 697"/>
                            <a:gd name="T18" fmla="*/ 0 w 46"/>
                            <a:gd name="T19" fmla="*/ 0 h 697"/>
                            <a:gd name="T20" fmla="*/ 0 w 46"/>
                            <a:gd name="T21" fmla="*/ 0 h 697"/>
                            <a:gd name="T22" fmla="*/ 0 w 46"/>
                            <a:gd name="T23" fmla="*/ 0 h 697"/>
                            <a:gd name="T24" fmla="*/ 0 w 46"/>
                            <a:gd name="T25" fmla="*/ 0 h 697"/>
                            <a:gd name="T26" fmla="*/ 0 w 46"/>
                            <a:gd name="T27" fmla="*/ 0 h 697"/>
                            <a:gd name="T28" fmla="*/ 0 w 46"/>
                            <a:gd name="T29" fmla="*/ 0 h 697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46"/>
                            <a:gd name="T46" fmla="*/ 0 h 697"/>
                            <a:gd name="T47" fmla="*/ 46 w 46"/>
                            <a:gd name="T48" fmla="*/ 697 h 697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46" h="697">
                              <a:moveTo>
                                <a:pt x="15" y="0"/>
                              </a:moveTo>
                              <a:lnTo>
                                <a:pt x="0" y="35"/>
                              </a:lnTo>
                              <a:lnTo>
                                <a:pt x="18" y="62"/>
                              </a:lnTo>
                              <a:lnTo>
                                <a:pt x="31" y="120"/>
                              </a:lnTo>
                              <a:lnTo>
                                <a:pt x="13" y="175"/>
                              </a:lnTo>
                              <a:lnTo>
                                <a:pt x="23" y="486"/>
                              </a:lnTo>
                              <a:lnTo>
                                <a:pt x="23" y="687"/>
                              </a:lnTo>
                              <a:lnTo>
                                <a:pt x="46" y="697"/>
                              </a:lnTo>
                              <a:lnTo>
                                <a:pt x="44" y="282"/>
                              </a:lnTo>
                              <a:lnTo>
                                <a:pt x="23" y="182"/>
                              </a:lnTo>
                              <a:lnTo>
                                <a:pt x="36" y="135"/>
                              </a:lnTo>
                              <a:lnTo>
                                <a:pt x="42" y="118"/>
                              </a:lnTo>
                              <a:lnTo>
                                <a:pt x="33" y="67"/>
                              </a:lnTo>
                              <a:lnTo>
                                <a:pt x="18" y="39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7245" name="Freeform 3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30" y="3055"/>
                          <a:ext cx="10" cy="3"/>
                        </a:xfrm>
                        <a:custGeom>
                          <a:avLst/>
                          <a:gdLst>
                            <a:gd name="T0" fmla="*/ 0 w 116"/>
                            <a:gd name="T1" fmla="*/ 0 h 38"/>
                            <a:gd name="T2" fmla="*/ 0 w 116"/>
                            <a:gd name="T3" fmla="*/ 0 h 38"/>
                            <a:gd name="T4" fmla="*/ 0 w 116"/>
                            <a:gd name="T5" fmla="*/ 0 h 38"/>
                            <a:gd name="T6" fmla="*/ 0 w 116"/>
                            <a:gd name="T7" fmla="*/ 0 h 38"/>
                            <a:gd name="T8" fmla="*/ 0 w 116"/>
                            <a:gd name="T9" fmla="*/ 0 h 38"/>
                            <a:gd name="T10" fmla="*/ 0 w 116"/>
                            <a:gd name="T11" fmla="*/ 0 h 3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16"/>
                            <a:gd name="T19" fmla="*/ 0 h 38"/>
                            <a:gd name="T20" fmla="*/ 116 w 116"/>
                            <a:gd name="T21" fmla="*/ 38 h 38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16" h="38">
                              <a:moveTo>
                                <a:pt x="0" y="0"/>
                              </a:moveTo>
                              <a:lnTo>
                                <a:pt x="56" y="28"/>
                              </a:lnTo>
                              <a:lnTo>
                                <a:pt x="106" y="38"/>
                              </a:lnTo>
                              <a:lnTo>
                                <a:pt x="116" y="38"/>
                              </a:lnTo>
                              <a:lnTo>
                                <a:pt x="85" y="1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</p:grpSp>
              </p:grpSp>
            </p:grpSp>
          </p:grpSp>
          <p:cxnSp>
            <p:nvCxnSpPr>
              <p:cNvPr id="7196" name="AutoShape 499"/>
              <p:cNvCxnSpPr>
                <a:cxnSpLocks noChangeShapeType="1"/>
                <a:stCxn id="7195" idx="1"/>
                <a:endCxn id="7185" idx="2"/>
              </p:cNvCxnSpPr>
              <p:nvPr/>
            </p:nvCxnSpPr>
            <p:spPr bwMode="auto">
              <a:xfrm rot="10800000">
                <a:off x="3246439" y="5143481"/>
                <a:ext cx="417243" cy="1186652"/>
              </a:xfrm>
              <a:prstGeom prst="curvedConnector2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7" name="AutoShape 500"/>
              <p:cNvCxnSpPr>
                <a:cxnSpLocks noChangeShapeType="1"/>
                <a:stCxn id="7195" idx="3"/>
                <a:endCxn id="7188" idx="2"/>
              </p:cNvCxnSpPr>
              <p:nvPr/>
            </p:nvCxnSpPr>
            <p:spPr bwMode="auto">
              <a:xfrm flipV="1">
                <a:off x="5656534" y="5138720"/>
                <a:ext cx="385491" cy="1191413"/>
              </a:xfrm>
              <a:prstGeom prst="curvedConnector2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2" name="Rectangle 361"/>
              <p:cNvSpPr/>
              <p:nvPr/>
            </p:nvSpPr>
            <p:spPr bwMode="auto">
              <a:xfrm>
                <a:off x="3463354" y="2100772"/>
                <a:ext cx="214834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4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  <a:cs typeface="Arial" pitchFamily="34" charset="0"/>
                  </a:rPr>
                  <a:t>SSI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4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  <a:cs typeface="Arial" pitchFamily="34" charset="0"/>
                  </a:rPr>
                  <a:t>“Cloud”</a:t>
                </a:r>
                <a:endParaRPr kumimoji="1" 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  <a:cs typeface="Arial" pitchFamily="34" charset="0"/>
                </a:endParaRPr>
              </a:p>
            </p:txBody>
          </p:sp>
          <p:grpSp>
            <p:nvGrpSpPr>
              <p:cNvPr id="7199" name="Group 1"/>
              <p:cNvGrpSpPr>
                <a:grpSpLocks/>
              </p:cNvGrpSpPr>
              <p:nvPr/>
            </p:nvGrpSpPr>
            <p:grpSpPr bwMode="auto">
              <a:xfrm>
                <a:off x="1617663" y="4502150"/>
                <a:ext cx="6015037" cy="979488"/>
                <a:chOff x="1617663" y="4502085"/>
                <a:chExt cx="6015037" cy="979617"/>
              </a:xfrm>
            </p:grpSpPr>
            <p:sp>
              <p:nvSpPr>
                <p:cNvPr id="68917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617663" y="4513199"/>
                  <a:ext cx="1446212" cy="96850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-1" y="8613"/>
                        <a:pt x="-1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4" y="13940"/>
                        <a:pt x="474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299"/>
                        <a:pt x="6247" y="20299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6"/>
                        <a:pt x="11036" y="21596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6"/>
                        <a:pt x="15802" y="18946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-1"/>
                        <a:pt x="16758" y="-1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-1"/>
                        <a:pt x="13174" y="-1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49"/>
                        <a:pt x="9358" y="649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1"/>
                        <a:pt x="5288" y="1971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09"/>
                        <a:pt x="2172" y="13109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300" b="1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400" b="1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8918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3598863" y="4505260"/>
                  <a:ext cx="1446212" cy="96850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-1" y="8613"/>
                        <a:pt x="-1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4" y="13940"/>
                        <a:pt x="474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299"/>
                        <a:pt x="6247" y="20299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6"/>
                        <a:pt x="11036" y="21596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6"/>
                        <a:pt x="15802" y="18946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-1"/>
                        <a:pt x="16758" y="-1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-1"/>
                        <a:pt x="13174" y="-1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49"/>
                        <a:pt x="9358" y="649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1"/>
                        <a:pt x="5288" y="1971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09"/>
                        <a:pt x="2172" y="13109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300" b="1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400" b="1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8918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186488" y="4502085"/>
                  <a:ext cx="1446212" cy="968503"/>
                </a:xfrm>
                <a:custGeom>
                  <a:avLst/>
                  <a:gdLst>
                    <a:gd name="T0" fmla="*/ 4486 w 21600"/>
                    <a:gd name="T1" fmla="*/ 484188 h 21600"/>
                    <a:gd name="T2" fmla="*/ 723106 w 21600"/>
                    <a:gd name="T3" fmla="*/ 967344 h 21600"/>
                    <a:gd name="T4" fmla="*/ 1445007 w 21600"/>
                    <a:gd name="T5" fmla="*/ 484188 h 21600"/>
                    <a:gd name="T6" fmla="*/ 723106 w 21600"/>
                    <a:gd name="T7" fmla="*/ 5536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77 w 21600"/>
                    <a:gd name="T13" fmla="*/ 3262 h 21600"/>
                    <a:gd name="T14" fmla="*/ 17087 w 21600"/>
                    <a:gd name="T15" fmla="*/ 1733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-1" y="8613"/>
                        <a:pt x="-1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4" y="13940"/>
                        <a:pt x="474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299"/>
                        <a:pt x="6247" y="20299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6"/>
                        <a:pt x="11036" y="21596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6"/>
                        <a:pt x="15802" y="18946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-1"/>
                        <a:pt x="16758" y="-1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-1"/>
                        <a:pt x="13174" y="-1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49"/>
                        <a:pt x="9358" y="649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1"/>
                        <a:pt x="5288" y="1971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09"/>
                        <a:pt x="2172" y="13109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7"/>
                    </a:srgbClr>
                  </a:outerShdw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7203" name="Rectangle 1"/>
                <p:cNvSpPr>
                  <a:spLocks noChangeArrowheads="1"/>
                </p:cNvSpPr>
                <p:nvPr/>
              </p:nvSpPr>
              <p:spPr bwMode="auto">
                <a:xfrm>
                  <a:off x="1757917" y="4827588"/>
                  <a:ext cx="116570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600" b="1" dirty="0">
                      <a:solidFill>
                        <a:srgbClr val="FFFFFF"/>
                      </a:solidFill>
                      <a:ea typeface="ＭＳ Ｐゴシック" pitchFamily="34" charset="-128"/>
                      <a:cs typeface="Arial" pitchFamily="34" charset="0"/>
                    </a:rPr>
                    <a:t>Network 1</a:t>
                  </a:r>
                </a:p>
              </p:txBody>
            </p:sp>
            <p:sp>
              <p:nvSpPr>
                <p:cNvPr id="7204" name="Rectangle 365"/>
                <p:cNvSpPr>
                  <a:spLocks noChangeArrowheads="1"/>
                </p:cNvSpPr>
                <p:nvPr/>
              </p:nvSpPr>
              <p:spPr bwMode="auto">
                <a:xfrm>
                  <a:off x="3739117" y="4835525"/>
                  <a:ext cx="116570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600" b="1" dirty="0">
                      <a:solidFill>
                        <a:srgbClr val="FFFFFF"/>
                      </a:solidFill>
                      <a:ea typeface="ＭＳ Ｐゴシック" pitchFamily="34" charset="-128"/>
                      <a:cs typeface="Arial" pitchFamily="34" charset="0"/>
                    </a:rPr>
                    <a:t>Network 2</a:t>
                  </a:r>
                </a:p>
              </p:txBody>
            </p:sp>
            <p:sp>
              <p:nvSpPr>
                <p:cNvPr id="7205" name="Rectangle 366"/>
                <p:cNvSpPr>
                  <a:spLocks noChangeArrowheads="1"/>
                </p:cNvSpPr>
                <p:nvPr/>
              </p:nvSpPr>
              <p:spPr bwMode="auto">
                <a:xfrm>
                  <a:off x="6321132" y="4827588"/>
                  <a:ext cx="117692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600" b="1" dirty="0">
                      <a:solidFill>
                        <a:srgbClr val="FFFFFF"/>
                      </a:solidFill>
                      <a:ea typeface="ＭＳ Ｐゴシック" pitchFamily="34" charset="-128"/>
                      <a:cs typeface="Arial" pitchFamily="34" charset="0"/>
                    </a:rPr>
                    <a:t>Network </a:t>
                  </a:r>
                  <a:r>
                    <a:rPr kumimoji="1" lang="en-US" sz="1600" b="1" i="1" dirty="0">
                      <a:solidFill>
                        <a:srgbClr val="FFFFFF"/>
                      </a:solidFill>
                      <a:ea typeface="ＭＳ Ｐゴシック" pitchFamily="34" charset="-128"/>
                      <a:cs typeface="Arial" pitchFamily="34" charset="0"/>
                    </a:rPr>
                    <a:t>n</a:t>
                  </a: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80" y="4376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Figure 2-</a:t>
            </a:r>
            <a:r>
              <a:rPr lang="en-US" sz="3200" dirty="0"/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The SSI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461193" y="1603422"/>
            <a:ext cx="7968913" cy="4170430"/>
            <a:chOff x="879812" y="1603422"/>
            <a:chExt cx="7968913" cy="4170430"/>
          </a:xfrm>
        </p:grpSpPr>
        <p:sp>
          <p:nvSpPr>
            <p:cNvPr id="4100" name="Oval 41"/>
            <p:cNvSpPr>
              <a:spLocks noChangeArrowheads="1"/>
            </p:cNvSpPr>
            <p:nvPr/>
          </p:nvSpPr>
          <p:spPr bwMode="auto">
            <a:xfrm>
              <a:off x="7575550" y="2852738"/>
              <a:ext cx="1273175" cy="498475"/>
            </a:xfrm>
            <a:prstGeom prst="cube">
              <a:avLst>
                <a:gd name="adj" fmla="val 154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Earth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User Node</a:t>
              </a:r>
            </a:p>
          </p:txBody>
        </p:sp>
        <p:sp>
          <p:nvSpPr>
            <p:cNvPr id="4101" name="Line 49"/>
            <p:cNvSpPr>
              <a:spLocks noChangeShapeType="1"/>
            </p:cNvSpPr>
            <p:nvPr/>
          </p:nvSpPr>
          <p:spPr bwMode="auto">
            <a:xfrm flipH="1" flipV="1">
              <a:off x="3305175" y="2874963"/>
              <a:ext cx="2368550" cy="1168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>
              <a:off x="7507288" y="3822700"/>
              <a:ext cx="1049337" cy="787400"/>
            </a:xfrm>
            <a:prstGeom prst="cube">
              <a:avLst>
                <a:gd name="adj" fmla="val 10583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charset="0"/>
                  <a:cs typeface="Helvetica" pitchFamily="34" charset="0"/>
                </a:rPr>
                <a:t>Terrestrial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charset="0"/>
                  <a:cs typeface="Helvetica" pitchFamily="34" charset="0"/>
                </a:rPr>
                <a:t>WANs</a:t>
              </a:r>
            </a:p>
          </p:txBody>
        </p:sp>
        <p:sp>
          <p:nvSpPr>
            <p:cNvPr id="4103" name="Oval 5"/>
            <p:cNvSpPr>
              <a:spLocks noChangeArrowheads="1"/>
            </p:cNvSpPr>
            <p:nvPr/>
          </p:nvSpPr>
          <p:spPr bwMode="auto">
            <a:xfrm>
              <a:off x="5673725" y="3792538"/>
              <a:ext cx="1512888" cy="850900"/>
            </a:xfrm>
            <a:prstGeom prst="cube">
              <a:avLst>
                <a:gd name="adj" fmla="val 10861"/>
              </a:avLst>
            </a:prstGeom>
            <a:solidFill>
              <a:srgbClr val="E0C62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ABA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ESLT</a:t>
              </a:r>
            </a:p>
          </p:txBody>
        </p:sp>
        <p:sp>
          <p:nvSpPr>
            <p:cNvPr id="4104" name="Oval 16"/>
            <p:cNvSpPr>
              <a:spLocks noChangeArrowheads="1"/>
            </p:cNvSpPr>
            <p:nvPr/>
          </p:nvSpPr>
          <p:spPr bwMode="auto">
            <a:xfrm>
              <a:off x="879812" y="4389438"/>
              <a:ext cx="1618914" cy="771525"/>
            </a:xfrm>
            <a:prstGeom prst="cube">
              <a:avLst>
                <a:gd name="adj" fmla="val 12880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 err="1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Circum</a:t>
              </a: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-Planet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Space User Node</a:t>
              </a:r>
            </a:p>
          </p:txBody>
        </p:sp>
        <p:sp>
          <p:nvSpPr>
            <p:cNvPr id="4105" name="Line 19"/>
            <p:cNvSpPr>
              <a:spLocks noChangeShapeType="1"/>
            </p:cNvSpPr>
            <p:nvPr/>
          </p:nvSpPr>
          <p:spPr bwMode="auto">
            <a:xfrm flipH="1">
              <a:off x="2498725" y="4298950"/>
              <a:ext cx="3175000" cy="501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06" name="Line 86"/>
            <p:cNvSpPr>
              <a:spLocks noChangeShapeType="1"/>
            </p:cNvSpPr>
            <p:nvPr/>
          </p:nvSpPr>
          <p:spPr bwMode="auto">
            <a:xfrm rot="2480839">
              <a:off x="4052888" y="4433888"/>
              <a:ext cx="114300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07" name="Line 104"/>
            <p:cNvSpPr>
              <a:spLocks noChangeShapeType="1"/>
            </p:cNvSpPr>
            <p:nvPr/>
          </p:nvSpPr>
          <p:spPr bwMode="auto">
            <a:xfrm rot="17696832" flipV="1">
              <a:off x="4501356" y="3494882"/>
              <a:ext cx="238125" cy="52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08" name="Line 106"/>
            <p:cNvSpPr>
              <a:spLocks noChangeShapeType="1"/>
            </p:cNvSpPr>
            <p:nvPr/>
          </p:nvSpPr>
          <p:spPr bwMode="auto">
            <a:xfrm>
              <a:off x="7213600" y="4257675"/>
              <a:ext cx="265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09" name="Line 109"/>
            <p:cNvSpPr>
              <a:spLocks noChangeShapeType="1"/>
            </p:cNvSpPr>
            <p:nvPr/>
          </p:nvSpPr>
          <p:spPr bwMode="auto">
            <a:xfrm flipV="1">
              <a:off x="8075613" y="3373438"/>
              <a:ext cx="98425" cy="414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10" name="Line 111"/>
            <p:cNvSpPr>
              <a:spLocks noChangeShapeType="1"/>
            </p:cNvSpPr>
            <p:nvPr/>
          </p:nvSpPr>
          <p:spPr bwMode="auto">
            <a:xfrm rot="16815439" flipV="1">
              <a:off x="7197725" y="4251326"/>
              <a:ext cx="238125" cy="50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11" name="Line 112"/>
            <p:cNvSpPr>
              <a:spLocks noChangeShapeType="1"/>
            </p:cNvSpPr>
            <p:nvPr/>
          </p:nvSpPr>
          <p:spPr bwMode="auto">
            <a:xfrm rot="16815439" flipV="1">
              <a:off x="7256462" y="4241801"/>
              <a:ext cx="238125" cy="50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12" name="Line 120"/>
            <p:cNvSpPr>
              <a:spLocks noChangeShapeType="1"/>
            </p:cNvSpPr>
            <p:nvPr/>
          </p:nvSpPr>
          <p:spPr bwMode="auto">
            <a:xfrm rot="1796191" flipV="1">
              <a:off x="8015288" y="3567113"/>
              <a:ext cx="198437" cy="61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13" name="Oval 41"/>
            <p:cNvSpPr>
              <a:spLocks noChangeArrowheads="1"/>
            </p:cNvSpPr>
            <p:nvPr/>
          </p:nvSpPr>
          <p:spPr bwMode="auto">
            <a:xfrm>
              <a:off x="2132013" y="2647950"/>
              <a:ext cx="1282700" cy="498475"/>
            </a:xfrm>
            <a:prstGeom prst="cube">
              <a:avLst>
                <a:gd name="adj" fmla="val 154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Space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User Node</a:t>
              </a:r>
            </a:p>
          </p:txBody>
        </p:sp>
        <p:sp>
          <p:nvSpPr>
            <p:cNvPr id="109" name="Freeform 108"/>
            <p:cNvSpPr/>
            <p:nvPr/>
          </p:nvSpPr>
          <p:spPr bwMode="auto">
            <a:xfrm rot="20966405">
              <a:off x="2971800" y="1922463"/>
              <a:ext cx="5016500" cy="1422400"/>
            </a:xfrm>
            <a:custGeom>
              <a:avLst/>
              <a:gdLst>
                <a:gd name="connsiteX0" fmla="*/ 6307667 w 6307667"/>
                <a:gd name="connsiteY0" fmla="*/ 1422400 h 1422400"/>
                <a:gd name="connsiteX1" fmla="*/ 5452534 w 6307667"/>
                <a:gd name="connsiteY1" fmla="*/ 635000 h 1422400"/>
                <a:gd name="connsiteX2" fmla="*/ 3911600 w 6307667"/>
                <a:gd name="connsiteY2" fmla="*/ 101600 h 1422400"/>
                <a:gd name="connsiteX3" fmla="*/ 1727200 w 6307667"/>
                <a:gd name="connsiteY3" fmla="*/ 25400 h 1422400"/>
                <a:gd name="connsiteX4" fmla="*/ 0 w 6307667"/>
                <a:gd name="connsiteY4" fmla="*/ 211667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667" h="1422400">
                  <a:moveTo>
                    <a:pt x="6307667" y="1422400"/>
                  </a:moveTo>
                  <a:cubicBezTo>
                    <a:pt x="6079772" y="1138766"/>
                    <a:pt x="5851878" y="855133"/>
                    <a:pt x="5452534" y="635000"/>
                  </a:cubicBezTo>
                  <a:cubicBezTo>
                    <a:pt x="5053190" y="414867"/>
                    <a:pt x="4532489" y="203200"/>
                    <a:pt x="3911600" y="101600"/>
                  </a:cubicBezTo>
                  <a:cubicBezTo>
                    <a:pt x="3290711" y="0"/>
                    <a:pt x="2379133" y="7056"/>
                    <a:pt x="1727200" y="25400"/>
                  </a:cubicBezTo>
                  <a:cubicBezTo>
                    <a:pt x="1075267" y="43745"/>
                    <a:pt x="537633" y="127706"/>
                    <a:pt x="0" y="211667"/>
                  </a:cubicBezTo>
                </a:path>
              </a:pathLst>
            </a:custGeom>
            <a:noFill/>
            <a:ln w="28575" cap="flat" cmpd="sng" algn="ctr">
              <a:solidFill>
                <a:schemeClr val="accent6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000000"/>
                </a:solidFill>
                <a:latin typeface="Helvetica" pitchFamily="34" charset="0"/>
                <a:ea typeface="ＭＳ Ｐゴシック" charset="0"/>
                <a:cs typeface="Helvetica" pitchFamily="34" charset="0"/>
              </a:endParaRPr>
            </a:p>
          </p:txBody>
        </p:sp>
        <p:sp>
          <p:nvSpPr>
            <p:cNvPr id="4115" name="Rounded Rectangular Callout 101"/>
            <p:cNvSpPr>
              <a:spLocks noChangeArrowheads="1"/>
            </p:cNvSpPr>
            <p:nvPr/>
          </p:nvSpPr>
          <p:spPr bwMode="auto">
            <a:xfrm>
              <a:off x="1333906" y="1603422"/>
              <a:ext cx="2087157" cy="581513"/>
            </a:xfrm>
            <a:prstGeom prst="wedgeRoundRectCallout">
              <a:avLst>
                <a:gd name="adj1" fmla="val 147472"/>
                <a:gd name="adj2" fmla="val 15171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tIns="0" bIns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000" b="1" dirty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ABA End-to-End User Application Communications </a:t>
              </a:r>
              <a:r>
                <a:rPr kumimoji="1" lang="en-US" sz="1000" b="1" dirty="0" smtClean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U</a:t>
              </a:r>
              <a:r>
                <a:rPr kumimoji="1" lang="en-US" sz="1000" b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sing Link Layer Protocols</a:t>
              </a:r>
              <a:endPara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116" name="Rounded Rectangular Callout 102"/>
            <p:cNvSpPr>
              <a:spLocks noChangeArrowheads="1"/>
            </p:cNvSpPr>
            <p:nvPr/>
          </p:nvSpPr>
          <p:spPr bwMode="auto">
            <a:xfrm>
              <a:off x="5551930" y="5181715"/>
              <a:ext cx="1998345" cy="592137"/>
            </a:xfrm>
            <a:prstGeom prst="wedgeRoundRectCallout">
              <a:avLst>
                <a:gd name="adj1" fmla="val 35468"/>
                <a:gd name="adj2" fmla="val -203951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tIns="0" bIns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000" b="1" dirty="0" smtClean="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Helvetica" pitchFamily="34" charset="0"/>
                </a:rPr>
                <a:t>User Access Interface Controlled by User-Provider SLA</a:t>
              </a:r>
              <a:endParaRPr kumimoji="1" lang="en-US" sz="1000" b="1" dirty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Figure 3-1: End-to-End View of ABA CSSS and Their Connectivity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1074738" y="109538"/>
            <a:ext cx="6723062" cy="5984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 dirty="0">
              <a:solidFill>
                <a:srgbClr val="800000"/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" y="1452563"/>
            <a:ext cx="8582025" cy="5138737"/>
            <a:chOff x="266700" y="1452563"/>
            <a:chExt cx="8582025" cy="5138737"/>
          </a:xfrm>
        </p:grpSpPr>
        <p:grpSp>
          <p:nvGrpSpPr>
            <p:cNvPr id="5123" name="Group 106"/>
            <p:cNvGrpSpPr>
              <a:grpSpLocks/>
            </p:cNvGrpSpPr>
            <p:nvPr/>
          </p:nvGrpSpPr>
          <p:grpSpPr bwMode="auto">
            <a:xfrm>
              <a:off x="266700" y="1452563"/>
              <a:ext cx="8582025" cy="4939843"/>
              <a:chOff x="266700" y="1452563"/>
              <a:chExt cx="8582025" cy="4939843"/>
            </a:xfrm>
          </p:grpSpPr>
          <p:sp>
            <p:nvSpPr>
              <p:cNvPr id="5124" name="Oval 41"/>
              <p:cNvSpPr>
                <a:spLocks noChangeArrowheads="1"/>
              </p:cNvSpPr>
              <p:nvPr/>
            </p:nvSpPr>
            <p:spPr bwMode="auto">
              <a:xfrm>
                <a:off x="7575550" y="2852738"/>
                <a:ext cx="1273175" cy="498475"/>
              </a:xfrm>
              <a:prstGeom prst="cube">
                <a:avLst>
                  <a:gd name="adj" fmla="val 1547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Earth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User Node</a:t>
                </a:r>
              </a:p>
            </p:txBody>
          </p:sp>
          <p:sp>
            <p:nvSpPr>
              <p:cNvPr id="5125" name="Line 49"/>
              <p:cNvSpPr>
                <a:spLocks noChangeShapeType="1"/>
              </p:cNvSpPr>
              <p:nvPr/>
            </p:nvSpPr>
            <p:spPr bwMode="auto">
              <a:xfrm flipH="1" flipV="1">
                <a:off x="4425948" y="3395662"/>
                <a:ext cx="1624013" cy="3968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26" name="Line 30"/>
              <p:cNvSpPr>
                <a:spLocks noChangeShapeType="1"/>
              </p:cNvSpPr>
              <p:nvPr/>
            </p:nvSpPr>
            <p:spPr bwMode="auto">
              <a:xfrm flipH="1" flipV="1">
                <a:off x="2093912" y="4122738"/>
                <a:ext cx="369887" cy="3524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27" name="Line 14"/>
              <p:cNvSpPr>
                <a:spLocks noChangeShapeType="1"/>
              </p:cNvSpPr>
              <p:nvPr/>
            </p:nvSpPr>
            <p:spPr bwMode="auto">
              <a:xfrm flipH="1">
                <a:off x="3587750" y="4441825"/>
                <a:ext cx="2160588" cy="2508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28" name="Line 70"/>
              <p:cNvSpPr>
                <a:spLocks noChangeShapeType="1"/>
              </p:cNvSpPr>
              <p:nvPr/>
            </p:nvSpPr>
            <p:spPr bwMode="auto">
              <a:xfrm flipH="1">
                <a:off x="1250950" y="2092326"/>
                <a:ext cx="433388" cy="260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29" name="Oval 41"/>
              <p:cNvSpPr>
                <a:spLocks noChangeArrowheads="1"/>
              </p:cNvSpPr>
              <p:nvPr/>
            </p:nvSpPr>
            <p:spPr bwMode="auto">
              <a:xfrm>
                <a:off x="935038" y="1592263"/>
                <a:ext cx="1336675" cy="500062"/>
              </a:xfrm>
              <a:prstGeom prst="cube">
                <a:avLst>
                  <a:gd name="adj" fmla="val 1547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Space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User Node</a:t>
                </a:r>
              </a:p>
            </p:txBody>
          </p:sp>
          <p:sp>
            <p:nvSpPr>
              <p:cNvPr id="2052" name="Oval 4"/>
              <p:cNvSpPr>
                <a:spLocks noChangeArrowheads="1"/>
              </p:cNvSpPr>
              <p:nvPr/>
            </p:nvSpPr>
            <p:spPr bwMode="auto">
              <a:xfrm>
                <a:off x="7507288" y="3822700"/>
                <a:ext cx="1049337" cy="787400"/>
              </a:xfrm>
              <a:prstGeom prst="cube">
                <a:avLst>
                  <a:gd name="adj" fmla="val 10583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Terrestrial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WANs</a:t>
                </a:r>
              </a:p>
            </p:txBody>
          </p:sp>
          <p:sp>
            <p:nvSpPr>
              <p:cNvPr id="5131" name="Oval 5"/>
              <p:cNvSpPr>
                <a:spLocks noChangeArrowheads="1"/>
              </p:cNvSpPr>
              <p:nvPr/>
            </p:nvSpPr>
            <p:spPr bwMode="auto">
              <a:xfrm>
                <a:off x="5673725" y="3792538"/>
                <a:ext cx="1512888" cy="850900"/>
              </a:xfrm>
              <a:prstGeom prst="cube">
                <a:avLst>
                  <a:gd name="adj" fmla="val 10861"/>
                </a:avLst>
              </a:prstGeom>
              <a:solidFill>
                <a:srgbClr val="E0C62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SSI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ESLT</a:t>
                </a:r>
              </a:p>
            </p:txBody>
          </p:sp>
          <p:sp>
            <p:nvSpPr>
              <p:cNvPr id="33801" name="Oval 12"/>
              <p:cNvSpPr>
                <a:spLocks noChangeArrowheads="1"/>
              </p:cNvSpPr>
              <p:nvPr/>
            </p:nvSpPr>
            <p:spPr bwMode="auto">
              <a:xfrm>
                <a:off x="2355850" y="4462463"/>
                <a:ext cx="1276350" cy="782637"/>
              </a:xfrm>
              <a:prstGeom prst="cube">
                <a:avLst>
                  <a:gd name="adj" fmla="val 11870"/>
                </a:avLst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Space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Routing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Node</a:t>
                </a:r>
              </a:p>
            </p:txBody>
          </p:sp>
          <p:sp>
            <p:nvSpPr>
              <p:cNvPr id="5133" name="Oval 16"/>
              <p:cNvSpPr>
                <a:spLocks noChangeArrowheads="1"/>
              </p:cNvSpPr>
              <p:nvPr/>
            </p:nvSpPr>
            <p:spPr bwMode="auto">
              <a:xfrm>
                <a:off x="893763" y="3351213"/>
                <a:ext cx="1423987" cy="771525"/>
              </a:xfrm>
              <a:prstGeom prst="cube">
                <a:avLst>
                  <a:gd name="adj" fmla="val 12880"/>
                </a:avLst>
              </a:prstGeom>
              <a:solidFill>
                <a:srgbClr val="E0C62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PSLT</a:t>
                </a:r>
              </a:p>
            </p:txBody>
          </p:sp>
          <p:sp>
            <p:nvSpPr>
              <p:cNvPr id="5134" name="Line 19"/>
              <p:cNvSpPr>
                <a:spLocks noChangeShapeType="1"/>
              </p:cNvSpPr>
              <p:nvPr/>
            </p:nvSpPr>
            <p:spPr bwMode="auto">
              <a:xfrm flipH="1" flipV="1">
                <a:off x="2317750" y="3686175"/>
                <a:ext cx="3355974" cy="4127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74" name="Oval 26"/>
              <p:cNvSpPr>
                <a:spLocks noChangeArrowheads="1"/>
              </p:cNvSpPr>
              <p:nvPr/>
            </p:nvSpPr>
            <p:spPr bwMode="auto">
              <a:xfrm>
                <a:off x="266700" y="2341563"/>
                <a:ext cx="1030288" cy="657225"/>
              </a:xfrm>
              <a:prstGeom prst="cube">
                <a:avLst>
                  <a:gd name="adj" fmla="val 1542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Planetary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400" b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rPr>
                  <a:t>WANs</a:t>
                </a:r>
              </a:p>
            </p:txBody>
          </p:sp>
          <p:sp>
            <p:nvSpPr>
              <p:cNvPr id="5136" name="Line 40"/>
              <p:cNvSpPr>
                <a:spLocks noChangeShapeType="1"/>
              </p:cNvSpPr>
              <p:nvPr/>
            </p:nvSpPr>
            <p:spPr bwMode="auto">
              <a:xfrm flipH="1">
                <a:off x="2309813" y="5245100"/>
                <a:ext cx="347662" cy="6064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37" name="Line 68"/>
              <p:cNvSpPr>
                <a:spLocks noChangeShapeType="1"/>
              </p:cNvSpPr>
              <p:nvPr/>
            </p:nvSpPr>
            <p:spPr bwMode="auto">
              <a:xfrm>
                <a:off x="749300" y="2998789"/>
                <a:ext cx="425450" cy="3524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38" name="Line 73"/>
              <p:cNvSpPr>
                <a:spLocks noChangeShapeType="1"/>
              </p:cNvSpPr>
              <p:nvPr/>
            </p:nvSpPr>
            <p:spPr bwMode="auto">
              <a:xfrm rot="4054674" flipV="1">
                <a:off x="1337469" y="2240757"/>
                <a:ext cx="238125" cy="523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5139" name="Group 76"/>
              <p:cNvGrpSpPr>
                <a:grpSpLocks/>
              </p:cNvGrpSpPr>
              <p:nvPr/>
            </p:nvGrpSpPr>
            <p:grpSpPr bwMode="auto">
              <a:xfrm rot="-2023922">
                <a:off x="858838" y="3103563"/>
                <a:ext cx="215900" cy="130175"/>
                <a:chOff x="1097" y="1063"/>
                <a:chExt cx="122" cy="61"/>
              </a:xfrm>
            </p:grpSpPr>
            <p:sp>
              <p:nvSpPr>
                <p:cNvPr id="5220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097" y="1063"/>
                  <a:ext cx="112" cy="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221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107" y="1095"/>
                  <a:ext cx="112" cy="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5140" name="Line 86"/>
              <p:cNvSpPr>
                <a:spLocks noChangeShapeType="1"/>
              </p:cNvSpPr>
              <p:nvPr/>
            </p:nvSpPr>
            <p:spPr bwMode="auto">
              <a:xfrm rot="2480839" flipV="1">
                <a:off x="2430463" y="5465763"/>
                <a:ext cx="198437" cy="61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5141" name="Group 88"/>
              <p:cNvGrpSpPr>
                <a:grpSpLocks/>
              </p:cNvGrpSpPr>
              <p:nvPr/>
            </p:nvGrpSpPr>
            <p:grpSpPr bwMode="auto">
              <a:xfrm rot="-2681166">
                <a:off x="2197100" y="4254500"/>
                <a:ext cx="215900" cy="128588"/>
                <a:chOff x="1097" y="1063"/>
                <a:chExt cx="122" cy="61"/>
              </a:xfrm>
            </p:grpSpPr>
            <p:sp>
              <p:nvSpPr>
                <p:cNvPr id="5218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97" y="1063"/>
                  <a:ext cx="112" cy="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219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107" y="1095"/>
                  <a:ext cx="112" cy="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5142" name="Group 94"/>
              <p:cNvGrpSpPr>
                <a:grpSpLocks/>
              </p:cNvGrpSpPr>
              <p:nvPr/>
            </p:nvGrpSpPr>
            <p:grpSpPr bwMode="auto">
              <a:xfrm rot="-5123210">
                <a:off x="4260056" y="4523582"/>
                <a:ext cx="258763" cy="107950"/>
                <a:chOff x="1097" y="1063"/>
                <a:chExt cx="122" cy="61"/>
              </a:xfrm>
            </p:grpSpPr>
            <p:sp>
              <p:nvSpPr>
                <p:cNvPr id="5216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097" y="1063"/>
                  <a:ext cx="112" cy="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217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107" y="1095"/>
                  <a:ext cx="112" cy="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5143" name="Group 97"/>
              <p:cNvGrpSpPr>
                <a:grpSpLocks/>
              </p:cNvGrpSpPr>
              <p:nvPr/>
            </p:nvGrpSpPr>
            <p:grpSpPr bwMode="auto">
              <a:xfrm rot="-4573469">
                <a:off x="3709193" y="3825082"/>
                <a:ext cx="258763" cy="107950"/>
                <a:chOff x="1097" y="1063"/>
                <a:chExt cx="122" cy="61"/>
              </a:xfrm>
            </p:grpSpPr>
            <p:sp>
              <p:nvSpPr>
                <p:cNvPr id="5214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097" y="1063"/>
                  <a:ext cx="112" cy="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21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107" y="1095"/>
                  <a:ext cx="112" cy="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5144" name="Line 104"/>
              <p:cNvSpPr>
                <a:spLocks noChangeShapeType="1"/>
              </p:cNvSpPr>
              <p:nvPr/>
            </p:nvSpPr>
            <p:spPr bwMode="auto">
              <a:xfrm rot="17696832" flipV="1">
                <a:off x="4977606" y="3539332"/>
                <a:ext cx="238125" cy="523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45" name="Line 106"/>
              <p:cNvSpPr>
                <a:spLocks noChangeShapeType="1"/>
              </p:cNvSpPr>
              <p:nvPr/>
            </p:nvSpPr>
            <p:spPr bwMode="auto">
              <a:xfrm>
                <a:off x="7194550" y="4257675"/>
                <a:ext cx="3127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46" name="Line 109"/>
              <p:cNvSpPr>
                <a:spLocks noChangeShapeType="1"/>
              </p:cNvSpPr>
              <p:nvPr/>
            </p:nvSpPr>
            <p:spPr bwMode="auto">
              <a:xfrm flipV="1">
                <a:off x="8075613" y="3351213"/>
                <a:ext cx="98425" cy="4714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47" name="Line 111"/>
              <p:cNvSpPr>
                <a:spLocks noChangeShapeType="1"/>
              </p:cNvSpPr>
              <p:nvPr/>
            </p:nvSpPr>
            <p:spPr bwMode="auto">
              <a:xfrm rot="16815439" flipV="1">
                <a:off x="7197725" y="4251326"/>
                <a:ext cx="238125" cy="50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48" name="Line 112"/>
              <p:cNvSpPr>
                <a:spLocks noChangeShapeType="1"/>
              </p:cNvSpPr>
              <p:nvPr/>
            </p:nvSpPr>
            <p:spPr bwMode="auto">
              <a:xfrm rot="16815439" flipV="1">
                <a:off x="7256462" y="4241801"/>
                <a:ext cx="238125" cy="50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49" name="Line 120"/>
              <p:cNvSpPr>
                <a:spLocks noChangeShapeType="1"/>
              </p:cNvSpPr>
              <p:nvPr/>
            </p:nvSpPr>
            <p:spPr bwMode="auto">
              <a:xfrm rot="1796191" flipV="1">
                <a:off x="8015288" y="3567113"/>
                <a:ext cx="198437" cy="61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150" name="Oval 41"/>
              <p:cNvSpPr>
                <a:spLocks noChangeArrowheads="1"/>
              </p:cNvSpPr>
              <p:nvPr/>
            </p:nvSpPr>
            <p:spPr bwMode="auto">
              <a:xfrm>
                <a:off x="3625850" y="2897188"/>
                <a:ext cx="1282700" cy="498475"/>
              </a:xfrm>
              <a:prstGeom prst="cube">
                <a:avLst>
                  <a:gd name="adj" fmla="val 1547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Space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User Node</a:t>
                </a:r>
              </a:p>
            </p:txBody>
          </p:sp>
          <p:sp>
            <p:nvSpPr>
              <p:cNvPr id="5151" name="Oval 41"/>
              <p:cNvSpPr>
                <a:spLocks noChangeArrowheads="1"/>
              </p:cNvSpPr>
              <p:nvPr/>
            </p:nvSpPr>
            <p:spPr bwMode="auto">
              <a:xfrm>
                <a:off x="1530350" y="5822950"/>
                <a:ext cx="1336675" cy="500063"/>
              </a:xfrm>
              <a:prstGeom prst="cube">
                <a:avLst>
                  <a:gd name="adj" fmla="val 1547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Space 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User Node</a:t>
                </a:r>
              </a:p>
            </p:txBody>
          </p:sp>
          <p:sp>
            <p:nvSpPr>
              <p:cNvPr id="5152" name="AutoShape 7"/>
              <p:cNvSpPr>
                <a:spLocks noChangeArrowheads="1"/>
              </p:cNvSpPr>
              <p:nvPr/>
            </p:nvSpPr>
            <p:spPr bwMode="auto">
              <a:xfrm>
                <a:off x="1731945" y="1592263"/>
                <a:ext cx="528655" cy="17780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lIns="45720" tIns="0" rIns="0" bIns="0" anchor="ctr"/>
              <a:lstStyle/>
              <a:p>
                <a:pPr defTabSz="457200" fontAlgn="base">
                  <a:lnSpc>
                    <a:spcPts val="525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  <a:t>User</a:t>
                </a:r>
                <a:b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</a:br>
                <a: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6175" y="2352675"/>
                <a:ext cx="150813" cy="873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62038" y="2498725"/>
                <a:ext cx="234950" cy="28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" i="1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5155" name="Rectangle 49"/>
              <p:cNvSpPr>
                <a:spLocks noChangeArrowheads="1"/>
              </p:cNvSpPr>
              <p:nvPr/>
            </p:nvSpPr>
            <p:spPr bwMode="auto">
              <a:xfrm>
                <a:off x="1168400" y="2381250"/>
                <a:ext cx="128588" cy="30163"/>
              </a:xfrm>
              <a:prstGeom prst="rect">
                <a:avLst/>
              </a:prstGeom>
              <a:solidFill>
                <a:srgbClr val="3333CC"/>
              </a:solidFill>
              <a:ln w="127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600">
                  <a:solidFill>
                    <a:srgbClr val="FFFFFF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62038" y="2352675"/>
                <a:ext cx="84137" cy="873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168400" y="2411413"/>
                <a:ext cx="128588" cy="873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62038" y="2439988"/>
                <a:ext cx="128587" cy="301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5159" name="Rectangle 53"/>
              <p:cNvSpPr>
                <a:spLocks noChangeArrowheads="1"/>
              </p:cNvSpPr>
              <p:nvPr/>
            </p:nvSpPr>
            <p:spPr bwMode="auto">
              <a:xfrm>
                <a:off x="1062038" y="2470150"/>
                <a:ext cx="128587" cy="28575"/>
              </a:xfrm>
              <a:prstGeom prst="rect">
                <a:avLst/>
              </a:prstGeom>
              <a:solidFill>
                <a:srgbClr val="009900"/>
              </a:solidFill>
              <a:ln w="1270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600">
                  <a:solidFill>
                    <a:srgbClr val="FFFFFF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  <p:sp>
            <p:nvSpPr>
              <p:cNvPr id="55" name="Rectangle 23"/>
              <p:cNvSpPr/>
              <p:nvPr/>
            </p:nvSpPr>
            <p:spPr>
              <a:xfrm>
                <a:off x="1062038" y="2527300"/>
                <a:ext cx="234950" cy="301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600" i="1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5161" name="Rectangle 31"/>
              <p:cNvSpPr>
                <a:spLocks noChangeArrowheads="1"/>
              </p:cNvSpPr>
              <p:nvPr/>
            </p:nvSpPr>
            <p:spPr bwMode="auto">
              <a:xfrm>
                <a:off x="1168400" y="2411413"/>
                <a:ext cx="6350" cy="28575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  <p:sp>
            <p:nvSpPr>
              <p:cNvPr id="5162" name="Rectangle 32"/>
              <p:cNvSpPr>
                <a:spLocks noChangeArrowheads="1"/>
              </p:cNvSpPr>
              <p:nvPr/>
            </p:nvSpPr>
            <p:spPr bwMode="auto">
              <a:xfrm>
                <a:off x="1290638" y="2411413"/>
                <a:ext cx="6350" cy="8731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600">
                  <a:solidFill>
                    <a:srgbClr val="000000"/>
                  </a:solidFill>
                  <a:ea typeface="ＭＳ Ｐゴシック" pitchFamily="34" charset="-128"/>
                  <a:cs typeface="Helvetica" pitchFamily="34" charset="0"/>
                </a:endParaRPr>
              </a:p>
            </p:txBody>
          </p:sp>
          <p:grpSp>
            <p:nvGrpSpPr>
              <p:cNvPr id="5163" name="Group 59"/>
              <p:cNvGrpSpPr>
                <a:grpSpLocks/>
              </p:cNvGrpSpPr>
              <p:nvPr/>
            </p:nvGrpSpPr>
            <p:grpSpPr bwMode="auto">
              <a:xfrm>
                <a:off x="2035175" y="3343275"/>
                <a:ext cx="236538" cy="204788"/>
                <a:chOff x="6066847" y="6485467"/>
                <a:chExt cx="235527" cy="204258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6150625" y="6485467"/>
                  <a:ext cx="151749" cy="870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066847" y="6631139"/>
                  <a:ext cx="235527" cy="3008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 i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206" name="Rectangle 62"/>
                <p:cNvSpPr>
                  <a:spLocks noChangeArrowheads="1"/>
                </p:cNvSpPr>
                <p:nvPr/>
              </p:nvSpPr>
              <p:spPr bwMode="auto">
                <a:xfrm>
                  <a:off x="6173395" y="6514647"/>
                  <a:ext cx="128979" cy="29180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FFFFFF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066847" y="6485467"/>
                  <a:ext cx="83778" cy="870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172755" y="6544053"/>
                  <a:ext cx="129619" cy="87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066847" y="6572554"/>
                  <a:ext cx="129619" cy="300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210" name="Rectangle 66"/>
                <p:cNvSpPr>
                  <a:spLocks noChangeArrowheads="1"/>
                </p:cNvSpPr>
                <p:nvPr/>
              </p:nvSpPr>
              <p:spPr bwMode="auto">
                <a:xfrm>
                  <a:off x="6066847" y="6602186"/>
                  <a:ext cx="128979" cy="29180"/>
                </a:xfrm>
                <a:prstGeom prst="rect">
                  <a:avLst/>
                </a:prstGeom>
                <a:solidFill>
                  <a:srgbClr val="009900"/>
                </a:solidFill>
                <a:ln w="1270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FFFFFF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68" name="Rectangle 23"/>
                <p:cNvSpPr/>
                <p:nvPr/>
              </p:nvSpPr>
              <p:spPr>
                <a:xfrm>
                  <a:off x="6066847" y="6661224"/>
                  <a:ext cx="235527" cy="285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 i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212" name="Rectangle 31"/>
                <p:cNvSpPr>
                  <a:spLocks noChangeArrowheads="1"/>
                </p:cNvSpPr>
                <p:nvPr/>
              </p:nvSpPr>
              <p:spPr bwMode="auto">
                <a:xfrm>
                  <a:off x="6173395" y="6543826"/>
                  <a:ext cx="6776" cy="29180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5213" name="Rectangle 32"/>
                <p:cNvSpPr>
                  <a:spLocks noChangeArrowheads="1"/>
                </p:cNvSpPr>
                <p:nvPr/>
              </p:nvSpPr>
              <p:spPr bwMode="auto">
                <a:xfrm>
                  <a:off x="6295598" y="6543826"/>
                  <a:ext cx="6776" cy="87539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</p:grpSp>
          <p:grpSp>
            <p:nvGrpSpPr>
              <p:cNvPr id="5164" name="Group 70"/>
              <p:cNvGrpSpPr>
                <a:grpSpLocks/>
              </p:cNvGrpSpPr>
              <p:nvPr/>
            </p:nvGrpSpPr>
            <p:grpSpPr bwMode="auto">
              <a:xfrm>
                <a:off x="3397250" y="4464050"/>
                <a:ext cx="234950" cy="204788"/>
                <a:chOff x="6066847" y="6485467"/>
                <a:chExt cx="235527" cy="20425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6151192" y="6485467"/>
                  <a:ext cx="151182" cy="870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066847" y="6631139"/>
                  <a:ext cx="235527" cy="3008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 i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196" name="Rectangle 73"/>
                <p:cNvSpPr>
                  <a:spLocks noChangeArrowheads="1"/>
                </p:cNvSpPr>
                <p:nvPr/>
              </p:nvSpPr>
              <p:spPr bwMode="auto">
                <a:xfrm>
                  <a:off x="6173395" y="6514647"/>
                  <a:ext cx="128979" cy="29180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FFFFFF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066847" y="6485467"/>
                  <a:ext cx="84345" cy="870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73471" y="6544053"/>
                  <a:ext cx="128903" cy="87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066847" y="6572554"/>
                  <a:ext cx="128904" cy="300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200" name="Rectangle 77"/>
                <p:cNvSpPr>
                  <a:spLocks noChangeArrowheads="1"/>
                </p:cNvSpPr>
                <p:nvPr/>
              </p:nvSpPr>
              <p:spPr bwMode="auto">
                <a:xfrm>
                  <a:off x="6066847" y="6602186"/>
                  <a:ext cx="128979" cy="29180"/>
                </a:xfrm>
                <a:prstGeom prst="rect">
                  <a:avLst/>
                </a:prstGeom>
                <a:solidFill>
                  <a:srgbClr val="009900"/>
                </a:solidFill>
                <a:ln w="1270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FFFFFF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79" name="Rectangle 23"/>
                <p:cNvSpPr/>
                <p:nvPr/>
              </p:nvSpPr>
              <p:spPr>
                <a:xfrm>
                  <a:off x="6066847" y="6661224"/>
                  <a:ext cx="235527" cy="285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 i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202" name="Rectangle 31"/>
                <p:cNvSpPr>
                  <a:spLocks noChangeArrowheads="1"/>
                </p:cNvSpPr>
                <p:nvPr/>
              </p:nvSpPr>
              <p:spPr bwMode="auto">
                <a:xfrm>
                  <a:off x="6173395" y="6543826"/>
                  <a:ext cx="6776" cy="29180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5203" name="Rectangle 32"/>
                <p:cNvSpPr>
                  <a:spLocks noChangeArrowheads="1"/>
                </p:cNvSpPr>
                <p:nvPr/>
              </p:nvSpPr>
              <p:spPr bwMode="auto">
                <a:xfrm>
                  <a:off x="6295598" y="6543826"/>
                  <a:ext cx="6776" cy="87539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</p:grpSp>
          <p:grpSp>
            <p:nvGrpSpPr>
              <p:cNvPr id="5165" name="Group 81"/>
              <p:cNvGrpSpPr>
                <a:grpSpLocks/>
              </p:cNvGrpSpPr>
              <p:nvPr/>
            </p:nvGrpSpPr>
            <p:grpSpPr bwMode="auto">
              <a:xfrm>
                <a:off x="6946900" y="3792538"/>
                <a:ext cx="234950" cy="204787"/>
                <a:chOff x="6066847" y="6485467"/>
                <a:chExt cx="235527" cy="204258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6151192" y="6485467"/>
                  <a:ext cx="151182" cy="87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066847" y="6631140"/>
                  <a:ext cx="235527" cy="300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 i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186" name="Rectangle 84"/>
                <p:cNvSpPr>
                  <a:spLocks noChangeArrowheads="1"/>
                </p:cNvSpPr>
                <p:nvPr/>
              </p:nvSpPr>
              <p:spPr bwMode="auto">
                <a:xfrm>
                  <a:off x="6173395" y="6514647"/>
                  <a:ext cx="128979" cy="29180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FFFFFF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066847" y="6485467"/>
                  <a:ext cx="84345" cy="87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73471" y="6544052"/>
                  <a:ext cx="128903" cy="870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066847" y="6572553"/>
                  <a:ext cx="128904" cy="3008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190" name="Rectangle 88"/>
                <p:cNvSpPr>
                  <a:spLocks noChangeArrowheads="1"/>
                </p:cNvSpPr>
                <p:nvPr/>
              </p:nvSpPr>
              <p:spPr bwMode="auto">
                <a:xfrm>
                  <a:off x="6066847" y="6602186"/>
                  <a:ext cx="128979" cy="29180"/>
                </a:xfrm>
                <a:prstGeom prst="rect">
                  <a:avLst/>
                </a:prstGeom>
                <a:solidFill>
                  <a:srgbClr val="009900"/>
                </a:solidFill>
                <a:ln w="1270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FFFFFF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90" name="Rectangle 23"/>
                <p:cNvSpPr/>
                <p:nvPr/>
              </p:nvSpPr>
              <p:spPr>
                <a:xfrm>
                  <a:off x="6066847" y="6661224"/>
                  <a:ext cx="235527" cy="285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 i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192" name="Rectangle 31"/>
                <p:cNvSpPr>
                  <a:spLocks noChangeArrowheads="1"/>
                </p:cNvSpPr>
                <p:nvPr/>
              </p:nvSpPr>
              <p:spPr bwMode="auto">
                <a:xfrm>
                  <a:off x="6173395" y="6543826"/>
                  <a:ext cx="6776" cy="29180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5193" name="Rectangle 32"/>
                <p:cNvSpPr>
                  <a:spLocks noChangeArrowheads="1"/>
                </p:cNvSpPr>
                <p:nvPr/>
              </p:nvSpPr>
              <p:spPr bwMode="auto">
                <a:xfrm>
                  <a:off x="6295598" y="6543826"/>
                  <a:ext cx="6776" cy="87539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</p:grpSp>
          <p:grpSp>
            <p:nvGrpSpPr>
              <p:cNvPr id="5166" name="Group 92"/>
              <p:cNvGrpSpPr>
                <a:grpSpLocks/>
              </p:cNvGrpSpPr>
              <p:nvPr/>
            </p:nvGrpSpPr>
            <p:grpSpPr bwMode="auto">
              <a:xfrm>
                <a:off x="8321675" y="3822700"/>
                <a:ext cx="234950" cy="203200"/>
                <a:chOff x="6066847" y="6485467"/>
                <a:chExt cx="235527" cy="204258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6151192" y="6485467"/>
                  <a:ext cx="151182" cy="8776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066847" y="6630682"/>
                  <a:ext cx="235527" cy="303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 i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176" name="Rectangle 95"/>
                <p:cNvSpPr>
                  <a:spLocks noChangeArrowheads="1"/>
                </p:cNvSpPr>
                <p:nvPr/>
              </p:nvSpPr>
              <p:spPr bwMode="auto">
                <a:xfrm>
                  <a:off x="6173395" y="6514647"/>
                  <a:ext cx="128979" cy="29180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FFFFFF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066847" y="6485467"/>
                  <a:ext cx="84345" cy="8776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173471" y="6544511"/>
                  <a:ext cx="128903" cy="8617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066847" y="6573235"/>
                  <a:ext cx="128904" cy="287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180" name="Rectangle 99"/>
                <p:cNvSpPr>
                  <a:spLocks noChangeArrowheads="1"/>
                </p:cNvSpPr>
                <p:nvPr/>
              </p:nvSpPr>
              <p:spPr bwMode="auto">
                <a:xfrm>
                  <a:off x="6066847" y="6602186"/>
                  <a:ext cx="128979" cy="29180"/>
                </a:xfrm>
                <a:prstGeom prst="rect">
                  <a:avLst/>
                </a:prstGeom>
                <a:solidFill>
                  <a:srgbClr val="009900"/>
                </a:solidFill>
                <a:ln w="1270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FFFFFF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101" name="Rectangle 23"/>
                <p:cNvSpPr/>
                <p:nvPr/>
              </p:nvSpPr>
              <p:spPr>
                <a:xfrm>
                  <a:off x="6066847" y="6661001"/>
                  <a:ext cx="235527" cy="287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600" i="1">
                    <a:solidFill>
                      <a:srgbClr val="000000"/>
                    </a:solidFill>
                    <a:ea typeface="ＭＳ Ｐゴシック" charset="0"/>
                    <a:cs typeface="Helvetica" pitchFamily="34" charset="0"/>
                  </a:endParaRPr>
                </a:p>
              </p:txBody>
            </p:sp>
            <p:sp>
              <p:nvSpPr>
                <p:cNvPr id="5182" name="Rectangle 31"/>
                <p:cNvSpPr>
                  <a:spLocks noChangeArrowheads="1"/>
                </p:cNvSpPr>
                <p:nvPr/>
              </p:nvSpPr>
              <p:spPr bwMode="auto">
                <a:xfrm>
                  <a:off x="6173395" y="6543826"/>
                  <a:ext cx="6776" cy="29180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  <p:sp>
              <p:nvSpPr>
                <p:cNvPr id="5183" name="Rectangle 32"/>
                <p:cNvSpPr>
                  <a:spLocks noChangeArrowheads="1"/>
                </p:cNvSpPr>
                <p:nvPr/>
              </p:nvSpPr>
              <p:spPr bwMode="auto">
                <a:xfrm>
                  <a:off x="6295598" y="6543826"/>
                  <a:ext cx="6776" cy="87539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60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endParaRPr>
                </a:p>
              </p:txBody>
            </p:sp>
          </p:grpSp>
          <p:sp>
            <p:nvSpPr>
              <p:cNvPr id="109" name="Freeform 108"/>
              <p:cNvSpPr/>
              <p:nvPr/>
            </p:nvSpPr>
            <p:spPr bwMode="auto">
              <a:xfrm>
                <a:off x="2260600" y="1452563"/>
                <a:ext cx="6307138" cy="1422400"/>
              </a:xfrm>
              <a:custGeom>
                <a:avLst/>
                <a:gdLst>
                  <a:gd name="connsiteX0" fmla="*/ 6307667 w 6307667"/>
                  <a:gd name="connsiteY0" fmla="*/ 1422400 h 1422400"/>
                  <a:gd name="connsiteX1" fmla="*/ 5452534 w 6307667"/>
                  <a:gd name="connsiteY1" fmla="*/ 635000 h 1422400"/>
                  <a:gd name="connsiteX2" fmla="*/ 3911600 w 6307667"/>
                  <a:gd name="connsiteY2" fmla="*/ 101600 h 1422400"/>
                  <a:gd name="connsiteX3" fmla="*/ 1727200 w 6307667"/>
                  <a:gd name="connsiteY3" fmla="*/ 25400 h 1422400"/>
                  <a:gd name="connsiteX4" fmla="*/ 0 w 6307667"/>
                  <a:gd name="connsiteY4" fmla="*/ 211667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7667" h="1422400">
                    <a:moveTo>
                      <a:pt x="6307667" y="1422400"/>
                    </a:moveTo>
                    <a:cubicBezTo>
                      <a:pt x="6079772" y="1138766"/>
                      <a:pt x="5851878" y="855133"/>
                      <a:pt x="5452534" y="635000"/>
                    </a:cubicBezTo>
                    <a:cubicBezTo>
                      <a:pt x="5053190" y="414867"/>
                      <a:pt x="4532489" y="203200"/>
                      <a:pt x="3911600" y="101600"/>
                    </a:cubicBezTo>
                    <a:cubicBezTo>
                      <a:pt x="3290711" y="0"/>
                      <a:pt x="2379133" y="7056"/>
                      <a:pt x="1727200" y="25400"/>
                    </a:cubicBezTo>
                    <a:cubicBezTo>
                      <a:pt x="1075267" y="43745"/>
                      <a:pt x="537633" y="127706"/>
                      <a:pt x="0" y="21166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accent6"/>
                </a:solidFill>
                <a:prstDash val="sysDash"/>
                <a:round/>
                <a:headEnd type="arrow" w="med" len="med"/>
                <a:tailEnd type="arrow" w="med" len="med"/>
              </a:ln>
              <a:effectLst/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>
                  <a:solidFill>
                    <a:srgbClr val="000000"/>
                  </a:solidFill>
                  <a:ea typeface="ＭＳ Ｐゴシック" charset="0"/>
                  <a:cs typeface="Helvetica" pitchFamily="34" charset="0"/>
                </a:endParaRPr>
              </a:p>
            </p:txBody>
          </p:sp>
          <p:sp>
            <p:nvSpPr>
              <p:cNvPr id="5168" name="Rounded Rectangular Callout 99"/>
              <p:cNvSpPr>
                <a:spLocks noChangeArrowheads="1"/>
              </p:cNvSpPr>
              <p:nvPr/>
            </p:nvSpPr>
            <p:spPr bwMode="auto">
              <a:xfrm>
                <a:off x="4941072" y="4853780"/>
                <a:ext cx="1658938" cy="731726"/>
              </a:xfrm>
              <a:prstGeom prst="wedgeRoundRectCallout">
                <a:avLst>
                  <a:gd name="adj1" fmla="val -79141"/>
                  <a:gd name="adj2" fmla="val -74895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 tIns="91440" bIns="91440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Network-Network Interface Controlled by Provider-Provider SLA (</a:t>
                </a:r>
                <a:r>
                  <a:rPr kumimoji="1" lang="en-US" sz="1000" b="1" dirty="0" smtClean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Peering Agreement</a:t>
                </a: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)</a:t>
                </a:r>
              </a:p>
            </p:txBody>
          </p:sp>
          <p:sp>
            <p:nvSpPr>
              <p:cNvPr id="5169" name="Rounded Rectangular Callout 101"/>
              <p:cNvSpPr>
                <a:spLocks noChangeArrowheads="1"/>
              </p:cNvSpPr>
              <p:nvPr/>
            </p:nvSpPr>
            <p:spPr bwMode="auto">
              <a:xfrm>
                <a:off x="5295900" y="1985963"/>
                <a:ext cx="1552575" cy="727075"/>
              </a:xfrm>
              <a:prstGeom prst="wedgeRoundRectCallout">
                <a:avLst>
                  <a:gd name="adj1" fmla="val -108995"/>
                  <a:gd name="adj2" fmla="val -120556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 tIns="91440" bIns="91440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000" b="1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End-to-End User Application Communications Using SSI Services</a:t>
                </a:r>
              </a:p>
            </p:txBody>
          </p:sp>
          <p:sp>
            <p:nvSpPr>
              <p:cNvPr id="5170" name="Rounded Rectangular Callout 102"/>
              <p:cNvSpPr>
                <a:spLocks noChangeArrowheads="1"/>
              </p:cNvSpPr>
              <p:nvPr/>
            </p:nvSpPr>
            <p:spPr bwMode="auto">
              <a:xfrm>
                <a:off x="3363913" y="5851526"/>
                <a:ext cx="1658786" cy="540880"/>
              </a:xfrm>
              <a:prstGeom prst="wedgeRoundRectCallout">
                <a:avLst>
                  <a:gd name="adj1" fmla="val -93358"/>
                  <a:gd name="adj2" fmla="val -106747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prstDash val="sysDot"/>
                <a:miter lim="800000"/>
                <a:headEnd/>
                <a:tailEnd type="arrow" w="lg" len="lg"/>
              </a:ln>
            </p:spPr>
            <p:txBody>
              <a:bodyPr tIns="91440" bIns="91440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pitchFamily="34" charset="-128"/>
                    <a:cs typeface="Helvetica" pitchFamily="34" charset="0"/>
                  </a:rPr>
                  <a:t>User-Access Interface Controlled by User-Provider SLA</a:t>
                </a:r>
              </a:p>
            </p:txBody>
          </p:sp>
          <p:sp>
            <p:nvSpPr>
              <p:cNvPr id="5171" name="AutoShape 7"/>
              <p:cNvSpPr>
                <a:spLocks noChangeArrowheads="1"/>
              </p:cNvSpPr>
              <p:nvPr/>
            </p:nvSpPr>
            <p:spPr bwMode="auto">
              <a:xfrm>
                <a:off x="4383383" y="2897188"/>
                <a:ext cx="528655" cy="17780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lIns="45720" tIns="0" rIns="0" bIns="0" anchor="ctr"/>
              <a:lstStyle/>
              <a:p>
                <a:pPr defTabSz="457200" fontAlgn="base">
                  <a:lnSpc>
                    <a:spcPts val="525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  <a:t>User</a:t>
                </a:r>
                <a:b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</a:br>
                <a: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5172" name="AutoShape 7"/>
              <p:cNvSpPr>
                <a:spLocks noChangeArrowheads="1"/>
              </p:cNvSpPr>
              <p:nvPr/>
            </p:nvSpPr>
            <p:spPr bwMode="auto">
              <a:xfrm>
                <a:off x="8317699" y="2852738"/>
                <a:ext cx="528655" cy="17780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lIns="45720" tIns="0" rIns="0" bIns="0" anchor="ctr"/>
              <a:lstStyle/>
              <a:p>
                <a:pPr defTabSz="457200" fontAlgn="base">
                  <a:lnSpc>
                    <a:spcPts val="525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  <a:t>User</a:t>
                </a:r>
                <a:b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</a:br>
                <a: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5173" name="AutoShape 7"/>
              <p:cNvSpPr>
                <a:spLocks noChangeArrowheads="1"/>
              </p:cNvSpPr>
              <p:nvPr/>
            </p:nvSpPr>
            <p:spPr bwMode="auto">
              <a:xfrm>
                <a:off x="2338370" y="5822950"/>
                <a:ext cx="528655" cy="17780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lIns="45720" tIns="0" rIns="0" bIns="0" anchor="ctr"/>
              <a:lstStyle/>
              <a:p>
                <a:pPr defTabSz="457200" fontAlgn="base">
                  <a:lnSpc>
                    <a:spcPts val="525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  <a:t>User</a:t>
                </a:r>
                <a:b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</a:br>
                <a:r>
                  <a:rPr kumimoji="1" lang="en-US" sz="600" b="1">
                    <a:solidFill>
                      <a:srgbClr val="000099"/>
                    </a:solidFill>
                    <a:ea typeface="ＭＳ Ｐゴシック" pitchFamily="34" charset="-128"/>
                    <a:cs typeface="Helvetica" pitchFamily="34" charset="0"/>
                  </a:rPr>
                  <a:t>Applications</a:t>
                </a:r>
              </a:p>
            </p:txBody>
          </p:sp>
        </p:grpSp>
        <p:sp>
          <p:nvSpPr>
            <p:cNvPr id="102" name="Rounded Rectangular Callout 29"/>
            <p:cNvSpPr>
              <a:spLocks noChangeArrowheads="1"/>
            </p:cNvSpPr>
            <p:nvPr/>
          </p:nvSpPr>
          <p:spPr bwMode="auto">
            <a:xfrm>
              <a:off x="328181" y="4967631"/>
              <a:ext cx="1423775" cy="445316"/>
            </a:xfrm>
            <a:prstGeom prst="wedgeRoundRectCallout">
              <a:avLst>
                <a:gd name="adj1" fmla="val 90834"/>
                <a:gd name="adj2" fmla="val -47680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tIns="0" bIns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SSI Routing Node in </a:t>
              </a:r>
              <a:r>
                <a:rPr kumimoji="1" lang="en-US" sz="1000" b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space/on </a:t>
              </a: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planet</a:t>
              </a:r>
            </a:p>
          </p:txBody>
        </p:sp>
        <p:sp>
          <p:nvSpPr>
            <p:cNvPr id="103" name="Rounded Rectangular Callout 29"/>
            <p:cNvSpPr>
              <a:spLocks noChangeArrowheads="1"/>
            </p:cNvSpPr>
            <p:nvPr/>
          </p:nvSpPr>
          <p:spPr bwMode="auto">
            <a:xfrm>
              <a:off x="328181" y="4965177"/>
              <a:ext cx="1423775" cy="445316"/>
            </a:xfrm>
            <a:prstGeom prst="wedgeRoundRectCallout">
              <a:avLst>
                <a:gd name="adj1" fmla="val 33050"/>
                <a:gd name="adj2" fmla="val -234784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tIns="0" bIns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SSI Routing Node in </a:t>
              </a:r>
              <a:r>
                <a:rPr kumimoji="1" lang="en-US" sz="1000" b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Space/on Planet</a:t>
              </a:r>
              <a:endParaRPr kumimoji="1" lang="en-US" sz="10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5" name="Line 109"/>
            <p:cNvSpPr>
              <a:spLocks noChangeShapeType="1"/>
            </p:cNvSpPr>
            <p:nvPr/>
          </p:nvSpPr>
          <p:spPr bwMode="auto">
            <a:xfrm flipH="1" flipV="1">
              <a:off x="7948943" y="4610099"/>
              <a:ext cx="111231" cy="243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" name="Line 120"/>
            <p:cNvSpPr>
              <a:spLocks noChangeShapeType="1"/>
            </p:cNvSpPr>
            <p:nvPr/>
          </p:nvSpPr>
          <p:spPr bwMode="auto">
            <a:xfrm rot="1796191" flipV="1">
              <a:off x="7916418" y="4674597"/>
              <a:ext cx="171706" cy="988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" name="Oval 12"/>
            <p:cNvSpPr>
              <a:spLocks noChangeArrowheads="1"/>
            </p:cNvSpPr>
            <p:nvPr/>
          </p:nvSpPr>
          <p:spPr bwMode="auto">
            <a:xfrm>
              <a:off x="7575550" y="4853781"/>
              <a:ext cx="952056" cy="782637"/>
            </a:xfrm>
            <a:prstGeom prst="cube">
              <a:avLst>
                <a:gd name="adj" fmla="val 11870"/>
              </a:avLst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tIns="0" bIns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rPr>
                <a:t>Earth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rPr>
                <a:t>Routing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rPr>
                <a:t>Node</a:t>
              </a:r>
            </a:p>
          </p:txBody>
        </p:sp>
        <p:sp>
          <p:nvSpPr>
            <p:cNvPr id="108" name="Rounded Rectangular Callout 24"/>
            <p:cNvSpPr>
              <a:spLocks noChangeArrowheads="1"/>
            </p:cNvSpPr>
            <p:nvPr/>
          </p:nvSpPr>
          <p:spPr bwMode="auto">
            <a:xfrm>
              <a:off x="5693736" y="5982121"/>
              <a:ext cx="1701204" cy="609179"/>
            </a:xfrm>
            <a:prstGeom prst="wedgeRoundRectCallout">
              <a:avLst>
                <a:gd name="adj1" fmla="val 59434"/>
                <a:gd name="adj2" fmla="val -156866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 type="arrow" w="lg" len="lg"/>
            </a:ln>
          </p:spPr>
          <p:txBody>
            <a:bodyPr tIns="0" bIns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SSI Earth Routing </a:t>
              </a:r>
              <a:r>
                <a:rPr kumimoji="1" lang="en-US" sz="1000" b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Node/Provider Interface Controlled by User- Access </a:t>
              </a: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SLA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Figure 3-2: End-to-End View of SSI CSSS and Their Connectivity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6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/>
              <a:t>Figure 4‑1</a:t>
            </a:r>
            <a:r>
              <a:rPr lang="en-US" sz="3200" b="1" dirty="0" smtClean="0"/>
              <a:t>: ABA </a:t>
            </a:r>
            <a:r>
              <a:rPr lang="en-US" sz="3200" b="1" dirty="0"/>
              <a:t>Service </a:t>
            </a:r>
            <a:r>
              <a:rPr lang="en-US" sz="3200" b="1" dirty="0" smtClean="0"/>
              <a:t>View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8146" y="800145"/>
            <a:ext cx="8550665" cy="5307864"/>
            <a:chOff x="138400" y="1224699"/>
            <a:chExt cx="8550665" cy="5307864"/>
          </a:xfrm>
        </p:grpSpPr>
        <p:sp>
          <p:nvSpPr>
            <p:cNvPr id="16390" name="AutoShape 1"/>
            <p:cNvSpPr>
              <a:spLocks noChangeArrowheads="1"/>
            </p:cNvSpPr>
            <p:nvPr/>
          </p:nvSpPr>
          <p:spPr bwMode="auto">
            <a:xfrm>
              <a:off x="1654655" y="2670175"/>
              <a:ext cx="3347725" cy="3862388"/>
            </a:xfrm>
            <a:prstGeom prst="cube">
              <a:avLst>
                <a:gd name="adj" fmla="val 7704"/>
              </a:avLst>
            </a:prstGeom>
            <a:solidFill>
              <a:srgbClr val="E0C62C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1" name="Text Box 2"/>
            <p:cNvSpPr txBox="1">
              <a:spLocks noChangeArrowheads="1"/>
            </p:cNvSpPr>
            <p:nvPr/>
          </p:nvSpPr>
          <p:spPr bwMode="auto">
            <a:xfrm>
              <a:off x="1949109" y="2625725"/>
              <a:ext cx="275881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cs typeface="Arial" pitchFamily="34" charset="0"/>
                </a:rPr>
                <a:t>ABA CSSE</a:t>
              </a:r>
              <a:endParaRPr lang="en-US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 rot="5400000">
              <a:off x="1290389" y="3849778"/>
              <a:ext cx="3170238" cy="1954030"/>
            </a:xfrm>
            <a:prstGeom prst="rect">
              <a:avLst/>
            </a:prstGeom>
            <a:solidFill>
              <a:srgbClr val="CCE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4" name="AutoShape 6"/>
            <p:cNvSpPr>
              <a:spLocks noChangeArrowheads="1"/>
            </p:cNvSpPr>
            <p:nvPr/>
          </p:nvSpPr>
          <p:spPr bwMode="auto">
            <a:xfrm>
              <a:off x="6445343" y="2670175"/>
              <a:ext cx="2243722" cy="2544762"/>
            </a:xfrm>
            <a:prstGeom prst="cube">
              <a:avLst>
                <a:gd name="adj" fmla="val 9741"/>
              </a:avLst>
            </a:prstGeom>
            <a:solidFill>
              <a:srgbClr val="CCFF66"/>
            </a:solidFill>
            <a:ln w="1908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6488252" y="2635250"/>
              <a:ext cx="205085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UE (e.g</a:t>
              </a:r>
              <a:r>
                <a:rPr lang="en-US" sz="1400" b="1" dirty="0" smtClean="0">
                  <a:solidFill>
                    <a:srgbClr val="000000"/>
                  </a:solidFill>
                  <a:cs typeface="Arial" pitchFamily="34" charset="0"/>
                </a:rPr>
                <a:t>., User </a:t>
              </a:r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MOC)</a:t>
              </a:r>
            </a:p>
          </p:txBody>
        </p:sp>
        <p:grpSp>
          <p:nvGrpSpPr>
            <p:cNvPr id="16396" name="Group 8"/>
            <p:cNvGrpSpPr>
              <a:grpSpLocks/>
            </p:cNvGrpSpPr>
            <p:nvPr/>
          </p:nvGrpSpPr>
          <p:grpSpPr bwMode="auto">
            <a:xfrm>
              <a:off x="1555624" y="4419600"/>
              <a:ext cx="503191" cy="512763"/>
              <a:chOff x="896" y="2214"/>
              <a:chExt cx="317" cy="323"/>
            </a:xfrm>
          </p:grpSpPr>
          <p:sp>
            <p:nvSpPr>
              <p:cNvPr id="16710" name="Freeform 9"/>
              <p:cNvSpPr>
                <a:spLocks noChangeArrowheads="1"/>
              </p:cNvSpPr>
              <p:nvPr/>
            </p:nvSpPr>
            <p:spPr bwMode="auto">
              <a:xfrm rot="420000">
                <a:off x="914" y="2230"/>
                <a:ext cx="285" cy="291"/>
              </a:xfrm>
              <a:custGeom>
                <a:avLst/>
                <a:gdLst>
                  <a:gd name="T0" fmla="*/ 0 w 1335"/>
                  <a:gd name="T1" fmla="*/ 0 h 1339"/>
                  <a:gd name="T2" fmla="*/ 0 w 1335"/>
                  <a:gd name="T3" fmla="*/ 0 h 1339"/>
                  <a:gd name="T4" fmla="*/ 0 w 1335"/>
                  <a:gd name="T5" fmla="*/ 0 h 1339"/>
                  <a:gd name="T6" fmla="*/ 0 w 1335"/>
                  <a:gd name="T7" fmla="*/ 0 h 1339"/>
                  <a:gd name="T8" fmla="*/ 0 w 1335"/>
                  <a:gd name="T9" fmla="*/ 0 h 1339"/>
                  <a:gd name="T10" fmla="*/ 0 w 1335"/>
                  <a:gd name="T11" fmla="*/ 0 h 1339"/>
                  <a:gd name="T12" fmla="*/ 0 w 1335"/>
                  <a:gd name="T13" fmla="*/ 0 h 1339"/>
                  <a:gd name="T14" fmla="*/ 0 w 1335"/>
                  <a:gd name="T15" fmla="*/ 0 h 1339"/>
                  <a:gd name="T16" fmla="*/ 0 w 1335"/>
                  <a:gd name="T17" fmla="*/ 0 h 1339"/>
                  <a:gd name="T18" fmla="*/ 0 w 1335"/>
                  <a:gd name="T19" fmla="*/ 0 h 1339"/>
                  <a:gd name="T20" fmla="*/ 0 w 1335"/>
                  <a:gd name="T21" fmla="*/ 0 h 1339"/>
                  <a:gd name="T22" fmla="*/ 0 w 1335"/>
                  <a:gd name="T23" fmla="*/ 0 h 1339"/>
                  <a:gd name="T24" fmla="*/ 0 w 1335"/>
                  <a:gd name="T25" fmla="*/ 0 h 1339"/>
                  <a:gd name="T26" fmla="*/ 0 w 1335"/>
                  <a:gd name="T27" fmla="*/ 0 h 1339"/>
                  <a:gd name="T28" fmla="*/ 0 w 1335"/>
                  <a:gd name="T29" fmla="*/ 0 h 1339"/>
                  <a:gd name="T30" fmla="*/ 0 w 1335"/>
                  <a:gd name="T31" fmla="*/ 0 h 1339"/>
                  <a:gd name="T32" fmla="*/ 0 w 1335"/>
                  <a:gd name="T33" fmla="*/ 0 h 1339"/>
                  <a:gd name="T34" fmla="*/ 0 w 1335"/>
                  <a:gd name="T35" fmla="*/ 0 h 1339"/>
                  <a:gd name="T36" fmla="*/ 0 w 1335"/>
                  <a:gd name="T37" fmla="*/ 0 h 1339"/>
                  <a:gd name="T38" fmla="*/ 0 w 1335"/>
                  <a:gd name="T39" fmla="*/ 0 h 1339"/>
                  <a:gd name="T40" fmla="*/ 0 w 1335"/>
                  <a:gd name="T41" fmla="*/ 0 h 1339"/>
                  <a:gd name="T42" fmla="*/ 0 w 1335"/>
                  <a:gd name="T43" fmla="*/ 0 h 1339"/>
                  <a:gd name="T44" fmla="*/ 0 w 1335"/>
                  <a:gd name="T45" fmla="*/ 0 h 1339"/>
                  <a:gd name="T46" fmla="*/ 0 w 1335"/>
                  <a:gd name="T47" fmla="*/ 0 h 1339"/>
                  <a:gd name="T48" fmla="*/ 0 w 1335"/>
                  <a:gd name="T49" fmla="*/ 0 h 1339"/>
                  <a:gd name="T50" fmla="*/ 0 w 1335"/>
                  <a:gd name="T51" fmla="*/ 0 h 1339"/>
                  <a:gd name="T52" fmla="*/ 0 w 1335"/>
                  <a:gd name="T53" fmla="*/ 0 h 1339"/>
                  <a:gd name="T54" fmla="*/ 0 w 1335"/>
                  <a:gd name="T55" fmla="*/ 0 h 1339"/>
                  <a:gd name="T56" fmla="*/ 0 w 1335"/>
                  <a:gd name="T57" fmla="*/ 0 h 1339"/>
                  <a:gd name="T58" fmla="*/ 0 w 1335"/>
                  <a:gd name="T59" fmla="*/ 0 h 1339"/>
                  <a:gd name="T60" fmla="*/ 0 w 1335"/>
                  <a:gd name="T61" fmla="*/ 0 h 1339"/>
                  <a:gd name="T62" fmla="*/ 0 w 1335"/>
                  <a:gd name="T63" fmla="*/ 0 h 1339"/>
                  <a:gd name="T64" fmla="*/ 0 w 1335"/>
                  <a:gd name="T65" fmla="*/ 0 h 1339"/>
                  <a:gd name="T66" fmla="*/ 0 w 1335"/>
                  <a:gd name="T67" fmla="*/ 0 h 1339"/>
                  <a:gd name="T68" fmla="*/ 0 w 1335"/>
                  <a:gd name="T69" fmla="*/ 0 h 1339"/>
                  <a:gd name="T70" fmla="*/ 0 w 1335"/>
                  <a:gd name="T71" fmla="*/ 0 h 1339"/>
                  <a:gd name="T72" fmla="*/ 0 w 1335"/>
                  <a:gd name="T73" fmla="*/ 0 h 1339"/>
                  <a:gd name="T74" fmla="*/ 0 w 1335"/>
                  <a:gd name="T75" fmla="*/ 0 h 1339"/>
                  <a:gd name="T76" fmla="*/ 0 w 1335"/>
                  <a:gd name="T77" fmla="*/ 0 h 1339"/>
                  <a:gd name="T78" fmla="*/ 0 w 1335"/>
                  <a:gd name="T79" fmla="*/ 0 h 1339"/>
                  <a:gd name="T80" fmla="*/ 0 w 1335"/>
                  <a:gd name="T81" fmla="*/ 0 h 1339"/>
                  <a:gd name="T82" fmla="*/ 0 w 1335"/>
                  <a:gd name="T83" fmla="*/ 0 h 1339"/>
                  <a:gd name="T84" fmla="*/ 0 w 1335"/>
                  <a:gd name="T85" fmla="*/ 0 h 1339"/>
                  <a:gd name="T86" fmla="*/ 0 w 1335"/>
                  <a:gd name="T87" fmla="*/ 0 h 1339"/>
                  <a:gd name="T88" fmla="*/ 0 w 1335"/>
                  <a:gd name="T89" fmla="*/ 0 h 1339"/>
                  <a:gd name="T90" fmla="*/ 0 w 1335"/>
                  <a:gd name="T91" fmla="*/ 0 h 1339"/>
                  <a:gd name="T92" fmla="*/ 0 w 1335"/>
                  <a:gd name="T93" fmla="*/ 0 h 1339"/>
                  <a:gd name="T94" fmla="*/ 0 w 1335"/>
                  <a:gd name="T95" fmla="*/ 0 h 1339"/>
                  <a:gd name="T96" fmla="*/ 0 w 1335"/>
                  <a:gd name="T97" fmla="*/ 0 h 1339"/>
                  <a:gd name="T98" fmla="*/ 0 w 1335"/>
                  <a:gd name="T99" fmla="*/ 0 h 1339"/>
                  <a:gd name="T100" fmla="*/ 0 w 1335"/>
                  <a:gd name="T101" fmla="*/ 0 h 1339"/>
                  <a:gd name="T102" fmla="*/ 0 w 1335"/>
                  <a:gd name="T103" fmla="*/ 0 h 1339"/>
                  <a:gd name="T104" fmla="*/ 0 w 1335"/>
                  <a:gd name="T105" fmla="*/ 0 h 1339"/>
                  <a:gd name="T106" fmla="*/ 0 w 1335"/>
                  <a:gd name="T107" fmla="*/ 0 h 1339"/>
                  <a:gd name="T108" fmla="*/ 0 w 1335"/>
                  <a:gd name="T109" fmla="*/ 0 h 1339"/>
                  <a:gd name="T110" fmla="*/ 0 w 1335"/>
                  <a:gd name="T111" fmla="*/ 0 h 1339"/>
                  <a:gd name="T112" fmla="*/ 0 w 1335"/>
                  <a:gd name="T113" fmla="*/ 0 h 1339"/>
                  <a:gd name="T114" fmla="*/ 0 w 1335"/>
                  <a:gd name="T115" fmla="*/ 0 h 1339"/>
                  <a:gd name="T116" fmla="*/ 0 w 1335"/>
                  <a:gd name="T117" fmla="*/ 0 h 1339"/>
                  <a:gd name="T118" fmla="*/ 0 w 1335"/>
                  <a:gd name="T119" fmla="*/ 0 h 13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35"/>
                  <a:gd name="T181" fmla="*/ 0 h 1339"/>
                  <a:gd name="T182" fmla="*/ 1335 w 1335"/>
                  <a:gd name="T183" fmla="*/ 1339 h 13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35" h="1339">
                    <a:moveTo>
                      <a:pt x="915" y="844"/>
                    </a:moveTo>
                    <a:lnTo>
                      <a:pt x="915" y="945"/>
                    </a:lnTo>
                    <a:lnTo>
                      <a:pt x="880" y="946"/>
                    </a:lnTo>
                    <a:lnTo>
                      <a:pt x="880" y="886"/>
                    </a:lnTo>
                    <a:lnTo>
                      <a:pt x="744" y="892"/>
                    </a:lnTo>
                    <a:lnTo>
                      <a:pt x="730" y="940"/>
                    </a:lnTo>
                    <a:lnTo>
                      <a:pt x="723" y="965"/>
                    </a:lnTo>
                    <a:lnTo>
                      <a:pt x="775" y="1077"/>
                    </a:lnTo>
                    <a:lnTo>
                      <a:pt x="880" y="971"/>
                    </a:lnTo>
                    <a:lnTo>
                      <a:pt x="880" y="1000"/>
                    </a:lnTo>
                    <a:lnTo>
                      <a:pt x="786" y="1096"/>
                    </a:lnTo>
                    <a:lnTo>
                      <a:pt x="880" y="1297"/>
                    </a:lnTo>
                    <a:lnTo>
                      <a:pt x="857" y="1294"/>
                    </a:lnTo>
                    <a:lnTo>
                      <a:pt x="771" y="1109"/>
                    </a:lnTo>
                    <a:lnTo>
                      <a:pt x="647" y="1236"/>
                    </a:lnTo>
                    <a:lnTo>
                      <a:pt x="657" y="1198"/>
                    </a:lnTo>
                    <a:lnTo>
                      <a:pt x="760" y="1090"/>
                    </a:lnTo>
                    <a:lnTo>
                      <a:pt x="715" y="994"/>
                    </a:lnTo>
                    <a:lnTo>
                      <a:pt x="657" y="1198"/>
                    </a:lnTo>
                    <a:lnTo>
                      <a:pt x="647" y="1236"/>
                    </a:lnTo>
                    <a:lnTo>
                      <a:pt x="642" y="1258"/>
                    </a:lnTo>
                    <a:lnTo>
                      <a:pt x="857" y="1294"/>
                    </a:lnTo>
                    <a:lnTo>
                      <a:pt x="880" y="1297"/>
                    </a:lnTo>
                    <a:lnTo>
                      <a:pt x="880" y="1000"/>
                    </a:lnTo>
                    <a:lnTo>
                      <a:pt x="880" y="971"/>
                    </a:lnTo>
                    <a:lnTo>
                      <a:pt x="723" y="965"/>
                    </a:lnTo>
                    <a:lnTo>
                      <a:pt x="730" y="940"/>
                    </a:lnTo>
                    <a:lnTo>
                      <a:pt x="880" y="946"/>
                    </a:lnTo>
                    <a:lnTo>
                      <a:pt x="915" y="945"/>
                    </a:lnTo>
                    <a:lnTo>
                      <a:pt x="1074" y="923"/>
                    </a:lnTo>
                    <a:lnTo>
                      <a:pt x="1089" y="948"/>
                    </a:lnTo>
                    <a:lnTo>
                      <a:pt x="918" y="971"/>
                    </a:lnTo>
                    <a:lnTo>
                      <a:pt x="917" y="994"/>
                    </a:lnTo>
                    <a:lnTo>
                      <a:pt x="915" y="1271"/>
                    </a:lnTo>
                    <a:lnTo>
                      <a:pt x="927" y="1290"/>
                    </a:lnTo>
                    <a:lnTo>
                      <a:pt x="1274" y="1192"/>
                    </a:lnTo>
                    <a:lnTo>
                      <a:pt x="1335" y="1214"/>
                    </a:lnTo>
                    <a:lnTo>
                      <a:pt x="889" y="1339"/>
                    </a:lnTo>
                    <a:lnTo>
                      <a:pt x="578" y="1288"/>
                    </a:lnTo>
                    <a:lnTo>
                      <a:pt x="703" y="882"/>
                    </a:lnTo>
                    <a:lnTo>
                      <a:pt x="660" y="831"/>
                    </a:lnTo>
                    <a:lnTo>
                      <a:pt x="421" y="770"/>
                    </a:lnTo>
                    <a:lnTo>
                      <a:pt x="380" y="776"/>
                    </a:lnTo>
                    <a:lnTo>
                      <a:pt x="338" y="779"/>
                    </a:lnTo>
                    <a:lnTo>
                      <a:pt x="299" y="780"/>
                    </a:lnTo>
                    <a:lnTo>
                      <a:pt x="262" y="780"/>
                    </a:lnTo>
                    <a:lnTo>
                      <a:pt x="227" y="779"/>
                    </a:lnTo>
                    <a:lnTo>
                      <a:pt x="194" y="776"/>
                    </a:lnTo>
                    <a:lnTo>
                      <a:pt x="163" y="771"/>
                    </a:lnTo>
                    <a:lnTo>
                      <a:pt x="135" y="766"/>
                    </a:lnTo>
                    <a:lnTo>
                      <a:pt x="108" y="758"/>
                    </a:lnTo>
                    <a:lnTo>
                      <a:pt x="85" y="751"/>
                    </a:lnTo>
                    <a:lnTo>
                      <a:pt x="65" y="744"/>
                    </a:lnTo>
                    <a:lnTo>
                      <a:pt x="47" y="736"/>
                    </a:lnTo>
                    <a:lnTo>
                      <a:pt x="32" y="728"/>
                    </a:lnTo>
                    <a:lnTo>
                      <a:pt x="20" y="720"/>
                    </a:lnTo>
                    <a:lnTo>
                      <a:pt x="11" y="713"/>
                    </a:lnTo>
                    <a:lnTo>
                      <a:pt x="6" y="706"/>
                    </a:lnTo>
                    <a:lnTo>
                      <a:pt x="0" y="693"/>
                    </a:lnTo>
                    <a:lnTo>
                      <a:pt x="2" y="677"/>
                    </a:lnTo>
                    <a:lnTo>
                      <a:pt x="6" y="658"/>
                    </a:lnTo>
                    <a:lnTo>
                      <a:pt x="17" y="636"/>
                    </a:lnTo>
                    <a:lnTo>
                      <a:pt x="32" y="611"/>
                    </a:lnTo>
                    <a:lnTo>
                      <a:pt x="51" y="585"/>
                    </a:lnTo>
                    <a:lnTo>
                      <a:pt x="75" y="556"/>
                    </a:lnTo>
                    <a:lnTo>
                      <a:pt x="102" y="527"/>
                    </a:lnTo>
                    <a:lnTo>
                      <a:pt x="133" y="495"/>
                    </a:lnTo>
                    <a:lnTo>
                      <a:pt x="169" y="463"/>
                    </a:lnTo>
                    <a:lnTo>
                      <a:pt x="206" y="429"/>
                    </a:lnTo>
                    <a:lnTo>
                      <a:pt x="248" y="394"/>
                    </a:lnTo>
                    <a:lnTo>
                      <a:pt x="291" y="361"/>
                    </a:lnTo>
                    <a:lnTo>
                      <a:pt x="338" y="326"/>
                    </a:lnTo>
                    <a:lnTo>
                      <a:pt x="387" y="291"/>
                    </a:lnTo>
                    <a:lnTo>
                      <a:pt x="438" y="258"/>
                    </a:lnTo>
                    <a:lnTo>
                      <a:pt x="375" y="167"/>
                    </a:lnTo>
                    <a:lnTo>
                      <a:pt x="506" y="82"/>
                    </a:lnTo>
                    <a:lnTo>
                      <a:pt x="578" y="173"/>
                    </a:lnTo>
                    <a:lnTo>
                      <a:pt x="630" y="146"/>
                    </a:lnTo>
                    <a:lnTo>
                      <a:pt x="681" y="121"/>
                    </a:lnTo>
                    <a:lnTo>
                      <a:pt x="729" y="98"/>
                    </a:lnTo>
                    <a:lnTo>
                      <a:pt x="777" y="77"/>
                    </a:lnTo>
                    <a:lnTo>
                      <a:pt x="821" y="60"/>
                    </a:lnTo>
                    <a:lnTo>
                      <a:pt x="865" y="44"/>
                    </a:lnTo>
                    <a:lnTo>
                      <a:pt x="907" y="31"/>
                    </a:lnTo>
                    <a:lnTo>
                      <a:pt x="944" y="20"/>
                    </a:lnTo>
                    <a:lnTo>
                      <a:pt x="980" y="12"/>
                    </a:lnTo>
                    <a:lnTo>
                      <a:pt x="1013" y="6"/>
                    </a:lnTo>
                    <a:lnTo>
                      <a:pt x="1041" y="2"/>
                    </a:lnTo>
                    <a:lnTo>
                      <a:pt x="1066" y="0"/>
                    </a:lnTo>
                    <a:lnTo>
                      <a:pt x="1089" y="0"/>
                    </a:lnTo>
                    <a:lnTo>
                      <a:pt x="1107" y="3"/>
                    </a:lnTo>
                    <a:lnTo>
                      <a:pt x="1120" y="7"/>
                    </a:lnTo>
                    <a:lnTo>
                      <a:pt x="1129" y="15"/>
                    </a:lnTo>
                    <a:lnTo>
                      <a:pt x="1148" y="51"/>
                    </a:lnTo>
                    <a:lnTo>
                      <a:pt x="1156" y="96"/>
                    </a:lnTo>
                    <a:lnTo>
                      <a:pt x="1153" y="149"/>
                    </a:lnTo>
                    <a:lnTo>
                      <a:pt x="1139" y="205"/>
                    </a:lnTo>
                    <a:lnTo>
                      <a:pt x="1117" y="265"/>
                    </a:lnTo>
                    <a:lnTo>
                      <a:pt x="1089" y="325"/>
                    </a:lnTo>
                    <a:lnTo>
                      <a:pt x="1054" y="381"/>
                    </a:lnTo>
                    <a:lnTo>
                      <a:pt x="1016" y="434"/>
                    </a:lnTo>
                    <a:lnTo>
                      <a:pt x="993" y="739"/>
                    </a:lnTo>
                    <a:lnTo>
                      <a:pt x="1335" y="1214"/>
                    </a:lnTo>
                    <a:lnTo>
                      <a:pt x="1274" y="1192"/>
                    </a:lnTo>
                    <a:lnTo>
                      <a:pt x="1053" y="1071"/>
                    </a:lnTo>
                    <a:lnTo>
                      <a:pt x="1066" y="1048"/>
                    </a:lnTo>
                    <a:lnTo>
                      <a:pt x="1229" y="1140"/>
                    </a:lnTo>
                    <a:lnTo>
                      <a:pt x="1107" y="968"/>
                    </a:lnTo>
                    <a:lnTo>
                      <a:pt x="1066" y="1048"/>
                    </a:lnTo>
                    <a:lnTo>
                      <a:pt x="1053" y="1071"/>
                    </a:lnTo>
                    <a:lnTo>
                      <a:pt x="927" y="1290"/>
                    </a:lnTo>
                    <a:lnTo>
                      <a:pt x="915" y="1271"/>
                    </a:lnTo>
                    <a:lnTo>
                      <a:pt x="1033" y="1058"/>
                    </a:lnTo>
                    <a:lnTo>
                      <a:pt x="917" y="994"/>
                    </a:lnTo>
                    <a:lnTo>
                      <a:pt x="918" y="971"/>
                    </a:lnTo>
                    <a:lnTo>
                      <a:pt x="1045" y="1036"/>
                    </a:lnTo>
                    <a:lnTo>
                      <a:pt x="1089" y="948"/>
                    </a:lnTo>
                    <a:lnTo>
                      <a:pt x="1074" y="923"/>
                    </a:lnTo>
                    <a:lnTo>
                      <a:pt x="969" y="774"/>
                    </a:lnTo>
                    <a:lnTo>
                      <a:pt x="915" y="8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1" name="Freeform 10"/>
              <p:cNvSpPr>
                <a:spLocks noChangeArrowheads="1"/>
              </p:cNvSpPr>
              <p:nvPr/>
            </p:nvSpPr>
            <p:spPr bwMode="auto">
              <a:xfrm rot="420000">
                <a:off x="1053" y="2339"/>
                <a:ext cx="65" cy="69"/>
              </a:xfrm>
              <a:custGeom>
                <a:avLst/>
                <a:gdLst>
                  <a:gd name="T0" fmla="*/ 0 w 306"/>
                  <a:gd name="T1" fmla="*/ 0 h 316"/>
                  <a:gd name="T2" fmla="*/ 0 w 306"/>
                  <a:gd name="T3" fmla="*/ 0 h 316"/>
                  <a:gd name="T4" fmla="*/ 0 w 306"/>
                  <a:gd name="T5" fmla="*/ 0 h 316"/>
                  <a:gd name="T6" fmla="*/ 0 w 306"/>
                  <a:gd name="T7" fmla="*/ 0 h 316"/>
                  <a:gd name="T8" fmla="*/ 0 w 306"/>
                  <a:gd name="T9" fmla="*/ 0 h 316"/>
                  <a:gd name="T10" fmla="*/ 0 w 306"/>
                  <a:gd name="T11" fmla="*/ 0 h 316"/>
                  <a:gd name="T12" fmla="*/ 0 w 306"/>
                  <a:gd name="T13" fmla="*/ 0 h 316"/>
                  <a:gd name="T14" fmla="*/ 0 w 306"/>
                  <a:gd name="T15" fmla="*/ 0 h 316"/>
                  <a:gd name="T16" fmla="*/ 0 w 306"/>
                  <a:gd name="T17" fmla="*/ 0 h 316"/>
                  <a:gd name="T18" fmla="*/ 0 w 306"/>
                  <a:gd name="T19" fmla="*/ 0 h 316"/>
                  <a:gd name="T20" fmla="*/ 0 w 306"/>
                  <a:gd name="T21" fmla="*/ 0 h 316"/>
                  <a:gd name="T22" fmla="*/ 0 w 306"/>
                  <a:gd name="T23" fmla="*/ 0 h 316"/>
                  <a:gd name="T24" fmla="*/ 0 w 306"/>
                  <a:gd name="T25" fmla="*/ 0 h 316"/>
                  <a:gd name="T26" fmla="*/ 0 w 306"/>
                  <a:gd name="T27" fmla="*/ 0 h 316"/>
                  <a:gd name="T28" fmla="*/ 0 w 306"/>
                  <a:gd name="T29" fmla="*/ 0 h 316"/>
                  <a:gd name="T30" fmla="*/ 0 w 306"/>
                  <a:gd name="T31" fmla="*/ 0 h 316"/>
                  <a:gd name="T32" fmla="*/ 0 w 306"/>
                  <a:gd name="T33" fmla="*/ 0 h 316"/>
                  <a:gd name="T34" fmla="*/ 0 w 306"/>
                  <a:gd name="T35" fmla="*/ 0 h 316"/>
                  <a:gd name="T36" fmla="*/ 0 w 306"/>
                  <a:gd name="T37" fmla="*/ 0 h 316"/>
                  <a:gd name="T38" fmla="*/ 0 w 306"/>
                  <a:gd name="T39" fmla="*/ 0 h 316"/>
                  <a:gd name="T40" fmla="*/ 0 w 306"/>
                  <a:gd name="T41" fmla="*/ 0 h 3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6"/>
                  <a:gd name="T64" fmla="*/ 0 h 316"/>
                  <a:gd name="T65" fmla="*/ 306 w 306"/>
                  <a:gd name="T66" fmla="*/ 316 h 3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6" h="316">
                    <a:moveTo>
                      <a:pt x="234" y="316"/>
                    </a:moveTo>
                    <a:lnTo>
                      <a:pt x="194" y="269"/>
                    </a:lnTo>
                    <a:lnTo>
                      <a:pt x="0" y="207"/>
                    </a:lnTo>
                    <a:lnTo>
                      <a:pt x="15" y="201"/>
                    </a:lnTo>
                    <a:lnTo>
                      <a:pt x="30" y="193"/>
                    </a:lnTo>
                    <a:lnTo>
                      <a:pt x="45" y="186"/>
                    </a:lnTo>
                    <a:lnTo>
                      <a:pt x="61" y="179"/>
                    </a:lnTo>
                    <a:lnTo>
                      <a:pt x="76" y="172"/>
                    </a:lnTo>
                    <a:lnTo>
                      <a:pt x="91" y="164"/>
                    </a:lnTo>
                    <a:lnTo>
                      <a:pt x="106" y="156"/>
                    </a:lnTo>
                    <a:lnTo>
                      <a:pt x="121" y="147"/>
                    </a:lnTo>
                    <a:lnTo>
                      <a:pt x="145" y="132"/>
                    </a:lnTo>
                    <a:lnTo>
                      <a:pt x="168" y="116"/>
                    </a:lnTo>
                    <a:lnTo>
                      <a:pt x="192" y="100"/>
                    </a:lnTo>
                    <a:lnTo>
                      <a:pt x="216" y="81"/>
                    </a:lnTo>
                    <a:lnTo>
                      <a:pt x="239" y="62"/>
                    </a:lnTo>
                    <a:lnTo>
                      <a:pt x="261" y="44"/>
                    </a:lnTo>
                    <a:lnTo>
                      <a:pt x="283" y="22"/>
                    </a:lnTo>
                    <a:lnTo>
                      <a:pt x="306" y="0"/>
                    </a:lnTo>
                    <a:lnTo>
                      <a:pt x="291" y="241"/>
                    </a:lnTo>
                    <a:lnTo>
                      <a:pt x="234" y="316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2" name="Freeform 11"/>
              <p:cNvSpPr>
                <a:spLocks noChangeArrowheads="1"/>
              </p:cNvSpPr>
              <p:nvPr/>
            </p:nvSpPr>
            <p:spPr bwMode="auto">
              <a:xfrm rot="420000">
                <a:off x="960" y="2282"/>
                <a:ext cx="183" cy="105"/>
              </a:xfrm>
              <a:custGeom>
                <a:avLst/>
                <a:gdLst>
                  <a:gd name="T0" fmla="*/ 0 w 855"/>
                  <a:gd name="T1" fmla="*/ 0 h 485"/>
                  <a:gd name="T2" fmla="*/ 0 w 855"/>
                  <a:gd name="T3" fmla="*/ 0 h 485"/>
                  <a:gd name="T4" fmla="*/ 0 w 855"/>
                  <a:gd name="T5" fmla="*/ 0 h 485"/>
                  <a:gd name="T6" fmla="*/ 0 w 855"/>
                  <a:gd name="T7" fmla="*/ 0 h 485"/>
                  <a:gd name="T8" fmla="*/ 0 w 855"/>
                  <a:gd name="T9" fmla="*/ 0 h 485"/>
                  <a:gd name="T10" fmla="*/ 0 w 855"/>
                  <a:gd name="T11" fmla="*/ 0 h 485"/>
                  <a:gd name="T12" fmla="*/ 0 w 855"/>
                  <a:gd name="T13" fmla="*/ 0 h 485"/>
                  <a:gd name="T14" fmla="*/ 0 w 855"/>
                  <a:gd name="T15" fmla="*/ 0 h 485"/>
                  <a:gd name="T16" fmla="*/ 0 w 855"/>
                  <a:gd name="T17" fmla="*/ 0 h 485"/>
                  <a:gd name="T18" fmla="*/ 0 w 855"/>
                  <a:gd name="T19" fmla="*/ 0 h 485"/>
                  <a:gd name="T20" fmla="*/ 0 w 855"/>
                  <a:gd name="T21" fmla="*/ 0 h 485"/>
                  <a:gd name="T22" fmla="*/ 0 w 855"/>
                  <a:gd name="T23" fmla="*/ 0 h 485"/>
                  <a:gd name="T24" fmla="*/ 0 w 855"/>
                  <a:gd name="T25" fmla="*/ 0 h 485"/>
                  <a:gd name="T26" fmla="*/ 0 w 855"/>
                  <a:gd name="T27" fmla="*/ 0 h 485"/>
                  <a:gd name="T28" fmla="*/ 0 w 855"/>
                  <a:gd name="T29" fmla="*/ 0 h 485"/>
                  <a:gd name="T30" fmla="*/ 0 w 855"/>
                  <a:gd name="T31" fmla="*/ 0 h 485"/>
                  <a:gd name="T32" fmla="*/ 0 w 855"/>
                  <a:gd name="T33" fmla="*/ 0 h 485"/>
                  <a:gd name="T34" fmla="*/ 0 w 855"/>
                  <a:gd name="T35" fmla="*/ 0 h 485"/>
                  <a:gd name="T36" fmla="*/ 0 w 855"/>
                  <a:gd name="T37" fmla="*/ 0 h 485"/>
                  <a:gd name="T38" fmla="*/ 0 w 855"/>
                  <a:gd name="T39" fmla="*/ 0 h 485"/>
                  <a:gd name="T40" fmla="*/ 0 w 855"/>
                  <a:gd name="T41" fmla="*/ 0 h 485"/>
                  <a:gd name="T42" fmla="*/ 0 w 855"/>
                  <a:gd name="T43" fmla="*/ 0 h 485"/>
                  <a:gd name="T44" fmla="*/ 0 w 855"/>
                  <a:gd name="T45" fmla="*/ 0 h 485"/>
                  <a:gd name="T46" fmla="*/ 0 w 855"/>
                  <a:gd name="T47" fmla="*/ 0 h 485"/>
                  <a:gd name="T48" fmla="*/ 0 w 855"/>
                  <a:gd name="T49" fmla="*/ 0 h 485"/>
                  <a:gd name="T50" fmla="*/ 0 w 855"/>
                  <a:gd name="T51" fmla="*/ 0 h 485"/>
                  <a:gd name="T52" fmla="*/ 0 w 855"/>
                  <a:gd name="T53" fmla="*/ 0 h 485"/>
                  <a:gd name="T54" fmla="*/ 0 w 855"/>
                  <a:gd name="T55" fmla="*/ 0 h 485"/>
                  <a:gd name="T56" fmla="*/ 0 w 855"/>
                  <a:gd name="T57" fmla="*/ 0 h 485"/>
                  <a:gd name="T58" fmla="*/ 0 w 855"/>
                  <a:gd name="T59" fmla="*/ 0 h 485"/>
                  <a:gd name="T60" fmla="*/ 0 w 855"/>
                  <a:gd name="T61" fmla="*/ 0 h 485"/>
                  <a:gd name="T62" fmla="*/ 0 w 855"/>
                  <a:gd name="T63" fmla="*/ 0 h 485"/>
                  <a:gd name="T64" fmla="*/ 0 w 855"/>
                  <a:gd name="T65" fmla="*/ 0 h 485"/>
                  <a:gd name="T66" fmla="*/ 0 w 855"/>
                  <a:gd name="T67" fmla="*/ 0 h 485"/>
                  <a:gd name="T68" fmla="*/ 0 w 855"/>
                  <a:gd name="T69" fmla="*/ 0 h 485"/>
                  <a:gd name="T70" fmla="*/ 0 w 855"/>
                  <a:gd name="T71" fmla="*/ 0 h 485"/>
                  <a:gd name="T72" fmla="*/ 0 w 855"/>
                  <a:gd name="T73" fmla="*/ 0 h 485"/>
                  <a:gd name="T74" fmla="*/ 0 w 855"/>
                  <a:gd name="T75" fmla="*/ 0 h 485"/>
                  <a:gd name="T76" fmla="*/ 0 w 855"/>
                  <a:gd name="T77" fmla="*/ 0 h 485"/>
                  <a:gd name="T78" fmla="*/ 0 w 855"/>
                  <a:gd name="T79" fmla="*/ 0 h 485"/>
                  <a:gd name="T80" fmla="*/ 0 w 855"/>
                  <a:gd name="T81" fmla="*/ 0 h 4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5"/>
                  <a:gd name="T124" fmla="*/ 0 h 485"/>
                  <a:gd name="T125" fmla="*/ 855 w 855"/>
                  <a:gd name="T126" fmla="*/ 485 h 4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5" h="485">
                    <a:moveTo>
                      <a:pt x="849" y="2"/>
                    </a:moveTo>
                    <a:lnTo>
                      <a:pt x="834" y="16"/>
                    </a:lnTo>
                    <a:lnTo>
                      <a:pt x="819" y="32"/>
                    </a:lnTo>
                    <a:lnTo>
                      <a:pt x="803" y="48"/>
                    </a:lnTo>
                    <a:lnTo>
                      <a:pt x="785" y="64"/>
                    </a:lnTo>
                    <a:lnTo>
                      <a:pt x="767" y="80"/>
                    </a:lnTo>
                    <a:lnTo>
                      <a:pt x="749" y="96"/>
                    </a:lnTo>
                    <a:lnTo>
                      <a:pt x="730" y="112"/>
                    </a:lnTo>
                    <a:lnTo>
                      <a:pt x="709" y="130"/>
                    </a:lnTo>
                    <a:lnTo>
                      <a:pt x="687" y="146"/>
                    </a:lnTo>
                    <a:lnTo>
                      <a:pt x="664" y="163"/>
                    </a:lnTo>
                    <a:lnTo>
                      <a:pt x="642" y="181"/>
                    </a:lnTo>
                    <a:lnTo>
                      <a:pt x="616" y="197"/>
                    </a:lnTo>
                    <a:lnTo>
                      <a:pt x="591" y="214"/>
                    </a:lnTo>
                    <a:lnTo>
                      <a:pt x="566" y="232"/>
                    </a:lnTo>
                    <a:lnTo>
                      <a:pt x="537" y="248"/>
                    </a:lnTo>
                    <a:lnTo>
                      <a:pt x="509" y="265"/>
                    </a:lnTo>
                    <a:lnTo>
                      <a:pt x="487" y="278"/>
                    </a:lnTo>
                    <a:lnTo>
                      <a:pt x="463" y="291"/>
                    </a:lnTo>
                    <a:lnTo>
                      <a:pt x="440" y="303"/>
                    </a:lnTo>
                    <a:lnTo>
                      <a:pt x="418" y="315"/>
                    </a:lnTo>
                    <a:lnTo>
                      <a:pt x="394" y="328"/>
                    </a:lnTo>
                    <a:lnTo>
                      <a:pt x="372" y="339"/>
                    </a:lnTo>
                    <a:lnTo>
                      <a:pt x="349" y="350"/>
                    </a:lnTo>
                    <a:lnTo>
                      <a:pt x="327" y="361"/>
                    </a:lnTo>
                    <a:lnTo>
                      <a:pt x="304" y="371"/>
                    </a:lnTo>
                    <a:lnTo>
                      <a:pt x="282" y="382"/>
                    </a:lnTo>
                    <a:lnTo>
                      <a:pt x="260" y="392"/>
                    </a:lnTo>
                    <a:lnTo>
                      <a:pt x="237" y="401"/>
                    </a:lnTo>
                    <a:lnTo>
                      <a:pt x="216" y="409"/>
                    </a:lnTo>
                    <a:lnTo>
                      <a:pt x="194" y="418"/>
                    </a:lnTo>
                    <a:lnTo>
                      <a:pt x="173" y="427"/>
                    </a:lnTo>
                    <a:lnTo>
                      <a:pt x="152" y="434"/>
                    </a:lnTo>
                    <a:lnTo>
                      <a:pt x="131" y="441"/>
                    </a:lnTo>
                    <a:lnTo>
                      <a:pt x="112" y="449"/>
                    </a:lnTo>
                    <a:lnTo>
                      <a:pt x="92" y="456"/>
                    </a:lnTo>
                    <a:lnTo>
                      <a:pt x="73" y="462"/>
                    </a:lnTo>
                    <a:lnTo>
                      <a:pt x="54" y="467"/>
                    </a:lnTo>
                    <a:lnTo>
                      <a:pt x="36" y="472"/>
                    </a:lnTo>
                    <a:lnTo>
                      <a:pt x="18" y="476"/>
                    </a:lnTo>
                    <a:lnTo>
                      <a:pt x="0" y="481"/>
                    </a:lnTo>
                    <a:lnTo>
                      <a:pt x="28" y="483"/>
                    </a:lnTo>
                    <a:lnTo>
                      <a:pt x="57" y="485"/>
                    </a:lnTo>
                    <a:lnTo>
                      <a:pt x="85" y="485"/>
                    </a:lnTo>
                    <a:lnTo>
                      <a:pt x="115" y="485"/>
                    </a:lnTo>
                    <a:lnTo>
                      <a:pt x="142" y="483"/>
                    </a:lnTo>
                    <a:lnTo>
                      <a:pt x="170" y="481"/>
                    </a:lnTo>
                    <a:lnTo>
                      <a:pt x="198" y="478"/>
                    </a:lnTo>
                    <a:lnTo>
                      <a:pt x="227" y="473"/>
                    </a:lnTo>
                    <a:lnTo>
                      <a:pt x="254" y="467"/>
                    </a:lnTo>
                    <a:lnTo>
                      <a:pt x="281" y="462"/>
                    </a:lnTo>
                    <a:lnTo>
                      <a:pt x="306" y="456"/>
                    </a:lnTo>
                    <a:lnTo>
                      <a:pt x="333" y="449"/>
                    </a:lnTo>
                    <a:lnTo>
                      <a:pt x="358" y="440"/>
                    </a:lnTo>
                    <a:lnTo>
                      <a:pt x="382" y="433"/>
                    </a:lnTo>
                    <a:lnTo>
                      <a:pt x="406" y="422"/>
                    </a:lnTo>
                    <a:lnTo>
                      <a:pt x="430" y="414"/>
                    </a:lnTo>
                    <a:lnTo>
                      <a:pt x="449" y="406"/>
                    </a:lnTo>
                    <a:lnTo>
                      <a:pt x="467" y="398"/>
                    </a:lnTo>
                    <a:lnTo>
                      <a:pt x="487" y="389"/>
                    </a:lnTo>
                    <a:lnTo>
                      <a:pt x="503" y="380"/>
                    </a:lnTo>
                    <a:lnTo>
                      <a:pt x="519" y="371"/>
                    </a:lnTo>
                    <a:lnTo>
                      <a:pt x="536" y="363"/>
                    </a:lnTo>
                    <a:lnTo>
                      <a:pt x="551" y="354"/>
                    </a:lnTo>
                    <a:lnTo>
                      <a:pt x="566" y="345"/>
                    </a:lnTo>
                    <a:lnTo>
                      <a:pt x="593" y="328"/>
                    </a:lnTo>
                    <a:lnTo>
                      <a:pt x="618" y="309"/>
                    </a:lnTo>
                    <a:lnTo>
                      <a:pt x="643" y="290"/>
                    </a:lnTo>
                    <a:lnTo>
                      <a:pt x="669" y="271"/>
                    </a:lnTo>
                    <a:lnTo>
                      <a:pt x="691" y="251"/>
                    </a:lnTo>
                    <a:lnTo>
                      <a:pt x="714" y="230"/>
                    </a:lnTo>
                    <a:lnTo>
                      <a:pt x="736" y="208"/>
                    </a:lnTo>
                    <a:lnTo>
                      <a:pt x="755" y="187"/>
                    </a:lnTo>
                    <a:lnTo>
                      <a:pt x="773" y="165"/>
                    </a:lnTo>
                    <a:lnTo>
                      <a:pt x="791" y="141"/>
                    </a:lnTo>
                    <a:lnTo>
                      <a:pt x="806" y="118"/>
                    </a:lnTo>
                    <a:lnTo>
                      <a:pt x="819" y="95"/>
                    </a:lnTo>
                    <a:lnTo>
                      <a:pt x="831" y="72"/>
                    </a:lnTo>
                    <a:lnTo>
                      <a:pt x="842" y="48"/>
                    </a:lnTo>
                    <a:lnTo>
                      <a:pt x="849" y="24"/>
                    </a:lnTo>
                    <a:lnTo>
                      <a:pt x="855" y="0"/>
                    </a:lnTo>
                    <a:lnTo>
                      <a:pt x="849" y="2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3" name="Freeform 12"/>
              <p:cNvSpPr>
                <a:spLocks noChangeArrowheads="1"/>
              </p:cNvSpPr>
              <p:nvPr/>
            </p:nvSpPr>
            <p:spPr bwMode="auto">
              <a:xfrm rot="420000">
                <a:off x="927" y="2282"/>
                <a:ext cx="87" cy="89"/>
              </a:xfrm>
              <a:custGeom>
                <a:avLst/>
                <a:gdLst>
                  <a:gd name="T0" fmla="*/ 0 w 408"/>
                  <a:gd name="T1" fmla="*/ 0 h 409"/>
                  <a:gd name="T2" fmla="*/ 0 w 408"/>
                  <a:gd name="T3" fmla="*/ 0 h 409"/>
                  <a:gd name="T4" fmla="*/ 0 w 408"/>
                  <a:gd name="T5" fmla="*/ 0 h 409"/>
                  <a:gd name="T6" fmla="*/ 0 w 408"/>
                  <a:gd name="T7" fmla="*/ 0 h 409"/>
                  <a:gd name="T8" fmla="*/ 0 w 408"/>
                  <a:gd name="T9" fmla="*/ 0 h 409"/>
                  <a:gd name="T10" fmla="*/ 0 w 408"/>
                  <a:gd name="T11" fmla="*/ 0 h 409"/>
                  <a:gd name="T12" fmla="*/ 0 w 408"/>
                  <a:gd name="T13" fmla="*/ 0 h 409"/>
                  <a:gd name="T14" fmla="*/ 0 w 408"/>
                  <a:gd name="T15" fmla="*/ 0 h 409"/>
                  <a:gd name="T16" fmla="*/ 0 w 408"/>
                  <a:gd name="T17" fmla="*/ 0 h 409"/>
                  <a:gd name="T18" fmla="*/ 0 w 408"/>
                  <a:gd name="T19" fmla="*/ 0 h 409"/>
                  <a:gd name="T20" fmla="*/ 0 w 408"/>
                  <a:gd name="T21" fmla="*/ 0 h 409"/>
                  <a:gd name="T22" fmla="*/ 0 w 408"/>
                  <a:gd name="T23" fmla="*/ 0 h 409"/>
                  <a:gd name="T24" fmla="*/ 0 w 408"/>
                  <a:gd name="T25" fmla="*/ 0 h 409"/>
                  <a:gd name="T26" fmla="*/ 0 w 408"/>
                  <a:gd name="T27" fmla="*/ 0 h 409"/>
                  <a:gd name="T28" fmla="*/ 0 w 408"/>
                  <a:gd name="T29" fmla="*/ 0 h 409"/>
                  <a:gd name="T30" fmla="*/ 0 w 408"/>
                  <a:gd name="T31" fmla="*/ 0 h 409"/>
                  <a:gd name="T32" fmla="*/ 0 w 408"/>
                  <a:gd name="T33" fmla="*/ 0 h 409"/>
                  <a:gd name="T34" fmla="*/ 0 w 408"/>
                  <a:gd name="T35" fmla="*/ 0 h 409"/>
                  <a:gd name="T36" fmla="*/ 0 w 408"/>
                  <a:gd name="T37" fmla="*/ 0 h 409"/>
                  <a:gd name="T38" fmla="*/ 0 w 408"/>
                  <a:gd name="T39" fmla="*/ 0 h 409"/>
                  <a:gd name="T40" fmla="*/ 0 w 408"/>
                  <a:gd name="T41" fmla="*/ 0 h 409"/>
                  <a:gd name="T42" fmla="*/ 0 w 408"/>
                  <a:gd name="T43" fmla="*/ 0 h 409"/>
                  <a:gd name="T44" fmla="*/ 0 w 408"/>
                  <a:gd name="T45" fmla="*/ 0 h 409"/>
                  <a:gd name="T46" fmla="*/ 0 w 408"/>
                  <a:gd name="T47" fmla="*/ 0 h 409"/>
                  <a:gd name="T48" fmla="*/ 0 w 408"/>
                  <a:gd name="T49" fmla="*/ 0 h 409"/>
                  <a:gd name="T50" fmla="*/ 0 w 408"/>
                  <a:gd name="T51" fmla="*/ 0 h 409"/>
                  <a:gd name="T52" fmla="*/ 0 w 408"/>
                  <a:gd name="T53" fmla="*/ 0 h 409"/>
                  <a:gd name="T54" fmla="*/ 0 w 408"/>
                  <a:gd name="T55" fmla="*/ 0 h 409"/>
                  <a:gd name="T56" fmla="*/ 0 w 408"/>
                  <a:gd name="T57" fmla="*/ 0 h 409"/>
                  <a:gd name="T58" fmla="*/ 0 w 408"/>
                  <a:gd name="T59" fmla="*/ 0 h 409"/>
                  <a:gd name="T60" fmla="*/ 0 w 408"/>
                  <a:gd name="T61" fmla="*/ 0 h 409"/>
                  <a:gd name="T62" fmla="*/ 0 w 408"/>
                  <a:gd name="T63" fmla="*/ 0 h 409"/>
                  <a:gd name="T64" fmla="*/ 0 w 408"/>
                  <a:gd name="T65" fmla="*/ 0 h 409"/>
                  <a:gd name="T66" fmla="*/ 0 w 408"/>
                  <a:gd name="T67" fmla="*/ 0 h 4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8"/>
                  <a:gd name="T103" fmla="*/ 0 h 409"/>
                  <a:gd name="T104" fmla="*/ 408 w 408"/>
                  <a:gd name="T105" fmla="*/ 409 h 4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8" h="409">
                    <a:moveTo>
                      <a:pt x="408" y="0"/>
                    </a:moveTo>
                    <a:lnTo>
                      <a:pt x="372" y="25"/>
                    </a:lnTo>
                    <a:lnTo>
                      <a:pt x="335" y="53"/>
                    </a:lnTo>
                    <a:lnTo>
                      <a:pt x="299" y="80"/>
                    </a:lnTo>
                    <a:lnTo>
                      <a:pt x="261" y="110"/>
                    </a:lnTo>
                    <a:lnTo>
                      <a:pt x="226" y="139"/>
                    </a:lnTo>
                    <a:lnTo>
                      <a:pt x="191" y="168"/>
                    </a:lnTo>
                    <a:lnTo>
                      <a:pt x="157" y="197"/>
                    </a:lnTo>
                    <a:lnTo>
                      <a:pt x="126" y="225"/>
                    </a:lnTo>
                    <a:lnTo>
                      <a:pt x="97" y="252"/>
                    </a:lnTo>
                    <a:lnTo>
                      <a:pt x="72" y="277"/>
                    </a:lnTo>
                    <a:lnTo>
                      <a:pt x="48" y="302"/>
                    </a:lnTo>
                    <a:lnTo>
                      <a:pt x="30" y="324"/>
                    </a:lnTo>
                    <a:lnTo>
                      <a:pt x="15" y="344"/>
                    </a:lnTo>
                    <a:lnTo>
                      <a:pt x="5" y="361"/>
                    </a:lnTo>
                    <a:lnTo>
                      <a:pt x="0" y="376"/>
                    </a:lnTo>
                    <a:lnTo>
                      <a:pt x="0" y="386"/>
                    </a:lnTo>
                    <a:lnTo>
                      <a:pt x="6" y="395"/>
                    </a:lnTo>
                    <a:lnTo>
                      <a:pt x="15" y="402"/>
                    </a:lnTo>
                    <a:lnTo>
                      <a:pt x="27" y="406"/>
                    </a:lnTo>
                    <a:lnTo>
                      <a:pt x="42" y="409"/>
                    </a:lnTo>
                    <a:lnTo>
                      <a:pt x="60" y="409"/>
                    </a:lnTo>
                    <a:lnTo>
                      <a:pt x="81" y="408"/>
                    </a:lnTo>
                    <a:lnTo>
                      <a:pt x="103" y="405"/>
                    </a:lnTo>
                    <a:lnTo>
                      <a:pt x="127" y="401"/>
                    </a:lnTo>
                    <a:lnTo>
                      <a:pt x="152" y="395"/>
                    </a:lnTo>
                    <a:lnTo>
                      <a:pt x="181" y="388"/>
                    </a:lnTo>
                    <a:lnTo>
                      <a:pt x="209" y="380"/>
                    </a:lnTo>
                    <a:lnTo>
                      <a:pt x="239" y="370"/>
                    </a:lnTo>
                    <a:lnTo>
                      <a:pt x="270" y="360"/>
                    </a:lnTo>
                    <a:lnTo>
                      <a:pt x="302" y="350"/>
                    </a:lnTo>
                    <a:lnTo>
                      <a:pt x="333" y="337"/>
                    </a:lnTo>
                    <a:lnTo>
                      <a:pt x="364" y="325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4" name="Freeform 13"/>
              <p:cNvSpPr>
                <a:spLocks noChangeArrowheads="1"/>
              </p:cNvSpPr>
              <p:nvPr/>
            </p:nvSpPr>
            <p:spPr bwMode="auto">
              <a:xfrm rot="420000">
                <a:off x="1013" y="2299"/>
                <a:ext cx="13" cy="58"/>
              </a:xfrm>
              <a:custGeom>
                <a:avLst/>
                <a:gdLst>
                  <a:gd name="T0" fmla="*/ 0 w 59"/>
                  <a:gd name="T1" fmla="*/ 0 h 267"/>
                  <a:gd name="T2" fmla="*/ 0 w 59"/>
                  <a:gd name="T3" fmla="*/ 0 h 267"/>
                  <a:gd name="T4" fmla="*/ 0 w 59"/>
                  <a:gd name="T5" fmla="*/ 0 h 267"/>
                  <a:gd name="T6" fmla="*/ 0 w 59"/>
                  <a:gd name="T7" fmla="*/ 0 h 267"/>
                  <a:gd name="T8" fmla="*/ 0 w 59"/>
                  <a:gd name="T9" fmla="*/ 0 h 267"/>
                  <a:gd name="T10" fmla="*/ 0 w 59"/>
                  <a:gd name="T11" fmla="*/ 0 h 267"/>
                  <a:gd name="T12" fmla="*/ 0 w 59"/>
                  <a:gd name="T13" fmla="*/ 0 h 267"/>
                  <a:gd name="T14" fmla="*/ 0 w 59"/>
                  <a:gd name="T15" fmla="*/ 0 h 267"/>
                  <a:gd name="T16" fmla="*/ 0 w 59"/>
                  <a:gd name="T17" fmla="*/ 0 h 267"/>
                  <a:gd name="T18" fmla="*/ 0 w 59"/>
                  <a:gd name="T19" fmla="*/ 0 h 267"/>
                  <a:gd name="T20" fmla="*/ 0 w 59"/>
                  <a:gd name="T21" fmla="*/ 0 h 2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267"/>
                  <a:gd name="T35" fmla="*/ 59 w 59"/>
                  <a:gd name="T36" fmla="*/ 267 h 2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267">
                    <a:moveTo>
                      <a:pt x="59" y="241"/>
                    </a:moveTo>
                    <a:lnTo>
                      <a:pt x="52" y="244"/>
                    </a:lnTo>
                    <a:lnTo>
                      <a:pt x="45" y="247"/>
                    </a:lnTo>
                    <a:lnTo>
                      <a:pt x="37" y="251"/>
                    </a:lnTo>
                    <a:lnTo>
                      <a:pt x="30" y="254"/>
                    </a:lnTo>
                    <a:lnTo>
                      <a:pt x="22" y="257"/>
                    </a:lnTo>
                    <a:lnTo>
                      <a:pt x="15" y="260"/>
                    </a:lnTo>
                    <a:lnTo>
                      <a:pt x="7" y="265"/>
                    </a:lnTo>
                    <a:lnTo>
                      <a:pt x="0" y="267"/>
                    </a:lnTo>
                    <a:lnTo>
                      <a:pt x="31" y="0"/>
                    </a:lnTo>
                    <a:lnTo>
                      <a:pt x="59" y="241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5" name="Freeform 14"/>
              <p:cNvSpPr>
                <a:spLocks noChangeArrowheads="1"/>
              </p:cNvSpPr>
              <p:nvPr/>
            </p:nvSpPr>
            <p:spPr bwMode="auto">
              <a:xfrm rot="420000">
                <a:off x="1057" y="2327"/>
                <a:ext cx="10" cy="10"/>
              </a:xfrm>
              <a:custGeom>
                <a:avLst/>
                <a:gdLst>
                  <a:gd name="T0" fmla="*/ 0 w 46"/>
                  <a:gd name="T1" fmla="*/ 0 h 45"/>
                  <a:gd name="T2" fmla="*/ 0 w 46"/>
                  <a:gd name="T3" fmla="*/ 0 h 45"/>
                  <a:gd name="T4" fmla="*/ 0 w 46"/>
                  <a:gd name="T5" fmla="*/ 0 h 45"/>
                  <a:gd name="T6" fmla="*/ 0 w 46"/>
                  <a:gd name="T7" fmla="*/ 0 h 45"/>
                  <a:gd name="T8" fmla="*/ 0 w 46"/>
                  <a:gd name="T9" fmla="*/ 0 h 45"/>
                  <a:gd name="T10" fmla="*/ 0 w 46"/>
                  <a:gd name="T11" fmla="*/ 0 h 45"/>
                  <a:gd name="T12" fmla="*/ 0 w 46"/>
                  <a:gd name="T13" fmla="*/ 0 h 45"/>
                  <a:gd name="T14" fmla="*/ 0 w 46"/>
                  <a:gd name="T15" fmla="*/ 0 h 45"/>
                  <a:gd name="T16" fmla="*/ 0 w 46"/>
                  <a:gd name="T17" fmla="*/ 0 h 45"/>
                  <a:gd name="T18" fmla="*/ 0 w 46"/>
                  <a:gd name="T19" fmla="*/ 0 h 45"/>
                  <a:gd name="T20" fmla="*/ 0 w 46"/>
                  <a:gd name="T21" fmla="*/ 0 h 45"/>
                  <a:gd name="T22" fmla="*/ 0 w 46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5"/>
                  <a:gd name="T38" fmla="*/ 46 w 46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5">
                    <a:moveTo>
                      <a:pt x="46" y="28"/>
                    </a:moveTo>
                    <a:lnTo>
                      <a:pt x="45" y="29"/>
                    </a:lnTo>
                    <a:lnTo>
                      <a:pt x="42" y="32"/>
                    </a:lnTo>
                    <a:lnTo>
                      <a:pt x="39" y="34"/>
                    </a:lnTo>
                    <a:lnTo>
                      <a:pt x="36" y="37"/>
                    </a:lnTo>
                    <a:lnTo>
                      <a:pt x="31" y="38"/>
                    </a:lnTo>
                    <a:lnTo>
                      <a:pt x="28" y="41"/>
                    </a:lnTo>
                    <a:lnTo>
                      <a:pt x="24" y="42"/>
                    </a:lnTo>
                    <a:lnTo>
                      <a:pt x="19" y="45"/>
                    </a:lnTo>
                    <a:lnTo>
                      <a:pt x="0" y="15"/>
                    </a:lnTo>
                    <a:lnTo>
                      <a:pt x="28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6" name="Freeform 15"/>
              <p:cNvSpPr>
                <a:spLocks noChangeArrowheads="1"/>
              </p:cNvSpPr>
              <p:nvPr/>
            </p:nvSpPr>
            <p:spPr bwMode="auto">
              <a:xfrm rot="420000" flipH="1">
                <a:off x="1024" y="2283"/>
                <a:ext cx="75" cy="72"/>
              </a:xfrm>
              <a:custGeom>
                <a:avLst/>
                <a:gdLst>
                  <a:gd name="T0" fmla="*/ 0 w 349"/>
                  <a:gd name="T1" fmla="*/ 0 h 332"/>
                  <a:gd name="T2" fmla="*/ 0 w 349"/>
                  <a:gd name="T3" fmla="*/ 0 h 332"/>
                  <a:gd name="T4" fmla="*/ 0 w 349"/>
                  <a:gd name="T5" fmla="*/ 0 h 332"/>
                  <a:gd name="T6" fmla="*/ 0 w 349"/>
                  <a:gd name="T7" fmla="*/ 0 h 332"/>
                  <a:gd name="T8" fmla="*/ 0 w 349"/>
                  <a:gd name="T9" fmla="*/ 0 h 332"/>
                  <a:gd name="T10" fmla="*/ 0 w 349"/>
                  <a:gd name="T11" fmla="*/ 0 h 332"/>
                  <a:gd name="T12" fmla="*/ 0 w 349"/>
                  <a:gd name="T13" fmla="*/ 0 h 332"/>
                  <a:gd name="T14" fmla="*/ 0 w 349"/>
                  <a:gd name="T15" fmla="*/ 0 h 332"/>
                  <a:gd name="T16" fmla="*/ 0 w 349"/>
                  <a:gd name="T17" fmla="*/ 0 h 332"/>
                  <a:gd name="T18" fmla="*/ 0 w 349"/>
                  <a:gd name="T19" fmla="*/ 0 h 332"/>
                  <a:gd name="T20" fmla="*/ 0 w 349"/>
                  <a:gd name="T21" fmla="*/ 0 h 332"/>
                  <a:gd name="T22" fmla="*/ 0 w 349"/>
                  <a:gd name="T23" fmla="*/ 0 h 332"/>
                  <a:gd name="T24" fmla="*/ 0 w 349"/>
                  <a:gd name="T25" fmla="*/ 0 h 332"/>
                  <a:gd name="T26" fmla="*/ 0 w 349"/>
                  <a:gd name="T27" fmla="*/ 0 h 332"/>
                  <a:gd name="T28" fmla="*/ 0 w 349"/>
                  <a:gd name="T29" fmla="*/ 0 h 332"/>
                  <a:gd name="T30" fmla="*/ 0 w 349"/>
                  <a:gd name="T31" fmla="*/ 0 h 332"/>
                  <a:gd name="T32" fmla="*/ 0 w 349"/>
                  <a:gd name="T33" fmla="*/ 0 h 332"/>
                  <a:gd name="T34" fmla="*/ 0 w 349"/>
                  <a:gd name="T35" fmla="*/ 0 h 332"/>
                  <a:gd name="T36" fmla="*/ 0 w 349"/>
                  <a:gd name="T37" fmla="*/ 0 h 332"/>
                  <a:gd name="T38" fmla="*/ 0 w 349"/>
                  <a:gd name="T39" fmla="*/ 0 h 332"/>
                  <a:gd name="T40" fmla="*/ 0 w 349"/>
                  <a:gd name="T41" fmla="*/ 0 h 332"/>
                  <a:gd name="T42" fmla="*/ 0 w 349"/>
                  <a:gd name="T43" fmla="*/ 0 h 332"/>
                  <a:gd name="T44" fmla="*/ 0 w 349"/>
                  <a:gd name="T45" fmla="*/ 0 h 3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9"/>
                  <a:gd name="T70" fmla="*/ 0 h 332"/>
                  <a:gd name="T71" fmla="*/ 349 w 349"/>
                  <a:gd name="T72" fmla="*/ 332 h 3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9" h="332">
                    <a:moveTo>
                      <a:pt x="137" y="278"/>
                    </a:moveTo>
                    <a:lnTo>
                      <a:pt x="125" y="284"/>
                    </a:lnTo>
                    <a:lnTo>
                      <a:pt x="113" y="291"/>
                    </a:lnTo>
                    <a:lnTo>
                      <a:pt x="101" y="297"/>
                    </a:lnTo>
                    <a:lnTo>
                      <a:pt x="88" y="304"/>
                    </a:lnTo>
                    <a:lnTo>
                      <a:pt x="75" y="310"/>
                    </a:lnTo>
                    <a:lnTo>
                      <a:pt x="60" y="317"/>
                    </a:lnTo>
                    <a:lnTo>
                      <a:pt x="45" y="324"/>
                    </a:lnTo>
                    <a:lnTo>
                      <a:pt x="30" y="332"/>
                    </a:lnTo>
                    <a:lnTo>
                      <a:pt x="0" y="42"/>
                    </a:lnTo>
                    <a:lnTo>
                      <a:pt x="67" y="0"/>
                    </a:lnTo>
                    <a:lnTo>
                      <a:pt x="349" y="138"/>
                    </a:lnTo>
                    <a:lnTo>
                      <a:pt x="331" y="151"/>
                    </a:lnTo>
                    <a:lnTo>
                      <a:pt x="312" y="164"/>
                    </a:lnTo>
                    <a:lnTo>
                      <a:pt x="294" y="177"/>
                    </a:lnTo>
                    <a:lnTo>
                      <a:pt x="276" y="189"/>
                    </a:lnTo>
                    <a:lnTo>
                      <a:pt x="260" y="202"/>
                    </a:lnTo>
                    <a:lnTo>
                      <a:pt x="243" y="212"/>
                    </a:lnTo>
                    <a:lnTo>
                      <a:pt x="227" y="223"/>
                    </a:lnTo>
                    <a:lnTo>
                      <a:pt x="212" y="233"/>
                    </a:lnTo>
                    <a:lnTo>
                      <a:pt x="181" y="183"/>
                    </a:lnTo>
                    <a:lnTo>
                      <a:pt x="107" y="225"/>
                    </a:lnTo>
                    <a:lnTo>
                      <a:pt x="137" y="278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7" name="Freeform 16"/>
              <p:cNvSpPr>
                <a:spLocks noChangeArrowheads="1"/>
              </p:cNvSpPr>
              <p:nvPr/>
            </p:nvSpPr>
            <p:spPr bwMode="auto">
              <a:xfrm rot="420000">
                <a:off x="1050" y="2242"/>
                <a:ext cx="113" cy="68"/>
              </a:xfrm>
              <a:custGeom>
                <a:avLst/>
                <a:gdLst>
                  <a:gd name="T0" fmla="*/ 0 w 529"/>
                  <a:gd name="T1" fmla="*/ 0 h 315"/>
                  <a:gd name="T2" fmla="*/ 0 w 529"/>
                  <a:gd name="T3" fmla="*/ 0 h 315"/>
                  <a:gd name="T4" fmla="*/ 0 w 529"/>
                  <a:gd name="T5" fmla="*/ 0 h 315"/>
                  <a:gd name="T6" fmla="*/ 0 w 529"/>
                  <a:gd name="T7" fmla="*/ 0 h 315"/>
                  <a:gd name="T8" fmla="*/ 0 w 529"/>
                  <a:gd name="T9" fmla="*/ 0 h 315"/>
                  <a:gd name="T10" fmla="*/ 0 w 529"/>
                  <a:gd name="T11" fmla="*/ 0 h 315"/>
                  <a:gd name="T12" fmla="*/ 0 w 529"/>
                  <a:gd name="T13" fmla="*/ 0 h 315"/>
                  <a:gd name="T14" fmla="*/ 0 w 529"/>
                  <a:gd name="T15" fmla="*/ 0 h 315"/>
                  <a:gd name="T16" fmla="*/ 0 w 529"/>
                  <a:gd name="T17" fmla="*/ 0 h 315"/>
                  <a:gd name="T18" fmla="*/ 0 w 529"/>
                  <a:gd name="T19" fmla="*/ 0 h 315"/>
                  <a:gd name="T20" fmla="*/ 0 w 529"/>
                  <a:gd name="T21" fmla="*/ 0 h 315"/>
                  <a:gd name="T22" fmla="*/ 0 w 529"/>
                  <a:gd name="T23" fmla="*/ 0 h 315"/>
                  <a:gd name="T24" fmla="*/ 0 w 529"/>
                  <a:gd name="T25" fmla="*/ 0 h 315"/>
                  <a:gd name="T26" fmla="*/ 0 w 529"/>
                  <a:gd name="T27" fmla="*/ 0 h 315"/>
                  <a:gd name="T28" fmla="*/ 0 w 529"/>
                  <a:gd name="T29" fmla="*/ 0 h 315"/>
                  <a:gd name="T30" fmla="*/ 0 w 529"/>
                  <a:gd name="T31" fmla="*/ 0 h 315"/>
                  <a:gd name="T32" fmla="*/ 0 w 529"/>
                  <a:gd name="T33" fmla="*/ 0 h 315"/>
                  <a:gd name="T34" fmla="*/ 0 w 529"/>
                  <a:gd name="T35" fmla="*/ 0 h 315"/>
                  <a:gd name="T36" fmla="*/ 0 w 529"/>
                  <a:gd name="T37" fmla="*/ 0 h 315"/>
                  <a:gd name="T38" fmla="*/ 0 w 529"/>
                  <a:gd name="T39" fmla="*/ 0 h 315"/>
                  <a:gd name="T40" fmla="*/ 0 w 529"/>
                  <a:gd name="T41" fmla="*/ 0 h 315"/>
                  <a:gd name="T42" fmla="*/ 0 w 529"/>
                  <a:gd name="T43" fmla="*/ 0 h 315"/>
                  <a:gd name="T44" fmla="*/ 0 w 529"/>
                  <a:gd name="T45" fmla="*/ 0 h 315"/>
                  <a:gd name="T46" fmla="*/ 0 w 529"/>
                  <a:gd name="T47" fmla="*/ 0 h 315"/>
                  <a:gd name="T48" fmla="*/ 0 w 529"/>
                  <a:gd name="T49" fmla="*/ 0 h 315"/>
                  <a:gd name="T50" fmla="*/ 0 w 529"/>
                  <a:gd name="T51" fmla="*/ 0 h 315"/>
                  <a:gd name="T52" fmla="*/ 0 w 529"/>
                  <a:gd name="T53" fmla="*/ 0 h 315"/>
                  <a:gd name="T54" fmla="*/ 0 w 529"/>
                  <a:gd name="T55" fmla="*/ 0 h 315"/>
                  <a:gd name="T56" fmla="*/ 0 w 529"/>
                  <a:gd name="T57" fmla="*/ 0 h 315"/>
                  <a:gd name="T58" fmla="*/ 0 w 529"/>
                  <a:gd name="T59" fmla="*/ 0 h 315"/>
                  <a:gd name="T60" fmla="*/ 0 w 529"/>
                  <a:gd name="T61" fmla="*/ 0 h 315"/>
                  <a:gd name="T62" fmla="*/ 0 w 529"/>
                  <a:gd name="T63" fmla="*/ 0 h 315"/>
                  <a:gd name="T64" fmla="*/ 0 w 529"/>
                  <a:gd name="T65" fmla="*/ 0 h 315"/>
                  <a:gd name="T66" fmla="*/ 0 w 529"/>
                  <a:gd name="T67" fmla="*/ 0 h 315"/>
                  <a:gd name="T68" fmla="*/ 0 w 529"/>
                  <a:gd name="T69" fmla="*/ 0 h 315"/>
                  <a:gd name="T70" fmla="*/ 0 w 529"/>
                  <a:gd name="T71" fmla="*/ 0 h 315"/>
                  <a:gd name="T72" fmla="*/ 0 w 529"/>
                  <a:gd name="T73" fmla="*/ 0 h 315"/>
                  <a:gd name="T74" fmla="*/ 0 w 529"/>
                  <a:gd name="T75" fmla="*/ 0 h 315"/>
                  <a:gd name="T76" fmla="*/ 0 w 529"/>
                  <a:gd name="T77" fmla="*/ 0 h 315"/>
                  <a:gd name="T78" fmla="*/ 0 w 529"/>
                  <a:gd name="T79" fmla="*/ 0 h 315"/>
                  <a:gd name="T80" fmla="*/ 0 w 529"/>
                  <a:gd name="T81" fmla="*/ 0 h 315"/>
                  <a:gd name="T82" fmla="*/ 0 w 529"/>
                  <a:gd name="T83" fmla="*/ 0 h 315"/>
                  <a:gd name="T84" fmla="*/ 0 w 529"/>
                  <a:gd name="T85" fmla="*/ 0 h 315"/>
                  <a:gd name="T86" fmla="*/ 0 w 529"/>
                  <a:gd name="T87" fmla="*/ 0 h 315"/>
                  <a:gd name="T88" fmla="*/ 0 w 529"/>
                  <a:gd name="T89" fmla="*/ 0 h 315"/>
                  <a:gd name="T90" fmla="*/ 0 w 529"/>
                  <a:gd name="T91" fmla="*/ 0 h 315"/>
                  <a:gd name="T92" fmla="*/ 0 w 529"/>
                  <a:gd name="T93" fmla="*/ 0 h 315"/>
                  <a:gd name="T94" fmla="*/ 0 w 529"/>
                  <a:gd name="T95" fmla="*/ 0 h 315"/>
                  <a:gd name="T96" fmla="*/ 0 w 529"/>
                  <a:gd name="T97" fmla="*/ 0 h 315"/>
                  <a:gd name="T98" fmla="*/ 0 w 529"/>
                  <a:gd name="T99" fmla="*/ 0 h 3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9"/>
                  <a:gd name="T151" fmla="*/ 0 h 315"/>
                  <a:gd name="T152" fmla="*/ 529 w 529"/>
                  <a:gd name="T153" fmla="*/ 315 h 3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9" h="315">
                    <a:moveTo>
                      <a:pt x="291" y="315"/>
                    </a:moveTo>
                    <a:lnTo>
                      <a:pt x="306" y="303"/>
                    </a:lnTo>
                    <a:lnTo>
                      <a:pt x="320" y="291"/>
                    </a:lnTo>
                    <a:lnTo>
                      <a:pt x="334" y="280"/>
                    </a:lnTo>
                    <a:lnTo>
                      <a:pt x="349" y="268"/>
                    </a:lnTo>
                    <a:lnTo>
                      <a:pt x="363" y="257"/>
                    </a:lnTo>
                    <a:lnTo>
                      <a:pt x="376" y="245"/>
                    </a:lnTo>
                    <a:lnTo>
                      <a:pt x="390" y="233"/>
                    </a:lnTo>
                    <a:lnTo>
                      <a:pt x="403" y="222"/>
                    </a:lnTo>
                    <a:lnTo>
                      <a:pt x="436" y="191"/>
                    </a:lnTo>
                    <a:lnTo>
                      <a:pt x="464" y="162"/>
                    </a:lnTo>
                    <a:lnTo>
                      <a:pt x="488" y="133"/>
                    </a:lnTo>
                    <a:lnTo>
                      <a:pt x="508" y="105"/>
                    </a:lnTo>
                    <a:lnTo>
                      <a:pt x="521" y="79"/>
                    </a:lnTo>
                    <a:lnTo>
                      <a:pt x="529" y="54"/>
                    </a:lnTo>
                    <a:lnTo>
                      <a:pt x="529" y="32"/>
                    </a:lnTo>
                    <a:lnTo>
                      <a:pt x="521" y="13"/>
                    </a:lnTo>
                    <a:lnTo>
                      <a:pt x="517" y="9"/>
                    </a:lnTo>
                    <a:lnTo>
                      <a:pt x="511" y="5"/>
                    </a:lnTo>
                    <a:lnTo>
                      <a:pt x="502" y="3"/>
                    </a:lnTo>
                    <a:lnTo>
                      <a:pt x="491" y="2"/>
                    </a:lnTo>
                    <a:lnTo>
                      <a:pt x="481" y="0"/>
                    </a:lnTo>
                    <a:lnTo>
                      <a:pt x="467" y="0"/>
                    </a:lnTo>
                    <a:lnTo>
                      <a:pt x="452" y="2"/>
                    </a:lnTo>
                    <a:lnTo>
                      <a:pt x="437" y="5"/>
                    </a:lnTo>
                    <a:lnTo>
                      <a:pt x="420" y="8"/>
                    </a:lnTo>
                    <a:lnTo>
                      <a:pt x="402" y="11"/>
                    </a:lnTo>
                    <a:lnTo>
                      <a:pt x="382" y="16"/>
                    </a:lnTo>
                    <a:lnTo>
                      <a:pt x="363" y="21"/>
                    </a:lnTo>
                    <a:lnTo>
                      <a:pt x="342" y="28"/>
                    </a:lnTo>
                    <a:lnTo>
                      <a:pt x="320" y="34"/>
                    </a:lnTo>
                    <a:lnTo>
                      <a:pt x="297" y="41"/>
                    </a:lnTo>
                    <a:lnTo>
                      <a:pt x="275" y="50"/>
                    </a:lnTo>
                    <a:lnTo>
                      <a:pt x="258" y="56"/>
                    </a:lnTo>
                    <a:lnTo>
                      <a:pt x="242" y="62"/>
                    </a:lnTo>
                    <a:lnTo>
                      <a:pt x="224" y="69"/>
                    </a:lnTo>
                    <a:lnTo>
                      <a:pt x="208" y="75"/>
                    </a:lnTo>
                    <a:lnTo>
                      <a:pt x="190" y="82"/>
                    </a:lnTo>
                    <a:lnTo>
                      <a:pt x="173" y="89"/>
                    </a:lnTo>
                    <a:lnTo>
                      <a:pt x="155" y="96"/>
                    </a:lnTo>
                    <a:lnTo>
                      <a:pt x="137" y="104"/>
                    </a:lnTo>
                    <a:lnTo>
                      <a:pt x="121" y="112"/>
                    </a:lnTo>
                    <a:lnTo>
                      <a:pt x="103" y="120"/>
                    </a:lnTo>
                    <a:lnTo>
                      <a:pt x="85" y="128"/>
                    </a:lnTo>
                    <a:lnTo>
                      <a:pt x="69" y="137"/>
                    </a:lnTo>
                    <a:lnTo>
                      <a:pt x="51" y="146"/>
                    </a:lnTo>
                    <a:lnTo>
                      <a:pt x="34" y="155"/>
                    </a:lnTo>
                    <a:lnTo>
                      <a:pt x="16" y="163"/>
                    </a:lnTo>
                    <a:lnTo>
                      <a:pt x="0" y="172"/>
                    </a:lnTo>
                    <a:lnTo>
                      <a:pt x="291" y="315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8" name="Freeform 17"/>
              <p:cNvSpPr>
                <a:spLocks noChangeArrowheads="1"/>
              </p:cNvSpPr>
              <p:nvPr/>
            </p:nvSpPr>
            <p:spPr bwMode="auto">
              <a:xfrm rot="420000">
                <a:off x="1017" y="2254"/>
                <a:ext cx="25" cy="22"/>
              </a:xfrm>
              <a:custGeom>
                <a:avLst/>
                <a:gdLst>
                  <a:gd name="T0" fmla="*/ 0 w 116"/>
                  <a:gd name="T1" fmla="*/ 0 h 104"/>
                  <a:gd name="T2" fmla="*/ 0 w 116"/>
                  <a:gd name="T3" fmla="*/ 0 h 104"/>
                  <a:gd name="T4" fmla="*/ 0 w 116"/>
                  <a:gd name="T5" fmla="*/ 0 h 104"/>
                  <a:gd name="T6" fmla="*/ 0 w 116"/>
                  <a:gd name="T7" fmla="*/ 0 h 104"/>
                  <a:gd name="T8" fmla="*/ 0 w 11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04"/>
                  <a:gd name="T17" fmla="*/ 116 w 11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04">
                    <a:moveTo>
                      <a:pt x="43" y="104"/>
                    </a:moveTo>
                    <a:lnTo>
                      <a:pt x="0" y="43"/>
                    </a:lnTo>
                    <a:lnTo>
                      <a:pt x="68" y="0"/>
                    </a:lnTo>
                    <a:lnTo>
                      <a:pt x="116" y="61"/>
                    </a:lnTo>
                    <a:lnTo>
                      <a:pt x="43" y="104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19" name="Freeform 18"/>
              <p:cNvSpPr>
                <a:spLocks noChangeArrowheads="1"/>
              </p:cNvSpPr>
              <p:nvPr/>
            </p:nvSpPr>
            <p:spPr bwMode="auto">
              <a:xfrm rot="420000">
                <a:off x="956" y="2357"/>
                <a:ext cx="92" cy="27"/>
              </a:xfrm>
              <a:custGeom>
                <a:avLst/>
                <a:gdLst>
                  <a:gd name="T0" fmla="*/ 0 w 430"/>
                  <a:gd name="T1" fmla="*/ 0 h 124"/>
                  <a:gd name="T2" fmla="*/ 0 w 430"/>
                  <a:gd name="T3" fmla="*/ 0 h 124"/>
                  <a:gd name="T4" fmla="*/ 0 w 430"/>
                  <a:gd name="T5" fmla="*/ 0 h 124"/>
                  <a:gd name="T6" fmla="*/ 0 w 430"/>
                  <a:gd name="T7" fmla="*/ 0 h 124"/>
                  <a:gd name="T8" fmla="*/ 0 w 430"/>
                  <a:gd name="T9" fmla="*/ 0 h 124"/>
                  <a:gd name="T10" fmla="*/ 0 w 430"/>
                  <a:gd name="T11" fmla="*/ 0 h 124"/>
                  <a:gd name="T12" fmla="*/ 0 w 430"/>
                  <a:gd name="T13" fmla="*/ 0 h 124"/>
                  <a:gd name="T14" fmla="*/ 0 w 430"/>
                  <a:gd name="T15" fmla="*/ 0 h 124"/>
                  <a:gd name="T16" fmla="*/ 0 w 430"/>
                  <a:gd name="T17" fmla="*/ 0 h 124"/>
                  <a:gd name="T18" fmla="*/ 0 w 430"/>
                  <a:gd name="T19" fmla="*/ 0 h 124"/>
                  <a:gd name="T20" fmla="*/ 0 w 430"/>
                  <a:gd name="T21" fmla="*/ 0 h 124"/>
                  <a:gd name="T22" fmla="*/ 0 w 430"/>
                  <a:gd name="T23" fmla="*/ 0 h 124"/>
                  <a:gd name="T24" fmla="*/ 0 w 430"/>
                  <a:gd name="T25" fmla="*/ 0 h 124"/>
                  <a:gd name="T26" fmla="*/ 0 w 430"/>
                  <a:gd name="T27" fmla="*/ 0 h 124"/>
                  <a:gd name="T28" fmla="*/ 0 w 430"/>
                  <a:gd name="T29" fmla="*/ 0 h 124"/>
                  <a:gd name="T30" fmla="*/ 0 w 430"/>
                  <a:gd name="T31" fmla="*/ 0 h 124"/>
                  <a:gd name="T32" fmla="*/ 0 w 430"/>
                  <a:gd name="T33" fmla="*/ 0 h 124"/>
                  <a:gd name="T34" fmla="*/ 0 w 430"/>
                  <a:gd name="T35" fmla="*/ 0 h 124"/>
                  <a:gd name="T36" fmla="*/ 0 w 430"/>
                  <a:gd name="T37" fmla="*/ 0 h 124"/>
                  <a:gd name="T38" fmla="*/ 0 w 430"/>
                  <a:gd name="T39" fmla="*/ 0 h 124"/>
                  <a:gd name="T40" fmla="*/ 0 w 430"/>
                  <a:gd name="T41" fmla="*/ 0 h 124"/>
                  <a:gd name="T42" fmla="*/ 0 w 430"/>
                  <a:gd name="T43" fmla="*/ 0 h 124"/>
                  <a:gd name="T44" fmla="*/ 0 w 430"/>
                  <a:gd name="T45" fmla="*/ 0 h 124"/>
                  <a:gd name="T46" fmla="*/ 0 w 430"/>
                  <a:gd name="T47" fmla="*/ 0 h 124"/>
                  <a:gd name="T48" fmla="*/ 0 w 430"/>
                  <a:gd name="T49" fmla="*/ 0 h 124"/>
                  <a:gd name="T50" fmla="*/ 0 w 430"/>
                  <a:gd name="T51" fmla="*/ 0 h 124"/>
                  <a:gd name="T52" fmla="*/ 0 w 430"/>
                  <a:gd name="T53" fmla="*/ 0 h 124"/>
                  <a:gd name="T54" fmla="*/ 0 w 430"/>
                  <a:gd name="T55" fmla="*/ 0 h 124"/>
                  <a:gd name="T56" fmla="*/ 0 w 430"/>
                  <a:gd name="T57" fmla="*/ 0 h 124"/>
                  <a:gd name="T58" fmla="*/ 0 w 430"/>
                  <a:gd name="T59" fmla="*/ 0 h 124"/>
                  <a:gd name="T60" fmla="*/ 0 w 430"/>
                  <a:gd name="T61" fmla="*/ 0 h 124"/>
                  <a:gd name="T62" fmla="*/ 0 w 430"/>
                  <a:gd name="T63" fmla="*/ 0 h 124"/>
                  <a:gd name="T64" fmla="*/ 0 w 430"/>
                  <a:gd name="T65" fmla="*/ 0 h 124"/>
                  <a:gd name="T66" fmla="*/ 0 w 430"/>
                  <a:gd name="T67" fmla="*/ 0 h 124"/>
                  <a:gd name="T68" fmla="*/ 0 w 430"/>
                  <a:gd name="T69" fmla="*/ 0 h 124"/>
                  <a:gd name="T70" fmla="*/ 0 w 430"/>
                  <a:gd name="T71" fmla="*/ 0 h 124"/>
                  <a:gd name="T72" fmla="*/ 0 w 430"/>
                  <a:gd name="T73" fmla="*/ 0 h 124"/>
                  <a:gd name="T74" fmla="*/ 0 w 430"/>
                  <a:gd name="T75" fmla="*/ 0 h 124"/>
                  <a:gd name="T76" fmla="*/ 0 w 430"/>
                  <a:gd name="T77" fmla="*/ 0 h 124"/>
                  <a:gd name="T78" fmla="*/ 0 w 430"/>
                  <a:gd name="T79" fmla="*/ 0 h 124"/>
                  <a:gd name="T80" fmla="*/ 0 w 430"/>
                  <a:gd name="T81" fmla="*/ 0 h 1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30"/>
                  <a:gd name="T124" fmla="*/ 0 h 124"/>
                  <a:gd name="T125" fmla="*/ 430 w 430"/>
                  <a:gd name="T126" fmla="*/ 124 h 1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30" h="124">
                    <a:moveTo>
                      <a:pt x="430" y="53"/>
                    </a:moveTo>
                    <a:lnTo>
                      <a:pt x="406" y="61"/>
                    </a:lnTo>
                    <a:lnTo>
                      <a:pt x="382" y="72"/>
                    </a:lnTo>
                    <a:lnTo>
                      <a:pt x="358" y="79"/>
                    </a:lnTo>
                    <a:lnTo>
                      <a:pt x="333" y="88"/>
                    </a:lnTo>
                    <a:lnTo>
                      <a:pt x="306" y="95"/>
                    </a:lnTo>
                    <a:lnTo>
                      <a:pt x="281" y="101"/>
                    </a:lnTo>
                    <a:lnTo>
                      <a:pt x="254" y="106"/>
                    </a:lnTo>
                    <a:lnTo>
                      <a:pt x="227" y="112"/>
                    </a:lnTo>
                    <a:lnTo>
                      <a:pt x="198" y="117"/>
                    </a:lnTo>
                    <a:lnTo>
                      <a:pt x="170" y="120"/>
                    </a:lnTo>
                    <a:lnTo>
                      <a:pt x="142" y="122"/>
                    </a:lnTo>
                    <a:lnTo>
                      <a:pt x="115" y="124"/>
                    </a:lnTo>
                    <a:lnTo>
                      <a:pt x="85" y="124"/>
                    </a:lnTo>
                    <a:lnTo>
                      <a:pt x="57" y="124"/>
                    </a:lnTo>
                    <a:lnTo>
                      <a:pt x="28" y="122"/>
                    </a:lnTo>
                    <a:lnTo>
                      <a:pt x="0" y="120"/>
                    </a:lnTo>
                    <a:lnTo>
                      <a:pt x="18" y="115"/>
                    </a:lnTo>
                    <a:lnTo>
                      <a:pt x="36" y="111"/>
                    </a:lnTo>
                    <a:lnTo>
                      <a:pt x="54" y="106"/>
                    </a:lnTo>
                    <a:lnTo>
                      <a:pt x="73" y="101"/>
                    </a:lnTo>
                    <a:lnTo>
                      <a:pt x="92" y="95"/>
                    </a:lnTo>
                    <a:lnTo>
                      <a:pt x="112" y="88"/>
                    </a:lnTo>
                    <a:lnTo>
                      <a:pt x="131" y="80"/>
                    </a:lnTo>
                    <a:lnTo>
                      <a:pt x="152" y="73"/>
                    </a:lnTo>
                    <a:lnTo>
                      <a:pt x="173" y="66"/>
                    </a:lnTo>
                    <a:lnTo>
                      <a:pt x="194" y="57"/>
                    </a:lnTo>
                    <a:lnTo>
                      <a:pt x="216" y="48"/>
                    </a:lnTo>
                    <a:lnTo>
                      <a:pt x="237" y="40"/>
                    </a:lnTo>
                    <a:lnTo>
                      <a:pt x="260" y="31"/>
                    </a:lnTo>
                    <a:lnTo>
                      <a:pt x="282" y="21"/>
                    </a:lnTo>
                    <a:lnTo>
                      <a:pt x="304" y="10"/>
                    </a:lnTo>
                    <a:lnTo>
                      <a:pt x="327" y="0"/>
                    </a:lnTo>
                    <a:lnTo>
                      <a:pt x="327" y="3"/>
                    </a:lnTo>
                    <a:lnTo>
                      <a:pt x="330" y="10"/>
                    </a:lnTo>
                    <a:lnTo>
                      <a:pt x="333" y="19"/>
                    </a:lnTo>
                    <a:lnTo>
                      <a:pt x="342" y="31"/>
                    </a:lnTo>
                    <a:lnTo>
                      <a:pt x="354" y="41"/>
                    </a:lnTo>
                    <a:lnTo>
                      <a:pt x="372" y="48"/>
                    </a:lnTo>
                    <a:lnTo>
                      <a:pt x="397" y="53"/>
                    </a:lnTo>
                    <a:lnTo>
                      <a:pt x="430" y="53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20" name="Freeform 19"/>
              <p:cNvSpPr>
                <a:spLocks noChangeArrowheads="1"/>
              </p:cNvSpPr>
              <p:nvPr/>
            </p:nvSpPr>
            <p:spPr bwMode="auto">
              <a:xfrm rot="420000">
                <a:off x="1109" y="2247"/>
                <a:ext cx="54" cy="48"/>
              </a:xfrm>
              <a:custGeom>
                <a:avLst/>
                <a:gdLst>
                  <a:gd name="T0" fmla="*/ 0 w 254"/>
                  <a:gd name="T1" fmla="*/ 0 h 222"/>
                  <a:gd name="T2" fmla="*/ 0 w 254"/>
                  <a:gd name="T3" fmla="*/ 0 h 222"/>
                  <a:gd name="T4" fmla="*/ 0 w 254"/>
                  <a:gd name="T5" fmla="*/ 0 h 222"/>
                  <a:gd name="T6" fmla="*/ 0 w 254"/>
                  <a:gd name="T7" fmla="*/ 0 h 222"/>
                  <a:gd name="T8" fmla="*/ 0 w 254"/>
                  <a:gd name="T9" fmla="*/ 0 h 222"/>
                  <a:gd name="T10" fmla="*/ 0 w 254"/>
                  <a:gd name="T11" fmla="*/ 0 h 222"/>
                  <a:gd name="T12" fmla="*/ 0 w 254"/>
                  <a:gd name="T13" fmla="*/ 0 h 222"/>
                  <a:gd name="T14" fmla="*/ 0 w 254"/>
                  <a:gd name="T15" fmla="*/ 0 h 222"/>
                  <a:gd name="T16" fmla="*/ 0 w 254"/>
                  <a:gd name="T17" fmla="*/ 0 h 222"/>
                  <a:gd name="T18" fmla="*/ 0 w 254"/>
                  <a:gd name="T19" fmla="*/ 0 h 222"/>
                  <a:gd name="T20" fmla="*/ 0 w 254"/>
                  <a:gd name="T21" fmla="*/ 0 h 222"/>
                  <a:gd name="T22" fmla="*/ 0 w 254"/>
                  <a:gd name="T23" fmla="*/ 0 h 222"/>
                  <a:gd name="T24" fmla="*/ 0 w 254"/>
                  <a:gd name="T25" fmla="*/ 0 h 222"/>
                  <a:gd name="T26" fmla="*/ 0 w 254"/>
                  <a:gd name="T27" fmla="*/ 0 h 222"/>
                  <a:gd name="T28" fmla="*/ 0 w 254"/>
                  <a:gd name="T29" fmla="*/ 0 h 222"/>
                  <a:gd name="T30" fmla="*/ 0 w 254"/>
                  <a:gd name="T31" fmla="*/ 0 h 222"/>
                  <a:gd name="T32" fmla="*/ 0 w 254"/>
                  <a:gd name="T33" fmla="*/ 0 h 222"/>
                  <a:gd name="T34" fmla="*/ 0 w 254"/>
                  <a:gd name="T35" fmla="*/ 0 h 222"/>
                  <a:gd name="T36" fmla="*/ 0 w 254"/>
                  <a:gd name="T37" fmla="*/ 0 h 222"/>
                  <a:gd name="T38" fmla="*/ 0 w 254"/>
                  <a:gd name="T39" fmla="*/ 0 h 222"/>
                  <a:gd name="T40" fmla="*/ 0 w 254"/>
                  <a:gd name="T41" fmla="*/ 0 h 222"/>
                  <a:gd name="T42" fmla="*/ 0 w 254"/>
                  <a:gd name="T43" fmla="*/ 0 h 222"/>
                  <a:gd name="T44" fmla="*/ 0 w 254"/>
                  <a:gd name="T45" fmla="*/ 0 h 222"/>
                  <a:gd name="T46" fmla="*/ 0 w 254"/>
                  <a:gd name="T47" fmla="*/ 0 h 222"/>
                  <a:gd name="T48" fmla="*/ 0 w 254"/>
                  <a:gd name="T49" fmla="*/ 0 h 222"/>
                  <a:gd name="T50" fmla="*/ 0 w 254"/>
                  <a:gd name="T51" fmla="*/ 0 h 222"/>
                  <a:gd name="T52" fmla="*/ 0 w 254"/>
                  <a:gd name="T53" fmla="*/ 0 h 222"/>
                  <a:gd name="T54" fmla="*/ 0 w 254"/>
                  <a:gd name="T55" fmla="*/ 0 h 222"/>
                  <a:gd name="T56" fmla="*/ 0 w 254"/>
                  <a:gd name="T57" fmla="*/ 0 h 222"/>
                  <a:gd name="T58" fmla="*/ 0 w 254"/>
                  <a:gd name="T59" fmla="*/ 0 h 222"/>
                  <a:gd name="T60" fmla="*/ 0 w 254"/>
                  <a:gd name="T61" fmla="*/ 0 h 222"/>
                  <a:gd name="T62" fmla="*/ 0 w 254"/>
                  <a:gd name="T63" fmla="*/ 0 h 222"/>
                  <a:gd name="T64" fmla="*/ 0 w 254"/>
                  <a:gd name="T65" fmla="*/ 0 h 2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4"/>
                  <a:gd name="T100" fmla="*/ 0 h 222"/>
                  <a:gd name="T101" fmla="*/ 254 w 254"/>
                  <a:gd name="T102" fmla="*/ 222 h 2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4" h="222">
                    <a:moveTo>
                      <a:pt x="128" y="222"/>
                    </a:moveTo>
                    <a:lnTo>
                      <a:pt x="161" y="191"/>
                    </a:lnTo>
                    <a:lnTo>
                      <a:pt x="189" y="162"/>
                    </a:lnTo>
                    <a:lnTo>
                      <a:pt x="213" y="133"/>
                    </a:lnTo>
                    <a:lnTo>
                      <a:pt x="233" y="105"/>
                    </a:lnTo>
                    <a:lnTo>
                      <a:pt x="246" y="79"/>
                    </a:lnTo>
                    <a:lnTo>
                      <a:pt x="254" y="54"/>
                    </a:lnTo>
                    <a:lnTo>
                      <a:pt x="254" y="32"/>
                    </a:lnTo>
                    <a:lnTo>
                      <a:pt x="246" y="13"/>
                    </a:lnTo>
                    <a:lnTo>
                      <a:pt x="242" y="9"/>
                    </a:lnTo>
                    <a:lnTo>
                      <a:pt x="236" y="5"/>
                    </a:lnTo>
                    <a:lnTo>
                      <a:pt x="227" y="3"/>
                    </a:lnTo>
                    <a:lnTo>
                      <a:pt x="216" y="2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77" y="2"/>
                    </a:lnTo>
                    <a:lnTo>
                      <a:pt x="162" y="5"/>
                    </a:lnTo>
                    <a:lnTo>
                      <a:pt x="145" y="8"/>
                    </a:lnTo>
                    <a:lnTo>
                      <a:pt x="127" y="11"/>
                    </a:lnTo>
                    <a:lnTo>
                      <a:pt x="107" y="16"/>
                    </a:lnTo>
                    <a:lnTo>
                      <a:pt x="88" y="21"/>
                    </a:lnTo>
                    <a:lnTo>
                      <a:pt x="67" y="28"/>
                    </a:lnTo>
                    <a:lnTo>
                      <a:pt x="45" y="34"/>
                    </a:lnTo>
                    <a:lnTo>
                      <a:pt x="22" y="41"/>
                    </a:lnTo>
                    <a:lnTo>
                      <a:pt x="0" y="50"/>
                    </a:lnTo>
                    <a:lnTo>
                      <a:pt x="33" y="51"/>
                    </a:lnTo>
                    <a:lnTo>
                      <a:pt x="64" y="60"/>
                    </a:lnTo>
                    <a:lnTo>
                      <a:pt x="91" y="76"/>
                    </a:lnTo>
                    <a:lnTo>
                      <a:pt x="115" y="98"/>
                    </a:lnTo>
                    <a:lnTo>
                      <a:pt x="131" y="124"/>
                    </a:lnTo>
                    <a:lnTo>
                      <a:pt x="140" y="155"/>
                    </a:lnTo>
                    <a:lnTo>
                      <a:pt x="139" y="188"/>
                    </a:lnTo>
                    <a:lnTo>
                      <a:pt x="128" y="222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 flipV="1">
              <a:off x="666750" y="3482975"/>
              <a:ext cx="1047750" cy="985838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6398" name="Group 21"/>
            <p:cNvGrpSpPr>
              <a:grpSpLocks/>
            </p:cNvGrpSpPr>
            <p:nvPr/>
          </p:nvGrpSpPr>
          <p:grpSpPr bwMode="auto">
            <a:xfrm>
              <a:off x="268283" y="3087688"/>
              <a:ext cx="568272" cy="476250"/>
              <a:chOff x="85" y="1375"/>
              <a:chExt cx="358" cy="300"/>
            </a:xfrm>
          </p:grpSpPr>
          <p:sp>
            <p:nvSpPr>
              <p:cNvPr id="16574" name="Freeform 22"/>
              <p:cNvSpPr>
                <a:spLocks noChangeArrowheads="1"/>
              </p:cNvSpPr>
              <p:nvPr/>
            </p:nvSpPr>
            <p:spPr bwMode="auto">
              <a:xfrm rot="18240000" flipH="1">
                <a:off x="180" y="1475"/>
                <a:ext cx="87" cy="111"/>
              </a:xfrm>
              <a:custGeom>
                <a:avLst/>
                <a:gdLst>
                  <a:gd name="T0" fmla="*/ 0 w 214"/>
                  <a:gd name="T1" fmla="*/ 1 h 220"/>
                  <a:gd name="T2" fmla="*/ 0 w 214"/>
                  <a:gd name="T3" fmla="*/ 1 h 220"/>
                  <a:gd name="T4" fmla="*/ 0 w 214"/>
                  <a:gd name="T5" fmla="*/ 1 h 220"/>
                  <a:gd name="T6" fmla="*/ 0 w 214"/>
                  <a:gd name="T7" fmla="*/ 1 h 220"/>
                  <a:gd name="T8" fmla="*/ 0 w 214"/>
                  <a:gd name="T9" fmla="*/ 0 h 220"/>
                  <a:gd name="T10" fmla="*/ 0 w 214"/>
                  <a:gd name="T11" fmla="*/ 1 h 220"/>
                  <a:gd name="T12" fmla="*/ 0 w 214"/>
                  <a:gd name="T13" fmla="*/ 1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4"/>
                  <a:gd name="T22" fmla="*/ 0 h 220"/>
                  <a:gd name="T23" fmla="*/ 214 w 214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4" h="220">
                    <a:moveTo>
                      <a:pt x="214" y="142"/>
                    </a:moveTo>
                    <a:lnTo>
                      <a:pt x="202" y="220"/>
                    </a:lnTo>
                    <a:lnTo>
                      <a:pt x="142" y="220"/>
                    </a:lnTo>
                    <a:lnTo>
                      <a:pt x="0" y="36"/>
                    </a:lnTo>
                    <a:lnTo>
                      <a:pt x="47" y="0"/>
                    </a:lnTo>
                    <a:lnTo>
                      <a:pt x="137" y="36"/>
                    </a:lnTo>
                    <a:lnTo>
                      <a:pt x="214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75" name="Freeform 23"/>
              <p:cNvSpPr>
                <a:spLocks noChangeArrowheads="1"/>
              </p:cNvSpPr>
              <p:nvPr/>
            </p:nvSpPr>
            <p:spPr bwMode="auto">
              <a:xfrm rot="18240000" flipH="1">
                <a:off x="196" y="1595"/>
                <a:ext cx="17" cy="24"/>
              </a:xfrm>
              <a:custGeom>
                <a:avLst/>
                <a:gdLst>
                  <a:gd name="T0" fmla="*/ 0 w 42"/>
                  <a:gd name="T1" fmla="*/ 0 h 48"/>
                  <a:gd name="T2" fmla="*/ 0 w 42"/>
                  <a:gd name="T3" fmla="*/ 1 h 48"/>
                  <a:gd name="T4" fmla="*/ 0 w 42"/>
                  <a:gd name="T5" fmla="*/ 1 h 48"/>
                  <a:gd name="T6" fmla="*/ 0 w 42"/>
                  <a:gd name="T7" fmla="*/ 1 h 48"/>
                  <a:gd name="T8" fmla="*/ 0 w 4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8"/>
                  <a:gd name="T17" fmla="*/ 42 w 4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8">
                    <a:moveTo>
                      <a:pt x="30" y="0"/>
                    </a:moveTo>
                    <a:lnTo>
                      <a:pt x="42" y="36"/>
                    </a:lnTo>
                    <a:lnTo>
                      <a:pt x="12" y="48"/>
                    </a:lnTo>
                    <a:lnTo>
                      <a:pt x="0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76" name="Freeform 24"/>
              <p:cNvSpPr>
                <a:spLocks noChangeArrowheads="1"/>
              </p:cNvSpPr>
              <p:nvPr/>
            </p:nvSpPr>
            <p:spPr bwMode="auto">
              <a:xfrm rot="18240000" flipH="1">
                <a:off x="223" y="1572"/>
                <a:ext cx="61" cy="99"/>
              </a:xfrm>
              <a:custGeom>
                <a:avLst/>
                <a:gdLst>
                  <a:gd name="T0" fmla="*/ 0 w 149"/>
                  <a:gd name="T1" fmla="*/ 1 h 196"/>
                  <a:gd name="T2" fmla="*/ 0 w 149"/>
                  <a:gd name="T3" fmla="*/ 1 h 196"/>
                  <a:gd name="T4" fmla="*/ 0 w 149"/>
                  <a:gd name="T5" fmla="*/ 1 h 196"/>
                  <a:gd name="T6" fmla="*/ 0 w 149"/>
                  <a:gd name="T7" fmla="*/ 1 h 196"/>
                  <a:gd name="T8" fmla="*/ 0 w 149"/>
                  <a:gd name="T9" fmla="*/ 1 h 196"/>
                  <a:gd name="T10" fmla="*/ 0 w 149"/>
                  <a:gd name="T11" fmla="*/ 1 h 196"/>
                  <a:gd name="T12" fmla="*/ 0 w 149"/>
                  <a:gd name="T13" fmla="*/ 1 h 196"/>
                  <a:gd name="T14" fmla="*/ 0 w 149"/>
                  <a:gd name="T15" fmla="*/ 1 h 196"/>
                  <a:gd name="T16" fmla="*/ 0 w 149"/>
                  <a:gd name="T17" fmla="*/ 0 h 196"/>
                  <a:gd name="T18" fmla="*/ 0 w 149"/>
                  <a:gd name="T19" fmla="*/ 1 h 196"/>
                  <a:gd name="T20" fmla="*/ 0 w 149"/>
                  <a:gd name="T21" fmla="*/ 1 h 196"/>
                  <a:gd name="T22" fmla="*/ 0 w 149"/>
                  <a:gd name="T23" fmla="*/ 1 h 1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9"/>
                  <a:gd name="T37" fmla="*/ 0 h 196"/>
                  <a:gd name="T38" fmla="*/ 149 w 149"/>
                  <a:gd name="T39" fmla="*/ 196 h 1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9" h="196">
                    <a:moveTo>
                      <a:pt x="42" y="184"/>
                    </a:moveTo>
                    <a:lnTo>
                      <a:pt x="48" y="190"/>
                    </a:lnTo>
                    <a:lnTo>
                      <a:pt x="77" y="196"/>
                    </a:lnTo>
                    <a:lnTo>
                      <a:pt x="89" y="190"/>
                    </a:lnTo>
                    <a:lnTo>
                      <a:pt x="113" y="190"/>
                    </a:lnTo>
                    <a:lnTo>
                      <a:pt x="143" y="172"/>
                    </a:lnTo>
                    <a:lnTo>
                      <a:pt x="143" y="160"/>
                    </a:lnTo>
                    <a:lnTo>
                      <a:pt x="149" y="155"/>
                    </a:lnTo>
                    <a:lnTo>
                      <a:pt x="89" y="0"/>
                    </a:lnTo>
                    <a:lnTo>
                      <a:pt x="36" y="36"/>
                    </a:lnTo>
                    <a:lnTo>
                      <a:pt x="0" y="83"/>
                    </a:lnTo>
                    <a:lnTo>
                      <a:pt x="42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77" name="Freeform 25"/>
              <p:cNvSpPr>
                <a:spLocks noChangeArrowheads="1"/>
              </p:cNvSpPr>
              <p:nvPr/>
            </p:nvSpPr>
            <p:spPr bwMode="auto">
              <a:xfrm rot="18240000" flipH="1">
                <a:off x="211" y="1592"/>
                <a:ext cx="17" cy="15"/>
              </a:xfrm>
              <a:custGeom>
                <a:avLst/>
                <a:gdLst>
                  <a:gd name="T0" fmla="*/ 0 w 41"/>
                  <a:gd name="T1" fmla="*/ 0 h 30"/>
                  <a:gd name="T2" fmla="*/ 0 w 41"/>
                  <a:gd name="T3" fmla="*/ 1 h 30"/>
                  <a:gd name="T4" fmla="*/ 0 w 41"/>
                  <a:gd name="T5" fmla="*/ 1 h 30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30"/>
                  <a:gd name="T11" fmla="*/ 41 w 4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30">
                    <a:moveTo>
                      <a:pt x="41" y="0"/>
                    </a:moveTo>
                    <a:lnTo>
                      <a:pt x="23" y="18"/>
                    </a:lnTo>
                    <a:lnTo>
                      <a:pt x="0" y="3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78" name="Freeform 26"/>
              <p:cNvSpPr>
                <a:spLocks noChangeArrowheads="1"/>
              </p:cNvSpPr>
              <p:nvPr/>
            </p:nvSpPr>
            <p:spPr bwMode="auto">
              <a:xfrm rot="18240000" flipH="1">
                <a:off x="230" y="1563"/>
                <a:ext cx="29" cy="27"/>
              </a:xfrm>
              <a:custGeom>
                <a:avLst/>
                <a:gdLst>
                  <a:gd name="T0" fmla="*/ 0 w 71"/>
                  <a:gd name="T1" fmla="*/ 1 h 54"/>
                  <a:gd name="T2" fmla="*/ 0 w 71"/>
                  <a:gd name="T3" fmla="*/ 1 h 54"/>
                  <a:gd name="T4" fmla="*/ 0 w 71"/>
                  <a:gd name="T5" fmla="*/ 0 h 54"/>
                  <a:gd name="T6" fmla="*/ 0 w 71"/>
                  <a:gd name="T7" fmla="*/ 1 h 54"/>
                  <a:gd name="T8" fmla="*/ 0 w 71"/>
                  <a:gd name="T9" fmla="*/ 1 h 54"/>
                  <a:gd name="T10" fmla="*/ 0 w 71"/>
                  <a:gd name="T11" fmla="*/ 1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4"/>
                  <a:gd name="T20" fmla="*/ 71 w 71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4">
                    <a:moveTo>
                      <a:pt x="71" y="54"/>
                    </a:moveTo>
                    <a:lnTo>
                      <a:pt x="65" y="42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59" y="48"/>
                    </a:lnTo>
                    <a:lnTo>
                      <a:pt x="71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79" name="Freeform 27"/>
              <p:cNvSpPr>
                <a:spLocks noChangeArrowheads="1"/>
              </p:cNvSpPr>
              <p:nvPr/>
            </p:nvSpPr>
            <p:spPr bwMode="auto">
              <a:xfrm rot="18240000" flipH="1">
                <a:off x="186" y="1496"/>
                <a:ext cx="56" cy="84"/>
              </a:xfrm>
              <a:custGeom>
                <a:avLst/>
                <a:gdLst>
                  <a:gd name="T0" fmla="*/ 0 w 137"/>
                  <a:gd name="T1" fmla="*/ 1 h 166"/>
                  <a:gd name="T2" fmla="*/ 0 w 137"/>
                  <a:gd name="T3" fmla="*/ 1 h 166"/>
                  <a:gd name="T4" fmla="*/ 0 w 137"/>
                  <a:gd name="T5" fmla="*/ 0 h 166"/>
                  <a:gd name="T6" fmla="*/ 0 w 137"/>
                  <a:gd name="T7" fmla="*/ 1 h 166"/>
                  <a:gd name="T8" fmla="*/ 0 w 137"/>
                  <a:gd name="T9" fmla="*/ 1 h 166"/>
                  <a:gd name="T10" fmla="*/ 0 w 137"/>
                  <a:gd name="T11" fmla="*/ 1 h 166"/>
                  <a:gd name="T12" fmla="*/ 0 w 137"/>
                  <a:gd name="T13" fmla="*/ 1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166"/>
                  <a:gd name="T23" fmla="*/ 137 w 137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166">
                    <a:moveTo>
                      <a:pt x="125" y="154"/>
                    </a:moveTo>
                    <a:lnTo>
                      <a:pt x="137" y="113"/>
                    </a:lnTo>
                    <a:lnTo>
                      <a:pt x="36" y="0"/>
                    </a:lnTo>
                    <a:lnTo>
                      <a:pt x="6" y="24"/>
                    </a:lnTo>
                    <a:lnTo>
                      <a:pt x="0" y="65"/>
                    </a:lnTo>
                    <a:lnTo>
                      <a:pt x="101" y="166"/>
                    </a:lnTo>
                    <a:lnTo>
                      <a:pt x="125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0" name="Freeform 28"/>
              <p:cNvSpPr>
                <a:spLocks noChangeArrowheads="1"/>
              </p:cNvSpPr>
              <p:nvPr/>
            </p:nvSpPr>
            <p:spPr bwMode="auto">
              <a:xfrm rot="18240000" flipH="1">
                <a:off x="188" y="1448"/>
                <a:ext cx="104" cy="177"/>
              </a:xfrm>
              <a:custGeom>
                <a:avLst/>
                <a:gdLst>
                  <a:gd name="T0" fmla="*/ 0 w 256"/>
                  <a:gd name="T1" fmla="*/ 0 h 350"/>
                  <a:gd name="T2" fmla="*/ 0 w 256"/>
                  <a:gd name="T3" fmla="*/ 0 h 350"/>
                  <a:gd name="T4" fmla="*/ 0 w 256"/>
                  <a:gd name="T5" fmla="*/ 1 h 350"/>
                  <a:gd name="T6" fmla="*/ 0 w 256"/>
                  <a:gd name="T7" fmla="*/ 1 h 350"/>
                  <a:gd name="T8" fmla="*/ 0 w 256"/>
                  <a:gd name="T9" fmla="*/ 1 h 350"/>
                  <a:gd name="T10" fmla="*/ 0 w 256"/>
                  <a:gd name="T11" fmla="*/ 1 h 350"/>
                  <a:gd name="T12" fmla="*/ 0 w 256"/>
                  <a:gd name="T13" fmla="*/ 1 h 350"/>
                  <a:gd name="T14" fmla="*/ 0 w 256"/>
                  <a:gd name="T15" fmla="*/ 1 h 350"/>
                  <a:gd name="T16" fmla="*/ 0 w 256"/>
                  <a:gd name="T17" fmla="*/ 1 h 350"/>
                  <a:gd name="T18" fmla="*/ 0 w 256"/>
                  <a:gd name="T19" fmla="*/ 1 h 350"/>
                  <a:gd name="T20" fmla="*/ 0 w 256"/>
                  <a:gd name="T21" fmla="*/ 1 h 350"/>
                  <a:gd name="T22" fmla="*/ 0 w 256"/>
                  <a:gd name="T23" fmla="*/ 1 h 3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6"/>
                  <a:gd name="T37" fmla="*/ 0 h 350"/>
                  <a:gd name="T38" fmla="*/ 256 w 256"/>
                  <a:gd name="T39" fmla="*/ 350 h 3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6" h="350">
                    <a:moveTo>
                      <a:pt x="0" y="0"/>
                    </a:moveTo>
                    <a:lnTo>
                      <a:pt x="6" y="0"/>
                    </a:lnTo>
                    <a:lnTo>
                      <a:pt x="24" y="12"/>
                    </a:lnTo>
                    <a:lnTo>
                      <a:pt x="66" y="48"/>
                    </a:lnTo>
                    <a:lnTo>
                      <a:pt x="107" y="78"/>
                    </a:lnTo>
                    <a:lnTo>
                      <a:pt x="149" y="125"/>
                    </a:lnTo>
                    <a:lnTo>
                      <a:pt x="184" y="178"/>
                    </a:lnTo>
                    <a:lnTo>
                      <a:pt x="220" y="232"/>
                    </a:lnTo>
                    <a:lnTo>
                      <a:pt x="238" y="273"/>
                    </a:lnTo>
                    <a:lnTo>
                      <a:pt x="244" y="321"/>
                    </a:lnTo>
                    <a:lnTo>
                      <a:pt x="250" y="339"/>
                    </a:lnTo>
                    <a:lnTo>
                      <a:pt x="256" y="35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1" name="Freeform 29"/>
              <p:cNvSpPr>
                <a:spLocks noChangeArrowheads="1"/>
              </p:cNvSpPr>
              <p:nvPr/>
            </p:nvSpPr>
            <p:spPr bwMode="auto">
              <a:xfrm rot="18240000" flipH="1">
                <a:off x="217" y="1561"/>
                <a:ext cx="12" cy="15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1 h 29"/>
                  <a:gd name="T4" fmla="*/ 0 w 30"/>
                  <a:gd name="T5" fmla="*/ 1 h 2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9"/>
                  <a:gd name="T11" fmla="*/ 30 w 30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9">
                    <a:moveTo>
                      <a:pt x="30" y="0"/>
                    </a:moveTo>
                    <a:lnTo>
                      <a:pt x="0" y="23"/>
                    </a:lnTo>
                    <a:lnTo>
                      <a:pt x="0" y="2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2" name="Line 30"/>
              <p:cNvSpPr>
                <a:spLocks noChangeShapeType="1"/>
              </p:cNvSpPr>
              <p:nvPr/>
            </p:nvSpPr>
            <p:spPr bwMode="auto">
              <a:xfrm flipH="1" flipV="1">
                <a:off x="206" y="1513"/>
                <a:ext cx="23" cy="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3" name="Line 31"/>
              <p:cNvSpPr>
                <a:spLocks noChangeShapeType="1"/>
              </p:cNvSpPr>
              <p:nvPr/>
            </p:nvSpPr>
            <p:spPr bwMode="auto">
              <a:xfrm flipH="1">
                <a:off x="195" y="1531"/>
                <a:ext cx="22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4" name="Freeform 32"/>
              <p:cNvSpPr>
                <a:spLocks noChangeArrowheads="1"/>
              </p:cNvSpPr>
              <p:nvPr/>
            </p:nvSpPr>
            <p:spPr bwMode="auto">
              <a:xfrm rot="18240000" flipH="1">
                <a:off x="95" y="1453"/>
                <a:ext cx="75" cy="57"/>
              </a:xfrm>
              <a:custGeom>
                <a:avLst/>
                <a:gdLst>
                  <a:gd name="T0" fmla="*/ 0 w 184"/>
                  <a:gd name="T1" fmla="*/ 1 h 112"/>
                  <a:gd name="T2" fmla="*/ 0 w 184"/>
                  <a:gd name="T3" fmla="*/ 0 h 112"/>
                  <a:gd name="T4" fmla="*/ 0 w 184"/>
                  <a:gd name="T5" fmla="*/ 1 h 112"/>
                  <a:gd name="T6" fmla="*/ 0 w 184"/>
                  <a:gd name="T7" fmla="*/ 1 h 112"/>
                  <a:gd name="T8" fmla="*/ 0 w 184"/>
                  <a:gd name="T9" fmla="*/ 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12"/>
                  <a:gd name="T17" fmla="*/ 184 w 18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12">
                    <a:moveTo>
                      <a:pt x="0" y="89"/>
                    </a:moveTo>
                    <a:lnTo>
                      <a:pt x="106" y="0"/>
                    </a:lnTo>
                    <a:lnTo>
                      <a:pt x="184" y="29"/>
                    </a:lnTo>
                    <a:lnTo>
                      <a:pt x="77" y="11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5" name="Freeform 33"/>
              <p:cNvSpPr>
                <a:spLocks noChangeArrowheads="1"/>
              </p:cNvSpPr>
              <p:nvPr/>
            </p:nvSpPr>
            <p:spPr bwMode="auto">
              <a:xfrm rot="18240000" flipH="1">
                <a:off x="125" y="1533"/>
                <a:ext cx="5" cy="3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"/>
                  <a:gd name="T20" fmla="*/ 12 w 1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">
                    <a:moveTo>
                      <a:pt x="6" y="0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6" name="Freeform 34"/>
              <p:cNvSpPr>
                <a:spLocks noChangeArrowheads="1"/>
              </p:cNvSpPr>
              <p:nvPr/>
            </p:nvSpPr>
            <p:spPr bwMode="auto">
              <a:xfrm rot="18240000" flipH="1">
                <a:off x="153" y="1464"/>
                <a:ext cx="43" cy="48"/>
              </a:xfrm>
              <a:custGeom>
                <a:avLst/>
                <a:gdLst>
                  <a:gd name="T0" fmla="*/ 0 w 107"/>
                  <a:gd name="T1" fmla="*/ 1 h 95"/>
                  <a:gd name="T2" fmla="*/ 0 w 107"/>
                  <a:gd name="T3" fmla="*/ 1 h 95"/>
                  <a:gd name="T4" fmla="*/ 0 w 107"/>
                  <a:gd name="T5" fmla="*/ 0 h 95"/>
                  <a:gd name="T6" fmla="*/ 0 w 107"/>
                  <a:gd name="T7" fmla="*/ 1 h 95"/>
                  <a:gd name="T8" fmla="*/ 0 w 107"/>
                  <a:gd name="T9" fmla="*/ 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95"/>
                  <a:gd name="T17" fmla="*/ 107 w 10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95">
                    <a:moveTo>
                      <a:pt x="107" y="95"/>
                    </a:moveTo>
                    <a:lnTo>
                      <a:pt x="23" y="65"/>
                    </a:lnTo>
                    <a:lnTo>
                      <a:pt x="0" y="0"/>
                    </a:lnTo>
                    <a:lnTo>
                      <a:pt x="83" y="23"/>
                    </a:lnTo>
                    <a:lnTo>
                      <a:pt x="10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7" name="Line 35"/>
              <p:cNvSpPr>
                <a:spLocks noChangeShapeType="1"/>
              </p:cNvSpPr>
              <p:nvPr/>
            </p:nvSpPr>
            <p:spPr bwMode="auto">
              <a:xfrm flipV="1">
                <a:off x="105" y="1486"/>
                <a:ext cx="2" cy="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8" name="Line 36"/>
              <p:cNvSpPr>
                <a:spLocks noChangeShapeType="1"/>
              </p:cNvSpPr>
              <p:nvPr/>
            </p:nvSpPr>
            <p:spPr bwMode="auto">
              <a:xfrm flipV="1">
                <a:off x="126" y="1483"/>
                <a:ext cx="1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89" name="Line 37"/>
              <p:cNvSpPr>
                <a:spLocks noChangeShapeType="1"/>
              </p:cNvSpPr>
              <p:nvPr/>
            </p:nvSpPr>
            <p:spPr bwMode="auto">
              <a:xfrm flipV="1">
                <a:off x="147" y="1475"/>
                <a:ext cx="1" cy="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0" name="Freeform 38"/>
              <p:cNvSpPr>
                <a:spLocks noChangeArrowheads="1"/>
              </p:cNvSpPr>
              <p:nvPr/>
            </p:nvSpPr>
            <p:spPr bwMode="auto">
              <a:xfrm rot="18240000" flipH="1">
                <a:off x="174" y="1495"/>
                <a:ext cx="43" cy="9"/>
              </a:xfrm>
              <a:custGeom>
                <a:avLst/>
                <a:gdLst>
                  <a:gd name="T0" fmla="*/ 0 w 107"/>
                  <a:gd name="T1" fmla="*/ 1 h 18"/>
                  <a:gd name="T2" fmla="*/ 0 w 107"/>
                  <a:gd name="T3" fmla="*/ 1 h 18"/>
                  <a:gd name="T4" fmla="*/ 0 w 107"/>
                  <a:gd name="T5" fmla="*/ 0 h 18"/>
                  <a:gd name="T6" fmla="*/ 0 w 107"/>
                  <a:gd name="T7" fmla="*/ 1 h 18"/>
                  <a:gd name="T8" fmla="*/ 0 w 107"/>
                  <a:gd name="T9" fmla="*/ 1 h 18"/>
                  <a:gd name="T10" fmla="*/ 0 w 10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"/>
                  <a:gd name="T20" fmla="*/ 107 w 10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">
                    <a:moveTo>
                      <a:pt x="107" y="12"/>
                    </a:moveTo>
                    <a:lnTo>
                      <a:pt x="95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95" y="18"/>
                    </a:lnTo>
                    <a:lnTo>
                      <a:pt x="107" y="12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1" name="Line 39"/>
              <p:cNvSpPr>
                <a:spLocks noChangeShapeType="1"/>
              </p:cNvSpPr>
              <p:nvPr/>
            </p:nvSpPr>
            <p:spPr bwMode="auto">
              <a:xfrm flipH="1">
                <a:off x="185" y="1486"/>
                <a:ext cx="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2" name="Freeform 40"/>
              <p:cNvSpPr>
                <a:spLocks noChangeArrowheads="1"/>
              </p:cNvSpPr>
              <p:nvPr/>
            </p:nvSpPr>
            <p:spPr bwMode="auto">
              <a:xfrm rot="18240000" flipH="1">
                <a:off x="180" y="1470"/>
                <a:ext cx="4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6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3" name="Freeform 41"/>
              <p:cNvSpPr>
                <a:spLocks noChangeArrowheads="1"/>
              </p:cNvSpPr>
              <p:nvPr/>
            </p:nvSpPr>
            <p:spPr bwMode="auto">
              <a:xfrm rot="18240000" flipH="1">
                <a:off x="168" y="1458"/>
                <a:ext cx="5" cy="9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1 h 18"/>
                  <a:gd name="T4" fmla="*/ 0 w 12"/>
                  <a:gd name="T5" fmla="*/ 1 h 18"/>
                  <a:gd name="T6" fmla="*/ 0 w 12"/>
                  <a:gd name="T7" fmla="*/ 1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0"/>
                    </a:moveTo>
                    <a:lnTo>
                      <a:pt x="12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4" name="Freeform 42"/>
              <p:cNvSpPr>
                <a:spLocks noChangeArrowheads="1"/>
              </p:cNvSpPr>
              <p:nvPr/>
            </p:nvSpPr>
            <p:spPr bwMode="auto">
              <a:xfrm rot="18240000" flipH="1">
                <a:off x="168" y="1458"/>
                <a:ext cx="5" cy="9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1 h 18"/>
                  <a:gd name="T4" fmla="*/ 0 w 12"/>
                  <a:gd name="T5" fmla="*/ 1 h 18"/>
                  <a:gd name="T6" fmla="*/ 0 w 12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8"/>
                  <a:gd name="T14" fmla="*/ 12 w 1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8">
                    <a:moveTo>
                      <a:pt x="12" y="0"/>
                    </a:moveTo>
                    <a:lnTo>
                      <a:pt x="12" y="6"/>
                    </a:lnTo>
                    <a:lnTo>
                      <a:pt x="0" y="18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5" name="Freeform 43"/>
              <p:cNvSpPr>
                <a:spLocks noChangeArrowheads="1"/>
              </p:cNvSpPr>
              <p:nvPr/>
            </p:nvSpPr>
            <p:spPr bwMode="auto">
              <a:xfrm rot="18240000" flipH="1">
                <a:off x="209" y="1600"/>
                <a:ext cx="36" cy="76"/>
              </a:xfrm>
              <a:custGeom>
                <a:avLst/>
                <a:gdLst>
                  <a:gd name="T0" fmla="*/ 0 w 89"/>
                  <a:gd name="T1" fmla="*/ 1 h 149"/>
                  <a:gd name="T2" fmla="*/ 0 w 89"/>
                  <a:gd name="T3" fmla="*/ 0 h 149"/>
                  <a:gd name="T4" fmla="*/ 0 w 89"/>
                  <a:gd name="T5" fmla="*/ 1 h 149"/>
                  <a:gd name="T6" fmla="*/ 0 w 89"/>
                  <a:gd name="T7" fmla="*/ 1 h 149"/>
                  <a:gd name="T8" fmla="*/ 0 w 89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49"/>
                  <a:gd name="T17" fmla="*/ 89 w 8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49">
                    <a:moveTo>
                      <a:pt x="0" y="6"/>
                    </a:moveTo>
                    <a:lnTo>
                      <a:pt x="42" y="0"/>
                    </a:lnTo>
                    <a:lnTo>
                      <a:pt x="89" y="137"/>
                    </a:lnTo>
                    <a:lnTo>
                      <a:pt x="54" y="1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6" name="Freeform 44"/>
              <p:cNvSpPr>
                <a:spLocks noChangeArrowheads="1"/>
              </p:cNvSpPr>
              <p:nvPr/>
            </p:nvSpPr>
            <p:spPr bwMode="auto">
              <a:xfrm rot="18240000" flipH="1">
                <a:off x="175" y="1550"/>
                <a:ext cx="48" cy="82"/>
              </a:xfrm>
              <a:custGeom>
                <a:avLst/>
                <a:gdLst>
                  <a:gd name="T0" fmla="*/ 0 w 119"/>
                  <a:gd name="T1" fmla="*/ 0 h 161"/>
                  <a:gd name="T2" fmla="*/ 0 w 119"/>
                  <a:gd name="T3" fmla="*/ 1 h 161"/>
                  <a:gd name="T4" fmla="*/ 0 w 119"/>
                  <a:gd name="T5" fmla="*/ 1 h 161"/>
                  <a:gd name="T6" fmla="*/ 0 w 119"/>
                  <a:gd name="T7" fmla="*/ 1 h 161"/>
                  <a:gd name="T8" fmla="*/ 0 w 119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61"/>
                  <a:gd name="T17" fmla="*/ 119 w 11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61">
                    <a:moveTo>
                      <a:pt x="119" y="0"/>
                    </a:moveTo>
                    <a:lnTo>
                      <a:pt x="113" y="78"/>
                    </a:lnTo>
                    <a:lnTo>
                      <a:pt x="0" y="161"/>
                    </a:lnTo>
                    <a:lnTo>
                      <a:pt x="12" y="83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7" name="Freeform 45"/>
              <p:cNvSpPr>
                <a:spLocks noChangeArrowheads="1"/>
              </p:cNvSpPr>
              <p:nvPr/>
            </p:nvSpPr>
            <p:spPr bwMode="auto">
              <a:xfrm rot="18240000" flipH="1">
                <a:off x="208" y="1512"/>
                <a:ext cx="14" cy="75"/>
              </a:xfrm>
              <a:custGeom>
                <a:avLst/>
                <a:gdLst>
                  <a:gd name="T0" fmla="*/ 0 w 35"/>
                  <a:gd name="T1" fmla="*/ 0 h 148"/>
                  <a:gd name="T2" fmla="*/ 0 w 35"/>
                  <a:gd name="T3" fmla="*/ 1 h 148"/>
                  <a:gd name="T4" fmla="*/ 0 w 35"/>
                  <a:gd name="T5" fmla="*/ 1 h 148"/>
                  <a:gd name="T6" fmla="*/ 0 w 35"/>
                  <a:gd name="T7" fmla="*/ 1 h 148"/>
                  <a:gd name="T8" fmla="*/ 0 w 35"/>
                  <a:gd name="T9" fmla="*/ 1 h 148"/>
                  <a:gd name="T10" fmla="*/ 0 w 35"/>
                  <a:gd name="T11" fmla="*/ 1 h 148"/>
                  <a:gd name="T12" fmla="*/ 0 w 35"/>
                  <a:gd name="T13" fmla="*/ 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48"/>
                  <a:gd name="T23" fmla="*/ 35 w 35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48">
                    <a:moveTo>
                      <a:pt x="0" y="0"/>
                    </a:moveTo>
                    <a:lnTo>
                      <a:pt x="0" y="11"/>
                    </a:lnTo>
                    <a:lnTo>
                      <a:pt x="23" y="130"/>
                    </a:lnTo>
                    <a:lnTo>
                      <a:pt x="35" y="148"/>
                    </a:lnTo>
                    <a:lnTo>
                      <a:pt x="35" y="136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8" name="Freeform 46"/>
              <p:cNvSpPr>
                <a:spLocks noChangeArrowheads="1"/>
              </p:cNvSpPr>
              <p:nvPr/>
            </p:nvSpPr>
            <p:spPr bwMode="auto">
              <a:xfrm rot="18240000" flipH="1">
                <a:off x="129" y="1508"/>
                <a:ext cx="75" cy="96"/>
              </a:xfrm>
              <a:custGeom>
                <a:avLst/>
                <a:gdLst>
                  <a:gd name="T0" fmla="*/ 0 w 184"/>
                  <a:gd name="T1" fmla="*/ 1 h 189"/>
                  <a:gd name="T2" fmla="*/ 0 w 184"/>
                  <a:gd name="T3" fmla="*/ 1 h 189"/>
                  <a:gd name="T4" fmla="*/ 0 w 184"/>
                  <a:gd name="T5" fmla="*/ 0 h 189"/>
                  <a:gd name="T6" fmla="*/ 0 w 184"/>
                  <a:gd name="T7" fmla="*/ 1 h 189"/>
                  <a:gd name="T8" fmla="*/ 0 w 184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89"/>
                  <a:gd name="T17" fmla="*/ 184 w 184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89">
                    <a:moveTo>
                      <a:pt x="77" y="189"/>
                    </a:moveTo>
                    <a:lnTo>
                      <a:pt x="184" y="106"/>
                    </a:lnTo>
                    <a:lnTo>
                      <a:pt x="106" y="0"/>
                    </a:lnTo>
                    <a:lnTo>
                      <a:pt x="0" y="83"/>
                    </a:lnTo>
                    <a:lnTo>
                      <a:pt x="77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599" name="Freeform 47"/>
              <p:cNvSpPr>
                <a:spLocks noChangeArrowheads="1"/>
              </p:cNvSpPr>
              <p:nvPr/>
            </p:nvSpPr>
            <p:spPr bwMode="auto">
              <a:xfrm rot="18240000" flipH="1">
                <a:off x="132" y="1551"/>
                <a:ext cx="31" cy="24"/>
              </a:xfrm>
              <a:custGeom>
                <a:avLst/>
                <a:gdLst>
                  <a:gd name="T0" fmla="*/ 0 w 77"/>
                  <a:gd name="T1" fmla="*/ 0 h 48"/>
                  <a:gd name="T2" fmla="*/ 0 w 77"/>
                  <a:gd name="T3" fmla="*/ 1 h 48"/>
                  <a:gd name="T4" fmla="*/ 0 w 77"/>
                  <a:gd name="T5" fmla="*/ 1 h 48"/>
                  <a:gd name="T6" fmla="*/ 0 w 77"/>
                  <a:gd name="T7" fmla="*/ 1 h 48"/>
                  <a:gd name="T8" fmla="*/ 0 w 77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8"/>
                  <a:gd name="T17" fmla="*/ 77 w 77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8">
                    <a:moveTo>
                      <a:pt x="77" y="0"/>
                    </a:moveTo>
                    <a:lnTo>
                      <a:pt x="41" y="12"/>
                    </a:lnTo>
                    <a:lnTo>
                      <a:pt x="0" y="48"/>
                    </a:lnTo>
                    <a:lnTo>
                      <a:pt x="29" y="3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0" name="Freeform 48"/>
              <p:cNvSpPr>
                <a:spLocks noChangeArrowheads="1"/>
              </p:cNvSpPr>
              <p:nvPr/>
            </p:nvSpPr>
            <p:spPr bwMode="auto">
              <a:xfrm rot="18240000" flipH="1">
                <a:off x="132" y="1551"/>
                <a:ext cx="31" cy="24"/>
              </a:xfrm>
              <a:custGeom>
                <a:avLst/>
                <a:gdLst>
                  <a:gd name="T0" fmla="*/ 0 w 77"/>
                  <a:gd name="T1" fmla="*/ 0 h 48"/>
                  <a:gd name="T2" fmla="*/ 0 w 77"/>
                  <a:gd name="T3" fmla="*/ 1 h 48"/>
                  <a:gd name="T4" fmla="*/ 0 w 77"/>
                  <a:gd name="T5" fmla="*/ 1 h 48"/>
                  <a:gd name="T6" fmla="*/ 0 w 77"/>
                  <a:gd name="T7" fmla="*/ 1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48"/>
                  <a:gd name="T14" fmla="*/ 77 w 7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48">
                    <a:moveTo>
                      <a:pt x="77" y="0"/>
                    </a:moveTo>
                    <a:lnTo>
                      <a:pt x="41" y="12"/>
                    </a:lnTo>
                    <a:lnTo>
                      <a:pt x="0" y="48"/>
                    </a:lnTo>
                    <a:lnTo>
                      <a:pt x="29" y="3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1" name="Freeform 49"/>
              <p:cNvSpPr>
                <a:spLocks noChangeArrowheads="1"/>
              </p:cNvSpPr>
              <p:nvPr/>
            </p:nvSpPr>
            <p:spPr bwMode="auto">
              <a:xfrm rot="18240000" flipH="1">
                <a:off x="192" y="1390"/>
                <a:ext cx="181" cy="271"/>
              </a:xfrm>
              <a:custGeom>
                <a:avLst/>
                <a:gdLst>
                  <a:gd name="T0" fmla="*/ 0 w 445"/>
                  <a:gd name="T1" fmla="*/ 1 h 534"/>
                  <a:gd name="T2" fmla="*/ 0 w 445"/>
                  <a:gd name="T3" fmla="*/ 1 h 534"/>
                  <a:gd name="T4" fmla="*/ 0 w 445"/>
                  <a:gd name="T5" fmla="*/ 1 h 534"/>
                  <a:gd name="T6" fmla="*/ 0 w 445"/>
                  <a:gd name="T7" fmla="*/ 1 h 534"/>
                  <a:gd name="T8" fmla="*/ 0 w 445"/>
                  <a:gd name="T9" fmla="*/ 1 h 534"/>
                  <a:gd name="T10" fmla="*/ 0 w 445"/>
                  <a:gd name="T11" fmla="*/ 1 h 534"/>
                  <a:gd name="T12" fmla="*/ 0 w 445"/>
                  <a:gd name="T13" fmla="*/ 1 h 534"/>
                  <a:gd name="T14" fmla="*/ 0 w 445"/>
                  <a:gd name="T15" fmla="*/ 1 h 534"/>
                  <a:gd name="T16" fmla="*/ 0 w 445"/>
                  <a:gd name="T17" fmla="*/ 1 h 534"/>
                  <a:gd name="T18" fmla="*/ 0 w 445"/>
                  <a:gd name="T19" fmla="*/ 1 h 534"/>
                  <a:gd name="T20" fmla="*/ 0 w 445"/>
                  <a:gd name="T21" fmla="*/ 1 h 534"/>
                  <a:gd name="T22" fmla="*/ 0 w 445"/>
                  <a:gd name="T23" fmla="*/ 1 h 534"/>
                  <a:gd name="T24" fmla="*/ 0 w 445"/>
                  <a:gd name="T25" fmla="*/ 1 h 534"/>
                  <a:gd name="T26" fmla="*/ 0 w 445"/>
                  <a:gd name="T27" fmla="*/ 1 h 534"/>
                  <a:gd name="T28" fmla="*/ 0 w 445"/>
                  <a:gd name="T29" fmla="*/ 1 h 534"/>
                  <a:gd name="T30" fmla="*/ 0 w 445"/>
                  <a:gd name="T31" fmla="*/ 1 h 534"/>
                  <a:gd name="T32" fmla="*/ 0 w 445"/>
                  <a:gd name="T33" fmla="*/ 1 h 534"/>
                  <a:gd name="T34" fmla="*/ 0 w 445"/>
                  <a:gd name="T35" fmla="*/ 1 h 534"/>
                  <a:gd name="T36" fmla="*/ 0 w 445"/>
                  <a:gd name="T37" fmla="*/ 1 h 534"/>
                  <a:gd name="T38" fmla="*/ 0 w 445"/>
                  <a:gd name="T39" fmla="*/ 1 h 534"/>
                  <a:gd name="T40" fmla="*/ 0 w 445"/>
                  <a:gd name="T41" fmla="*/ 1 h 534"/>
                  <a:gd name="T42" fmla="*/ 0 w 445"/>
                  <a:gd name="T43" fmla="*/ 1 h 534"/>
                  <a:gd name="T44" fmla="*/ 0 w 445"/>
                  <a:gd name="T45" fmla="*/ 1 h 534"/>
                  <a:gd name="T46" fmla="*/ 0 w 445"/>
                  <a:gd name="T47" fmla="*/ 1 h 534"/>
                  <a:gd name="T48" fmla="*/ 0 w 445"/>
                  <a:gd name="T49" fmla="*/ 0 h 534"/>
                  <a:gd name="T50" fmla="*/ 0 w 445"/>
                  <a:gd name="T51" fmla="*/ 0 h 534"/>
                  <a:gd name="T52" fmla="*/ 0 w 445"/>
                  <a:gd name="T53" fmla="*/ 1 h 534"/>
                  <a:gd name="T54" fmla="*/ 0 w 445"/>
                  <a:gd name="T55" fmla="*/ 1 h 534"/>
                  <a:gd name="T56" fmla="*/ 0 w 445"/>
                  <a:gd name="T57" fmla="*/ 1 h 534"/>
                  <a:gd name="T58" fmla="*/ 0 w 445"/>
                  <a:gd name="T59" fmla="*/ 1 h 534"/>
                  <a:gd name="T60" fmla="*/ 0 w 445"/>
                  <a:gd name="T61" fmla="*/ 1 h 534"/>
                  <a:gd name="T62" fmla="*/ 0 w 445"/>
                  <a:gd name="T63" fmla="*/ 1 h 5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5"/>
                  <a:gd name="T97" fmla="*/ 0 h 534"/>
                  <a:gd name="T98" fmla="*/ 445 w 445"/>
                  <a:gd name="T99" fmla="*/ 534 h 5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5" h="534">
                    <a:moveTo>
                      <a:pt x="333" y="184"/>
                    </a:moveTo>
                    <a:lnTo>
                      <a:pt x="345" y="202"/>
                    </a:lnTo>
                    <a:lnTo>
                      <a:pt x="362" y="225"/>
                    </a:lnTo>
                    <a:lnTo>
                      <a:pt x="374" y="249"/>
                    </a:lnTo>
                    <a:lnTo>
                      <a:pt x="392" y="279"/>
                    </a:lnTo>
                    <a:lnTo>
                      <a:pt x="404" y="302"/>
                    </a:lnTo>
                    <a:lnTo>
                      <a:pt x="416" y="326"/>
                    </a:lnTo>
                    <a:lnTo>
                      <a:pt x="422" y="344"/>
                    </a:lnTo>
                    <a:lnTo>
                      <a:pt x="434" y="374"/>
                    </a:lnTo>
                    <a:lnTo>
                      <a:pt x="434" y="385"/>
                    </a:lnTo>
                    <a:lnTo>
                      <a:pt x="440" y="403"/>
                    </a:lnTo>
                    <a:lnTo>
                      <a:pt x="440" y="421"/>
                    </a:lnTo>
                    <a:lnTo>
                      <a:pt x="445" y="445"/>
                    </a:lnTo>
                    <a:lnTo>
                      <a:pt x="445" y="463"/>
                    </a:lnTo>
                    <a:lnTo>
                      <a:pt x="445" y="474"/>
                    </a:lnTo>
                    <a:lnTo>
                      <a:pt x="440" y="486"/>
                    </a:lnTo>
                    <a:lnTo>
                      <a:pt x="434" y="498"/>
                    </a:lnTo>
                    <a:lnTo>
                      <a:pt x="422" y="510"/>
                    </a:lnTo>
                    <a:lnTo>
                      <a:pt x="416" y="516"/>
                    </a:lnTo>
                    <a:lnTo>
                      <a:pt x="410" y="522"/>
                    </a:lnTo>
                    <a:lnTo>
                      <a:pt x="398" y="528"/>
                    </a:lnTo>
                    <a:lnTo>
                      <a:pt x="386" y="528"/>
                    </a:lnTo>
                    <a:lnTo>
                      <a:pt x="368" y="534"/>
                    </a:lnTo>
                    <a:lnTo>
                      <a:pt x="350" y="528"/>
                    </a:lnTo>
                    <a:lnTo>
                      <a:pt x="339" y="528"/>
                    </a:lnTo>
                    <a:lnTo>
                      <a:pt x="321" y="522"/>
                    </a:lnTo>
                    <a:lnTo>
                      <a:pt x="297" y="510"/>
                    </a:lnTo>
                    <a:lnTo>
                      <a:pt x="285" y="504"/>
                    </a:lnTo>
                    <a:lnTo>
                      <a:pt x="267" y="492"/>
                    </a:lnTo>
                    <a:lnTo>
                      <a:pt x="214" y="457"/>
                    </a:lnTo>
                    <a:lnTo>
                      <a:pt x="178" y="421"/>
                    </a:lnTo>
                    <a:lnTo>
                      <a:pt x="137" y="380"/>
                    </a:lnTo>
                    <a:lnTo>
                      <a:pt x="113" y="350"/>
                    </a:lnTo>
                    <a:lnTo>
                      <a:pt x="95" y="326"/>
                    </a:lnTo>
                    <a:lnTo>
                      <a:pt x="60" y="267"/>
                    </a:lnTo>
                    <a:lnTo>
                      <a:pt x="36" y="219"/>
                    </a:lnTo>
                    <a:lnTo>
                      <a:pt x="12" y="166"/>
                    </a:lnTo>
                    <a:lnTo>
                      <a:pt x="6" y="142"/>
                    </a:lnTo>
                    <a:lnTo>
                      <a:pt x="6" y="130"/>
                    </a:lnTo>
                    <a:lnTo>
                      <a:pt x="0" y="113"/>
                    </a:lnTo>
                    <a:lnTo>
                      <a:pt x="0" y="89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6" y="41"/>
                    </a:lnTo>
                    <a:lnTo>
                      <a:pt x="12" y="29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95" y="0"/>
                    </a:lnTo>
                    <a:lnTo>
                      <a:pt x="113" y="6"/>
                    </a:lnTo>
                    <a:lnTo>
                      <a:pt x="125" y="12"/>
                    </a:lnTo>
                    <a:lnTo>
                      <a:pt x="155" y="24"/>
                    </a:lnTo>
                    <a:lnTo>
                      <a:pt x="160" y="29"/>
                    </a:lnTo>
                    <a:lnTo>
                      <a:pt x="172" y="35"/>
                    </a:lnTo>
                    <a:lnTo>
                      <a:pt x="190" y="47"/>
                    </a:lnTo>
                    <a:lnTo>
                      <a:pt x="220" y="65"/>
                    </a:lnTo>
                    <a:lnTo>
                      <a:pt x="238" y="83"/>
                    </a:lnTo>
                    <a:lnTo>
                      <a:pt x="255" y="101"/>
                    </a:lnTo>
                    <a:lnTo>
                      <a:pt x="285" y="124"/>
                    </a:lnTo>
                    <a:lnTo>
                      <a:pt x="303" y="148"/>
                    </a:lnTo>
                    <a:lnTo>
                      <a:pt x="321" y="166"/>
                    </a:lnTo>
                    <a:lnTo>
                      <a:pt x="333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2" name="Freeform 50"/>
              <p:cNvSpPr>
                <a:spLocks noChangeArrowheads="1"/>
              </p:cNvSpPr>
              <p:nvPr/>
            </p:nvSpPr>
            <p:spPr bwMode="auto">
              <a:xfrm rot="18240000" flipH="1">
                <a:off x="193" y="1389"/>
                <a:ext cx="179" cy="271"/>
              </a:xfrm>
              <a:custGeom>
                <a:avLst/>
                <a:gdLst>
                  <a:gd name="T0" fmla="*/ 0 w 440"/>
                  <a:gd name="T1" fmla="*/ 1 h 534"/>
                  <a:gd name="T2" fmla="*/ 0 w 440"/>
                  <a:gd name="T3" fmla="*/ 1 h 534"/>
                  <a:gd name="T4" fmla="*/ 0 w 440"/>
                  <a:gd name="T5" fmla="*/ 1 h 534"/>
                  <a:gd name="T6" fmla="*/ 0 w 440"/>
                  <a:gd name="T7" fmla="*/ 1 h 534"/>
                  <a:gd name="T8" fmla="*/ 0 w 440"/>
                  <a:gd name="T9" fmla="*/ 1 h 534"/>
                  <a:gd name="T10" fmla="*/ 0 w 440"/>
                  <a:gd name="T11" fmla="*/ 1 h 534"/>
                  <a:gd name="T12" fmla="*/ 0 w 440"/>
                  <a:gd name="T13" fmla="*/ 1 h 534"/>
                  <a:gd name="T14" fmla="*/ 0 w 440"/>
                  <a:gd name="T15" fmla="*/ 1 h 534"/>
                  <a:gd name="T16" fmla="*/ 0 w 440"/>
                  <a:gd name="T17" fmla="*/ 1 h 534"/>
                  <a:gd name="T18" fmla="*/ 0 w 440"/>
                  <a:gd name="T19" fmla="*/ 1 h 534"/>
                  <a:gd name="T20" fmla="*/ 0 w 440"/>
                  <a:gd name="T21" fmla="*/ 1 h 534"/>
                  <a:gd name="T22" fmla="*/ 0 w 440"/>
                  <a:gd name="T23" fmla="*/ 1 h 534"/>
                  <a:gd name="T24" fmla="*/ 0 w 440"/>
                  <a:gd name="T25" fmla="*/ 1 h 534"/>
                  <a:gd name="T26" fmla="*/ 0 w 440"/>
                  <a:gd name="T27" fmla="*/ 1 h 534"/>
                  <a:gd name="T28" fmla="*/ 0 w 440"/>
                  <a:gd name="T29" fmla="*/ 1 h 534"/>
                  <a:gd name="T30" fmla="*/ 0 w 440"/>
                  <a:gd name="T31" fmla="*/ 1 h 534"/>
                  <a:gd name="T32" fmla="*/ 0 w 440"/>
                  <a:gd name="T33" fmla="*/ 1 h 534"/>
                  <a:gd name="T34" fmla="*/ 0 w 440"/>
                  <a:gd name="T35" fmla="*/ 1 h 534"/>
                  <a:gd name="T36" fmla="*/ 0 w 440"/>
                  <a:gd name="T37" fmla="*/ 1 h 534"/>
                  <a:gd name="T38" fmla="*/ 0 w 440"/>
                  <a:gd name="T39" fmla="*/ 1 h 534"/>
                  <a:gd name="T40" fmla="*/ 0 w 440"/>
                  <a:gd name="T41" fmla="*/ 1 h 534"/>
                  <a:gd name="T42" fmla="*/ 0 w 440"/>
                  <a:gd name="T43" fmla="*/ 1 h 534"/>
                  <a:gd name="T44" fmla="*/ 0 w 440"/>
                  <a:gd name="T45" fmla="*/ 1 h 534"/>
                  <a:gd name="T46" fmla="*/ 0 w 440"/>
                  <a:gd name="T47" fmla="*/ 1 h 534"/>
                  <a:gd name="T48" fmla="*/ 0 w 440"/>
                  <a:gd name="T49" fmla="*/ 1 h 534"/>
                  <a:gd name="T50" fmla="*/ 0 w 440"/>
                  <a:gd name="T51" fmla="*/ 1 h 534"/>
                  <a:gd name="T52" fmla="*/ 0 w 440"/>
                  <a:gd name="T53" fmla="*/ 1 h 534"/>
                  <a:gd name="T54" fmla="*/ 0 w 440"/>
                  <a:gd name="T55" fmla="*/ 1 h 534"/>
                  <a:gd name="T56" fmla="*/ 0 w 440"/>
                  <a:gd name="T57" fmla="*/ 1 h 534"/>
                  <a:gd name="T58" fmla="*/ 0 w 440"/>
                  <a:gd name="T59" fmla="*/ 1 h 534"/>
                  <a:gd name="T60" fmla="*/ 0 w 440"/>
                  <a:gd name="T61" fmla="*/ 1 h 534"/>
                  <a:gd name="T62" fmla="*/ 0 w 440"/>
                  <a:gd name="T63" fmla="*/ 1 h 534"/>
                  <a:gd name="T64" fmla="*/ 0 w 440"/>
                  <a:gd name="T65" fmla="*/ 1 h 534"/>
                  <a:gd name="T66" fmla="*/ 0 w 440"/>
                  <a:gd name="T67" fmla="*/ 1 h 5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534"/>
                  <a:gd name="T104" fmla="*/ 440 w 440"/>
                  <a:gd name="T105" fmla="*/ 534 h 5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534">
                    <a:moveTo>
                      <a:pt x="327" y="184"/>
                    </a:moveTo>
                    <a:lnTo>
                      <a:pt x="339" y="202"/>
                    </a:lnTo>
                    <a:lnTo>
                      <a:pt x="356" y="225"/>
                    </a:lnTo>
                    <a:lnTo>
                      <a:pt x="374" y="255"/>
                    </a:lnTo>
                    <a:lnTo>
                      <a:pt x="386" y="273"/>
                    </a:lnTo>
                    <a:lnTo>
                      <a:pt x="404" y="302"/>
                    </a:lnTo>
                    <a:lnTo>
                      <a:pt x="416" y="326"/>
                    </a:lnTo>
                    <a:lnTo>
                      <a:pt x="422" y="344"/>
                    </a:lnTo>
                    <a:lnTo>
                      <a:pt x="434" y="374"/>
                    </a:lnTo>
                    <a:lnTo>
                      <a:pt x="434" y="385"/>
                    </a:lnTo>
                    <a:lnTo>
                      <a:pt x="440" y="403"/>
                    </a:lnTo>
                    <a:lnTo>
                      <a:pt x="440" y="421"/>
                    </a:lnTo>
                    <a:lnTo>
                      <a:pt x="440" y="439"/>
                    </a:lnTo>
                    <a:lnTo>
                      <a:pt x="440" y="463"/>
                    </a:lnTo>
                    <a:lnTo>
                      <a:pt x="440" y="474"/>
                    </a:lnTo>
                    <a:lnTo>
                      <a:pt x="434" y="492"/>
                    </a:lnTo>
                    <a:lnTo>
                      <a:pt x="428" y="504"/>
                    </a:lnTo>
                    <a:lnTo>
                      <a:pt x="416" y="516"/>
                    </a:lnTo>
                    <a:lnTo>
                      <a:pt x="410" y="522"/>
                    </a:lnTo>
                    <a:lnTo>
                      <a:pt x="404" y="528"/>
                    </a:lnTo>
                    <a:lnTo>
                      <a:pt x="398" y="528"/>
                    </a:lnTo>
                    <a:lnTo>
                      <a:pt x="374" y="534"/>
                    </a:lnTo>
                    <a:lnTo>
                      <a:pt x="362" y="534"/>
                    </a:lnTo>
                    <a:lnTo>
                      <a:pt x="350" y="534"/>
                    </a:lnTo>
                    <a:lnTo>
                      <a:pt x="333" y="528"/>
                    </a:lnTo>
                    <a:lnTo>
                      <a:pt x="315" y="522"/>
                    </a:lnTo>
                    <a:lnTo>
                      <a:pt x="291" y="510"/>
                    </a:lnTo>
                    <a:lnTo>
                      <a:pt x="279" y="504"/>
                    </a:lnTo>
                    <a:lnTo>
                      <a:pt x="267" y="498"/>
                    </a:lnTo>
                    <a:lnTo>
                      <a:pt x="250" y="486"/>
                    </a:lnTo>
                    <a:lnTo>
                      <a:pt x="220" y="469"/>
                    </a:lnTo>
                    <a:lnTo>
                      <a:pt x="202" y="451"/>
                    </a:lnTo>
                    <a:lnTo>
                      <a:pt x="184" y="433"/>
                    </a:lnTo>
                    <a:lnTo>
                      <a:pt x="160" y="409"/>
                    </a:lnTo>
                    <a:lnTo>
                      <a:pt x="143" y="391"/>
                    </a:lnTo>
                    <a:lnTo>
                      <a:pt x="125" y="368"/>
                    </a:lnTo>
                    <a:lnTo>
                      <a:pt x="113" y="350"/>
                    </a:lnTo>
                    <a:lnTo>
                      <a:pt x="101" y="332"/>
                    </a:lnTo>
                    <a:lnTo>
                      <a:pt x="83" y="308"/>
                    </a:lnTo>
                    <a:lnTo>
                      <a:pt x="65" y="285"/>
                    </a:lnTo>
                    <a:lnTo>
                      <a:pt x="54" y="267"/>
                    </a:lnTo>
                    <a:lnTo>
                      <a:pt x="36" y="231"/>
                    </a:lnTo>
                    <a:lnTo>
                      <a:pt x="24" y="207"/>
                    </a:lnTo>
                    <a:lnTo>
                      <a:pt x="18" y="190"/>
                    </a:lnTo>
                    <a:lnTo>
                      <a:pt x="12" y="166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0" y="118"/>
                    </a:lnTo>
                    <a:lnTo>
                      <a:pt x="0" y="95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6" y="41"/>
                    </a:lnTo>
                    <a:lnTo>
                      <a:pt x="12" y="29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77" y="0"/>
                    </a:lnTo>
                    <a:lnTo>
                      <a:pt x="95" y="6"/>
                    </a:lnTo>
                    <a:lnTo>
                      <a:pt x="107" y="6"/>
                    </a:lnTo>
                    <a:lnTo>
                      <a:pt x="125" y="12"/>
                    </a:lnTo>
                    <a:lnTo>
                      <a:pt x="149" y="24"/>
                    </a:lnTo>
                    <a:lnTo>
                      <a:pt x="160" y="29"/>
                    </a:lnTo>
                    <a:lnTo>
                      <a:pt x="178" y="41"/>
                    </a:lnTo>
                    <a:lnTo>
                      <a:pt x="226" y="77"/>
                    </a:lnTo>
                    <a:lnTo>
                      <a:pt x="267" y="113"/>
                    </a:lnTo>
                    <a:lnTo>
                      <a:pt x="309" y="160"/>
                    </a:lnTo>
                    <a:lnTo>
                      <a:pt x="327" y="1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57500"/>
                  </a:gs>
                  <a:gs pos="100000">
                    <a:srgbClr val="FFFF00"/>
                  </a:gs>
                </a:gsLst>
                <a:lin ang="0" scaled="1"/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3" name="Freeform 51"/>
              <p:cNvSpPr>
                <a:spLocks noChangeArrowheads="1"/>
              </p:cNvSpPr>
              <p:nvPr/>
            </p:nvSpPr>
            <p:spPr bwMode="auto">
              <a:xfrm rot="18240000" flipH="1">
                <a:off x="267" y="1426"/>
                <a:ext cx="41" cy="120"/>
              </a:xfrm>
              <a:custGeom>
                <a:avLst/>
                <a:gdLst>
                  <a:gd name="T0" fmla="*/ 0 w 101"/>
                  <a:gd name="T1" fmla="*/ 0 h 237"/>
                  <a:gd name="T2" fmla="*/ 0 w 101"/>
                  <a:gd name="T3" fmla="*/ 1 h 237"/>
                  <a:gd name="T4" fmla="*/ 0 w 101"/>
                  <a:gd name="T5" fmla="*/ 1 h 237"/>
                  <a:gd name="T6" fmla="*/ 0 w 101"/>
                  <a:gd name="T7" fmla="*/ 1 h 237"/>
                  <a:gd name="T8" fmla="*/ 0 w 101"/>
                  <a:gd name="T9" fmla="*/ 1 h 237"/>
                  <a:gd name="T10" fmla="*/ 0 w 101"/>
                  <a:gd name="T11" fmla="*/ 0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237"/>
                  <a:gd name="T20" fmla="*/ 101 w 101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237">
                    <a:moveTo>
                      <a:pt x="101" y="0"/>
                    </a:moveTo>
                    <a:lnTo>
                      <a:pt x="6" y="225"/>
                    </a:lnTo>
                    <a:lnTo>
                      <a:pt x="0" y="237"/>
                    </a:lnTo>
                    <a:lnTo>
                      <a:pt x="12" y="225"/>
                    </a:lnTo>
                    <a:lnTo>
                      <a:pt x="83" y="6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4" name="Freeform 52"/>
              <p:cNvSpPr>
                <a:spLocks noChangeArrowheads="1"/>
              </p:cNvSpPr>
              <p:nvPr/>
            </p:nvSpPr>
            <p:spPr bwMode="auto">
              <a:xfrm rot="18240000" flipH="1">
                <a:off x="266" y="1428"/>
                <a:ext cx="34" cy="117"/>
              </a:xfrm>
              <a:custGeom>
                <a:avLst/>
                <a:gdLst>
                  <a:gd name="T0" fmla="*/ 0 w 83"/>
                  <a:gd name="T1" fmla="*/ 0 h 231"/>
                  <a:gd name="T2" fmla="*/ 0 w 83"/>
                  <a:gd name="T3" fmla="*/ 1 h 231"/>
                  <a:gd name="T4" fmla="*/ 0 w 83"/>
                  <a:gd name="T5" fmla="*/ 1 h 231"/>
                  <a:gd name="T6" fmla="*/ 0 w 83"/>
                  <a:gd name="T7" fmla="*/ 1 h 231"/>
                  <a:gd name="T8" fmla="*/ 0 w 83"/>
                  <a:gd name="T9" fmla="*/ 1 h 231"/>
                  <a:gd name="T10" fmla="*/ 0 w 83"/>
                  <a:gd name="T11" fmla="*/ 1 h 231"/>
                  <a:gd name="T12" fmla="*/ 0 w 83"/>
                  <a:gd name="T13" fmla="*/ 0 h 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31"/>
                  <a:gd name="T23" fmla="*/ 83 w 83"/>
                  <a:gd name="T24" fmla="*/ 231 h 2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31">
                    <a:moveTo>
                      <a:pt x="83" y="0"/>
                    </a:moveTo>
                    <a:lnTo>
                      <a:pt x="77" y="6"/>
                    </a:lnTo>
                    <a:lnTo>
                      <a:pt x="0" y="219"/>
                    </a:lnTo>
                    <a:lnTo>
                      <a:pt x="0" y="231"/>
                    </a:lnTo>
                    <a:lnTo>
                      <a:pt x="12" y="225"/>
                    </a:lnTo>
                    <a:lnTo>
                      <a:pt x="83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5" name="Line 53"/>
              <p:cNvSpPr>
                <a:spLocks noChangeShapeType="1"/>
              </p:cNvSpPr>
              <p:nvPr/>
            </p:nvSpPr>
            <p:spPr bwMode="auto">
              <a:xfrm>
                <a:off x="225" y="1468"/>
                <a:ext cx="1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6" name="Line 54"/>
              <p:cNvSpPr>
                <a:spLocks noChangeShapeType="1"/>
              </p:cNvSpPr>
              <p:nvPr/>
            </p:nvSpPr>
            <p:spPr bwMode="auto">
              <a:xfrm flipH="1">
                <a:off x="329" y="1502"/>
                <a:ext cx="6" cy="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7" name="Line 55"/>
              <p:cNvSpPr>
                <a:spLocks noChangeShapeType="1"/>
              </p:cNvSpPr>
              <p:nvPr/>
            </p:nvSpPr>
            <p:spPr bwMode="auto">
              <a:xfrm flipH="1">
                <a:off x="339" y="1497"/>
                <a:ext cx="6" cy="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8" name="Freeform 56"/>
              <p:cNvSpPr>
                <a:spLocks noChangeArrowheads="1"/>
              </p:cNvSpPr>
              <p:nvPr/>
            </p:nvSpPr>
            <p:spPr bwMode="auto">
              <a:xfrm rot="18240000" flipH="1">
                <a:off x="253" y="1517"/>
                <a:ext cx="101" cy="63"/>
              </a:xfrm>
              <a:custGeom>
                <a:avLst/>
                <a:gdLst>
                  <a:gd name="T0" fmla="*/ 0 w 249"/>
                  <a:gd name="T1" fmla="*/ 0 h 124"/>
                  <a:gd name="T2" fmla="*/ 0 w 249"/>
                  <a:gd name="T3" fmla="*/ 1 h 124"/>
                  <a:gd name="T4" fmla="*/ 0 w 249"/>
                  <a:gd name="T5" fmla="*/ 1 h 124"/>
                  <a:gd name="T6" fmla="*/ 0 w 249"/>
                  <a:gd name="T7" fmla="*/ 1 h 124"/>
                  <a:gd name="T8" fmla="*/ 0 w 249"/>
                  <a:gd name="T9" fmla="*/ 1 h 124"/>
                  <a:gd name="T10" fmla="*/ 0 w 249"/>
                  <a:gd name="T11" fmla="*/ 1 h 124"/>
                  <a:gd name="T12" fmla="*/ 0 w 249"/>
                  <a:gd name="T13" fmla="*/ 0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"/>
                  <a:gd name="T22" fmla="*/ 0 h 124"/>
                  <a:gd name="T23" fmla="*/ 249 w 249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" h="124">
                    <a:moveTo>
                      <a:pt x="249" y="0"/>
                    </a:moveTo>
                    <a:lnTo>
                      <a:pt x="237" y="6"/>
                    </a:lnTo>
                    <a:lnTo>
                      <a:pt x="18" y="118"/>
                    </a:lnTo>
                    <a:lnTo>
                      <a:pt x="0" y="124"/>
                    </a:lnTo>
                    <a:lnTo>
                      <a:pt x="12" y="113"/>
                    </a:lnTo>
                    <a:lnTo>
                      <a:pt x="220" y="6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09" name="Oval 57"/>
              <p:cNvSpPr>
                <a:spLocks noChangeArrowheads="1"/>
              </p:cNvSpPr>
              <p:nvPr/>
            </p:nvSpPr>
            <p:spPr bwMode="auto">
              <a:xfrm rot="18240000" flipH="1">
                <a:off x="330" y="1501"/>
                <a:ext cx="1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10" name="Freeform 58"/>
              <p:cNvSpPr>
                <a:spLocks noChangeArrowheads="1"/>
              </p:cNvSpPr>
              <p:nvPr/>
            </p:nvSpPr>
            <p:spPr bwMode="auto">
              <a:xfrm rot="18240000" flipH="1">
                <a:off x="328" y="1502"/>
                <a:ext cx="15" cy="21"/>
              </a:xfrm>
              <a:custGeom>
                <a:avLst/>
                <a:gdLst>
                  <a:gd name="T0" fmla="*/ 0 w 36"/>
                  <a:gd name="T1" fmla="*/ 1 h 42"/>
                  <a:gd name="T2" fmla="*/ 0 w 36"/>
                  <a:gd name="T3" fmla="*/ 1 h 42"/>
                  <a:gd name="T4" fmla="*/ 0 w 36"/>
                  <a:gd name="T5" fmla="*/ 1 h 42"/>
                  <a:gd name="T6" fmla="*/ 0 w 36"/>
                  <a:gd name="T7" fmla="*/ 1 h 42"/>
                  <a:gd name="T8" fmla="*/ 0 w 36"/>
                  <a:gd name="T9" fmla="*/ 1 h 42"/>
                  <a:gd name="T10" fmla="*/ 0 w 36"/>
                  <a:gd name="T11" fmla="*/ 1 h 42"/>
                  <a:gd name="T12" fmla="*/ 0 w 36"/>
                  <a:gd name="T13" fmla="*/ 1 h 42"/>
                  <a:gd name="T14" fmla="*/ 0 w 36"/>
                  <a:gd name="T15" fmla="*/ 1 h 42"/>
                  <a:gd name="T16" fmla="*/ 0 w 36"/>
                  <a:gd name="T17" fmla="*/ 1 h 42"/>
                  <a:gd name="T18" fmla="*/ 0 w 36"/>
                  <a:gd name="T19" fmla="*/ 1 h 42"/>
                  <a:gd name="T20" fmla="*/ 0 w 36"/>
                  <a:gd name="T21" fmla="*/ 1 h 42"/>
                  <a:gd name="T22" fmla="*/ 0 w 36"/>
                  <a:gd name="T23" fmla="*/ 1 h 42"/>
                  <a:gd name="T24" fmla="*/ 0 w 36"/>
                  <a:gd name="T25" fmla="*/ 1 h 42"/>
                  <a:gd name="T26" fmla="*/ 0 w 36"/>
                  <a:gd name="T27" fmla="*/ 1 h 42"/>
                  <a:gd name="T28" fmla="*/ 0 w 36"/>
                  <a:gd name="T29" fmla="*/ 1 h 42"/>
                  <a:gd name="T30" fmla="*/ 0 w 36"/>
                  <a:gd name="T31" fmla="*/ 1 h 42"/>
                  <a:gd name="T32" fmla="*/ 0 w 36"/>
                  <a:gd name="T33" fmla="*/ 1 h 42"/>
                  <a:gd name="T34" fmla="*/ 0 w 36"/>
                  <a:gd name="T35" fmla="*/ 0 h 42"/>
                  <a:gd name="T36" fmla="*/ 0 w 36"/>
                  <a:gd name="T37" fmla="*/ 0 h 42"/>
                  <a:gd name="T38" fmla="*/ 0 w 36"/>
                  <a:gd name="T39" fmla="*/ 0 h 42"/>
                  <a:gd name="T40" fmla="*/ 0 w 36"/>
                  <a:gd name="T41" fmla="*/ 1 h 42"/>
                  <a:gd name="T42" fmla="*/ 0 w 36"/>
                  <a:gd name="T43" fmla="*/ 1 h 42"/>
                  <a:gd name="T44" fmla="*/ 0 w 36"/>
                  <a:gd name="T45" fmla="*/ 1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42"/>
                  <a:gd name="T71" fmla="*/ 36 w 36"/>
                  <a:gd name="T72" fmla="*/ 42 h 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42">
                    <a:moveTo>
                      <a:pt x="30" y="12"/>
                    </a:moveTo>
                    <a:lnTo>
                      <a:pt x="36" y="18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18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1" name="Freeform 59"/>
              <p:cNvSpPr>
                <a:spLocks noChangeArrowheads="1"/>
              </p:cNvSpPr>
              <p:nvPr/>
            </p:nvSpPr>
            <p:spPr bwMode="auto">
              <a:xfrm rot="18240000" flipH="1">
                <a:off x="337" y="1498"/>
                <a:ext cx="17" cy="27"/>
              </a:xfrm>
              <a:custGeom>
                <a:avLst/>
                <a:gdLst>
                  <a:gd name="T0" fmla="*/ 0 w 42"/>
                  <a:gd name="T1" fmla="*/ 1 h 53"/>
                  <a:gd name="T2" fmla="*/ 0 w 42"/>
                  <a:gd name="T3" fmla="*/ 1 h 53"/>
                  <a:gd name="T4" fmla="*/ 0 w 42"/>
                  <a:gd name="T5" fmla="*/ 0 h 53"/>
                  <a:gd name="T6" fmla="*/ 0 w 42"/>
                  <a:gd name="T7" fmla="*/ 1 h 53"/>
                  <a:gd name="T8" fmla="*/ 0 w 42"/>
                  <a:gd name="T9" fmla="*/ 1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3"/>
                  <a:gd name="T17" fmla="*/ 42 w 4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3">
                    <a:moveTo>
                      <a:pt x="36" y="53"/>
                    </a:moveTo>
                    <a:lnTo>
                      <a:pt x="42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3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2" name="Freeform 60"/>
              <p:cNvSpPr>
                <a:spLocks noChangeArrowheads="1"/>
              </p:cNvSpPr>
              <p:nvPr/>
            </p:nvSpPr>
            <p:spPr bwMode="auto">
              <a:xfrm rot="18240000" flipH="1">
                <a:off x="330" y="1502"/>
                <a:ext cx="17" cy="24"/>
              </a:xfrm>
              <a:custGeom>
                <a:avLst/>
                <a:gdLst>
                  <a:gd name="T0" fmla="*/ 0 w 42"/>
                  <a:gd name="T1" fmla="*/ 1 h 48"/>
                  <a:gd name="T2" fmla="*/ 0 w 42"/>
                  <a:gd name="T3" fmla="*/ 1 h 48"/>
                  <a:gd name="T4" fmla="*/ 0 w 42"/>
                  <a:gd name="T5" fmla="*/ 1 h 48"/>
                  <a:gd name="T6" fmla="*/ 0 w 42"/>
                  <a:gd name="T7" fmla="*/ 1 h 48"/>
                  <a:gd name="T8" fmla="*/ 0 w 42"/>
                  <a:gd name="T9" fmla="*/ 0 h 48"/>
                  <a:gd name="T10" fmla="*/ 0 w 42"/>
                  <a:gd name="T11" fmla="*/ 0 h 48"/>
                  <a:gd name="T12" fmla="*/ 0 w 42"/>
                  <a:gd name="T13" fmla="*/ 1 h 48"/>
                  <a:gd name="T14" fmla="*/ 0 w 42"/>
                  <a:gd name="T15" fmla="*/ 1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48"/>
                  <a:gd name="T26" fmla="*/ 42 w 42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48">
                    <a:moveTo>
                      <a:pt x="24" y="48"/>
                    </a:moveTo>
                    <a:lnTo>
                      <a:pt x="42" y="3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3" name="Freeform 61"/>
              <p:cNvSpPr>
                <a:spLocks noChangeArrowheads="1"/>
              </p:cNvSpPr>
              <p:nvPr/>
            </p:nvSpPr>
            <p:spPr bwMode="auto">
              <a:xfrm rot="18240000" flipH="1">
                <a:off x="242" y="1520"/>
                <a:ext cx="109" cy="39"/>
              </a:xfrm>
              <a:custGeom>
                <a:avLst/>
                <a:gdLst>
                  <a:gd name="T0" fmla="*/ 0 w 267"/>
                  <a:gd name="T1" fmla="*/ 0 h 77"/>
                  <a:gd name="T2" fmla="*/ 0 w 267"/>
                  <a:gd name="T3" fmla="*/ 0 h 77"/>
                  <a:gd name="T4" fmla="*/ 0 w 267"/>
                  <a:gd name="T5" fmla="*/ 1 h 77"/>
                  <a:gd name="T6" fmla="*/ 0 w 267"/>
                  <a:gd name="T7" fmla="*/ 1 h 77"/>
                  <a:gd name="T8" fmla="*/ 0 w 267"/>
                  <a:gd name="T9" fmla="*/ 1 h 77"/>
                  <a:gd name="T10" fmla="*/ 0 w 267"/>
                  <a:gd name="T11" fmla="*/ 1 h 77"/>
                  <a:gd name="T12" fmla="*/ 0 w 26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"/>
                  <a:gd name="T22" fmla="*/ 0 h 77"/>
                  <a:gd name="T23" fmla="*/ 267 w 26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" h="77">
                    <a:moveTo>
                      <a:pt x="267" y="0"/>
                    </a:moveTo>
                    <a:lnTo>
                      <a:pt x="255" y="0"/>
                    </a:lnTo>
                    <a:lnTo>
                      <a:pt x="12" y="65"/>
                    </a:lnTo>
                    <a:lnTo>
                      <a:pt x="0" y="77"/>
                    </a:lnTo>
                    <a:lnTo>
                      <a:pt x="18" y="77"/>
                    </a:lnTo>
                    <a:lnTo>
                      <a:pt x="255" y="6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4" name="Line 62"/>
              <p:cNvSpPr>
                <a:spLocks noChangeShapeType="1"/>
              </p:cNvSpPr>
              <p:nvPr/>
            </p:nvSpPr>
            <p:spPr bwMode="auto">
              <a:xfrm>
                <a:off x="250" y="1572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5" name="Line 63"/>
              <p:cNvSpPr>
                <a:spLocks noChangeShapeType="1"/>
              </p:cNvSpPr>
              <p:nvPr/>
            </p:nvSpPr>
            <p:spPr bwMode="auto">
              <a:xfrm>
                <a:off x="331" y="1510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6" name="Line 64"/>
              <p:cNvSpPr>
                <a:spLocks noChangeShapeType="1"/>
              </p:cNvSpPr>
              <p:nvPr/>
            </p:nvSpPr>
            <p:spPr bwMode="auto">
              <a:xfrm>
                <a:off x="349" y="1527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7" name="Freeform 65"/>
              <p:cNvSpPr>
                <a:spLocks noChangeArrowheads="1"/>
              </p:cNvSpPr>
              <p:nvPr/>
            </p:nvSpPr>
            <p:spPr bwMode="auto">
              <a:xfrm rot="18240000" flipH="1">
                <a:off x="341" y="1497"/>
                <a:ext cx="19" cy="27"/>
              </a:xfrm>
              <a:custGeom>
                <a:avLst/>
                <a:gdLst>
                  <a:gd name="T0" fmla="*/ 0 w 48"/>
                  <a:gd name="T1" fmla="*/ 1 h 53"/>
                  <a:gd name="T2" fmla="*/ 0 w 48"/>
                  <a:gd name="T3" fmla="*/ 1 h 53"/>
                  <a:gd name="T4" fmla="*/ 0 w 48"/>
                  <a:gd name="T5" fmla="*/ 1 h 53"/>
                  <a:gd name="T6" fmla="*/ 0 w 48"/>
                  <a:gd name="T7" fmla="*/ 1 h 53"/>
                  <a:gd name="T8" fmla="*/ 0 w 48"/>
                  <a:gd name="T9" fmla="*/ 0 h 53"/>
                  <a:gd name="T10" fmla="*/ 0 w 48"/>
                  <a:gd name="T11" fmla="*/ 1 h 53"/>
                  <a:gd name="T12" fmla="*/ 0 w 48"/>
                  <a:gd name="T13" fmla="*/ 1 h 53"/>
                  <a:gd name="T14" fmla="*/ 0 w 48"/>
                  <a:gd name="T15" fmla="*/ 1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3"/>
                  <a:gd name="T26" fmla="*/ 48 w 48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3">
                    <a:moveTo>
                      <a:pt x="18" y="36"/>
                    </a:moveTo>
                    <a:lnTo>
                      <a:pt x="30" y="47"/>
                    </a:lnTo>
                    <a:lnTo>
                      <a:pt x="42" y="53"/>
                    </a:lnTo>
                    <a:lnTo>
                      <a:pt x="48" y="47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8" name="Freeform 66"/>
              <p:cNvSpPr>
                <a:spLocks noChangeArrowheads="1"/>
              </p:cNvSpPr>
              <p:nvPr/>
            </p:nvSpPr>
            <p:spPr bwMode="auto">
              <a:xfrm rot="18240000" flipH="1">
                <a:off x="348" y="1503"/>
                <a:ext cx="7" cy="12"/>
              </a:xfrm>
              <a:custGeom>
                <a:avLst/>
                <a:gdLst>
                  <a:gd name="T0" fmla="*/ 0 w 18"/>
                  <a:gd name="T1" fmla="*/ 1 h 24"/>
                  <a:gd name="T2" fmla="*/ 0 w 18"/>
                  <a:gd name="T3" fmla="*/ 1 h 24"/>
                  <a:gd name="T4" fmla="*/ 0 w 18"/>
                  <a:gd name="T5" fmla="*/ 1 h 24"/>
                  <a:gd name="T6" fmla="*/ 0 w 18"/>
                  <a:gd name="T7" fmla="*/ 0 h 24"/>
                  <a:gd name="T8" fmla="*/ 0 w 18"/>
                  <a:gd name="T9" fmla="*/ 1 h 24"/>
                  <a:gd name="T10" fmla="*/ 0 w 18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2" y="24"/>
                    </a:moveTo>
                    <a:lnTo>
                      <a:pt x="18" y="18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19" name="Oval 67"/>
              <p:cNvSpPr>
                <a:spLocks noChangeArrowheads="1"/>
              </p:cNvSpPr>
              <p:nvPr/>
            </p:nvSpPr>
            <p:spPr bwMode="auto">
              <a:xfrm rot="18240000" flipH="1">
                <a:off x="351" y="1505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20" name="Freeform 68"/>
              <p:cNvSpPr>
                <a:spLocks noChangeArrowheads="1"/>
              </p:cNvSpPr>
              <p:nvPr/>
            </p:nvSpPr>
            <p:spPr bwMode="auto">
              <a:xfrm rot="18240000" flipH="1">
                <a:off x="355" y="1501"/>
                <a:ext cx="7" cy="9"/>
              </a:xfrm>
              <a:custGeom>
                <a:avLst/>
                <a:gdLst>
                  <a:gd name="T0" fmla="*/ 0 w 18"/>
                  <a:gd name="T1" fmla="*/ 1 h 18"/>
                  <a:gd name="T2" fmla="*/ 0 w 18"/>
                  <a:gd name="T3" fmla="*/ 1 h 18"/>
                  <a:gd name="T4" fmla="*/ 0 w 18"/>
                  <a:gd name="T5" fmla="*/ 1 h 18"/>
                  <a:gd name="T6" fmla="*/ 0 w 18"/>
                  <a:gd name="T7" fmla="*/ 1 h 18"/>
                  <a:gd name="T8" fmla="*/ 0 w 18"/>
                  <a:gd name="T9" fmla="*/ 1 h 18"/>
                  <a:gd name="T10" fmla="*/ 0 w 18"/>
                  <a:gd name="T11" fmla="*/ 1 h 18"/>
                  <a:gd name="T12" fmla="*/ 0 w 18"/>
                  <a:gd name="T13" fmla="*/ 1 h 18"/>
                  <a:gd name="T14" fmla="*/ 0 w 18"/>
                  <a:gd name="T15" fmla="*/ 1 h 18"/>
                  <a:gd name="T16" fmla="*/ 0 w 18"/>
                  <a:gd name="T17" fmla="*/ 1 h 18"/>
                  <a:gd name="T18" fmla="*/ 0 w 18"/>
                  <a:gd name="T19" fmla="*/ 1 h 18"/>
                  <a:gd name="T20" fmla="*/ 0 w 18"/>
                  <a:gd name="T21" fmla="*/ 0 h 18"/>
                  <a:gd name="T22" fmla="*/ 0 w 18"/>
                  <a:gd name="T23" fmla="*/ 0 h 18"/>
                  <a:gd name="T24" fmla="*/ 0 w 18"/>
                  <a:gd name="T25" fmla="*/ 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2" y="6"/>
                    </a:moveTo>
                    <a:lnTo>
                      <a:pt x="18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21" name="Line 69"/>
              <p:cNvSpPr>
                <a:spLocks noChangeShapeType="1"/>
              </p:cNvSpPr>
              <p:nvPr/>
            </p:nvSpPr>
            <p:spPr bwMode="auto">
              <a:xfrm flipH="1">
                <a:off x="347" y="1507"/>
                <a:ext cx="9" cy="2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22" name="Line 70"/>
              <p:cNvSpPr>
                <a:spLocks noChangeShapeType="1"/>
              </p:cNvSpPr>
              <p:nvPr/>
            </p:nvSpPr>
            <p:spPr bwMode="auto">
              <a:xfrm flipH="1">
                <a:off x="346" y="1503"/>
                <a:ext cx="9" cy="2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23" name="Oval 71"/>
              <p:cNvSpPr>
                <a:spLocks noChangeArrowheads="1"/>
              </p:cNvSpPr>
              <p:nvPr/>
            </p:nvSpPr>
            <p:spPr bwMode="auto">
              <a:xfrm rot="18240000" flipH="1">
                <a:off x="340" y="1504"/>
                <a:ext cx="10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24" name="Freeform 72"/>
              <p:cNvSpPr>
                <a:spLocks noChangeArrowheads="1"/>
              </p:cNvSpPr>
              <p:nvPr/>
            </p:nvSpPr>
            <p:spPr bwMode="auto">
              <a:xfrm rot="18240000" flipH="1">
                <a:off x="340" y="1503"/>
                <a:ext cx="10" cy="18"/>
              </a:xfrm>
              <a:custGeom>
                <a:avLst/>
                <a:gdLst>
                  <a:gd name="T0" fmla="*/ 0 w 24"/>
                  <a:gd name="T1" fmla="*/ 1 h 36"/>
                  <a:gd name="T2" fmla="*/ 0 w 24"/>
                  <a:gd name="T3" fmla="*/ 1 h 36"/>
                  <a:gd name="T4" fmla="*/ 0 w 24"/>
                  <a:gd name="T5" fmla="*/ 1 h 36"/>
                  <a:gd name="T6" fmla="*/ 0 w 24"/>
                  <a:gd name="T7" fmla="*/ 1 h 36"/>
                  <a:gd name="T8" fmla="*/ 0 w 24"/>
                  <a:gd name="T9" fmla="*/ 1 h 36"/>
                  <a:gd name="T10" fmla="*/ 0 w 24"/>
                  <a:gd name="T11" fmla="*/ 1 h 36"/>
                  <a:gd name="T12" fmla="*/ 0 w 24"/>
                  <a:gd name="T13" fmla="*/ 1 h 36"/>
                  <a:gd name="T14" fmla="*/ 0 w 24"/>
                  <a:gd name="T15" fmla="*/ 1 h 36"/>
                  <a:gd name="T16" fmla="*/ 0 w 24"/>
                  <a:gd name="T17" fmla="*/ 1 h 36"/>
                  <a:gd name="T18" fmla="*/ 0 w 24"/>
                  <a:gd name="T19" fmla="*/ 1 h 36"/>
                  <a:gd name="T20" fmla="*/ 0 w 24"/>
                  <a:gd name="T21" fmla="*/ 1 h 36"/>
                  <a:gd name="T22" fmla="*/ 0 w 24"/>
                  <a:gd name="T23" fmla="*/ 1 h 36"/>
                  <a:gd name="T24" fmla="*/ 0 w 24"/>
                  <a:gd name="T25" fmla="*/ 1 h 36"/>
                  <a:gd name="T26" fmla="*/ 0 w 24"/>
                  <a:gd name="T27" fmla="*/ 1 h 36"/>
                  <a:gd name="T28" fmla="*/ 0 w 24"/>
                  <a:gd name="T29" fmla="*/ 1 h 36"/>
                  <a:gd name="T30" fmla="*/ 0 w 24"/>
                  <a:gd name="T31" fmla="*/ 1 h 36"/>
                  <a:gd name="T32" fmla="*/ 0 w 24"/>
                  <a:gd name="T33" fmla="*/ 1 h 36"/>
                  <a:gd name="T34" fmla="*/ 0 w 24"/>
                  <a:gd name="T35" fmla="*/ 1 h 36"/>
                  <a:gd name="T36" fmla="*/ 0 w 24"/>
                  <a:gd name="T37" fmla="*/ 0 h 36"/>
                  <a:gd name="T38" fmla="*/ 0 w 24"/>
                  <a:gd name="T39" fmla="*/ 1 h 36"/>
                  <a:gd name="T40" fmla="*/ 0 w 24"/>
                  <a:gd name="T41" fmla="*/ 1 h 36"/>
                  <a:gd name="T42" fmla="*/ 0 w 24"/>
                  <a:gd name="T43" fmla="*/ 1 h 36"/>
                  <a:gd name="T44" fmla="*/ 0 w 24"/>
                  <a:gd name="T45" fmla="*/ 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6"/>
                  <a:gd name="T71" fmla="*/ 24 w 24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6">
                    <a:moveTo>
                      <a:pt x="18" y="12"/>
                    </a:moveTo>
                    <a:lnTo>
                      <a:pt x="24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25" name="Line 73"/>
              <p:cNvSpPr>
                <a:spLocks noChangeShapeType="1"/>
              </p:cNvSpPr>
              <p:nvPr/>
            </p:nvSpPr>
            <p:spPr bwMode="auto">
              <a:xfrm flipH="1">
                <a:off x="299" y="1521"/>
                <a:ext cx="34" cy="2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26" name="Line 74"/>
              <p:cNvSpPr>
                <a:spLocks noChangeShapeType="1"/>
              </p:cNvSpPr>
              <p:nvPr/>
            </p:nvSpPr>
            <p:spPr bwMode="auto">
              <a:xfrm flipH="1">
                <a:off x="288" y="1515"/>
                <a:ext cx="41" cy="3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27" name="Freeform 75"/>
              <p:cNvSpPr>
                <a:spLocks noChangeArrowheads="1"/>
              </p:cNvSpPr>
              <p:nvPr/>
            </p:nvSpPr>
            <p:spPr bwMode="auto">
              <a:xfrm rot="18240000" flipH="1">
                <a:off x="293" y="1519"/>
                <a:ext cx="53" cy="37"/>
              </a:xfrm>
              <a:custGeom>
                <a:avLst/>
                <a:gdLst>
                  <a:gd name="T0" fmla="*/ 0 w 130"/>
                  <a:gd name="T1" fmla="*/ 1 h 72"/>
                  <a:gd name="T2" fmla="*/ 0 w 130"/>
                  <a:gd name="T3" fmla="*/ 0 h 72"/>
                  <a:gd name="T4" fmla="*/ 0 w 130"/>
                  <a:gd name="T5" fmla="*/ 1 h 72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72"/>
                  <a:gd name="T11" fmla="*/ 130 w 130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72">
                    <a:moveTo>
                      <a:pt x="0" y="72"/>
                    </a:moveTo>
                    <a:lnTo>
                      <a:pt x="124" y="0"/>
                    </a:lnTo>
                    <a:lnTo>
                      <a:pt x="130" y="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28" name="Freeform 76"/>
              <p:cNvSpPr>
                <a:spLocks noChangeArrowheads="1"/>
              </p:cNvSpPr>
              <p:nvPr/>
            </p:nvSpPr>
            <p:spPr bwMode="auto">
              <a:xfrm rot="18240000" flipH="1">
                <a:off x="155" y="1560"/>
                <a:ext cx="17" cy="30"/>
              </a:xfrm>
              <a:custGeom>
                <a:avLst/>
                <a:gdLst>
                  <a:gd name="T0" fmla="*/ 0 w 42"/>
                  <a:gd name="T1" fmla="*/ 1 h 59"/>
                  <a:gd name="T2" fmla="*/ 0 w 42"/>
                  <a:gd name="T3" fmla="*/ 1 h 59"/>
                  <a:gd name="T4" fmla="*/ 0 w 42"/>
                  <a:gd name="T5" fmla="*/ 1 h 59"/>
                  <a:gd name="T6" fmla="*/ 0 w 42"/>
                  <a:gd name="T7" fmla="*/ 0 h 59"/>
                  <a:gd name="T8" fmla="*/ 0 w 42"/>
                  <a:gd name="T9" fmla="*/ 1 h 59"/>
                  <a:gd name="T10" fmla="*/ 0 w 42"/>
                  <a:gd name="T11" fmla="*/ 1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59"/>
                  <a:gd name="T20" fmla="*/ 42 w 4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59">
                    <a:moveTo>
                      <a:pt x="0" y="35"/>
                    </a:moveTo>
                    <a:lnTo>
                      <a:pt x="12" y="59"/>
                    </a:lnTo>
                    <a:lnTo>
                      <a:pt x="42" y="47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29" name="Freeform 77"/>
              <p:cNvSpPr>
                <a:spLocks noChangeArrowheads="1"/>
              </p:cNvSpPr>
              <p:nvPr/>
            </p:nvSpPr>
            <p:spPr bwMode="auto">
              <a:xfrm rot="18240000" flipH="1">
                <a:off x="155" y="1560"/>
                <a:ext cx="17" cy="30"/>
              </a:xfrm>
              <a:custGeom>
                <a:avLst/>
                <a:gdLst>
                  <a:gd name="T0" fmla="*/ 0 w 42"/>
                  <a:gd name="T1" fmla="*/ 1 h 59"/>
                  <a:gd name="T2" fmla="*/ 0 w 42"/>
                  <a:gd name="T3" fmla="*/ 1 h 59"/>
                  <a:gd name="T4" fmla="*/ 0 w 42"/>
                  <a:gd name="T5" fmla="*/ 1 h 59"/>
                  <a:gd name="T6" fmla="*/ 0 w 42"/>
                  <a:gd name="T7" fmla="*/ 0 h 59"/>
                  <a:gd name="T8" fmla="*/ 0 w 42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9"/>
                  <a:gd name="T17" fmla="*/ 42 w 4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9">
                    <a:moveTo>
                      <a:pt x="0" y="35"/>
                    </a:moveTo>
                    <a:lnTo>
                      <a:pt x="12" y="59"/>
                    </a:lnTo>
                    <a:lnTo>
                      <a:pt x="42" y="47"/>
                    </a:lnTo>
                    <a:lnTo>
                      <a:pt x="12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0" name="Freeform 78"/>
              <p:cNvSpPr>
                <a:spLocks noChangeArrowheads="1"/>
              </p:cNvSpPr>
              <p:nvPr/>
            </p:nvSpPr>
            <p:spPr bwMode="auto">
              <a:xfrm rot="18240000" flipH="1">
                <a:off x="141" y="1531"/>
                <a:ext cx="24" cy="24"/>
              </a:xfrm>
              <a:custGeom>
                <a:avLst/>
                <a:gdLst>
                  <a:gd name="T0" fmla="*/ 0 w 59"/>
                  <a:gd name="T1" fmla="*/ 1 h 48"/>
                  <a:gd name="T2" fmla="*/ 0 w 59"/>
                  <a:gd name="T3" fmla="*/ 1 h 48"/>
                  <a:gd name="T4" fmla="*/ 0 w 59"/>
                  <a:gd name="T5" fmla="*/ 0 h 48"/>
                  <a:gd name="T6" fmla="*/ 0 w 59"/>
                  <a:gd name="T7" fmla="*/ 1 h 48"/>
                  <a:gd name="T8" fmla="*/ 0 w 59"/>
                  <a:gd name="T9" fmla="*/ 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8"/>
                  <a:gd name="T17" fmla="*/ 59 w 59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8">
                    <a:moveTo>
                      <a:pt x="47" y="48"/>
                    </a:moveTo>
                    <a:lnTo>
                      <a:pt x="59" y="42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47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1" name="Freeform 79"/>
              <p:cNvSpPr>
                <a:spLocks noChangeArrowheads="1"/>
              </p:cNvSpPr>
              <p:nvPr/>
            </p:nvSpPr>
            <p:spPr bwMode="auto">
              <a:xfrm rot="18240000" flipH="1">
                <a:off x="141" y="1531"/>
                <a:ext cx="24" cy="24"/>
              </a:xfrm>
              <a:custGeom>
                <a:avLst/>
                <a:gdLst>
                  <a:gd name="T0" fmla="*/ 0 w 59"/>
                  <a:gd name="T1" fmla="*/ 1 h 48"/>
                  <a:gd name="T2" fmla="*/ 0 w 59"/>
                  <a:gd name="T3" fmla="*/ 1 h 48"/>
                  <a:gd name="T4" fmla="*/ 0 w 59"/>
                  <a:gd name="T5" fmla="*/ 0 h 48"/>
                  <a:gd name="T6" fmla="*/ 0 w 59"/>
                  <a:gd name="T7" fmla="*/ 1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48"/>
                  <a:gd name="T14" fmla="*/ 59 w 59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48">
                    <a:moveTo>
                      <a:pt x="47" y="48"/>
                    </a:moveTo>
                    <a:lnTo>
                      <a:pt x="59" y="42"/>
                    </a:lnTo>
                    <a:lnTo>
                      <a:pt x="30" y="0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2" name="Freeform 80"/>
              <p:cNvSpPr>
                <a:spLocks noChangeArrowheads="1"/>
              </p:cNvSpPr>
              <p:nvPr/>
            </p:nvSpPr>
            <p:spPr bwMode="auto">
              <a:xfrm rot="18240000" flipH="1">
                <a:off x="131" y="1556"/>
                <a:ext cx="34" cy="42"/>
              </a:xfrm>
              <a:custGeom>
                <a:avLst/>
                <a:gdLst>
                  <a:gd name="T0" fmla="*/ 0 w 83"/>
                  <a:gd name="T1" fmla="*/ 1 h 83"/>
                  <a:gd name="T2" fmla="*/ 0 w 83"/>
                  <a:gd name="T3" fmla="*/ 1 h 83"/>
                  <a:gd name="T4" fmla="*/ 0 w 83"/>
                  <a:gd name="T5" fmla="*/ 0 h 83"/>
                  <a:gd name="T6" fmla="*/ 0 w 83"/>
                  <a:gd name="T7" fmla="*/ 1 h 83"/>
                  <a:gd name="T8" fmla="*/ 0 w 8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83"/>
                  <a:gd name="T17" fmla="*/ 83 w 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83">
                    <a:moveTo>
                      <a:pt x="30" y="83"/>
                    </a:moveTo>
                    <a:lnTo>
                      <a:pt x="83" y="42"/>
                    </a:lnTo>
                    <a:lnTo>
                      <a:pt x="48" y="0"/>
                    </a:lnTo>
                    <a:lnTo>
                      <a:pt x="0" y="36"/>
                    </a:lnTo>
                    <a:lnTo>
                      <a:pt x="30" y="83"/>
                    </a:lnTo>
                    <a:close/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3" name="Freeform 81"/>
              <p:cNvSpPr>
                <a:spLocks noChangeArrowheads="1"/>
              </p:cNvSpPr>
              <p:nvPr/>
            </p:nvSpPr>
            <p:spPr bwMode="auto">
              <a:xfrm rot="18240000" flipH="1">
                <a:off x="117" y="1529"/>
                <a:ext cx="34" cy="42"/>
              </a:xfrm>
              <a:custGeom>
                <a:avLst/>
                <a:gdLst>
                  <a:gd name="T0" fmla="*/ 0 w 83"/>
                  <a:gd name="T1" fmla="*/ 1 h 83"/>
                  <a:gd name="T2" fmla="*/ 0 w 83"/>
                  <a:gd name="T3" fmla="*/ 1 h 83"/>
                  <a:gd name="T4" fmla="*/ 0 w 83"/>
                  <a:gd name="T5" fmla="*/ 0 h 83"/>
                  <a:gd name="T6" fmla="*/ 0 w 83"/>
                  <a:gd name="T7" fmla="*/ 1 h 83"/>
                  <a:gd name="T8" fmla="*/ 0 w 8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83"/>
                  <a:gd name="T17" fmla="*/ 83 w 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83">
                    <a:moveTo>
                      <a:pt x="29" y="83"/>
                    </a:moveTo>
                    <a:lnTo>
                      <a:pt x="83" y="47"/>
                    </a:lnTo>
                    <a:lnTo>
                      <a:pt x="47" y="0"/>
                    </a:lnTo>
                    <a:lnTo>
                      <a:pt x="0" y="41"/>
                    </a:lnTo>
                    <a:lnTo>
                      <a:pt x="29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4" name="Freeform 82"/>
              <p:cNvSpPr>
                <a:spLocks noChangeArrowheads="1"/>
              </p:cNvSpPr>
              <p:nvPr/>
            </p:nvSpPr>
            <p:spPr bwMode="auto">
              <a:xfrm rot="18240000" flipH="1">
                <a:off x="120" y="1521"/>
                <a:ext cx="31" cy="27"/>
              </a:xfrm>
              <a:custGeom>
                <a:avLst/>
                <a:gdLst>
                  <a:gd name="T0" fmla="*/ 0 w 77"/>
                  <a:gd name="T1" fmla="*/ 0 h 53"/>
                  <a:gd name="T2" fmla="*/ 0 w 77"/>
                  <a:gd name="T3" fmla="*/ 1 h 53"/>
                  <a:gd name="T4" fmla="*/ 0 w 77"/>
                  <a:gd name="T5" fmla="*/ 1 h 53"/>
                  <a:gd name="T6" fmla="*/ 0 w 77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53"/>
                  <a:gd name="T14" fmla="*/ 77 w 77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53">
                    <a:moveTo>
                      <a:pt x="77" y="0"/>
                    </a:moveTo>
                    <a:lnTo>
                      <a:pt x="53" y="12"/>
                    </a:lnTo>
                    <a:lnTo>
                      <a:pt x="0" y="5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5" name="Freeform 83"/>
              <p:cNvSpPr>
                <a:spLocks noChangeArrowheads="1"/>
              </p:cNvSpPr>
              <p:nvPr/>
            </p:nvSpPr>
            <p:spPr bwMode="auto">
              <a:xfrm rot="18240000" flipH="1">
                <a:off x="120" y="1521"/>
                <a:ext cx="31" cy="27"/>
              </a:xfrm>
              <a:custGeom>
                <a:avLst/>
                <a:gdLst>
                  <a:gd name="T0" fmla="*/ 0 w 77"/>
                  <a:gd name="T1" fmla="*/ 0 h 53"/>
                  <a:gd name="T2" fmla="*/ 0 w 77"/>
                  <a:gd name="T3" fmla="*/ 1 h 53"/>
                  <a:gd name="T4" fmla="*/ 0 w 77"/>
                  <a:gd name="T5" fmla="*/ 1 h 53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53"/>
                  <a:gd name="T11" fmla="*/ 77 w 77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53">
                    <a:moveTo>
                      <a:pt x="77" y="0"/>
                    </a:moveTo>
                    <a:lnTo>
                      <a:pt x="53" y="12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6" name="Oval 84"/>
              <p:cNvSpPr>
                <a:spLocks noChangeArrowheads="1"/>
              </p:cNvSpPr>
              <p:nvPr/>
            </p:nvSpPr>
            <p:spPr bwMode="auto">
              <a:xfrm rot="18240000" flipH="1">
                <a:off x="189" y="1565"/>
                <a:ext cx="12" cy="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37" name="Freeform 85"/>
              <p:cNvSpPr>
                <a:spLocks noChangeArrowheads="1"/>
              </p:cNvSpPr>
              <p:nvPr/>
            </p:nvSpPr>
            <p:spPr bwMode="auto">
              <a:xfrm rot="18240000" flipH="1">
                <a:off x="186" y="1563"/>
                <a:ext cx="12" cy="15"/>
              </a:xfrm>
              <a:custGeom>
                <a:avLst/>
                <a:gdLst>
                  <a:gd name="T0" fmla="*/ 0 w 29"/>
                  <a:gd name="T1" fmla="*/ 0 h 30"/>
                  <a:gd name="T2" fmla="*/ 0 w 29"/>
                  <a:gd name="T3" fmla="*/ 1 h 30"/>
                  <a:gd name="T4" fmla="*/ 0 w 29"/>
                  <a:gd name="T5" fmla="*/ 1 h 30"/>
                  <a:gd name="T6" fmla="*/ 0 w 29"/>
                  <a:gd name="T7" fmla="*/ 1 h 30"/>
                  <a:gd name="T8" fmla="*/ 0 w 29"/>
                  <a:gd name="T9" fmla="*/ 1 h 30"/>
                  <a:gd name="T10" fmla="*/ 0 w 29"/>
                  <a:gd name="T11" fmla="*/ 1 h 30"/>
                  <a:gd name="T12" fmla="*/ 0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0 w 29"/>
                  <a:gd name="T21" fmla="*/ 1 h 30"/>
                  <a:gd name="T22" fmla="*/ 0 w 29"/>
                  <a:gd name="T23" fmla="*/ 1 h 30"/>
                  <a:gd name="T24" fmla="*/ 0 w 29"/>
                  <a:gd name="T25" fmla="*/ 1 h 30"/>
                  <a:gd name="T26" fmla="*/ 0 w 29"/>
                  <a:gd name="T27" fmla="*/ 1 h 30"/>
                  <a:gd name="T28" fmla="*/ 0 w 29"/>
                  <a:gd name="T29" fmla="*/ 1 h 30"/>
                  <a:gd name="T30" fmla="*/ 0 w 29"/>
                  <a:gd name="T31" fmla="*/ 1 h 30"/>
                  <a:gd name="T32" fmla="*/ 0 w 29"/>
                  <a:gd name="T33" fmla="*/ 1 h 30"/>
                  <a:gd name="T34" fmla="*/ 0 w 29"/>
                  <a:gd name="T35" fmla="*/ 0 h 30"/>
                  <a:gd name="T36" fmla="*/ 0 w 29"/>
                  <a:gd name="T37" fmla="*/ 0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30"/>
                  <a:gd name="T59" fmla="*/ 29 w 29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30">
                    <a:moveTo>
                      <a:pt x="17" y="0"/>
                    </a:moveTo>
                    <a:lnTo>
                      <a:pt x="23" y="6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3" y="24"/>
                    </a:lnTo>
                    <a:lnTo>
                      <a:pt x="17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8" name="Freeform 86"/>
              <p:cNvSpPr>
                <a:spLocks noChangeArrowheads="1"/>
              </p:cNvSpPr>
              <p:nvPr/>
            </p:nvSpPr>
            <p:spPr bwMode="auto">
              <a:xfrm rot="18240000" flipH="1">
                <a:off x="190" y="1563"/>
                <a:ext cx="12" cy="15"/>
              </a:xfrm>
              <a:custGeom>
                <a:avLst/>
                <a:gdLst>
                  <a:gd name="T0" fmla="*/ 0 w 29"/>
                  <a:gd name="T1" fmla="*/ 1 h 30"/>
                  <a:gd name="T2" fmla="*/ 0 w 29"/>
                  <a:gd name="T3" fmla="*/ 1 h 30"/>
                  <a:gd name="T4" fmla="*/ 0 w 29"/>
                  <a:gd name="T5" fmla="*/ 1 h 30"/>
                  <a:gd name="T6" fmla="*/ 0 w 29"/>
                  <a:gd name="T7" fmla="*/ 0 h 30"/>
                  <a:gd name="T8" fmla="*/ 0 w 29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0"/>
                  <a:gd name="T17" fmla="*/ 29 w 2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0">
                    <a:moveTo>
                      <a:pt x="0" y="12"/>
                    </a:moveTo>
                    <a:lnTo>
                      <a:pt x="12" y="30"/>
                    </a:lnTo>
                    <a:lnTo>
                      <a:pt x="29" y="18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39" name="Oval 87"/>
              <p:cNvSpPr>
                <a:spLocks noChangeArrowheads="1"/>
              </p:cNvSpPr>
              <p:nvPr/>
            </p:nvSpPr>
            <p:spPr bwMode="auto">
              <a:xfrm rot="18240000" flipH="1">
                <a:off x="185" y="1565"/>
                <a:ext cx="12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6640" name="Freeform 88"/>
              <p:cNvSpPr>
                <a:spLocks noChangeArrowheads="1"/>
              </p:cNvSpPr>
              <p:nvPr/>
            </p:nvSpPr>
            <p:spPr bwMode="auto">
              <a:xfrm rot="18240000" flipH="1">
                <a:off x="186" y="1566"/>
                <a:ext cx="9" cy="15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1 h 30"/>
                  <a:gd name="T4" fmla="*/ 0 w 23"/>
                  <a:gd name="T5" fmla="*/ 1 h 30"/>
                  <a:gd name="T6" fmla="*/ 0 w 23"/>
                  <a:gd name="T7" fmla="*/ 1 h 30"/>
                  <a:gd name="T8" fmla="*/ 0 w 23"/>
                  <a:gd name="T9" fmla="*/ 1 h 30"/>
                  <a:gd name="T10" fmla="*/ 0 w 23"/>
                  <a:gd name="T11" fmla="*/ 1 h 30"/>
                  <a:gd name="T12" fmla="*/ 0 w 23"/>
                  <a:gd name="T13" fmla="*/ 1 h 30"/>
                  <a:gd name="T14" fmla="*/ 0 w 23"/>
                  <a:gd name="T15" fmla="*/ 1 h 30"/>
                  <a:gd name="T16" fmla="*/ 0 w 23"/>
                  <a:gd name="T17" fmla="*/ 1 h 30"/>
                  <a:gd name="T18" fmla="*/ 0 w 23"/>
                  <a:gd name="T19" fmla="*/ 1 h 30"/>
                  <a:gd name="T20" fmla="*/ 0 w 23"/>
                  <a:gd name="T21" fmla="*/ 1 h 30"/>
                  <a:gd name="T22" fmla="*/ 0 w 23"/>
                  <a:gd name="T23" fmla="*/ 1 h 30"/>
                  <a:gd name="T24" fmla="*/ 0 w 23"/>
                  <a:gd name="T25" fmla="*/ 1 h 30"/>
                  <a:gd name="T26" fmla="*/ 0 w 23"/>
                  <a:gd name="T27" fmla="*/ 1 h 30"/>
                  <a:gd name="T28" fmla="*/ 0 w 23"/>
                  <a:gd name="T29" fmla="*/ 1 h 30"/>
                  <a:gd name="T30" fmla="*/ 0 w 23"/>
                  <a:gd name="T31" fmla="*/ 1 h 30"/>
                  <a:gd name="T32" fmla="*/ 0 w 23"/>
                  <a:gd name="T33" fmla="*/ 1 h 30"/>
                  <a:gd name="T34" fmla="*/ 0 w 23"/>
                  <a:gd name="T35" fmla="*/ 0 h 30"/>
                  <a:gd name="T36" fmla="*/ 0 w 23"/>
                  <a:gd name="T37" fmla="*/ 0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0"/>
                  <a:gd name="T59" fmla="*/ 23 w 23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0">
                    <a:moveTo>
                      <a:pt x="17" y="0"/>
                    </a:moveTo>
                    <a:lnTo>
                      <a:pt x="23" y="6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17" y="24"/>
                    </a:lnTo>
                    <a:lnTo>
                      <a:pt x="17" y="30"/>
                    </a:lnTo>
                    <a:lnTo>
                      <a:pt x="11" y="24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1" name="Freeform 89"/>
              <p:cNvSpPr>
                <a:spLocks noChangeArrowheads="1"/>
              </p:cNvSpPr>
              <p:nvPr/>
            </p:nvSpPr>
            <p:spPr bwMode="auto">
              <a:xfrm rot="18240000" flipH="1">
                <a:off x="195" y="1565"/>
                <a:ext cx="10" cy="9"/>
              </a:xfrm>
              <a:custGeom>
                <a:avLst/>
                <a:gdLst>
                  <a:gd name="T0" fmla="*/ 0 w 24"/>
                  <a:gd name="T1" fmla="*/ 1 h 18"/>
                  <a:gd name="T2" fmla="*/ 0 w 24"/>
                  <a:gd name="T3" fmla="*/ 1 h 18"/>
                  <a:gd name="T4" fmla="*/ 0 w 24"/>
                  <a:gd name="T5" fmla="*/ 0 h 18"/>
                  <a:gd name="T6" fmla="*/ 0 w 24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8"/>
                  <a:gd name="T14" fmla="*/ 24 w 2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8">
                    <a:moveTo>
                      <a:pt x="24" y="18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2" name="Line 90"/>
              <p:cNvSpPr>
                <a:spLocks noChangeShapeType="1"/>
              </p:cNvSpPr>
              <p:nvPr/>
            </p:nvSpPr>
            <p:spPr bwMode="auto">
              <a:xfrm flipH="1">
                <a:off x="185" y="1565"/>
                <a:ext cx="1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3" name="Freeform 91"/>
              <p:cNvSpPr>
                <a:spLocks noChangeArrowheads="1"/>
              </p:cNvSpPr>
              <p:nvPr/>
            </p:nvSpPr>
            <p:spPr bwMode="auto">
              <a:xfrm rot="18240000" flipH="1">
                <a:off x="152" y="1522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w 71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65"/>
                  <a:gd name="T17" fmla="*/ 71 w 7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65">
                    <a:moveTo>
                      <a:pt x="24" y="65"/>
                    </a:moveTo>
                    <a:lnTo>
                      <a:pt x="71" y="30"/>
                    </a:lnTo>
                    <a:lnTo>
                      <a:pt x="48" y="0"/>
                    </a:lnTo>
                    <a:lnTo>
                      <a:pt x="0" y="36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4" name="Freeform 92"/>
              <p:cNvSpPr>
                <a:spLocks noChangeArrowheads="1"/>
              </p:cNvSpPr>
              <p:nvPr/>
            </p:nvSpPr>
            <p:spPr bwMode="auto">
              <a:xfrm rot="18240000" flipH="1">
                <a:off x="152" y="1522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65"/>
                  <a:gd name="T14" fmla="*/ 71 w 71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65">
                    <a:moveTo>
                      <a:pt x="24" y="65"/>
                    </a:moveTo>
                    <a:lnTo>
                      <a:pt x="71" y="30"/>
                    </a:lnTo>
                    <a:lnTo>
                      <a:pt x="48" y="0"/>
                    </a:lnTo>
                    <a:lnTo>
                      <a:pt x="0" y="3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5" name="Freeform 93"/>
              <p:cNvSpPr>
                <a:spLocks noChangeArrowheads="1"/>
              </p:cNvSpPr>
              <p:nvPr/>
            </p:nvSpPr>
            <p:spPr bwMode="auto">
              <a:xfrm rot="18240000" flipH="1">
                <a:off x="151" y="1518"/>
                <a:ext cx="29" cy="24"/>
              </a:xfrm>
              <a:custGeom>
                <a:avLst/>
                <a:gdLst>
                  <a:gd name="T0" fmla="*/ 0 w 72"/>
                  <a:gd name="T1" fmla="*/ 1 h 48"/>
                  <a:gd name="T2" fmla="*/ 0 w 72"/>
                  <a:gd name="T3" fmla="*/ 1 h 48"/>
                  <a:gd name="T4" fmla="*/ 0 w 7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48"/>
                  <a:gd name="T11" fmla="*/ 72 w 7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48">
                    <a:moveTo>
                      <a:pt x="0" y="48"/>
                    </a:moveTo>
                    <a:lnTo>
                      <a:pt x="48" y="12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6" name="Freeform 94"/>
              <p:cNvSpPr>
                <a:spLocks noChangeArrowheads="1"/>
              </p:cNvSpPr>
              <p:nvPr/>
            </p:nvSpPr>
            <p:spPr bwMode="auto">
              <a:xfrm rot="18240000" flipH="1">
                <a:off x="162" y="1541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w 71"/>
                  <a:gd name="T9" fmla="*/ 1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65"/>
                  <a:gd name="T17" fmla="*/ 71 w 7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65">
                    <a:moveTo>
                      <a:pt x="24" y="65"/>
                    </a:moveTo>
                    <a:lnTo>
                      <a:pt x="71" y="29"/>
                    </a:lnTo>
                    <a:lnTo>
                      <a:pt x="47" y="0"/>
                    </a:lnTo>
                    <a:lnTo>
                      <a:pt x="0" y="35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7" name="Freeform 95"/>
              <p:cNvSpPr>
                <a:spLocks noChangeArrowheads="1"/>
              </p:cNvSpPr>
              <p:nvPr/>
            </p:nvSpPr>
            <p:spPr bwMode="auto">
              <a:xfrm rot="18240000" flipH="1">
                <a:off x="162" y="1541"/>
                <a:ext cx="29" cy="33"/>
              </a:xfrm>
              <a:custGeom>
                <a:avLst/>
                <a:gdLst>
                  <a:gd name="T0" fmla="*/ 0 w 71"/>
                  <a:gd name="T1" fmla="*/ 1 h 65"/>
                  <a:gd name="T2" fmla="*/ 0 w 71"/>
                  <a:gd name="T3" fmla="*/ 1 h 65"/>
                  <a:gd name="T4" fmla="*/ 0 w 71"/>
                  <a:gd name="T5" fmla="*/ 0 h 65"/>
                  <a:gd name="T6" fmla="*/ 0 w 71"/>
                  <a:gd name="T7" fmla="*/ 1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65"/>
                  <a:gd name="T14" fmla="*/ 71 w 71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65">
                    <a:moveTo>
                      <a:pt x="24" y="65"/>
                    </a:moveTo>
                    <a:lnTo>
                      <a:pt x="71" y="29"/>
                    </a:lnTo>
                    <a:lnTo>
                      <a:pt x="47" y="0"/>
                    </a:lnTo>
                    <a:lnTo>
                      <a:pt x="0" y="35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8" name="Freeform 96"/>
              <p:cNvSpPr>
                <a:spLocks noChangeArrowheads="1"/>
              </p:cNvSpPr>
              <p:nvPr/>
            </p:nvSpPr>
            <p:spPr bwMode="auto">
              <a:xfrm rot="18240000" flipH="1">
                <a:off x="163" y="1534"/>
                <a:ext cx="29" cy="23"/>
              </a:xfrm>
              <a:custGeom>
                <a:avLst/>
                <a:gdLst>
                  <a:gd name="T0" fmla="*/ 0 w 71"/>
                  <a:gd name="T1" fmla="*/ 0 h 47"/>
                  <a:gd name="T2" fmla="*/ 0 w 71"/>
                  <a:gd name="T3" fmla="*/ 0 h 47"/>
                  <a:gd name="T4" fmla="*/ 0 w 7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7"/>
                  <a:gd name="T11" fmla="*/ 71 w 7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7">
                    <a:moveTo>
                      <a:pt x="0" y="47"/>
                    </a:moveTo>
                    <a:lnTo>
                      <a:pt x="48" y="12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49" name="Freeform 97"/>
              <p:cNvSpPr>
                <a:spLocks noChangeArrowheads="1"/>
              </p:cNvSpPr>
              <p:nvPr/>
            </p:nvSpPr>
            <p:spPr bwMode="auto">
              <a:xfrm rot="18240000" flipH="1">
                <a:off x="182" y="1542"/>
                <a:ext cx="20" cy="22"/>
              </a:xfrm>
              <a:custGeom>
                <a:avLst/>
                <a:gdLst>
                  <a:gd name="T0" fmla="*/ 0 w 48"/>
                  <a:gd name="T1" fmla="*/ 1 h 42"/>
                  <a:gd name="T2" fmla="*/ 0 w 48"/>
                  <a:gd name="T3" fmla="*/ 0 h 42"/>
                  <a:gd name="T4" fmla="*/ 0 w 48"/>
                  <a:gd name="T5" fmla="*/ 1 h 42"/>
                  <a:gd name="T6" fmla="*/ 0 w 48"/>
                  <a:gd name="T7" fmla="*/ 1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2"/>
                  <a:gd name="T14" fmla="*/ 48 w 48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2">
                    <a:moveTo>
                      <a:pt x="0" y="12"/>
                    </a:moveTo>
                    <a:lnTo>
                      <a:pt x="24" y="0"/>
                    </a:lnTo>
                    <a:lnTo>
                      <a:pt x="48" y="30"/>
                    </a:lnTo>
                    <a:lnTo>
                      <a:pt x="24" y="4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0" name="Freeform 98"/>
              <p:cNvSpPr>
                <a:spLocks noChangeArrowheads="1"/>
              </p:cNvSpPr>
              <p:nvPr/>
            </p:nvSpPr>
            <p:spPr bwMode="auto">
              <a:xfrm rot="18240000" flipH="1">
                <a:off x="176" y="1522"/>
                <a:ext cx="20" cy="21"/>
              </a:xfrm>
              <a:custGeom>
                <a:avLst/>
                <a:gdLst>
                  <a:gd name="T0" fmla="*/ 0 w 48"/>
                  <a:gd name="T1" fmla="*/ 1 h 41"/>
                  <a:gd name="T2" fmla="*/ 0 w 48"/>
                  <a:gd name="T3" fmla="*/ 0 h 41"/>
                  <a:gd name="T4" fmla="*/ 0 w 48"/>
                  <a:gd name="T5" fmla="*/ 1 h 41"/>
                  <a:gd name="T6" fmla="*/ 0 w 48"/>
                  <a:gd name="T7" fmla="*/ 1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1"/>
                  <a:gd name="T14" fmla="*/ 48 w 48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1">
                    <a:moveTo>
                      <a:pt x="0" y="12"/>
                    </a:moveTo>
                    <a:lnTo>
                      <a:pt x="24" y="0"/>
                    </a:lnTo>
                    <a:lnTo>
                      <a:pt x="48" y="29"/>
                    </a:lnTo>
                    <a:lnTo>
                      <a:pt x="18" y="41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1" name="Line 99"/>
              <p:cNvSpPr>
                <a:spLocks noChangeShapeType="1"/>
              </p:cNvSpPr>
              <p:nvPr/>
            </p:nvSpPr>
            <p:spPr bwMode="auto">
              <a:xfrm flipH="1">
                <a:off x="187" y="1526"/>
                <a:ext cx="5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2" name="Line 100"/>
              <p:cNvSpPr>
                <a:spLocks noChangeShapeType="1"/>
              </p:cNvSpPr>
              <p:nvPr/>
            </p:nvSpPr>
            <p:spPr bwMode="auto">
              <a:xfrm flipV="1">
                <a:off x="235" y="1569"/>
                <a:ext cx="2" cy="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3" name="Freeform 101"/>
              <p:cNvSpPr>
                <a:spLocks noChangeArrowheads="1"/>
              </p:cNvSpPr>
              <p:nvPr/>
            </p:nvSpPr>
            <p:spPr bwMode="auto">
              <a:xfrm rot="18240000" flipH="1">
                <a:off x="231" y="1602"/>
                <a:ext cx="29" cy="75"/>
              </a:xfrm>
              <a:custGeom>
                <a:avLst/>
                <a:gdLst>
                  <a:gd name="T0" fmla="*/ 0 w 72"/>
                  <a:gd name="T1" fmla="*/ 0 h 148"/>
                  <a:gd name="T2" fmla="*/ 0 w 72"/>
                  <a:gd name="T3" fmla="*/ 1 h 148"/>
                  <a:gd name="T4" fmla="*/ 0 w 72"/>
                  <a:gd name="T5" fmla="*/ 1 h 148"/>
                  <a:gd name="T6" fmla="*/ 0 w 72"/>
                  <a:gd name="T7" fmla="*/ 1 h 148"/>
                  <a:gd name="T8" fmla="*/ 0 w 72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48"/>
                  <a:gd name="T17" fmla="*/ 72 w 72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48">
                    <a:moveTo>
                      <a:pt x="0" y="0"/>
                    </a:moveTo>
                    <a:lnTo>
                      <a:pt x="24" y="12"/>
                    </a:lnTo>
                    <a:lnTo>
                      <a:pt x="72" y="148"/>
                    </a:lnTo>
                    <a:lnTo>
                      <a:pt x="48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4" name="Freeform 102"/>
              <p:cNvSpPr>
                <a:spLocks noChangeArrowheads="1"/>
              </p:cNvSpPr>
              <p:nvPr/>
            </p:nvSpPr>
            <p:spPr bwMode="auto">
              <a:xfrm rot="18240000" flipH="1">
                <a:off x="256" y="1589"/>
                <a:ext cx="22" cy="81"/>
              </a:xfrm>
              <a:custGeom>
                <a:avLst/>
                <a:gdLst>
                  <a:gd name="T0" fmla="*/ 0 w 53"/>
                  <a:gd name="T1" fmla="*/ 0 h 160"/>
                  <a:gd name="T2" fmla="*/ 0 w 53"/>
                  <a:gd name="T3" fmla="*/ 1 h 160"/>
                  <a:gd name="T4" fmla="*/ 0 w 53"/>
                  <a:gd name="T5" fmla="*/ 1 h 160"/>
                  <a:gd name="T6" fmla="*/ 0 w 53"/>
                  <a:gd name="T7" fmla="*/ 1 h 160"/>
                  <a:gd name="T8" fmla="*/ 0 w 53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60"/>
                  <a:gd name="T17" fmla="*/ 53 w 53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60">
                    <a:moveTo>
                      <a:pt x="0" y="0"/>
                    </a:moveTo>
                    <a:lnTo>
                      <a:pt x="0" y="18"/>
                    </a:lnTo>
                    <a:lnTo>
                      <a:pt x="47" y="160"/>
                    </a:lnTo>
                    <a:lnTo>
                      <a:pt x="53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5" name="Freeform 103"/>
              <p:cNvSpPr>
                <a:spLocks noChangeArrowheads="1"/>
              </p:cNvSpPr>
              <p:nvPr/>
            </p:nvSpPr>
            <p:spPr bwMode="auto">
              <a:xfrm rot="18240000" flipH="1">
                <a:off x="160" y="1461"/>
                <a:ext cx="36" cy="45"/>
              </a:xfrm>
              <a:custGeom>
                <a:avLst/>
                <a:gdLst>
                  <a:gd name="T0" fmla="*/ 0 w 89"/>
                  <a:gd name="T1" fmla="*/ 1 h 89"/>
                  <a:gd name="T2" fmla="*/ 0 w 89"/>
                  <a:gd name="T3" fmla="*/ 1 h 89"/>
                  <a:gd name="T4" fmla="*/ 0 w 89"/>
                  <a:gd name="T5" fmla="*/ 1 h 89"/>
                  <a:gd name="T6" fmla="*/ 0 w 89"/>
                  <a:gd name="T7" fmla="*/ 0 h 89"/>
                  <a:gd name="T8" fmla="*/ 0 w 89"/>
                  <a:gd name="T9" fmla="*/ 1 h 89"/>
                  <a:gd name="T10" fmla="*/ 0 w 89"/>
                  <a:gd name="T11" fmla="*/ 1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89"/>
                  <a:gd name="T20" fmla="*/ 89 w 89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89">
                    <a:moveTo>
                      <a:pt x="77" y="89"/>
                    </a:moveTo>
                    <a:lnTo>
                      <a:pt x="89" y="77"/>
                    </a:lnTo>
                    <a:lnTo>
                      <a:pt x="71" y="23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77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6" name="Freeform 104"/>
              <p:cNvSpPr>
                <a:spLocks noChangeArrowheads="1"/>
              </p:cNvSpPr>
              <p:nvPr/>
            </p:nvSpPr>
            <p:spPr bwMode="auto">
              <a:xfrm rot="18240000" flipH="1">
                <a:off x="166" y="1466"/>
                <a:ext cx="31" cy="39"/>
              </a:xfrm>
              <a:custGeom>
                <a:avLst/>
                <a:gdLst>
                  <a:gd name="T0" fmla="*/ 0 w 77"/>
                  <a:gd name="T1" fmla="*/ 0 h 77"/>
                  <a:gd name="T2" fmla="*/ 0 w 77"/>
                  <a:gd name="T3" fmla="*/ 1 h 77"/>
                  <a:gd name="T4" fmla="*/ 0 w 77"/>
                  <a:gd name="T5" fmla="*/ 1 h 77"/>
                  <a:gd name="T6" fmla="*/ 0 w 77"/>
                  <a:gd name="T7" fmla="*/ 1 h 77"/>
                  <a:gd name="T8" fmla="*/ 0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77"/>
                  <a:gd name="T17" fmla="*/ 77 w 7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77">
                    <a:moveTo>
                      <a:pt x="0" y="0"/>
                    </a:moveTo>
                    <a:lnTo>
                      <a:pt x="23" y="59"/>
                    </a:lnTo>
                    <a:lnTo>
                      <a:pt x="77" y="77"/>
                    </a:lnTo>
                    <a:lnTo>
                      <a:pt x="5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7" name="Line 105"/>
              <p:cNvSpPr>
                <a:spLocks noChangeShapeType="1"/>
              </p:cNvSpPr>
              <p:nvPr/>
            </p:nvSpPr>
            <p:spPr bwMode="auto">
              <a:xfrm flipH="1">
                <a:off x="158" y="1486"/>
                <a:ext cx="13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8" name="Freeform 106"/>
              <p:cNvSpPr>
                <a:spLocks noChangeArrowheads="1"/>
              </p:cNvSpPr>
              <p:nvPr/>
            </p:nvSpPr>
            <p:spPr bwMode="auto">
              <a:xfrm rot="18240000" flipH="1">
                <a:off x="162" y="1466"/>
                <a:ext cx="31" cy="39"/>
              </a:xfrm>
              <a:custGeom>
                <a:avLst/>
                <a:gdLst>
                  <a:gd name="T0" fmla="*/ 0 w 77"/>
                  <a:gd name="T1" fmla="*/ 1 h 77"/>
                  <a:gd name="T2" fmla="*/ 0 w 77"/>
                  <a:gd name="T3" fmla="*/ 1 h 77"/>
                  <a:gd name="T4" fmla="*/ 0 w 77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77"/>
                  <a:gd name="T11" fmla="*/ 77 w 77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77">
                    <a:moveTo>
                      <a:pt x="77" y="77"/>
                    </a:moveTo>
                    <a:lnTo>
                      <a:pt x="53" y="2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59" name="Freeform 107"/>
              <p:cNvSpPr>
                <a:spLocks noChangeArrowheads="1"/>
              </p:cNvSpPr>
              <p:nvPr/>
            </p:nvSpPr>
            <p:spPr bwMode="auto">
              <a:xfrm rot="18240000" flipH="1">
                <a:off x="171" y="1458"/>
                <a:ext cx="7" cy="15"/>
              </a:xfrm>
              <a:custGeom>
                <a:avLst/>
                <a:gdLst>
                  <a:gd name="T0" fmla="*/ 0 w 18"/>
                  <a:gd name="T1" fmla="*/ 0 h 29"/>
                  <a:gd name="T2" fmla="*/ 0 w 18"/>
                  <a:gd name="T3" fmla="*/ 1 h 29"/>
                  <a:gd name="T4" fmla="*/ 0 w 18"/>
                  <a:gd name="T5" fmla="*/ 1 h 29"/>
                  <a:gd name="T6" fmla="*/ 0 w 18"/>
                  <a:gd name="T7" fmla="*/ 1 h 29"/>
                  <a:gd name="T8" fmla="*/ 0 w 1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9"/>
                  <a:gd name="T17" fmla="*/ 18 w 1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9">
                    <a:moveTo>
                      <a:pt x="0" y="0"/>
                    </a:moveTo>
                    <a:lnTo>
                      <a:pt x="12" y="29"/>
                    </a:lnTo>
                    <a:lnTo>
                      <a:pt x="18" y="29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0" name="Freeform 108"/>
              <p:cNvSpPr>
                <a:spLocks noChangeArrowheads="1"/>
              </p:cNvSpPr>
              <p:nvPr/>
            </p:nvSpPr>
            <p:spPr bwMode="auto">
              <a:xfrm rot="18240000" flipH="1">
                <a:off x="165" y="1458"/>
                <a:ext cx="7" cy="3"/>
              </a:xfrm>
              <a:custGeom>
                <a:avLst/>
                <a:gdLst>
                  <a:gd name="T0" fmla="*/ 0 w 18"/>
                  <a:gd name="T1" fmla="*/ 1 h 6"/>
                  <a:gd name="T2" fmla="*/ 0 w 18"/>
                  <a:gd name="T3" fmla="*/ 0 h 6"/>
                  <a:gd name="T4" fmla="*/ 0 w 18"/>
                  <a:gd name="T5" fmla="*/ 0 h 6"/>
                  <a:gd name="T6" fmla="*/ 0 w 18"/>
                  <a:gd name="T7" fmla="*/ 1 h 6"/>
                  <a:gd name="T8" fmla="*/ 0 w 18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1" name="Freeform 109"/>
              <p:cNvSpPr>
                <a:spLocks noChangeArrowheads="1"/>
              </p:cNvSpPr>
              <p:nvPr/>
            </p:nvSpPr>
            <p:spPr bwMode="auto">
              <a:xfrm rot="18240000" flipH="1">
                <a:off x="184" y="1472"/>
                <a:ext cx="7" cy="15"/>
              </a:xfrm>
              <a:custGeom>
                <a:avLst/>
                <a:gdLst>
                  <a:gd name="T0" fmla="*/ 0 w 17"/>
                  <a:gd name="T1" fmla="*/ 1 h 30"/>
                  <a:gd name="T2" fmla="*/ 0 w 17"/>
                  <a:gd name="T3" fmla="*/ 0 h 30"/>
                  <a:gd name="T4" fmla="*/ 0 w 17"/>
                  <a:gd name="T5" fmla="*/ 1 h 30"/>
                  <a:gd name="T6" fmla="*/ 0 w 17"/>
                  <a:gd name="T7" fmla="*/ 1 h 30"/>
                  <a:gd name="T8" fmla="*/ 0 w 17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0"/>
                  <a:gd name="T17" fmla="*/ 17 w 1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0">
                    <a:moveTo>
                      <a:pt x="6" y="6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7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2" name="Line 110"/>
              <p:cNvSpPr>
                <a:spLocks noChangeShapeType="1"/>
              </p:cNvSpPr>
              <p:nvPr/>
            </p:nvSpPr>
            <p:spPr bwMode="auto">
              <a:xfrm>
                <a:off x="185" y="1517"/>
                <a:ext cx="2" cy="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3" name="Freeform 111"/>
              <p:cNvSpPr>
                <a:spLocks noChangeArrowheads="1"/>
              </p:cNvSpPr>
              <p:nvPr/>
            </p:nvSpPr>
            <p:spPr bwMode="auto">
              <a:xfrm rot="18240000" flipH="1">
                <a:off x="104" y="1465"/>
                <a:ext cx="46" cy="48"/>
              </a:xfrm>
              <a:custGeom>
                <a:avLst/>
                <a:gdLst>
                  <a:gd name="T0" fmla="*/ 0 w 113"/>
                  <a:gd name="T1" fmla="*/ 1 h 95"/>
                  <a:gd name="T2" fmla="*/ 0 w 113"/>
                  <a:gd name="T3" fmla="*/ 1 h 95"/>
                  <a:gd name="T4" fmla="*/ 0 w 113"/>
                  <a:gd name="T5" fmla="*/ 1 h 95"/>
                  <a:gd name="T6" fmla="*/ 0 w 113"/>
                  <a:gd name="T7" fmla="*/ 0 h 95"/>
                  <a:gd name="T8" fmla="*/ 0 w 113"/>
                  <a:gd name="T9" fmla="*/ 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95"/>
                  <a:gd name="T17" fmla="*/ 113 w 113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95">
                    <a:moveTo>
                      <a:pt x="0" y="83"/>
                    </a:moveTo>
                    <a:lnTo>
                      <a:pt x="6" y="95"/>
                    </a:lnTo>
                    <a:lnTo>
                      <a:pt x="113" y="11"/>
                    </a:lnTo>
                    <a:lnTo>
                      <a:pt x="107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4" name="Line 112"/>
              <p:cNvSpPr>
                <a:spLocks noChangeShapeType="1"/>
              </p:cNvSpPr>
              <p:nvPr/>
            </p:nvSpPr>
            <p:spPr bwMode="auto">
              <a:xfrm>
                <a:off x="116" y="1491"/>
                <a:ext cx="4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5" name="Line 113"/>
              <p:cNvSpPr>
                <a:spLocks noChangeShapeType="1"/>
              </p:cNvSpPr>
              <p:nvPr/>
            </p:nvSpPr>
            <p:spPr bwMode="auto">
              <a:xfrm>
                <a:off x="136" y="1487"/>
                <a:ext cx="4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6" name="Freeform 114"/>
              <p:cNvSpPr>
                <a:spLocks noChangeArrowheads="1"/>
              </p:cNvSpPr>
              <p:nvPr/>
            </p:nvSpPr>
            <p:spPr bwMode="auto">
              <a:xfrm rot="18240000" flipH="1">
                <a:off x="145" y="1460"/>
                <a:ext cx="26" cy="18"/>
              </a:xfrm>
              <a:custGeom>
                <a:avLst/>
                <a:gdLst>
                  <a:gd name="T0" fmla="*/ 0 w 65"/>
                  <a:gd name="T1" fmla="*/ 1 h 36"/>
                  <a:gd name="T2" fmla="*/ 0 w 65"/>
                  <a:gd name="T3" fmla="*/ 0 h 36"/>
                  <a:gd name="T4" fmla="*/ 0 w 65"/>
                  <a:gd name="T5" fmla="*/ 1 h 36"/>
                  <a:gd name="T6" fmla="*/ 0 w 65"/>
                  <a:gd name="T7" fmla="*/ 1 h 36"/>
                  <a:gd name="T8" fmla="*/ 0 w 6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6"/>
                  <a:gd name="T17" fmla="*/ 65 w 6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6">
                    <a:moveTo>
                      <a:pt x="59" y="24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5" y="36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7" name="Freeform 115"/>
              <p:cNvSpPr>
                <a:spLocks noChangeArrowheads="1"/>
              </p:cNvSpPr>
              <p:nvPr/>
            </p:nvSpPr>
            <p:spPr bwMode="auto">
              <a:xfrm rot="18240000" flipH="1">
                <a:off x="93" y="1448"/>
                <a:ext cx="68" cy="54"/>
              </a:xfrm>
              <a:custGeom>
                <a:avLst/>
                <a:gdLst>
                  <a:gd name="T0" fmla="*/ 0 w 166"/>
                  <a:gd name="T1" fmla="*/ 1 h 107"/>
                  <a:gd name="T2" fmla="*/ 0 w 166"/>
                  <a:gd name="T3" fmla="*/ 0 h 107"/>
                  <a:gd name="T4" fmla="*/ 0 w 166"/>
                  <a:gd name="T5" fmla="*/ 1 h 107"/>
                  <a:gd name="T6" fmla="*/ 0 w 166"/>
                  <a:gd name="T7" fmla="*/ 1 h 107"/>
                  <a:gd name="T8" fmla="*/ 0 w 166"/>
                  <a:gd name="T9" fmla="*/ 1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07"/>
                  <a:gd name="T17" fmla="*/ 166 w 16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07">
                    <a:moveTo>
                      <a:pt x="0" y="83"/>
                    </a:moveTo>
                    <a:lnTo>
                      <a:pt x="106" y="0"/>
                    </a:lnTo>
                    <a:lnTo>
                      <a:pt x="166" y="24"/>
                    </a:lnTo>
                    <a:lnTo>
                      <a:pt x="59" y="10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8" name="Freeform 116"/>
              <p:cNvSpPr>
                <a:spLocks noChangeArrowheads="1"/>
              </p:cNvSpPr>
              <p:nvPr/>
            </p:nvSpPr>
            <p:spPr bwMode="auto">
              <a:xfrm rot="18240000" flipH="1">
                <a:off x="129" y="1459"/>
                <a:ext cx="34" cy="22"/>
              </a:xfrm>
              <a:custGeom>
                <a:avLst/>
                <a:gdLst>
                  <a:gd name="T0" fmla="*/ 0 w 83"/>
                  <a:gd name="T1" fmla="*/ 1 h 42"/>
                  <a:gd name="T2" fmla="*/ 0 w 83"/>
                  <a:gd name="T3" fmla="*/ 1 h 42"/>
                  <a:gd name="T4" fmla="*/ 0 w 83"/>
                  <a:gd name="T5" fmla="*/ 1 h 42"/>
                  <a:gd name="T6" fmla="*/ 0 w 83"/>
                  <a:gd name="T7" fmla="*/ 0 h 42"/>
                  <a:gd name="T8" fmla="*/ 0 w 83"/>
                  <a:gd name="T9" fmla="*/ 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"/>
                  <a:gd name="T17" fmla="*/ 83 w 8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">
                    <a:moveTo>
                      <a:pt x="0" y="24"/>
                    </a:moveTo>
                    <a:lnTo>
                      <a:pt x="53" y="42"/>
                    </a:lnTo>
                    <a:lnTo>
                      <a:pt x="83" y="24"/>
                    </a:lnTo>
                    <a:lnTo>
                      <a:pt x="29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69" name="Freeform 117"/>
              <p:cNvSpPr>
                <a:spLocks noChangeArrowheads="1"/>
              </p:cNvSpPr>
              <p:nvPr/>
            </p:nvSpPr>
            <p:spPr bwMode="auto">
              <a:xfrm rot="18240000" flipH="1">
                <a:off x="115" y="1462"/>
                <a:ext cx="34" cy="21"/>
              </a:xfrm>
              <a:custGeom>
                <a:avLst/>
                <a:gdLst>
                  <a:gd name="T0" fmla="*/ 0 w 83"/>
                  <a:gd name="T1" fmla="*/ 1 h 42"/>
                  <a:gd name="T2" fmla="*/ 0 w 83"/>
                  <a:gd name="T3" fmla="*/ 1 h 42"/>
                  <a:gd name="T4" fmla="*/ 0 w 83"/>
                  <a:gd name="T5" fmla="*/ 1 h 42"/>
                  <a:gd name="T6" fmla="*/ 0 w 83"/>
                  <a:gd name="T7" fmla="*/ 0 h 42"/>
                  <a:gd name="T8" fmla="*/ 0 w 83"/>
                  <a:gd name="T9" fmla="*/ 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"/>
                  <a:gd name="T17" fmla="*/ 83 w 8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">
                    <a:moveTo>
                      <a:pt x="0" y="18"/>
                    </a:moveTo>
                    <a:lnTo>
                      <a:pt x="54" y="42"/>
                    </a:lnTo>
                    <a:lnTo>
                      <a:pt x="83" y="18"/>
                    </a:lnTo>
                    <a:lnTo>
                      <a:pt x="30" y="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0" name="Freeform 118"/>
              <p:cNvSpPr>
                <a:spLocks noChangeArrowheads="1"/>
              </p:cNvSpPr>
              <p:nvPr/>
            </p:nvSpPr>
            <p:spPr bwMode="auto">
              <a:xfrm rot="18240000" flipH="1">
                <a:off x="92" y="1470"/>
                <a:ext cx="31" cy="21"/>
              </a:xfrm>
              <a:custGeom>
                <a:avLst/>
                <a:gdLst>
                  <a:gd name="T0" fmla="*/ 0 w 77"/>
                  <a:gd name="T1" fmla="*/ 1 h 41"/>
                  <a:gd name="T2" fmla="*/ 0 w 77"/>
                  <a:gd name="T3" fmla="*/ 1 h 41"/>
                  <a:gd name="T4" fmla="*/ 0 w 77"/>
                  <a:gd name="T5" fmla="*/ 1 h 41"/>
                  <a:gd name="T6" fmla="*/ 0 w 77"/>
                  <a:gd name="T7" fmla="*/ 0 h 41"/>
                  <a:gd name="T8" fmla="*/ 0 w 77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1"/>
                  <a:gd name="T17" fmla="*/ 77 w 7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1">
                    <a:moveTo>
                      <a:pt x="0" y="24"/>
                    </a:moveTo>
                    <a:lnTo>
                      <a:pt x="47" y="41"/>
                    </a:lnTo>
                    <a:lnTo>
                      <a:pt x="77" y="18"/>
                    </a:lnTo>
                    <a:lnTo>
                      <a:pt x="23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1" name="Line 119"/>
              <p:cNvSpPr>
                <a:spLocks noChangeShapeType="1"/>
              </p:cNvSpPr>
              <p:nvPr/>
            </p:nvSpPr>
            <p:spPr bwMode="auto">
              <a:xfrm flipV="1">
                <a:off x="116" y="1462"/>
                <a:ext cx="4" cy="3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2" name="Line 120"/>
              <p:cNvSpPr>
                <a:spLocks noChangeShapeType="1"/>
              </p:cNvSpPr>
              <p:nvPr/>
            </p:nvSpPr>
            <p:spPr bwMode="auto">
              <a:xfrm flipV="1">
                <a:off x="134" y="1458"/>
                <a:ext cx="6" cy="2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3" name="Freeform 121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w 53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  <a:lnTo>
                      <a:pt x="5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4" name="Freeform 122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4"/>
                  <a:gd name="T14" fmla="*/ 53 w 5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5" name="Freeform 123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w 53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  <a:lnTo>
                      <a:pt x="5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6" name="Freeform 124"/>
              <p:cNvSpPr>
                <a:spLocks noChangeArrowheads="1"/>
              </p:cNvSpPr>
              <p:nvPr/>
            </p:nvSpPr>
            <p:spPr bwMode="auto">
              <a:xfrm rot="18240000" flipH="1">
                <a:off x="92" y="1474"/>
                <a:ext cx="22" cy="12"/>
              </a:xfrm>
              <a:custGeom>
                <a:avLst/>
                <a:gdLst>
                  <a:gd name="T0" fmla="*/ 0 w 53"/>
                  <a:gd name="T1" fmla="*/ 1 h 24"/>
                  <a:gd name="T2" fmla="*/ 0 w 53"/>
                  <a:gd name="T3" fmla="*/ 1 h 24"/>
                  <a:gd name="T4" fmla="*/ 0 w 53"/>
                  <a:gd name="T5" fmla="*/ 0 h 24"/>
                  <a:gd name="T6" fmla="*/ 0 w 53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4"/>
                  <a:gd name="T14" fmla="*/ 53 w 5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4">
                    <a:moveTo>
                      <a:pt x="53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5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7" name="Freeform 125"/>
              <p:cNvSpPr>
                <a:spLocks noChangeArrowheads="1"/>
              </p:cNvSpPr>
              <p:nvPr/>
            </p:nvSpPr>
            <p:spPr bwMode="auto">
              <a:xfrm rot="18240000" flipH="1">
                <a:off x="100" y="1470"/>
                <a:ext cx="22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w 53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9"/>
                  <a:gd name="T17" fmla="*/ 53 w 5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9">
                    <a:moveTo>
                      <a:pt x="53" y="29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8" name="Freeform 126"/>
              <p:cNvSpPr>
                <a:spLocks noChangeArrowheads="1"/>
              </p:cNvSpPr>
              <p:nvPr/>
            </p:nvSpPr>
            <p:spPr bwMode="auto">
              <a:xfrm rot="18240000" flipH="1">
                <a:off x="100" y="1470"/>
                <a:ext cx="22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9"/>
                  <a:gd name="T14" fmla="*/ 53 w 5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9">
                    <a:moveTo>
                      <a:pt x="53" y="29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79" name="Freeform 127"/>
              <p:cNvSpPr>
                <a:spLocks noChangeArrowheads="1"/>
              </p:cNvSpPr>
              <p:nvPr/>
            </p:nvSpPr>
            <p:spPr bwMode="auto">
              <a:xfrm rot="18240000" flipH="1">
                <a:off x="101" y="1468"/>
                <a:ext cx="19" cy="15"/>
              </a:xfrm>
              <a:custGeom>
                <a:avLst/>
                <a:gdLst>
                  <a:gd name="T0" fmla="*/ 0 w 47"/>
                  <a:gd name="T1" fmla="*/ 1 h 29"/>
                  <a:gd name="T2" fmla="*/ 0 w 47"/>
                  <a:gd name="T3" fmla="*/ 1 h 29"/>
                  <a:gd name="T4" fmla="*/ 0 w 47"/>
                  <a:gd name="T5" fmla="*/ 0 h 29"/>
                  <a:gd name="T6" fmla="*/ 0 w 47"/>
                  <a:gd name="T7" fmla="*/ 1 h 29"/>
                  <a:gd name="T8" fmla="*/ 0 w 4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9"/>
                  <a:gd name="T17" fmla="*/ 47 w 4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9">
                    <a:moveTo>
                      <a:pt x="47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0" name="Freeform 128"/>
              <p:cNvSpPr>
                <a:spLocks noChangeArrowheads="1"/>
              </p:cNvSpPr>
              <p:nvPr/>
            </p:nvSpPr>
            <p:spPr bwMode="auto">
              <a:xfrm rot="18240000" flipH="1">
                <a:off x="101" y="1468"/>
                <a:ext cx="19" cy="15"/>
              </a:xfrm>
              <a:custGeom>
                <a:avLst/>
                <a:gdLst>
                  <a:gd name="T0" fmla="*/ 0 w 47"/>
                  <a:gd name="T1" fmla="*/ 1 h 29"/>
                  <a:gd name="T2" fmla="*/ 0 w 47"/>
                  <a:gd name="T3" fmla="*/ 1 h 29"/>
                  <a:gd name="T4" fmla="*/ 0 w 47"/>
                  <a:gd name="T5" fmla="*/ 0 h 29"/>
                  <a:gd name="T6" fmla="*/ 0 w 47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29"/>
                  <a:gd name="T14" fmla="*/ 47 w 47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29">
                    <a:moveTo>
                      <a:pt x="47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1" name="Freeform 129"/>
              <p:cNvSpPr>
                <a:spLocks noChangeArrowheads="1"/>
              </p:cNvSpPr>
              <p:nvPr/>
            </p:nvSpPr>
            <p:spPr bwMode="auto">
              <a:xfrm rot="18240000" flipH="1">
                <a:off x="112" y="1467"/>
                <a:ext cx="21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w 53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9"/>
                  <a:gd name="T17" fmla="*/ 53 w 5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9">
                    <a:moveTo>
                      <a:pt x="53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2" name="Freeform 130"/>
              <p:cNvSpPr>
                <a:spLocks noChangeArrowheads="1"/>
              </p:cNvSpPr>
              <p:nvPr/>
            </p:nvSpPr>
            <p:spPr bwMode="auto">
              <a:xfrm rot="18240000" flipH="1">
                <a:off x="112" y="1467"/>
                <a:ext cx="21" cy="15"/>
              </a:xfrm>
              <a:custGeom>
                <a:avLst/>
                <a:gdLst>
                  <a:gd name="T0" fmla="*/ 0 w 53"/>
                  <a:gd name="T1" fmla="*/ 1 h 29"/>
                  <a:gd name="T2" fmla="*/ 0 w 53"/>
                  <a:gd name="T3" fmla="*/ 1 h 29"/>
                  <a:gd name="T4" fmla="*/ 0 w 53"/>
                  <a:gd name="T5" fmla="*/ 0 h 29"/>
                  <a:gd name="T6" fmla="*/ 0 w 53"/>
                  <a:gd name="T7" fmla="*/ 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9"/>
                  <a:gd name="T14" fmla="*/ 53 w 5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9">
                    <a:moveTo>
                      <a:pt x="53" y="29"/>
                    </a:moveTo>
                    <a:lnTo>
                      <a:pt x="47" y="23"/>
                    </a:lnTo>
                    <a:lnTo>
                      <a:pt x="0" y="0"/>
                    </a:lnTo>
                    <a:lnTo>
                      <a:pt x="6" y="17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3" name="Freeform 131"/>
              <p:cNvSpPr>
                <a:spLocks noChangeArrowheads="1"/>
              </p:cNvSpPr>
              <p:nvPr/>
            </p:nvSpPr>
            <p:spPr bwMode="auto">
              <a:xfrm rot="18240000" flipH="1">
                <a:off x="113" y="1468"/>
                <a:ext cx="19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0 h 24"/>
                  <a:gd name="T6" fmla="*/ 0 w 47"/>
                  <a:gd name="T7" fmla="*/ 1 h 24"/>
                  <a:gd name="T8" fmla="*/ 0 w 47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4"/>
                  <a:gd name="T17" fmla="*/ 47 w 4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4">
                    <a:moveTo>
                      <a:pt x="47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4" name="Freeform 132"/>
              <p:cNvSpPr>
                <a:spLocks noChangeArrowheads="1"/>
              </p:cNvSpPr>
              <p:nvPr/>
            </p:nvSpPr>
            <p:spPr bwMode="auto">
              <a:xfrm rot="18240000" flipH="1">
                <a:off x="113" y="1468"/>
                <a:ext cx="19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0 h 24"/>
                  <a:gd name="T6" fmla="*/ 0 w 47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24"/>
                  <a:gd name="T14" fmla="*/ 47 w 4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24">
                    <a:moveTo>
                      <a:pt x="47" y="24"/>
                    </a:moveTo>
                    <a:lnTo>
                      <a:pt x="47" y="18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5" name="Freeform 133"/>
              <p:cNvSpPr>
                <a:spLocks noChangeArrowheads="1"/>
              </p:cNvSpPr>
              <p:nvPr/>
            </p:nvSpPr>
            <p:spPr bwMode="auto">
              <a:xfrm rot="18240000" flipH="1">
                <a:off x="119" y="1465"/>
                <a:ext cx="21" cy="15"/>
              </a:xfrm>
              <a:custGeom>
                <a:avLst/>
                <a:gdLst>
                  <a:gd name="T0" fmla="*/ 0 w 53"/>
                  <a:gd name="T1" fmla="*/ 1 h 30"/>
                  <a:gd name="T2" fmla="*/ 0 w 53"/>
                  <a:gd name="T3" fmla="*/ 1 h 30"/>
                  <a:gd name="T4" fmla="*/ 0 w 53"/>
                  <a:gd name="T5" fmla="*/ 0 h 30"/>
                  <a:gd name="T6" fmla="*/ 0 w 53"/>
                  <a:gd name="T7" fmla="*/ 1 h 30"/>
                  <a:gd name="T8" fmla="*/ 0 w 53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0"/>
                  <a:gd name="T17" fmla="*/ 53 w 5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0">
                    <a:moveTo>
                      <a:pt x="53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6" name="Freeform 134"/>
              <p:cNvSpPr>
                <a:spLocks noChangeArrowheads="1"/>
              </p:cNvSpPr>
              <p:nvPr/>
            </p:nvSpPr>
            <p:spPr bwMode="auto">
              <a:xfrm rot="18240000" flipH="1">
                <a:off x="119" y="1465"/>
                <a:ext cx="21" cy="15"/>
              </a:xfrm>
              <a:custGeom>
                <a:avLst/>
                <a:gdLst>
                  <a:gd name="T0" fmla="*/ 0 w 53"/>
                  <a:gd name="T1" fmla="*/ 1 h 30"/>
                  <a:gd name="T2" fmla="*/ 0 w 53"/>
                  <a:gd name="T3" fmla="*/ 1 h 30"/>
                  <a:gd name="T4" fmla="*/ 0 w 53"/>
                  <a:gd name="T5" fmla="*/ 0 h 30"/>
                  <a:gd name="T6" fmla="*/ 0 w 5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30"/>
                  <a:gd name="T14" fmla="*/ 53 w 5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30">
                    <a:moveTo>
                      <a:pt x="53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7" name="Freeform 135"/>
              <p:cNvSpPr>
                <a:spLocks noChangeArrowheads="1"/>
              </p:cNvSpPr>
              <p:nvPr/>
            </p:nvSpPr>
            <p:spPr bwMode="auto">
              <a:xfrm rot="18240000" flipH="1">
                <a:off x="122" y="1464"/>
                <a:ext cx="19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24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8" name="Freeform 136"/>
              <p:cNvSpPr>
                <a:spLocks noChangeArrowheads="1"/>
              </p:cNvSpPr>
              <p:nvPr/>
            </p:nvSpPr>
            <p:spPr bwMode="auto">
              <a:xfrm rot="18240000" flipH="1">
                <a:off x="122" y="1464"/>
                <a:ext cx="19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2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89" name="Freeform 137"/>
              <p:cNvSpPr>
                <a:spLocks noChangeArrowheads="1"/>
              </p:cNvSpPr>
              <p:nvPr/>
            </p:nvSpPr>
            <p:spPr bwMode="auto">
              <a:xfrm rot="18240000" flipH="1">
                <a:off x="134" y="1463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w 5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0"/>
                  <a:gd name="T17" fmla="*/ 54 w 5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0" name="Freeform 138"/>
              <p:cNvSpPr>
                <a:spLocks noChangeArrowheads="1"/>
              </p:cNvSpPr>
              <p:nvPr/>
            </p:nvSpPr>
            <p:spPr bwMode="auto">
              <a:xfrm rot="18240000" flipH="1">
                <a:off x="134" y="1463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0"/>
                  <a:gd name="T14" fmla="*/ 54 w 5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1" name="Freeform 139"/>
              <p:cNvSpPr>
                <a:spLocks noChangeArrowheads="1"/>
              </p:cNvSpPr>
              <p:nvPr/>
            </p:nvSpPr>
            <p:spPr bwMode="auto">
              <a:xfrm rot="18240000" flipH="1">
                <a:off x="135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2" name="Freeform 140"/>
              <p:cNvSpPr>
                <a:spLocks noChangeArrowheads="1"/>
              </p:cNvSpPr>
              <p:nvPr/>
            </p:nvSpPr>
            <p:spPr bwMode="auto">
              <a:xfrm rot="18240000" flipH="1">
                <a:off x="135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3" name="Freeform 141"/>
              <p:cNvSpPr>
                <a:spLocks noChangeArrowheads="1"/>
              </p:cNvSpPr>
              <p:nvPr/>
            </p:nvSpPr>
            <p:spPr bwMode="auto">
              <a:xfrm rot="18240000" flipH="1">
                <a:off x="143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w 4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0"/>
                  <a:gd name="T17" fmla="*/ 48 w 4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4" name="Freeform 142"/>
              <p:cNvSpPr>
                <a:spLocks noChangeArrowheads="1"/>
              </p:cNvSpPr>
              <p:nvPr/>
            </p:nvSpPr>
            <p:spPr bwMode="auto">
              <a:xfrm rot="18240000" flipH="1">
                <a:off x="143" y="1461"/>
                <a:ext cx="20" cy="15"/>
              </a:xfrm>
              <a:custGeom>
                <a:avLst/>
                <a:gdLst>
                  <a:gd name="T0" fmla="*/ 0 w 48"/>
                  <a:gd name="T1" fmla="*/ 1 h 30"/>
                  <a:gd name="T2" fmla="*/ 0 w 48"/>
                  <a:gd name="T3" fmla="*/ 1 h 30"/>
                  <a:gd name="T4" fmla="*/ 0 w 48"/>
                  <a:gd name="T5" fmla="*/ 0 h 30"/>
                  <a:gd name="T6" fmla="*/ 0 w 48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30"/>
                  <a:gd name="T14" fmla="*/ 48 w 4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30">
                    <a:moveTo>
                      <a:pt x="48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5" name="Freeform 143"/>
              <p:cNvSpPr>
                <a:spLocks noChangeArrowheads="1"/>
              </p:cNvSpPr>
              <p:nvPr/>
            </p:nvSpPr>
            <p:spPr bwMode="auto">
              <a:xfrm rot="18240000" flipH="1">
                <a:off x="144" y="1460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w 54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0"/>
                  <a:gd name="T17" fmla="*/ 54 w 5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6" name="Freeform 144"/>
              <p:cNvSpPr>
                <a:spLocks noChangeArrowheads="1"/>
              </p:cNvSpPr>
              <p:nvPr/>
            </p:nvSpPr>
            <p:spPr bwMode="auto">
              <a:xfrm rot="18240000" flipH="1">
                <a:off x="144" y="1460"/>
                <a:ext cx="22" cy="15"/>
              </a:xfrm>
              <a:custGeom>
                <a:avLst/>
                <a:gdLst>
                  <a:gd name="T0" fmla="*/ 0 w 54"/>
                  <a:gd name="T1" fmla="*/ 1 h 30"/>
                  <a:gd name="T2" fmla="*/ 0 w 54"/>
                  <a:gd name="T3" fmla="*/ 1 h 30"/>
                  <a:gd name="T4" fmla="*/ 0 w 54"/>
                  <a:gd name="T5" fmla="*/ 0 h 30"/>
                  <a:gd name="T6" fmla="*/ 0 w 54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0"/>
                  <a:gd name="T14" fmla="*/ 54 w 5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0">
                    <a:moveTo>
                      <a:pt x="54" y="30"/>
                    </a:moveTo>
                    <a:lnTo>
                      <a:pt x="48" y="18"/>
                    </a:lnTo>
                    <a:lnTo>
                      <a:pt x="0" y="0"/>
                    </a:lnTo>
                    <a:lnTo>
                      <a:pt x="6" y="1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7" name="Freeform 145"/>
              <p:cNvSpPr>
                <a:spLocks noChangeArrowheads="1"/>
              </p:cNvSpPr>
              <p:nvPr/>
            </p:nvSpPr>
            <p:spPr bwMode="auto">
              <a:xfrm rot="18240000" flipH="1">
                <a:off x="115" y="1475"/>
                <a:ext cx="53" cy="76"/>
              </a:xfrm>
              <a:custGeom>
                <a:avLst/>
                <a:gdLst>
                  <a:gd name="T0" fmla="*/ 0 w 130"/>
                  <a:gd name="T1" fmla="*/ 1 h 149"/>
                  <a:gd name="T2" fmla="*/ 0 w 130"/>
                  <a:gd name="T3" fmla="*/ 1 h 149"/>
                  <a:gd name="T4" fmla="*/ 0 w 130"/>
                  <a:gd name="T5" fmla="*/ 0 h 149"/>
                  <a:gd name="T6" fmla="*/ 0 w 130"/>
                  <a:gd name="T7" fmla="*/ 1 h 149"/>
                  <a:gd name="T8" fmla="*/ 0 w 130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49"/>
                  <a:gd name="T17" fmla="*/ 130 w 130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49">
                    <a:moveTo>
                      <a:pt x="24" y="149"/>
                    </a:moveTo>
                    <a:lnTo>
                      <a:pt x="0" y="83"/>
                    </a:lnTo>
                    <a:lnTo>
                      <a:pt x="107" y="0"/>
                    </a:lnTo>
                    <a:lnTo>
                      <a:pt x="130" y="66"/>
                    </a:lnTo>
                    <a:lnTo>
                      <a:pt x="24" y="149"/>
                    </a:lnTo>
                    <a:close/>
                  </a:path>
                </a:pathLst>
              </a:custGeom>
              <a:solidFill>
                <a:srgbClr val="FF3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8" name="Freeform 146"/>
              <p:cNvSpPr>
                <a:spLocks noChangeArrowheads="1"/>
              </p:cNvSpPr>
              <p:nvPr/>
            </p:nvSpPr>
            <p:spPr bwMode="auto">
              <a:xfrm rot="18240000" flipH="1">
                <a:off x="100" y="1504"/>
                <a:ext cx="5" cy="3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"/>
                  <a:gd name="T20" fmla="*/ 12 w 1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">
                    <a:moveTo>
                      <a:pt x="6" y="0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699" name="Freeform 147"/>
              <p:cNvSpPr>
                <a:spLocks noChangeArrowheads="1"/>
              </p:cNvSpPr>
              <p:nvPr/>
            </p:nvSpPr>
            <p:spPr bwMode="auto">
              <a:xfrm rot="18240000" flipH="1">
                <a:off x="159" y="1492"/>
                <a:ext cx="5" cy="3"/>
              </a:xfrm>
              <a:custGeom>
                <a:avLst/>
                <a:gdLst>
                  <a:gd name="T0" fmla="*/ 0 w 12"/>
                  <a:gd name="T1" fmla="*/ 1 h 6"/>
                  <a:gd name="T2" fmla="*/ 0 w 12"/>
                  <a:gd name="T3" fmla="*/ 1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0 w 12"/>
                  <a:gd name="T11" fmla="*/ 1 h 6"/>
                  <a:gd name="T12" fmla="*/ 0 w 12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0" name="Freeform 148"/>
              <p:cNvSpPr>
                <a:spLocks noChangeArrowheads="1"/>
              </p:cNvSpPr>
              <p:nvPr/>
            </p:nvSpPr>
            <p:spPr bwMode="auto">
              <a:xfrm rot="18240000" flipH="1">
                <a:off x="181" y="1517"/>
                <a:ext cx="4" cy="6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1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0 h 12"/>
                  <a:gd name="T10" fmla="*/ 0 w 11"/>
                  <a:gd name="T11" fmla="*/ 1 h 12"/>
                  <a:gd name="T12" fmla="*/ 0 w 11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2"/>
                  <a:gd name="T23" fmla="*/ 11 w 1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2">
                    <a:moveTo>
                      <a:pt x="6" y="6"/>
                    </a:moveTo>
                    <a:lnTo>
                      <a:pt x="11" y="12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1" name="Line 149"/>
              <p:cNvSpPr>
                <a:spLocks noChangeShapeType="1"/>
              </p:cNvSpPr>
              <p:nvPr/>
            </p:nvSpPr>
            <p:spPr bwMode="auto">
              <a:xfrm flipH="1">
                <a:off x="96" y="1493"/>
                <a:ext cx="63" cy="1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2" name="Freeform 150"/>
              <p:cNvSpPr>
                <a:spLocks noChangeArrowheads="1"/>
              </p:cNvSpPr>
              <p:nvPr/>
            </p:nvSpPr>
            <p:spPr bwMode="auto">
              <a:xfrm rot="18240000" flipH="1">
                <a:off x="161" y="1454"/>
                <a:ext cx="5" cy="6"/>
              </a:xfrm>
              <a:custGeom>
                <a:avLst/>
                <a:gdLst>
                  <a:gd name="T0" fmla="*/ 0 w 12"/>
                  <a:gd name="T1" fmla="*/ 1 h 12"/>
                  <a:gd name="T2" fmla="*/ 0 w 12"/>
                  <a:gd name="T3" fmla="*/ 1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2"/>
                  <a:gd name="T23" fmla="*/ 12 w 1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2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3" name="Line 151"/>
              <p:cNvSpPr>
                <a:spLocks noChangeShapeType="1"/>
              </p:cNvSpPr>
              <p:nvPr/>
            </p:nvSpPr>
            <p:spPr bwMode="auto">
              <a:xfrm flipH="1">
                <a:off x="241" y="1593"/>
                <a:ext cx="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4" name="Line 152"/>
              <p:cNvSpPr>
                <a:spLocks noChangeShapeType="1"/>
              </p:cNvSpPr>
              <p:nvPr/>
            </p:nvSpPr>
            <p:spPr bwMode="auto">
              <a:xfrm>
                <a:off x="192" y="1480"/>
                <a:ext cx="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5" name="Line 153"/>
              <p:cNvSpPr>
                <a:spLocks noChangeShapeType="1"/>
              </p:cNvSpPr>
              <p:nvPr/>
            </p:nvSpPr>
            <p:spPr bwMode="auto">
              <a:xfrm>
                <a:off x="191" y="1486"/>
                <a:ext cx="7" cy="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6" name="Line 154"/>
              <p:cNvSpPr>
                <a:spLocks noChangeShapeType="1"/>
              </p:cNvSpPr>
              <p:nvPr/>
            </p:nvSpPr>
            <p:spPr bwMode="auto">
              <a:xfrm>
                <a:off x="190" y="1488"/>
                <a:ext cx="9" cy="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7" name="Freeform 155"/>
              <p:cNvSpPr>
                <a:spLocks noChangeArrowheads="1"/>
              </p:cNvSpPr>
              <p:nvPr/>
            </p:nvSpPr>
            <p:spPr bwMode="auto">
              <a:xfrm rot="18240000" flipH="1">
                <a:off x="184" y="1605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1"/>
                  <a:gd name="T23" fmla="*/ 12 w 1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1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8" name="Freeform 156"/>
              <p:cNvSpPr>
                <a:spLocks noChangeArrowheads="1"/>
              </p:cNvSpPr>
              <p:nvPr/>
            </p:nvSpPr>
            <p:spPr bwMode="auto">
              <a:xfrm rot="18240000" flipH="1">
                <a:off x="241" y="1593"/>
                <a:ext cx="7" cy="6"/>
              </a:xfrm>
              <a:custGeom>
                <a:avLst/>
                <a:gdLst>
                  <a:gd name="T0" fmla="*/ 0 w 18"/>
                  <a:gd name="T1" fmla="*/ 1 h 12"/>
                  <a:gd name="T2" fmla="*/ 0 w 18"/>
                  <a:gd name="T3" fmla="*/ 1 h 12"/>
                  <a:gd name="T4" fmla="*/ 0 w 18"/>
                  <a:gd name="T5" fmla="*/ 0 h 12"/>
                  <a:gd name="T6" fmla="*/ 0 w 18"/>
                  <a:gd name="T7" fmla="*/ 1 h 12"/>
                  <a:gd name="T8" fmla="*/ 0 w 18"/>
                  <a:gd name="T9" fmla="*/ 1 h 12"/>
                  <a:gd name="T10" fmla="*/ 0 w 18"/>
                  <a:gd name="T11" fmla="*/ 1 h 12"/>
                  <a:gd name="T12" fmla="*/ 0 w 18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2"/>
                  <a:gd name="T23" fmla="*/ 18 w 1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2">
                    <a:moveTo>
                      <a:pt x="12" y="6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709" name="Freeform 157"/>
              <p:cNvSpPr>
                <a:spLocks noChangeArrowheads="1"/>
              </p:cNvSpPr>
              <p:nvPr/>
            </p:nvSpPr>
            <p:spPr bwMode="auto">
              <a:xfrm rot="18240000" flipH="1">
                <a:off x="145" y="1590"/>
                <a:ext cx="7" cy="6"/>
              </a:xfrm>
              <a:custGeom>
                <a:avLst/>
                <a:gdLst>
                  <a:gd name="T0" fmla="*/ 0 w 17"/>
                  <a:gd name="T1" fmla="*/ 1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1 h 12"/>
                  <a:gd name="T8" fmla="*/ 0 w 17"/>
                  <a:gd name="T9" fmla="*/ 1 h 12"/>
                  <a:gd name="T10" fmla="*/ 0 w 17"/>
                  <a:gd name="T11" fmla="*/ 1 h 12"/>
                  <a:gd name="T12" fmla="*/ 0 w 17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2"/>
                  <a:gd name="T23" fmla="*/ 17 w 1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2">
                    <a:moveTo>
                      <a:pt x="6" y="6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6399" name="Group 158"/>
            <p:cNvGrpSpPr>
              <a:grpSpLocks/>
            </p:cNvGrpSpPr>
            <p:nvPr/>
          </p:nvGrpSpPr>
          <p:grpSpPr bwMode="auto">
            <a:xfrm>
              <a:off x="7219295" y="3560763"/>
              <a:ext cx="1142893" cy="768350"/>
              <a:chOff x="4464" y="1673"/>
              <a:chExt cx="720" cy="484"/>
            </a:xfrm>
          </p:grpSpPr>
          <p:sp>
            <p:nvSpPr>
              <p:cNvPr id="16432" name="Freeform 159"/>
              <p:cNvSpPr>
                <a:spLocks noChangeArrowheads="1"/>
              </p:cNvSpPr>
              <p:nvPr/>
            </p:nvSpPr>
            <p:spPr bwMode="auto">
              <a:xfrm>
                <a:off x="4464" y="1885"/>
                <a:ext cx="259" cy="272"/>
              </a:xfrm>
              <a:custGeom>
                <a:avLst/>
                <a:gdLst>
                  <a:gd name="T0" fmla="*/ 0 w 1082"/>
                  <a:gd name="T1" fmla="*/ 0 h 1746"/>
                  <a:gd name="T2" fmla="*/ 0 w 1082"/>
                  <a:gd name="T3" fmla="*/ 0 h 1746"/>
                  <a:gd name="T4" fmla="*/ 0 w 1082"/>
                  <a:gd name="T5" fmla="*/ 0 h 1746"/>
                  <a:gd name="T6" fmla="*/ 0 w 1082"/>
                  <a:gd name="T7" fmla="*/ 0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2"/>
                  <a:gd name="T13" fmla="*/ 0 h 1746"/>
                  <a:gd name="T14" fmla="*/ 1082 w 1082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2" h="1746">
                    <a:moveTo>
                      <a:pt x="468" y="0"/>
                    </a:moveTo>
                    <a:lnTo>
                      <a:pt x="0" y="1458"/>
                    </a:lnTo>
                    <a:lnTo>
                      <a:pt x="1082" y="1746"/>
                    </a:lnTo>
                    <a:lnTo>
                      <a:pt x="904" y="32"/>
                    </a:lnTo>
                  </a:path>
                </a:pathLst>
              </a:custGeom>
              <a:noFill/>
              <a:ln w="46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433" name="Freeform 160"/>
              <p:cNvSpPr>
                <a:spLocks noChangeArrowheads="1"/>
              </p:cNvSpPr>
              <p:nvPr/>
            </p:nvSpPr>
            <p:spPr bwMode="auto">
              <a:xfrm>
                <a:off x="4716" y="1868"/>
                <a:ext cx="216" cy="212"/>
              </a:xfrm>
              <a:custGeom>
                <a:avLst/>
                <a:gdLst>
                  <a:gd name="T0" fmla="*/ 0 w 911"/>
                  <a:gd name="T1" fmla="*/ 0 h 1361"/>
                  <a:gd name="T2" fmla="*/ 0 w 911"/>
                  <a:gd name="T3" fmla="*/ 0 h 1361"/>
                  <a:gd name="T4" fmla="*/ 0 w 911"/>
                  <a:gd name="T5" fmla="*/ 0 h 1361"/>
                  <a:gd name="T6" fmla="*/ 0 w 911"/>
                  <a:gd name="T7" fmla="*/ 0 h 1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1"/>
                  <a:gd name="T13" fmla="*/ 0 h 1361"/>
                  <a:gd name="T14" fmla="*/ 911 w 911"/>
                  <a:gd name="T15" fmla="*/ 1361 h 1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1" h="1361">
                    <a:moveTo>
                      <a:pt x="306" y="24"/>
                    </a:moveTo>
                    <a:lnTo>
                      <a:pt x="0" y="1241"/>
                    </a:lnTo>
                    <a:lnTo>
                      <a:pt x="911" y="1361"/>
                    </a:lnTo>
                    <a:lnTo>
                      <a:pt x="677" y="0"/>
                    </a:lnTo>
                  </a:path>
                </a:pathLst>
              </a:custGeom>
              <a:noFill/>
              <a:ln w="46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6434" name="Group 161"/>
              <p:cNvGrpSpPr>
                <a:grpSpLocks/>
              </p:cNvGrpSpPr>
              <p:nvPr/>
            </p:nvGrpSpPr>
            <p:grpSpPr bwMode="auto">
              <a:xfrm>
                <a:off x="4464" y="1826"/>
                <a:ext cx="607" cy="86"/>
                <a:chOff x="4464" y="1826"/>
                <a:chExt cx="607" cy="86"/>
              </a:xfrm>
            </p:grpSpPr>
            <p:sp>
              <p:nvSpPr>
                <p:cNvPr id="16571" name="Freeform 162"/>
                <p:cNvSpPr>
                  <a:spLocks noChangeArrowheads="1"/>
                </p:cNvSpPr>
                <p:nvPr/>
              </p:nvSpPr>
              <p:spPr bwMode="auto">
                <a:xfrm>
                  <a:off x="4464" y="1826"/>
                  <a:ext cx="608" cy="73"/>
                </a:xfrm>
                <a:custGeom>
                  <a:avLst/>
                  <a:gdLst>
                    <a:gd name="T0" fmla="*/ 0 w 2559"/>
                    <a:gd name="T1" fmla="*/ 0 h 481"/>
                    <a:gd name="T2" fmla="*/ 0 w 2559"/>
                    <a:gd name="T3" fmla="*/ 0 h 481"/>
                    <a:gd name="T4" fmla="*/ 0 w 2559"/>
                    <a:gd name="T5" fmla="*/ 0 h 481"/>
                    <a:gd name="T6" fmla="*/ 0 w 2559"/>
                    <a:gd name="T7" fmla="*/ 0 h 481"/>
                    <a:gd name="T8" fmla="*/ 0 w 2559"/>
                    <a:gd name="T9" fmla="*/ 0 h 4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9"/>
                    <a:gd name="T16" fmla="*/ 0 h 481"/>
                    <a:gd name="T17" fmla="*/ 2559 w 2559"/>
                    <a:gd name="T18" fmla="*/ 481 h 4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9" h="481">
                      <a:moveTo>
                        <a:pt x="0" y="249"/>
                      </a:moveTo>
                      <a:lnTo>
                        <a:pt x="1614" y="481"/>
                      </a:lnTo>
                      <a:lnTo>
                        <a:pt x="2559" y="120"/>
                      </a:lnTo>
                      <a:lnTo>
                        <a:pt x="1348" y="0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72" name="Freeform 163"/>
                <p:cNvSpPr>
                  <a:spLocks noChangeArrowheads="1"/>
                </p:cNvSpPr>
                <p:nvPr/>
              </p:nvSpPr>
              <p:spPr bwMode="auto">
                <a:xfrm>
                  <a:off x="4468" y="1866"/>
                  <a:ext cx="382" cy="47"/>
                </a:xfrm>
                <a:custGeom>
                  <a:avLst/>
                  <a:gdLst>
                    <a:gd name="T0" fmla="*/ 0 w 1608"/>
                    <a:gd name="T1" fmla="*/ 0 h 311"/>
                    <a:gd name="T2" fmla="*/ 0 w 1608"/>
                    <a:gd name="T3" fmla="*/ 0 h 311"/>
                    <a:gd name="T4" fmla="*/ 0 w 1608"/>
                    <a:gd name="T5" fmla="*/ 0 h 311"/>
                    <a:gd name="T6" fmla="*/ 0 w 1608"/>
                    <a:gd name="T7" fmla="*/ 0 h 311"/>
                    <a:gd name="T8" fmla="*/ 0 w 1608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8"/>
                    <a:gd name="T16" fmla="*/ 0 h 311"/>
                    <a:gd name="T17" fmla="*/ 1608 w 1608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8" h="311">
                      <a:moveTo>
                        <a:pt x="0" y="0"/>
                      </a:moveTo>
                      <a:lnTo>
                        <a:pt x="1608" y="231"/>
                      </a:lnTo>
                      <a:lnTo>
                        <a:pt x="1608" y="31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573" name="Freeform 164"/>
                <p:cNvSpPr>
                  <a:spLocks noChangeArrowheads="1"/>
                </p:cNvSpPr>
                <p:nvPr/>
              </p:nvSpPr>
              <p:spPr bwMode="auto">
                <a:xfrm>
                  <a:off x="4850" y="1845"/>
                  <a:ext cx="222" cy="68"/>
                </a:xfrm>
                <a:custGeom>
                  <a:avLst/>
                  <a:gdLst>
                    <a:gd name="T0" fmla="*/ 0 w 945"/>
                    <a:gd name="T1" fmla="*/ 0 h 441"/>
                    <a:gd name="T2" fmla="*/ 0 w 945"/>
                    <a:gd name="T3" fmla="*/ 0 h 441"/>
                    <a:gd name="T4" fmla="*/ 0 w 945"/>
                    <a:gd name="T5" fmla="*/ 0 h 441"/>
                    <a:gd name="T6" fmla="*/ 0 w 945"/>
                    <a:gd name="T7" fmla="*/ 0 h 441"/>
                    <a:gd name="T8" fmla="*/ 0 w 945"/>
                    <a:gd name="T9" fmla="*/ 0 h 4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5"/>
                    <a:gd name="T16" fmla="*/ 0 h 441"/>
                    <a:gd name="T17" fmla="*/ 945 w 945"/>
                    <a:gd name="T18" fmla="*/ 441 h 4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5" h="441">
                      <a:moveTo>
                        <a:pt x="0" y="441"/>
                      </a:moveTo>
                      <a:lnTo>
                        <a:pt x="0" y="361"/>
                      </a:lnTo>
                      <a:lnTo>
                        <a:pt x="945" y="0"/>
                      </a:lnTo>
                      <a:lnTo>
                        <a:pt x="945" y="57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6435" name="Group 165"/>
              <p:cNvGrpSpPr>
                <a:grpSpLocks/>
              </p:cNvGrpSpPr>
              <p:nvPr/>
            </p:nvGrpSpPr>
            <p:grpSpPr bwMode="auto">
              <a:xfrm>
                <a:off x="4563" y="1673"/>
                <a:ext cx="621" cy="484"/>
                <a:chOff x="4563" y="1673"/>
                <a:chExt cx="621" cy="484"/>
              </a:xfrm>
            </p:grpSpPr>
            <p:grpSp>
              <p:nvGrpSpPr>
                <p:cNvPr id="16436" name="Group 166"/>
                <p:cNvGrpSpPr>
                  <a:grpSpLocks/>
                </p:cNvGrpSpPr>
                <p:nvPr/>
              </p:nvGrpSpPr>
              <p:grpSpPr bwMode="auto">
                <a:xfrm>
                  <a:off x="4563" y="1699"/>
                  <a:ext cx="419" cy="191"/>
                  <a:chOff x="4563" y="1699"/>
                  <a:chExt cx="419" cy="191"/>
                </a:xfrm>
              </p:grpSpPr>
              <p:grpSp>
                <p:nvGrpSpPr>
                  <p:cNvPr id="16520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4563" y="1699"/>
                    <a:ext cx="322" cy="172"/>
                    <a:chOff x="4563" y="1699"/>
                    <a:chExt cx="322" cy="172"/>
                  </a:xfrm>
                </p:grpSpPr>
                <p:grpSp>
                  <p:nvGrpSpPr>
                    <p:cNvPr id="16553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3" y="1699"/>
                      <a:ext cx="322" cy="172"/>
                      <a:chOff x="4563" y="1699"/>
                      <a:chExt cx="322" cy="172"/>
                    </a:xfrm>
                  </p:grpSpPr>
                  <p:grpSp>
                    <p:nvGrpSpPr>
                      <p:cNvPr id="16562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63" y="1796"/>
                        <a:ext cx="322" cy="75"/>
                        <a:chOff x="4563" y="1796"/>
                        <a:chExt cx="322" cy="75"/>
                      </a:xfrm>
                    </p:grpSpPr>
                    <p:sp>
                      <p:nvSpPr>
                        <p:cNvPr id="16568" name="Freeform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02" y="1796"/>
                          <a:ext cx="184" cy="76"/>
                        </a:xfrm>
                        <a:custGeom>
                          <a:avLst/>
                          <a:gdLst>
                            <a:gd name="T0" fmla="*/ 0 w 790"/>
                            <a:gd name="T1" fmla="*/ 0 h 489"/>
                            <a:gd name="T2" fmla="*/ 0 w 790"/>
                            <a:gd name="T3" fmla="*/ 0 h 489"/>
                            <a:gd name="T4" fmla="*/ 0 w 790"/>
                            <a:gd name="T5" fmla="*/ 0 h 489"/>
                            <a:gd name="T6" fmla="*/ 0 w 790"/>
                            <a:gd name="T7" fmla="*/ 0 h 489"/>
                            <a:gd name="T8" fmla="*/ 0 w 790"/>
                            <a:gd name="T9" fmla="*/ 0 h 48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790"/>
                            <a:gd name="T16" fmla="*/ 0 h 489"/>
                            <a:gd name="T17" fmla="*/ 790 w 790"/>
                            <a:gd name="T18" fmla="*/ 489 h 48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790" h="489">
                              <a:moveTo>
                                <a:pt x="0" y="149"/>
                              </a:moveTo>
                              <a:lnTo>
                                <a:pt x="0" y="489"/>
                              </a:lnTo>
                              <a:lnTo>
                                <a:pt x="790" y="238"/>
                              </a:lnTo>
                              <a:lnTo>
                                <a:pt x="790" y="0"/>
                              </a:lnTo>
                              <a:lnTo>
                                <a:pt x="0" y="14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16569" name="Freeform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63" y="1814"/>
                          <a:ext cx="139" cy="57"/>
                        </a:xfrm>
                        <a:custGeom>
                          <a:avLst/>
                          <a:gdLst>
                            <a:gd name="T0" fmla="*/ 0 w 587"/>
                            <a:gd name="T1" fmla="*/ 0 h 373"/>
                            <a:gd name="T2" fmla="*/ 0 w 587"/>
                            <a:gd name="T3" fmla="*/ 0 h 373"/>
                            <a:gd name="T4" fmla="*/ 0 w 587"/>
                            <a:gd name="T5" fmla="*/ 0 h 373"/>
                            <a:gd name="T6" fmla="*/ 0 w 587"/>
                            <a:gd name="T7" fmla="*/ 0 h 373"/>
                            <a:gd name="T8" fmla="*/ 0 w 587"/>
                            <a:gd name="T9" fmla="*/ 0 h 37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87"/>
                            <a:gd name="T16" fmla="*/ 0 h 373"/>
                            <a:gd name="T17" fmla="*/ 587 w 587"/>
                            <a:gd name="T18" fmla="*/ 373 h 37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87" h="373">
                              <a:moveTo>
                                <a:pt x="587" y="33"/>
                              </a:moveTo>
                              <a:lnTo>
                                <a:pt x="587" y="373"/>
                              </a:lnTo>
                              <a:lnTo>
                                <a:pt x="0" y="289"/>
                              </a:lnTo>
                              <a:lnTo>
                                <a:pt x="0" y="0"/>
                              </a:lnTo>
                              <a:lnTo>
                                <a:pt x="587" y="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16570" name="Freeform 1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63" y="1796"/>
                          <a:ext cx="323" cy="24"/>
                        </a:xfrm>
                        <a:custGeom>
                          <a:avLst/>
                          <a:gdLst>
                            <a:gd name="T0" fmla="*/ 0 w 1377"/>
                            <a:gd name="T1" fmla="*/ 0 h 149"/>
                            <a:gd name="T2" fmla="*/ 0 w 1377"/>
                            <a:gd name="T3" fmla="*/ 0 h 149"/>
                            <a:gd name="T4" fmla="*/ 0 w 1377"/>
                            <a:gd name="T5" fmla="*/ 0 h 149"/>
                            <a:gd name="T6" fmla="*/ 0 w 1377"/>
                            <a:gd name="T7" fmla="*/ 0 h 149"/>
                            <a:gd name="T8" fmla="*/ 0 w 1377"/>
                            <a:gd name="T9" fmla="*/ 0 h 14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377"/>
                            <a:gd name="T16" fmla="*/ 0 h 149"/>
                            <a:gd name="T17" fmla="*/ 1377 w 1377"/>
                            <a:gd name="T18" fmla="*/ 149 h 14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377" h="149">
                              <a:moveTo>
                                <a:pt x="0" y="116"/>
                              </a:moveTo>
                              <a:lnTo>
                                <a:pt x="593" y="149"/>
                              </a:lnTo>
                              <a:lnTo>
                                <a:pt x="1377" y="0"/>
                              </a:lnTo>
                              <a:lnTo>
                                <a:pt x="800" y="0"/>
                              </a:lnTo>
                              <a:lnTo>
                                <a:pt x="0" y="1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  <p:sp>
                    <p:nvSpPr>
                      <p:cNvPr id="16563" name="Freeform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69" y="1791"/>
                        <a:ext cx="115" cy="21"/>
                      </a:xfrm>
                      <a:custGeom>
                        <a:avLst/>
                        <a:gdLst>
                          <a:gd name="T0" fmla="*/ 0 w 499"/>
                          <a:gd name="T1" fmla="*/ 0 h 139"/>
                          <a:gd name="T2" fmla="*/ 0 w 499"/>
                          <a:gd name="T3" fmla="*/ 0 h 139"/>
                          <a:gd name="T4" fmla="*/ 0 w 499"/>
                          <a:gd name="T5" fmla="*/ 0 h 139"/>
                          <a:gd name="T6" fmla="*/ 0 w 499"/>
                          <a:gd name="T7" fmla="*/ 0 h 139"/>
                          <a:gd name="T8" fmla="*/ 0 w 499"/>
                          <a:gd name="T9" fmla="*/ 0 h 139"/>
                          <a:gd name="T10" fmla="*/ 0 w 499"/>
                          <a:gd name="T11" fmla="*/ 0 h 13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99"/>
                          <a:gd name="T19" fmla="*/ 0 h 139"/>
                          <a:gd name="T20" fmla="*/ 499 w 499"/>
                          <a:gd name="T21" fmla="*/ 139 h 13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99" h="139">
                            <a:moveTo>
                              <a:pt x="0" y="79"/>
                            </a:moveTo>
                            <a:lnTo>
                              <a:pt x="0" y="124"/>
                            </a:lnTo>
                            <a:lnTo>
                              <a:pt x="233" y="139"/>
                            </a:lnTo>
                            <a:lnTo>
                              <a:pt x="499" y="89"/>
                            </a:lnTo>
                            <a:lnTo>
                              <a:pt x="499" y="0"/>
                            </a:lnTo>
                            <a:lnTo>
                              <a:pt x="0" y="79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grpSp>
                    <p:nvGrpSpPr>
                      <p:cNvPr id="16564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6" y="1699"/>
                        <a:ext cx="262" cy="106"/>
                        <a:chOff x="4586" y="1699"/>
                        <a:chExt cx="262" cy="106"/>
                      </a:xfrm>
                    </p:grpSpPr>
                    <p:sp>
                      <p:nvSpPr>
                        <p:cNvPr id="16565" name="Freeform 1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98" y="1699"/>
                          <a:ext cx="151" cy="104"/>
                        </a:xfrm>
                        <a:custGeom>
                          <a:avLst/>
                          <a:gdLst>
                            <a:gd name="T0" fmla="*/ 0 w 638"/>
                            <a:gd name="T1" fmla="*/ 0 h 682"/>
                            <a:gd name="T2" fmla="*/ 0 w 638"/>
                            <a:gd name="T3" fmla="*/ 0 h 682"/>
                            <a:gd name="T4" fmla="*/ 0 w 638"/>
                            <a:gd name="T5" fmla="*/ 0 h 682"/>
                            <a:gd name="T6" fmla="*/ 0 w 638"/>
                            <a:gd name="T7" fmla="*/ 0 h 682"/>
                            <a:gd name="T8" fmla="*/ 0 w 638"/>
                            <a:gd name="T9" fmla="*/ 0 h 68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38"/>
                            <a:gd name="T16" fmla="*/ 0 h 682"/>
                            <a:gd name="T17" fmla="*/ 638 w 638"/>
                            <a:gd name="T18" fmla="*/ 682 h 68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38" h="682">
                              <a:moveTo>
                                <a:pt x="90" y="682"/>
                              </a:moveTo>
                              <a:lnTo>
                                <a:pt x="0" y="22"/>
                              </a:lnTo>
                              <a:lnTo>
                                <a:pt x="549" y="0"/>
                              </a:lnTo>
                              <a:lnTo>
                                <a:pt x="638" y="588"/>
                              </a:lnTo>
                              <a:lnTo>
                                <a:pt x="90" y="68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16566" name="Freeform 1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6" y="1701"/>
                          <a:ext cx="135" cy="105"/>
                        </a:xfrm>
                        <a:custGeom>
                          <a:avLst/>
                          <a:gdLst>
                            <a:gd name="T0" fmla="*/ 0 w 566"/>
                            <a:gd name="T1" fmla="*/ 0 h 678"/>
                            <a:gd name="T2" fmla="*/ 0 w 566"/>
                            <a:gd name="T3" fmla="*/ 0 h 678"/>
                            <a:gd name="T4" fmla="*/ 0 w 566"/>
                            <a:gd name="T5" fmla="*/ 0 h 678"/>
                            <a:gd name="T6" fmla="*/ 0 w 566"/>
                            <a:gd name="T7" fmla="*/ 0 h 678"/>
                            <a:gd name="T8" fmla="*/ 0 w 566"/>
                            <a:gd name="T9" fmla="*/ 0 h 67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66"/>
                            <a:gd name="T16" fmla="*/ 0 h 678"/>
                            <a:gd name="T17" fmla="*/ 566 w 566"/>
                            <a:gd name="T18" fmla="*/ 678 h 67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66" h="678">
                              <a:moveTo>
                                <a:pt x="476" y="0"/>
                              </a:moveTo>
                              <a:lnTo>
                                <a:pt x="0" y="151"/>
                              </a:lnTo>
                              <a:lnTo>
                                <a:pt x="67" y="678"/>
                              </a:lnTo>
                              <a:lnTo>
                                <a:pt x="566" y="661"/>
                              </a:lnTo>
                              <a:lnTo>
                                <a:pt x="4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  <p:sp>
                      <p:nvSpPr>
                        <p:cNvPr id="16567" name="Freeform 1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25" y="1710"/>
                          <a:ext cx="109" cy="78"/>
                        </a:xfrm>
                        <a:custGeom>
                          <a:avLst/>
                          <a:gdLst>
                            <a:gd name="T0" fmla="*/ 0 w 458"/>
                            <a:gd name="T1" fmla="*/ 0 h 514"/>
                            <a:gd name="T2" fmla="*/ 0 w 458"/>
                            <a:gd name="T3" fmla="*/ 0 h 514"/>
                            <a:gd name="T4" fmla="*/ 0 w 458"/>
                            <a:gd name="T5" fmla="*/ 0 h 514"/>
                            <a:gd name="T6" fmla="*/ 0 w 458"/>
                            <a:gd name="T7" fmla="*/ 0 h 514"/>
                            <a:gd name="T8" fmla="*/ 0 w 458"/>
                            <a:gd name="T9" fmla="*/ 0 h 51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58"/>
                            <a:gd name="T16" fmla="*/ 0 h 514"/>
                            <a:gd name="T17" fmla="*/ 458 w 458"/>
                            <a:gd name="T18" fmla="*/ 514 h 51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58" h="514">
                              <a:moveTo>
                                <a:pt x="0" y="23"/>
                              </a:moveTo>
                              <a:lnTo>
                                <a:pt x="64" y="514"/>
                              </a:lnTo>
                              <a:lnTo>
                                <a:pt x="458" y="456"/>
                              </a:lnTo>
                              <a:lnTo>
                                <a:pt x="390" y="0"/>
                              </a:lnTo>
                              <a:lnTo>
                                <a:pt x="0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C0C0"/>
                        </a:solidFill>
                        <a:ln w="144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kumimoji="1" lang="en-US">
                            <a:solidFill>
                              <a:srgbClr val="000000"/>
                            </a:solidFill>
                            <a:ea typeface="ＭＳ Ｐゴシック" pitchFamily="34" charset="-128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554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69" y="1804"/>
                      <a:ext cx="105" cy="48"/>
                      <a:chOff x="4769" y="1804"/>
                      <a:chExt cx="105" cy="48"/>
                    </a:xfrm>
                  </p:grpSpPr>
                  <p:sp>
                    <p:nvSpPr>
                      <p:cNvPr id="16555" name="Freeform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69" y="1804"/>
                        <a:ext cx="105" cy="49"/>
                      </a:xfrm>
                      <a:custGeom>
                        <a:avLst/>
                        <a:gdLst>
                          <a:gd name="T0" fmla="*/ 0 w 448"/>
                          <a:gd name="T1" fmla="*/ 0 h 319"/>
                          <a:gd name="T2" fmla="*/ 0 w 448"/>
                          <a:gd name="T3" fmla="*/ 0 h 319"/>
                          <a:gd name="T4" fmla="*/ 0 w 448"/>
                          <a:gd name="T5" fmla="*/ 0 h 319"/>
                          <a:gd name="T6" fmla="*/ 0 w 448"/>
                          <a:gd name="T7" fmla="*/ 0 h 319"/>
                          <a:gd name="T8" fmla="*/ 0 w 448"/>
                          <a:gd name="T9" fmla="*/ 0 h 3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8"/>
                          <a:gd name="T16" fmla="*/ 0 h 319"/>
                          <a:gd name="T17" fmla="*/ 448 w 448"/>
                          <a:gd name="T18" fmla="*/ 319 h 3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8" h="319">
                            <a:moveTo>
                              <a:pt x="448" y="0"/>
                            </a:moveTo>
                            <a:lnTo>
                              <a:pt x="0" y="95"/>
                            </a:lnTo>
                            <a:lnTo>
                              <a:pt x="0" y="319"/>
                            </a:lnTo>
                            <a:lnTo>
                              <a:pt x="448" y="179"/>
                            </a:lnTo>
                            <a:lnTo>
                              <a:pt x="448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6" name="Line 1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37" y="1812"/>
                        <a:ext cx="27" cy="9"/>
                      </a:xfrm>
                      <a:prstGeom prst="line">
                        <a:avLst/>
                      </a:prstGeom>
                      <a:noFill/>
                      <a:ln w="32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7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786" y="1822"/>
                        <a:ext cx="37" cy="5"/>
                      </a:xfrm>
                      <a:prstGeom prst="line">
                        <a:avLst/>
                      </a:prstGeom>
                      <a:noFill/>
                      <a:ln w="32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8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1" y="1809"/>
                        <a:ext cx="3" cy="3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9" name="Line 1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8" y="1817"/>
                        <a:ext cx="3" cy="34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60" name="Line 1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777" y="1817"/>
                        <a:ext cx="99" cy="16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61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78" y="1810"/>
                        <a:ext cx="95" cy="17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52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4729" y="1804"/>
                    <a:ext cx="253" cy="86"/>
                    <a:chOff x="4729" y="1804"/>
                    <a:chExt cx="253" cy="86"/>
                  </a:xfrm>
                </p:grpSpPr>
                <p:grpSp>
                  <p:nvGrpSpPr>
                    <p:cNvPr id="16522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46" y="1852"/>
                      <a:ext cx="40" cy="17"/>
                      <a:chOff x="4746" y="1852"/>
                      <a:chExt cx="40" cy="17"/>
                    </a:xfrm>
                  </p:grpSpPr>
                  <p:sp>
                    <p:nvSpPr>
                      <p:cNvPr id="16551" name="Freeform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46" y="1852"/>
                        <a:ext cx="13" cy="18"/>
                      </a:xfrm>
                      <a:custGeom>
                        <a:avLst/>
                        <a:gdLst>
                          <a:gd name="T0" fmla="*/ 0 w 50"/>
                          <a:gd name="T1" fmla="*/ 0 h 129"/>
                          <a:gd name="T2" fmla="*/ 0 w 50"/>
                          <a:gd name="T3" fmla="*/ 0 h 129"/>
                          <a:gd name="T4" fmla="*/ 0 w 50"/>
                          <a:gd name="T5" fmla="*/ 0 h 129"/>
                          <a:gd name="T6" fmla="*/ 0 w 50"/>
                          <a:gd name="T7" fmla="*/ 0 h 129"/>
                          <a:gd name="T8" fmla="*/ 0 w 50"/>
                          <a:gd name="T9" fmla="*/ 0 h 1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29"/>
                          <a:gd name="T17" fmla="*/ 50 w 50"/>
                          <a:gd name="T18" fmla="*/ 129 h 1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29">
                            <a:moveTo>
                              <a:pt x="15" y="0"/>
                            </a:moveTo>
                            <a:lnTo>
                              <a:pt x="0" y="121"/>
                            </a:lnTo>
                            <a:lnTo>
                              <a:pt x="36" y="129"/>
                            </a:lnTo>
                            <a:lnTo>
                              <a:pt x="50" y="6"/>
                            </a:lnTo>
                            <a:lnTo>
                              <a:pt x="15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2" name="Freeform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55" y="1854"/>
                        <a:ext cx="32" cy="16"/>
                      </a:xfrm>
                      <a:custGeom>
                        <a:avLst/>
                        <a:gdLst>
                          <a:gd name="T0" fmla="*/ 0 w 138"/>
                          <a:gd name="T1" fmla="*/ 0 h 112"/>
                          <a:gd name="T2" fmla="*/ 0 w 138"/>
                          <a:gd name="T3" fmla="*/ 0 h 112"/>
                          <a:gd name="T4" fmla="*/ 0 w 138"/>
                          <a:gd name="T5" fmla="*/ 0 h 112"/>
                          <a:gd name="T6" fmla="*/ 0 w 138"/>
                          <a:gd name="T7" fmla="*/ 0 h 112"/>
                          <a:gd name="T8" fmla="*/ 0 w 138"/>
                          <a:gd name="T9" fmla="*/ 0 h 112"/>
                          <a:gd name="T10" fmla="*/ 0 w 138"/>
                          <a:gd name="T11" fmla="*/ 0 h 112"/>
                          <a:gd name="T12" fmla="*/ 0 w 138"/>
                          <a:gd name="T13" fmla="*/ 0 h 1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38"/>
                          <a:gd name="T22" fmla="*/ 0 h 112"/>
                          <a:gd name="T23" fmla="*/ 138 w 138"/>
                          <a:gd name="T24" fmla="*/ 112 h 1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38" h="112">
                            <a:moveTo>
                              <a:pt x="12" y="4"/>
                            </a:moveTo>
                            <a:lnTo>
                              <a:pt x="0" y="112"/>
                            </a:lnTo>
                            <a:lnTo>
                              <a:pt x="138" y="56"/>
                            </a:lnTo>
                            <a:lnTo>
                              <a:pt x="84" y="39"/>
                            </a:lnTo>
                            <a:lnTo>
                              <a:pt x="35" y="64"/>
                            </a:lnTo>
                            <a:lnTo>
                              <a:pt x="50" y="0"/>
                            </a:lnTo>
                            <a:lnTo>
                              <a:pt x="12" y="4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</p:grpSp>
                <p:grpSp>
                  <p:nvGrpSpPr>
                    <p:cNvPr id="16523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9" y="1804"/>
                      <a:ext cx="253" cy="86"/>
                      <a:chOff x="4729" y="1804"/>
                      <a:chExt cx="253" cy="86"/>
                    </a:xfrm>
                  </p:grpSpPr>
                  <p:sp>
                    <p:nvSpPr>
                      <p:cNvPr id="16524" name="Freeform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36" y="1804"/>
                        <a:ext cx="247" cy="76"/>
                      </a:xfrm>
                      <a:custGeom>
                        <a:avLst/>
                        <a:gdLst>
                          <a:gd name="T0" fmla="*/ 0 w 1052"/>
                          <a:gd name="T1" fmla="*/ 0 h 484"/>
                          <a:gd name="T2" fmla="*/ 0 w 1052"/>
                          <a:gd name="T3" fmla="*/ 0 h 484"/>
                          <a:gd name="T4" fmla="*/ 0 w 1052"/>
                          <a:gd name="T5" fmla="*/ 0 h 484"/>
                          <a:gd name="T6" fmla="*/ 0 w 1052"/>
                          <a:gd name="T7" fmla="*/ 0 h 484"/>
                          <a:gd name="T8" fmla="*/ 0 w 1052"/>
                          <a:gd name="T9" fmla="*/ 0 h 48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52"/>
                          <a:gd name="T16" fmla="*/ 0 h 484"/>
                          <a:gd name="T17" fmla="*/ 1052 w 1052"/>
                          <a:gd name="T18" fmla="*/ 484 h 48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52" h="484">
                            <a:moveTo>
                              <a:pt x="0" y="205"/>
                            </a:moveTo>
                            <a:lnTo>
                              <a:pt x="505" y="484"/>
                            </a:lnTo>
                            <a:lnTo>
                              <a:pt x="1052" y="211"/>
                            </a:lnTo>
                            <a:lnTo>
                              <a:pt x="633" y="0"/>
                            </a:lnTo>
                            <a:lnTo>
                              <a:pt x="0" y="205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5" name="Freeform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9" y="1836"/>
                        <a:ext cx="125" cy="53"/>
                      </a:xfrm>
                      <a:custGeom>
                        <a:avLst/>
                        <a:gdLst>
                          <a:gd name="T0" fmla="*/ 0 w 527"/>
                          <a:gd name="T1" fmla="*/ 0 h 342"/>
                          <a:gd name="T2" fmla="*/ 0 w 527"/>
                          <a:gd name="T3" fmla="*/ 0 h 342"/>
                          <a:gd name="T4" fmla="*/ 0 w 527"/>
                          <a:gd name="T5" fmla="*/ 0 h 342"/>
                          <a:gd name="T6" fmla="*/ 0 w 527"/>
                          <a:gd name="T7" fmla="*/ 0 h 342"/>
                          <a:gd name="T8" fmla="*/ 0 w 527"/>
                          <a:gd name="T9" fmla="*/ 0 h 34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27"/>
                          <a:gd name="T16" fmla="*/ 0 h 342"/>
                          <a:gd name="T17" fmla="*/ 527 w 527"/>
                          <a:gd name="T18" fmla="*/ 342 h 34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27" h="342">
                            <a:moveTo>
                              <a:pt x="18" y="0"/>
                            </a:moveTo>
                            <a:lnTo>
                              <a:pt x="527" y="283"/>
                            </a:lnTo>
                            <a:lnTo>
                              <a:pt x="512" y="342"/>
                            </a:lnTo>
                            <a:lnTo>
                              <a:pt x="0" y="5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6" name="Freeform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51" y="1839"/>
                        <a:ext cx="132" cy="52"/>
                      </a:xfrm>
                      <a:custGeom>
                        <a:avLst/>
                        <a:gdLst>
                          <a:gd name="T0" fmla="*/ 0 w 562"/>
                          <a:gd name="T1" fmla="*/ 0 h 336"/>
                          <a:gd name="T2" fmla="*/ 0 w 562"/>
                          <a:gd name="T3" fmla="*/ 0 h 336"/>
                          <a:gd name="T4" fmla="*/ 0 w 562"/>
                          <a:gd name="T5" fmla="*/ 0 h 336"/>
                          <a:gd name="T6" fmla="*/ 0 w 562"/>
                          <a:gd name="T7" fmla="*/ 0 h 336"/>
                          <a:gd name="T8" fmla="*/ 0 w 562"/>
                          <a:gd name="T9" fmla="*/ 0 h 3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2"/>
                          <a:gd name="T16" fmla="*/ 0 h 336"/>
                          <a:gd name="T17" fmla="*/ 562 w 562"/>
                          <a:gd name="T18" fmla="*/ 336 h 3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2" h="336">
                            <a:moveTo>
                              <a:pt x="0" y="336"/>
                            </a:moveTo>
                            <a:lnTo>
                              <a:pt x="17" y="273"/>
                            </a:lnTo>
                            <a:lnTo>
                              <a:pt x="562" y="0"/>
                            </a:lnTo>
                            <a:lnTo>
                              <a:pt x="543" y="50"/>
                            </a:lnTo>
                            <a:lnTo>
                              <a:pt x="0" y="336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7" name="Freeform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1" y="1841"/>
                        <a:ext cx="102" cy="31"/>
                      </a:xfrm>
                      <a:custGeom>
                        <a:avLst/>
                        <a:gdLst>
                          <a:gd name="T0" fmla="*/ 0 w 425"/>
                          <a:gd name="T1" fmla="*/ 0 h 215"/>
                          <a:gd name="T2" fmla="*/ 0 w 425"/>
                          <a:gd name="T3" fmla="*/ 0 h 215"/>
                          <a:gd name="T4" fmla="*/ 0 w 425"/>
                          <a:gd name="T5" fmla="*/ 0 h 215"/>
                          <a:gd name="T6" fmla="*/ 0 w 425"/>
                          <a:gd name="T7" fmla="*/ 0 h 215"/>
                          <a:gd name="T8" fmla="*/ 0 w 425"/>
                          <a:gd name="T9" fmla="*/ 0 h 21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25"/>
                          <a:gd name="T16" fmla="*/ 0 h 215"/>
                          <a:gd name="T17" fmla="*/ 425 w 425"/>
                          <a:gd name="T18" fmla="*/ 215 h 21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25" h="215">
                            <a:moveTo>
                              <a:pt x="0" y="57"/>
                            </a:moveTo>
                            <a:lnTo>
                              <a:pt x="147" y="0"/>
                            </a:lnTo>
                            <a:lnTo>
                              <a:pt x="425" y="150"/>
                            </a:lnTo>
                            <a:lnTo>
                              <a:pt x="283" y="215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8" name="Freeform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25" y="1817"/>
                        <a:ext cx="145" cy="44"/>
                      </a:xfrm>
                      <a:custGeom>
                        <a:avLst/>
                        <a:gdLst>
                          <a:gd name="T0" fmla="*/ 0 w 625"/>
                          <a:gd name="T1" fmla="*/ 0 h 288"/>
                          <a:gd name="T2" fmla="*/ 0 w 625"/>
                          <a:gd name="T3" fmla="*/ 0 h 288"/>
                          <a:gd name="T4" fmla="*/ 0 w 625"/>
                          <a:gd name="T5" fmla="*/ 0 h 288"/>
                          <a:gd name="T6" fmla="*/ 0 w 625"/>
                          <a:gd name="T7" fmla="*/ 0 h 288"/>
                          <a:gd name="T8" fmla="*/ 0 w 625"/>
                          <a:gd name="T9" fmla="*/ 0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25"/>
                          <a:gd name="T16" fmla="*/ 0 h 288"/>
                          <a:gd name="T17" fmla="*/ 625 w 625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25" h="288">
                            <a:moveTo>
                              <a:pt x="0" y="139"/>
                            </a:moveTo>
                            <a:lnTo>
                              <a:pt x="273" y="288"/>
                            </a:lnTo>
                            <a:lnTo>
                              <a:pt x="625" y="123"/>
                            </a:lnTo>
                            <a:lnTo>
                              <a:pt x="369" y="0"/>
                            </a:lnTo>
                            <a:lnTo>
                              <a:pt x="0" y="139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29" name="Freeform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46" y="1807"/>
                        <a:ext cx="161" cy="41"/>
                      </a:xfrm>
                      <a:custGeom>
                        <a:avLst/>
                        <a:gdLst>
                          <a:gd name="T0" fmla="*/ 0 w 689"/>
                          <a:gd name="T1" fmla="*/ 0 h 262"/>
                          <a:gd name="T2" fmla="*/ 0 w 689"/>
                          <a:gd name="T3" fmla="*/ 0 h 262"/>
                          <a:gd name="T4" fmla="*/ 0 w 689"/>
                          <a:gd name="T5" fmla="*/ 0 h 262"/>
                          <a:gd name="T6" fmla="*/ 0 w 689"/>
                          <a:gd name="T7" fmla="*/ 0 h 262"/>
                          <a:gd name="T8" fmla="*/ 0 w 689"/>
                          <a:gd name="T9" fmla="*/ 0 h 2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89"/>
                          <a:gd name="T16" fmla="*/ 0 h 262"/>
                          <a:gd name="T17" fmla="*/ 689 w 689"/>
                          <a:gd name="T18" fmla="*/ 262 h 2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89" h="262">
                            <a:moveTo>
                              <a:pt x="143" y="262"/>
                            </a:moveTo>
                            <a:lnTo>
                              <a:pt x="0" y="189"/>
                            </a:lnTo>
                            <a:lnTo>
                              <a:pt x="578" y="0"/>
                            </a:lnTo>
                            <a:lnTo>
                              <a:pt x="689" y="54"/>
                            </a:lnTo>
                            <a:lnTo>
                              <a:pt x="143" y="262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0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2" y="1808"/>
                        <a:ext cx="138" cy="35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1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62" y="1811"/>
                        <a:ext cx="135" cy="35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2" name="Line 1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72" y="1813"/>
                        <a:ext cx="132" cy="35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3" name="Line 20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92" y="1818"/>
                        <a:ext cx="129" cy="38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4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02" y="1821"/>
                        <a:ext cx="129" cy="38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5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11" y="1824"/>
                        <a:ext cx="129" cy="40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6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25" y="1825"/>
                        <a:ext cx="122" cy="4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7" name="Line 20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35" y="1831"/>
                        <a:ext cx="125" cy="4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8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95" y="1846"/>
                        <a:ext cx="66" cy="24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39" name="Line 2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8" y="1844"/>
                        <a:ext cx="66" cy="23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0" name="Line 2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8" y="1836"/>
                        <a:ext cx="63" cy="2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1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51" y="1831"/>
                        <a:ext cx="63" cy="23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2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67" y="1828"/>
                        <a:ext cx="59" cy="24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3" name="Line 2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1" y="1826"/>
                        <a:ext cx="59" cy="2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4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94" y="1820"/>
                        <a:ext cx="60" cy="2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5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65" y="1833"/>
                        <a:ext cx="33" cy="1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6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8" y="1828"/>
                        <a:ext cx="30" cy="1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7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5" y="1826"/>
                        <a:ext cx="30" cy="7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8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25" y="1820"/>
                        <a:ext cx="29" cy="1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49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44" y="1815"/>
                        <a:ext cx="26" cy="11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50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64" y="1813"/>
                        <a:ext cx="26" cy="7"/>
                      </a:xfrm>
                      <a:prstGeom prst="line">
                        <a:avLst/>
                      </a:prstGeom>
                      <a:noFill/>
                      <a:ln w="144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6437" name="Group 218"/>
                <p:cNvGrpSpPr>
                  <a:grpSpLocks/>
                </p:cNvGrpSpPr>
                <p:nvPr/>
              </p:nvGrpSpPr>
              <p:grpSpPr bwMode="auto">
                <a:xfrm>
                  <a:off x="4739" y="1673"/>
                  <a:ext cx="445" cy="484"/>
                  <a:chOff x="4739" y="1673"/>
                  <a:chExt cx="445" cy="484"/>
                </a:xfrm>
              </p:grpSpPr>
              <p:grpSp>
                <p:nvGrpSpPr>
                  <p:cNvPr id="16438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776" y="2093"/>
                    <a:ext cx="150" cy="49"/>
                    <a:chOff x="4776" y="2093"/>
                    <a:chExt cx="150" cy="49"/>
                  </a:xfrm>
                </p:grpSpPr>
                <p:sp>
                  <p:nvSpPr>
                    <p:cNvPr id="16515" name="Freeform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6" y="2093"/>
                      <a:ext cx="151" cy="50"/>
                    </a:xfrm>
                    <a:custGeom>
                      <a:avLst/>
                      <a:gdLst>
                        <a:gd name="T0" fmla="*/ 0 w 643"/>
                        <a:gd name="T1" fmla="*/ 0 h 328"/>
                        <a:gd name="T2" fmla="*/ 0 w 643"/>
                        <a:gd name="T3" fmla="*/ 0 h 328"/>
                        <a:gd name="T4" fmla="*/ 0 w 643"/>
                        <a:gd name="T5" fmla="*/ 0 h 328"/>
                        <a:gd name="T6" fmla="*/ 0 w 643"/>
                        <a:gd name="T7" fmla="*/ 0 h 328"/>
                        <a:gd name="T8" fmla="*/ 0 w 643"/>
                        <a:gd name="T9" fmla="*/ 0 h 328"/>
                        <a:gd name="T10" fmla="*/ 0 w 643"/>
                        <a:gd name="T11" fmla="*/ 0 h 328"/>
                        <a:gd name="T12" fmla="*/ 0 w 643"/>
                        <a:gd name="T13" fmla="*/ 0 h 328"/>
                        <a:gd name="T14" fmla="*/ 0 w 643"/>
                        <a:gd name="T15" fmla="*/ 0 h 328"/>
                        <a:gd name="T16" fmla="*/ 0 w 643"/>
                        <a:gd name="T17" fmla="*/ 0 h 328"/>
                        <a:gd name="T18" fmla="*/ 0 w 643"/>
                        <a:gd name="T19" fmla="*/ 0 h 328"/>
                        <a:gd name="T20" fmla="*/ 0 w 643"/>
                        <a:gd name="T21" fmla="*/ 0 h 328"/>
                        <a:gd name="T22" fmla="*/ 0 w 643"/>
                        <a:gd name="T23" fmla="*/ 0 h 328"/>
                        <a:gd name="T24" fmla="*/ 0 w 643"/>
                        <a:gd name="T25" fmla="*/ 0 h 328"/>
                        <a:gd name="T26" fmla="*/ 0 w 643"/>
                        <a:gd name="T27" fmla="*/ 0 h 328"/>
                        <a:gd name="T28" fmla="*/ 0 w 643"/>
                        <a:gd name="T29" fmla="*/ 0 h 328"/>
                        <a:gd name="T30" fmla="*/ 0 w 643"/>
                        <a:gd name="T31" fmla="*/ 0 h 328"/>
                        <a:gd name="T32" fmla="*/ 0 w 643"/>
                        <a:gd name="T33" fmla="*/ 0 h 328"/>
                        <a:gd name="T34" fmla="*/ 0 w 643"/>
                        <a:gd name="T35" fmla="*/ 0 h 328"/>
                        <a:gd name="T36" fmla="*/ 0 w 643"/>
                        <a:gd name="T37" fmla="*/ 0 h 328"/>
                        <a:gd name="T38" fmla="*/ 0 w 643"/>
                        <a:gd name="T39" fmla="*/ 0 h 328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643"/>
                        <a:gd name="T61" fmla="*/ 0 h 328"/>
                        <a:gd name="T62" fmla="*/ 643 w 643"/>
                        <a:gd name="T63" fmla="*/ 328 h 328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643" h="328">
                          <a:moveTo>
                            <a:pt x="383" y="11"/>
                          </a:moveTo>
                          <a:lnTo>
                            <a:pt x="389" y="97"/>
                          </a:lnTo>
                          <a:lnTo>
                            <a:pt x="220" y="176"/>
                          </a:lnTo>
                          <a:lnTo>
                            <a:pt x="78" y="210"/>
                          </a:lnTo>
                          <a:lnTo>
                            <a:pt x="0" y="244"/>
                          </a:lnTo>
                          <a:lnTo>
                            <a:pt x="5" y="289"/>
                          </a:lnTo>
                          <a:lnTo>
                            <a:pt x="107" y="318"/>
                          </a:lnTo>
                          <a:lnTo>
                            <a:pt x="259" y="328"/>
                          </a:lnTo>
                          <a:lnTo>
                            <a:pt x="389" y="306"/>
                          </a:lnTo>
                          <a:lnTo>
                            <a:pt x="468" y="284"/>
                          </a:lnTo>
                          <a:lnTo>
                            <a:pt x="473" y="309"/>
                          </a:lnTo>
                          <a:lnTo>
                            <a:pt x="575" y="306"/>
                          </a:lnTo>
                          <a:lnTo>
                            <a:pt x="637" y="295"/>
                          </a:lnTo>
                          <a:lnTo>
                            <a:pt x="637" y="250"/>
                          </a:lnTo>
                          <a:lnTo>
                            <a:pt x="643" y="224"/>
                          </a:lnTo>
                          <a:lnTo>
                            <a:pt x="643" y="161"/>
                          </a:lnTo>
                          <a:lnTo>
                            <a:pt x="626" y="125"/>
                          </a:lnTo>
                          <a:lnTo>
                            <a:pt x="594" y="86"/>
                          </a:lnTo>
                          <a:lnTo>
                            <a:pt x="587" y="0"/>
                          </a:lnTo>
                          <a:lnTo>
                            <a:pt x="383" y="1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6" name="Freeform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2" y="2111"/>
                      <a:ext cx="46" cy="15"/>
                    </a:xfrm>
                    <a:custGeom>
                      <a:avLst/>
                      <a:gdLst>
                        <a:gd name="T0" fmla="*/ 0 w 195"/>
                        <a:gd name="T1" fmla="*/ 0 h 104"/>
                        <a:gd name="T2" fmla="*/ 0 w 195"/>
                        <a:gd name="T3" fmla="*/ 0 h 104"/>
                        <a:gd name="T4" fmla="*/ 0 w 195"/>
                        <a:gd name="T5" fmla="*/ 0 h 104"/>
                        <a:gd name="T6" fmla="*/ 0 w 195"/>
                        <a:gd name="T7" fmla="*/ 0 h 104"/>
                        <a:gd name="T8" fmla="*/ 0 w 195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5"/>
                        <a:gd name="T16" fmla="*/ 0 h 104"/>
                        <a:gd name="T17" fmla="*/ 195 w 195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5" h="104">
                          <a:moveTo>
                            <a:pt x="146" y="0"/>
                          </a:moveTo>
                          <a:lnTo>
                            <a:pt x="195" y="55"/>
                          </a:lnTo>
                          <a:lnTo>
                            <a:pt x="20" y="104"/>
                          </a:lnTo>
                          <a:lnTo>
                            <a:pt x="0" y="66"/>
                          </a:lnTo>
                          <a:lnTo>
                            <a:pt x="146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7" name="Freeform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2" y="2121"/>
                      <a:ext cx="50" cy="10"/>
                    </a:xfrm>
                    <a:custGeom>
                      <a:avLst/>
                      <a:gdLst>
                        <a:gd name="T0" fmla="*/ 0 w 220"/>
                        <a:gd name="T1" fmla="*/ 0 h 64"/>
                        <a:gd name="T2" fmla="*/ 0 w 220"/>
                        <a:gd name="T3" fmla="*/ 0 h 64"/>
                        <a:gd name="T4" fmla="*/ 0 w 220"/>
                        <a:gd name="T5" fmla="*/ 0 h 64"/>
                        <a:gd name="T6" fmla="*/ 0 w 220"/>
                        <a:gd name="T7" fmla="*/ 0 h 64"/>
                        <a:gd name="T8" fmla="*/ 0 w 220"/>
                        <a:gd name="T9" fmla="*/ 0 h 64"/>
                        <a:gd name="T10" fmla="*/ 0 w 220"/>
                        <a:gd name="T11" fmla="*/ 0 h 64"/>
                        <a:gd name="T12" fmla="*/ 0 w 220"/>
                        <a:gd name="T13" fmla="*/ 0 h 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0"/>
                        <a:gd name="T22" fmla="*/ 0 h 64"/>
                        <a:gd name="T23" fmla="*/ 220 w 220"/>
                        <a:gd name="T24" fmla="*/ 64 h 6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0" h="64">
                          <a:moveTo>
                            <a:pt x="195" y="0"/>
                          </a:moveTo>
                          <a:lnTo>
                            <a:pt x="220" y="30"/>
                          </a:lnTo>
                          <a:lnTo>
                            <a:pt x="112" y="58"/>
                          </a:lnTo>
                          <a:lnTo>
                            <a:pt x="61" y="64"/>
                          </a:lnTo>
                          <a:lnTo>
                            <a:pt x="0" y="60"/>
                          </a:lnTo>
                          <a:lnTo>
                            <a:pt x="66" y="28"/>
                          </a:lnTo>
                          <a:lnTo>
                            <a:pt x="19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8" name="Freeform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9" y="2111"/>
                      <a:ext cx="148" cy="31"/>
                    </a:xfrm>
                    <a:custGeom>
                      <a:avLst/>
                      <a:gdLst>
                        <a:gd name="T0" fmla="*/ 0 w 625"/>
                        <a:gd name="T1" fmla="*/ 0 h 195"/>
                        <a:gd name="T2" fmla="*/ 0 w 625"/>
                        <a:gd name="T3" fmla="*/ 0 h 195"/>
                        <a:gd name="T4" fmla="*/ 0 w 625"/>
                        <a:gd name="T5" fmla="*/ 0 h 195"/>
                        <a:gd name="T6" fmla="*/ 0 w 625"/>
                        <a:gd name="T7" fmla="*/ 0 h 195"/>
                        <a:gd name="T8" fmla="*/ 0 w 625"/>
                        <a:gd name="T9" fmla="*/ 0 h 195"/>
                        <a:gd name="T10" fmla="*/ 0 w 625"/>
                        <a:gd name="T11" fmla="*/ 0 h 195"/>
                        <a:gd name="T12" fmla="*/ 0 w 625"/>
                        <a:gd name="T13" fmla="*/ 0 h 195"/>
                        <a:gd name="T14" fmla="*/ 0 w 625"/>
                        <a:gd name="T15" fmla="*/ 0 h 195"/>
                        <a:gd name="T16" fmla="*/ 0 w 625"/>
                        <a:gd name="T17" fmla="*/ 0 h 195"/>
                        <a:gd name="T18" fmla="*/ 0 w 625"/>
                        <a:gd name="T19" fmla="*/ 0 h 195"/>
                        <a:gd name="T20" fmla="*/ 0 w 625"/>
                        <a:gd name="T21" fmla="*/ 0 h 195"/>
                        <a:gd name="T22" fmla="*/ 0 w 625"/>
                        <a:gd name="T23" fmla="*/ 0 h 195"/>
                        <a:gd name="T24" fmla="*/ 0 w 625"/>
                        <a:gd name="T25" fmla="*/ 0 h 195"/>
                        <a:gd name="T26" fmla="*/ 0 w 625"/>
                        <a:gd name="T27" fmla="*/ 0 h 195"/>
                        <a:gd name="T28" fmla="*/ 0 w 625"/>
                        <a:gd name="T29" fmla="*/ 0 h 195"/>
                        <a:gd name="T30" fmla="*/ 0 w 625"/>
                        <a:gd name="T31" fmla="*/ 0 h 195"/>
                        <a:gd name="T32" fmla="*/ 0 w 625"/>
                        <a:gd name="T33" fmla="*/ 0 h 195"/>
                        <a:gd name="T34" fmla="*/ 0 w 625"/>
                        <a:gd name="T35" fmla="*/ 0 h 195"/>
                        <a:gd name="T36" fmla="*/ 0 w 625"/>
                        <a:gd name="T37" fmla="*/ 0 h 19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625"/>
                        <a:gd name="T58" fmla="*/ 0 h 195"/>
                        <a:gd name="T59" fmla="*/ 625 w 625"/>
                        <a:gd name="T60" fmla="*/ 195 h 19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625" h="195">
                          <a:moveTo>
                            <a:pt x="0" y="166"/>
                          </a:moveTo>
                          <a:lnTo>
                            <a:pt x="0" y="136"/>
                          </a:lnTo>
                          <a:lnTo>
                            <a:pt x="82" y="144"/>
                          </a:lnTo>
                          <a:lnTo>
                            <a:pt x="214" y="125"/>
                          </a:lnTo>
                          <a:lnTo>
                            <a:pt x="288" y="108"/>
                          </a:lnTo>
                          <a:lnTo>
                            <a:pt x="433" y="62"/>
                          </a:lnTo>
                          <a:lnTo>
                            <a:pt x="495" y="55"/>
                          </a:lnTo>
                          <a:lnTo>
                            <a:pt x="557" y="32"/>
                          </a:lnTo>
                          <a:lnTo>
                            <a:pt x="588" y="0"/>
                          </a:lnTo>
                          <a:lnTo>
                            <a:pt x="625" y="40"/>
                          </a:lnTo>
                          <a:lnTo>
                            <a:pt x="625" y="123"/>
                          </a:lnTo>
                          <a:lnTo>
                            <a:pt x="579" y="136"/>
                          </a:lnTo>
                          <a:lnTo>
                            <a:pt x="466" y="151"/>
                          </a:lnTo>
                          <a:lnTo>
                            <a:pt x="422" y="157"/>
                          </a:lnTo>
                          <a:lnTo>
                            <a:pt x="347" y="183"/>
                          </a:lnTo>
                          <a:lnTo>
                            <a:pt x="263" y="195"/>
                          </a:lnTo>
                          <a:lnTo>
                            <a:pt x="204" y="195"/>
                          </a:lnTo>
                          <a:lnTo>
                            <a:pt x="109" y="195"/>
                          </a:lnTo>
                          <a:lnTo>
                            <a:pt x="0" y="166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9" name="Freeform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8" y="2095"/>
                      <a:ext cx="49" cy="24"/>
                    </a:xfrm>
                    <a:custGeom>
                      <a:avLst/>
                      <a:gdLst>
                        <a:gd name="T0" fmla="*/ 0 w 207"/>
                        <a:gd name="T1" fmla="*/ 0 h 160"/>
                        <a:gd name="T2" fmla="*/ 0 w 207"/>
                        <a:gd name="T3" fmla="*/ 0 h 160"/>
                        <a:gd name="T4" fmla="*/ 0 w 207"/>
                        <a:gd name="T5" fmla="*/ 0 h 160"/>
                        <a:gd name="T6" fmla="*/ 0 w 207"/>
                        <a:gd name="T7" fmla="*/ 0 h 160"/>
                        <a:gd name="T8" fmla="*/ 0 w 207"/>
                        <a:gd name="T9" fmla="*/ 0 h 160"/>
                        <a:gd name="T10" fmla="*/ 0 w 207"/>
                        <a:gd name="T11" fmla="*/ 0 h 160"/>
                        <a:gd name="T12" fmla="*/ 0 w 207"/>
                        <a:gd name="T13" fmla="*/ 0 h 160"/>
                        <a:gd name="T14" fmla="*/ 0 w 207"/>
                        <a:gd name="T15" fmla="*/ 0 h 160"/>
                        <a:gd name="T16" fmla="*/ 0 w 207"/>
                        <a:gd name="T17" fmla="*/ 0 h 160"/>
                        <a:gd name="T18" fmla="*/ 0 w 207"/>
                        <a:gd name="T19" fmla="*/ 0 h 16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07"/>
                        <a:gd name="T31" fmla="*/ 0 h 160"/>
                        <a:gd name="T32" fmla="*/ 207 w 207"/>
                        <a:gd name="T33" fmla="*/ 160 h 16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07" h="160">
                          <a:moveTo>
                            <a:pt x="6" y="10"/>
                          </a:moveTo>
                          <a:lnTo>
                            <a:pt x="12" y="90"/>
                          </a:lnTo>
                          <a:lnTo>
                            <a:pt x="0" y="107"/>
                          </a:lnTo>
                          <a:lnTo>
                            <a:pt x="47" y="160"/>
                          </a:lnTo>
                          <a:lnTo>
                            <a:pt x="110" y="160"/>
                          </a:lnTo>
                          <a:lnTo>
                            <a:pt x="182" y="137"/>
                          </a:lnTo>
                          <a:lnTo>
                            <a:pt x="207" y="105"/>
                          </a:lnTo>
                          <a:lnTo>
                            <a:pt x="193" y="84"/>
                          </a:lnTo>
                          <a:lnTo>
                            <a:pt x="189" y="0"/>
                          </a:lnTo>
                          <a:lnTo>
                            <a:pt x="6" y="1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39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4862" y="2003"/>
                    <a:ext cx="64" cy="102"/>
                    <a:chOff x="4862" y="2003"/>
                    <a:chExt cx="64" cy="102"/>
                  </a:xfrm>
                </p:grpSpPr>
                <p:sp>
                  <p:nvSpPr>
                    <p:cNvPr id="16513" name="Freeform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2" y="2003"/>
                      <a:ext cx="65" cy="103"/>
                    </a:xfrm>
                    <a:custGeom>
                      <a:avLst/>
                      <a:gdLst>
                        <a:gd name="T0" fmla="*/ 0 w 271"/>
                        <a:gd name="T1" fmla="*/ 0 h 654"/>
                        <a:gd name="T2" fmla="*/ 0 w 271"/>
                        <a:gd name="T3" fmla="*/ 0 h 654"/>
                        <a:gd name="T4" fmla="*/ 0 w 271"/>
                        <a:gd name="T5" fmla="*/ 0 h 654"/>
                        <a:gd name="T6" fmla="*/ 0 w 271"/>
                        <a:gd name="T7" fmla="*/ 0 h 654"/>
                        <a:gd name="T8" fmla="*/ 0 w 271"/>
                        <a:gd name="T9" fmla="*/ 0 h 654"/>
                        <a:gd name="T10" fmla="*/ 0 w 271"/>
                        <a:gd name="T11" fmla="*/ 0 h 654"/>
                        <a:gd name="T12" fmla="*/ 0 w 271"/>
                        <a:gd name="T13" fmla="*/ 0 h 654"/>
                        <a:gd name="T14" fmla="*/ 0 w 271"/>
                        <a:gd name="T15" fmla="*/ 0 h 65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1"/>
                        <a:gd name="T25" fmla="*/ 0 h 654"/>
                        <a:gd name="T26" fmla="*/ 271 w 271"/>
                        <a:gd name="T27" fmla="*/ 654 h 65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1" h="654">
                          <a:moveTo>
                            <a:pt x="249" y="14"/>
                          </a:moveTo>
                          <a:lnTo>
                            <a:pt x="266" y="235"/>
                          </a:lnTo>
                          <a:lnTo>
                            <a:pt x="262" y="418"/>
                          </a:lnTo>
                          <a:lnTo>
                            <a:pt x="271" y="625"/>
                          </a:lnTo>
                          <a:lnTo>
                            <a:pt x="138" y="654"/>
                          </a:lnTo>
                          <a:lnTo>
                            <a:pt x="9" y="654"/>
                          </a:lnTo>
                          <a:lnTo>
                            <a:pt x="0" y="0"/>
                          </a:lnTo>
                          <a:lnTo>
                            <a:pt x="249" y="14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4" name="Freeform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5" y="2006"/>
                      <a:ext cx="56" cy="97"/>
                    </a:xfrm>
                    <a:custGeom>
                      <a:avLst/>
                      <a:gdLst>
                        <a:gd name="T0" fmla="*/ 0 w 236"/>
                        <a:gd name="T1" fmla="*/ 0 h 631"/>
                        <a:gd name="T2" fmla="*/ 0 w 236"/>
                        <a:gd name="T3" fmla="*/ 0 h 631"/>
                        <a:gd name="T4" fmla="*/ 0 w 236"/>
                        <a:gd name="T5" fmla="*/ 0 h 631"/>
                        <a:gd name="T6" fmla="*/ 0 w 236"/>
                        <a:gd name="T7" fmla="*/ 0 h 631"/>
                        <a:gd name="T8" fmla="*/ 0 w 236"/>
                        <a:gd name="T9" fmla="*/ 0 h 631"/>
                        <a:gd name="T10" fmla="*/ 0 w 236"/>
                        <a:gd name="T11" fmla="*/ 0 h 631"/>
                        <a:gd name="T12" fmla="*/ 0 w 236"/>
                        <a:gd name="T13" fmla="*/ 0 h 631"/>
                        <a:gd name="T14" fmla="*/ 0 w 236"/>
                        <a:gd name="T15" fmla="*/ 0 h 63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36"/>
                        <a:gd name="T25" fmla="*/ 0 h 631"/>
                        <a:gd name="T26" fmla="*/ 236 w 236"/>
                        <a:gd name="T27" fmla="*/ 631 h 63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36" h="631">
                          <a:moveTo>
                            <a:pt x="215" y="20"/>
                          </a:moveTo>
                          <a:lnTo>
                            <a:pt x="236" y="207"/>
                          </a:lnTo>
                          <a:lnTo>
                            <a:pt x="232" y="356"/>
                          </a:lnTo>
                          <a:lnTo>
                            <a:pt x="232" y="586"/>
                          </a:lnTo>
                          <a:lnTo>
                            <a:pt x="116" y="631"/>
                          </a:lnTo>
                          <a:lnTo>
                            <a:pt x="13" y="631"/>
                          </a:lnTo>
                          <a:lnTo>
                            <a:pt x="0" y="0"/>
                          </a:lnTo>
                          <a:lnTo>
                            <a:pt x="215" y="2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40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4739" y="2109"/>
                    <a:ext cx="151" cy="48"/>
                    <a:chOff x="4739" y="2109"/>
                    <a:chExt cx="151" cy="48"/>
                  </a:xfrm>
                </p:grpSpPr>
                <p:sp>
                  <p:nvSpPr>
                    <p:cNvPr id="16508" name="Freeform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2109"/>
                      <a:ext cx="152" cy="49"/>
                    </a:xfrm>
                    <a:custGeom>
                      <a:avLst/>
                      <a:gdLst>
                        <a:gd name="T0" fmla="*/ 0 w 654"/>
                        <a:gd name="T1" fmla="*/ 0 h 328"/>
                        <a:gd name="T2" fmla="*/ 0 w 654"/>
                        <a:gd name="T3" fmla="*/ 0 h 328"/>
                        <a:gd name="T4" fmla="*/ 0 w 654"/>
                        <a:gd name="T5" fmla="*/ 0 h 328"/>
                        <a:gd name="T6" fmla="*/ 0 w 654"/>
                        <a:gd name="T7" fmla="*/ 0 h 328"/>
                        <a:gd name="T8" fmla="*/ 0 w 654"/>
                        <a:gd name="T9" fmla="*/ 0 h 328"/>
                        <a:gd name="T10" fmla="*/ 0 w 654"/>
                        <a:gd name="T11" fmla="*/ 0 h 328"/>
                        <a:gd name="T12" fmla="*/ 0 w 654"/>
                        <a:gd name="T13" fmla="*/ 0 h 328"/>
                        <a:gd name="T14" fmla="*/ 0 w 654"/>
                        <a:gd name="T15" fmla="*/ 0 h 328"/>
                        <a:gd name="T16" fmla="*/ 0 w 654"/>
                        <a:gd name="T17" fmla="*/ 0 h 328"/>
                        <a:gd name="T18" fmla="*/ 0 w 654"/>
                        <a:gd name="T19" fmla="*/ 0 h 328"/>
                        <a:gd name="T20" fmla="*/ 0 w 654"/>
                        <a:gd name="T21" fmla="*/ 0 h 328"/>
                        <a:gd name="T22" fmla="*/ 0 w 654"/>
                        <a:gd name="T23" fmla="*/ 0 h 328"/>
                        <a:gd name="T24" fmla="*/ 0 w 654"/>
                        <a:gd name="T25" fmla="*/ 0 h 328"/>
                        <a:gd name="T26" fmla="*/ 0 w 654"/>
                        <a:gd name="T27" fmla="*/ 0 h 328"/>
                        <a:gd name="T28" fmla="*/ 0 w 654"/>
                        <a:gd name="T29" fmla="*/ 0 h 328"/>
                        <a:gd name="T30" fmla="*/ 0 w 654"/>
                        <a:gd name="T31" fmla="*/ 0 h 328"/>
                        <a:gd name="T32" fmla="*/ 0 w 654"/>
                        <a:gd name="T33" fmla="*/ 0 h 328"/>
                        <a:gd name="T34" fmla="*/ 0 w 654"/>
                        <a:gd name="T35" fmla="*/ 0 h 328"/>
                        <a:gd name="T36" fmla="*/ 0 w 654"/>
                        <a:gd name="T37" fmla="*/ 0 h 328"/>
                        <a:gd name="T38" fmla="*/ 0 w 654"/>
                        <a:gd name="T39" fmla="*/ 0 h 328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654"/>
                        <a:gd name="T61" fmla="*/ 0 h 328"/>
                        <a:gd name="T62" fmla="*/ 654 w 654"/>
                        <a:gd name="T63" fmla="*/ 328 h 328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654" h="328">
                          <a:moveTo>
                            <a:pt x="389" y="11"/>
                          </a:moveTo>
                          <a:lnTo>
                            <a:pt x="395" y="96"/>
                          </a:lnTo>
                          <a:lnTo>
                            <a:pt x="223" y="175"/>
                          </a:lnTo>
                          <a:lnTo>
                            <a:pt x="80" y="209"/>
                          </a:lnTo>
                          <a:lnTo>
                            <a:pt x="0" y="243"/>
                          </a:lnTo>
                          <a:lnTo>
                            <a:pt x="5" y="289"/>
                          </a:lnTo>
                          <a:lnTo>
                            <a:pt x="108" y="317"/>
                          </a:lnTo>
                          <a:lnTo>
                            <a:pt x="264" y="328"/>
                          </a:lnTo>
                          <a:lnTo>
                            <a:pt x="395" y="306"/>
                          </a:lnTo>
                          <a:lnTo>
                            <a:pt x="474" y="283"/>
                          </a:lnTo>
                          <a:lnTo>
                            <a:pt x="480" y="308"/>
                          </a:lnTo>
                          <a:lnTo>
                            <a:pt x="583" y="306"/>
                          </a:lnTo>
                          <a:lnTo>
                            <a:pt x="647" y="294"/>
                          </a:lnTo>
                          <a:lnTo>
                            <a:pt x="647" y="249"/>
                          </a:lnTo>
                          <a:lnTo>
                            <a:pt x="654" y="224"/>
                          </a:lnTo>
                          <a:lnTo>
                            <a:pt x="654" y="160"/>
                          </a:lnTo>
                          <a:lnTo>
                            <a:pt x="635" y="125"/>
                          </a:lnTo>
                          <a:lnTo>
                            <a:pt x="603" y="86"/>
                          </a:lnTo>
                          <a:lnTo>
                            <a:pt x="596" y="0"/>
                          </a:lnTo>
                          <a:lnTo>
                            <a:pt x="389" y="1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9" name="Freeform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5" y="2127"/>
                      <a:ext cx="46" cy="16"/>
                    </a:xfrm>
                    <a:custGeom>
                      <a:avLst/>
                      <a:gdLst>
                        <a:gd name="T0" fmla="*/ 0 w 198"/>
                        <a:gd name="T1" fmla="*/ 0 h 104"/>
                        <a:gd name="T2" fmla="*/ 0 w 198"/>
                        <a:gd name="T3" fmla="*/ 0 h 104"/>
                        <a:gd name="T4" fmla="*/ 0 w 198"/>
                        <a:gd name="T5" fmla="*/ 0 h 104"/>
                        <a:gd name="T6" fmla="*/ 0 w 198"/>
                        <a:gd name="T7" fmla="*/ 0 h 104"/>
                        <a:gd name="T8" fmla="*/ 0 w 198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8"/>
                        <a:gd name="T16" fmla="*/ 0 h 104"/>
                        <a:gd name="T17" fmla="*/ 198 w 198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8" h="104">
                          <a:moveTo>
                            <a:pt x="149" y="0"/>
                          </a:moveTo>
                          <a:lnTo>
                            <a:pt x="198" y="56"/>
                          </a:lnTo>
                          <a:lnTo>
                            <a:pt x="22" y="104"/>
                          </a:lnTo>
                          <a:lnTo>
                            <a:pt x="0" y="66"/>
                          </a:ln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0" name="Freeform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3" y="2137"/>
                      <a:ext cx="52" cy="11"/>
                    </a:xfrm>
                    <a:custGeom>
                      <a:avLst/>
                      <a:gdLst>
                        <a:gd name="T0" fmla="*/ 0 w 222"/>
                        <a:gd name="T1" fmla="*/ 0 h 63"/>
                        <a:gd name="T2" fmla="*/ 0 w 222"/>
                        <a:gd name="T3" fmla="*/ 0 h 63"/>
                        <a:gd name="T4" fmla="*/ 0 w 222"/>
                        <a:gd name="T5" fmla="*/ 0 h 63"/>
                        <a:gd name="T6" fmla="*/ 0 w 222"/>
                        <a:gd name="T7" fmla="*/ 0 h 63"/>
                        <a:gd name="T8" fmla="*/ 0 w 222"/>
                        <a:gd name="T9" fmla="*/ 0 h 63"/>
                        <a:gd name="T10" fmla="*/ 0 w 222"/>
                        <a:gd name="T11" fmla="*/ 0 h 63"/>
                        <a:gd name="T12" fmla="*/ 0 w 222"/>
                        <a:gd name="T13" fmla="*/ 0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2"/>
                        <a:gd name="T22" fmla="*/ 0 h 63"/>
                        <a:gd name="T23" fmla="*/ 222 w 222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2" h="63">
                          <a:moveTo>
                            <a:pt x="197" y="0"/>
                          </a:moveTo>
                          <a:lnTo>
                            <a:pt x="222" y="29"/>
                          </a:lnTo>
                          <a:lnTo>
                            <a:pt x="114" y="57"/>
                          </a:lnTo>
                          <a:lnTo>
                            <a:pt x="62" y="63"/>
                          </a:lnTo>
                          <a:lnTo>
                            <a:pt x="0" y="59"/>
                          </a:lnTo>
                          <a:lnTo>
                            <a:pt x="66" y="27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1" name="Freeform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3" y="2127"/>
                      <a:ext cx="148" cy="29"/>
                    </a:xfrm>
                    <a:custGeom>
                      <a:avLst/>
                      <a:gdLst>
                        <a:gd name="T0" fmla="*/ 0 w 632"/>
                        <a:gd name="T1" fmla="*/ 0 h 196"/>
                        <a:gd name="T2" fmla="*/ 0 w 632"/>
                        <a:gd name="T3" fmla="*/ 0 h 196"/>
                        <a:gd name="T4" fmla="*/ 0 w 632"/>
                        <a:gd name="T5" fmla="*/ 0 h 196"/>
                        <a:gd name="T6" fmla="*/ 0 w 632"/>
                        <a:gd name="T7" fmla="*/ 0 h 196"/>
                        <a:gd name="T8" fmla="*/ 0 w 632"/>
                        <a:gd name="T9" fmla="*/ 0 h 196"/>
                        <a:gd name="T10" fmla="*/ 0 w 632"/>
                        <a:gd name="T11" fmla="*/ 0 h 196"/>
                        <a:gd name="T12" fmla="*/ 0 w 632"/>
                        <a:gd name="T13" fmla="*/ 0 h 196"/>
                        <a:gd name="T14" fmla="*/ 0 w 632"/>
                        <a:gd name="T15" fmla="*/ 0 h 196"/>
                        <a:gd name="T16" fmla="*/ 0 w 632"/>
                        <a:gd name="T17" fmla="*/ 0 h 196"/>
                        <a:gd name="T18" fmla="*/ 0 w 632"/>
                        <a:gd name="T19" fmla="*/ 0 h 196"/>
                        <a:gd name="T20" fmla="*/ 0 w 632"/>
                        <a:gd name="T21" fmla="*/ 0 h 196"/>
                        <a:gd name="T22" fmla="*/ 0 w 632"/>
                        <a:gd name="T23" fmla="*/ 0 h 196"/>
                        <a:gd name="T24" fmla="*/ 0 w 632"/>
                        <a:gd name="T25" fmla="*/ 0 h 196"/>
                        <a:gd name="T26" fmla="*/ 0 w 632"/>
                        <a:gd name="T27" fmla="*/ 0 h 196"/>
                        <a:gd name="T28" fmla="*/ 0 w 632"/>
                        <a:gd name="T29" fmla="*/ 0 h 196"/>
                        <a:gd name="T30" fmla="*/ 0 w 632"/>
                        <a:gd name="T31" fmla="*/ 0 h 196"/>
                        <a:gd name="T32" fmla="*/ 0 w 632"/>
                        <a:gd name="T33" fmla="*/ 0 h 196"/>
                        <a:gd name="T34" fmla="*/ 0 w 632"/>
                        <a:gd name="T35" fmla="*/ 0 h 196"/>
                        <a:gd name="T36" fmla="*/ 0 w 632"/>
                        <a:gd name="T37" fmla="*/ 0 h 19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632"/>
                        <a:gd name="T58" fmla="*/ 0 h 196"/>
                        <a:gd name="T59" fmla="*/ 632 w 632"/>
                        <a:gd name="T60" fmla="*/ 196 h 19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632" h="196">
                          <a:moveTo>
                            <a:pt x="0" y="166"/>
                          </a:moveTo>
                          <a:lnTo>
                            <a:pt x="0" y="136"/>
                          </a:lnTo>
                          <a:lnTo>
                            <a:pt x="81" y="145"/>
                          </a:lnTo>
                          <a:lnTo>
                            <a:pt x="216" y="126"/>
                          </a:lnTo>
                          <a:lnTo>
                            <a:pt x="291" y="109"/>
                          </a:lnTo>
                          <a:lnTo>
                            <a:pt x="437" y="62"/>
                          </a:lnTo>
                          <a:lnTo>
                            <a:pt x="502" y="56"/>
                          </a:lnTo>
                          <a:lnTo>
                            <a:pt x="563" y="32"/>
                          </a:lnTo>
                          <a:lnTo>
                            <a:pt x="596" y="0"/>
                          </a:lnTo>
                          <a:lnTo>
                            <a:pt x="632" y="41"/>
                          </a:lnTo>
                          <a:lnTo>
                            <a:pt x="632" y="124"/>
                          </a:lnTo>
                          <a:lnTo>
                            <a:pt x="586" y="136"/>
                          </a:lnTo>
                          <a:lnTo>
                            <a:pt x="472" y="151"/>
                          </a:lnTo>
                          <a:lnTo>
                            <a:pt x="426" y="158"/>
                          </a:lnTo>
                          <a:lnTo>
                            <a:pt x="352" y="183"/>
                          </a:lnTo>
                          <a:lnTo>
                            <a:pt x="266" y="196"/>
                          </a:lnTo>
                          <a:lnTo>
                            <a:pt x="205" y="196"/>
                          </a:lnTo>
                          <a:lnTo>
                            <a:pt x="108" y="196"/>
                          </a:lnTo>
                          <a:lnTo>
                            <a:pt x="0" y="166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12" name="Freeform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2" y="2109"/>
                      <a:ext cx="49" cy="23"/>
                    </a:xfrm>
                    <a:custGeom>
                      <a:avLst/>
                      <a:gdLst>
                        <a:gd name="T0" fmla="*/ 0 w 211"/>
                        <a:gd name="T1" fmla="*/ 0 h 159"/>
                        <a:gd name="T2" fmla="*/ 0 w 211"/>
                        <a:gd name="T3" fmla="*/ 0 h 159"/>
                        <a:gd name="T4" fmla="*/ 0 w 211"/>
                        <a:gd name="T5" fmla="*/ 0 h 159"/>
                        <a:gd name="T6" fmla="*/ 0 w 211"/>
                        <a:gd name="T7" fmla="*/ 0 h 159"/>
                        <a:gd name="T8" fmla="*/ 0 w 211"/>
                        <a:gd name="T9" fmla="*/ 0 h 159"/>
                        <a:gd name="T10" fmla="*/ 0 w 211"/>
                        <a:gd name="T11" fmla="*/ 0 h 159"/>
                        <a:gd name="T12" fmla="*/ 0 w 211"/>
                        <a:gd name="T13" fmla="*/ 0 h 159"/>
                        <a:gd name="T14" fmla="*/ 0 w 211"/>
                        <a:gd name="T15" fmla="*/ 0 h 159"/>
                        <a:gd name="T16" fmla="*/ 0 w 211"/>
                        <a:gd name="T17" fmla="*/ 0 h 159"/>
                        <a:gd name="T18" fmla="*/ 0 w 211"/>
                        <a:gd name="T19" fmla="*/ 0 h 15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11"/>
                        <a:gd name="T31" fmla="*/ 0 h 159"/>
                        <a:gd name="T32" fmla="*/ 211 w 211"/>
                        <a:gd name="T33" fmla="*/ 159 h 15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11" h="159">
                          <a:moveTo>
                            <a:pt x="7" y="11"/>
                          </a:moveTo>
                          <a:lnTo>
                            <a:pt x="13" y="89"/>
                          </a:lnTo>
                          <a:lnTo>
                            <a:pt x="0" y="106"/>
                          </a:lnTo>
                          <a:lnTo>
                            <a:pt x="47" y="159"/>
                          </a:lnTo>
                          <a:lnTo>
                            <a:pt x="112" y="159"/>
                          </a:lnTo>
                          <a:lnTo>
                            <a:pt x="184" y="136"/>
                          </a:lnTo>
                          <a:lnTo>
                            <a:pt x="211" y="104"/>
                          </a:lnTo>
                          <a:lnTo>
                            <a:pt x="195" y="83"/>
                          </a:lnTo>
                          <a:lnTo>
                            <a:pt x="191" y="0"/>
                          </a:lnTo>
                          <a:lnTo>
                            <a:pt x="7" y="11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6441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4938" y="2109"/>
                    <a:ext cx="189" cy="47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dirty="0">
                      <a:solidFill>
                        <a:srgbClr val="000000"/>
                      </a:solidFill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6442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014"/>
                    <a:ext cx="49" cy="108"/>
                  </a:xfrm>
                  <a:prstGeom prst="rect">
                    <a:avLst/>
                  </a:pr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dirty="0">
                      <a:solidFill>
                        <a:srgbClr val="000000"/>
                      </a:solidFill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grpSp>
                <p:nvGrpSpPr>
                  <p:cNvPr id="16443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4898" y="1977"/>
                    <a:ext cx="243" cy="54"/>
                    <a:chOff x="4898" y="1977"/>
                    <a:chExt cx="243" cy="54"/>
                  </a:xfrm>
                </p:grpSpPr>
                <p:sp>
                  <p:nvSpPr>
                    <p:cNvPr id="16506" name="Freeform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8" y="1977"/>
                      <a:ext cx="244" cy="55"/>
                    </a:xfrm>
                    <a:custGeom>
                      <a:avLst/>
                      <a:gdLst>
                        <a:gd name="T0" fmla="*/ 0 w 1028"/>
                        <a:gd name="T1" fmla="*/ 0 h 356"/>
                        <a:gd name="T2" fmla="*/ 0 w 1028"/>
                        <a:gd name="T3" fmla="*/ 0 h 356"/>
                        <a:gd name="T4" fmla="*/ 0 w 1028"/>
                        <a:gd name="T5" fmla="*/ 0 h 356"/>
                        <a:gd name="T6" fmla="*/ 0 w 1028"/>
                        <a:gd name="T7" fmla="*/ 0 h 356"/>
                        <a:gd name="T8" fmla="*/ 0 w 1028"/>
                        <a:gd name="T9" fmla="*/ 0 h 356"/>
                        <a:gd name="T10" fmla="*/ 0 w 1028"/>
                        <a:gd name="T11" fmla="*/ 0 h 356"/>
                        <a:gd name="T12" fmla="*/ 0 w 1028"/>
                        <a:gd name="T13" fmla="*/ 0 h 356"/>
                        <a:gd name="T14" fmla="*/ 0 w 1028"/>
                        <a:gd name="T15" fmla="*/ 0 h 35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28"/>
                        <a:gd name="T25" fmla="*/ 0 h 356"/>
                        <a:gd name="T26" fmla="*/ 1028 w 1028"/>
                        <a:gd name="T27" fmla="*/ 356 h 35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28" h="356">
                          <a:moveTo>
                            <a:pt x="0" y="186"/>
                          </a:moveTo>
                          <a:lnTo>
                            <a:pt x="6" y="296"/>
                          </a:lnTo>
                          <a:lnTo>
                            <a:pt x="345" y="356"/>
                          </a:lnTo>
                          <a:lnTo>
                            <a:pt x="718" y="356"/>
                          </a:lnTo>
                          <a:lnTo>
                            <a:pt x="1011" y="266"/>
                          </a:lnTo>
                          <a:lnTo>
                            <a:pt x="1028" y="9"/>
                          </a:lnTo>
                          <a:lnTo>
                            <a:pt x="448" y="0"/>
                          </a:lnTo>
                          <a:lnTo>
                            <a:pt x="0" y="186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507" name="Freeform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5" y="1997"/>
                      <a:ext cx="231" cy="31"/>
                    </a:xfrm>
                    <a:custGeom>
                      <a:avLst/>
                      <a:gdLst>
                        <a:gd name="T0" fmla="*/ 0 w 983"/>
                        <a:gd name="T1" fmla="*/ 0 h 206"/>
                        <a:gd name="T2" fmla="*/ 0 w 983"/>
                        <a:gd name="T3" fmla="*/ 0 h 206"/>
                        <a:gd name="T4" fmla="*/ 0 w 983"/>
                        <a:gd name="T5" fmla="*/ 0 h 206"/>
                        <a:gd name="T6" fmla="*/ 0 w 983"/>
                        <a:gd name="T7" fmla="*/ 0 h 206"/>
                        <a:gd name="T8" fmla="*/ 0 w 983"/>
                        <a:gd name="T9" fmla="*/ 0 h 206"/>
                        <a:gd name="T10" fmla="*/ 0 w 983"/>
                        <a:gd name="T11" fmla="*/ 0 h 206"/>
                        <a:gd name="T12" fmla="*/ 0 w 983"/>
                        <a:gd name="T13" fmla="*/ 0 h 206"/>
                        <a:gd name="T14" fmla="*/ 0 w 983"/>
                        <a:gd name="T15" fmla="*/ 0 h 206"/>
                        <a:gd name="T16" fmla="*/ 0 w 983"/>
                        <a:gd name="T17" fmla="*/ 0 h 20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83"/>
                        <a:gd name="T28" fmla="*/ 0 h 206"/>
                        <a:gd name="T29" fmla="*/ 983 w 983"/>
                        <a:gd name="T30" fmla="*/ 206 h 20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83" h="206">
                          <a:moveTo>
                            <a:pt x="0" y="71"/>
                          </a:moveTo>
                          <a:lnTo>
                            <a:pt x="5" y="151"/>
                          </a:lnTo>
                          <a:lnTo>
                            <a:pt x="311" y="206"/>
                          </a:lnTo>
                          <a:lnTo>
                            <a:pt x="707" y="206"/>
                          </a:lnTo>
                          <a:lnTo>
                            <a:pt x="983" y="111"/>
                          </a:lnTo>
                          <a:lnTo>
                            <a:pt x="983" y="0"/>
                          </a:lnTo>
                          <a:lnTo>
                            <a:pt x="719" y="111"/>
                          </a:lnTo>
                          <a:lnTo>
                            <a:pt x="316" y="116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6444" name="Freeform 239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1918"/>
                    <a:ext cx="332" cy="200"/>
                  </a:xfrm>
                  <a:custGeom>
                    <a:avLst/>
                    <a:gdLst>
                      <a:gd name="T0" fmla="*/ 0 w 1402"/>
                      <a:gd name="T1" fmla="*/ 0 h 1293"/>
                      <a:gd name="T2" fmla="*/ 0 w 1402"/>
                      <a:gd name="T3" fmla="*/ 0 h 1293"/>
                      <a:gd name="T4" fmla="*/ 0 w 1402"/>
                      <a:gd name="T5" fmla="*/ 0 h 1293"/>
                      <a:gd name="T6" fmla="*/ 0 w 1402"/>
                      <a:gd name="T7" fmla="*/ 0 h 1293"/>
                      <a:gd name="T8" fmla="*/ 0 w 1402"/>
                      <a:gd name="T9" fmla="*/ 0 h 1293"/>
                      <a:gd name="T10" fmla="*/ 0 w 1402"/>
                      <a:gd name="T11" fmla="*/ 0 h 1293"/>
                      <a:gd name="T12" fmla="*/ 0 w 1402"/>
                      <a:gd name="T13" fmla="*/ 0 h 1293"/>
                      <a:gd name="T14" fmla="*/ 0 w 1402"/>
                      <a:gd name="T15" fmla="*/ 0 h 1293"/>
                      <a:gd name="T16" fmla="*/ 0 w 1402"/>
                      <a:gd name="T17" fmla="*/ 0 h 1293"/>
                      <a:gd name="T18" fmla="*/ 0 w 1402"/>
                      <a:gd name="T19" fmla="*/ 0 h 1293"/>
                      <a:gd name="T20" fmla="*/ 0 w 1402"/>
                      <a:gd name="T21" fmla="*/ 0 h 1293"/>
                      <a:gd name="T22" fmla="*/ 0 w 1402"/>
                      <a:gd name="T23" fmla="*/ 0 h 1293"/>
                      <a:gd name="T24" fmla="*/ 0 w 1402"/>
                      <a:gd name="T25" fmla="*/ 0 h 1293"/>
                      <a:gd name="T26" fmla="*/ 0 w 1402"/>
                      <a:gd name="T27" fmla="*/ 0 h 1293"/>
                      <a:gd name="T28" fmla="*/ 0 w 1402"/>
                      <a:gd name="T29" fmla="*/ 0 h 1293"/>
                      <a:gd name="T30" fmla="*/ 0 w 1402"/>
                      <a:gd name="T31" fmla="*/ 0 h 1293"/>
                      <a:gd name="T32" fmla="*/ 0 w 1402"/>
                      <a:gd name="T33" fmla="*/ 0 h 1293"/>
                      <a:gd name="T34" fmla="*/ 0 w 1402"/>
                      <a:gd name="T35" fmla="*/ 0 h 1293"/>
                      <a:gd name="T36" fmla="*/ 0 w 1402"/>
                      <a:gd name="T37" fmla="*/ 0 h 1293"/>
                      <a:gd name="T38" fmla="*/ 0 w 1402"/>
                      <a:gd name="T39" fmla="*/ 0 h 1293"/>
                      <a:gd name="T40" fmla="*/ 0 w 1402"/>
                      <a:gd name="T41" fmla="*/ 0 h 1293"/>
                      <a:gd name="T42" fmla="*/ 0 w 1402"/>
                      <a:gd name="T43" fmla="*/ 0 h 1293"/>
                      <a:gd name="T44" fmla="*/ 0 w 1402"/>
                      <a:gd name="T45" fmla="*/ 0 h 1293"/>
                      <a:gd name="T46" fmla="*/ 0 w 1402"/>
                      <a:gd name="T47" fmla="*/ 0 h 1293"/>
                      <a:gd name="T48" fmla="*/ 0 w 1402"/>
                      <a:gd name="T49" fmla="*/ 0 h 1293"/>
                      <a:gd name="T50" fmla="*/ 0 w 1402"/>
                      <a:gd name="T51" fmla="*/ 0 h 1293"/>
                      <a:gd name="T52" fmla="*/ 0 w 1402"/>
                      <a:gd name="T53" fmla="*/ 0 h 1293"/>
                      <a:gd name="T54" fmla="*/ 0 w 1402"/>
                      <a:gd name="T55" fmla="*/ 0 h 1293"/>
                      <a:gd name="T56" fmla="*/ 0 w 1402"/>
                      <a:gd name="T57" fmla="*/ 0 h 1293"/>
                      <a:gd name="T58" fmla="*/ 0 w 1402"/>
                      <a:gd name="T59" fmla="*/ 0 h 1293"/>
                      <a:gd name="T60" fmla="*/ 0 w 1402"/>
                      <a:gd name="T61" fmla="*/ 0 h 1293"/>
                      <a:gd name="T62" fmla="*/ 0 w 1402"/>
                      <a:gd name="T63" fmla="*/ 0 h 1293"/>
                      <a:gd name="T64" fmla="*/ 0 w 1402"/>
                      <a:gd name="T65" fmla="*/ 0 h 1293"/>
                      <a:gd name="T66" fmla="*/ 0 w 1402"/>
                      <a:gd name="T67" fmla="*/ 0 h 1293"/>
                      <a:gd name="T68" fmla="*/ 0 w 1402"/>
                      <a:gd name="T69" fmla="*/ 0 h 1293"/>
                      <a:gd name="T70" fmla="*/ 0 w 1402"/>
                      <a:gd name="T71" fmla="*/ 0 h 1293"/>
                      <a:gd name="T72" fmla="*/ 0 w 1402"/>
                      <a:gd name="T73" fmla="*/ 0 h 1293"/>
                      <a:gd name="T74" fmla="*/ 0 w 1402"/>
                      <a:gd name="T75" fmla="*/ 0 h 1293"/>
                      <a:gd name="T76" fmla="*/ 0 w 1402"/>
                      <a:gd name="T77" fmla="*/ 0 h 1293"/>
                      <a:gd name="T78" fmla="*/ 0 w 1402"/>
                      <a:gd name="T79" fmla="*/ 0 h 1293"/>
                      <a:gd name="T80" fmla="*/ 0 w 1402"/>
                      <a:gd name="T81" fmla="*/ 0 h 1293"/>
                      <a:gd name="T82" fmla="*/ 0 w 1402"/>
                      <a:gd name="T83" fmla="*/ 0 h 1293"/>
                      <a:gd name="T84" fmla="*/ 0 w 1402"/>
                      <a:gd name="T85" fmla="*/ 0 h 1293"/>
                      <a:gd name="T86" fmla="*/ 0 w 1402"/>
                      <a:gd name="T87" fmla="*/ 0 h 1293"/>
                      <a:gd name="T88" fmla="*/ 0 w 1402"/>
                      <a:gd name="T89" fmla="*/ 0 h 1293"/>
                      <a:gd name="T90" fmla="*/ 0 w 1402"/>
                      <a:gd name="T91" fmla="*/ 0 h 1293"/>
                      <a:gd name="T92" fmla="*/ 0 w 1402"/>
                      <a:gd name="T93" fmla="*/ 0 h 1293"/>
                      <a:gd name="T94" fmla="*/ 0 w 1402"/>
                      <a:gd name="T95" fmla="*/ 0 h 1293"/>
                      <a:gd name="T96" fmla="*/ 0 w 1402"/>
                      <a:gd name="T97" fmla="*/ 0 h 1293"/>
                      <a:gd name="T98" fmla="*/ 0 w 1402"/>
                      <a:gd name="T99" fmla="*/ 0 h 1293"/>
                      <a:gd name="T100" fmla="*/ 0 w 1402"/>
                      <a:gd name="T101" fmla="*/ 0 h 1293"/>
                      <a:gd name="T102" fmla="*/ 0 w 1402"/>
                      <a:gd name="T103" fmla="*/ 0 h 1293"/>
                      <a:gd name="T104" fmla="*/ 0 w 1402"/>
                      <a:gd name="T105" fmla="*/ 0 h 1293"/>
                      <a:gd name="T106" fmla="*/ 0 w 1402"/>
                      <a:gd name="T107" fmla="*/ 0 h 1293"/>
                      <a:gd name="T108" fmla="*/ 0 w 1402"/>
                      <a:gd name="T109" fmla="*/ 0 h 1293"/>
                      <a:gd name="T110" fmla="*/ 0 w 1402"/>
                      <a:gd name="T111" fmla="*/ 0 h 1293"/>
                      <a:gd name="T112" fmla="*/ 0 w 1402"/>
                      <a:gd name="T113" fmla="*/ 0 h 129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402"/>
                      <a:gd name="T172" fmla="*/ 0 h 1293"/>
                      <a:gd name="T173" fmla="*/ 1402 w 1402"/>
                      <a:gd name="T174" fmla="*/ 1293 h 129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402" h="1293">
                        <a:moveTo>
                          <a:pt x="6" y="728"/>
                        </a:moveTo>
                        <a:lnTo>
                          <a:pt x="14" y="599"/>
                        </a:lnTo>
                        <a:lnTo>
                          <a:pt x="11" y="461"/>
                        </a:lnTo>
                        <a:lnTo>
                          <a:pt x="17" y="355"/>
                        </a:lnTo>
                        <a:lnTo>
                          <a:pt x="78" y="292"/>
                        </a:lnTo>
                        <a:lnTo>
                          <a:pt x="151" y="256"/>
                        </a:lnTo>
                        <a:lnTo>
                          <a:pt x="317" y="196"/>
                        </a:lnTo>
                        <a:lnTo>
                          <a:pt x="562" y="137"/>
                        </a:lnTo>
                        <a:lnTo>
                          <a:pt x="610" y="133"/>
                        </a:lnTo>
                        <a:lnTo>
                          <a:pt x="642" y="137"/>
                        </a:lnTo>
                        <a:lnTo>
                          <a:pt x="650" y="125"/>
                        </a:lnTo>
                        <a:lnTo>
                          <a:pt x="663" y="112"/>
                        </a:lnTo>
                        <a:lnTo>
                          <a:pt x="679" y="115"/>
                        </a:lnTo>
                        <a:lnTo>
                          <a:pt x="700" y="117"/>
                        </a:lnTo>
                        <a:lnTo>
                          <a:pt x="709" y="92"/>
                        </a:lnTo>
                        <a:lnTo>
                          <a:pt x="728" y="79"/>
                        </a:lnTo>
                        <a:lnTo>
                          <a:pt x="747" y="75"/>
                        </a:lnTo>
                        <a:lnTo>
                          <a:pt x="772" y="75"/>
                        </a:lnTo>
                        <a:lnTo>
                          <a:pt x="768" y="54"/>
                        </a:lnTo>
                        <a:lnTo>
                          <a:pt x="797" y="0"/>
                        </a:lnTo>
                        <a:lnTo>
                          <a:pt x="1368" y="15"/>
                        </a:lnTo>
                        <a:lnTo>
                          <a:pt x="1366" y="73"/>
                        </a:lnTo>
                        <a:lnTo>
                          <a:pt x="1376" y="125"/>
                        </a:lnTo>
                        <a:lnTo>
                          <a:pt x="1385" y="162"/>
                        </a:lnTo>
                        <a:lnTo>
                          <a:pt x="1394" y="208"/>
                        </a:lnTo>
                        <a:lnTo>
                          <a:pt x="1402" y="283"/>
                        </a:lnTo>
                        <a:lnTo>
                          <a:pt x="1393" y="327"/>
                        </a:lnTo>
                        <a:lnTo>
                          <a:pt x="1376" y="368"/>
                        </a:lnTo>
                        <a:lnTo>
                          <a:pt x="1356" y="404"/>
                        </a:lnTo>
                        <a:lnTo>
                          <a:pt x="1330" y="417"/>
                        </a:lnTo>
                        <a:lnTo>
                          <a:pt x="1288" y="429"/>
                        </a:lnTo>
                        <a:lnTo>
                          <a:pt x="1234" y="446"/>
                        </a:lnTo>
                        <a:lnTo>
                          <a:pt x="1209" y="475"/>
                        </a:lnTo>
                        <a:lnTo>
                          <a:pt x="1179" y="500"/>
                        </a:lnTo>
                        <a:lnTo>
                          <a:pt x="1133" y="521"/>
                        </a:lnTo>
                        <a:lnTo>
                          <a:pt x="1079" y="538"/>
                        </a:lnTo>
                        <a:lnTo>
                          <a:pt x="992" y="548"/>
                        </a:lnTo>
                        <a:lnTo>
                          <a:pt x="918" y="548"/>
                        </a:lnTo>
                        <a:lnTo>
                          <a:pt x="862" y="542"/>
                        </a:lnTo>
                        <a:lnTo>
                          <a:pt x="810" y="538"/>
                        </a:lnTo>
                        <a:lnTo>
                          <a:pt x="772" y="558"/>
                        </a:lnTo>
                        <a:lnTo>
                          <a:pt x="697" y="554"/>
                        </a:lnTo>
                        <a:lnTo>
                          <a:pt x="399" y="596"/>
                        </a:lnTo>
                        <a:lnTo>
                          <a:pt x="318" y="605"/>
                        </a:lnTo>
                        <a:lnTo>
                          <a:pt x="348" y="779"/>
                        </a:lnTo>
                        <a:lnTo>
                          <a:pt x="351" y="869"/>
                        </a:lnTo>
                        <a:lnTo>
                          <a:pt x="333" y="983"/>
                        </a:lnTo>
                        <a:lnTo>
                          <a:pt x="315" y="1118"/>
                        </a:lnTo>
                        <a:lnTo>
                          <a:pt x="315" y="1257"/>
                        </a:lnTo>
                        <a:lnTo>
                          <a:pt x="245" y="1278"/>
                        </a:lnTo>
                        <a:lnTo>
                          <a:pt x="158" y="1287"/>
                        </a:lnTo>
                        <a:lnTo>
                          <a:pt x="82" y="1293"/>
                        </a:lnTo>
                        <a:lnTo>
                          <a:pt x="0" y="1284"/>
                        </a:lnTo>
                        <a:lnTo>
                          <a:pt x="6" y="1154"/>
                        </a:lnTo>
                        <a:lnTo>
                          <a:pt x="6" y="944"/>
                        </a:lnTo>
                        <a:lnTo>
                          <a:pt x="6" y="761"/>
                        </a:lnTo>
                        <a:lnTo>
                          <a:pt x="6" y="72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5" name="Freeform 240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1926"/>
                    <a:ext cx="325" cy="190"/>
                  </a:xfrm>
                  <a:custGeom>
                    <a:avLst/>
                    <a:gdLst>
                      <a:gd name="T0" fmla="*/ 0 w 1373"/>
                      <a:gd name="T1" fmla="*/ 0 h 1223"/>
                      <a:gd name="T2" fmla="*/ 0 w 1373"/>
                      <a:gd name="T3" fmla="*/ 0 h 1223"/>
                      <a:gd name="T4" fmla="*/ 0 w 1373"/>
                      <a:gd name="T5" fmla="*/ 0 h 1223"/>
                      <a:gd name="T6" fmla="*/ 0 w 1373"/>
                      <a:gd name="T7" fmla="*/ 0 h 1223"/>
                      <a:gd name="T8" fmla="*/ 0 w 1373"/>
                      <a:gd name="T9" fmla="*/ 0 h 1223"/>
                      <a:gd name="T10" fmla="*/ 0 w 1373"/>
                      <a:gd name="T11" fmla="*/ 0 h 1223"/>
                      <a:gd name="T12" fmla="*/ 0 w 1373"/>
                      <a:gd name="T13" fmla="*/ 0 h 1223"/>
                      <a:gd name="T14" fmla="*/ 0 w 1373"/>
                      <a:gd name="T15" fmla="*/ 0 h 1223"/>
                      <a:gd name="T16" fmla="*/ 0 w 1373"/>
                      <a:gd name="T17" fmla="*/ 0 h 1223"/>
                      <a:gd name="T18" fmla="*/ 0 w 1373"/>
                      <a:gd name="T19" fmla="*/ 0 h 1223"/>
                      <a:gd name="T20" fmla="*/ 0 w 1373"/>
                      <a:gd name="T21" fmla="*/ 0 h 1223"/>
                      <a:gd name="T22" fmla="*/ 0 w 1373"/>
                      <a:gd name="T23" fmla="*/ 0 h 1223"/>
                      <a:gd name="T24" fmla="*/ 0 w 1373"/>
                      <a:gd name="T25" fmla="*/ 0 h 1223"/>
                      <a:gd name="T26" fmla="*/ 0 w 1373"/>
                      <a:gd name="T27" fmla="*/ 0 h 1223"/>
                      <a:gd name="T28" fmla="*/ 0 w 1373"/>
                      <a:gd name="T29" fmla="*/ 0 h 1223"/>
                      <a:gd name="T30" fmla="*/ 0 w 1373"/>
                      <a:gd name="T31" fmla="*/ 0 h 1223"/>
                      <a:gd name="T32" fmla="*/ 0 w 1373"/>
                      <a:gd name="T33" fmla="*/ 0 h 1223"/>
                      <a:gd name="T34" fmla="*/ 0 w 1373"/>
                      <a:gd name="T35" fmla="*/ 0 h 1223"/>
                      <a:gd name="T36" fmla="*/ 0 w 1373"/>
                      <a:gd name="T37" fmla="*/ 0 h 1223"/>
                      <a:gd name="T38" fmla="*/ 0 w 1373"/>
                      <a:gd name="T39" fmla="*/ 0 h 1223"/>
                      <a:gd name="T40" fmla="*/ 0 w 1373"/>
                      <a:gd name="T41" fmla="*/ 0 h 1223"/>
                      <a:gd name="T42" fmla="*/ 0 w 1373"/>
                      <a:gd name="T43" fmla="*/ 0 h 1223"/>
                      <a:gd name="T44" fmla="*/ 0 w 1373"/>
                      <a:gd name="T45" fmla="*/ 0 h 1223"/>
                      <a:gd name="T46" fmla="*/ 0 w 1373"/>
                      <a:gd name="T47" fmla="*/ 0 h 1223"/>
                      <a:gd name="T48" fmla="*/ 0 w 1373"/>
                      <a:gd name="T49" fmla="*/ 0 h 1223"/>
                      <a:gd name="T50" fmla="*/ 0 w 1373"/>
                      <a:gd name="T51" fmla="*/ 0 h 1223"/>
                      <a:gd name="T52" fmla="*/ 0 w 1373"/>
                      <a:gd name="T53" fmla="*/ 0 h 1223"/>
                      <a:gd name="T54" fmla="*/ 0 w 1373"/>
                      <a:gd name="T55" fmla="*/ 0 h 1223"/>
                      <a:gd name="T56" fmla="*/ 0 w 1373"/>
                      <a:gd name="T57" fmla="*/ 0 h 1223"/>
                      <a:gd name="T58" fmla="*/ 0 w 1373"/>
                      <a:gd name="T59" fmla="*/ 0 h 1223"/>
                      <a:gd name="T60" fmla="*/ 0 w 1373"/>
                      <a:gd name="T61" fmla="*/ 0 h 1223"/>
                      <a:gd name="T62" fmla="*/ 0 w 1373"/>
                      <a:gd name="T63" fmla="*/ 0 h 1223"/>
                      <a:gd name="T64" fmla="*/ 0 w 1373"/>
                      <a:gd name="T65" fmla="*/ 0 h 1223"/>
                      <a:gd name="T66" fmla="*/ 0 w 1373"/>
                      <a:gd name="T67" fmla="*/ 0 h 1223"/>
                      <a:gd name="T68" fmla="*/ 0 w 1373"/>
                      <a:gd name="T69" fmla="*/ 0 h 1223"/>
                      <a:gd name="T70" fmla="*/ 0 w 1373"/>
                      <a:gd name="T71" fmla="*/ 0 h 1223"/>
                      <a:gd name="T72" fmla="*/ 0 w 1373"/>
                      <a:gd name="T73" fmla="*/ 0 h 1223"/>
                      <a:gd name="T74" fmla="*/ 0 w 1373"/>
                      <a:gd name="T75" fmla="*/ 0 h 1223"/>
                      <a:gd name="T76" fmla="*/ 0 w 1373"/>
                      <a:gd name="T77" fmla="*/ 0 h 1223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373"/>
                      <a:gd name="T118" fmla="*/ 0 h 1223"/>
                      <a:gd name="T119" fmla="*/ 1373 w 1373"/>
                      <a:gd name="T120" fmla="*/ 1223 h 1223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373" h="1223">
                        <a:moveTo>
                          <a:pt x="1328" y="21"/>
                        </a:moveTo>
                        <a:lnTo>
                          <a:pt x="1331" y="60"/>
                        </a:lnTo>
                        <a:lnTo>
                          <a:pt x="1346" y="45"/>
                        </a:lnTo>
                        <a:lnTo>
                          <a:pt x="1364" y="132"/>
                        </a:lnTo>
                        <a:lnTo>
                          <a:pt x="1373" y="234"/>
                        </a:lnTo>
                        <a:lnTo>
                          <a:pt x="1337" y="340"/>
                        </a:lnTo>
                        <a:lnTo>
                          <a:pt x="1252" y="364"/>
                        </a:lnTo>
                        <a:lnTo>
                          <a:pt x="1261" y="340"/>
                        </a:lnTo>
                        <a:lnTo>
                          <a:pt x="1216" y="376"/>
                        </a:lnTo>
                        <a:lnTo>
                          <a:pt x="1177" y="415"/>
                        </a:lnTo>
                        <a:lnTo>
                          <a:pt x="1089" y="457"/>
                        </a:lnTo>
                        <a:lnTo>
                          <a:pt x="980" y="466"/>
                        </a:lnTo>
                        <a:lnTo>
                          <a:pt x="850" y="472"/>
                        </a:lnTo>
                        <a:lnTo>
                          <a:pt x="795" y="466"/>
                        </a:lnTo>
                        <a:lnTo>
                          <a:pt x="844" y="445"/>
                        </a:lnTo>
                        <a:lnTo>
                          <a:pt x="865" y="391"/>
                        </a:lnTo>
                        <a:lnTo>
                          <a:pt x="826" y="436"/>
                        </a:lnTo>
                        <a:lnTo>
                          <a:pt x="777" y="463"/>
                        </a:lnTo>
                        <a:lnTo>
                          <a:pt x="732" y="487"/>
                        </a:lnTo>
                        <a:lnTo>
                          <a:pt x="686" y="481"/>
                        </a:lnTo>
                        <a:lnTo>
                          <a:pt x="717" y="460"/>
                        </a:lnTo>
                        <a:lnTo>
                          <a:pt x="747" y="433"/>
                        </a:lnTo>
                        <a:lnTo>
                          <a:pt x="698" y="451"/>
                        </a:lnTo>
                        <a:lnTo>
                          <a:pt x="650" y="487"/>
                        </a:lnTo>
                        <a:lnTo>
                          <a:pt x="493" y="505"/>
                        </a:lnTo>
                        <a:lnTo>
                          <a:pt x="335" y="529"/>
                        </a:lnTo>
                        <a:lnTo>
                          <a:pt x="288" y="541"/>
                        </a:lnTo>
                        <a:lnTo>
                          <a:pt x="327" y="769"/>
                        </a:lnTo>
                        <a:lnTo>
                          <a:pt x="297" y="982"/>
                        </a:lnTo>
                        <a:lnTo>
                          <a:pt x="294" y="1190"/>
                        </a:lnTo>
                        <a:lnTo>
                          <a:pt x="194" y="1211"/>
                        </a:lnTo>
                        <a:lnTo>
                          <a:pt x="106" y="1223"/>
                        </a:lnTo>
                        <a:lnTo>
                          <a:pt x="0" y="1220"/>
                        </a:lnTo>
                        <a:lnTo>
                          <a:pt x="6" y="922"/>
                        </a:lnTo>
                        <a:lnTo>
                          <a:pt x="6" y="673"/>
                        </a:lnTo>
                        <a:lnTo>
                          <a:pt x="22" y="535"/>
                        </a:lnTo>
                        <a:lnTo>
                          <a:pt x="8" y="448"/>
                        </a:lnTo>
                        <a:lnTo>
                          <a:pt x="18" y="352"/>
                        </a:lnTo>
                        <a:lnTo>
                          <a:pt x="36" y="288"/>
                        </a:lnTo>
                        <a:lnTo>
                          <a:pt x="111" y="240"/>
                        </a:lnTo>
                        <a:lnTo>
                          <a:pt x="205" y="198"/>
                        </a:lnTo>
                        <a:lnTo>
                          <a:pt x="390" y="138"/>
                        </a:lnTo>
                        <a:lnTo>
                          <a:pt x="538" y="96"/>
                        </a:lnTo>
                        <a:lnTo>
                          <a:pt x="620" y="90"/>
                        </a:lnTo>
                        <a:lnTo>
                          <a:pt x="653" y="138"/>
                        </a:lnTo>
                        <a:lnTo>
                          <a:pt x="756" y="189"/>
                        </a:lnTo>
                        <a:lnTo>
                          <a:pt x="701" y="144"/>
                        </a:lnTo>
                        <a:lnTo>
                          <a:pt x="659" y="120"/>
                        </a:lnTo>
                        <a:lnTo>
                          <a:pt x="644" y="87"/>
                        </a:lnTo>
                        <a:lnTo>
                          <a:pt x="650" y="72"/>
                        </a:lnTo>
                        <a:lnTo>
                          <a:pt x="680" y="72"/>
                        </a:lnTo>
                        <a:lnTo>
                          <a:pt x="698" y="90"/>
                        </a:lnTo>
                        <a:lnTo>
                          <a:pt x="717" y="108"/>
                        </a:lnTo>
                        <a:lnTo>
                          <a:pt x="762" y="126"/>
                        </a:lnTo>
                        <a:lnTo>
                          <a:pt x="720" y="90"/>
                        </a:lnTo>
                        <a:lnTo>
                          <a:pt x="701" y="63"/>
                        </a:lnTo>
                        <a:lnTo>
                          <a:pt x="714" y="45"/>
                        </a:lnTo>
                        <a:lnTo>
                          <a:pt x="750" y="33"/>
                        </a:lnTo>
                        <a:lnTo>
                          <a:pt x="798" y="75"/>
                        </a:lnTo>
                        <a:lnTo>
                          <a:pt x="844" y="102"/>
                        </a:lnTo>
                        <a:lnTo>
                          <a:pt x="789" y="42"/>
                        </a:lnTo>
                        <a:lnTo>
                          <a:pt x="771" y="18"/>
                        </a:lnTo>
                        <a:lnTo>
                          <a:pt x="771" y="0"/>
                        </a:lnTo>
                        <a:lnTo>
                          <a:pt x="816" y="6"/>
                        </a:lnTo>
                        <a:lnTo>
                          <a:pt x="859" y="36"/>
                        </a:lnTo>
                        <a:lnTo>
                          <a:pt x="886" y="57"/>
                        </a:lnTo>
                        <a:lnTo>
                          <a:pt x="1016" y="69"/>
                        </a:lnTo>
                        <a:lnTo>
                          <a:pt x="1013" y="36"/>
                        </a:lnTo>
                        <a:lnTo>
                          <a:pt x="1052" y="24"/>
                        </a:lnTo>
                        <a:lnTo>
                          <a:pt x="1052" y="66"/>
                        </a:lnTo>
                        <a:lnTo>
                          <a:pt x="1092" y="75"/>
                        </a:lnTo>
                        <a:lnTo>
                          <a:pt x="1177" y="87"/>
                        </a:lnTo>
                        <a:lnTo>
                          <a:pt x="1171" y="42"/>
                        </a:lnTo>
                        <a:lnTo>
                          <a:pt x="1201" y="42"/>
                        </a:lnTo>
                        <a:lnTo>
                          <a:pt x="1204" y="87"/>
                        </a:lnTo>
                        <a:lnTo>
                          <a:pt x="1252" y="84"/>
                        </a:lnTo>
                        <a:lnTo>
                          <a:pt x="1304" y="72"/>
                        </a:lnTo>
                        <a:lnTo>
                          <a:pt x="1307" y="36"/>
                        </a:lnTo>
                        <a:lnTo>
                          <a:pt x="1328" y="2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6" name="Freeform 241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1958"/>
                    <a:ext cx="44" cy="5"/>
                  </a:xfrm>
                  <a:custGeom>
                    <a:avLst/>
                    <a:gdLst>
                      <a:gd name="T0" fmla="*/ 0 w 188"/>
                      <a:gd name="T1" fmla="*/ 0 h 33"/>
                      <a:gd name="T2" fmla="*/ 0 w 188"/>
                      <a:gd name="T3" fmla="*/ 0 h 33"/>
                      <a:gd name="T4" fmla="*/ 0 w 188"/>
                      <a:gd name="T5" fmla="*/ 0 h 33"/>
                      <a:gd name="T6" fmla="*/ 0 w 188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8"/>
                      <a:gd name="T13" fmla="*/ 0 h 33"/>
                      <a:gd name="T14" fmla="*/ 188 w 188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8" h="33">
                        <a:moveTo>
                          <a:pt x="188" y="0"/>
                        </a:moveTo>
                        <a:lnTo>
                          <a:pt x="100" y="33"/>
                        </a:lnTo>
                        <a:lnTo>
                          <a:pt x="0" y="24"/>
                        </a:lnTo>
                        <a:lnTo>
                          <a:pt x="188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7" name="Freeform 242"/>
                  <p:cNvSpPr>
                    <a:spLocks noChangeArrowheads="1"/>
                  </p:cNvSpPr>
                  <p:nvPr/>
                </p:nvSpPr>
                <p:spPr bwMode="auto">
                  <a:xfrm>
                    <a:off x="5117" y="1950"/>
                    <a:ext cx="26" cy="5"/>
                  </a:xfrm>
                  <a:custGeom>
                    <a:avLst/>
                    <a:gdLst>
                      <a:gd name="T0" fmla="*/ 0 w 115"/>
                      <a:gd name="T1" fmla="*/ 0 h 39"/>
                      <a:gd name="T2" fmla="*/ 0 w 115"/>
                      <a:gd name="T3" fmla="*/ 0 h 39"/>
                      <a:gd name="T4" fmla="*/ 0 w 115"/>
                      <a:gd name="T5" fmla="*/ 0 h 39"/>
                      <a:gd name="T6" fmla="*/ 0 w 115"/>
                      <a:gd name="T7" fmla="*/ 0 h 39"/>
                      <a:gd name="T8" fmla="*/ 0 w 115"/>
                      <a:gd name="T9" fmla="*/ 0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39"/>
                      <a:gd name="T17" fmla="*/ 115 w 115"/>
                      <a:gd name="T18" fmla="*/ 39 h 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39">
                        <a:moveTo>
                          <a:pt x="115" y="0"/>
                        </a:moveTo>
                        <a:lnTo>
                          <a:pt x="85" y="24"/>
                        </a:lnTo>
                        <a:lnTo>
                          <a:pt x="0" y="36"/>
                        </a:lnTo>
                        <a:lnTo>
                          <a:pt x="88" y="39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8" name="Freeform 243"/>
                  <p:cNvSpPr>
                    <a:spLocks noChangeArrowheads="1"/>
                  </p:cNvSpPr>
                  <p:nvPr/>
                </p:nvSpPr>
                <p:spPr bwMode="auto">
                  <a:xfrm>
                    <a:off x="4991" y="1945"/>
                    <a:ext cx="40" cy="13"/>
                  </a:xfrm>
                  <a:custGeom>
                    <a:avLst/>
                    <a:gdLst>
                      <a:gd name="T0" fmla="*/ 0 w 175"/>
                      <a:gd name="T1" fmla="*/ 0 h 96"/>
                      <a:gd name="T2" fmla="*/ 0 w 175"/>
                      <a:gd name="T3" fmla="*/ 0 h 96"/>
                      <a:gd name="T4" fmla="*/ 0 w 175"/>
                      <a:gd name="T5" fmla="*/ 0 h 96"/>
                      <a:gd name="T6" fmla="*/ 0 w 175"/>
                      <a:gd name="T7" fmla="*/ 0 h 96"/>
                      <a:gd name="T8" fmla="*/ 0 w 175"/>
                      <a:gd name="T9" fmla="*/ 0 h 96"/>
                      <a:gd name="T10" fmla="*/ 0 w 175"/>
                      <a:gd name="T11" fmla="*/ 0 h 96"/>
                      <a:gd name="T12" fmla="*/ 0 w 175"/>
                      <a:gd name="T13" fmla="*/ 0 h 96"/>
                      <a:gd name="T14" fmla="*/ 0 w 175"/>
                      <a:gd name="T15" fmla="*/ 0 h 96"/>
                      <a:gd name="T16" fmla="*/ 0 w 175"/>
                      <a:gd name="T17" fmla="*/ 0 h 9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5"/>
                      <a:gd name="T28" fmla="*/ 0 h 96"/>
                      <a:gd name="T29" fmla="*/ 175 w 175"/>
                      <a:gd name="T30" fmla="*/ 96 h 9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5" h="96">
                        <a:moveTo>
                          <a:pt x="175" y="0"/>
                        </a:moveTo>
                        <a:lnTo>
                          <a:pt x="96" y="9"/>
                        </a:lnTo>
                        <a:lnTo>
                          <a:pt x="81" y="21"/>
                        </a:lnTo>
                        <a:lnTo>
                          <a:pt x="81" y="51"/>
                        </a:lnTo>
                        <a:lnTo>
                          <a:pt x="75" y="84"/>
                        </a:lnTo>
                        <a:lnTo>
                          <a:pt x="0" y="96"/>
                        </a:lnTo>
                        <a:lnTo>
                          <a:pt x="90" y="93"/>
                        </a:lnTo>
                        <a:lnTo>
                          <a:pt x="105" y="33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49" name="Freeform 244"/>
                  <p:cNvSpPr>
                    <a:spLocks noChangeArrowheads="1"/>
                  </p:cNvSpPr>
                  <p:nvPr/>
                </p:nvSpPr>
                <p:spPr bwMode="auto">
                  <a:xfrm>
                    <a:off x="4855" y="1979"/>
                    <a:ext cx="136" cy="22"/>
                  </a:xfrm>
                  <a:custGeom>
                    <a:avLst/>
                    <a:gdLst>
                      <a:gd name="T0" fmla="*/ 0 w 569"/>
                      <a:gd name="T1" fmla="*/ 0 h 141"/>
                      <a:gd name="T2" fmla="*/ 0 w 569"/>
                      <a:gd name="T3" fmla="*/ 0 h 141"/>
                      <a:gd name="T4" fmla="*/ 0 w 569"/>
                      <a:gd name="T5" fmla="*/ 0 h 141"/>
                      <a:gd name="T6" fmla="*/ 0 w 569"/>
                      <a:gd name="T7" fmla="*/ 0 h 141"/>
                      <a:gd name="T8" fmla="*/ 0 w 569"/>
                      <a:gd name="T9" fmla="*/ 0 h 141"/>
                      <a:gd name="T10" fmla="*/ 0 w 569"/>
                      <a:gd name="T11" fmla="*/ 0 h 141"/>
                      <a:gd name="T12" fmla="*/ 0 w 569"/>
                      <a:gd name="T13" fmla="*/ 0 h 141"/>
                      <a:gd name="T14" fmla="*/ 0 w 569"/>
                      <a:gd name="T15" fmla="*/ 0 h 141"/>
                      <a:gd name="T16" fmla="*/ 0 w 569"/>
                      <a:gd name="T17" fmla="*/ 0 h 141"/>
                      <a:gd name="T18" fmla="*/ 0 w 569"/>
                      <a:gd name="T19" fmla="*/ 0 h 141"/>
                      <a:gd name="T20" fmla="*/ 0 w 569"/>
                      <a:gd name="T21" fmla="*/ 0 h 141"/>
                      <a:gd name="T22" fmla="*/ 0 w 569"/>
                      <a:gd name="T23" fmla="*/ 0 h 141"/>
                      <a:gd name="T24" fmla="*/ 0 w 569"/>
                      <a:gd name="T25" fmla="*/ 0 h 141"/>
                      <a:gd name="T26" fmla="*/ 0 w 569"/>
                      <a:gd name="T27" fmla="*/ 0 h 14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69"/>
                      <a:gd name="T43" fmla="*/ 0 h 141"/>
                      <a:gd name="T44" fmla="*/ 569 w 569"/>
                      <a:gd name="T45" fmla="*/ 141 h 14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69" h="141">
                        <a:moveTo>
                          <a:pt x="569" y="0"/>
                        </a:moveTo>
                        <a:lnTo>
                          <a:pt x="423" y="6"/>
                        </a:lnTo>
                        <a:lnTo>
                          <a:pt x="275" y="42"/>
                        </a:lnTo>
                        <a:lnTo>
                          <a:pt x="166" y="48"/>
                        </a:lnTo>
                        <a:lnTo>
                          <a:pt x="75" y="66"/>
                        </a:lnTo>
                        <a:lnTo>
                          <a:pt x="42" y="114"/>
                        </a:lnTo>
                        <a:lnTo>
                          <a:pt x="0" y="141"/>
                        </a:lnTo>
                        <a:lnTo>
                          <a:pt x="42" y="132"/>
                        </a:lnTo>
                        <a:lnTo>
                          <a:pt x="81" y="78"/>
                        </a:lnTo>
                        <a:lnTo>
                          <a:pt x="202" y="54"/>
                        </a:lnTo>
                        <a:lnTo>
                          <a:pt x="275" y="54"/>
                        </a:lnTo>
                        <a:lnTo>
                          <a:pt x="333" y="42"/>
                        </a:lnTo>
                        <a:lnTo>
                          <a:pt x="432" y="15"/>
                        </a:lnTo>
                        <a:lnTo>
                          <a:pt x="569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16450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4875" y="1813"/>
                    <a:ext cx="134" cy="48"/>
                    <a:chOff x="4875" y="1813"/>
                    <a:chExt cx="134" cy="48"/>
                  </a:xfrm>
                </p:grpSpPr>
                <p:grpSp>
                  <p:nvGrpSpPr>
                    <p:cNvPr id="16493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1813"/>
                      <a:ext cx="117" cy="38"/>
                      <a:chOff x="4875" y="1813"/>
                      <a:chExt cx="117" cy="38"/>
                    </a:xfrm>
                  </p:grpSpPr>
                  <p:sp>
                    <p:nvSpPr>
                      <p:cNvPr id="16497" name="Freeform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75" y="1813"/>
                        <a:ext cx="118" cy="39"/>
                      </a:xfrm>
                      <a:custGeom>
                        <a:avLst/>
                        <a:gdLst>
                          <a:gd name="T0" fmla="*/ 0 w 500"/>
                          <a:gd name="T1" fmla="*/ 0 h 252"/>
                          <a:gd name="T2" fmla="*/ 0 w 500"/>
                          <a:gd name="T3" fmla="*/ 0 h 252"/>
                          <a:gd name="T4" fmla="*/ 0 w 500"/>
                          <a:gd name="T5" fmla="*/ 0 h 252"/>
                          <a:gd name="T6" fmla="*/ 0 w 500"/>
                          <a:gd name="T7" fmla="*/ 0 h 252"/>
                          <a:gd name="T8" fmla="*/ 0 w 500"/>
                          <a:gd name="T9" fmla="*/ 0 h 252"/>
                          <a:gd name="T10" fmla="*/ 0 w 500"/>
                          <a:gd name="T11" fmla="*/ 0 h 252"/>
                          <a:gd name="T12" fmla="*/ 0 w 500"/>
                          <a:gd name="T13" fmla="*/ 0 h 252"/>
                          <a:gd name="T14" fmla="*/ 0 w 500"/>
                          <a:gd name="T15" fmla="*/ 0 h 252"/>
                          <a:gd name="T16" fmla="*/ 0 w 500"/>
                          <a:gd name="T17" fmla="*/ 0 h 252"/>
                          <a:gd name="T18" fmla="*/ 0 w 500"/>
                          <a:gd name="T19" fmla="*/ 0 h 252"/>
                          <a:gd name="T20" fmla="*/ 0 w 500"/>
                          <a:gd name="T21" fmla="*/ 0 h 252"/>
                          <a:gd name="T22" fmla="*/ 0 w 500"/>
                          <a:gd name="T23" fmla="*/ 0 h 252"/>
                          <a:gd name="T24" fmla="*/ 0 w 500"/>
                          <a:gd name="T25" fmla="*/ 0 h 252"/>
                          <a:gd name="T26" fmla="*/ 0 w 500"/>
                          <a:gd name="T27" fmla="*/ 0 h 252"/>
                          <a:gd name="T28" fmla="*/ 0 w 500"/>
                          <a:gd name="T29" fmla="*/ 0 h 252"/>
                          <a:gd name="T30" fmla="*/ 0 w 500"/>
                          <a:gd name="T31" fmla="*/ 0 h 252"/>
                          <a:gd name="T32" fmla="*/ 0 w 500"/>
                          <a:gd name="T33" fmla="*/ 0 h 252"/>
                          <a:gd name="T34" fmla="*/ 0 w 500"/>
                          <a:gd name="T35" fmla="*/ 0 h 252"/>
                          <a:gd name="T36" fmla="*/ 0 w 500"/>
                          <a:gd name="T37" fmla="*/ 0 h 252"/>
                          <a:gd name="T38" fmla="*/ 0 w 500"/>
                          <a:gd name="T39" fmla="*/ 0 h 252"/>
                          <a:gd name="T40" fmla="*/ 0 w 500"/>
                          <a:gd name="T41" fmla="*/ 0 h 252"/>
                          <a:gd name="T42" fmla="*/ 0 w 500"/>
                          <a:gd name="T43" fmla="*/ 0 h 252"/>
                          <a:gd name="T44" fmla="*/ 0 w 500"/>
                          <a:gd name="T45" fmla="*/ 0 h 252"/>
                          <a:gd name="T46" fmla="*/ 0 w 500"/>
                          <a:gd name="T47" fmla="*/ 0 h 252"/>
                          <a:gd name="T48" fmla="*/ 0 w 500"/>
                          <a:gd name="T49" fmla="*/ 0 h 252"/>
                          <a:gd name="T50" fmla="*/ 0 w 500"/>
                          <a:gd name="T51" fmla="*/ 0 h 252"/>
                          <a:gd name="T52" fmla="*/ 0 w 500"/>
                          <a:gd name="T53" fmla="*/ 0 h 252"/>
                          <a:gd name="T54" fmla="*/ 0 w 500"/>
                          <a:gd name="T55" fmla="*/ 0 h 252"/>
                          <a:gd name="T56" fmla="*/ 0 w 500"/>
                          <a:gd name="T57" fmla="*/ 0 h 252"/>
                          <a:gd name="T58" fmla="*/ 0 w 500"/>
                          <a:gd name="T59" fmla="*/ 0 h 252"/>
                          <a:gd name="T60" fmla="*/ 0 w 500"/>
                          <a:gd name="T61" fmla="*/ 0 h 252"/>
                          <a:gd name="T62" fmla="*/ 0 w 500"/>
                          <a:gd name="T63" fmla="*/ 0 h 252"/>
                          <a:gd name="T64" fmla="*/ 0 w 500"/>
                          <a:gd name="T65" fmla="*/ 0 h 252"/>
                          <a:gd name="T66" fmla="*/ 0 w 500"/>
                          <a:gd name="T67" fmla="*/ 0 h 252"/>
                          <a:gd name="T68" fmla="*/ 0 w 500"/>
                          <a:gd name="T69" fmla="*/ 0 h 252"/>
                          <a:gd name="T70" fmla="*/ 0 w 500"/>
                          <a:gd name="T71" fmla="*/ 0 h 252"/>
                          <a:gd name="T72" fmla="*/ 0 w 500"/>
                          <a:gd name="T73" fmla="*/ 0 h 252"/>
                          <a:gd name="T74" fmla="*/ 0 w 500"/>
                          <a:gd name="T75" fmla="*/ 0 h 252"/>
                          <a:gd name="T76" fmla="*/ 0 w 500"/>
                          <a:gd name="T77" fmla="*/ 0 h 252"/>
                          <a:gd name="T78" fmla="*/ 0 w 500"/>
                          <a:gd name="T79" fmla="*/ 0 h 252"/>
                          <a:gd name="T80" fmla="*/ 0 w 500"/>
                          <a:gd name="T81" fmla="*/ 0 h 252"/>
                          <a:gd name="T82" fmla="*/ 0 w 500"/>
                          <a:gd name="T83" fmla="*/ 0 h 252"/>
                          <a:gd name="T84" fmla="*/ 0 w 500"/>
                          <a:gd name="T85" fmla="*/ 0 h 252"/>
                          <a:gd name="T86" fmla="*/ 0 w 500"/>
                          <a:gd name="T87" fmla="*/ 0 h 252"/>
                          <a:gd name="T88" fmla="*/ 0 w 500"/>
                          <a:gd name="T89" fmla="*/ 0 h 252"/>
                          <a:gd name="T90" fmla="*/ 0 w 500"/>
                          <a:gd name="T91" fmla="*/ 0 h 252"/>
                          <a:gd name="T92" fmla="*/ 0 w 500"/>
                          <a:gd name="T93" fmla="*/ 0 h 252"/>
                          <a:gd name="T94" fmla="*/ 0 w 500"/>
                          <a:gd name="T95" fmla="*/ 0 h 252"/>
                          <a:gd name="T96" fmla="*/ 0 w 500"/>
                          <a:gd name="T97" fmla="*/ 0 h 252"/>
                          <a:gd name="T98" fmla="*/ 0 w 500"/>
                          <a:gd name="T99" fmla="*/ 0 h 252"/>
                          <a:gd name="T100" fmla="*/ 0 w 500"/>
                          <a:gd name="T101" fmla="*/ 0 h 252"/>
                          <a:gd name="T102" fmla="*/ 0 w 500"/>
                          <a:gd name="T103" fmla="*/ 0 h 252"/>
                          <a:gd name="T104" fmla="*/ 0 w 500"/>
                          <a:gd name="T105" fmla="*/ 0 h 252"/>
                          <a:gd name="T106" fmla="*/ 0 w 500"/>
                          <a:gd name="T107" fmla="*/ 0 h 252"/>
                          <a:gd name="T108" fmla="*/ 0 w 500"/>
                          <a:gd name="T109" fmla="*/ 0 h 252"/>
                          <a:gd name="T110" fmla="*/ 0 w 500"/>
                          <a:gd name="T111" fmla="*/ 0 h 252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w 500"/>
                          <a:gd name="T169" fmla="*/ 0 h 252"/>
                          <a:gd name="T170" fmla="*/ 500 w 500"/>
                          <a:gd name="T171" fmla="*/ 252 h 252"/>
                        </a:gdLst>
                        <a:ahLst/>
                        <a:cxnLst>
                          <a:cxn ang="T112">
                            <a:pos x="T0" y="T1"/>
                          </a:cxn>
                          <a:cxn ang="T113">
                            <a:pos x="T2" y="T3"/>
                          </a:cxn>
                          <a:cxn ang="T114">
                            <a:pos x="T4" y="T5"/>
                          </a:cxn>
                          <a:cxn ang="T115">
                            <a:pos x="T6" y="T7"/>
                          </a:cxn>
                          <a:cxn ang="T116">
                            <a:pos x="T8" y="T9"/>
                          </a:cxn>
                          <a:cxn ang="T117">
                            <a:pos x="T10" y="T11"/>
                          </a:cxn>
                          <a:cxn ang="T118">
                            <a:pos x="T12" y="T13"/>
                          </a:cxn>
                          <a:cxn ang="T119">
                            <a:pos x="T14" y="T15"/>
                          </a:cxn>
                          <a:cxn ang="T120">
                            <a:pos x="T16" y="T17"/>
                          </a:cxn>
                          <a:cxn ang="T121">
                            <a:pos x="T18" y="T19"/>
                          </a:cxn>
                          <a:cxn ang="T122">
                            <a:pos x="T20" y="T21"/>
                          </a:cxn>
                          <a:cxn ang="T123">
                            <a:pos x="T22" y="T23"/>
                          </a:cxn>
                          <a:cxn ang="T124">
                            <a:pos x="T24" y="T25"/>
                          </a:cxn>
                          <a:cxn ang="T125">
                            <a:pos x="T26" y="T27"/>
                          </a:cxn>
                          <a:cxn ang="T126">
                            <a:pos x="T28" y="T29"/>
                          </a:cxn>
                          <a:cxn ang="T127">
                            <a:pos x="T30" y="T31"/>
                          </a:cxn>
                          <a:cxn ang="T128">
                            <a:pos x="T32" y="T33"/>
                          </a:cxn>
                          <a:cxn ang="T129">
                            <a:pos x="T34" y="T35"/>
                          </a:cxn>
                          <a:cxn ang="T130">
                            <a:pos x="T36" y="T37"/>
                          </a:cxn>
                          <a:cxn ang="T131">
                            <a:pos x="T38" y="T39"/>
                          </a:cxn>
                          <a:cxn ang="T132">
                            <a:pos x="T40" y="T41"/>
                          </a:cxn>
                          <a:cxn ang="T133">
                            <a:pos x="T42" y="T43"/>
                          </a:cxn>
                          <a:cxn ang="T134">
                            <a:pos x="T44" y="T45"/>
                          </a:cxn>
                          <a:cxn ang="T135">
                            <a:pos x="T46" y="T47"/>
                          </a:cxn>
                          <a:cxn ang="T136">
                            <a:pos x="T48" y="T49"/>
                          </a:cxn>
                          <a:cxn ang="T137">
                            <a:pos x="T50" y="T51"/>
                          </a:cxn>
                          <a:cxn ang="T138">
                            <a:pos x="T52" y="T53"/>
                          </a:cxn>
                          <a:cxn ang="T139">
                            <a:pos x="T54" y="T55"/>
                          </a:cxn>
                          <a:cxn ang="T140">
                            <a:pos x="T56" y="T57"/>
                          </a:cxn>
                          <a:cxn ang="T141">
                            <a:pos x="T58" y="T59"/>
                          </a:cxn>
                          <a:cxn ang="T142">
                            <a:pos x="T60" y="T61"/>
                          </a:cxn>
                          <a:cxn ang="T143">
                            <a:pos x="T62" y="T63"/>
                          </a:cxn>
                          <a:cxn ang="T144">
                            <a:pos x="T64" y="T65"/>
                          </a:cxn>
                          <a:cxn ang="T145">
                            <a:pos x="T66" y="T67"/>
                          </a:cxn>
                          <a:cxn ang="T146">
                            <a:pos x="T68" y="T69"/>
                          </a:cxn>
                          <a:cxn ang="T147">
                            <a:pos x="T70" y="T71"/>
                          </a:cxn>
                          <a:cxn ang="T148">
                            <a:pos x="T72" y="T73"/>
                          </a:cxn>
                          <a:cxn ang="T149">
                            <a:pos x="T74" y="T75"/>
                          </a:cxn>
                          <a:cxn ang="T150">
                            <a:pos x="T76" y="T77"/>
                          </a:cxn>
                          <a:cxn ang="T151">
                            <a:pos x="T78" y="T79"/>
                          </a:cxn>
                          <a:cxn ang="T152">
                            <a:pos x="T80" y="T81"/>
                          </a:cxn>
                          <a:cxn ang="T153">
                            <a:pos x="T82" y="T83"/>
                          </a:cxn>
                          <a:cxn ang="T154">
                            <a:pos x="T84" y="T85"/>
                          </a:cxn>
                          <a:cxn ang="T155">
                            <a:pos x="T86" y="T87"/>
                          </a:cxn>
                          <a:cxn ang="T156">
                            <a:pos x="T88" y="T89"/>
                          </a:cxn>
                          <a:cxn ang="T157">
                            <a:pos x="T90" y="T91"/>
                          </a:cxn>
                          <a:cxn ang="T158">
                            <a:pos x="T92" y="T93"/>
                          </a:cxn>
                          <a:cxn ang="T159">
                            <a:pos x="T94" y="T95"/>
                          </a:cxn>
                          <a:cxn ang="T160">
                            <a:pos x="T96" y="T97"/>
                          </a:cxn>
                          <a:cxn ang="T161">
                            <a:pos x="T98" y="T99"/>
                          </a:cxn>
                          <a:cxn ang="T162">
                            <a:pos x="T100" y="T101"/>
                          </a:cxn>
                          <a:cxn ang="T163">
                            <a:pos x="T102" y="T103"/>
                          </a:cxn>
                          <a:cxn ang="T164">
                            <a:pos x="T104" y="T105"/>
                          </a:cxn>
                          <a:cxn ang="T165">
                            <a:pos x="T106" y="T107"/>
                          </a:cxn>
                          <a:cxn ang="T166">
                            <a:pos x="T108" y="T109"/>
                          </a:cxn>
                          <a:cxn ang="T167">
                            <a:pos x="T110" y="T111"/>
                          </a:cxn>
                        </a:cxnLst>
                        <a:rect l="T168" t="T169" r="T170" b="T171"/>
                        <a:pathLst>
                          <a:path w="500" h="252">
                            <a:moveTo>
                              <a:pt x="452" y="252"/>
                            </a:moveTo>
                            <a:lnTo>
                              <a:pt x="426" y="246"/>
                            </a:lnTo>
                            <a:lnTo>
                              <a:pt x="400" y="233"/>
                            </a:lnTo>
                            <a:lnTo>
                              <a:pt x="376" y="228"/>
                            </a:lnTo>
                            <a:lnTo>
                              <a:pt x="334" y="234"/>
                            </a:lnTo>
                            <a:lnTo>
                              <a:pt x="304" y="233"/>
                            </a:lnTo>
                            <a:lnTo>
                              <a:pt x="283" y="226"/>
                            </a:lnTo>
                            <a:lnTo>
                              <a:pt x="266" y="220"/>
                            </a:lnTo>
                            <a:lnTo>
                              <a:pt x="249" y="212"/>
                            </a:lnTo>
                            <a:lnTo>
                              <a:pt x="230" y="196"/>
                            </a:lnTo>
                            <a:lnTo>
                              <a:pt x="215" y="181"/>
                            </a:lnTo>
                            <a:lnTo>
                              <a:pt x="192" y="163"/>
                            </a:lnTo>
                            <a:lnTo>
                              <a:pt x="159" y="169"/>
                            </a:lnTo>
                            <a:lnTo>
                              <a:pt x="139" y="170"/>
                            </a:lnTo>
                            <a:lnTo>
                              <a:pt x="128" y="167"/>
                            </a:lnTo>
                            <a:lnTo>
                              <a:pt x="121" y="161"/>
                            </a:lnTo>
                            <a:lnTo>
                              <a:pt x="117" y="152"/>
                            </a:lnTo>
                            <a:lnTo>
                              <a:pt x="120" y="143"/>
                            </a:lnTo>
                            <a:lnTo>
                              <a:pt x="128" y="133"/>
                            </a:lnTo>
                            <a:lnTo>
                              <a:pt x="139" y="129"/>
                            </a:lnTo>
                            <a:lnTo>
                              <a:pt x="166" y="125"/>
                            </a:lnTo>
                            <a:lnTo>
                              <a:pt x="197" y="114"/>
                            </a:lnTo>
                            <a:lnTo>
                              <a:pt x="171" y="93"/>
                            </a:lnTo>
                            <a:lnTo>
                              <a:pt x="140" y="81"/>
                            </a:lnTo>
                            <a:lnTo>
                              <a:pt x="112" y="83"/>
                            </a:lnTo>
                            <a:lnTo>
                              <a:pt x="81" y="81"/>
                            </a:lnTo>
                            <a:lnTo>
                              <a:pt x="63" y="87"/>
                            </a:lnTo>
                            <a:lnTo>
                              <a:pt x="37" y="88"/>
                            </a:lnTo>
                            <a:lnTo>
                              <a:pt x="29" y="81"/>
                            </a:lnTo>
                            <a:lnTo>
                              <a:pt x="27" y="70"/>
                            </a:lnTo>
                            <a:lnTo>
                              <a:pt x="13" y="71"/>
                            </a:lnTo>
                            <a:lnTo>
                              <a:pt x="4" y="69"/>
                            </a:lnTo>
                            <a:lnTo>
                              <a:pt x="0" y="59"/>
                            </a:lnTo>
                            <a:lnTo>
                              <a:pt x="3" y="50"/>
                            </a:lnTo>
                            <a:lnTo>
                              <a:pt x="11" y="46"/>
                            </a:lnTo>
                            <a:lnTo>
                              <a:pt x="25" y="38"/>
                            </a:lnTo>
                            <a:lnTo>
                              <a:pt x="36" y="30"/>
                            </a:lnTo>
                            <a:lnTo>
                              <a:pt x="48" y="23"/>
                            </a:lnTo>
                            <a:lnTo>
                              <a:pt x="63" y="19"/>
                            </a:lnTo>
                            <a:lnTo>
                              <a:pt x="75" y="19"/>
                            </a:lnTo>
                            <a:lnTo>
                              <a:pt x="136" y="6"/>
                            </a:lnTo>
                            <a:lnTo>
                              <a:pt x="149" y="3"/>
                            </a:lnTo>
                            <a:lnTo>
                              <a:pt x="163" y="0"/>
                            </a:lnTo>
                            <a:lnTo>
                              <a:pt x="178" y="3"/>
                            </a:lnTo>
                            <a:lnTo>
                              <a:pt x="196" y="9"/>
                            </a:lnTo>
                            <a:lnTo>
                              <a:pt x="249" y="38"/>
                            </a:lnTo>
                            <a:lnTo>
                              <a:pt x="273" y="43"/>
                            </a:lnTo>
                            <a:lnTo>
                              <a:pt x="295" y="48"/>
                            </a:lnTo>
                            <a:lnTo>
                              <a:pt x="312" y="59"/>
                            </a:lnTo>
                            <a:lnTo>
                              <a:pt x="322" y="72"/>
                            </a:lnTo>
                            <a:lnTo>
                              <a:pt x="366" y="102"/>
                            </a:lnTo>
                            <a:lnTo>
                              <a:pt x="386" y="116"/>
                            </a:lnTo>
                            <a:lnTo>
                              <a:pt x="411" y="143"/>
                            </a:lnTo>
                            <a:lnTo>
                              <a:pt x="427" y="151"/>
                            </a:lnTo>
                            <a:lnTo>
                              <a:pt x="500" y="154"/>
                            </a:lnTo>
                            <a:lnTo>
                              <a:pt x="452" y="252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1440">
                        <a:solidFill>
                          <a:srgbClr val="402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498" name="Freeform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1" y="1831"/>
                        <a:ext cx="29" cy="2"/>
                      </a:xfrm>
                      <a:custGeom>
                        <a:avLst/>
                        <a:gdLst>
                          <a:gd name="T0" fmla="*/ 0 w 120"/>
                          <a:gd name="T1" fmla="*/ 0 h 30"/>
                          <a:gd name="T2" fmla="*/ 0 w 120"/>
                          <a:gd name="T3" fmla="*/ 0 h 30"/>
                          <a:gd name="T4" fmla="*/ 0 w 120"/>
                          <a:gd name="T5" fmla="*/ 0 h 30"/>
                          <a:gd name="T6" fmla="*/ 0 w 120"/>
                          <a:gd name="T7" fmla="*/ 0 h 30"/>
                          <a:gd name="T8" fmla="*/ 0 w 120"/>
                          <a:gd name="T9" fmla="*/ 0 h 30"/>
                          <a:gd name="T10" fmla="*/ 0 w 120"/>
                          <a:gd name="T11" fmla="*/ 0 h 30"/>
                          <a:gd name="T12" fmla="*/ 0 w 120"/>
                          <a:gd name="T13" fmla="*/ 0 h 30"/>
                          <a:gd name="T14" fmla="*/ 0 w 120"/>
                          <a:gd name="T15" fmla="*/ 0 h 30"/>
                          <a:gd name="T16" fmla="*/ 0 w 120"/>
                          <a:gd name="T17" fmla="*/ 0 h 30"/>
                          <a:gd name="T18" fmla="*/ 0 w 120"/>
                          <a:gd name="T19" fmla="*/ 0 h 30"/>
                          <a:gd name="T20" fmla="*/ 0 w 120"/>
                          <a:gd name="T21" fmla="*/ 0 h 30"/>
                          <a:gd name="T22" fmla="*/ 0 w 120"/>
                          <a:gd name="T23" fmla="*/ 0 h 30"/>
                          <a:gd name="T24" fmla="*/ 0 w 120"/>
                          <a:gd name="T25" fmla="*/ 0 h 30"/>
                          <a:gd name="T26" fmla="*/ 0 w 120"/>
                          <a:gd name="T27" fmla="*/ 0 h 30"/>
                          <a:gd name="T28" fmla="*/ 0 w 120"/>
                          <a:gd name="T29" fmla="*/ 0 h 30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20"/>
                          <a:gd name="T46" fmla="*/ 0 h 30"/>
                          <a:gd name="T47" fmla="*/ 120 w 120"/>
                          <a:gd name="T48" fmla="*/ 30 h 30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20" h="30">
                            <a:moveTo>
                              <a:pt x="0" y="0"/>
                            </a:moveTo>
                            <a:lnTo>
                              <a:pt x="3" y="8"/>
                            </a:lnTo>
                            <a:lnTo>
                              <a:pt x="24" y="7"/>
                            </a:lnTo>
                            <a:lnTo>
                              <a:pt x="33" y="12"/>
                            </a:lnTo>
                            <a:lnTo>
                              <a:pt x="51" y="21"/>
                            </a:lnTo>
                            <a:lnTo>
                              <a:pt x="75" y="26"/>
                            </a:lnTo>
                            <a:lnTo>
                              <a:pt x="101" y="27"/>
                            </a:lnTo>
                            <a:lnTo>
                              <a:pt x="120" y="30"/>
                            </a:lnTo>
                            <a:lnTo>
                              <a:pt x="104" y="24"/>
                            </a:lnTo>
                            <a:lnTo>
                              <a:pt x="84" y="21"/>
                            </a:lnTo>
                            <a:lnTo>
                              <a:pt x="70" y="21"/>
                            </a:lnTo>
                            <a:lnTo>
                              <a:pt x="51" y="15"/>
                            </a:lnTo>
                            <a:lnTo>
                              <a:pt x="35" y="6"/>
                            </a:lnTo>
                            <a:lnTo>
                              <a:pt x="28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499" name="Freeform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1" y="1833"/>
                        <a:ext cx="4" cy="2"/>
                      </a:xfrm>
                      <a:custGeom>
                        <a:avLst/>
                        <a:gdLst>
                          <a:gd name="T0" fmla="*/ 0 w 14"/>
                          <a:gd name="T1" fmla="*/ 0 h 18"/>
                          <a:gd name="T2" fmla="*/ 0 w 14"/>
                          <a:gd name="T3" fmla="*/ 0 h 18"/>
                          <a:gd name="T4" fmla="*/ 0 w 14"/>
                          <a:gd name="T5" fmla="*/ 0 h 18"/>
                          <a:gd name="T6" fmla="*/ 0 w 14"/>
                          <a:gd name="T7" fmla="*/ 0 h 18"/>
                          <a:gd name="T8" fmla="*/ 0 w 14"/>
                          <a:gd name="T9" fmla="*/ 0 h 18"/>
                          <a:gd name="T10" fmla="*/ 0 w 14"/>
                          <a:gd name="T11" fmla="*/ 0 h 18"/>
                          <a:gd name="T12" fmla="*/ 0 w 14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"/>
                          <a:gd name="T22" fmla="*/ 0 h 18"/>
                          <a:gd name="T23" fmla="*/ 14 w 14"/>
                          <a:gd name="T24" fmla="*/ 18 h 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" h="18">
                            <a:moveTo>
                              <a:pt x="2" y="0"/>
                            </a:moveTo>
                            <a:lnTo>
                              <a:pt x="8" y="5"/>
                            </a:lnTo>
                            <a:lnTo>
                              <a:pt x="6" y="11"/>
                            </a:lnTo>
                            <a:lnTo>
                              <a:pt x="0" y="18"/>
                            </a:lnTo>
                            <a:lnTo>
                              <a:pt x="12" y="13"/>
                            </a:lnTo>
                            <a:lnTo>
                              <a:pt x="14" y="6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0" name="Freeform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2" y="1818"/>
                        <a:ext cx="16" cy="5"/>
                      </a:xfrm>
                      <a:custGeom>
                        <a:avLst/>
                        <a:gdLst>
                          <a:gd name="T0" fmla="*/ 0 w 70"/>
                          <a:gd name="T1" fmla="*/ 0 h 33"/>
                          <a:gd name="T2" fmla="*/ 0 w 70"/>
                          <a:gd name="T3" fmla="*/ 0 h 33"/>
                          <a:gd name="T4" fmla="*/ 0 w 70"/>
                          <a:gd name="T5" fmla="*/ 0 h 33"/>
                          <a:gd name="T6" fmla="*/ 0 w 70"/>
                          <a:gd name="T7" fmla="*/ 0 h 33"/>
                          <a:gd name="T8" fmla="*/ 0 w 70"/>
                          <a:gd name="T9" fmla="*/ 0 h 33"/>
                          <a:gd name="T10" fmla="*/ 0 w 70"/>
                          <a:gd name="T11" fmla="*/ 0 h 33"/>
                          <a:gd name="T12" fmla="*/ 0 w 70"/>
                          <a:gd name="T13" fmla="*/ 0 h 33"/>
                          <a:gd name="T14" fmla="*/ 0 w 70"/>
                          <a:gd name="T15" fmla="*/ 0 h 33"/>
                          <a:gd name="T16" fmla="*/ 0 w 70"/>
                          <a:gd name="T17" fmla="*/ 0 h 33"/>
                          <a:gd name="T18" fmla="*/ 0 w 70"/>
                          <a:gd name="T19" fmla="*/ 0 h 33"/>
                          <a:gd name="T20" fmla="*/ 0 w 70"/>
                          <a:gd name="T21" fmla="*/ 0 h 33"/>
                          <a:gd name="T22" fmla="*/ 0 w 70"/>
                          <a:gd name="T23" fmla="*/ 0 h 33"/>
                          <a:gd name="T24" fmla="*/ 0 w 70"/>
                          <a:gd name="T25" fmla="*/ 0 h 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70"/>
                          <a:gd name="T40" fmla="*/ 0 h 33"/>
                          <a:gd name="T41" fmla="*/ 70 w 70"/>
                          <a:gd name="T42" fmla="*/ 33 h 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70" h="33">
                            <a:moveTo>
                              <a:pt x="0" y="31"/>
                            </a:moveTo>
                            <a:lnTo>
                              <a:pt x="7" y="33"/>
                            </a:lnTo>
                            <a:lnTo>
                              <a:pt x="17" y="23"/>
                            </a:lnTo>
                            <a:lnTo>
                              <a:pt x="31" y="17"/>
                            </a:lnTo>
                            <a:lnTo>
                              <a:pt x="38" y="10"/>
                            </a:lnTo>
                            <a:lnTo>
                              <a:pt x="44" y="6"/>
                            </a:lnTo>
                            <a:lnTo>
                              <a:pt x="60" y="3"/>
                            </a:lnTo>
                            <a:lnTo>
                              <a:pt x="70" y="1"/>
                            </a:lnTo>
                            <a:lnTo>
                              <a:pt x="57" y="0"/>
                            </a:lnTo>
                            <a:lnTo>
                              <a:pt x="39" y="3"/>
                            </a:lnTo>
                            <a:lnTo>
                              <a:pt x="33" y="8"/>
                            </a:lnTo>
                            <a:lnTo>
                              <a:pt x="25" y="14"/>
                            </a:lnTo>
                            <a:lnTo>
                              <a:pt x="0" y="31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1" name="Freeform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05" y="1818"/>
                        <a:ext cx="26" cy="3"/>
                      </a:xfrm>
                      <a:custGeom>
                        <a:avLst/>
                        <a:gdLst>
                          <a:gd name="T0" fmla="*/ 0 w 110"/>
                          <a:gd name="T1" fmla="*/ 0 h 29"/>
                          <a:gd name="T2" fmla="*/ 0 w 110"/>
                          <a:gd name="T3" fmla="*/ 0 h 29"/>
                          <a:gd name="T4" fmla="*/ 0 w 110"/>
                          <a:gd name="T5" fmla="*/ 0 h 29"/>
                          <a:gd name="T6" fmla="*/ 0 w 110"/>
                          <a:gd name="T7" fmla="*/ 0 h 29"/>
                          <a:gd name="T8" fmla="*/ 0 w 110"/>
                          <a:gd name="T9" fmla="*/ 0 h 29"/>
                          <a:gd name="T10" fmla="*/ 0 w 110"/>
                          <a:gd name="T11" fmla="*/ 0 h 29"/>
                          <a:gd name="T12" fmla="*/ 0 w 110"/>
                          <a:gd name="T13" fmla="*/ 0 h 29"/>
                          <a:gd name="T14" fmla="*/ 0 w 110"/>
                          <a:gd name="T15" fmla="*/ 0 h 29"/>
                          <a:gd name="T16" fmla="*/ 0 w 110"/>
                          <a:gd name="T17" fmla="*/ 0 h 29"/>
                          <a:gd name="T18" fmla="*/ 0 w 110"/>
                          <a:gd name="T19" fmla="*/ 0 h 29"/>
                          <a:gd name="T20" fmla="*/ 0 w 110"/>
                          <a:gd name="T21" fmla="*/ 0 h 29"/>
                          <a:gd name="T22" fmla="*/ 0 w 110"/>
                          <a:gd name="T23" fmla="*/ 0 h 29"/>
                          <a:gd name="T24" fmla="*/ 0 w 110"/>
                          <a:gd name="T25" fmla="*/ 0 h 29"/>
                          <a:gd name="T26" fmla="*/ 0 w 110"/>
                          <a:gd name="T27" fmla="*/ 0 h 29"/>
                          <a:gd name="T28" fmla="*/ 0 w 110"/>
                          <a:gd name="T29" fmla="*/ 0 h 29"/>
                          <a:gd name="T30" fmla="*/ 0 w 110"/>
                          <a:gd name="T31" fmla="*/ 0 h 2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10"/>
                          <a:gd name="T49" fmla="*/ 0 h 29"/>
                          <a:gd name="T50" fmla="*/ 110 w 110"/>
                          <a:gd name="T51" fmla="*/ 29 h 2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10" h="29">
                            <a:moveTo>
                              <a:pt x="0" y="7"/>
                            </a:moveTo>
                            <a:lnTo>
                              <a:pt x="23" y="4"/>
                            </a:lnTo>
                            <a:lnTo>
                              <a:pt x="36" y="0"/>
                            </a:lnTo>
                            <a:lnTo>
                              <a:pt x="42" y="0"/>
                            </a:lnTo>
                            <a:lnTo>
                              <a:pt x="56" y="3"/>
                            </a:lnTo>
                            <a:lnTo>
                              <a:pt x="62" y="10"/>
                            </a:lnTo>
                            <a:lnTo>
                              <a:pt x="73" y="16"/>
                            </a:lnTo>
                            <a:lnTo>
                              <a:pt x="95" y="25"/>
                            </a:lnTo>
                            <a:lnTo>
                              <a:pt x="110" y="25"/>
                            </a:lnTo>
                            <a:lnTo>
                              <a:pt x="94" y="29"/>
                            </a:lnTo>
                            <a:lnTo>
                              <a:pt x="84" y="27"/>
                            </a:lnTo>
                            <a:lnTo>
                              <a:pt x="60" y="15"/>
                            </a:lnTo>
                            <a:lnTo>
                              <a:pt x="52" y="7"/>
                            </a:lnTo>
                            <a:lnTo>
                              <a:pt x="36" y="5"/>
                            </a:lnTo>
                            <a:lnTo>
                              <a:pt x="23" y="7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2" name="Freeform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5" y="1821"/>
                        <a:ext cx="7" cy="5"/>
                      </a:xfrm>
                      <a:custGeom>
                        <a:avLst/>
                        <a:gdLst>
                          <a:gd name="T0" fmla="*/ 0 w 23"/>
                          <a:gd name="T1" fmla="*/ 0 h 21"/>
                          <a:gd name="T2" fmla="*/ 0 w 23"/>
                          <a:gd name="T3" fmla="*/ 0 h 21"/>
                          <a:gd name="T4" fmla="*/ 0 w 23"/>
                          <a:gd name="T5" fmla="*/ 0 h 21"/>
                          <a:gd name="T6" fmla="*/ 0 w 23"/>
                          <a:gd name="T7" fmla="*/ 0 h 21"/>
                          <a:gd name="T8" fmla="*/ 0 w 23"/>
                          <a:gd name="T9" fmla="*/ 0 h 21"/>
                          <a:gd name="T10" fmla="*/ 0 w 23"/>
                          <a:gd name="T11" fmla="*/ 0 h 21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3"/>
                          <a:gd name="T19" fmla="*/ 0 h 21"/>
                          <a:gd name="T20" fmla="*/ 23 w 23"/>
                          <a:gd name="T21" fmla="*/ 21 h 21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3" h="21">
                            <a:moveTo>
                              <a:pt x="17" y="0"/>
                            </a:moveTo>
                            <a:lnTo>
                              <a:pt x="23" y="8"/>
                            </a:lnTo>
                            <a:lnTo>
                              <a:pt x="16" y="17"/>
                            </a:lnTo>
                            <a:lnTo>
                              <a:pt x="0" y="21"/>
                            </a:lnTo>
                            <a:lnTo>
                              <a:pt x="17" y="10"/>
                            </a:lnTo>
                            <a:lnTo>
                              <a:pt x="17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3" name="Freeform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2" y="1818"/>
                        <a:ext cx="3" cy="5"/>
                      </a:xfrm>
                      <a:custGeom>
                        <a:avLst/>
                        <a:gdLst>
                          <a:gd name="T0" fmla="*/ 0 w 23"/>
                          <a:gd name="T1" fmla="*/ 0 h 20"/>
                          <a:gd name="T2" fmla="*/ 0 w 23"/>
                          <a:gd name="T3" fmla="*/ 0 h 20"/>
                          <a:gd name="T4" fmla="*/ 0 w 23"/>
                          <a:gd name="T5" fmla="*/ 0 h 20"/>
                          <a:gd name="T6" fmla="*/ 0 w 23"/>
                          <a:gd name="T7" fmla="*/ 0 h 20"/>
                          <a:gd name="T8" fmla="*/ 0 w 23"/>
                          <a:gd name="T9" fmla="*/ 0 h 20"/>
                          <a:gd name="T10" fmla="*/ 0 w 23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3"/>
                          <a:gd name="T19" fmla="*/ 0 h 20"/>
                          <a:gd name="T20" fmla="*/ 23 w 23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3" h="20">
                            <a:moveTo>
                              <a:pt x="23" y="11"/>
                            </a:moveTo>
                            <a:lnTo>
                              <a:pt x="17" y="0"/>
                            </a:lnTo>
                            <a:lnTo>
                              <a:pt x="16" y="9"/>
                            </a:lnTo>
                            <a:lnTo>
                              <a:pt x="0" y="18"/>
                            </a:lnTo>
                            <a:lnTo>
                              <a:pt x="2" y="20"/>
                            </a:lnTo>
                            <a:lnTo>
                              <a:pt x="23" y="11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4" name="Freeform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45" y="1823"/>
                        <a:ext cx="6" cy="5"/>
                      </a:xfrm>
                      <a:custGeom>
                        <a:avLst/>
                        <a:gdLst>
                          <a:gd name="T0" fmla="*/ 0 w 26"/>
                          <a:gd name="T1" fmla="*/ 0 h 29"/>
                          <a:gd name="T2" fmla="*/ 0 w 26"/>
                          <a:gd name="T3" fmla="*/ 0 h 29"/>
                          <a:gd name="T4" fmla="*/ 0 w 26"/>
                          <a:gd name="T5" fmla="*/ 0 h 29"/>
                          <a:gd name="T6" fmla="*/ 0 w 26"/>
                          <a:gd name="T7" fmla="*/ 0 h 29"/>
                          <a:gd name="T8" fmla="*/ 0 w 26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"/>
                          <a:gd name="T16" fmla="*/ 0 h 29"/>
                          <a:gd name="T17" fmla="*/ 26 w 26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" h="29">
                            <a:moveTo>
                              <a:pt x="0" y="0"/>
                            </a:moveTo>
                            <a:lnTo>
                              <a:pt x="6" y="15"/>
                            </a:lnTo>
                            <a:lnTo>
                              <a:pt x="16" y="27"/>
                            </a:lnTo>
                            <a:lnTo>
                              <a:pt x="26" y="2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505" name="Freeform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67" y="1841"/>
                        <a:ext cx="7" cy="5"/>
                      </a:xfrm>
                      <a:custGeom>
                        <a:avLst/>
                        <a:gdLst>
                          <a:gd name="T0" fmla="*/ 0 w 34"/>
                          <a:gd name="T1" fmla="*/ 0 h 27"/>
                          <a:gd name="T2" fmla="*/ 0 w 34"/>
                          <a:gd name="T3" fmla="*/ 0 h 27"/>
                          <a:gd name="T4" fmla="*/ 0 w 34"/>
                          <a:gd name="T5" fmla="*/ 0 h 27"/>
                          <a:gd name="T6" fmla="*/ 0 w 34"/>
                          <a:gd name="T7" fmla="*/ 0 h 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4"/>
                          <a:gd name="T13" fmla="*/ 0 h 27"/>
                          <a:gd name="T14" fmla="*/ 34 w 34"/>
                          <a:gd name="T15" fmla="*/ 27 h 27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4" h="27">
                            <a:moveTo>
                              <a:pt x="34" y="0"/>
                            </a:moveTo>
                            <a:lnTo>
                              <a:pt x="12" y="10"/>
                            </a:lnTo>
                            <a:lnTo>
                              <a:pt x="0" y="27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</p:grpSp>
                <p:grpSp>
                  <p:nvGrpSpPr>
                    <p:cNvPr id="16494" name="Group 2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8" y="1834"/>
                      <a:ext cx="31" cy="27"/>
                      <a:chOff x="4978" y="1834"/>
                      <a:chExt cx="31" cy="27"/>
                    </a:xfrm>
                  </p:grpSpPr>
                  <p:sp>
                    <p:nvSpPr>
                      <p:cNvPr id="16495" name="Freeform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78" y="1834"/>
                        <a:ext cx="32" cy="28"/>
                      </a:xfrm>
                      <a:custGeom>
                        <a:avLst/>
                        <a:gdLst>
                          <a:gd name="T0" fmla="*/ 0 w 145"/>
                          <a:gd name="T1" fmla="*/ 0 h 177"/>
                          <a:gd name="T2" fmla="*/ 0 w 145"/>
                          <a:gd name="T3" fmla="*/ 0 h 177"/>
                          <a:gd name="T4" fmla="*/ 0 w 145"/>
                          <a:gd name="T5" fmla="*/ 0 h 177"/>
                          <a:gd name="T6" fmla="*/ 0 w 145"/>
                          <a:gd name="T7" fmla="*/ 0 h 177"/>
                          <a:gd name="T8" fmla="*/ 0 w 145"/>
                          <a:gd name="T9" fmla="*/ 0 h 177"/>
                          <a:gd name="T10" fmla="*/ 0 w 145"/>
                          <a:gd name="T11" fmla="*/ 0 h 177"/>
                          <a:gd name="T12" fmla="*/ 0 w 145"/>
                          <a:gd name="T13" fmla="*/ 0 h 177"/>
                          <a:gd name="T14" fmla="*/ 0 w 145"/>
                          <a:gd name="T15" fmla="*/ 0 h 177"/>
                          <a:gd name="T16" fmla="*/ 0 w 145"/>
                          <a:gd name="T17" fmla="*/ 0 h 177"/>
                          <a:gd name="T18" fmla="*/ 0 w 145"/>
                          <a:gd name="T19" fmla="*/ 0 h 17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45"/>
                          <a:gd name="T31" fmla="*/ 0 h 177"/>
                          <a:gd name="T32" fmla="*/ 145 w 145"/>
                          <a:gd name="T33" fmla="*/ 177 h 17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45" h="177">
                            <a:moveTo>
                              <a:pt x="51" y="12"/>
                            </a:moveTo>
                            <a:lnTo>
                              <a:pt x="27" y="37"/>
                            </a:lnTo>
                            <a:lnTo>
                              <a:pt x="17" y="58"/>
                            </a:lnTo>
                            <a:lnTo>
                              <a:pt x="7" y="91"/>
                            </a:lnTo>
                            <a:lnTo>
                              <a:pt x="7" y="111"/>
                            </a:lnTo>
                            <a:lnTo>
                              <a:pt x="0" y="140"/>
                            </a:lnTo>
                            <a:lnTo>
                              <a:pt x="118" y="177"/>
                            </a:lnTo>
                            <a:lnTo>
                              <a:pt x="145" y="0"/>
                            </a:lnTo>
                            <a:lnTo>
                              <a:pt x="97" y="12"/>
                            </a:lnTo>
                            <a:lnTo>
                              <a:pt x="51" y="12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16496" name="Freeform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81" y="1836"/>
                        <a:ext cx="26" cy="23"/>
                      </a:xfrm>
                      <a:custGeom>
                        <a:avLst/>
                        <a:gdLst>
                          <a:gd name="T0" fmla="*/ 0 w 118"/>
                          <a:gd name="T1" fmla="*/ 0 h 147"/>
                          <a:gd name="T2" fmla="*/ 0 w 118"/>
                          <a:gd name="T3" fmla="*/ 0 h 147"/>
                          <a:gd name="T4" fmla="*/ 0 w 118"/>
                          <a:gd name="T5" fmla="*/ 0 h 147"/>
                          <a:gd name="T6" fmla="*/ 0 w 118"/>
                          <a:gd name="T7" fmla="*/ 0 h 147"/>
                          <a:gd name="T8" fmla="*/ 0 w 118"/>
                          <a:gd name="T9" fmla="*/ 0 h 147"/>
                          <a:gd name="T10" fmla="*/ 0 w 118"/>
                          <a:gd name="T11" fmla="*/ 0 h 147"/>
                          <a:gd name="T12" fmla="*/ 0 w 118"/>
                          <a:gd name="T13" fmla="*/ 0 h 147"/>
                          <a:gd name="T14" fmla="*/ 0 w 118"/>
                          <a:gd name="T15" fmla="*/ 0 h 147"/>
                          <a:gd name="T16" fmla="*/ 0 w 118"/>
                          <a:gd name="T17" fmla="*/ 0 h 147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8"/>
                          <a:gd name="T28" fmla="*/ 0 h 147"/>
                          <a:gd name="T29" fmla="*/ 118 w 118"/>
                          <a:gd name="T30" fmla="*/ 147 h 147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8" h="147">
                            <a:moveTo>
                              <a:pt x="47" y="4"/>
                            </a:moveTo>
                            <a:lnTo>
                              <a:pt x="25" y="27"/>
                            </a:lnTo>
                            <a:lnTo>
                              <a:pt x="8" y="61"/>
                            </a:lnTo>
                            <a:lnTo>
                              <a:pt x="4" y="86"/>
                            </a:lnTo>
                            <a:lnTo>
                              <a:pt x="0" y="114"/>
                            </a:lnTo>
                            <a:lnTo>
                              <a:pt x="95" y="147"/>
                            </a:lnTo>
                            <a:lnTo>
                              <a:pt x="118" y="0"/>
                            </a:lnTo>
                            <a:lnTo>
                              <a:pt x="82" y="6"/>
                            </a:lnTo>
                            <a:lnTo>
                              <a:pt x="47" y="4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kumimoji="1" lang="en-US">
                          <a:solidFill>
                            <a:srgbClr val="000000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</p:grpSp>
              </p:grpSp>
              <p:sp>
                <p:nvSpPr>
                  <p:cNvPr id="16451" name="Freeform 259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1684"/>
                    <a:ext cx="116" cy="84"/>
                  </a:xfrm>
                  <a:custGeom>
                    <a:avLst/>
                    <a:gdLst>
                      <a:gd name="T0" fmla="*/ 0 w 492"/>
                      <a:gd name="T1" fmla="*/ 0 h 534"/>
                      <a:gd name="T2" fmla="*/ 0 w 492"/>
                      <a:gd name="T3" fmla="*/ 0 h 534"/>
                      <a:gd name="T4" fmla="*/ 0 w 492"/>
                      <a:gd name="T5" fmla="*/ 0 h 534"/>
                      <a:gd name="T6" fmla="*/ 0 w 492"/>
                      <a:gd name="T7" fmla="*/ 0 h 534"/>
                      <a:gd name="T8" fmla="*/ 0 w 492"/>
                      <a:gd name="T9" fmla="*/ 0 h 534"/>
                      <a:gd name="T10" fmla="*/ 0 w 492"/>
                      <a:gd name="T11" fmla="*/ 0 h 534"/>
                      <a:gd name="T12" fmla="*/ 0 w 492"/>
                      <a:gd name="T13" fmla="*/ 0 h 534"/>
                      <a:gd name="T14" fmla="*/ 0 w 492"/>
                      <a:gd name="T15" fmla="*/ 0 h 534"/>
                      <a:gd name="T16" fmla="*/ 0 w 492"/>
                      <a:gd name="T17" fmla="*/ 0 h 534"/>
                      <a:gd name="T18" fmla="*/ 0 w 492"/>
                      <a:gd name="T19" fmla="*/ 0 h 534"/>
                      <a:gd name="T20" fmla="*/ 0 w 492"/>
                      <a:gd name="T21" fmla="*/ 0 h 534"/>
                      <a:gd name="T22" fmla="*/ 0 w 492"/>
                      <a:gd name="T23" fmla="*/ 0 h 534"/>
                      <a:gd name="T24" fmla="*/ 0 w 492"/>
                      <a:gd name="T25" fmla="*/ 0 h 534"/>
                      <a:gd name="T26" fmla="*/ 0 w 492"/>
                      <a:gd name="T27" fmla="*/ 0 h 534"/>
                      <a:gd name="T28" fmla="*/ 0 w 492"/>
                      <a:gd name="T29" fmla="*/ 0 h 534"/>
                      <a:gd name="T30" fmla="*/ 0 w 492"/>
                      <a:gd name="T31" fmla="*/ 0 h 534"/>
                      <a:gd name="T32" fmla="*/ 0 w 492"/>
                      <a:gd name="T33" fmla="*/ 0 h 534"/>
                      <a:gd name="T34" fmla="*/ 0 w 492"/>
                      <a:gd name="T35" fmla="*/ 0 h 534"/>
                      <a:gd name="T36" fmla="*/ 0 w 492"/>
                      <a:gd name="T37" fmla="*/ 0 h 534"/>
                      <a:gd name="T38" fmla="*/ 0 w 492"/>
                      <a:gd name="T39" fmla="*/ 0 h 534"/>
                      <a:gd name="T40" fmla="*/ 0 w 492"/>
                      <a:gd name="T41" fmla="*/ 0 h 534"/>
                      <a:gd name="T42" fmla="*/ 0 w 492"/>
                      <a:gd name="T43" fmla="*/ 0 h 534"/>
                      <a:gd name="T44" fmla="*/ 0 w 492"/>
                      <a:gd name="T45" fmla="*/ 0 h 534"/>
                      <a:gd name="T46" fmla="*/ 0 w 492"/>
                      <a:gd name="T47" fmla="*/ 0 h 534"/>
                      <a:gd name="T48" fmla="*/ 0 w 492"/>
                      <a:gd name="T49" fmla="*/ 0 h 534"/>
                      <a:gd name="T50" fmla="*/ 0 w 492"/>
                      <a:gd name="T51" fmla="*/ 0 h 534"/>
                      <a:gd name="T52" fmla="*/ 0 w 492"/>
                      <a:gd name="T53" fmla="*/ 0 h 534"/>
                      <a:gd name="T54" fmla="*/ 0 w 492"/>
                      <a:gd name="T55" fmla="*/ 0 h 534"/>
                      <a:gd name="T56" fmla="*/ 0 w 492"/>
                      <a:gd name="T57" fmla="*/ 0 h 534"/>
                      <a:gd name="T58" fmla="*/ 0 w 492"/>
                      <a:gd name="T59" fmla="*/ 0 h 534"/>
                      <a:gd name="T60" fmla="*/ 0 w 492"/>
                      <a:gd name="T61" fmla="*/ 0 h 534"/>
                      <a:gd name="T62" fmla="*/ 0 w 492"/>
                      <a:gd name="T63" fmla="*/ 0 h 534"/>
                      <a:gd name="T64" fmla="*/ 0 w 492"/>
                      <a:gd name="T65" fmla="*/ 0 h 534"/>
                      <a:gd name="T66" fmla="*/ 0 w 492"/>
                      <a:gd name="T67" fmla="*/ 0 h 534"/>
                      <a:gd name="T68" fmla="*/ 0 w 492"/>
                      <a:gd name="T69" fmla="*/ 0 h 534"/>
                      <a:gd name="T70" fmla="*/ 0 w 492"/>
                      <a:gd name="T71" fmla="*/ 0 h 53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92"/>
                      <a:gd name="T109" fmla="*/ 0 h 534"/>
                      <a:gd name="T110" fmla="*/ 492 w 492"/>
                      <a:gd name="T111" fmla="*/ 534 h 53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92" h="534">
                        <a:moveTo>
                          <a:pt x="161" y="17"/>
                        </a:moveTo>
                        <a:lnTo>
                          <a:pt x="118" y="48"/>
                        </a:lnTo>
                        <a:lnTo>
                          <a:pt x="95" y="86"/>
                        </a:lnTo>
                        <a:lnTo>
                          <a:pt x="74" y="127"/>
                        </a:lnTo>
                        <a:lnTo>
                          <a:pt x="61" y="148"/>
                        </a:lnTo>
                        <a:lnTo>
                          <a:pt x="61" y="171"/>
                        </a:lnTo>
                        <a:lnTo>
                          <a:pt x="72" y="198"/>
                        </a:lnTo>
                        <a:lnTo>
                          <a:pt x="51" y="219"/>
                        </a:lnTo>
                        <a:lnTo>
                          <a:pt x="17" y="278"/>
                        </a:lnTo>
                        <a:lnTo>
                          <a:pt x="0" y="309"/>
                        </a:lnTo>
                        <a:lnTo>
                          <a:pt x="0" y="319"/>
                        </a:lnTo>
                        <a:lnTo>
                          <a:pt x="4" y="330"/>
                        </a:lnTo>
                        <a:lnTo>
                          <a:pt x="18" y="333"/>
                        </a:lnTo>
                        <a:lnTo>
                          <a:pt x="40" y="334"/>
                        </a:lnTo>
                        <a:lnTo>
                          <a:pt x="52" y="338"/>
                        </a:lnTo>
                        <a:lnTo>
                          <a:pt x="51" y="361"/>
                        </a:lnTo>
                        <a:lnTo>
                          <a:pt x="45" y="388"/>
                        </a:lnTo>
                        <a:lnTo>
                          <a:pt x="57" y="403"/>
                        </a:lnTo>
                        <a:lnTo>
                          <a:pt x="53" y="423"/>
                        </a:lnTo>
                        <a:lnTo>
                          <a:pt x="63" y="436"/>
                        </a:lnTo>
                        <a:lnTo>
                          <a:pt x="73" y="471"/>
                        </a:lnTo>
                        <a:lnTo>
                          <a:pt x="88" y="482"/>
                        </a:lnTo>
                        <a:lnTo>
                          <a:pt x="111" y="482"/>
                        </a:lnTo>
                        <a:lnTo>
                          <a:pt x="143" y="477"/>
                        </a:lnTo>
                        <a:lnTo>
                          <a:pt x="178" y="471"/>
                        </a:lnTo>
                        <a:lnTo>
                          <a:pt x="175" y="534"/>
                        </a:lnTo>
                        <a:lnTo>
                          <a:pt x="437" y="450"/>
                        </a:lnTo>
                        <a:lnTo>
                          <a:pt x="416" y="401"/>
                        </a:lnTo>
                        <a:lnTo>
                          <a:pt x="421" y="363"/>
                        </a:lnTo>
                        <a:lnTo>
                          <a:pt x="492" y="292"/>
                        </a:lnTo>
                        <a:lnTo>
                          <a:pt x="492" y="102"/>
                        </a:lnTo>
                        <a:lnTo>
                          <a:pt x="444" y="50"/>
                        </a:lnTo>
                        <a:lnTo>
                          <a:pt x="384" y="23"/>
                        </a:lnTo>
                        <a:lnTo>
                          <a:pt x="320" y="0"/>
                        </a:lnTo>
                        <a:lnTo>
                          <a:pt x="236" y="11"/>
                        </a:lnTo>
                        <a:lnTo>
                          <a:pt x="161" y="17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44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2" name="Freeform 260"/>
                  <p:cNvSpPr>
                    <a:spLocks noChangeArrowheads="1"/>
                  </p:cNvSpPr>
                  <p:nvPr/>
                </p:nvSpPr>
                <p:spPr bwMode="auto">
                  <a:xfrm>
                    <a:off x="5014" y="1733"/>
                    <a:ext cx="7" cy="3"/>
                  </a:xfrm>
                  <a:custGeom>
                    <a:avLst/>
                    <a:gdLst>
                      <a:gd name="T0" fmla="*/ 0 w 30"/>
                      <a:gd name="T1" fmla="*/ 0 h 8"/>
                      <a:gd name="T2" fmla="*/ 0 w 30"/>
                      <a:gd name="T3" fmla="*/ 0 h 8"/>
                      <a:gd name="T4" fmla="*/ 0 w 30"/>
                      <a:gd name="T5" fmla="*/ 0 h 8"/>
                      <a:gd name="T6" fmla="*/ 0 w 30"/>
                      <a:gd name="T7" fmla="*/ 0 h 8"/>
                      <a:gd name="T8" fmla="*/ 0 w 30"/>
                      <a:gd name="T9" fmla="*/ 0 h 8"/>
                      <a:gd name="T10" fmla="*/ 0 w 30"/>
                      <a:gd name="T11" fmla="*/ 0 h 8"/>
                      <a:gd name="T12" fmla="*/ 0 w 30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"/>
                      <a:gd name="T22" fmla="*/ 0 h 8"/>
                      <a:gd name="T23" fmla="*/ 30 w 30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" h="8">
                        <a:moveTo>
                          <a:pt x="0" y="3"/>
                        </a:moveTo>
                        <a:lnTo>
                          <a:pt x="7" y="7"/>
                        </a:lnTo>
                        <a:lnTo>
                          <a:pt x="22" y="5"/>
                        </a:lnTo>
                        <a:lnTo>
                          <a:pt x="28" y="8"/>
                        </a:lnTo>
                        <a:lnTo>
                          <a:pt x="30" y="2"/>
                        </a:lnTo>
                        <a:lnTo>
                          <a:pt x="2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3" name="Freeform 261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1731"/>
                    <a:ext cx="3" cy="2"/>
                  </a:xfrm>
                  <a:custGeom>
                    <a:avLst/>
                    <a:gdLst>
                      <a:gd name="T0" fmla="*/ 0 w 13"/>
                      <a:gd name="T1" fmla="*/ 0 h 22"/>
                      <a:gd name="T2" fmla="*/ 0 w 13"/>
                      <a:gd name="T3" fmla="*/ 0 h 22"/>
                      <a:gd name="T4" fmla="*/ 0 w 13"/>
                      <a:gd name="T5" fmla="*/ 0 h 22"/>
                      <a:gd name="T6" fmla="*/ 0 w 13"/>
                      <a:gd name="T7" fmla="*/ 0 h 22"/>
                      <a:gd name="T8" fmla="*/ 0 w 13"/>
                      <a:gd name="T9" fmla="*/ 0 h 22"/>
                      <a:gd name="T10" fmla="*/ 0 w 13"/>
                      <a:gd name="T11" fmla="*/ 0 h 22"/>
                      <a:gd name="T12" fmla="*/ 0 w 13"/>
                      <a:gd name="T13" fmla="*/ 0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22"/>
                      <a:gd name="T23" fmla="*/ 13 w 13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22">
                        <a:moveTo>
                          <a:pt x="0" y="0"/>
                        </a:moveTo>
                        <a:lnTo>
                          <a:pt x="8" y="5"/>
                        </a:lnTo>
                        <a:lnTo>
                          <a:pt x="8" y="12"/>
                        </a:lnTo>
                        <a:lnTo>
                          <a:pt x="10" y="22"/>
                        </a:lnTo>
                        <a:lnTo>
                          <a:pt x="13" y="9"/>
                        </a:lnTo>
                        <a:lnTo>
                          <a:pt x="1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4" name="Freeform 262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720"/>
                    <a:ext cx="4" cy="8"/>
                  </a:xfrm>
                  <a:custGeom>
                    <a:avLst/>
                    <a:gdLst>
                      <a:gd name="T0" fmla="*/ 0 w 14"/>
                      <a:gd name="T1" fmla="*/ 0 h 42"/>
                      <a:gd name="T2" fmla="*/ 0 w 14"/>
                      <a:gd name="T3" fmla="*/ 0 h 42"/>
                      <a:gd name="T4" fmla="*/ 0 w 14"/>
                      <a:gd name="T5" fmla="*/ 0 h 42"/>
                      <a:gd name="T6" fmla="*/ 0 w 14"/>
                      <a:gd name="T7" fmla="*/ 0 h 42"/>
                      <a:gd name="T8" fmla="*/ 0 w 14"/>
                      <a:gd name="T9" fmla="*/ 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42"/>
                      <a:gd name="T17" fmla="*/ 14 w 14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42">
                        <a:moveTo>
                          <a:pt x="14" y="0"/>
                        </a:moveTo>
                        <a:lnTo>
                          <a:pt x="4" y="24"/>
                        </a:lnTo>
                        <a:lnTo>
                          <a:pt x="0" y="42"/>
                        </a:lnTo>
                        <a:lnTo>
                          <a:pt x="7" y="3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5" name="Freeform 263"/>
                  <p:cNvSpPr>
                    <a:spLocks noChangeArrowheads="1"/>
                  </p:cNvSpPr>
                  <p:nvPr/>
                </p:nvSpPr>
                <p:spPr bwMode="auto">
                  <a:xfrm>
                    <a:off x="5028" y="1715"/>
                    <a:ext cx="13" cy="5"/>
                  </a:xfrm>
                  <a:custGeom>
                    <a:avLst/>
                    <a:gdLst>
                      <a:gd name="T0" fmla="*/ 0 w 54"/>
                      <a:gd name="T1" fmla="*/ 0 h 35"/>
                      <a:gd name="T2" fmla="*/ 0 w 54"/>
                      <a:gd name="T3" fmla="*/ 0 h 35"/>
                      <a:gd name="T4" fmla="*/ 0 w 54"/>
                      <a:gd name="T5" fmla="*/ 0 h 35"/>
                      <a:gd name="T6" fmla="*/ 0 w 54"/>
                      <a:gd name="T7" fmla="*/ 0 h 35"/>
                      <a:gd name="T8" fmla="*/ 0 w 54"/>
                      <a:gd name="T9" fmla="*/ 0 h 35"/>
                      <a:gd name="T10" fmla="*/ 0 w 54"/>
                      <a:gd name="T11" fmla="*/ 0 h 35"/>
                      <a:gd name="T12" fmla="*/ 0 w 54"/>
                      <a:gd name="T13" fmla="*/ 0 h 35"/>
                      <a:gd name="T14" fmla="*/ 0 w 54"/>
                      <a:gd name="T15" fmla="*/ 0 h 35"/>
                      <a:gd name="T16" fmla="*/ 0 w 54"/>
                      <a:gd name="T17" fmla="*/ 0 h 35"/>
                      <a:gd name="T18" fmla="*/ 0 w 54"/>
                      <a:gd name="T19" fmla="*/ 0 h 35"/>
                      <a:gd name="T20" fmla="*/ 0 w 54"/>
                      <a:gd name="T21" fmla="*/ 0 h 3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4"/>
                      <a:gd name="T34" fmla="*/ 0 h 35"/>
                      <a:gd name="T35" fmla="*/ 54 w 54"/>
                      <a:gd name="T36" fmla="*/ 35 h 3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4" h="35">
                        <a:moveTo>
                          <a:pt x="0" y="0"/>
                        </a:moveTo>
                        <a:lnTo>
                          <a:pt x="11" y="19"/>
                        </a:lnTo>
                        <a:lnTo>
                          <a:pt x="9" y="24"/>
                        </a:lnTo>
                        <a:lnTo>
                          <a:pt x="9" y="28"/>
                        </a:lnTo>
                        <a:lnTo>
                          <a:pt x="6" y="35"/>
                        </a:lnTo>
                        <a:lnTo>
                          <a:pt x="13" y="23"/>
                        </a:lnTo>
                        <a:lnTo>
                          <a:pt x="24" y="23"/>
                        </a:lnTo>
                        <a:lnTo>
                          <a:pt x="35" y="19"/>
                        </a:lnTo>
                        <a:lnTo>
                          <a:pt x="54" y="18"/>
                        </a:lnTo>
                        <a:lnTo>
                          <a:pt x="3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6" name="Freeform 264"/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707"/>
                    <a:ext cx="23" cy="5"/>
                  </a:xfrm>
                  <a:custGeom>
                    <a:avLst/>
                    <a:gdLst>
                      <a:gd name="T0" fmla="*/ 0 w 91"/>
                      <a:gd name="T1" fmla="*/ 0 h 33"/>
                      <a:gd name="T2" fmla="*/ 0 w 91"/>
                      <a:gd name="T3" fmla="*/ 0 h 33"/>
                      <a:gd name="T4" fmla="*/ 0 w 91"/>
                      <a:gd name="T5" fmla="*/ 0 h 33"/>
                      <a:gd name="T6" fmla="*/ 0 w 91"/>
                      <a:gd name="T7" fmla="*/ 0 h 33"/>
                      <a:gd name="T8" fmla="*/ 0 w 91"/>
                      <a:gd name="T9" fmla="*/ 0 h 33"/>
                      <a:gd name="T10" fmla="*/ 0 w 91"/>
                      <a:gd name="T11" fmla="*/ 0 h 33"/>
                      <a:gd name="T12" fmla="*/ 0 w 91"/>
                      <a:gd name="T13" fmla="*/ 0 h 33"/>
                      <a:gd name="T14" fmla="*/ 0 w 91"/>
                      <a:gd name="T15" fmla="*/ 0 h 33"/>
                      <a:gd name="T16" fmla="*/ 0 w 91"/>
                      <a:gd name="T17" fmla="*/ 0 h 33"/>
                      <a:gd name="T18" fmla="*/ 0 w 91"/>
                      <a:gd name="T19" fmla="*/ 0 h 33"/>
                      <a:gd name="T20" fmla="*/ 0 w 91"/>
                      <a:gd name="T21" fmla="*/ 0 h 33"/>
                      <a:gd name="T22" fmla="*/ 0 w 91"/>
                      <a:gd name="T23" fmla="*/ 0 h 33"/>
                      <a:gd name="T24" fmla="*/ 0 w 91"/>
                      <a:gd name="T25" fmla="*/ 0 h 33"/>
                      <a:gd name="T26" fmla="*/ 0 w 91"/>
                      <a:gd name="T27" fmla="*/ 0 h 33"/>
                      <a:gd name="T28" fmla="*/ 0 w 91"/>
                      <a:gd name="T29" fmla="*/ 0 h 3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91"/>
                      <a:gd name="T46" fmla="*/ 0 h 33"/>
                      <a:gd name="T47" fmla="*/ 91 w 91"/>
                      <a:gd name="T48" fmla="*/ 33 h 3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91" h="33">
                        <a:moveTo>
                          <a:pt x="0" y="17"/>
                        </a:moveTo>
                        <a:lnTo>
                          <a:pt x="4" y="29"/>
                        </a:lnTo>
                        <a:lnTo>
                          <a:pt x="13" y="33"/>
                        </a:lnTo>
                        <a:lnTo>
                          <a:pt x="28" y="23"/>
                        </a:lnTo>
                        <a:lnTo>
                          <a:pt x="46" y="17"/>
                        </a:lnTo>
                        <a:lnTo>
                          <a:pt x="76" y="16"/>
                        </a:lnTo>
                        <a:lnTo>
                          <a:pt x="91" y="18"/>
                        </a:lnTo>
                        <a:lnTo>
                          <a:pt x="67" y="8"/>
                        </a:lnTo>
                        <a:lnTo>
                          <a:pt x="51" y="4"/>
                        </a:lnTo>
                        <a:lnTo>
                          <a:pt x="53" y="0"/>
                        </a:lnTo>
                        <a:lnTo>
                          <a:pt x="38" y="6"/>
                        </a:lnTo>
                        <a:lnTo>
                          <a:pt x="40" y="2"/>
                        </a:lnTo>
                        <a:lnTo>
                          <a:pt x="27" y="8"/>
                        </a:lnTo>
                        <a:lnTo>
                          <a:pt x="15" y="8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7" name="Freeform 265"/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715"/>
                    <a:ext cx="13" cy="16"/>
                  </a:xfrm>
                  <a:custGeom>
                    <a:avLst/>
                    <a:gdLst>
                      <a:gd name="T0" fmla="*/ 0 w 53"/>
                      <a:gd name="T1" fmla="*/ 0 h 107"/>
                      <a:gd name="T2" fmla="*/ 0 w 53"/>
                      <a:gd name="T3" fmla="*/ 0 h 107"/>
                      <a:gd name="T4" fmla="*/ 0 w 53"/>
                      <a:gd name="T5" fmla="*/ 0 h 107"/>
                      <a:gd name="T6" fmla="*/ 0 w 53"/>
                      <a:gd name="T7" fmla="*/ 0 h 107"/>
                      <a:gd name="T8" fmla="*/ 0 w 53"/>
                      <a:gd name="T9" fmla="*/ 0 h 107"/>
                      <a:gd name="T10" fmla="*/ 0 w 53"/>
                      <a:gd name="T11" fmla="*/ 0 h 107"/>
                      <a:gd name="T12" fmla="*/ 0 w 53"/>
                      <a:gd name="T13" fmla="*/ 0 h 107"/>
                      <a:gd name="T14" fmla="*/ 0 w 53"/>
                      <a:gd name="T15" fmla="*/ 0 h 107"/>
                      <a:gd name="T16" fmla="*/ 0 w 53"/>
                      <a:gd name="T17" fmla="*/ 0 h 107"/>
                      <a:gd name="T18" fmla="*/ 0 w 53"/>
                      <a:gd name="T19" fmla="*/ 0 h 107"/>
                      <a:gd name="T20" fmla="*/ 0 w 53"/>
                      <a:gd name="T21" fmla="*/ 0 h 107"/>
                      <a:gd name="T22" fmla="*/ 0 w 53"/>
                      <a:gd name="T23" fmla="*/ 0 h 107"/>
                      <a:gd name="T24" fmla="*/ 0 w 53"/>
                      <a:gd name="T25" fmla="*/ 0 h 107"/>
                      <a:gd name="T26" fmla="*/ 0 w 53"/>
                      <a:gd name="T27" fmla="*/ 0 h 107"/>
                      <a:gd name="T28" fmla="*/ 0 w 53"/>
                      <a:gd name="T29" fmla="*/ 0 h 107"/>
                      <a:gd name="T30" fmla="*/ 0 w 53"/>
                      <a:gd name="T31" fmla="*/ 0 h 107"/>
                      <a:gd name="T32" fmla="*/ 0 w 53"/>
                      <a:gd name="T33" fmla="*/ 0 h 107"/>
                      <a:gd name="T34" fmla="*/ 0 w 53"/>
                      <a:gd name="T35" fmla="*/ 0 h 107"/>
                      <a:gd name="T36" fmla="*/ 0 w 53"/>
                      <a:gd name="T37" fmla="*/ 0 h 107"/>
                      <a:gd name="T38" fmla="*/ 0 w 53"/>
                      <a:gd name="T39" fmla="*/ 0 h 107"/>
                      <a:gd name="T40" fmla="*/ 0 w 53"/>
                      <a:gd name="T41" fmla="*/ 0 h 107"/>
                      <a:gd name="T42" fmla="*/ 0 w 53"/>
                      <a:gd name="T43" fmla="*/ 0 h 107"/>
                      <a:gd name="T44" fmla="*/ 0 w 53"/>
                      <a:gd name="T45" fmla="*/ 0 h 10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53"/>
                      <a:gd name="T70" fmla="*/ 0 h 107"/>
                      <a:gd name="T71" fmla="*/ 53 w 53"/>
                      <a:gd name="T72" fmla="*/ 107 h 10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53" h="107">
                        <a:moveTo>
                          <a:pt x="0" y="20"/>
                        </a:moveTo>
                        <a:lnTo>
                          <a:pt x="16" y="7"/>
                        </a:lnTo>
                        <a:lnTo>
                          <a:pt x="35" y="10"/>
                        </a:lnTo>
                        <a:lnTo>
                          <a:pt x="46" y="28"/>
                        </a:lnTo>
                        <a:lnTo>
                          <a:pt x="48" y="52"/>
                        </a:lnTo>
                        <a:lnTo>
                          <a:pt x="46" y="71"/>
                        </a:lnTo>
                        <a:lnTo>
                          <a:pt x="39" y="87"/>
                        </a:lnTo>
                        <a:lnTo>
                          <a:pt x="30" y="62"/>
                        </a:lnTo>
                        <a:lnTo>
                          <a:pt x="21" y="49"/>
                        </a:lnTo>
                        <a:lnTo>
                          <a:pt x="3" y="40"/>
                        </a:lnTo>
                        <a:lnTo>
                          <a:pt x="17" y="59"/>
                        </a:lnTo>
                        <a:lnTo>
                          <a:pt x="32" y="75"/>
                        </a:lnTo>
                        <a:lnTo>
                          <a:pt x="33" y="91"/>
                        </a:lnTo>
                        <a:lnTo>
                          <a:pt x="27" y="105"/>
                        </a:lnTo>
                        <a:lnTo>
                          <a:pt x="19" y="107"/>
                        </a:lnTo>
                        <a:lnTo>
                          <a:pt x="41" y="102"/>
                        </a:lnTo>
                        <a:lnTo>
                          <a:pt x="52" y="79"/>
                        </a:lnTo>
                        <a:lnTo>
                          <a:pt x="53" y="49"/>
                        </a:lnTo>
                        <a:lnTo>
                          <a:pt x="52" y="22"/>
                        </a:lnTo>
                        <a:lnTo>
                          <a:pt x="39" y="5"/>
                        </a:lnTo>
                        <a:lnTo>
                          <a:pt x="23" y="0"/>
                        </a:lnTo>
                        <a:lnTo>
                          <a:pt x="7" y="3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8" name="Freeform 266"/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712"/>
                    <a:ext cx="23" cy="21"/>
                  </a:xfrm>
                  <a:custGeom>
                    <a:avLst/>
                    <a:gdLst>
                      <a:gd name="T0" fmla="*/ 0 w 87"/>
                      <a:gd name="T1" fmla="*/ 0 h 144"/>
                      <a:gd name="T2" fmla="*/ 0 w 87"/>
                      <a:gd name="T3" fmla="*/ 0 h 144"/>
                      <a:gd name="T4" fmla="*/ 0 w 87"/>
                      <a:gd name="T5" fmla="*/ 0 h 144"/>
                      <a:gd name="T6" fmla="*/ 0 w 87"/>
                      <a:gd name="T7" fmla="*/ 0 h 144"/>
                      <a:gd name="T8" fmla="*/ 0 w 87"/>
                      <a:gd name="T9" fmla="*/ 0 h 144"/>
                      <a:gd name="T10" fmla="*/ 0 w 87"/>
                      <a:gd name="T11" fmla="*/ 0 h 144"/>
                      <a:gd name="T12" fmla="*/ 0 w 87"/>
                      <a:gd name="T13" fmla="*/ 0 h 144"/>
                      <a:gd name="T14" fmla="*/ 0 w 87"/>
                      <a:gd name="T15" fmla="*/ 0 h 144"/>
                      <a:gd name="T16" fmla="*/ 0 w 87"/>
                      <a:gd name="T17" fmla="*/ 0 h 144"/>
                      <a:gd name="T18" fmla="*/ 0 w 87"/>
                      <a:gd name="T19" fmla="*/ 0 h 144"/>
                      <a:gd name="T20" fmla="*/ 0 w 87"/>
                      <a:gd name="T21" fmla="*/ 0 h 144"/>
                      <a:gd name="T22" fmla="*/ 0 w 87"/>
                      <a:gd name="T23" fmla="*/ 0 h 144"/>
                      <a:gd name="T24" fmla="*/ 0 w 87"/>
                      <a:gd name="T25" fmla="*/ 0 h 144"/>
                      <a:gd name="T26" fmla="*/ 0 w 87"/>
                      <a:gd name="T27" fmla="*/ 0 h 144"/>
                      <a:gd name="T28" fmla="*/ 0 w 87"/>
                      <a:gd name="T29" fmla="*/ 0 h 144"/>
                      <a:gd name="T30" fmla="*/ 0 w 87"/>
                      <a:gd name="T31" fmla="*/ 0 h 144"/>
                      <a:gd name="T32" fmla="*/ 0 w 87"/>
                      <a:gd name="T33" fmla="*/ 0 h 144"/>
                      <a:gd name="T34" fmla="*/ 0 w 87"/>
                      <a:gd name="T35" fmla="*/ 0 h 144"/>
                      <a:gd name="T36" fmla="*/ 0 w 87"/>
                      <a:gd name="T37" fmla="*/ 0 h 144"/>
                      <a:gd name="T38" fmla="*/ 0 w 87"/>
                      <a:gd name="T39" fmla="*/ 0 h 144"/>
                      <a:gd name="T40" fmla="*/ 0 w 87"/>
                      <a:gd name="T41" fmla="*/ 0 h 144"/>
                      <a:gd name="T42" fmla="*/ 0 w 87"/>
                      <a:gd name="T43" fmla="*/ 0 h 144"/>
                      <a:gd name="T44" fmla="*/ 0 w 87"/>
                      <a:gd name="T45" fmla="*/ 0 h 144"/>
                      <a:gd name="T46" fmla="*/ 0 w 87"/>
                      <a:gd name="T47" fmla="*/ 0 h 144"/>
                      <a:gd name="T48" fmla="*/ 0 w 87"/>
                      <a:gd name="T49" fmla="*/ 0 h 144"/>
                      <a:gd name="T50" fmla="*/ 0 w 87"/>
                      <a:gd name="T51" fmla="*/ 0 h 144"/>
                      <a:gd name="T52" fmla="*/ 0 w 87"/>
                      <a:gd name="T53" fmla="*/ 0 h 1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87"/>
                      <a:gd name="T82" fmla="*/ 0 h 144"/>
                      <a:gd name="T83" fmla="*/ 87 w 87"/>
                      <a:gd name="T84" fmla="*/ 144 h 1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87" h="144">
                        <a:moveTo>
                          <a:pt x="0" y="35"/>
                        </a:moveTo>
                        <a:lnTo>
                          <a:pt x="14" y="12"/>
                        </a:lnTo>
                        <a:lnTo>
                          <a:pt x="37" y="6"/>
                        </a:lnTo>
                        <a:lnTo>
                          <a:pt x="64" y="10"/>
                        </a:lnTo>
                        <a:lnTo>
                          <a:pt x="74" y="23"/>
                        </a:lnTo>
                        <a:lnTo>
                          <a:pt x="81" y="45"/>
                        </a:lnTo>
                        <a:lnTo>
                          <a:pt x="81" y="62"/>
                        </a:lnTo>
                        <a:lnTo>
                          <a:pt x="77" y="74"/>
                        </a:lnTo>
                        <a:lnTo>
                          <a:pt x="77" y="92"/>
                        </a:lnTo>
                        <a:lnTo>
                          <a:pt x="73" y="113"/>
                        </a:lnTo>
                        <a:lnTo>
                          <a:pt x="54" y="133"/>
                        </a:lnTo>
                        <a:lnTo>
                          <a:pt x="43" y="133"/>
                        </a:lnTo>
                        <a:lnTo>
                          <a:pt x="28" y="133"/>
                        </a:lnTo>
                        <a:lnTo>
                          <a:pt x="28" y="136"/>
                        </a:lnTo>
                        <a:lnTo>
                          <a:pt x="39" y="144"/>
                        </a:lnTo>
                        <a:lnTo>
                          <a:pt x="52" y="142"/>
                        </a:lnTo>
                        <a:lnTo>
                          <a:pt x="69" y="135"/>
                        </a:lnTo>
                        <a:lnTo>
                          <a:pt x="82" y="115"/>
                        </a:lnTo>
                        <a:lnTo>
                          <a:pt x="83" y="80"/>
                        </a:lnTo>
                        <a:lnTo>
                          <a:pt x="87" y="58"/>
                        </a:lnTo>
                        <a:lnTo>
                          <a:pt x="87" y="39"/>
                        </a:lnTo>
                        <a:lnTo>
                          <a:pt x="79" y="21"/>
                        </a:lnTo>
                        <a:lnTo>
                          <a:pt x="70" y="6"/>
                        </a:lnTo>
                        <a:lnTo>
                          <a:pt x="47" y="0"/>
                        </a:lnTo>
                        <a:lnTo>
                          <a:pt x="14" y="4"/>
                        </a:lnTo>
                        <a:lnTo>
                          <a:pt x="2" y="12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59" name="Freeform 267"/>
                  <p:cNvSpPr>
                    <a:spLocks noChangeArrowheads="1"/>
                  </p:cNvSpPr>
                  <p:nvPr/>
                </p:nvSpPr>
                <p:spPr bwMode="auto">
                  <a:xfrm>
                    <a:off x="5057" y="1736"/>
                    <a:ext cx="20" cy="18"/>
                  </a:xfrm>
                  <a:custGeom>
                    <a:avLst/>
                    <a:gdLst>
                      <a:gd name="T0" fmla="*/ 0 w 80"/>
                      <a:gd name="T1" fmla="*/ 0 h 120"/>
                      <a:gd name="T2" fmla="*/ 0 w 80"/>
                      <a:gd name="T3" fmla="*/ 0 h 120"/>
                      <a:gd name="T4" fmla="*/ 0 w 80"/>
                      <a:gd name="T5" fmla="*/ 0 h 120"/>
                      <a:gd name="T6" fmla="*/ 0 w 80"/>
                      <a:gd name="T7" fmla="*/ 0 h 120"/>
                      <a:gd name="T8" fmla="*/ 0 w 80"/>
                      <a:gd name="T9" fmla="*/ 0 h 120"/>
                      <a:gd name="T10" fmla="*/ 0 w 80"/>
                      <a:gd name="T11" fmla="*/ 0 h 120"/>
                      <a:gd name="T12" fmla="*/ 0 w 80"/>
                      <a:gd name="T13" fmla="*/ 0 h 120"/>
                      <a:gd name="T14" fmla="*/ 0 w 80"/>
                      <a:gd name="T15" fmla="*/ 0 h 120"/>
                      <a:gd name="T16" fmla="*/ 0 w 80"/>
                      <a:gd name="T17" fmla="*/ 0 h 120"/>
                      <a:gd name="T18" fmla="*/ 0 w 80"/>
                      <a:gd name="T19" fmla="*/ 0 h 1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0"/>
                      <a:gd name="T31" fmla="*/ 0 h 120"/>
                      <a:gd name="T32" fmla="*/ 80 w 80"/>
                      <a:gd name="T33" fmla="*/ 120 h 1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0" h="120">
                        <a:moveTo>
                          <a:pt x="80" y="0"/>
                        </a:moveTo>
                        <a:lnTo>
                          <a:pt x="70" y="26"/>
                        </a:lnTo>
                        <a:lnTo>
                          <a:pt x="53" y="54"/>
                        </a:lnTo>
                        <a:lnTo>
                          <a:pt x="35" y="78"/>
                        </a:lnTo>
                        <a:lnTo>
                          <a:pt x="11" y="110"/>
                        </a:lnTo>
                        <a:lnTo>
                          <a:pt x="0" y="120"/>
                        </a:lnTo>
                        <a:lnTo>
                          <a:pt x="27" y="106"/>
                        </a:lnTo>
                        <a:lnTo>
                          <a:pt x="47" y="77"/>
                        </a:lnTo>
                        <a:lnTo>
                          <a:pt x="68" y="45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60" name="Freeform 268"/>
                  <p:cNvSpPr>
                    <a:spLocks noChangeArrowheads="1"/>
                  </p:cNvSpPr>
                  <p:nvPr/>
                </p:nvSpPr>
                <p:spPr bwMode="auto">
                  <a:xfrm>
                    <a:off x="5028" y="1673"/>
                    <a:ext cx="106" cy="69"/>
                  </a:xfrm>
                  <a:custGeom>
                    <a:avLst/>
                    <a:gdLst>
                      <a:gd name="T0" fmla="*/ 0 w 447"/>
                      <a:gd name="T1" fmla="*/ 0 h 445"/>
                      <a:gd name="T2" fmla="*/ 0 w 447"/>
                      <a:gd name="T3" fmla="*/ 0 h 445"/>
                      <a:gd name="T4" fmla="*/ 0 w 447"/>
                      <a:gd name="T5" fmla="*/ 0 h 445"/>
                      <a:gd name="T6" fmla="*/ 0 w 447"/>
                      <a:gd name="T7" fmla="*/ 0 h 445"/>
                      <a:gd name="T8" fmla="*/ 0 w 447"/>
                      <a:gd name="T9" fmla="*/ 0 h 445"/>
                      <a:gd name="T10" fmla="*/ 0 w 447"/>
                      <a:gd name="T11" fmla="*/ 0 h 445"/>
                      <a:gd name="T12" fmla="*/ 0 w 447"/>
                      <a:gd name="T13" fmla="*/ 0 h 445"/>
                      <a:gd name="T14" fmla="*/ 0 w 447"/>
                      <a:gd name="T15" fmla="*/ 0 h 445"/>
                      <a:gd name="T16" fmla="*/ 0 w 447"/>
                      <a:gd name="T17" fmla="*/ 0 h 445"/>
                      <a:gd name="T18" fmla="*/ 0 w 447"/>
                      <a:gd name="T19" fmla="*/ 0 h 445"/>
                      <a:gd name="T20" fmla="*/ 0 w 447"/>
                      <a:gd name="T21" fmla="*/ 0 h 445"/>
                      <a:gd name="T22" fmla="*/ 0 w 447"/>
                      <a:gd name="T23" fmla="*/ 0 h 445"/>
                      <a:gd name="T24" fmla="*/ 0 w 447"/>
                      <a:gd name="T25" fmla="*/ 0 h 445"/>
                      <a:gd name="T26" fmla="*/ 0 w 447"/>
                      <a:gd name="T27" fmla="*/ 0 h 445"/>
                      <a:gd name="T28" fmla="*/ 0 w 447"/>
                      <a:gd name="T29" fmla="*/ 0 h 445"/>
                      <a:gd name="T30" fmla="*/ 0 w 447"/>
                      <a:gd name="T31" fmla="*/ 0 h 445"/>
                      <a:gd name="T32" fmla="*/ 0 w 447"/>
                      <a:gd name="T33" fmla="*/ 0 h 445"/>
                      <a:gd name="T34" fmla="*/ 0 w 447"/>
                      <a:gd name="T35" fmla="*/ 0 h 445"/>
                      <a:gd name="T36" fmla="*/ 0 w 447"/>
                      <a:gd name="T37" fmla="*/ 0 h 445"/>
                      <a:gd name="T38" fmla="*/ 0 w 447"/>
                      <a:gd name="T39" fmla="*/ 0 h 445"/>
                      <a:gd name="T40" fmla="*/ 0 w 447"/>
                      <a:gd name="T41" fmla="*/ 0 h 445"/>
                      <a:gd name="T42" fmla="*/ 0 w 447"/>
                      <a:gd name="T43" fmla="*/ 0 h 445"/>
                      <a:gd name="T44" fmla="*/ 0 w 447"/>
                      <a:gd name="T45" fmla="*/ 0 h 445"/>
                      <a:gd name="T46" fmla="*/ 0 w 447"/>
                      <a:gd name="T47" fmla="*/ 0 h 445"/>
                      <a:gd name="T48" fmla="*/ 0 w 447"/>
                      <a:gd name="T49" fmla="*/ 0 h 445"/>
                      <a:gd name="T50" fmla="*/ 0 w 447"/>
                      <a:gd name="T51" fmla="*/ 0 h 445"/>
                      <a:gd name="T52" fmla="*/ 0 w 447"/>
                      <a:gd name="T53" fmla="*/ 0 h 445"/>
                      <a:gd name="T54" fmla="*/ 0 w 447"/>
                      <a:gd name="T55" fmla="*/ 0 h 445"/>
                      <a:gd name="T56" fmla="*/ 0 w 447"/>
                      <a:gd name="T57" fmla="*/ 0 h 445"/>
                      <a:gd name="T58" fmla="*/ 0 w 447"/>
                      <a:gd name="T59" fmla="*/ 0 h 445"/>
                      <a:gd name="T60" fmla="*/ 0 w 447"/>
                      <a:gd name="T61" fmla="*/ 0 h 445"/>
                      <a:gd name="T62" fmla="*/ 0 w 447"/>
                      <a:gd name="T63" fmla="*/ 0 h 445"/>
                      <a:gd name="T64" fmla="*/ 0 w 447"/>
                      <a:gd name="T65" fmla="*/ 0 h 445"/>
                      <a:gd name="T66" fmla="*/ 0 w 447"/>
                      <a:gd name="T67" fmla="*/ 0 h 445"/>
                      <a:gd name="T68" fmla="*/ 0 w 447"/>
                      <a:gd name="T69" fmla="*/ 0 h 445"/>
                      <a:gd name="T70" fmla="*/ 0 w 447"/>
                      <a:gd name="T71" fmla="*/ 0 h 445"/>
                      <a:gd name="T72" fmla="*/ 0 w 447"/>
                      <a:gd name="T73" fmla="*/ 0 h 445"/>
                      <a:gd name="T74" fmla="*/ 0 w 447"/>
                      <a:gd name="T75" fmla="*/ 0 h 445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447"/>
                      <a:gd name="T115" fmla="*/ 0 h 445"/>
                      <a:gd name="T116" fmla="*/ 447 w 447"/>
                      <a:gd name="T117" fmla="*/ 445 h 445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447" h="445">
                        <a:moveTo>
                          <a:pt x="35" y="128"/>
                        </a:moveTo>
                        <a:lnTo>
                          <a:pt x="103" y="118"/>
                        </a:lnTo>
                        <a:lnTo>
                          <a:pt x="149" y="124"/>
                        </a:lnTo>
                        <a:lnTo>
                          <a:pt x="176" y="155"/>
                        </a:lnTo>
                        <a:lnTo>
                          <a:pt x="159" y="193"/>
                        </a:lnTo>
                        <a:lnTo>
                          <a:pt x="138" y="207"/>
                        </a:lnTo>
                        <a:lnTo>
                          <a:pt x="132" y="243"/>
                        </a:lnTo>
                        <a:lnTo>
                          <a:pt x="145" y="266"/>
                        </a:lnTo>
                        <a:lnTo>
                          <a:pt x="134" y="301"/>
                        </a:lnTo>
                        <a:lnTo>
                          <a:pt x="161" y="301"/>
                        </a:lnTo>
                        <a:lnTo>
                          <a:pt x="169" y="261"/>
                        </a:lnTo>
                        <a:lnTo>
                          <a:pt x="187" y="243"/>
                        </a:lnTo>
                        <a:lnTo>
                          <a:pt x="220" y="243"/>
                        </a:lnTo>
                        <a:lnTo>
                          <a:pt x="252" y="251"/>
                        </a:lnTo>
                        <a:lnTo>
                          <a:pt x="262" y="278"/>
                        </a:lnTo>
                        <a:lnTo>
                          <a:pt x="266" y="315"/>
                        </a:lnTo>
                        <a:lnTo>
                          <a:pt x="262" y="344"/>
                        </a:lnTo>
                        <a:lnTo>
                          <a:pt x="262" y="364"/>
                        </a:lnTo>
                        <a:lnTo>
                          <a:pt x="264" y="387"/>
                        </a:lnTo>
                        <a:lnTo>
                          <a:pt x="285" y="408"/>
                        </a:lnTo>
                        <a:lnTo>
                          <a:pt x="301" y="420"/>
                        </a:lnTo>
                        <a:lnTo>
                          <a:pt x="340" y="445"/>
                        </a:lnTo>
                        <a:lnTo>
                          <a:pt x="414" y="371"/>
                        </a:lnTo>
                        <a:lnTo>
                          <a:pt x="435" y="309"/>
                        </a:lnTo>
                        <a:lnTo>
                          <a:pt x="443" y="212"/>
                        </a:lnTo>
                        <a:lnTo>
                          <a:pt x="447" y="143"/>
                        </a:lnTo>
                        <a:lnTo>
                          <a:pt x="439" y="76"/>
                        </a:lnTo>
                        <a:lnTo>
                          <a:pt x="420" y="39"/>
                        </a:lnTo>
                        <a:lnTo>
                          <a:pt x="375" y="14"/>
                        </a:lnTo>
                        <a:lnTo>
                          <a:pt x="334" y="6"/>
                        </a:lnTo>
                        <a:lnTo>
                          <a:pt x="256" y="0"/>
                        </a:lnTo>
                        <a:lnTo>
                          <a:pt x="181" y="4"/>
                        </a:lnTo>
                        <a:lnTo>
                          <a:pt x="86" y="20"/>
                        </a:lnTo>
                        <a:lnTo>
                          <a:pt x="42" y="41"/>
                        </a:lnTo>
                        <a:lnTo>
                          <a:pt x="21" y="62"/>
                        </a:lnTo>
                        <a:lnTo>
                          <a:pt x="0" y="93"/>
                        </a:lnTo>
                        <a:lnTo>
                          <a:pt x="4" y="110"/>
                        </a:lnTo>
                        <a:lnTo>
                          <a:pt x="35" y="128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61" name="Freeform 269"/>
                  <p:cNvSpPr>
                    <a:spLocks noChangeArrowheads="1"/>
                  </p:cNvSpPr>
                  <p:nvPr/>
                </p:nvSpPr>
                <p:spPr bwMode="auto">
                  <a:xfrm>
                    <a:off x="5031" y="1673"/>
                    <a:ext cx="99" cy="66"/>
                  </a:xfrm>
                  <a:custGeom>
                    <a:avLst/>
                    <a:gdLst>
                      <a:gd name="T0" fmla="*/ 0 w 425"/>
                      <a:gd name="T1" fmla="*/ 0 h 427"/>
                      <a:gd name="T2" fmla="*/ 0 w 425"/>
                      <a:gd name="T3" fmla="*/ 0 h 427"/>
                      <a:gd name="T4" fmla="*/ 0 w 425"/>
                      <a:gd name="T5" fmla="*/ 0 h 427"/>
                      <a:gd name="T6" fmla="*/ 0 w 425"/>
                      <a:gd name="T7" fmla="*/ 0 h 427"/>
                      <a:gd name="T8" fmla="*/ 0 w 425"/>
                      <a:gd name="T9" fmla="*/ 0 h 427"/>
                      <a:gd name="T10" fmla="*/ 0 w 425"/>
                      <a:gd name="T11" fmla="*/ 0 h 427"/>
                      <a:gd name="T12" fmla="*/ 0 w 425"/>
                      <a:gd name="T13" fmla="*/ 0 h 427"/>
                      <a:gd name="T14" fmla="*/ 0 w 425"/>
                      <a:gd name="T15" fmla="*/ 0 h 427"/>
                      <a:gd name="T16" fmla="*/ 0 w 425"/>
                      <a:gd name="T17" fmla="*/ 0 h 427"/>
                      <a:gd name="T18" fmla="*/ 0 w 425"/>
                      <a:gd name="T19" fmla="*/ 0 h 427"/>
                      <a:gd name="T20" fmla="*/ 0 w 425"/>
                      <a:gd name="T21" fmla="*/ 0 h 427"/>
                      <a:gd name="T22" fmla="*/ 0 w 425"/>
                      <a:gd name="T23" fmla="*/ 0 h 427"/>
                      <a:gd name="T24" fmla="*/ 0 w 425"/>
                      <a:gd name="T25" fmla="*/ 0 h 427"/>
                      <a:gd name="T26" fmla="*/ 0 w 425"/>
                      <a:gd name="T27" fmla="*/ 0 h 427"/>
                      <a:gd name="T28" fmla="*/ 0 w 425"/>
                      <a:gd name="T29" fmla="*/ 0 h 427"/>
                      <a:gd name="T30" fmla="*/ 0 w 425"/>
                      <a:gd name="T31" fmla="*/ 0 h 427"/>
                      <a:gd name="T32" fmla="*/ 0 w 425"/>
                      <a:gd name="T33" fmla="*/ 0 h 427"/>
                      <a:gd name="T34" fmla="*/ 0 w 425"/>
                      <a:gd name="T35" fmla="*/ 0 h 427"/>
                      <a:gd name="T36" fmla="*/ 0 w 425"/>
                      <a:gd name="T37" fmla="*/ 0 h 427"/>
                      <a:gd name="T38" fmla="*/ 0 w 425"/>
                      <a:gd name="T39" fmla="*/ 0 h 427"/>
                      <a:gd name="T40" fmla="*/ 0 w 425"/>
                      <a:gd name="T41" fmla="*/ 0 h 427"/>
                      <a:gd name="T42" fmla="*/ 0 w 425"/>
                      <a:gd name="T43" fmla="*/ 0 h 427"/>
                      <a:gd name="T44" fmla="*/ 0 w 425"/>
                      <a:gd name="T45" fmla="*/ 0 h 427"/>
                      <a:gd name="T46" fmla="*/ 0 w 425"/>
                      <a:gd name="T47" fmla="*/ 0 h 427"/>
                      <a:gd name="T48" fmla="*/ 0 w 425"/>
                      <a:gd name="T49" fmla="*/ 0 h 427"/>
                      <a:gd name="T50" fmla="*/ 0 w 425"/>
                      <a:gd name="T51" fmla="*/ 0 h 427"/>
                      <a:gd name="T52" fmla="*/ 0 w 425"/>
                      <a:gd name="T53" fmla="*/ 0 h 427"/>
                      <a:gd name="T54" fmla="*/ 0 w 425"/>
                      <a:gd name="T55" fmla="*/ 0 h 427"/>
                      <a:gd name="T56" fmla="*/ 0 w 425"/>
                      <a:gd name="T57" fmla="*/ 0 h 427"/>
                      <a:gd name="T58" fmla="*/ 0 w 425"/>
                      <a:gd name="T59" fmla="*/ 0 h 427"/>
                      <a:gd name="T60" fmla="*/ 0 w 425"/>
                      <a:gd name="T61" fmla="*/ 0 h 427"/>
                      <a:gd name="T62" fmla="*/ 0 w 425"/>
                      <a:gd name="T63" fmla="*/ 0 h 427"/>
                      <a:gd name="T64" fmla="*/ 0 w 425"/>
                      <a:gd name="T65" fmla="*/ 0 h 427"/>
                      <a:gd name="T66" fmla="*/ 0 w 425"/>
                      <a:gd name="T67" fmla="*/ 0 h 427"/>
                      <a:gd name="T68" fmla="*/ 0 w 425"/>
                      <a:gd name="T69" fmla="*/ 0 h 427"/>
                      <a:gd name="T70" fmla="*/ 0 w 425"/>
                      <a:gd name="T71" fmla="*/ 0 h 427"/>
                      <a:gd name="T72" fmla="*/ 0 w 425"/>
                      <a:gd name="T73" fmla="*/ 0 h 427"/>
                      <a:gd name="T74" fmla="*/ 0 w 425"/>
                      <a:gd name="T75" fmla="*/ 0 h 427"/>
                      <a:gd name="T76" fmla="*/ 0 w 425"/>
                      <a:gd name="T77" fmla="*/ 0 h 427"/>
                      <a:gd name="T78" fmla="*/ 0 w 425"/>
                      <a:gd name="T79" fmla="*/ 0 h 427"/>
                      <a:gd name="T80" fmla="*/ 0 w 425"/>
                      <a:gd name="T81" fmla="*/ 0 h 427"/>
                      <a:gd name="T82" fmla="*/ 0 w 425"/>
                      <a:gd name="T83" fmla="*/ 0 h 427"/>
                      <a:gd name="T84" fmla="*/ 0 w 425"/>
                      <a:gd name="T85" fmla="*/ 0 h 427"/>
                      <a:gd name="T86" fmla="*/ 0 w 425"/>
                      <a:gd name="T87" fmla="*/ 0 h 42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25"/>
                      <a:gd name="T133" fmla="*/ 0 h 427"/>
                      <a:gd name="T134" fmla="*/ 425 w 425"/>
                      <a:gd name="T135" fmla="*/ 427 h 42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25" h="427">
                        <a:moveTo>
                          <a:pt x="70" y="27"/>
                        </a:moveTo>
                        <a:lnTo>
                          <a:pt x="34" y="41"/>
                        </a:lnTo>
                        <a:lnTo>
                          <a:pt x="17" y="64"/>
                        </a:lnTo>
                        <a:lnTo>
                          <a:pt x="7" y="79"/>
                        </a:lnTo>
                        <a:lnTo>
                          <a:pt x="0" y="91"/>
                        </a:lnTo>
                        <a:lnTo>
                          <a:pt x="9" y="100"/>
                        </a:lnTo>
                        <a:lnTo>
                          <a:pt x="27" y="112"/>
                        </a:lnTo>
                        <a:lnTo>
                          <a:pt x="74" y="104"/>
                        </a:lnTo>
                        <a:lnTo>
                          <a:pt x="108" y="104"/>
                        </a:lnTo>
                        <a:lnTo>
                          <a:pt x="130" y="93"/>
                        </a:lnTo>
                        <a:lnTo>
                          <a:pt x="164" y="85"/>
                        </a:lnTo>
                        <a:lnTo>
                          <a:pt x="194" y="83"/>
                        </a:lnTo>
                        <a:lnTo>
                          <a:pt x="229" y="85"/>
                        </a:lnTo>
                        <a:lnTo>
                          <a:pt x="179" y="91"/>
                        </a:lnTo>
                        <a:lnTo>
                          <a:pt x="153" y="97"/>
                        </a:lnTo>
                        <a:lnTo>
                          <a:pt x="135" y="104"/>
                        </a:lnTo>
                        <a:lnTo>
                          <a:pt x="130" y="106"/>
                        </a:lnTo>
                        <a:lnTo>
                          <a:pt x="143" y="112"/>
                        </a:lnTo>
                        <a:lnTo>
                          <a:pt x="153" y="122"/>
                        </a:lnTo>
                        <a:lnTo>
                          <a:pt x="171" y="112"/>
                        </a:lnTo>
                        <a:lnTo>
                          <a:pt x="186" y="108"/>
                        </a:lnTo>
                        <a:lnTo>
                          <a:pt x="217" y="102"/>
                        </a:lnTo>
                        <a:lnTo>
                          <a:pt x="227" y="102"/>
                        </a:lnTo>
                        <a:lnTo>
                          <a:pt x="196" y="114"/>
                        </a:lnTo>
                        <a:lnTo>
                          <a:pt x="173" y="124"/>
                        </a:lnTo>
                        <a:lnTo>
                          <a:pt x="160" y="133"/>
                        </a:lnTo>
                        <a:lnTo>
                          <a:pt x="171" y="143"/>
                        </a:lnTo>
                        <a:lnTo>
                          <a:pt x="196" y="135"/>
                        </a:lnTo>
                        <a:lnTo>
                          <a:pt x="217" y="131"/>
                        </a:lnTo>
                        <a:lnTo>
                          <a:pt x="179" y="149"/>
                        </a:lnTo>
                        <a:lnTo>
                          <a:pt x="167" y="158"/>
                        </a:lnTo>
                        <a:lnTo>
                          <a:pt x="162" y="176"/>
                        </a:lnTo>
                        <a:lnTo>
                          <a:pt x="155" y="185"/>
                        </a:lnTo>
                        <a:lnTo>
                          <a:pt x="179" y="174"/>
                        </a:lnTo>
                        <a:lnTo>
                          <a:pt x="200" y="170"/>
                        </a:lnTo>
                        <a:lnTo>
                          <a:pt x="233" y="168"/>
                        </a:lnTo>
                        <a:lnTo>
                          <a:pt x="183" y="183"/>
                        </a:lnTo>
                        <a:lnTo>
                          <a:pt x="151" y="195"/>
                        </a:lnTo>
                        <a:lnTo>
                          <a:pt x="130" y="206"/>
                        </a:lnTo>
                        <a:lnTo>
                          <a:pt x="128" y="222"/>
                        </a:lnTo>
                        <a:lnTo>
                          <a:pt x="153" y="210"/>
                        </a:lnTo>
                        <a:lnTo>
                          <a:pt x="188" y="199"/>
                        </a:lnTo>
                        <a:lnTo>
                          <a:pt x="204" y="199"/>
                        </a:lnTo>
                        <a:lnTo>
                          <a:pt x="167" y="212"/>
                        </a:lnTo>
                        <a:lnTo>
                          <a:pt x="137" y="224"/>
                        </a:lnTo>
                        <a:lnTo>
                          <a:pt x="126" y="235"/>
                        </a:lnTo>
                        <a:lnTo>
                          <a:pt x="130" y="245"/>
                        </a:lnTo>
                        <a:lnTo>
                          <a:pt x="153" y="237"/>
                        </a:lnTo>
                        <a:lnTo>
                          <a:pt x="175" y="228"/>
                        </a:lnTo>
                        <a:lnTo>
                          <a:pt x="219" y="226"/>
                        </a:lnTo>
                        <a:lnTo>
                          <a:pt x="236" y="228"/>
                        </a:lnTo>
                        <a:lnTo>
                          <a:pt x="277" y="230"/>
                        </a:lnTo>
                        <a:lnTo>
                          <a:pt x="326" y="224"/>
                        </a:lnTo>
                        <a:lnTo>
                          <a:pt x="297" y="235"/>
                        </a:lnTo>
                        <a:lnTo>
                          <a:pt x="246" y="243"/>
                        </a:lnTo>
                        <a:lnTo>
                          <a:pt x="256" y="260"/>
                        </a:lnTo>
                        <a:lnTo>
                          <a:pt x="293" y="251"/>
                        </a:lnTo>
                        <a:lnTo>
                          <a:pt x="328" y="239"/>
                        </a:lnTo>
                        <a:lnTo>
                          <a:pt x="351" y="228"/>
                        </a:lnTo>
                        <a:lnTo>
                          <a:pt x="307" y="260"/>
                        </a:lnTo>
                        <a:lnTo>
                          <a:pt x="279" y="268"/>
                        </a:lnTo>
                        <a:lnTo>
                          <a:pt x="256" y="276"/>
                        </a:lnTo>
                        <a:lnTo>
                          <a:pt x="258" y="293"/>
                        </a:lnTo>
                        <a:lnTo>
                          <a:pt x="293" y="287"/>
                        </a:lnTo>
                        <a:lnTo>
                          <a:pt x="320" y="280"/>
                        </a:lnTo>
                        <a:lnTo>
                          <a:pt x="303" y="291"/>
                        </a:lnTo>
                        <a:lnTo>
                          <a:pt x="273" y="299"/>
                        </a:lnTo>
                        <a:lnTo>
                          <a:pt x="258" y="301"/>
                        </a:lnTo>
                        <a:lnTo>
                          <a:pt x="258" y="340"/>
                        </a:lnTo>
                        <a:lnTo>
                          <a:pt x="291" y="327"/>
                        </a:lnTo>
                        <a:lnTo>
                          <a:pt x="316" y="316"/>
                        </a:lnTo>
                        <a:lnTo>
                          <a:pt x="289" y="338"/>
                        </a:lnTo>
                        <a:lnTo>
                          <a:pt x="254" y="352"/>
                        </a:lnTo>
                        <a:lnTo>
                          <a:pt x="256" y="369"/>
                        </a:lnTo>
                        <a:lnTo>
                          <a:pt x="275" y="389"/>
                        </a:lnTo>
                        <a:lnTo>
                          <a:pt x="293" y="367"/>
                        </a:lnTo>
                        <a:lnTo>
                          <a:pt x="316" y="340"/>
                        </a:lnTo>
                        <a:lnTo>
                          <a:pt x="332" y="312"/>
                        </a:lnTo>
                        <a:lnTo>
                          <a:pt x="316" y="354"/>
                        </a:lnTo>
                        <a:lnTo>
                          <a:pt x="303" y="369"/>
                        </a:lnTo>
                        <a:lnTo>
                          <a:pt x="279" y="398"/>
                        </a:lnTo>
                        <a:lnTo>
                          <a:pt x="297" y="417"/>
                        </a:lnTo>
                        <a:lnTo>
                          <a:pt x="324" y="394"/>
                        </a:lnTo>
                        <a:lnTo>
                          <a:pt x="343" y="367"/>
                        </a:lnTo>
                        <a:lnTo>
                          <a:pt x="361" y="338"/>
                        </a:lnTo>
                        <a:lnTo>
                          <a:pt x="345" y="381"/>
                        </a:lnTo>
                        <a:lnTo>
                          <a:pt x="328" y="400"/>
                        </a:lnTo>
                        <a:lnTo>
                          <a:pt x="311" y="419"/>
                        </a:lnTo>
                        <a:lnTo>
                          <a:pt x="326" y="427"/>
                        </a:lnTo>
                        <a:lnTo>
                          <a:pt x="361" y="398"/>
                        </a:lnTo>
                        <a:lnTo>
                          <a:pt x="393" y="352"/>
                        </a:lnTo>
                        <a:lnTo>
                          <a:pt x="406" y="316"/>
                        </a:lnTo>
                        <a:lnTo>
                          <a:pt x="414" y="255"/>
                        </a:lnTo>
                        <a:lnTo>
                          <a:pt x="419" y="210"/>
                        </a:lnTo>
                        <a:lnTo>
                          <a:pt x="425" y="158"/>
                        </a:lnTo>
                        <a:lnTo>
                          <a:pt x="388" y="168"/>
                        </a:lnTo>
                        <a:lnTo>
                          <a:pt x="349" y="183"/>
                        </a:lnTo>
                        <a:lnTo>
                          <a:pt x="289" y="197"/>
                        </a:lnTo>
                        <a:lnTo>
                          <a:pt x="343" y="176"/>
                        </a:lnTo>
                        <a:lnTo>
                          <a:pt x="363" y="164"/>
                        </a:lnTo>
                        <a:lnTo>
                          <a:pt x="402" y="151"/>
                        </a:lnTo>
                        <a:lnTo>
                          <a:pt x="421" y="147"/>
                        </a:lnTo>
                        <a:lnTo>
                          <a:pt x="421" y="120"/>
                        </a:lnTo>
                        <a:lnTo>
                          <a:pt x="416" y="85"/>
                        </a:lnTo>
                        <a:lnTo>
                          <a:pt x="368" y="93"/>
                        </a:lnTo>
                        <a:lnTo>
                          <a:pt x="338" y="102"/>
                        </a:lnTo>
                        <a:lnTo>
                          <a:pt x="299" y="120"/>
                        </a:lnTo>
                        <a:lnTo>
                          <a:pt x="334" y="93"/>
                        </a:lnTo>
                        <a:lnTo>
                          <a:pt x="374" y="81"/>
                        </a:lnTo>
                        <a:lnTo>
                          <a:pt x="414" y="72"/>
                        </a:lnTo>
                        <a:lnTo>
                          <a:pt x="406" y="45"/>
                        </a:lnTo>
                        <a:lnTo>
                          <a:pt x="393" y="29"/>
                        </a:lnTo>
                        <a:lnTo>
                          <a:pt x="357" y="18"/>
                        </a:lnTo>
                        <a:lnTo>
                          <a:pt x="322" y="27"/>
                        </a:lnTo>
                        <a:lnTo>
                          <a:pt x="289" y="50"/>
                        </a:lnTo>
                        <a:lnTo>
                          <a:pt x="311" y="23"/>
                        </a:lnTo>
                        <a:lnTo>
                          <a:pt x="345" y="10"/>
                        </a:lnTo>
                        <a:lnTo>
                          <a:pt x="307" y="4"/>
                        </a:lnTo>
                        <a:lnTo>
                          <a:pt x="279" y="2"/>
                        </a:lnTo>
                        <a:lnTo>
                          <a:pt x="240" y="8"/>
                        </a:lnTo>
                        <a:lnTo>
                          <a:pt x="213" y="25"/>
                        </a:lnTo>
                        <a:lnTo>
                          <a:pt x="171" y="33"/>
                        </a:lnTo>
                        <a:lnTo>
                          <a:pt x="200" y="21"/>
                        </a:lnTo>
                        <a:lnTo>
                          <a:pt x="221" y="8"/>
                        </a:lnTo>
                        <a:lnTo>
                          <a:pt x="233" y="0"/>
                        </a:lnTo>
                        <a:lnTo>
                          <a:pt x="192" y="2"/>
                        </a:lnTo>
                        <a:lnTo>
                          <a:pt x="155" y="4"/>
                        </a:lnTo>
                        <a:lnTo>
                          <a:pt x="133" y="14"/>
                        </a:lnTo>
                        <a:lnTo>
                          <a:pt x="110" y="35"/>
                        </a:lnTo>
                        <a:lnTo>
                          <a:pt x="91" y="62"/>
                        </a:lnTo>
                        <a:lnTo>
                          <a:pt x="101" y="31"/>
                        </a:lnTo>
                        <a:lnTo>
                          <a:pt x="124" y="10"/>
                        </a:lnTo>
                        <a:lnTo>
                          <a:pt x="70" y="27"/>
                        </a:lnTo>
                        <a:close/>
                      </a:path>
                    </a:pathLst>
                  </a:cu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16462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819" y="1839"/>
                    <a:ext cx="107" cy="43"/>
                    <a:chOff x="4819" y="1839"/>
                    <a:chExt cx="107" cy="43"/>
                  </a:xfrm>
                </p:grpSpPr>
                <p:sp>
                  <p:nvSpPr>
                    <p:cNvPr id="16483" name="Freeform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9" y="1839"/>
                      <a:ext cx="108" cy="44"/>
                    </a:xfrm>
                    <a:custGeom>
                      <a:avLst/>
                      <a:gdLst>
                        <a:gd name="T0" fmla="*/ 0 w 463"/>
                        <a:gd name="T1" fmla="*/ 0 h 282"/>
                        <a:gd name="T2" fmla="*/ 0 w 463"/>
                        <a:gd name="T3" fmla="*/ 0 h 282"/>
                        <a:gd name="T4" fmla="*/ 0 w 463"/>
                        <a:gd name="T5" fmla="*/ 0 h 282"/>
                        <a:gd name="T6" fmla="*/ 0 w 463"/>
                        <a:gd name="T7" fmla="*/ 0 h 282"/>
                        <a:gd name="T8" fmla="*/ 0 w 463"/>
                        <a:gd name="T9" fmla="*/ 0 h 282"/>
                        <a:gd name="T10" fmla="*/ 0 w 463"/>
                        <a:gd name="T11" fmla="*/ 0 h 282"/>
                        <a:gd name="T12" fmla="*/ 0 w 463"/>
                        <a:gd name="T13" fmla="*/ 0 h 282"/>
                        <a:gd name="T14" fmla="*/ 0 w 463"/>
                        <a:gd name="T15" fmla="*/ 0 h 282"/>
                        <a:gd name="T16" fmla="*/ 0 w 463"/>
                        <a:gd name="T17" fmla="*/ 0 h 282"/>
                        <a:gd name="T18" fmla="*/ 0 w 463"/>
                        <a:gd name="T19" fmla="*/ 0 h 282"/>
                        <a:gd name="T20" fmla="*/ 0 w 463"/>
                        <a:gd name="T21" fmla="*/ 0 h 282"/>
                        <a:gd name="T22" fmla="*/ 0 w 463"/>
                        <a:gd name="T23" fmla="*/ 0 h 282"/>
                        <a:gd name="T24" fmla="*/ 0 w 463"/>
                        <a:gd name="T25" fmla="*/ 0 h 282"/>
                        <a:gd name="T26" fmla="*/ 0 w 463"/>
                        <a:gd name="T27" fmla="*/ 0 h 282"/>
                        <a:gd name="T28" fmla="*/ 0 w 463"/>
                        <a:gd name="T29" fmla="*/ 0 h 282"/>
                        <a:gd name="T30" fmla="*/ 0 w 463"/>
                        <a:gd name="T31" fmla="*/ 0 h 282"/>
                        <a:gd name="T32" fmla="*/ 0 w 463"/>
                        <a:gd name="T33" fmla="*/ 0 h 282"/>
                        <a:gd name="T34" fmla="*/ 0 w 463"/>
                        <a:gd name="T35" fmla="*/ 0 h 282"/>
                        <a:gd name="T36" fmla="*/ 0 w 463"/>
                        <a:gd name="T37" fmla="*/ 0 h 282"/>
                        <a:gd name="T38" fmla="*/ 0 w 463"/>
                        <a:gd name="T39" fmla="*/ 0 h 282"/>
                        <a:gd name="T40" fmla="*/ 0 w 463"/>
                        <a:gd name="T41" fmla="*/ 0 h 282"/>
                        <a:gd name="T42" fmla="*/ 0 w 463"/>
                        <a:gd name="T43" fmla="*/ 0 h 282"/>
                        <a:gd name="T44" fmla="*/ 0 w 463"/>
                        <a:gd name="T45" fmla="*/ 0 h 282"/>
                        <a:gd name="T46" fmla="*/ 0 w 463"/>
                        <a:gd name="T47" fmla="*/ 0 h 282"/>
                        <a:gd name="T48" fmla="*/ 0 w 463"/>
                        <a:gd name="T49" fmla="*/ 0 h 282"/>
                        <a:gd name="T50" fmla="*/ 0 w 463"/>
                        <a:gd name="T51" fmla="*/ 0 h 282"/>
                        <a:gd name="T52" fmla="*/ 0 w 463"/>
                        <a:gd name="T53" fmla="*/ 0 h 282"/>
                        <a:gd name="T54" fmla="*/ 0 w 463"/>
                        <a:gd name="T55" fmla="*/ 0 h 282"/>
                        <a:gd name="T56" fmla="*/ 0 w 463"/>
                        <a:gd name="T57" fmla="*/ 0 h 282"/>
                        <a:gd name="T58" fmla="*/ 0 w 463"/>
                        <a:gd name="T59" fmla="*/ 0 h 282"/>
                        <a:gd name="T60" fmla="*/ 0 w 463"/>
                        <a:gd name="T61" fmla="*/ 0 h 282"/>
                        <a:gd name="T62" fmla="*/ 0 w 463"/>
                        <a:gd name="T63" fmla="*/ 0 h 282"/>
                        <a:gd name="T64" fmla="*/ 0 w 463"/>
                        <a:gd name="T65" fmla="*/ 0 h 282"/>
                        <a:gd name="T66" fmla="*/ 0 w 463"/>
                        <a:gd name="T67" fmla="*/ 0 h 282"/>
                        <a:gd name="T68" fmla="*/ 0 w 463"/>
                        <a:gd name="T69" fmla="*/ 0 h 282"/>
                        <a:gd name="T70" fmla="*/ 0 w 463"/>
                        <a:gd name="T71" fmla="*/ 0 h 282"/>
                        <a:gd name="T72" fmla="*/ 0 w 463"/>
                        <a:gd name="T73" fmla="*/ 0 h 282"/>
                        <a:gd name="T74" fmla="*/ 0 w 463"/>
                        <a:gd name="T75" fmla="*/ 0 h 282"/>
                        <a:gd name="T76" fmla="*/ 0 w 463"/>
                        <a:gd name="T77" fmla="*/ 0 h 282"/>
                        <a:gd name="T78" fmla="*/ 0 w 463"/>
                        <a:gd name="T79" fmla="*/ 0 h 282"/>
                        <a:gd name="T80" fmla="*/ 0 w 463"/>
                        <a:gd name="T81" fmla="*/ 0 h 282"/>
                        <a:gd name="T82" fmla="*/ 0 w 463"/>
                        <a:gd name="T83" fmla="*/ 0 h 282"/>
                        <a:gd name="T84" fmla="*/ 0 w 463"/>
                        <a:gd name="T85" fmla="*/ 0 h 282"/>
                        <a:gd name="T86" fmla="*/ 0 w 463"/>
                        <a:gd name="T87" fmla="*/ 0 h 282"/>
                        <a:gd name="T88" fmla="*/ 0 w 463"/>
                        <a:gd name="T89" fmla="*/ 0 h 282"/>
                        <a:gd name="T90" fmla="*/ 0 w 463"/>
                        <a:gd name="T91" fmla="*/ 0 h 282"/>
                        <a:gd name="T92" fmla="*/ 0 w 463"/>
                        <a:gd name="T93" fmla="*/ 0 h 282"/>
                        <a:gd name="T94" fmla="*/ 0 w 463"/>
                        <a:gd name="T95" fmla="*/ 0 h 282"/>
                        <a:gd name="T96" fmla="*/ 0 w 463"/>
                        <a:gd name="T97" fmla="*/ 0 h 282"/>
                        <a:gd name="T98" fmla="*/ 0 w 463"/>
                        <a:gd name="T99" fmla="*/ 0 h 282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463"/>
                        <a:gd name="T151" fmla="*/ 0 h 282"/>
                        <a:gd name="T152" fmla="*/ 463 w 463"/>
                        <a:gd name="T153" fmla="*/ 282 h 282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463" h="282">
                          <a:moveTo>
                            <a:pt x="463" y="168"/>
                          </a:moveTo>
                          <a:lnTo>
                            <a:pt x="406" y="155"/>
                          </a:lnTo>
                          <a:lnTo>
                            <a:pt x="385" y="151"/>
                          </a:lnTo>
                          <a:lnTo>
                            <a:pt x="372" y="139"/>
                          </a:lnTo>
                          <a:lnTo>
                            <a:pt x="357" y="121"/>
                          </a:lnTo>
                          <a:lnTo>
                            <a:pt x="330" y="95"/>
                          </a:lnTo>
                          <a:lnTo>
                            <a:pt x="280" y="52"/>
                          </a:lnTo>
                          <a:lnTo>
                            <a:pt x="271" y="38"/>
                          </a:lnTo>
                          <a:lnTo>
                            <a:pt x="258" y="25"/>
                          </a:lnTo>
                          <a:lnTo>
                            <a:pt x="230" y="21"/>
                          </a:lnTo>
                          <a:lnTo>
                            <a:pt x="150" y="7"/>
                          </a:lnTo>
                          <a:lnTo>
                            <a:pt x="127" y="0"/>
                          </a:lnTo>
                          <a:lnTo>
                            <a:pt x="107" y="9"/>
                          </a:lnTo>
                          <a:lnTo>
                            <a:pt x="97" y="18"/>
                          </a:lnTo>
                          <a:lnTo>
                            <a:pt x="50" y="34"/>
                          </a:lnTo>
                          <a:lnTo>
                            <a:pt x="32" y="41"/>
                          </a:lnTo>
                          <a:lnTo>
                            <a:pt x="25" y="48"/>
                          </a:lnTo>
                          <a:lnTo>
                            <a:pt x="15" y="76"/>
                          </a:lnTo>
                          <a:lnTo>
                            <a:pt x="10" y="89"/>
                          </a:lnTo>
                          <a:lnTo>
                            <a:pt x="6" y="97"/>
                          </a:lnTo>
                          <a:lnTo>
                            <a:pt x="0" y="110"/>
                          </a:lnTo>
                          <a:lnTo>
                            <a:pt x="0" y="120"/>
                          </a:lnTo>
                          <a:lnTo>
                            <a:pt x="9" y="127"/>
                          </a:lnTo>
                          <a:lnTo>
                            <a:pt x="29" y="126"/>
                          </a:lnTo>
                          <a:lnTo>
                            <a:pt x="59" y="112"/>
                          </a:lnTo>
                          <a:lnTo>
                            <a:pt x="97" y="105"/>
                          </a:lnTo>
                          <a:lnTo>
                            <a:pt x="131" y="110"/>
                          </a:lnTo>
                          <a:lnTo>
                            <a:pt x="95" y="119"/>
                          </a:lnTo>
                          <a:lnTo>
                            <a:pt x="70" y="127"/>
                          </a:lnTo>
                          <a:lnTo>
                            <a:pt x="41" y="139"/>
                          </a:lnTo>
                          <a:lnTo>
                            <a:pt x="34" y="149"/>
                          </a:lnTo>
                          <a:lnTo>
                            <a:pt x="34" y="160"/>
                          </a:lnTo>
                          <a:lnTo>
                            <a:pt x="45" y="168"/>
                          </a:lnTo>
                          <a:lnTo>
                            <a:pt x="58" y="166"/>
                          </a:lnTo>
                          <a:lnTo>
                            <a:pt x="99" y="155"/>
                          </a:lnTo>
                          <a:lnTo>
                            <a:pt x="136" y="153"/>
                          </a:lnTo>
                          <a:lnTo>
                            <a:pt x="165" y="155"/>
                          </a:lnTo>
                          <a:lnTo>
                            <a:pt x="181" y="166"/>
                          </a:lnTo>
                          <a:lnTo>
                            <a:pt x="200" y="185"/>
                          </a:lnTo>
                          <a:lnTo>
                            <a:pt x="214" y="206"/>
                          </a:lnTo>
                          <a:lnTo>
                            <a:pt x="229" y="227"/>
                          </a:lnTo>
                          <a:lnTo>
                            <a:pt x="242" y="243"/>
                          </a:lnTo>
                          <a:lnTo>
                            <a:pt x="265" y="258"/>
                          </a:lnTo>
                          <a:lnTo>
                            <a:pt x="286" y="263"/>
                          </a:lnTo>
                          <a:lnTo>
                            <a:pt x="309" y="265"/>
                          </a:lnTo>
                          <a:lnTo>
                            <a:pt x="337" y="263"/>
                          </a:lnTo>
                          <a:lnTo>
                            <a:pt x="358" y="261"/>
                          </a:lnTo>
                          <a:lnTo>
                            <a:pt x="387" y="268"/>
                          </a:lnTo>
                          <a:lnTo>
                            <a:pt x="463" y="282"/>
                          </a:lnTo>
                          <a:lnTo>
                            <a:pt x="463" y="168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440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4" name="Freeform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1847"/>
                      <a:ext cx="37" cy="5"/>
                    </a:xfrm>
                    <a:custGeom>
                      <a:avLst/>
                      <a:gdLst>
                        <a:gd name="T0" fmla="*/ 0 w 150"/>
                        <a:gd name="T1" fmla="*/ 0 h 37"/>
                        <a:gd name="T2" fmla="*/ 0 w 150"/>
                        <a:gd name="T3" fmla="*/ 0 h 37"/>
                        <a:gd name="T4" fmla="*/ 0 w 150"/>
                        <a:gd name="T5" fmla="*/ 0 h 37"/>
                        <a:gd name="T6" fmla="*/ 0 w 150"/>
                        <a:gd name="T7" fmla="*/ 0 h 37"/>
                        <a:gd name="T8" fmla="*/ 0 w 150"/>
                        <a:gd name="T9" fmla="*/ 0 h 37"/>
                        <a:gd name="T10" fmla="*/ 0 w 150"/>
                        <a:gd name="T11" fmla="*/ 0 h 37"/>
                        <a:gd name="T12" fmla="*/ 0 w 150"/>
                        <a:gd name="T13" fmla="*/ 0 h 37"/>
                        <a:gd name="T14" fmla="*/ 0 w 150"/>
                        <a:gd name="T15" fmla="*/ 0 h 37"/>
                        <a:gd name="T16" fmla="*/ 0 w 150"/>
                        <a:gd name="T17" fmla="*/ 0 h 37"/>
                        <a:gd name="T18" fmla="*/ 0 w 150"/>
                        <a:gd name="T19" fmla="*/ 0 h 37"/>
                        <a:gd name="T20" fmla="*/ 0 w 150"/>
                        <a:gd name="T21" fmla="*/ 0 h 37"/>
                        <a:gd name="T22" fmla="*/ 0 w 150"/>
                        <a:gd name="T23" fmla="*/ 0 h 37"/>
                        <a:gd name="T24" fmla="*/ 0 w 150"/>
                        <a:gd name="T25" fmla="*/ 0 h 3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50"/>
                        <a:gd name="T40" fmla="*/ 0 h 37"/>
                        <a:gd name="T41" fmla="*/ 150 w 150"/>
                        <a:gd name="T42" fmla="*/ 37 h 3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50" h="37">
                          <a:moveTo>
                            <a:pt x="0" y="37"/>
                          </a:moveTo>
                          <a:lnTo>
                            <a:pt x="26" y="25"/>
                          </a:lnTo>
                          <a:lnTo>
                            <a:pt x="47" y="21"/>
                          </a:lnTo>
                          <a:lnTo>
                            <a:pt x="72" y="14"/>
                          </a:lnTo>
                          <a:lnTo>
                            <a:pt x="93" y="7"/>
                          </a:lnTo>
                          <a:lnTo>
                            <a:pt x="127" y="11"/>
                          </a:lnTo>
                          <a:lnTo>
                            <a:pt x="150" y="14"/>
                          </a:lnTo>
                          <a:lnTo>
                            <a:pt x="115" y="5"/>
                          </a:lnTo>
                          <a:lnTo>
                            <a:pt x="85" y="0"/>
                          </a:lnTo>
                          <a:lnTo>
                            <a:pt x="47" y="18"/>
                          </a:lnTo>
                          <a:lnTo>
                            <a:pt x="26" y="20"/>
                          </a:lnTo>
                          <a:lnTo>
                            <a:pt x="3" y="32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5" name="Freeform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2" y="1842"/>
                      <a:ext cx="29" cy="5"/>
                    </a:xfrm>
                    <a:custGeom>
                      <a:avLst/>
                      <a:gdLst>
                        <a:gd name="T0" fmla="*/ 0 w 126"/>
                        <a:gd name="T1" fmla="*/ 0 h 25"/>
                        <a:gd name="T2" fmla="*/ 0 w 126"/>
                        <a:gd name="T3" fmla="*/ 0 h 25"/>
                        <a:gd name="T4" fmla="*/ 0 w 126"/>
                        <a:gd name="T5" fmla="*/ 0 h 25"/>
                        <a:gd name="T6" fmla="*/ 0 w 126"/>
                        <a:gd name="T7" fmla="*/ 0 h 25"/>
                        <a:gd name="T8" fmla="*/ 0 w 126"/>
                        <a:gd name="T9" fmla="*/ 0 h 25"/>
                        <a:gd name="T10" fmla="*/ 0 w 126"/>
                        <a:gd name="T11" fmla="*/ 0 h 25"/>
                        <a:gd name="T12" fmla="*/ 0 w 126"/>
                        <a:gd name="T13" fmla="*/ 0 h 25"/>
                        <a:gd name="T14" fmla="*/ 0 w 126"/>
                        <a:gd name="T15" fmla="*/ 0 h 25"/>
                        <a:gd name="T16" fmla="*/ 0 w 126"/>
                        <a:gd name="T17" fmla="*/ 0 h 25"/>
                        <a:gd name="T18" fmla="*/ 0 w 126"/>
                        <a:gd name="T19" fmla="*/ 0 h 25"/>
                        <a:gd name="T20" fmla="*/ 0 w 126"/>
                        <a:gd name="T21" fmla="*/ 0 h 25"/>
                        <a:gd name="T22" fmla="*/ 0 w 126"/>
                        <a:gd name="T23" fmla="*/ 0 h 2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25"/>
                        <a:gd name="T38" fmla="*/ 126 w 126"/>
                        <a:gd name="T39" fmla="*/ 25 h 2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25">
                          <a:moveTo>
                            <a:pt x="35" y="0"/>
                          </a:moveTo>
                          <a:lnTo>
                            <a:pt x="19" y="1"/>
                          </a:lnTo>
                          <a:lnTo>
                            <a:pt x="0" y="8"/>
                          </a:lnTo>
                          <a:lnTo>
                            <a:pt x="13" y="6"/>
                          </a:lnTo>
                          <a:lnTo>
                            <a:pt x="33" y="3"/>
                          </a:lnTo>
                          <a:lnTo>
                            <a:pt x="74" y="14"/>
                          </a:lnTo>
                          <a:lnTo>
                            <a:pt x="97" y="21"/>
                          </a:lnTo>
                          <a:lnTo>
                            <a:pt x="122" y="25"/>
                          </a:lnTo>
                          <a:lnTo>
                            <a:pt x="126" y="21"/>
                          </a:lnTo>
                          <a:lnTo>
                            <a:pt x="99" y="15"/>
                          </a:lnTo>
                          <a:lnTo>
                            <a:pt x="66" y="8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6" name="Freeform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1855"/>
                      <a:ext cx="10" cy="3"/>
                    </a:xfrm>
                    <a:custGeom>
                      <a:avLst/>
                      <a:gdLst>
                        <a:gd name="T0" fmla="*/ 0 w 53"/>
                        <a:gd name="T1" fmla="*/ 0 h 13"/>
                        <a:gd name="T2" fmla="*/ 0 w 53"/>
                        <a:gd name="T3" fmla="*/ 0 h 13"/>
                        <a:gd name="T4" fmla="*/ 0 w 53"/>
                        <a:gd name="T5" fmla="*/ 0 h 13"/>
                        <a:gd name="T6" fmla="*/ 0 w 53"/>
                        <a:gd name="T7" fmla="*/ 0 h 13"/>
                        <a:gd name="T8" fmla="*/ 0 w 53"/>
                        <a:gd name="T9" fmla="*/ 0 h 13"/>
                        <a:gd name="T10" fmla="*/ 0 w 53"/>
                        <a:gd name="T11" fmla="*/ 0 h 13"/>
                        <a:gd name="T12" fmla="*/ 0 w 53"/>
                        <a:gd name="T13" fmla="*/ 0 h 1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3"/>
                        <a:gd name="T22" fmla="*/ 0 h 13"/>
                        <a:gd name="T23" fmla="*/ 53 w 53"/>
                        <a:gd name="T24" fmla="*/ 13 h 1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3" h="13">
                          <a:moveTo>
                            <a:pt x="0" y="6"/>
                          </a:moveTo>
                          <a:lnTo>
                            <a:pt x="6" y="13"/>
                          </a:lnTo>
                          <a:lnTo>
                            <a:pt x="26" y="9"/>
                          </a:lnTo>
                          <a:lnTo>
                            <a:pt x="47" y="9"/>
                          </a:lnTo>
                          <a:lnTo>
                            <a:pt x="53" y="0"/>
                          </a:lnTo>
                          <a:lnTo>
                            <a:pt x="38" y="3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7" name="Freeform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1855"/>
                      <a:ext cx="4" cy="3"/>
                    </a:xfrm>
                    <a:custGeom>
                      <a:avLst/>
                      <a:gdLst>
                        <a:gd name="T0" fmla="*/ 0 w 14"/>
                        <a:gd name="T1" fmla="*/ 0 h 23"/>
                        <a:gd name="T2" fmla="*/ 0 w 14"/>
                        <a:gd name="T3" fmla="*/ 0 h 23"/>
                        <a:gd name="T4" fmla="*/ 0 w 14"/>
                        <a:gd name="T5" fmla="*/ 0 h 23"/>
                        <a:gd name="T6" fmla="*/ 0 w 14"/>
                        <a:gd name="T7" fmla="*/ 0 h 23"/>
                        <a:gd name="T8" fmla="*/ 0 w 14"/>
                        <a:gd name="T9" fmla="*/ 0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"/>
                        <a:gd name="T16" fmla="*/ 0 h 23"/>
                        <a:gd name="T17" fmla="*/ 14 w 14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" h="23">
                          <a:moveTo>
                            <a:pt x="14" y="0"/>
                          </a:moveTo>
                          <a:lnTo>
                            <a:pt x="14" y="7"/>
                          </a:lnTo>
                          <a:lnTo>
                            <a:pt x="11" y="17"/>
                          </a:lnTo>
                          <a:lnTo>
                            <a:pt x="0" y="23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8" name="Freeform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2" y="1862"/>
                      <a:ext cx="3" cy="3"/>
                    </a:xfrm>
                    <a:custGeom>
                      <a:avLst/>
                      <a:gdLst>
                        <a:gd name="T0" fmla="*/ 0 w 11"/>
                        <a:gd name="T1" fmla="*/ 0 h 14"/>
                        <a:gd name="T2" fmla="*/ 0 w 11"/>
                        <a:gd name="T3" fmla="*/ 0 h 14"/>
                        <a:gd name="T4" fmla="*/ 0 w 11"/>
                        <a:gd name="T5" fmla="*/ 0 h 14"/>
                        <a:gd name="T6" fmla="*/ 0 w 11"/>
                        <a:gd name="T7" fmla="*/ 0 h 1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14"/>
                        <a:gd name="T14" fmla="*/ 11 w 11"/>
                        <a:gd name="T15" fmla="*/ 14 h 1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14">
                          <a:moveTo>
                            <a:pt x="11" y="0"/>
                          </a:moveTo>
                          <a:lnTo>
                            <a:pt x="9" y="7"/>
                          </a:lnTo>
                          <a:lnTo>
                            <a:pt x="0" y="14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9" name="Freeform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1" y="1849"/>
                      <a:ext cx="4" cy="5"/>
                    </a:xfrm>
                    <a:custGeom>
                      <a:avLst/>
                      <a:gdLst>
                        <a:gd name="T0" fmla="*/ 0 w 25"/>
                        <a:gd name="T1" fmla="*/ 0 h 30"/>
                        <a:gd name="T2" fmla="*/ 0 w 25"/>
                        <a:gd name="T3" fmla="*/ 0 h 30"/>
                        <a:gd name="T4" fmla="*/ 0 w 25"/>
                        <a:gd name="T5" fmla="*/ 0 h 30"/>
                        <a:gd name="T6" fmla="*/ 0 w 25"/>
                        <a:gd name="T7" fmla="*/ 0 h 30"/>
                        <a:gd name="T8" fmla="*/ 0 w 25"/>
                        <a:gd name="T9" fmla="*/ 0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30"/>
                        <a:gd name="T17" fmla="*/ 25 w 25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30">
                          <a:moveTo>
                            <a:pt x="0" y="0"/>
                          </a:moveTo>
                          <a:lnTo>
                            <a:pt x="4" y="10"/>
                          </a:lnTo>
                          <a:lnTo>
                            <a:pt x="4" y="17"/>
                          </a:lnTo>
                          <a:lnTo>
                            <a:pt x="25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0" name="Freeform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1" y="1849"/>
                      <a:ext cx="16" cy="13"/>
                    </a:xfrm>
                    <a:custGeom>
                      <a:avLst/>
                      <a:gdLst>
                        <a:gd name="T0" fmla="*/ 0 w 76"/>
                        <a:gd name="T1" fmla="*/ 0 h 77"/>
                        <a:gd name="T2" fmla="*/ 0 w 76"/>
                        <a:gd name="T3" fmla="*/ 0 h 77"/>
                        <a:gd name="T4" fmla="*/ 0 w 76"/>
                        <a:gd name="T5" fmla="*/ 0 h 77"/>
                        <a:gd name="T6" fmla="*/ 0 w 76"/>
                        <a:gd name="T7" fmla="*/ 0 h 77"/>
                        <a:gd name="T8" fmla="*/ 0 w 76"/>
                        <a:gd name="T9" fmla="*/ 0 h 77"/>
                        <a:gd name="T10" fmla="*/ 0 w 76"/>
                        <a:gd name="T11" fmla="*/ 0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6"/>
                        <a:gd name="T19" fmla="*/ 0 h 77"/>
                        <a:gd name="T20" fmla="*/ 76 w 76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6" h="77">
                          <a:moveTo>
                            <a:pt x="0" y="0"/>
                          </a:moveTo>
                          <a:lnTo>
                            <a:pt x="13" y="24"/>
                          </a:lnTo>
                          <a:lnTo>
                            <a:pt x="28" y="43"/>
                          </a:lnTo>
                          <a:lnTo>
                            <a:pt x="76" y="77"/>
                          </a:lnTo>
                          <a:lnTo>
                            <a:pt x="31" y="3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1" name="Freeform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5" y="1868"/>
                      <a:ext cx="3" cy="8"/>
                    </a:xfrm>
                    <a:custGeom>
                      <a:avLst/>
                      <a:gdLst>
                        <a:gd name="T0" fmla="*/ 0 w 20"/>
                        <a:gd name="T1" fmla="*/ 0 h 56"/>
                        <a:gd name="T2" fmla="*/ 0 w 20"/>
                        <a:gd name="T3" fmla="*/ 0 h 56"/>
                        <a:gd name="T4" fmla="*/ 0 w 20"/>
                        <a:gd name="T5" fmla="*/ 0 h 56"/>
                        <a:gd name="T6" fmla="*/ 0 w 20"/>
                        <a:gd name="T7" fmla="*/ 0 h 56"/>
                        <a:gd name="T8" fmla="*/ 0 w 20"/>
                        <a:gd name="T9" fmla="*/ 0 h 56"/>
                        <a:gd name="T10" fmla="*/ 0 w 20"/>
                        <a:gd name="T11" fmla="*/ 0 h 56"/>
                        <a:gd name="T12" fmla="*/ 0 w 20"/>
                        <a:gd name="T13" fmla="*/ 0 h 5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"/>
                        <a:gd name="T22" fmla="*/ 0 h 56"/>
                        <a:gd name="T23" fmla="*/ 20 w 20"/>
                        <a:gd name="T24" fmla="*/ 56 h 5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" h="56">
                          <a:moveTo>
                            <a:pt x="20" y="0"/>
                          </a:moveTo>
                          <a:lnTo>
                            <a:pt x="7" y="20"/>
                          </a:lnTo>
                          <a:lnTo>
                            <a:pt x="3" y="39"/>
                          </a:lnTo>
                          <a:lnTo>
                            <a:pt x="2" y="56"/>
                          </a:lnTo>
                          <a:lnTo>
                            <a:pt x="0" y="32"/>
                          </a:lnTo>
                          <a:lnTo>
                            <a:pt x="2" y="14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92" name="Freeform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5" y="1858"/>
                      <a:ext cx="3" cy="5"/>
                    </a:xfrm>
                    <a:custGeom>
                      <a:avLst/>
                      <a:gdLst>
                        <a:gd name="T0" fmla="*/ 0 w 11"/>
                        <a:gd name="T1" fmla="*/ 0 h 21"/>
                        <a:gd name="T2" fmla="*/ 0 w 11"/>
                        <a:gd name="T3" fmla="*/ 0 h 21"/>
                        <a:gd name="T4" fmla="*/ 0 w 11"/>
                        <a:gd name="T5" fmla="*/ 0 h 21"/>
                        <a:gd name="T6" fmla="*/ 0 w 11"/>
                        <a:gd name="T7" fmla="*/ 0 h 2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21"/>
                        <a:gd name="T14" fmla="*/ 11 w 11"/>
                        <a:gd name="T15" fmla="*/ 21 h 2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21">
                          <a:moveTo>
                            <a:pt x="9" y="0"/>
                          </a:moveTo>
                          <a:lnTo>
                            <a:pt x="11" y="9"/>
                          </a:lnTo>
                          <a:lnTo>
                            <a:pt x="0" y="21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63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4911" y="1744"/>
                    <a:ext cx="251" cy="186"/>
                    <a:chOff x="4911" y="1744"/>
                    <a:chExt cx="251" cy="186"/>
                  </a:xfrm>
                </p:grpSpPr>
                <p:sp>
                  <p:nvSpPr>
                    <p:cNvPr id="16469" name="Freeform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1" y="1744"/>
                      <a:ext cx="7" cy="5"/>
                    </a:xfrm>
                    <a:custGeom>
                      <a:avLst/>
                      <a:gdLst>
                        <a:gd name="T0" fmla="*/ 0 w 35"/>
                        <a:gd name="T1" fmla="*/ 0 h 25"/>
                        <a:gd name="T2" fmla="*/ 0 w 35"/>
                        <a:gd name="T3" fmla="*/ 0 h 25"/>
                        <a:gd name="T4" fmla="*/ 0 w 35"/>
                        <a:gd name="T5" fmla="*/ 0 h 25"/>
                        <a:gd name="T6" fmla="*/ 0 w 35"/>
                        <a:gd name="T7" fmla="*/ 0 h 25"/>
                        <a:gd name="T8" fmla="*/ 0 w 35"/>
                        <a:gd name="T9" fmla="*/ 0 h 25"/>
                        <a:gd name="T10" fmla="*/ 0 w 35"/>
                        <a:gd name="T11" fmla="*/ 0 h 25"/>
                        <a:gd name="T12" fmla="*/ 0 w 35"/>
                        <a:gd name="T13" fmla="*/ 0 h 25"/>
                        <a:gd name="T14" fmla="*/ 0 w 35"/>
                        <a:gd name="T15" fmla="*/ 0 h 2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5"/>
                        <a:gd name="T25" fmla="*/ 0 h 25"/>
                        <a:gd name="T26" fmla="*/ 35 w 35"/>
                        <a:gd name="T27" fmla="*/ 25 h 2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5" h="25">
                          <a:moveTo>
                            <a:pt x="0" y="0"/>
                          </a:moveTo>
                          <a:lnTo>
                            <a:pt x="10" y="7"/>
                          </a:lnTo>
                          <a:lnTo>
                            <a:pt x="20" y="11"/>
                          </a:lnTo>
                          <a:lnTo>
                            <a:pt x="30" y="16"/>
                          </a:lnTo>
                          <a:lnTo>
                            <a:pt x="35" y="25"/>
                          </a:lnTo>
                          <a:lnTo>
                            <a:pt x="27" y="22"/>
                          </a:lnTo>
                          <a:lnTo>
                            <a:pt x="10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0" name="Freeform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1" y="1749"/>
                      <a:ext cx="3" cy="2"/>
                    </a:xfrm>
                    <a:custGeom>
                      <a:avLst/>
                      <a:gdLst>
                        <a:gd name="T0" fmla="*/ 0 w 11"/>
                        <a:gd name="T1" fmla="*/ 0 h 17"/>
                        <a:gd name="T2" fmla="*/ 0 w 11"/>
                        <a:gd name="T3" fmla="*/ 0 h 17"/>
                        <a:gd name="T4" fmla="*/ 0 w 11"/>
                        <a:gd name="T5" fmla="*/ 0 h 17"/>
                        <a:gd name="T6" fmla="*/ 0 w 11"/>
                        <a:gd name="T7" fmla="*/ 0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17"/>
                        <a:gd name="T14" fmla="*/ 11 w 11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17">
                          <a:moveTo>
                            <a:pt x="0" y="0"/>
                          </a:moveTo>
                          <a:lnTo>
                            <a:pt x="11" y="0"/>
                          </a:lnTo>
                          <a:lnTo>
                            <a:pt x="11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1" name="Freeform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8" y="1768"/>
                      <a:ext cx="69" cy="110"/>
                    </a:xfrm>
                    <a:custGeom>
                      <a:avLst/>
                      <a:gdLst>
                        <a:gd name="T0" fmla="*/ 0 w 286"/>
                        <a:gd name="T1" fmla="*/ 0 h 712"/>
                        <a:gd name="T2" fmla="*/ 0 w 286"/>
                        <a:gd name="T3" fmla="*/ 0 h 712"/>
                        <a:gd name="T4" fmla="*/ 0 w 286"/>
                        <a:gd name="T5" fmla="*/ 0 h 712"/>
                        <a:gd name="T6" fmla="*/ 0 w 286"/>
                        <a:gd name="T7" fmla="*/ 0 h 712"/>
                        <a:gd name="T8" fmla="*/ 0 w 286"/>
                        <a:gd name="T9" fmla="*/ 0 h 712"/>
                        <a:gd name="T10" fmla="*/ 0 w 286"/>
                        <a:gd name="T11" fmla="*/ 0 h 712"/>
                        <a:gd name="T12" fmla="*/ 0 w 286"/>
                        <a:gd name="T13" fmla="*/ 0 h 712"/>
                        <a:gd name="T14" fmla="*/ 0 w 286"/>
                        <a:gd name="T15" fmla="*/ 0 h 712"/>
                        <a:gd name="T16" fmla="*/ 0 w 286"/>
                        <a:gd name="T17" fmla="*/ 0 h 712"/>
                        <a:gd name="T18" fmla="*/ 0 w 286"/>
                        <a:gd name="T19" fmla="*/ 0 h 71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86"/>
                        <a:gd name="T31" fmla="*/ 0 h 712"/>
                        <a:gd name="T32" fmla="*/ 286 w 286"/>
                        <a:gd name="T33" fmla="*/ 712 h 71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86" h="712">
                          <a:moveTo>
                            <a:pt x="244" y="0"/>
                          </a:moveTo>
                          <a:lnTo>
                            <a:pt x="217" y="29"/>
                          </a:lnTo>
                          <a:lnTo>
                            <a:pt x="209" y="71"/>
                          </a:lnTo>
                          <a:lnTo>
                            <a:pt x="168" y="112"/>
                          </a:lnTo>
                          <a:lnTo>
                            <a:pt x="83" y="304"/>
                          </a:lnTo>
                          <a:lnTo>
                            <a:pt x="37" y="478"/>
                          </a:lnTo>
                          <a:lnTo>
                            <a:pt x="0" y="712"/>
                          </a:lnTo>
                          <a:lnTo>
                            <a:pt x="118" y="608"/>
                          </a:lnTo>
                          <a:lnTo>
                            <a:pt x="286" y="92"/>
                          </a:lnTo>
                          <a:lnTo>
                            <a:pt x="244" y="0"/>
                          </a:lnTo>
                          <a:close/>
                        </a:path>
                      </a:pathLst>
                    </a:custGeom>
                    <a:solidFill>
                      <a:srgbClr val="40000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2" name="Freeform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1" y="1746"/>
                      <a:ext cx="252" cy="184"/>
                    </a:xfrm>
                    <a:custGeom>
                      <a:avLst/>
                      <a:gdLst>
                        <a:gd name="T0" fmla="*/ 0 w 1067"/>
                        <a:gd name="T1" fmla="*/ 0 h 1186"/>
                        <a:gd name="T2" fmla="*/ 0 w 1067"/>
                        <a:gd name="T3" fmla="*/ 0 h 1186"/>
                        <a:gd name="T4" fmla="*/ 0 w 1067"/>
                        <a:gd name="T5" fmla="*/ 0 h 1186"/>
                        <a:gd name="T6" fmla="*/ 0 w 1067"/>
                        <a:gd name="T7" fmla="*/ 0 h 1186"/>
                        <a:gd name="T8" fmla="*/ 0 w 1067"/>
                        <a:gd name="T9" fmla="*/ 0 h 1186"/>
                        <a:gd name="T10" fmla="*/ 0 w 1067"/>
                        <a:gd name="T11" fmla="*/ 0 h 1186"/>
                        <a:gd name="T12" fmla="*/ 0 w 1067"/>
                        <a:gd name="T13" fmla="*/ 0 h 1186"/>
                        <a:gd name="T14" fmla="*/ 0 w 1067"/>
                        <a:gd name="T15" fmla="*/ 0 h 1186"/>
                        <a:gd name="T16" fmla="*/ 0 w 1067"/>
                        <a:gd name="T17" fmla="*/ 0 h 1186"/>
                        <a:gd name="T18" fmla="*/ 0 w 1067"/>
                        <a:gd name="T19" fmla="*/ 0 h 1186"/>
                        <a:gd name="T20" fmla="*/ 0 w 1067"/>
                        <a:gd name="T21" fmla="*/ 0 h 1186"/>
                        <a:gd name="T22" fmla="*/ 0 w 1067"/>
                        <a:gd name="T23" fmla="*/ 0 h 1186"/>
                        <a:gd name="T24" fmla="*/ 0 w 1067"/>
                        <a:gd name="T25" fmla="*/ 0 h 1186"/>
                        <a:gd name="T26" fmla="*/ 0 w 1067"/>
                        <a:gd name="T27" fmla="*/ 0 h 1186"/>
                        <a:gd name="T28" fmla="*/ 0 w 1067"/>
                        <a:gd name="T29" fmla="*/ 0 h 1186"/>
                        <a:gd name="T30" fmla="*/ 0 w 1067"/>
                        <a:gd name="T31" fmla="*/ 0 h 1186"/>
                        <a:gd name="T32" fmla="*/ 0 w 1067"/>
                        <a:gd name="T33" fmla="*/ 0 h 1186"/>
                        <a:gd name="T34" fmla="*/ 0 w 1067"/>
                        <a:gd name="T35" fmla="*/ 0 h 1186"/>
                        <a:gd name="T36" fmla="*/ 0 w 1067"/>
                        <a:gd name="T37" fmla="*/ 0 h 1186"/>
                        <a:gd name="T38" fmla="*/ 0 w 1067"/>
                        <a:gd name="T39" fmla="*/ 0 h 1186"/>
                        <a:gd name="T40" fmla="*/ 0 w 1067"/>
                        <a:gd name="T41" fmla="*/ 0 h 1186"/>
                        <a:gd name="T42" fmla="*/ 0 w 1067"/>
                        <a:gd name="T43" fmla="*/ 0 h 1186"/>
                        <a:gd name="T44" fmla="*/ 0 w 1067"/>
                        <a:gd name="T45" fmla="*/ 0 h 1186"/>
                        <a:gd name="T46" fmla="*/ 0 w 1067"/>
                        <a:gd name="T47" fmla="*/ 0 h 1186"/>
                        <a:gd name="T48" fmla="*/ 0 w 1067"/>
                        <a:gd name="T49" fmla="*/ 0 h 1186"/>
                        <a:gd name="T50" fmla="*/ 0 w 1067"/>
                        <a:gd name="T51" fmla="*/ 0 h 1186"/>
                        <a:gd name="T52" fmla="*/ 0 w 1067"/>
                        <a:gd name="T53" fmla="*/ 0 h 1186"/>
                        <a:gd name="T54" fmla="*/ 0 w 1067"/>
                        <a:gd name="T55" fmla="*/ 0 h 1186"/>
                        <a:gd name="T56" fmla="*/ 0 w 1067"/>
                        <a:gd name="T57" fmla="*/ 0 h 1186"/>
                        <a:gd name="T58" fmla="*/ 0 w 1067"/>
                        <a:gd name="T59" fmla="*/ 0 h 1186"/>
                        <a:gd name="T60" fmla="*/ 0 w 1067"/>
                        <a:gd name="T61" fmla="*/ 0 h 1186"/>
                        <a:gd name="T62" fmla="*/ 0 w 1067"/>
                        <a:gd name="T63" fmla="*/ 0 h 1186"/>
                        <a:gd name="T64" fmla="*/ 0 w 1067"/>
                        <a:gd name="T65" fmla="*/ 0 h 1186"/>
                        <a:gd name="T66" fmla="*/ 0 w 1067"/>
                        <a:gd name="T67" fmla="*/ 0 h 1186"/>
                        <a:gd name="T68" fmla="*/ 0 w 1067"/>
                        <a:gd name="T69" fmla="*/ 0 h 1186"/>
                        <a:gd name="T70" fmla="*/ 0 w 1067"/>
                        <a:gd name="T71" fmla="*/ 0 h 1186"/>
                        <a:gd name="T72" fmla="*/ 0 w 1067"/>
                        <a:gd name="T73" fmla="*/ 0 h 1186"/>
                        <a:gd name="T74" fmla="*/ 0 w 1067"/>
                        <a:gd name="T75" fmla="*/ 0 h 1186"/>
                        <a:gd name="T76" fmla="*/ 0 w 1067"/>
                        <a:gd name="T77" fmla="*/ 0 h 1186"/>
                        <a:gd name="T78" fmla="*/ 0 w 1067"/>
                        <a:gd name="T79" fmla="*/ 0 h 1186"/>
                        <a:gd name="T80" fmla="*/ 0 w 1067"/>
                        <a:gd name="T81" fmla="*/ 0 h 1186"/>
                        <a:gd name="T82" fmla="*/ 0 w 1067"/>
                        <a:gd name="T83" fmla="*/ 0 h 1186"/>
                        <a:gd name="T84" fmla="*/ 0 w 1067"/>
                        <a:gd name="T85" fmla="*/ 0 h 1186"/>
                        <a:gd name="T86" fmla="*/ 0 w 1067"/>
                        <a:gd name="T87" fmla="*/ 0 h 1186"/>
                        <a:gd name="T88" fmla="*/ 0 w 1067"/>
                        <a:gd name="T89" fmla="*/ 0 h 1186"/>
                        <a:gd name="T90" fmla="*/ 0 w 1067"/>
                        <a:gd name="T91" fmla="*/ 0 h 118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67"/>
                        <a:gd name="T139" fmla="*/ 0 h 1186"/>
                        <a:gd name="T140" fmla="*/ 1067 w 1067"/>
                        <a:gd name="T141" fmla="*/ 1186 h 118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67" h="1186">
                          <a:moveTo>
                            <a:pt x="869" y="62"/>
                          </a:moveTo>
                          <a:lnTo>
                            <a:pt x="836" y="0"/>
                          </a:lnTo>
                          <a:lnTo>
                            <a:pt x="576" y="108"/>
                          </a:lnTo>
                          <a:lnTo>
                            <a:pt x="564" y="191"/>
                          </a:lnTo>
                          <a:lnTo>
                            <a:pt x="542" y="220"/>
                          </a:lnTo>
                          <a:lnTo>
                            <a:pt x="513" y="253"/>
                          </a:lnTo>
                          <a:lnTo>
                            <a:pt x="496" y="312"/>
                          </a:lnTo>
                          <a:lnTo>
                            <a:pt x="438" y="449"/>
                          </a:lnTo>
                          <a:lnTo>
                            <a:pt x="391" y="611"/>
                          </a:lnTo>
                          <a:lnTo>
                            <a:pt x="370" y="720"/>
                          </a:lnTo>
                          <a:lnTo>
                            <a:pt x="160" y="724"/>
                          </a:lnTo>
                          <a:lnTo>
                            <a:pt x="127" y="745"/>
                          </a:lnTo>
                          <a:lnTo>
                            <a:pt x="30" y="745"/>
                          </a:lnTo>
                          <a:lnTo>
                            <a:pt x="4" y="787"/>
                          </a:lnTo>
                          <a:lnTo>
                            <a:pt x="0" y="837"/>
                          </a:lnTo>
                          <a:lnTo>
                            <a:pt x="9" y="882"/>
                          </a:lnTo>
                          <a:lnTo>
                            <a:pt x="98" y="899"/>
                          </a:lnTo>
                          <a:lnTo>
                            <a:pt x="139" y="961"/>
                          </a:lnTo>
                          <a:lnTo>
                            <a:pt x="223" y="982"/>
                          </a:lnTo>
                          <a:lnTo>
                            <a:pt x="285" y="982"/>
                          </a:lnTo>
                          <a:lnTo>
                            <a:pt x="357" y="995"/>
                          </a:lnTo>
                          <a:lnTo>
                            <a:pt x="361" y="1024"/>
                          </a:lnTo>
                          <a:lnTo>
                            <a:pt x="357" y="1086"/>
                          </a:lnTo>
                          <a:lnTo>
                            <a:pt x="365" y="1128"/>
                          </a:lnTo>
                          <a:lnTo>
                            <a:pt x="403" y="1132"/>
                          </a:lnTo>
                          <a:lnTo>
                            <a:pt x="450" y="1140"/>
                          </a:lnTo>
                          <a:lnTo>
                            <a:pt x="496" y="1182"/>
                          </a:lnTo>
                          <a:lnTo>
                            <a:pt x="550" y="1182"/>
                          </a:lnTo>
                          <a:lnTo>
                            <a:pt x="601" y="1177"/>
                          </a:lnTo>
                          <a:lnTo>
                            <a:pt x="677" y="1153"/>
                          </a:lnTo>
                          <a:lnTo>
                            <a:pt x="760" y="1161"/>
                          </a:lnTo>
                          <a:lnTo>
                            <a:pt x="845" y="1186"/>
                          </a:lnTo>
                          <a:lnTo>
                            <a:pt x="925" y="1169"/>
                          </a:lnTo>
                          <a:lnTo>
                            <a:pt x="978" y="1107"/>
                          </a:lnTo>
                          <a:lnTo>
                            <a:pt x="974" y="1040"/>
                          </a:lnTo>
                          <a:lnTo>
                            <a:pt x="995" y="957"/>
                          </a:lnTo>
                          <a:lnTo>
                            <a:pt x="1007" y="849"/>
                          </a:lnTo>
                          <a:lnTo>
                            <a:pt x="1033" y="749"/>
                          </a:lnTo>
                          <a:lnTo>
                            <a:pt x="1067" y="599"/>
                          </a:lnTo>
                          <a:lnTo>
                            <a:pt x="1062" y="449"/>
                          </a:lnTo>
                          <a:lnTo>
                            <a:pt x="1062" y="316"/>
                          </a:lnTo>
                          <a:lnTo>
                            <a:pt x="1054" y="224"/>
                          </a:lnTo>
                          <a:lnTo>
                            <a:pt x="1033" y="183"/>
                          </a:lnTo>
                          <a:lnTo>
                            <a:pt x="986" y="150"/>
                          </a:lnTo>
                          <a:lnTo>
                            <a:pt x="932" y="95"/>
                          </a:lnTo>
                          <a:lnTo>
                            <a:pt x="869" y="6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3" name="Freeform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1" y="1760"/>
                      <a:ext cx="159" cy="171"/>
                    </a:xfrm>
                    <a:custGeom>
                      <a:avLst/>
                      <a:gdLst>
                        <a:gd name="T0" fmla="*/ 0 w 676"/>
                        <a:gd name="T1" fmla="*/ 0 h 1106"/>
                        <a:gd name="T2" fmla="*/ 0 w 676"/>
                        <a:gd name="T3" fmla="*/ 0 h 1106"/>
                        <a:gd name="T4" fmla="*/ 0 w 676"/>
                        <a:gd name="T5" fmla="*/ 0 h 1106"/>
                        <a:gd name="T6" fmla="*/ 0 w 676"/>
                        <a:gd name="T7" fmla="*/ 0 h 1106"/>
                        <a:gd name="T8" fmla="*/ 0 w 676"/>
                        <a:gd name="T9" fmla="*/ 0 h 1106"/>
                        <a:gd name="T10" fmla="*/ 0 w 676"/>
                        <a:gd name="T11" fmla="*/ 0 h 1106"/>
                        <a:gd name="T12" fmla="*/ 0 w 676"/>
                        <a:gd name="T13" fmla="*/ 0 h 1106"/>
                        <a:gd name="T14" fmla="*/ 0 w 676"/>
                        <a:gd name="T15" fmla="*/ 0 h 1106"/>
                        <a:gd name="T16" fmla="*/ 0 w 676"/>
                        <a:gd name="T17" fmla="*/ 0 h 1106"/>
                        <a:gd name="T18" fmla="*/ 0 w 676"/>
                        <a:gd name="T19" fmla="*/ 0 h 1106"/>
                        <a:gd name="T20" fmla="*/ 0 w 676"/>
                        <a:gd name="T21" fmla="*/ 0 h 1106"/>
                        <a:gd name="T22" fmla="*/ 0 w 676"/>
                        <a:gd name="T23" fmla="*/ 0 h 1106"/>
                        <a:gd name="T24" fmla="*/ 0 w 676"/>
                        <a:gd name="T25" fmla="*/ 0 h 1106"/>
                        <a:gd name="T26" fmla="*/ 0 w 676"/>
                        <a:gd name="T27" fmla="*/ 0 h 1106"/>
                        <a:gd name="T28" fmla="*/ 0 w 676"/>
                        <a:gd name="T29" fmla="*/ 0 h 1106"/>
                        <a:gd name="T30" fmla="*/ 0 w 676"/>
                        <a:gd name="T31" fmla="*/ 0 h 1106"/>
                        <a:gd name="T32" fmla="*/ 0 w 676"/>
                        <a:gd name="T33" fmla="*/ 0 h 1106"/>
                        <a:gd name="T34" fmla="*/ 0 w 676"/>
                        <a:gd name="T35" fmla="*/ 0 h 1106"/>
                        <a:gd name="T36" fmla="*/ 0 w 676"/>
                        <a:gd name="T37" fmla="*/ 0 h 1106"/>
                        <a:gd name="T38" fmla="*/ 0 w 676"/>
                        <a:gd name="T39" fmla="*/ 0 h 1106"/>
                        <a:gd name="T40" fmla="*/ 0 w 676"/>
                        <a:gd name="T41" fmla="*/ 0 h 1106"/>
                        <a:gd name="T42" fmla="*/ 0 w 676"/>
                        <a:gd name="T43" fmla="*/ 0 h 1106"/>
                        <a:gd name="T44" fmla="*/ 0 w 676"/>
                        <a:gd name="T45" fmla="*/ 0 h 1106"/>
                        <a:gd name="T46" fmla="*/ 0 w 676"/>
                        <a:gd name="T47" fmla="*/ 0 h 1106"/>
                        <a:gd name="T48" fmla="*/ 0 w 676"/>
                        <a:gd name="T49" fmla="*/ 0 h 1106"/>
                        <a:gd name="T50" fmla="*/ 0 w 676"/>
                        <a:gd name="T51" fmla="*/ 0 h 1106"/>
                        <a:gd name="T52" fmla="*/ 0 w 676"/>
                        <a:gd name="T53" fmla="*/ 0 h 1106"/>
                        <a:gd name="T54" fmla="*/ 0 w 676"/>
                        <a:gd name="T55" fmla="*/ 0 h 1106"/>
                        <a:gd name="T56" fmla="*/ 0 w 676"/>
                        <a:gd name="T57" fmla="*/ 0 h 1106"/>
                        <a:gd name="T58" fmla="*/ 0 w 676"/>
                        <a:gd name="T59" fmla="*/ 0 h 1106"/>
                        <a:gd name="T60" fmla="*/ 0 w 676"/>
                        <a:gd name="T61" fmla="*/ 0 h 1106"/>
                        <a:gd name="T62" fmla="*/ 0 w 676"/>
                        <a:gd name="T63" fmla="*/ 0 h 1106"/>
                        <a:gd name="T64" fmla="*/ 0 w 676"/>
                        <a:gd name="T65" fmla="*/ 0 h 1106"/>
                        <a:gd name="T66" fmla="*/ 0 w 676"/>
                        <a:gd name="T67" fmla="*/ 0 h 1106"/>
                        <a:gd name="T68" fmla="*/ 0 w 676"/>
                        <a:gd name="T69" fmla="*/ 0 h 1106"/>
                        <a:gd name="T70" fmla="*/ 0 w 676"/>
                        <a:gd name="T71" fmla="*/ 0 h 1106"/>
                        <a:gd name="T72" fmla="*/ 0 w 676"/>
                        <a:gd name="T73" fmla="*/ 0 h 1106"/>
                        <a:gd name="T74" fmla="*/ 0 w 676"/>
                        <a:gd name="T75" fmla="*/ 0 h 1106"/>
                        <a:gd name="T76" fmla="*/ 0 w 676"/>
                        <a:gd name="T77" fmla="*/ 0 h 110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76"/>
                        <a:gd name="T118" fmla="*/ 0 h 1106"/>
                        <a:gd name="T119" fmla="*/ 676 w 676"/>
                        <a:gd name="T120" fmla="*/ 1106 h 110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76" h="1106">
                          <a:moveTo>
                            <a:pt x="0" y="928"/>
                          </a:moveTo>
                          <a:lnTo>
                            <a:pt x="88" y="915"/>
                          </a:lnTo>
                          <a:lnTo>
                            <a:pt x="163" y="911"/>
                          </a:lnTo>
                          <a:lnTo>
                            <a:pt x="247" y="903"/>
                          </a:lnTo>
                          <a:lnTo>
                            <a:pt x="340" y="890"/>
                          </a:lnTo>
                          <a:lnTo>
                            <a:pt x="382" y="861"/>
                          </a:lnTo>
                          <a:lnTo>
                            <a:pt x="495" y="720"/>
                          </a:lnTo>
                          <a:lnTo>
                            <a:pt x="437" y="761"/>
                          </a:lnTo>
                          <a:lnTo>
                            <a:pt x="398" y="795"/>
                          </a:lnTo>
                          <a:lnTo>
                            <a:pt x="420" y="695"/>
                          </a:lnTo>
                          <a:lnTo>
                            <a:pt x="462" y="657"/>
                          </a:lnTo>
                          <a:lnTo>
                            <a:pt x="524" y="553"/>
                          </a:lnTo>
                          <a:lnTo>
                            <a:pt x="466" y="603"/>
                          </a:lnTo>
                          <a:lnTo>
                            <a:pt x="428" y="616"/>
                          </a:lnTo>
                          <a:lnTo>
                            <a:pt x="437" y="544"/>
                          </a:lnTo>
                          <a:lnTo>
                            <a:pt x="478" y="490"/>
                          </a:lnTo>
                          <a:lnTo>
                            <a:pt x="520" y="449"/>
                          </a:lnTo>
                          <a:lnTo>
                            <a:pt x="563" y="328"/>
                          </a:lnTo>
                          <a:lnTo>
                            <a:pt x="482" y="428"/>
                          </a:lnTo>
                          <a:lnTo>
                            <a:pt x="437" y="465"/>
                          </a:lnTo>
                          <a:lnTo>
                            <a:pt x="432" y="311"/>
                          </a:lnTo>
                          <a:lnTo>
                            <a:pt x="420" y="249"/>
                          </a:lnTo>
                          <a:lnTo>
                            <a:pt x="394" y="220"/>
                          </a:lnTo>
                          <a:lnTo>
                            <a:pt x="357" y="174"/>
                          </a:lnTo>
                          <a:lnTo>
                            <a:pt x="298" y="153"/>
                          </a:lnTo>
                          <a:lnTo>
                            <a:pt x="268" y="141"/>
                          </a:lnTo>
                          <a:lnTo>
                            <a:pt x="352" y="62"/>
                          </a:lnTo>
                          <a:lnTo>
                            <a:pt x="441" y="83"/>
                          </a:lnTo>
                          <a:lnTo>
                            <a:pt x="499" y="116"/>
                          </a:lnTo>
                          <a:lnTo>
                            <a:pt x="520" y="149"/>
                          </a:lnTo>
                          <a:lnTo>
                            <a:pt x="503" y="99"/>
                          </a:lnTo>
                          <a:lnTo>
                            <a:pt x="470" y="83"/>
                          </a:lnTo>
                          <a:lnTo>
                            <a:pt x="416" y="62"/>
                          </a:lnTo>
                          <a:lnTo>
                            <a:pt x="373" y="54"/>
                          </a:lnTo>
                          <a:lnTo>
                            <a:pt x="398" y="41"/>
                          </a:lnTo>
                          <a:lnTo>
                            <a:pt x="441" y="29"/>
                          </a:lnTo>
                          <a:lnTo>
                            <a:pt x="478" y="16"/>
                          </a:lnTo>
                          <a:lnTo>
                            <a:pt x="499" y="0"/>
                          </a:lnTo>
                          <a:lnTo>
                            <a:pt x="550" y="33"/>
                          </a:lnTo>
                          <a:lnTo>
                            <a:pt x="579" y="62"/>
                          </a:lnTo>
                          <a:lnTo>
                            <a:pt x="608" y="99"/>
                          </a:lnTo>
                          <a:lnTo>
                            <a:pt x="651" y="120"/>
                          </a:lnTo>
                          <a:lnTo>
                            <a:pt x="659" y="158"/>
                          </a:lnTo>
                          <a:lnTo>
                            <a:pt x="676" y="220"/>
                          </a:lnTo>
                          <a:lnTo>
                            <a:pt x="676" y="316"/>
                          </a:lnTo>
                          <a:lnTo>
                            <a:pt x="672" y="415"/>
                          </a:lnTo>
                          <a:lnTo>
                            <a:pt x="668" y="528"/>
                          </a:lnTo>
                          <a:lnTo>
                            <a:pt x="647" y="645"/>
                          </a:lnTo>
                          <a:lnTo>
                            <a:pt x="621" y="766"/>
                          </a:lnTo>
                          <a:lnTo>
                            <a:pt x="608" y="870"/>
                          </a:lnTo>
                          <a:lnTo>
                            <a:pt x="588" y="944"/>
                          </a:lnTo>
                          <a:lnTo>
                            <a:pt x="592" y="1011"/>
                          </a:lnTo>
                          <a:lnTo>
                            <a:pt x="583" y="1048"/>
                          </a:lnTo>
                          <a:lnTo>
                            <a:pt x="554" y="1077"/>
                          </a:lnTo>
                          <a:lnTo>
                            <a:pt x="516" y="1102"/>
                          </a:lnTo>
                          <a:lnTo>
                            <a:pt x="466" y="1106"/>
                          </a:lnTo>
                          <a:lnTo>
                            <a:pt x="441" y="1094"/>
                          </a:lnTo>
                          <a:lnTo>
                            <a:pt x="407" y="1090"/>
                          </a:lnTo>
                          <a:lnTo>
                            <a:pt x="327" y="1073"/>
                          </a:lnTo>
                          <a:lnTo>
                            <a:pt x="361" y="1032"/>
                          </a:lnTo>
                          <a:lnTo>
                            <a:pt x="398" y="973"/>
                          </a:lnTo>
                          <a:lnTo>
                            <a:pt x="344" y="1015"/>
                          </a:lnTo>
                          <a:lnTo>
                            <a:pt x="302" y="1052"/>
                          </a:lnTo>
                          <a:lnTo>
                            <a:pt x="272" y="1073"/>
                          </a:lnTo>
                          <a:lnTo>
                            <a:pt x="231" y="1094"/>
                          </a:lnTo>
                          <a:lnTo>
                            <a:pt x="185" y="1094"/>
                          </a:lnTo>
                          <a:lnTo>
                            <a:pt x="138" y="1094"/>
                          </a:lnTo>
                          <a:lnTo>
                            <a:pt x="113" y="1082"/>
                          </a:lnTo>
                          <a:lnTo>
                            <a:pt x="101" y="1069"/>
                          </a:lnTo>
                          <a:lnTo>
                            <a:pt x="159" y="1036"/>
                          </a:lnTo>
                          <a:lnTo>
                            <a:pt x="218" y="982"/>
                          </a:lnTo>
                          <a:lnTo>
                            <a:pt x="235" y="957"/>
                          </a:lnTo>
                          <a:lnTo>
                            <a:pt x="189" y="969"/>
                          </a:lnTo>
                          <a:lnTo>
                            <a:pt x="117" y="1023"/>
                          </a:lnTo>
                          <a:lnTo>
                            <a:pt x="88" y="1048"/>
                          </a:lnTo>
                          <a:lnTo>
                            <a:pt x="21" y="1052"/>
                          </a:lnTo>
                          <a:lnTo>
                            <a:pt x="0" y="1040"/>
                          </a:lnTo>
                          <a:lnTo>
                            <a:pt x="0" y="1011"/>
                          </a:lnTo>
                          <a:lnTo>
                            <a:pt x="0" y="928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4" name="Freeform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0" y="1844"/>
                      <a:ext cx="46" cy="79"/>
                    </a:xfrm>
                    <a:custGeom>
                      <a:avLst/>
                      <a:gdLst>
                        <a:gd name="T0" fmla="*/ 0 w 197"/>
                        <a:gd name="T1" fmla="*/ 0 h 513"/>
                        <a:gd name="T2" fmla="*/ 0 w 197"/>
                        <a:gd name="T3" fmla="*/ 0 h 513"/>
                        <a:gd name="T4" fmla="*/ 0 w 197"/>
                        <a:gd name="T5" fmla="*/ 0 h 513"/>
                        <a:gd name="T6" fmla="*/ 0 w 197"/>
                        <a:gd name="T7" fmla="*/ 0 h 513"/>
                        <a:gd name="T8" fmla="*/ 0 w 197"/>
                        <a:gd name="T9" fmla="*/ 0 h 513"/>
                        <a:gd name="T10" fmla="*/ 0 w 197"/>
                        <a:gd name="T11" fmla="*/ 0 h 513"/>
                        <a:gd name="T12" fmla="*/ 0 w 197"/>
                        <a:gd name="T13" fmla="*/ 0 h 513"/>
                        <a:gd name="T14" fmla="*/ 0 w 197"/>
                        <a:gd name="T15" fmla="*/ 0 h 513"/>
                        <a:gd name="T16" fmla="*/ 0 w 197"/>
                        <a:gd name="T17" fmla="*/ 0 h 513"/>
                        <a:gd name="T18" fmla="*/ 0 w 197"/>
                        <a:gd name="T19" fmla="*/ 0 h 513"/>
                        <a:gd name="T20" fmla="*/ 0 w 197"/>
                        <a:gd name="T21" fmla="*/ 0 h 513"/>
                        <a:gd name="T22" fmla="*/ 0 w 197"/>
                        <a:gd name="T23" fmla="*/ 0 h 513"/>
                        <a:gd name="T24" fmla="*/ 0 w 197"/>
                        <a:gd name="T25" fmla="*/ 0 h 513"/>
                        <a:gd name="T26" fmla="*/ 0 w 197"/>
                        <a:gd name="T27" fmla="*/ 0 h 513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97"/>
                        <a:gd name="T43" fmla="*/ 0 h 513"/>
                        <a:gd name="T44" fmla="*/ 197 w 197"/>
                        <a:gd name="T45" fmla="*/ 513 h 513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97" h="513">
                          <a:moveTo>
                            <a:pt x="0" y="513"/>
                          </a:moveTo>
                          <a:lnTo>
                            <a:pt x="34" y="496"/>
                          </a:lnTo>
                          <a:lnTo>
                            <a:pt x="71" y="455"/>
                          </a:lnTo>
                          <a:lnTo>
                            <a:pt x="105" y="380"/>
                          </a:lnTo>
                          <a:lnTo>
                            <a:pt x="122" y="317"/>
                          </a:lnTo>
                          <a:lnTo>
                            <a:pt x="147" y="247"/>
                          </a:lnTo>
                          <a:lnTo>
                            <a:pt x="160" y="180"/>
                          </a:lnTo>
                          <a:lnTo>
                            <a:pt x="180" y="76"/>
                          </a:lnTo>
                          <a:lnTo>
                            <a:pt x="197" y="0"/>
                          </a:lnTo>
                          <a:lnTo>
                            <a:pt x="155" y="151"/>
                          </a:lnTo>
                          <a:lnTo>
                            <a:pt x="122" y="267"/>
                          </a:lnTo>
                          <a:lnTo>
                            <a:pt x="84" y="346"/>
                          </a:lnTo>
                          <a:lnTo>
                            <a:pt x="25" y="430"/>
                          </a:lnTo>
                          <a:lnTo>
                            <a:pt x="0" y="513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5" name="Freeform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5" y="1781"/>
                      <a:ext cx="185" cy="118"/>
                    </a:xfrm>
                    <a:custGeom>
                      <a:avLst/>
                      <a:gdLst>
                        <a:gd name="T0" fmla="*/ 0 w 781"/>
                        <a:gd name="T1" fmla="*/ 0 h 770"/>
                        <a:gd name="T2" fmla="*/ 0 w 781"/>
                        <a:gd name="T3" fmla="*/ 0 h 770"/>
                        <a:gd name="T4" fmla="*/ 0 w 781"/>
                        <a:gd name="T5" fmla="*/ 0 h 770"/>
                        <a:gd name="T6" fmla="*/ 0 w 781"/>
                        <a:gd name="T7" fmla="*/ 0 h 770"/>
                        <a:gd name="T8" fmla="*/ 0 w 781"/>
                        <a:gd name="T9" fmla="*/ 0 h 770"/>
                        <a:gd name="T10" fmla="*/ 0 w 781"/>
                        <a:gd name="T11" fmla="*/ 0 h 770"/>
                        <a:gd name="T12" fmla="*/ 0 w 781"/>
                        <a:gd name="T13" fmla="*/ 0 h 770"/>
                        <a:gd name="T14" fmla="*/ 0 w 781"/>
                        <a:gd name="T15" fmla="*/ 0 h 770"/>
                        <a:gd name="T16" fmla="*/ 0 w 781"/>
                        <a:gd name="T17" fmla="*/ 0 h 770"/>
                        <a:gd name="T18" fmla="*/ 0 w 781"/>
                        <a:gd name="T19" fmla="*/ 0 h 770"/>
                        <a:gd name="T20" fmla="*/ 0 w 781"/>
                        <a:gd name="T21" fmla="*/ 0 h 770"/>
                        <a:gd name="T22" fmla="*/ 0 w 781"/>
                        <a:gd name="T23" fmla="*/ 0 h 770"/>
                        <a:gd name="T24" fmla="*/ 0 w 781"/>
                        <a:gd name="T25" fmla="*/ 0 h 770"/>
                        <a:gd name="T26" fmla="*/ 0 w 781"/>
                        <a:gd name="T27" fmla="*/ 0 h 770"/>
                        <a:gd name="T28" fmla="*/ 0 w 781"/>
                        <a:gd name="T29" fmla="*/ 0 h 770"/>
                        <a:gd name="T30" fmla="*/ 0 w 781"/>
                        <a:gd name="T31" fmla="*/ 0 h 770"/>
                        <a:gd name="T32" fmla="*/ 0 w 781"/>
                        <a:gd name="T33" fmla="*/ 0 h 770"/>
                        <a:gd name="T34" fmla="*/ 0 w 781"/>
                        <a:gd name="T35" fmla="*/ 0 h 770"/>
                        <a:gd name="T36" fmla="*/ 0 w 781"/>
                        <a:gd name="T37" fmla="*/ 0 h 770"/>
                        <a:gd name="T38" fmla="*/ 0 w 781"/>
                        <a:gd name="T39" fmla="*/ 0 h 770"/>
                        <a:gd name="T40" fmla="*/ 0 w 781"/>
                        <a:gd name="T41" fmla="*/ 0 h 770"/>
                        <a:gd name="T42" fmla="*/ 0 w 781"/>
                        <a:gd name="T43" fmla="*/ 0 h 770"/>
                        <a:gd name="T44" fmla="*/ 0 w 781"/>
                        <a:gd name="T45" fmla="*/ 0 h 770"/>
                        <a:gd name="T46" fmla="*/ 0 w 781"/>
                        <a:gd name="T47" fmla="*/ 0 h 770"/>
                        <a:gd name="T48" fmla="*/ 0 w 781"/>
                        <a:gd name="T49" fmla="*/ 0 h 770"/>
                        <a:gd name="T50" fmla="*/ 0 w 781"/>
                        <a:gd name="T51" fmla="*/ 0 h 770"/>
                        <a:gd name="T52" fmla="*/ 0 w 781"/>
                        <a:gd name="T53" fmla="*/ 0 h 770"/>
                        <a:gd name="T54" fmla="*/ 0 w 781"/>
                        <a:gd name="T55" fmla="*/ 0 h 770"/>
                        <a:gd name="T56" fmla="*/ 0 w 781"/>
                        <a:gd name="T57" fmla="*/ 0 h 770"/>
                        <a:gd name="T58" fmla="*/ 0 w 781"/>
                        <a:gd name="T59" fmla="*/ 0 h 770"/>
                        <a:gd name="T60" fmla="*/ 0 w 781"/>
                        <a:gd name="T61" fmla="*/ 0 h 770"/>
                        <a:gd name="T62" fmla="*/ 0 w 781"/>
                        <a:gd name="T63" fmla="*/ 0 h 770"/>
                        <a:gd name="T64" fmla="*/ 0 w 781"/>
                        <a:gd name="T65" fmla="*/ 0 h 770"/>
                        <a:gd name="T66" fmla="*/ 0 w 781"/>
                        <a:gd name="T67" fmla="*/ 0 h 770"/>
                        <a:gd name="T68" fmla="*/ 0 w 781"/>
                        <a:gd name="T69" fmla="*/ 0 h 770"/>
                        <a:gd name="T70" fmla="*/ 0 w 781"/>
                        <a:gd name="T71" fmla="*/ 0 h 770"/>
                        <a:gd name="T72" fmla="*/ 0 w 781"/>
                        <a:gd name="T73" fmla="*/ 0 h 770"/>
                        <a:gd name="T74" fmla="*/ 0 w 781"/>
                        <a:gd name="T75" fmla="*/ 0 h 770"/>
                        <a:gd name="T76" fmla="*/ 0 w 781"/>
                        <a:gd name="T77" fmla="*/ 0 h 770"/>
                        <a:gd name="T78" fmla="*/ 0 w 781"/>
                        <a:gd name="T79" fmla="*/ 0 h 770"/>
                        <a:gd name="T80" fmla="*/ 0 w 781"/>
                        <a:gd name="T81" fmla="*/ 0 h 770"/>
                        <a:gd name="T82" fmla="*/ 0 w 781"/>
                        <a:gd name="T83" fmla="*/ 0 h 770"/>
                        <a:gd name="T84" fmla="*/ 0 w 781"/>
                        <a:gd name="T85" fmla="*/ 0 h 770"/>
                        <a:gd name="T86" fmla="*/ 0 w 781"/>
                        <a:gd name="T87" fmla="*/ 0 h 770"/>
                        <a:gd name="T88" fmla="*/ 0 w 781"/>
                        <a:gd name="T89" fmla="*/ 0 h 770"/>
                        <a:gd name="T90" fmla="*/ 0 w 781"/>
                        <a:gd name="T91" fmla="*/ 0 h 770"/>
                        <a:gd name="T92" fmla="*/ 0 w 781"/>
                        <a:gd name="T93" fmla="*/ 0 h 770"/>
                        <a:gd name="T94" fmla="*/ 0 w 781"/>
                        <a:gd name="T95" fmla="*/ 0 h 770"/>
                        <a:gd name="T96" fmla="*/ 0 w 781"/>
                        <a:gd name="T97" fmla="*/ 0 h 770"/>
                        <a:gd name="T98" fmla="*/ 0 w 781"/>
                        <a:gd name="T99" fmla="*/ 0 h 770"/>
                        <a:gd name="T100" fmla="*/ 0 w 781"/>
                        <a:gd name="T101" fmla="*/ 0 h 770"/>
                        <a:gd name="T102" fmla="*/ 0 w 781"/>
                        <a:gd name="T103" fmla="*/ 0 h 770"/>
                        <a:gd name="T104" fmla="*/ 0 w 781"/>
                        <a:gd name="T105" fmla="*/ 0 h 770"/>
                        <a:gd name="T106" fmla="*/ 0 w 781"/>
                        <a:gd name="T107" fmla="*/ 0 h 770"/>
                        <a:gd name="T108" fmla="*/ 0 w 781"/>
                        <a:gd name="T109" fmla="*/ 0 h 770"/>
                        <a:gd name="T110" fmla="*/ 0 w 781"/>
                        <a:gd name="T111" fmla="*/ 0 h 77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781"/>
                        <a:gd name="T169" fmla="*/ 0 h 770"/>
                        <a:gd name="T170" fmla="*/ 781 w 781"/>
                        <a:gd name="T171" fmla="*/ 770 h 77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781" h="770">
                          <a:moveTo>
                            <a:pt x="638" y="0"/>
                          </a:moveTo>
                          <a:lnTo>
                            <a:pt x="546" y="29"/>
                          </a:lnTo>
                          <a:lnTo>
                            <a:pt x="503" y="66"/>
                          </a:lnTo>
                          <a:lnTo>
                            <a:pt x="478" y="141"/>
                          </a:lnTo>
                          <a:lnTo>
                            <a:pt x="478" y="212"/>
                          </a:lnTo>
                          <a:lnTo>
                            <a:pt x="491" y="253"/>
                          </a:lnTo>
                          <a:lnTo>
                            <a:pt x="483" y="324"/>
                          </a:lnTo>
                          <a:lnTo>
                            <a:pt x="483" y="378"/>
                          </a:lnTo>
                          <a:lnTo>
                            <a:pt x="495" y="391"/>
                          </a:lnTo>
                          <a:lnTo>
                            <a:pt x="483" y="411"/>
                          </a:lnTo>
                          <a:lnTo>
                            <a:pt x="474" y="432"/>
                          </a:lnTo>
                          <a:lnTo>
                            <a:pt x="491" y="454"/>
                          </a:lnTo>
                          <a:lnTo>
                            <a:pt x="491" y="475"/>
                          </a:lnTo>
                          <a:lnTo>
                            <a:pt x="458" y="483"/>
                          </a:lnTo>
                          <a:lnTo>
                            <a:pt x="462" y="504"/>
                          </a:lnTo>
                          <a:lnTo>
                            <a:pt x="429" y="516"/>
                          </a:lnTo>
                          <a:lnTo>
                            <a:pt x="398" y="508"/>
                          </a:lnTo>
                          <a:lnTo>
                            <a:pt x="378" y="516"/>
                          </a:lnTo>
                          <a:lnTo>
                            <a:pt x="285" y="529"/>
                          </a:lnTo>
                          <a:lnTo>
                            <a:pt x="202" y="525"/>
                          </a:lnTo>
                          <a:lnTo>
                            <a:pt x="147" y="529"/>
                          </a:lnTo>
                          <a:lnTo>
                            <a:pt x="113" y="550"/>
                          </a:lnTo>
                          <a:lnTo>
                            <a:pt x="29" y="550"/>
                          </a:lnTo>
                          <a:lnTo>
                            <a:pt x="0" y="579"/>
                          </a:lnTo>
                          <a:lnTo>
                            <a:pt x="0" y="612"/>
                          </a:lnTo>
                          <a:lnTo>
                            <a:pt x="4" y="666"/>
                          </a:lnTo>
                          <a:lnTo>
                            <a:pt x="71" y="683"/>
                          </a:lnTo>
                          <a:lnTo>
                            <a:pt x="71" y="649"/>
                          </a:lnTo>
                          <a:lnTo>
                            <a:pt x="76" y="620"/>
                          </a:lnTo>
                          <a:lnTo>
                            <a:pt x="88" y="608"/>
                          </a:lnTo>
                          <a:lnTo>
                            <a:pt x="93" y="641"/>
                          </a:lnTo>
                          <a:lnTo>
                            <a:pt x="97" y="683"/>
                          </a:lnTo>
                          <a:lnTo>
                            <a:pt x="113" y="708"/>
                          </a:lnTo>
                          <a:lnTo>
                            <a:pt x="142" y="741"/>
                          </a:lnTo>
                          <a:lnTo>
                            <a:pt x="214" y="757"/>
                          </a:lnTo>
                          <a:lnTo>
                            <a:pt x="268" y="766"/>
                          </a:lnTo>
                          <a:lnTo>
                            <a:pt x="332" y="770"/>
                          </a:lnTo>
                          <a:lnTo>
                            <a:pt x="252" y="724"/>
                          </a:lnTo>
                          <a:lnTo>
                            <a:pt x="198" y="683"/>
                          </a:lnTo>
                          <a:lnTo>
                            <a:pt x="184" y="649"/>
                          </a:lnTo>
                          <a:lnTo>
                            <a:pt x="193" y="620"/>
                          </a:lnTo>
                          <a:lnTo>
                            <a:pt x="239" y="616"/>
                          </a:lnTo>
                          <a:lnTo>
                            <a:pt x="256" y="649"/>
                          </a:lnTo>
                          <a:lnTo>
                            <a:pt x="268" y="687"/>
                          </a:lnTo>
                          <a:lnTo>
                            <a:pt x="311" y="728"/>
                          </a:lnTo>
                          <a:lnTo>
                            <a:pt x="357" y="762"/>
                          </a:lnTo>
                          <a:lnTo>
                            <a:pt x="403" y="766"/>
                          </a:lnTo>
                          <a:lnTo>
                            <a:pt x="474" y="762"/>
                          </a:lnTo>
                          <a:lnTo>
                            <a:pt x="398" y="703"/>
                          </a:lnTo>
                          <a:lnTo>
                            <a:pt x="344" y="674"/>
                          </a:lnTo>
                          <a:lnTo>
                            <a:pt x="302" y="641"/>
                          </a:lnTo>
                          <a:lnTo>
                            <a:pt x="289" y="616"/>
                          </a:lnTo>
                          <a:lnTo>
                            <a:pt x="293" y="591"/>
                          </a:lnTo>
                          <a:lnTo>
                            <a:pt x="319" y="587"/>
                          </a:lnTo>
                          <a:lnTo>
                            <a:pt x="348" y="612"/>
                          </a:lnTo>
                          <a:lnTo>
                            <a:pt x="365" y="645"/>
                          </a:lnTo>
                          <a:lnTo>
                            <a:pt x="403" y="687"/>
                          </a:lnTo>
                          <a:lnTo>
                            <a:pt x="449" y="708"/>
                          </a:lnTo>
                          <a:lnTo>
                            <a:pt x="483" y="728"/>
                          </a:lnTo>
                          <a:lnTo>
                            <a:pt x="520" y="745"/>
                          </a:lnTo>
                          <a:lnTo>
                            <a:pt x="563" y="753"/>
                          </a:lnTo>
                          <a:lnTo>
                            <a:pt x="613" y="753"/>
                          </a:lnTo>
                          <a:lnTo>
                            <a:pt x="662" y="744"/>
                          </a:lnTo>
                          <a:lnTo>
                            <a:pt x="554" y="708"/>
                          </a:lnTo>
                          <a:lnTo>
                            <a:pt x="512" y="687"/>
                          </a:lnTo>
                          <a:lnTo>
                            <a:pt x="483" y="649"/>
                          </a:lnTo>
                          <a:lnTo>
                            <a:pt x="478" y="616"/>
                          </a:lnTo>
                          <a:lnTo>
                            <a:pt x="503" y="616"/>
                          </a:lnTo>
                          <a:lnTo>
                            <a:pt x="516" y="645"/>
                          </a:lnTo>
                          <a:lnTo>
                            <a:pt x="538" y="670"/>
                          </a:lnTo>
                          <a:lnTo>
                            <a:pt x="571" y="696"/>
                          </a:lnTo>
                          <a:lnTo>
                            <a:pt x="609" y="721"/>
                          </a:lnTo>
                          <a:lnTo>
                            <a:pt x="659" y="742"/>
                          </a:lnTo>
                          <a:lnTo>
                            <a:pt x="697" y="728"/>
                          </a:lnTo>
                          <a:lnTo>
                            <a:pt x="714" y="708"/>
                          </a:lnTo>
                          <a:lnTo>
                            <a:pt x="743" y="657"/>
                          </a:lnTo>
                          <a:lnTo>
                            <a:pt x="689" y="645"/>
                          </a:lnTo>
                          <a:lnTo>
                            <a:pt x="584" y="633"/>
                          </a:lnTo>
                          <a:lnTo>
                            <a:pt x="520" y="604"/>
                          </a:lnTo>
                          <a:lnTo>
                            <a:pt x="487" y="575"/>
                          </a:lnTo>
                          <a:lnTo>
                            <a:pt x="474" y="541"/>
                          </a:lnTo>
                          <a:lnTo>
                            <a:pt x="470" y="525"/>
                          </a:lnTo>
                          <a:lnTo>
                            <a:pt x="487" y="525"/>
                          </a:lnTo>
                          <a:lnTo>
                            <a:pt x="508" y="550"/>
                          </a:lnTo>
                          <a:lnTo>
                            <a:pt x="542" y="595"/>
                          </a:lnTo>
                          <a:lnTo>
                            <a:pt x="617" y="620"/>
                          </a:lnTo>
                          <a:lnTo>
                            <a:pt x="689" y="642"/>
                          </a:lnTo>
                          <a:lnTo>
                            <a:pt x="743" y="657"/>
                          </a:lnTo>
                          <a:lnTo>
                            <a:pt x="764" y="570"/>
                          </a:lnTo>
                          <a:lnTo>
                            <a:pt x="769" y="508"/>
                          </a:lnTo>
                          <a:lnTo>
                            <a:pt x="769" y="453"/>
                          </a:lnTo>
                          <a:lnTo>
                            <a:pt x="697" y="491"/>
                          </a:lnTo>
                          <a:lnTo>
                            <a:pt x="613" y="508"/>
                          </a:lnTo>
                          <a:lnTo>
                            <a:pt x="546" y="504"/>
                          </a:lnTo>
                          <a:lnTo>
                            <a:pt x="528" y="496"/>
                          </a:lnTo>
                          <a:lnTo>
                            <a:pt x="520" y="475"/>
                          </a:lnTo>
                          <a:lnTo>
                            <a:pt x="559" y="475"/>
                          </a:lnTo>
                          <a:lnTo>
                            <a:pt x="600" y="487"/>
                          </a:lnTo>
                          <a:lnTo>
                            <a:pt x="699" y="491"/>
                          </a:lnTo>
                          <a:lnTo>
                            <a:pt x="769" y="454"/>
                          </a:lnTo>
                          <a:lnTo>
                            <a:pt x="773" y="374"/>
                          </a:lnTo>
                          <a:lnTo>
                            <a:pt x="777" y="320"/>
                          </a:lnTo>
                          <a:lnTo>
                            <a:pt x="781" y="266"/>
                          </a:lnTo>
                          <a:lnTo>
                            <a:pt x="773" y="174"/>
                          </a:lnTo>
                          <a:lnTo>
                            <a:pt x="751" y="141"/>
                          </a:lnTo>
                          <a:lnTo>
                            <a:pt x="689" y="100"/>
                          </a:lnTo>
                          <a:lnTo>
                            <a:pt x="709" y="104"/>
                          </a:lnTo>
                          <a:lnTo>
                            <a:pt x="773" y="133"/>
                          </a:lnTo>
                          <a:lnTo>
                            <a:pt x="747" y="75"/>
                          </a:lnTo>
                          <a:lnTo>
                            <a:pt x="726" y="45"/>
                          </a:lnTo>
                          <a:lnTo>
                            <a:pt x="709" y="25"/>
                          </a:lnTo>
                          <a:lnTo>
                            <a:pt x="638" y="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6" name="Freeform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0" y="1823"/>
                      <a:ext cx="46" cy="29"/>
                    </a:xfrm>
                    <a:custGeom>
                      <a:avLst/>
                      <a:gdLst>
                        <a:gd name="T0" fmla="*/ 0 w 198"/>
                        <a:gd name="T1" fmla="*/ 0 h 176"/>
                        <a:gd name="T2" fmla="*/ 0 w 198"/>
                        <a:gd name="T3" fmla="*/ 0 h 176"/>
                        <a:gd name="T4" fmla="*/ 0 w 198"/>
                        <a:gd name="T5" fmla="*/ 0 h 176"/>
                        <a:gd name="T6" fmla="*/ 0 w 198"/>
                        <a:gd name="T7" fmla="*/ 0 h 176"/>
                        <a:gd name="T8" fmla="*/ 0 w 198"/>
                        <a:gd name="T9" fmla="*/ 0 h 176"/>
                        <a:gd name="T10" fmla="*/ 0 w 198"/>
                        <a:gd name="T11" fmla="*/ 0 h 176"/>
                        <a:gd name="T12" fmla="*/ 0 w 198"/>
                        <a:gd name="T13" fmla="*/ 0 h 176"/>
                        <a:gd name="T14" fmla="*/ 0 w 198"/>
                        <a:gd name="T15" fmla="*/ 0 h 176"/>
                        <a:gd name="T16" fmla="*/ 0 w 198"/>
                        <a:gd name="T17" fmla="*/ 0 h 176"/>
                        <a:gd name="T18" fmla="*/ 0 w 198"/>
                        <a:gd name="T19" fmla="*/ 0 h 176"/>
                        <a:gd name="T20" fmla="*/ 0 w 198"/>
                        <a:gd name="T21" fmla="*/ 0 h 176"/>
                        <a:gd name="T22" fmla="*/ 0 w 198"/>
                        <a:gd name="T23" fmla="*/ 0 h 176"/>
                        <a:gd name="T24" fmla="*/ 0 w 198"/>
                        <a:gd name="T25" fmla="*/ 0 h 176"/>
                        <a:gd name="T26" fmla="*/ 0 w 198"/>
                        <a:gd name="T27" fmla="*/ 0 h 176"/>
                        <a:gd name="T28" fmla="*/ 0 w 198"/>
                        <a:gd name="T29" fmla="*/ 0 h 176"/>
                        <a:gd name="T30" fmla="*/ 0 w 198"/>
                        <a:gd name="T31" fmla="*/ 0 h 176"/>
                        <a:gd name="T32" fmla="*/ 0 w 198"/>
                        <a:gd name="T33" fmla="*/ 0 h 176"/>
                        <a:gd name="T34" fmla="*/ 0 w 198"/>
                        <a:gd name="T35" fmla="*/ 0 h 176"/>
                        <a:gd name="T36" fmla="*/ 0 w 198"/>
                        <a:gd name="T37" fmla="*/ 0 h 176"/>
                        <a:gd name="T38" fmla="*/ 0 w 198"/>
                        <a:gd name="T39" fmla="*/ 0 h 176"/>
                        <a:gd name="T40" fmla="*/ 0 w 198"/>
                        <a:gd name="T41" fmla="*/ 0 h 176"/>
                        <a:gd name="T42" fmla="*/ 0 w 198"/>
                        <a:gd name="T43" fmla="*/ 0 h 176"/>
                        <a:gd name="T44" fmla="*/ 0 w 198"/>
                        <a:gd name="T45" fmla="*/ 0 h 17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98"/>
                        <a:gd name="T70" fmla="*/ 0 h 176"/>
                        <a:gd name="T71" fmla="*/ 198 w 198"/>
                        <a:gd name="T72" fmla="*/ 176 h 17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98" h="176">
                          <a:moveTo>
                            <a:pt x="0" y="0"/>
                          </a:moveTo>
                          <a:lnTo>
                            <a:pt x="0" y="14"/>
                          </a:lnTo>
                          <a:lnTo>
                            <a:pt x="26" y="48"/>
                          </a:lnTo>
                          <a:lnTo>
                            <a:pt x="51" y="66"/>
                          </a:lnTo>
                          <a:lnTo>
                            <a:pt x="103" y="105"/>
                          </a:lnTo>
                          <a:lnTo>
                            <a:pt x="125" y="121"/>
                          </a:lnTo>
                          <a:lnTo>
                            <a:pt x="175" y="159"/>
                          </a:lnTo>
                          <a:lnTo>
                            <a:pt x="120" y="142"/>
                          </a:lnTo>
                          <a:lnTo>
                            <a:pt x="66" y="125"/>
                          </a:lnTo>
                          <a:lnTo>
                            <a:pt x="12" y="121"/>
                          </a:lnTo>
                          <a:lnTo>
                            <a:pt x="16" y="138"/>
                          </a:lnTo>
                          <a:lnTo>
                            <a:pt x="103" y="154"/>
                          </a:lnTo>
                          <a:lnTo>
                            <a:pt x="150" y="172"/>
                          </a:lnTo>
                          <a:lnTo>
                            <a:pt x="175" y="176"/>
                          </a:lnTo>
                          <a:lnTo>
                            <a:pt x="196" y="169"/>
                          </a:lnTo>
                          <a:lnTo>
                            <a:pt x="198" y="148"/>
                          </a:lnTo>
                          <a:lnTo>
                            <a:pt x="181" y="133"/>
                          </a:lnTo>
                          <a:lnTo>
                            <a:pt x="157" y="108"/>
                          </a:lnTo>
                          <a:lnTo>
                            <a:pt x="127" y="75"/>
                          </a:lnTo>
                          <a:lnTo>
                            <a:pt x="97" y="37"/>
                          </a:lnTo>
                          <a:lnTo>
                            <a:pt x="62" y="12"/>
                          </a:lnTo>
                          <a:lnTo>
                            <a:pt x="24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7" name="Freeform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1802"/>
                      <a:ext cx="43" cy="34"/>
                    </a:xfrm>
                    <a:custGeom>
                      <a:avLst/>
                      <a:gdLst>
                        <a:gd name="T0" fmla="*/ 0 w 180"/>
                        <a:gd name="T1" fmla="*/ 0 h 229"/>
                        <a:gd name="T2" fmla="*/ 0 w 180"/>
                        <a:gd name="T3" fmla="*/ 0 h 229"/>
                        <a:gd name="T4" fmla="*/ 0 w 180"/>
                        <a:gd name="T5" fmla="*/ 0 h 229"/>
                        <a:gd name="T6" fmla="*/ 0 w 180"/>
                        <a:gd name="T7" fmla="*/ 0 h 229"/>
                        <a:gd name="T8" fmla="*/ 0 w 180"/>
                        <a:gd name="T9" fmla="*/ 0 h 229"/>
                        <a:gd name="T10" fmla="*/ 0 w 180"/>
                        <a:gd name="T11" fmla="*/ 0 h 229"/>
                        <a:gd name="T12" fmla="*/ 0 w 180"/>
                        <a:gd name="T13" fmla="*/ 0 h 229"/>
                        <a:gd name="T14" fmla="*/ 0 w 180"/>
                        <a:gd name="T15" fmla="*/ 0 h 229"/>
                        <a:gd name="T16" fmla="*/ 0 w 180"/>
                        <a:gd name="T17" fmla="*/ 0 h 229"/>
                        <a:gd name="T18" fmla="*/ 0 w 180"/>
                        <a:gd name="T19" fmla="*/ 0 h 229"/>
                        <a:gd name="T20" fmla="*/ 0 w 180"/>
                        <a:gd name="T21" fmla="*/ 0 h 229"/>
                        <a:gd name="T22" fmla="*/ 0 w 180"/>
                        <a:gd name="T23" fmla="*/ 0 h 229"/>
                        <a:gd name="T24" fmla="*/ 0 w 180"/>
                        <a:gd name="T25" fmla="*/ 0 h 229"/>
                        <a:gd name="T26" fmla="*/ 0 w 180"/>
                        <a:gd name="T27" fmla="*/ 0 h 229"/>
                        <a:gd name="T28" fmla="*/ 0 w 180"/>
                        <a:gd name="T29" fmla="*/ 0 h 229"/>
                        <a:gd name="T30" fmla="*/ 0 w 180"/>
                        <a:gd name="T31" fmla="*/ 0 h 229"/>
                        <a:gd name="T32" fmla="*/ 0 w 180"/>
                        <a:gd name="T33" fmla="*/ 0 h 22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80"/>
                        <a:gd name="T52" fmla="*/ 0 h 229"/>
                        <a:gd name="T53" fmla="*/ 180 w 180"/>
                        <a:gd name="T54" fmla="*/ 229 h 22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80" h="229">
                          <a:moveTo>
                            <a:pt x="33" y="0"/>
                          </a:moveTo>
                          <a:lnTo>
                            <a:pt x="8" y="4"/>
                          </a:lnTo>
                          <a:lnTo>
                            <a:pt x="0" y="25"/>
                          </a:lnTo>
                          <a:lnTo>
                            <a:pt x="2" y="43"/>
                          </a:lnTo>
                          <a:lnTo>
                            <a:pt x="17" y="67"/>
                          </a:lnTo>
                          <a:lnTo>
                            <a:pt x="37" y="74"/>
                          </a:lnTo>
                          <a:lnTo>
                            <a:pt x="77" y="99"/>
                          </a:lnTo>
                          <a:lnTo>
                            <a:pt x="115" y="130"/>
                          </a:lnTo>
                          <a:lnTo>
                            <a:pt x="142" y="172"/>
                          </a:lnTo>
                          <a:lnTo>
                            <a:pt x="172" y="216"/>
                          </a:lnTo>
                          <a:lnTo>
                            <a:pt x="180" y="229"/>
                          </a:lnTo>
                          <a:lnTo>
                            <a:pt x="172" y="178"/>
                          </a:lnTo>
                          <a:lnTo>
                            <a:pt x="165" y="132"/>
                          </a:lnTo>
                          <a:lnTo>
                            <a:pt x="151" y="93"/>
                          </a:lnTo>
                          <a:lnTo>
                            <a:pt x="126" y="56"/>
                          </a:lnTo>
                          <a:lnTo>
                            <a:pt x="60" y="6"/>
                          </a:ln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8" name="Freeform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7" y="1768"/>
                      <a:ext cx="43" cy="21"/>
                    </a:xfrm>
                    <a:custGeom>
                      <a:avLst/>
                      <a:gdLst>
                        <a:gd name="T0" fmla="*/ 0 w 193"/>
                        <a:gd name="T1" fmla="*/ 0 h 133"/>
                        <a:gd name="T2" fmla="*/ 0 w 193"/>
                        <a:gd name="T3" fmla="*/ 0 h 133"/>
                        <a:gd name="T4" fmla="*/ 0 w 193"/>
                        <a:gd name="T5" fmla="*/ 0 h 133"/>
                        <a:gd name="T6" fmla="*/ 0 w 193"/>
                        <a:gd name="T7" fmla="*/ 0 h 133"/>
                        <a:gd name="T8" fmla="*/ 0 w 193"/>
                        <a:gd name="T9" fmla="*/ 0 h 133"/>
                        <a:gd name="T10" fmla="*/ 0 w 193"/>
                        <a:gd name="T11" fmla="*/ 0 h 133"/>
                        <a:gd name="T12" fmla="*/ 0 w 193"/>
                        <a:gd name="T13" fmla="*/ 0 h 133"/>
                        <a:gd name="T14" fmla="*/ 0 w 193"/>
                        <a:gd name="T15" fmla="*/ 0 h 133"/>
                        <a:gd name="T16" fmla="*/ 0 w 193"/>
                        <a:gd name="T17" fmla="*/ 0 h 133"/>
                        <a:gd name="T18" fmla="*/ 0 w 193"/>
                        <a:gd name="T19" fmla="*/ 0 h 13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3"/>
                        <a:gd name="T31" fmla="*/ 0 h 133"/>
                        <a:gd name="T32" fmla="*/ 193 w 193"/>
                        <a:gd name="T33" fmla="*/ 133 h 13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3" h="133">
                          <a:moveTo>
                            <a:pt x="0" y="133"/>
                          </a:moveTo>
                          <a:lnTo>
                            <a:pt x="34" y="104"/>
                          </a:lnTo>
                          <a:lnTo>
                            <a:pt x="88" y="83"/>
                          </a:lnTo>
                          <a:lnTo>
                            <a:pt x="125" y="74"/>
                          </a:lnTo>
                          <a:lnTo>
                            <a:pt x="193" y="0"/>
                          </a:lnTo>
                          <a:lnTo>
                            <a:pt x="142" y="29"/>
                          </a:lnTo>
                          <a:lnTo>
                            <a:pt x="96" y="49"/>
                          </a:lnTo>
                          <a:lnTo>
                            <a:pt x="63" y="66"/>
                          </a:lnTo>
                          <a:lnTo>
                            <a:pt x="46" y="83"/>
                          </a:lnTo>
                          <a:lnTo>
                            <a:pt x="0" y="133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79" name="Freeform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1" y="1804"/>
                      <a:ext cx="27" cy="53"/>
                    </a:xfrm>
                    <a:custGeom>
                      <a:avLst/>
                      <a:gdLst>
                        <a:gd name="T0" fmla="*/ 0 w 109"/>
                        <a:gd name="T1" fmla="*/ 0 h 342"/>
                        <a:gd name="T2" fmla="*/ 0 w 109"/>
                        <a:gd name="T3" fmla="*/ 0 h 342"/>
                        <a:gd name="T4" fmla="*/ 0 w 109"/>
                        <a:gd name="T5" fmla="*/ 0 h 342"/>
                        <a:gd name="T6" fmla="*/ 0 w 109"/>
                        <a:gd name="T7" fmla="*/ 0 h 342"/>
                        <a:gd name="T8" fmla="*/ 0 w 109"/>
                        <a:gd name="T9" fmla="*/ 0 h 342"/>
                        <a:gd name="T10" fmla="*/ 0 w 109"/>
                        <a:gd name="T11" fmla="*/ 0 h 342"/>
                        <a:gd name="T12" fmla="*/ 0 w 109"/>
                        <a:gd name="T13" fmla="*/ 0 h 342"/>
                        <a:gd name="T14" fmla="*/ 0 w 109"/>
                        <a:gd name="T15" fmla="*/ 0 h 342"/>
                        <a:gd name="T16" fmla="*/ 0 w 109"/>
                        <a:gd name="T17" fmla="*/ 0 h 342"/>
                        <a:gd name="T18" fmla="*/ 0 w 109"/>
                        <a:gd name="T19" fmla="*/ 0 h 342"/>
                        <a:gd name="T20" fmla="*/ 0 w 109"/>
                        <a:gd name="T21" fmla="*/ 0 h 342"/>
                        <a:gd name="T22" fmla="*/ 0 w 109"/>
                        <a:gd name="T23" fmla="*/ 0 h 342"/>
                        <a:gd name="T24" fmla="*/ 0 w 109"/>
                        <a:gd name="T25" fmla="*/ 0 h 342"/>
                        <a:gd name="T26" fmla="*/ 0 w 109"/>
                        <a:gd name="T27" fmla="*/ 0 h 342"/>
                        <a:gd name="T28" fmla="*/ 0 w 109"/>
                        <a:gd name="T29" fmla="*/ 0 h 342"/>
                        <a:gd name="T30" fmla="*/ 0 w 109"/>
                        <a:gd name="T31" fmla="*/ 0 h 342"/>
                        <a:gd name="T32" fmla="*/ 0 w 109"/>
                        <a:gd name="T33" fmla="*/ 0 h 342"/>
                        <a:gd name="T34" fmla="*/ 0 w 109"/>
                        <a:gd name="T35" fmla="*/ 0 h 342"/>
                        <a:gd name="T36" fmla="*/ 0 w 109"/>
                        <a:gd name="T37" fmla="*/ 0 h 34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09"/>
                        <a:gd name="T58" fmla="*/ 0 h 342"/>
                        <a:gd name="T59" fmla="*/ 109 w 109"/>
                        <a:gd name="T60" fmla="*/ 342 h 342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09" h="342">
                          <a:moveTo>
                            <a:pt x="0" y="342"/>
                          </a:moveTo>
                          <a:lnTo>
                            <a:pt x="54" y="342"/>
                          </a:lnTo>
                          <a:lnTo>
                            <a:pt x="72" y="338"/>
                          </a:lnTo>
                          <a:lnTo>
                            <a:pt x="72" y="325"/>
                          </a:lnTo>
                          <a:lnTo>
                            <a:pt x="84" y="313"/>
                          </a:lnTo>
                          <a:lnTo>
                            <a:pt x="101" y="300"/>
                          </a:lnTo>
                          <a:lnTo>
                            <a:pt x="93" y="287"/>
                          </a:lnTo>
                          <a:lnTo>
                            <a:pt x="93" y="270"/>
                          </a:lnTo>
                          <a:lnTo>
                            <a:pt x="105" y="249"/>
                          </a:lnTo>
                          <a:lnTo>
                            <a:pt x="105" y="228"/>
                          </a:lnTo>
                          <a:lnTo>
                            <a:pt x="97" y="203"/>
                          </a:lnTo>
                          <a:lnTo>
                            <a:pt x="97" y="149"/>
                          </a:lnTo>
                          <a:lnTo>
                            <a:pt x="109" y="100"/>
                          </a:lnTo>
                          <a:lnTo>
                            <a:pt x="105" y="62"/>
                          </a:lnTo>
                          <a:lnTo>
                            <a:pt x="105" y="0"/>
                          </a:lnTo>
                          <a:lnTo>
                            <a:pt x="72" y="95"/>
                          </a:lnTo>
                          <a:lnTo>
                            <a:pt x="42" y="183"/>
                          </a:lnTo>
                          <a:lnTo>
                            <a:pt x="21" y="278"/>
                          </a:lnTo>
                          <a:lnTo>
                            <a:pt x="0" y="342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0" name="Freeform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0" y="1862"/>
                      <a:ext cx="46" cy="8"/>
                    </a:xfrm>
                    <a:custGeom>
                      <a:avLst/>
                      <a:gdLst>
                        <a:gd name="T0" fmla="*/ 0 w 194"/>
                        <a:gd name="T1" fmla="*/ 0 h 66"/>
                        <a:gd name="T2" fmla="*/ 0 w 194"/>
                        <a:gd name="T3" fmla="*/ 0 h 66"/>
                        <a:gd name="T4" fmla="*/ 0 w 194"/>
                        <a:gd name="T5" fmla="*/ 0 h 66"/>
                        <a:gd name="T6" fmla="*/ 0 w 194"/>
                        <a:gd name="T7" fmla="*/ 0 h 66"/>
                        <a:gd name="T8" fmla="*/ 0 w 194"/>
                        <a:gd name="T9" fmla="*/ 0 h 66"/>
                        <a:gd name="T10" fmla="*/ 0 w 194"/>
                        <a:gd name="T11" fmla="*/ 0 h 66"/>
                        <a:gd name="T12" fmla="*/ 0 w 194"/>
                        <a:gd name="T13" fmla="*/ 0 h 66"/>
                        <a:gd name="T14" fmla="*/ 0 w 194"/>
                        <a:gd name="T15" fmla="*/ 0 h 66"/>
                        <a:gd name="T16" fmla="*/ 0 w 194"/>
                        <a:gd name="T17" fmla="*/ 0 h 66"/>
                        <a:gd name="T18" fmla="*/ 0 w 194"/>
                        <a:gd name="T19" fmla="*/ 0 h 66"/>
                        <a:gd name="T20" fmla="*/ 0 w 194"/>
                        <a:gd name="T21" fmla="*/ 0 h 6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94"/>
                        <a:gd name="T34" fmla="*/ 0 h 66"/>
                        <a:gd name="T35" fmla="*/ 194 w 194"/>
                        <a:gd name="T36" fmla="*/ 66 h 6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94" h="66">
                          <a:moveTo>
                            <a:pt x="156" y="32"/>
                          </a:moveTo>
                          <a:lnTo>
                            <a:pt x="112" y="13"/>
                          </a:lnTo>
                          <a:lnTo>
                            <a:pt x="74" y="3"/>
                          </a:lnTo>
                          <a:lnTo>
                            <a:pt x="22" y="0"/>
                          </a:lnTo>
                          <a:lnTo>
                            <a:pt x="0" y="4"/>
                          </a:lnTo>
                          <a:lnTo>
                            <a:pt x="9" y="25"/>
                          </a:lnTo>
                          <a:lnTo>
                            <a:pt x="30" y="41"/>
                          </a:lnTo>
                          <a:lnTo>
                            <a:pt x="76" y="54"/>
                          </a:lnTo>
                          <a:lnTo>
                            <a:pt x="148" y="66"/>
                          </a:lnTo>
                          <a:lnTo>
                            <a:pt x="194" y="62"/>
                          </a:lnTo>
                          <a:lnTo>
                            <a:pt x="156" y="3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1" name="Freeform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1" y="1868"/>
                      <a:ext cx="30" cy="21"/>
                    </a:xfrm>
                    <a:custGeom>
                      <a:avLst/>
                      <a:gdLst>
                        <a:gd name="T0" fmla="*/ 0 w 118"/>
                        <a:gd name="T1" fmla="*/ 0 h 144"/>
                        <a:gd name="T2" fmla="*/ 0 w 118"/>
                        <a:gd name="T3" fmla="*/ 0 h 144"/>
                        <a:gd name="T4" fmla="*/ 0 w 118"/>
                        <a:gd name="T5" fmla="*/ 0 h 144"/>
                        <a:gd name="T6" fmla="*/ 0 w 118"/>
                        <a:gd name="T7" fmla="*/ 0 h 144"/>
                        <a:gd name="T8" fmla="*/ 0 w 118"/>
                        <a:gd name="T9" fmla="*/ 0 h 144"/>
                        <a:gd name="T10" fmla="*/ 0 w 118"/>
                        <a:gd name="T11" fmla="*/ 0 h 144"/>
                        <a:gd name="T12" fmla="*/ 0 w 118"/>
                        <a:gd name="T13" fmla="*/ 0 h 144"/>
                        <a:gd name="T14" fmla="*/ 0 w 118"/>
                        <a:gd name="T15" fmla="*/ 0 h 144"/>
                        <a:gd name="T16" fmla="*/ 0 w 118"/>
                        <a:gd name="T17" fmla="*/ 0 h 144"/>
                        <a:gd name="T18" fmla="*/ 0 w 118"/>
                        <a:gd name="T19" fmla="*/ 0 h 144"/>
                        <a:gd name="T20" fmla="*/ 0 w 118"/>
                        <a:gd name="T21" fmla="*/ 0 h 144"/>
                        <a:gd name="T22" fmla="*/ 0 w 118"/>
                        <a:gd name="T23" fmla="*/ 0 h 144"/>
                        <a:gd name="T24" fmla="*/ 0 w 118"/>
                        <a:gd name="T25" fmla="*/ 0 h 1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18"/>
                        <a:gd name="T40" fmla="*/ 0 h 144"/>
                        <a:gd name="T41" fmla="*/ 118 w 118"/>
                        <a:gd name="T42" fmla="*/ 144 h 1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18" h="144">
                          <a:moveTo>
                            <a:pt x="54" y="40"/>
                          </a:moveTo>
                          <a:lnTo>
                            <a:pt x="40" y="9"/>
                          </a:lnTo>
                          <a:lnTo>
                            <a:pt x="17" y="0"/>
                          </a:lnTo>
                          <a:lnTo>
                            <a:pt x="2" y="7"/>
                          </a:lnTo>
                          <a:lnTo>
                            <a:pt x="0" y="23"/>
                          </a:lnTo>
                          <a:lnTo>
                            <a:pt x="10" y="52"/>
                          </a:lnTo>
                          <a:lnTo>
                            <a:pt x="27" y="77"/>
                          </a:lnTo>
                          <a:lnTo>
                            <a:pt x="48" y="100"/>
                          </a:lnTo>
                          <a:lnTo>
                            <a:pt x="76" y="124"/>
                          </a:lnTo>
                          <a:lnTo>
                            <a:pt x="118" y="144"/>
                          </a:lnTo>
                          <a:lnTo>
                            <a:pt x="80" y="102"/>
                          </a:lnTo>
                          <a:lnTo>
                            <a:pt x="68" y="73"/>
                          </a:lnTo>
                          <a:lnTo>
                            <a:pt x="54" y="4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82" name="Freeform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7" y="1749"/>
                      <a:ext cx="66" cy="26"/>
                    </a:xfrm>
                    <a:custGeom>
                      <a:avLst/>
                      <a:gdLst>
                        <a:gd name="T0" fmla="*/ 0 w 279"/>
                        <a:gd name="T1" fmla="*/ 0 h 173"/>
                        <a:gd name="T2" fmla="*/ 0 w 279"/>
                        <a:gd name="T3" fmla="*/ 0 h 173"/>
                        <a:gd name="T4" fmla="*/ 0 w 279"/>
                        <a:gd name="T5" fmla="*/ 0 h 173"/>
                        <a:gd name="T6" fmla="*/ 0 w 279"/>
                        <a:gd name="T7" fmla="*/ 0 h 173"/>
                        <a:gd name="T8" fmla="*/ 0 w 279"/>
                        <a:gd name="T9" fmla="*/ 0 h 173"/>
                        <a:gd name="T10" fmla="*/ 0 w 279"/>
                        <a:gd name="T11" fmla="*/ 0 h 173"/>
                        <a:gd name="T12" fmla="*/ 0 w 279"/>
                        <a:gd name="T13" fmla="*/ 0 h 173"/>
                        <a:gd name="T14" fmla="*/ 0 w 279"/>
                        <a:gd name="T15" fmla="*/ 0 h 173"/>
                        <a:gd name="T16" fmla="*/ 0 w 279"/>
                        <a:gd name="T17" fmla="*/ 0 h 173"/>
                        <a:gd name="T18" fmla="*/ 0 w 279"/>
                        <a:gd name="T19" fmla="*/ 0 h 173"/>
                        <a:gd name="T20" fmla="*/ 0 w 279"/>
                        <a:gd name="T21" fmla="*/ 0 h 173"/>
                        <a:gd name="T22" fmla="*/ 0 w 279"/>
                        <a:gd name="T23" fmla="*/ 0 h 17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79"/>
                        <a:gd name="T37" fmla="*/ 0 h 173"/>
                        <a:gd name="T38" fmla="*/ 279 w 279"/>
                        <a:gd name="T39" fmla="*/ 173 h 17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79" h="173">
                          <a:moveTo>
                            <a:pt x="0" y="173"/>
                          </a:moveTo>
                          <a:lnTo>
                            <a:pt x="9" y="102"/>
                          </a:lnTo>
                          <a:lnTo>
                            <a:pt x="67" y="77"/>
                          </a:lnTo>
                          <a:lnTo>
                            <a:pt x="147" y="46"/>
                          </a:lnTo>
                          <a:lnTo>
                            <a:pt x="203" y="23"/>
                          </a:lnTo>
                          <a:lnTo>
                            <a:pt x="258" y="0"/>
                          </a:lnTo>
                          <a:lnTo>
                            <a:pt x="279" y="50"/>
                          </a:lnTo>
                          <a:lnTo>
                            <a:pt x="229" y="79"/>
                          </a:lnTo>
                          <a:lnTo>
                            <a:pt x="168" y="100"/>
                          </a:lnTo>
                          <a:lnTo>
                            <a:pt x="122" y="113"/>
                          </a:lnTo>
                          <a:lnTo>
                            <a:pt x="65" y="144"/>
                          </a:lnTo>
                          <a:lnTo>
                            <a:pt x="0" y="173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grpSp>
                <p:nvGrpSpPr>
                  <p:cNvPr id="16464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5051" y="1876"/>
                    <a:ext cx="133" cy="118"/>
                    <a:chOff x="5051" y="1876"/>
                    <a:chExt cx="133" cy="118"/>
                  </a:xfrm>
                </p:grpSpPr>
                <p:sp>
                  <p:nvSpPr>
                    <p:cNvPr id="16467" name="Freeform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1" y="1876"/>
                      <a:ext cx="134" cy="119"/>
                    </a:xfrm>
                    <a:custGeom>
                      <a:avLst/>
                      <a:gdLst>
                        <a:gd name="T0" fmla="*/ 0 w 575"/>
                        <a:gd name="T1" fmla="*/ 0 h 770"/>
                        <a:gd name="T2" fmla="*/ 0 w 575"/>
                        <a:gd name="T3" fmla="*/ 0 h 770"/>
                        <a:gd name="T4" fmla="*/ 0 w 575"/>
                        <a:gd name="T5" fmla="*/ 0 h 770"/>
                        <a:gd name="T6" fmla="*/ 0 w 575"/>
                        <a:gd name="T7" fmla="*/ 0 h 770"/>
                        <a:gd name="T8" fmla="*/ 0 w 575"/>
                        <a:gd name="T9" fmla="*/ 0 h 770"/>
                        <a:gd name="T10" fmla="*/ 0 w 575"/>
                        <a:gd name="T11" fmla="*/ 0 h 770"/>
                        <a:gd name="T12" fmla="*/ 0 w 575"/>
                        <a:gd name="T13" fmla="*/ 0 h 770"/>
                        <a:gd name="T14" fmla="*/ 0 w 575"/>
                        <a:gd name="T15" fmla="*/ 0 h 770"/>
                        <a:gd name="T16" fmla="*/ 0 w 575"/>
                        <a:gd name="T17" fmla="*/ 0 h 770"/>
                        <a:gd name="T18" fmla="*/ 0 w 575"/>
                        <a:gd name="T19" fmla="*/ 0 h 770"/>
                        <a:gd name="T20" fmla="*/ 0 w 575"/>
                        <a:gd name="T21" fmla="*/ 0 h 770"/>
                        <a:gd name="T22" fmla="*/ 0 w 575"/>
                        <a:gd name="T23" fmla="*/ 0 h 770"/>
                        <a:gd name="T24" fmla="*/ 0 w 575"/>
                        <a:gd name="T25" fmla="*/ 0 h 770"/>
                        <a:gd name="T26" fmla="*/ 0 w 575"/>
                        <a:gd name="T27" fmla="*/ 0 h 770"/>
                        <a:gd name="T28" fmla="*/ 0 w 575"/>
                        <a:gd name="T29" fmla="*/ 0 h 770"/>
                        <a:gd name="T30" fmla="*/ 0 w 575"/>
                        <a:gd name="T31" fmla="*/ 0 h 770"/>
                        <a:gd name="T32" fmla="*/ 0 w 575"/>
                        <a:gd name="T33" fmla="*/ 0 h 770"/>
                        <a:gd name="T34" fmla="*/ 0 w 575"/>
                        <a:gd name="T35" fmla="*/ 0 h 770"/>
                        <a:gd name="T36" fmla="*/ 0 w 575"/>
                        <a:gd name="T37" fmla="*/ 0 h 770"/>
                        <a:gd name="T38" fmla="*/ 0 w 575"/>
                        <a:gd name="T39" fmla="*/ 0 h 770"/>
                        <a:gd name="T40" fmla="*/ 0 w 575"/>
                        <a:gd name="T41" fmla="*/ 0 h 770"/>
                        <a:gd name="T42" fmla="*/ 0 w 575"/>
                        <a:gd name="T43" fmla="*/ 0 h 770"/>
                        <a:gd name="T44" fmla="*/ 0 w 575"/>
                        <a:gd name="T45" fmla="*/ 0 h 770"/>
                        <a:gd name="T46" fmla="*/ 0 w 575"/>
                        <a:gd name="T47" fmla="*/ 0 h 77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575"/>
                        <a:gd name="T73" fmla="*/ 0 h 770"/>
                        <a:gd name="T74" fmla="*/ 575 w 575"/>
                        <a:gd name="T75" fmla="*/ 770 h 770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575" h="770">
                          <a:moveTo>
                            <a:pt x="256" y="113"/>
                          </a:moveTo>
                          <a:lnTo>
                            <a:pt x="361" y="104"/>
                          </a:lnTo>
                          <a:lnTo>
                            <a:pt x="425" y="88"/>
                          </a:lnTo>
                          <a:lnTo>
                            <a:pt x="445" y="59"/>
                          </a:lnTo>
                          <a:lnTo>
                            <a:pt x="445" y="34"/>
                          </a:lnTo>
                          <a:lnTo>
                            <a:pt x="462" y="13"/>
                          </a:lnTo>
                          <a:lnTo>
                            <a:pt x="520" y="0"/>
                          </a:lnTo>
                          <a:lnTo>
                            <a:pt x="575" y="4"/>
                          </a:lnTo>
                          <a:lnTo>
                            <a:pt x="508" y="599"/>
                          </a:lnTo>
                          <a:lnTo>
                            <a:pt x="462" y="654"/>
                          </a:lnTo>
                          <a:lnTo>
                            <a:pt x="403" y="708"/>
                          </a:lnTo>
                          <a:lnTo>
                            <a:pt x="320" y="750"/>
                          </a:lnTo>
                          <a:lnTo>
                            <a:pt x="223" y="762"/>
                          </a:lnTo>
                          <a:lnTo>
                            <a:pt x="93" y="770"/>
                          </a:lnTo>
                          <a:lnTo>
                            <a:pt x="17" y="758"/>
                          </a:lnTo>
                          <a:lnTo>
                            <a:pt x="0" y="716"/>
                          </a:lnTo>
                          <a:lnTo>
                            <a:pt x="9" y="662"/>
                          </a:lnTo>
                          <a:lnTo>
                            <a:pt x="63" y="495"/>
                          </a:lnTo>
                          <a:lnTo>
                            <a:pt x="109" y="329"/>
                          </a:lnTo>
                          <a:lnTo>
                            <a:pt x="130" y="204"/>
                          </a:lnTo>
                          <a:lnTo>
                            <a:pt x="130" y="171"/>
                          </a:lnTo>
                          <a:lnTo>
                            <a:pt x="159" y="125"/>
                          </a:lnTo>
                          <a:lnTo>
                            <a:pt x="194" y="113"/>
                          </a:lnTo>
                          <a:lnTo>
                            <a:pt x="256" y="11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6468" name="Freeform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7" y="1881"/>
                      <a:ext cx="118" cy="108"/>
                    </a:xfrm>
                    <a:custGeom>
                      <a:avLst/>
                      <a:gdLst>
                        <a:gd name="T0" fmla="*/ 0 w 496"/>
                        <a:gd name="T1" fmla="*/ 0 h 708"/>
                        <a:gd name="T2" fmla="*/ 0 w 496"/>
                        <a:gd name="T3" fmla="*/ 0 h 708"/>
                        <a:gd name="T4" fmla="*/ 0 w 496"/>
                        <a:gd name="T5" fmla="*/ 0 h 708"/>
                        <a:gd name="T6" fmla="*/ 0 w 496"/>
                        <a:gd name="T7" fmla="*/ 0 h 708"/>
                        <a:gd name="T8" fmla="*/ 0 w 496"/>
                        <a:gd name="T9" fmla="*/ 0 h 708"/>
                        <a:gd name="T10" fmla="*/ 0 w 496"/>
                        <a:gd name="T11" fmla="*/ 0 h 708"/>
                        <a:gd name="T12" fmla="*/ 0 w 496"/>
                        <a:gd name="T13" fmla="*/ 0 h 708"/>
                        <a:gd name="T14" fmla="*/ 0 w 496"/>
                        <a:gd name="T15" fmla="*/ 0 h 708"/>
                        <a:gd name="T16" fmla="*/ 0 w 496"/>
                        <a:gd name="T17" fmla="*/ 0 h 708"/>
                        <a:gd name="T18" fmla="*/ 0 w 496"/>
                        <a:gd name="T19" fmla="*/ 0 h 708"/>
                        <a:gd name="T20" fmla="*/ 0 w 496"/>
                        <a:gd name="T21" fmla="*/ 0 h 708"/>
                        <a:gd name="T22" fmla="*/ 0 w 496"/>
                        <a:gd name="T23" fmla="*/ 0 h 708"/>
                        <a:gd name="T24" fmla="*/ 0 w 496"/>
                        <a:gd name="T25" fmla="*/ 0 h 708"/>
                        <a:gd name="T26" fmla="*/ 0 w 496"/>
                        <a:gd name="T27" fmla="*/ 0 h 708"/>
                        <a:gd name="T28" fmla="*/ 0 w 496"/>
                        <a:gd name="T29" fmla="*/ 0 h 708"/>
                        <a:gd name="T30" fmla="*/ 0 w 496"/>
                        <a:gd name="T31" fmla="*/ 0 h 708"/>
                        <a:gd name="T32" fmla="*/ 0 w 496"/>
                        <a:gd name="T33" fmla="*/ 0 h 708"/>
                        <a:gd name="T34" fmla="*/ 0 w 496"/>
                        <a:gd name="T35" fmla="*/ 0 h 708"/>
                        <a:gd name="T36" fmla="*/ 0 w 496"/>
                        <a:gd name="T37" fmla="*/ 0 h 708"/>
                        <a:gd name="T38" fmla="*/ 0 w 496"/>
                        <a:gd name="T39" fmla="*/ 0 h 708"/>
                        <a:gd name="T40" fmla="*/ 0 w 496"/>
                        <a:gd name="T41" fmla="*/ 0 h 70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496"/>
                        <a:gd name="T64" fmla="*/ 0 h 708"/>
                        <a:gd name="T65" fmla="*/ 496 w 496"/>
                        <a:gd name="T66" fmla="*/ 708 h 70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496" h="708">
                          <a:moveTo>
                            <a:pt x="172" y="141"/>
                          </a:moveTo>
                          <a:lnTo>
                            <a:pt x="265" y="137"/>
                          </a:lnTo>
                          <a:lnTo>
                            <a:pt x="362" y="120"/>
                          </a:lnTo>
                          <a:lnTo>
                            <a:pt x="420" y="91"/>
                          </a:lnTo>
                          <a:lnTo>
                            <a:pt x="453" y="66"/>
                          </a:lnTo>
                          <a:lnTo>
                            <a:pt x="496" y="0"/>
                          </a:lnTo>
                          <a:lnTo>
                            <a:pt x="433" y="544"/>
                          </a:lnTo>
                          <a:lnTo>
                            <a:pt x="391" y="594"/>
                          </a:lnTo>
                          <a:lnTo>
                            <a:pt x="344" y="641"/>
                          </a:lnTo>
                          <a:lnTo>
                            <a:pt x="286" y="674"/>
                          </a:lnTo>
                          <a:lnTo>
                            <a:pt x="235" y="691"/>
                          </a:lnTo>
                          <a:lnTo>
                            <a:pt x="172" y="699"/>
                          </a:lnTo>
                          <a:lnTo>
                            <a:pt x="113" y="708"/>
                          </a:lnTo>
                          <a:lnTo>
                            <a:pt x="47" y="708"/>
                          </a:lnTo>
                          <a:lnTo>
                            <a:pt x="17" y="699"/>
                          </a:lnTo>
                          <a:lnTo>
                            <a:pt x="0" y="674"/>
                          </a:lnTo>
                          <a:lnTo>
                            <a:pt x="8" y="633"/>
                          </a:lnTo>
                          <a:lnTo>
                            <a:pt x="51" y="536"/>
                          </a:lnTo>
                          <a:lnTo>
                            <a:pt x="122" y="212"/>
                          </a:lnTo>
                          <a:lnTo>
                            <a:pt x="135" y="166"/>
                          </a:lnTo>
                          <a:lnTo>
                            <a:pt x="172" y="141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en-US">
                        <a:solidFill>
                          <a:srgbClr val="000000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6465" name="Freeform 299"/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2011"/>
                    <a:ext cx="10" cy="100"/>
                  </a:xfrm>
                  <a:custGeom>
                    <a:avLst/>
                    <a:gdLst>
                      <a:gd name="T0" fmla="*/ 0 w 43"/>
                      <a:gd name="T1" fmla="*/ 0 h 650"/>
                      <a:gd name="T2" fmla="*/ 0 w 43"/>
                      <a:gd name="T3" fmla="*/ 0 h 650"/>
                      <a:gd name="T4" fmla="*/ 0 w 43"/>
                      <a:gd name="T5" fmla="*/ 0 h 650"/>
                      <a:gd name="T6" fmla="*/ 0 w 43"/>
                      <a:gd name="T7" fmla="*/ 0 h 650"/>
                      <a:gd name="T8" fmla="*/ 0 w 43"/>
                      <a:gd name="T9" fmla="*/ 0 h 650"/>
                      <a:gd name="T10" fmla="*/ 0 w 43"/>
                      <a:gd name="T11" fmla="*/ 0 h 650"/>
                      <a:gd name="T12" fmla="*/ 0 w 43"/>
                      <a:gd name="T13" fmla="*/ 0 h 650"/>
                      <a:gd name="T14" fmla="*/ 0 w 43"/>
                      <a:gd name="T15" fmla="*/ 0 h 650"/>
                      <a:gd name="T16" fmla="*/ 0 w 43"/>
                      <a:gd name="T17" fmla="*/ 0 h 650"/>
                      <a:gd name="T18" fmla="*/ 0 w 43"/>
                      <a:gd name="T19" fmla="*/ 0 h 650"/>
                      <a:gd name="T20" fmla="*/ 0 w 43"/>
                      <a:gd name="T21" fmla="*/ 0 h 650"/>
                      <a:gd name="T22" fmla="*/ 0 w 43"/>
                      <a:gd name="T23" fmla="*/ 0 h 650"/>
                      <a:gd name="T24" fmla="*/ 0 w 43"/>
                      <a:gd name="T25" fmla="*/ 0 h 650"/>
                      <a:gd name="T26" fmla="*/ 0 w 43"/>
                      <a:gd name="T27" fmla="*/ 0 h 650"/>
                      <a:gd name="T28" fmla="*/ 0 w 43"/>
                      <a:gd name="T29" fmla="*/ 0 h 65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3"/>
                      <a:gd name="T46" fmla="*/ 0 h 650"/>
                      <a:gd name="T47" fmla="*/ 43 w 43"/>
                      <a:gd name="T48" fmla="*/ 650 h 65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3" h="650">
                        <a:moveTo>
                          <a:pt x="14" y="0"/>
                        </a:moveTo>
                        <a:lnTo>
                          <a:pt x="0" y="33"/>
                        </a:lnTo>
                        <a:lnTo>
                          <a:pt x="16" y="58"/>
                        </a:lnTo>
                        <a:lnTo>
                          <a:pt x="29" y="112"/>
                        </a:lnTo>
                        <a:lnTo>
                          <a:pt x="12" y="163"/>
                        </a:lnTo>
                        <a:lnTo>
                          <a:pt x="21" y="453"/>
                        </a:lnTo>
                        <a:lnTo>
                          <a:pt x="21" y="641"/>
                        </a:lnTo>
                        <a:lnTo>
                          <a:pt x="43" y="650"/>
                        </a:lnTo>
                        <a:lnTo>
                          <a:pt x="41" y="263"/>
                        </a:lnTo>
                        <a:lnTo>
                          <a:pt x="21" y="170"/>
                        </a:lnTo>
                        <a:lnTo>
                          <a:pt x="34" y="126"/>
                        </a:lnTo>
                        <a:lnTo>
                          <a:pt x="39" y="110"/>
                        </a:lnTo>
                        <a:lnTo>
                          <a:pt x="31" y="63"/>
                        </a:lnTo>
                        <a:lnTo>
                          <a:pt x="16" y="37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66" name="Freeform 300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2011"/>
                    <a:ext cx="26" cy="8"/>
                  </a:xfrm>
                  <a:custGeom>
                    <a:avLst/>
                    <a:gdLst>
                      <a:gd name="T0" fmla="*/ 0 w 106"/>
                      <a:gd name="T1" fmla="*/ 0 h 35"/>
                      <a:gd name="T2" fmla="*/ 0 w 106"/>
                      <a:gd name="T3" fmla="*/ 0 h 35"/>
                      <a:gd name="T4" fmla="*/ 0 w 106"/>
                      <a:gd name="T5" fmla="*/ 0 h 35"/>
                      <a:gd name="T6" fmla="*/ 0 w 106"/>
                      <a:gd name="T7" fmla="*/ 0 h 35"/>
                      <a:gd name="T8" fmla="*/ 0 w 106"/>
                      <a:gd name="T9" fmla="*/ 0 h 35"/>
                      <a:gd name="T10" fmla="*/ 0 w 106"/>
                      <a:gd name="T11" fmla="*/ 0 h 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6"/>
                      <a:gd name="T19" fmla="*/ 0 h 35"/>
                      <a:gd name="T20" fmla="*/ 106 w 106"/>
                      <a:gd name="T21" fmla="*/ 35 h 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6" h="35">
                        <a:moveTo>
                          <a:pt x="0" y="0"/>
                        </a:moveTo>
                        <a:lnTo>
                          <a:pt x="52" y="26"/>
                        </a:lnTo>
                        <a:lnTo>
                          <a:pt x="97" y="35"/>
                        </a:lnTo>
                        <a:lnTo>
                          <a:pt x="106" y="35"/>
                        </a:lnTo>
                        <a:lnTo>
                          <a:pt x="78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sp>
          <p:nvSpPr>
            <p:cNvPr id="16400" name="Text Box 301"/>
            <p:cNvSpPr txBox="1">
              <a:spLocks noChangeArrowheads="1"/>
            </p:cNvSpPr>
            <p:nvPr/>
          </p:nvSpPr>
          <p:spPr bwMode="auto">
            <a:xfrm>
              <a:off x="4971661" y="3952875"/>
              <a:ext cx="1297448" cy="7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00FF"/>
                  </a:solidFill>
                  <a:cs typeface="Arial" pitchFamily="34" charset="0"/>
                </a:rPr>
                <a:t>Service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 smtClean="0">
                  <a:solidFill>
                    <a:srgbClr val="0000FF"/>
                  </a:solidFill>
                  <a:cs typeface="Arial" pitchFamily="34" charset="0"/>
                </a:rPr>
                <a:t>Delivery (SD)</a:t>
              </a:r>
              <a:endParaRPr lang="en-US" sz="1400" b="1" i="1" dirty="0">
                <a:solidFill>
                  <a:srgbClr val="0000FF"/>
                </a:solidFill>
                <a:cs typeface="Arial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00FF"/>
                  </a:solidFill>
                  <a:cs typeface="Arial" pitchFamily="34" charset="0"/>
                </a:rPr>
                <a:t>Interfaces</a:t>
              </a:r>
            </a:p>
          </p:txBody>
        </p:sp>
        <p:sp>
          <p:nvSpPr>
            <p:cNvPr id="16401" name="Line 302"/>
            <p:cNvSpPr>
              <a:spLocks noChangeShapeType="1"/>
            </p:cNvSpPr>
            <p:nvPr/>
          </p:nvSpPr>
          <p:spPr bwMode="auto">
            <a:xfrm flipH="1">
              <a:off x="5025575" y="4738688"/>
              <a:ext cx="1357186" cy="3175"/>
            </a:xfrm>
            <a:prstGeom prst="line">
              <a:avLst/>
            </a:prstGeom>
            <a:noFill/>
            <a:ln w="7632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02" name="Rectangle 303"/>
            <p:cNvSpPr>
              <a:spLocks noChangeArrowheads="1"/>
            </p:cNvSpPr>
            <p:nvPr/>
          </p:nvSpPr>
          <p:spPr bwMode="auto">
            <a:xfrm>
              <a:off x="4536671" y="4575175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16403" name="Line 304"/>
            <p:cNvSpPr>
              <a:spLocks noChangeShapeType="1"/>
            </p:cNvSpPr>
            <p:nvPr/>
          </p:nvSpPr>
          <p:spPr bwMode="auto">
            <a:xfrm flipH="1" flipV="1">
              <a:off x="5023988" y="3119438"/>
              <a:ext cx="1347661" cy="7937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16406" name="AutoShape 307"/>
            <p:cNvCxnSpPr>
              <a:cxnSpLocks noChangeShapeType="1"/>
              <a:endCxn id="16404" idx="1"/>
            </p:cNvCxnSpPr>
            <p:nvPr/>
          </p:nvCxnSpPr>
          <p:spPr bwMode="auto">
            <a:xfrm flipV="1">
              <a:off x="2871539" y="3121025"/>
              <a:ext cx="1668306" cy="122238"/>
            </a:xfrm>
            <a:prstGeom prst="bentConnector3">
              <a:avLst>
                <a:gd name="adj1" fmla="val -97"/>
              </a:avLst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4" name="Rectangle 305"/>
            <p:cNvSpPr>
              <a:spLocks noChangeArrowheads="1"/>
            </p:cNvSpPr>
            <p:nvPr/>
          </p:nvSpPr>
          <p:spPr bwMode="auto">
            <a:xfrm>
              <a:off x="4539845" y="2968625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cxnSp>
          <p:nvCxnSpPr>
            <p:cNvPr id="16407" name="AutoShape 308"/>
            <p:cNvCxnSpPr>
              <a:cxnSpLocks noChangeShapeType="1"/>
              <a:endCxn id="16404" idx="1"/>
            </p:cNvCxnSpPr>
            <p:nvPr/>
          </p:nvCxnSpPr>
          <p:spPr bwMode="auto">
            <a:xfrm flipV="1">
              <a:off x="4090625" y="3121025"/>
              <a:ext cx="449220" cy="112713"/>
            </a:xfrm>
            <a:prstGeom prst="bentConnector3">
              <a:avLst>
                <a:gd name="adj1" fmla="val -2477"/>
              </a:avLst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5" name="Text Box 306"/>
            <p:cNvSpPr txBox="1">
              <a:spLocks noChangeArrowheads="1"/>
            </p:cNvSpPr>
            <p:nvPr/>
          </p:nvSpPr>
          <p:spPr bwMode="auto">
            <a:xfrm>
              <a:off x="4967495" y="3136900"/>
              <a:ext cx="1762319" cy="7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FF0000"/>
                  </a:solidFill>
                  <a:cs typeface="Arial" pitchFamily="34" charset="0"/>
                </a:rPr>
                <a:t>Service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 smtClean="0">
                  <a:solidFill>
                    <a:srgbClr val="FF0000"/>
                  </a:solidFill>
                  <a:cs typeface="Arial" pitchFamily="34" charset="0"/>
                </a:rPr>
                <a:t>Management  (SM)</a:t>
              </a:r>
              <a:br>
                <a:rPr lang="en-US" sz="1400" b="1" i="1" dirty="0" smtClean="0">
                  <a:solidFill>
                    <a:srgbClr val="FF0000"/>
                  </a:solidFill>
                  <a:cs typeface="Arial" pitchFamily="34" charset="0"/>
                </a:rPr>
              </a:br>
              <a:r>
                <a:rPr lang="en-US" sz="1400" b="1" i="1" dirty="0" smtClean="0">
                  <a:solidFill>
                    <a:srgbClr val="FF0000"/>
                  </a:solidFill>
                  <a:cs typeface="Arial" pitchFamily="34" charset="0"/>
                </a:rPr>
                <a:t>Interface (I/F)</a:t>
              </a:r>
              <a:endParaRPr lang="en-US" sz="1400" b="1" i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6408" name="Line 309"/>
            <p:cNvSpPr>
              <a:spLocks noChangeShapeType="1"/>
            </p:cNvSpPr>
            <p:nvPr/>
          </p:nvSpPr>
          <p:spPr bwMode="auto">
            <a:xfrm>
              <a:off x="2233424" y="3732213"/>
              <a:ext cx="1620686" cy="20637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09" name="Line 310"/>
            <p:cNvSpPr>
              <a:spLocks noChangeShapeType="1"/>
            </p:cNvSpPr>
            <p:nvPr/>
          </p:nvSpPr>
          <p:spPr bwMode="auto">
            <a:xfrm>
              <a:off x="2233424" y="4425950"/>
              <a:ext cx="1620686" cy="20638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10" name="Line 311"/>
            <p:cNvSpPr>
              <a:spLocks noChangeShapeType="1"/>
            </p:cNvSpPr>
            <p:nvPr/>
          </p:nvSpPr>
          <p:spPr bwMode="auto">
            <a:xfrm>
              <a:off x="2246123" y="5148263"/>
              <a:ext cx="1620686" cy="20637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11" name="Line 312"/>
            <p:cNvSpPr>
              <a:spLocks noChangeShapeType="1"/>
            </p:cNvSpPr>
            <p:nvPr/>
          </p:nvSpPr>
          <p:spPr bwMode="auto">
            <a:xfrm>
              <a:off x="2238185" y="5867400"/>
              <a:ext cx="644465" cy="20638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12" name="Line 313"/>
            <p:cNvSpPr>
              <a:spLocks noChangeShapeType="1"/>
            </p:cNvSpPr>
            <p:nvPr/>
          </p:nvSpPr>
          <p:spPr bwMode="auto">
            <a:xfrm flipV="1">
              <a:off x="2236599" y="3716338"/>
              <a:ext cx="1587" cy="2157412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13" name="Line 314"/>
            <p:cNvSpPr>
              <a:spLocks noChangeShapeType="1"/>
            </p:cNvSpPr>
            <p:nvPr/>
          </p:nvSpPr>
          <p:spPr bwMode="auto">
            <a:xfrm>
              <a:off x="1931827" y="4694238"/>
              <a:ext cx="322232" cy="4762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14" name="Text Box 315"/>
            <p:cNvSpPr txBox="1">
              <a:spLocks noChangeArrowheads="1"/>
            </p:cNvSpPr>
            <p:nvPr/>
          </p:nvSpPr>
          <p:spPr bwMode="auto">
            <a:xfrm>
              <a:off x="1815950" y="6169025"/>
              <a:ext cx="1856145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33CC"/>
                  </a:solidFill>
                  <a:cs typeface="Arial" pitchFamily="34" charset="0"/>
                </a:rPr>
                <a:t>Service</a:t>
              </a:r>
              <a:r>
                <a:rPr lang="en-US" sz="1400" b="1" dirty="0">
                  <a:solidFill>
                    <a:srgbClr val="0033CC"/>
                  </a:solidFill>
                  <a:cs typeface="Arial" pitchFamily="34" charset="0"/>
                </a:rPr>
                <a:t> </a:t>
              </a:r>
              <a:r>
                <a:rPr lang="en-US" sz="1400" b="1" i="1" dirty="0">
                  <a:solidFill>
                    <a:srgbClr val="0033CC"/>
                  </a:solidFill>
                  <a:cs typeface="Arial" pitchFamily="34" charset="0"/>
                </a:rPr>
                <a:t>Production</a:t>
              </a:r>
            </a:p>
          </p:txBody>
        </p:sp>
        <p:cxnSp>
          <p:nvCxnSpPr>
            <p:cNvPr id="16419" name="AutoShape 320"/>
            <p:cNvCxnSpPr>
              <a:cxnSpLocks noChangeShapeType="1"/>
              <a:stCxn id="16426" idx="3"/>
              <a:endCxn id="16432" idx="0"/>
            </p:cNvCxnSpPr>
            <p:nvPr/>
          </p:nvCxnSpPr>
          <p:spPr bwMode="auto">
            <a:xfrm flipV="1">
              <a:off x="6789123" y="3897313"/>
              <a:ext cx="607955" cy="828675"/>
            </a:xfrm>
            <a:prstGeom prst="straightConnector1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0" name="AutoShape 321"/>
            <p:cNvCxnSpPr>
              <a:cxnSpLocks noChangeShapeType="1"/>
              <a:stCxn id="16427" idx="3"/>
              <a:endCxn id="16566" idx="2"/>
            </p:cNvCxnSpPr>
            <p:nvPr/>
          </p:nvCxnSpPr>
          <p:spPr bwMode="auto">
            <a:xfrm>
              <a:off x="6724041" y="3121025"/>
              <a:ext cx="714308" cy="650875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94" name="Text Box 322"/>
            <p:cNvSpPr txBox="1">
              <a:spLocks noChangeArrowheads="1"/>
            </p:cNvSpPr>
            <p:nvPr/>
          </p:nvSpPr>
          <p:spPr bwMode="auto">
            <a:xfrm>
              <a:off x="6388100" y="1970140"/>
              <a:ext cx="2105361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ja-JP"/>
              </a:defPPr>
              <a:lvl1pPr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 b="1" i="1">
                  <a:solidFill>
                    <a:srgbClr val="FF0000"/>
                  </a:solidFill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i="0" dirty="0">
                  <a:ea typeface="ＭＳ Ｐゴシック" pitchFamily="34" charset="-128"/>
                </a:rPr>
                <a:t>CCSDS Cross Support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i="0" dirty="0">
                  <a:ea typeface="ＭＳ Ｐゴシック" pitchFamily="34" charset="-128"/>
                </a:rPr>
                <a:t>Service </a:t>
              </a:r>
              <a:r>
                <a:rPr kumimoji="1" lang="en-US" i="0" dirty="0" smtClean="0">
                  <a:ea typeface="ＭＳ Ｐゴシック" pitchFamily="34" charset="-128"/>
                </a:rPr>
                <a:t>Management </a:t>
              </a:r>
              <a:endParaRPr kumimoji="1" lang="en-US" i="0" dirty="0">
                <a:ea typeface="ＭＳ Ｐゴシック" pitchFamily="34" charset="-128"/>
              </a:endParaRPr>
            </a:p>
          </p:txBody>
        </p:sp>
        <p:sp>
          <p:nvSpPr>
            <p:cNvPr id="16422" name="Text Box 323"/>
            <p:cNvSpPr txBox="1">
              <a:spLocks noChangeArrowheads="1"/>
            </p:cNvSpPr>
            <p:nvPr/>
          </p:nvSpPr>
          <p:spPr bwMode="auto">
            <a:xfrm>
              <a:off x="6230376" y="5319713"/>
              <a:ext cx="2106952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FF"/>
                  </a:solidFill>
                  <a:cs typeface="Arial" pitchFamily="34" charset="0"/>
                </a:rPr>
                <a:t>CCSDS Cross Support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FF"/>
                  </a:solidFill>
                  <a:cs typeface="Arial" pitchFamily="34" charset="0"/>
                </a:rPr>
                <a:t>Transfer </a:t>
              </a:r>
              <a:r>
                <a:rPr lang="en-US" sz="1400" b="1" dirty="0" smtClean="0">
                  <a:solidFill>
                    <a:srgbClr val="0000FF"/>
                  </a:solidFill>
                  <a:cs typeface="Arial" pitchFamily="34" charset="0"/>
                </a:rPr>
                <a:t>Services</a:t>
              </a:r>
              <a:endParaRPr lang="en-US" sz="1400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16423" name="AutoShape 324"/>
            <p:cNvSpPr>
              <a:spLocks noChangeArrowheads="1"/>
            </p:cNvSpPr>
            <p:nvPr/>
          </p:nvSpPr>
          <p:spPr bwMode="auto">
            <a:xfrm rot="16200000" flipH="1">
              <a:off x="5534161" y="2231151"/>
              <a:ext cx="879713" cy="817486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751 h 21600"/>
                <a:gd name="T14" fmla="*/ 19017 w 21600"/>
                <a:gd name="T15" fmla="*/ 84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854" y="0"/>
                  </a:lnTo>
                  <a:lnTo>
                    <a:pt x="14854" y="3751"/>
                  </a:lnTo>
                  <a:lnTo>
                    <a:pt x="12427" y="3751"/>
                  </a:lnTo>
                  <a:cubicBezTo>
                    <a:pt x="5564" y="3751"/>
                    <a:pt x="0" y="7515"/>
                    <a:pt x="0" y="12158"/>
                  </a:cubicBezTo>
                  <a:lnTo>
                    <a:pt x="0" y="21600"/>
                  </a:lnTo>
                  <a:lnTo>
                    <a:pt x="4759" y="21600"/>
                  </a:lnTo>
                  <a:lnTo>
                    <a:pt x="4759" y="12158"/>
                  </a:lnTo>
                  <a:cubicBezTo>
                    <a:pt x="4759" y="10086"/>
                    <a:pt x="8192" y="8407"/>
                    <a:pt x="12427" y="8407"/>
                  </a:cubicBezTo>
                  <a:lnTo>
                    <a:pt x="14854" y="8407"/>
                  </a:lnTo>
                  <a:lnTo>
                    <a:pt x="14854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99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25" name="Line 326"/>
            <p:cNvSpPr>
              <a:spLocks noChangeShapeType="1"/>
            </p:cNvSpPr>
            <p:nvPr/>
          </p:nvSpPr>
          <p:spPr bwMode="auto">
            <a:xfrm>
              <a:off x="4300156" y="4722813"/>
              <a:ext cx="234928" cy="1587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24" name="AutoShape 325"/>
            <p:cNvSpPr>
              <a:spLocks noChangeArrowheads="1"/>
            </p:cNvSpPr>
            <p:nvPr/>
          </p:nvSpPr>
          <p:spPr bwMode="auto">
            <a:xfrm rot="5400000" flipH="1" flipV="1">
              <a:off x="5453324" y="4896673"/>
              <a:ext cx="927100" cy="63970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323 h 21600"/>
                <a:gd name="T14" fmla="*/ 18380 w 21600"/>
                <a:gd name="T15" fmla="*/ 88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498" y="0"/>
                  </a:lnTo>
                  <a:lnTo>
                    <a:pt x="14498" y="3323"/>
                  </a:lnTo>
                  <a:lnTo>
                    <a:pt x="12427" y="3323"/>
                  </a:lnTo>
                  <a:cubicBezTo>
                    <a:pt x="5564" y="3323"/>
                    <a:pt x="0" y="7279"/>
                    <a:pt x="0" y="12158"/>
                  </a:cubicBezTo>
                  <a:lnTo>
                    <a:pt x="0" y="21600"/>
                  </a:lnTo>
                  <a:lnTo>
                    <a:pt x="5634" y="21600"/>
                  </a:lnTo>
                  <a:lnTo>
                    <a:pt x="5634" y="12158"/>
                  </a:lnTo>
                  <a:cubicBezTo>
                    <a:pt x="5634" y="10323"/>
                    <a:pt x="8675" y="8835"/>
                    <a:pt x="12427" y="8835"/>
                  </a:cubicBezTo>
                  <a:lnTo>
                    <a:pt x="14498" y="8835"/>
                  </a:lnTo>
                  <a:lnTo>
                    <a:pt x="14498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426" name="Rectangle 327"/>
            <p:cNvSpPr>
              <a:spLocks noChangeArrowheads="1"/>
            </p:cNvSpPr>
            <p:nvPr/>
          </p:nvSpPr>
          <p:spPr bwMode="auto">
            <a:xfrm>
              <a:off x="6331966" y="4573588"/>
              <a:ext cx="457157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16427" name="Rectangle 328"/>
            <p:cNvSpPr>
              <a:spLocks noChangeArrowheads="1"/>
            </p:cNvSpPr>
            <p:nvPr/>
          </p:nvSpPr>
          <p:spPr bwMode="auto">
            <a:xfrm>
              <a:off x="6343077" y="2968625"/>
              <a:ext cx="380964" cy="304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0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I/F</a:t>
              </a:r>
            </a:p>
          </p:txBody>
        </p:sp>
        <p:sp>
          <p:nvSpPr>
            <p:cNvPr id="16428" name="Rectangle 335"/>
            <p:cNvSpPr>
              <a:spLocks noChangeArrowheads="1"/>
            </p:cNvSpPr>
            <p:nvPr/>
          </p:nvSpPr>
          <p:spPr bwMode="auto">
            <a:xfrm>
              <a:off x="6444736" y="1224699"/>
              <a:ext cx="199334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Earth User Node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(UE Service User)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29" name="Rectangle 331"/>
            <p:cNvSpPr>
              <a:spLocks noChangeArrowheads="1"/>
            </p:cNvSpPr>
            <p:nvPr/>
          </p:nvSpPr>
          <p:spPr bwMode="auto">
            <a:xfrm>
              <a:off x="138400" y="1224699"/>
              <a:ext cx="14421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Space User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Node</a:t>
              </a:r>
            </a:p>
          </p:txBody>
        </p:sp>
        <p:sp>
          <p:nvSpPr>
            <p:cNvPr id="16430" name="Rectangle 337"/>
            <p:cNvSpPr>
              <a:spLocks noChangeArrowheads="1"/>
            </p:cNvSpPr>
            <p:nvPr/>
          </p:nvSpPr>
          <p:spPr bwMode="auto">
            <a:xfrm>
              <a:off x="1042731" y="1224699"/>
              <a:ext cx="457157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ABA ESLT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(CSSE Service Provider)</a:t>
              </a:r>
            </a:p>
          </p:txBody>
        </p:sp>
        <p:sp>
          <p:nvSpPr>
            <p:cNvPr id="16431" name="Rectangle 338"/>
            <p:cNvSpPr>
              <a:spLocks noChangeArrowheads="1"/>
            </p:cNvSpPr>
            <p:nvPr/>
          </p:nvSpPr>
          <p:spPr bwMode="auto">
            <a:xfrm>
              <a:off x="438129" y="4029075"/>
              <a:ext cx="7119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Space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Link </a:t>
              </a:r>
              <a:endParaRPr kumimoji="1" lang="en-US" sz="14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7" name="Text Box 315"/>
            <p:cNvSpPr txBox="1">
              <a:spLocks noChangeArrowheads="1"/>
            </p:cNvSpPr>
            <p:nvPr/>
          </p:nvSpPr>
          <p:spPr bwMode="auto">
            <a:xfrm>
              <a:off x="2654467" y="2861311"/>
              <a:ext cx="2006050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FF0000"/>
                  </a:solidFill>
                  <a:cs typeface="Arial" pitchFamily="34" charset="0"/>
                </a:rPr>
                <a:t>Service</a:t>
              </a:r>
              <a:r>
                <a:rPr lang="en-US" sz="1400" b="1" dirty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cs typeface="Arial" pitchFamily="34" charset="0"/>
                </a:rPr>
                <a:t>Management</a:t>
              </a:r>
              <a:endParaRPr lang="en-US" sz="1400" b="1" i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 rot="5400000">
              <a:off x="2508681" y="4595039"/>
              <a:ext cx="3175000" cy="458745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4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</a:t>
              </a:r>
              <a:r>
                <a:rPr kumimoji="1" lang="en-US" sz="14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1" lang="en-US" sz="14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Provision</a:t>
              </a:r>
            </a:p>
          </p:txBody>
        </p:sp>
        <p:sp>
          <p:nvSpPr>
            <p:cNvPr id="16415" name="Rectangle 316"/>
            <p:cNvSpPr>
              <a:spLocks noChangeArrowheads="1"/>
            </p:cNvSpPr>
            <p:nvPr/>
          </p:nvSpPr>
          <p:spPr bwMode="auto">
            <a:xfrm>
              <a:off x="2368348" y="5564188"/>
              <a:ext cx="1554480" cy="620712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Position &amp; Timing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16416" name="Rectangle 317"/>
            <p:cNvSpPr>
              <a:spLocks noChangeArrowheads="1"/>
            </p:cNvSpPr>
            <p:nvPr/>
          </p:nvSpPr>
          <p:spPr bwMode="auto">
            <a:xfrm>
              <a:off x="2368348" y="4848225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Radiometric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i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Services</a:t>
              </a:r>
            </a:p>
          </p:txBody>
        </p:sp>
        <p:sp>
          <p:nvSpPr>
            <p:cNvPr id="16417" name="Rectangle 318"/>
            <p:cNvSpPr>
              <a:spLocks noChangeArrowheads="1"/>
            </p:cNvSpPr>
            <p:nvPr/>
          </p:nvSpPr>
          <p:spPr bwMode="auto">
            <a:xfrm>
              <a:off x="2368348" y="4146550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Return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  <p:sp>
          <p:nvSpPr>
            <p:cNvPr id="16418" name="Rectangle 319"/>
            <p:cNvSpPr>
              <a:spLocks noChangeArrowheads="1"/>
            </p:cNvSpPr>
            <p:nvPr/>
          </p:nvSpPr>
          <p:spPr bwMode="auto">
            <a:xfrm>
              <a:off x="2368348" y="3444875"/>
              <a:ext cx="1554480" cy="62071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Forward Data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kumimoji="1" lang="en-US" sz="1200" b="1" dirty="0">
                  <a:solidFill>
                    <a:srgbClr val="0033CC"/>
                  </a:solidFill>
                  <a:ea typeface="ＭＳ Ｐゴシック" pitchFamily="34" charset="-128"/>
                  <a:cs typeface="Arial" pitchFamily="34" charset="0"/>
                </a:rPr>
                <a:t>Delivery Services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CSDS_SCCS-ADD_Colors">
  <a:themeElements>
    <a:clrScheme name="CSSA_Jun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SA_Jun07">
      <a:majorFont>
        <a:latin typeface="Impact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SSA_Jun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SA_Jun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SA_Jun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SA_Jun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SA_Jun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SA_Jun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SA_Jun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SA_Jun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SA_Jun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SA_Jun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SA_Jun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SA_Jun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64511</TotalTime>
  <Words>5929</Words>
  <Application>Microsoft Macintosh PowerPoint</Application>
  <PresentationFormat>On-screen Show (4:3)</PresentationFormat>
  <Paragraphs>1469</Paragraphs>
  <Slides>52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Custom Design</vt:lpstr>
      <vt:lpstr>CCSDS_SCCS-ADD_Colors</vt:lpstr>
      <vt:lpstr>CCSDS SCCS ARD</vt:lpstr>
      <vt:lpstr>Figure 1-1: Graphical Conventions</vt:lpstr>
      <vt:lpstr>Figure 2-1: Roles of the SCCS Architecture Documents</vt:lpstr>
      <vt:lpstr>Figure 2-2: Basic ABA Configuration </vt:lpstr>
      <vt:lpstr>Figure 2-3: SSI Core Configuration </vt:lpstr>
      <vt:lpstr>Figure 2-4: The SSI</vt:lpstr>
      <vt:lpstr>Figure 3-1: End-to-End View of ABA CSSS and Their Connectivity</vt:lpstr>
      <vt:lpstr>Figure 3-2: End-to-End View of SSI CSSS and Their Connectivity</vt:lpstr>
      <vt:lpstr>Figure 4‑1: ABA Service View</vt:lpstr>
      <vt:lpstr>Figure 4‑2: SSI End-to-End Run-Time Service Interfaces</vt:lpstr>
      <vt:lpstr>Figure 4‑3: SSI ERN Service Request and Delivery </vt:lpstr>
      <vt:lpstr>Figure 5‑1: Generic ABA Building Block and Functions </vt:lpstr>
      <vt:lpstr>Figure 5‑2: Generic SSI Building Block and Functions</vt:lpstr>
      <vt:lpstr>Figure 6-1: ESLT Fwd / Ret Service Provider Protocol Stack Building Blocks</vt:lpstr>
      <vt:lpstr>Figure 6-2: ESLT Radiometric Service Provider Protocol Stack Building Blocks</vt:lpstr>
      <vt:lpstr>Figure 6-3: ABA Service-User Service Management Building Blocks</vt:lpstr>
      <vt:lpstr>Figure 6-4: ESLT Service Management Configuration &amp; Execution Control Protocol Stack Building Blocks</vt:lpstr>
      <vt:lpstr>Figure 6-5: ESLT Service Management Monitor Data Service Provider Protocol Stack Building Blocks</vt:lpstr>
      <vt:lpstr>Figure 6-6: ESLT Service Control Service Provider Protocol Stack Building Blocks</vt:lpstr>
      <vt:lpstr>Figure 6-7: ESLT DDOR Service Provider Protocol Stack Building Blocks</vt:lpstr>
      <vt:lpstr>Figure 6-8: Service User / Provider ABA CSTS Forward-File Building Block</vt:lpstr>
      <vt:lpstr>Figure 6-9: Service Provider ABA CSTS Return-File Building Block</vt:lpstr>
      <vt:lpstr>Figure 6-10: ABA Service-User CLTU &amp; F-Frame Building Blocks</vt:lpstr>
      <vt:lpstr>Figure 6-11: ABA Service-User Protocol Return-Frame &amp; CFDP Building Block</vt:lpstr>
      <vt:lpstr>Figure 6-12: ABA Service User Radiometric / Monitor &amp; Service Data Protocol Stack Building Blocks</vt:lpstr>
      <vt:lpstr>Figure 6-13: Basic ABA Forward Space User Node and CFDP version</vt:lpstr>
      <vt:lpstr>Figure 6-14: Basic ABA Return Space User Node and CFDP version</vt:lpstr>
      <vt:lpstr>Figure 6-15: ABA Space User Ranging Protocol Stack Building Blocks</vt:lpstr>
      <vt:lpstr>Figure 6-16: ABA Space User DOR Protocol Stack Building Blocks</vt:lpstr>
      <vt:lpstr>Figure 6-17: ABA Earth User Secure Forward-Frame / File Building Blocks</vt:lpstr>
      <vt:lpstr>Figure 6-18: ABA Space User Secure Forward-Frame Building Blocks</vt:lpstr>
      <vt:lpstr>Figure 6-19: SSI Service User / Provider Earth Building Blocks</vt:lpstr>
      <vt:lpstr>Figure 6-20: Service User / Provider SSI CSTS Forward-File Building Blocks</vt:lpstr>
      <vt:lpstr>Figure 6-21: SSI Service-User Extensible Service Management Building Blocks</vt:lpstr>
      <vt:lpstr>Figure 6-22: SSI Space User / Service Provider Building Blocks</vt:lpstr>
      <vt:lpstr>Figure 6-23: SSI Service Provider Network Management Building Blocks</vt:lpstr>
      <vt:lpstr>Figure 6-24: SSI Earth Routing Node Forward Building Block</vt:lpstr>
      <vt:lpstr>Figure 6-25: SSI Earth Routing Node Return Building Block</vt:lpstr>
      <vt:lpstr>Figure 6-26: SSI Earth User Node DTN Forward Building Blocks</vt:lpstr>
      <vt:lpstr>Figure 6-27: SSI Space User Node Forward Single Link / Relay Link</vt:lpstr>
      <vt:lpstr>Figure 6-28: SSI Space User / Routing Node LAN Building Blocks</vt:lpstr>
      <vt:lpstr>Figure 6-29: SSI Secure CFDP Forward-File Building Blocks</vt:lpstr>
      <vt:lpstr>Figure 6-30: SSI Secure Space User / Service Provider Building Blocks</vt:lpstr>
      <vt:lpstr>Figure 6-31: Last-Hop and First-Hop SSI Service-Delivery Building Blocks</vt:lpstr>
      <vt:lpstr>Figure 6-32: Last-Hop Delivery Package Assembly</vt:lpstr>
      <vt:lpstr>Figure 7-1: Basic ABA End-to-End Forward CLTU Protocols </vt:lpstr>
      <vt:lpstr>Figure 7-2: SSI End-to-End Forward: All DTN</vt:lpstr>
      <vt:lpstr>Figure 7-3: ABA Secure End-to-End Forward: ABA Agency Supporting ABA Agency</vt:lpstr>
      <vt:lpstr>PowerPoint Presentation</vt:lpstr>
      <vt:lpstr>Backup Slides</vt:lpstr>
      <vt:lpstr>Encapsulation Service</vt:lpstr>
      <vt:lpstr>BP Convergence Layer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SCCS ADD</dc:title>
  <dc:creator>Cynthia Sachs-Bustos</dc:creator>
  <cp:lastModifiedBy>Peter Shames</cp:lastModifiedBy>
  <cp:revision>229</cp:revision>
  <dcterms:created xsi:type="dcterms:W3CDTF">2012-11-28T19:21:49Z</dcterms:created>
  <dcterms:modified xsi:type="dcterms:W3CDTF">2014-07-29T12:20:41Z</dcterms:modified>
</cp:coreProperties>
</file>