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9" r:id="rId3"/>
    <p:sldId id="265" r:id="rId4"/>
    <p:sldId id="257" r:id="rId5"/>
    <p:sldId id="258" r:id="rId6"/>
    <p:sldId id="259" r:id="rId7"/>
    <p:sldId id="260" r:id="rId8"/>
    <p:sldId id="261" r:id="rId9"/>
    <p:sldId id="262" r:id="rId10"/>
    <p:sldId id="263" r:id="rId11"/>
    <p:sldId id="266" r:id="rId12"/>
    <p:sldId id="267" r:id="rId13"/>
    <p:sldId id="268" r:id="rId14"/>
    <p:sldId id="275" r:id="rId15"/>
    <p:sldId id="277" r:id="rId16"/>
    <p:sldId id="273" r:id="rId17"/>
    <p:sldId id="276" r:id="rId18"/>
    <p:sldId id="274" r:id="rId19"/>
    <p:sldId id="269" r:id="rId20"/>
    <p:sldId id="270" r:id="rId21"/>
    <p:sldId id="271" r:id="rId22"/>
    <p:sldId id="278" r:id="rId23"/>
    <p:sldId id="272" r:id="rId24"/>
    <p:sldId id="280" r:id="rId25"/>
    <p:sldId id="26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129" autoAdjust="0"/>
    <p:restoredTop sz="99710" autoAdjust="0"/>
  </p:normalViewPr>
  <p:slideViewPr>
    <p:cSldViewPr snapToGrid="0" snapToObjects="1">
      <p:cViewPr varScale="1">
        <p:scale>
          <a:sx n="120" d="100"/>
          <a:sy n="120"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38F43-8A2C-8240-A496-BC62DFFB0DE5}" type="datetimeFigureOut">
              <a:rPr lang="en-US" smtClean="0"/>
              <a:t>11/9/15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F9C25-C1D6-E943-ACC0-CE0A7F863AA5}" type="slidenum">
              <a:rPr lang="en-US" smtClean="0"/>
              <a:t>‹#›</a:t>
            </a:fld>
            <a:endParaRPr lang="en-US"/>
          </a:p>
        </p:txBody>
      </p:sp>
    </p:spTree>
    <p:extLst>
      <p:ext uri="{BB962C8B-B14F-4D97-AF65-F5344CB8AC3E}">
        <p14:creationId xmlns:p14="http://schemas.microsoft.com/office/powerpoint/2010/main" val="18943249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ea typeface="ＭＳ Ｐゴシック" pitchFamily="34" charset="-128"/>
              </a:rPr>
              <a:t>12/12/12: New slide from Peter.  Figure title</a:t>
            </a:r>
            <a:r>
              <a:rPr lang="en-US" baseline="0" dirty="0" smtClean="0">
                <a:latin typeface="Times New Roman" pitchFamily="18" charset="0"/>
                <a:ea typeface="ＭＳ Ｐゴシック" pitchFamily="34" charset="-128"/>
              </a:rPr>
              <a:t> in document is shown above. PPT original figure title is “</a:t>
            </a:r>
            <a:r>
              <a:rPr lang="en-GB" sz="1200" b="1" dirty="0" smtClean="0"/>
              <a:t>SSI Secure Single Link Cross Support – Forward</a:t>
            </a:r>
          </a:p>
          <a:p>
            <a:pPr eaLnBrk="1" hangingPunct="1"/>
            <a:r>
              <a:rPr lang="en-GB" sz="1200" b="1" dirty="0" smtClean="0"/>
              <a:t>(File, Frame &amp; Message all DTN)</a:t>
            </a:r>
            <a:endParaRPr lang="en-US" sz="1200" b="1"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latin typeface="Times New Roman" pitchFamily="18" charset="0"/>
              <a:ea typeface="ＭＳ Ｐゴシック" pitchFamily="34" charset="-128"/>
            </a:endParaRPr>
          </a:p>
          <a:p>
            <a:pPr eaLnBrk="1" hangingPunct="1">
              <a:spcBef>
                <a:spcPct val="0"/>
              </a:spcBef>
            </a:pPr>
            <a:endParaRPr lang="en-US" dirty="0" smtClean="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11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12</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36EC81-FA96-0A41-80F6-363DD423E897}" type="datetimeFigureOut">
              <a:rPr lang="en-US" smtClean="0"/>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119860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36EC81-FA96-0A41-80F6-363DD423E897}" type="datetimeFigureOut">
              <a:rPr lang="en-US" smtClean="0"/>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107137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36EC81-FA96-0A41-80F6-363DD423E897}" type="datetimeFigureOut">
              <a:rPr lang="en-US" smtClean="0"/>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35016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36EC81-FA96-0A41-80F6-363DD423E897}" type="datetimeFigureOut">
              <a:rPr lang="en-US" smtClean="0"/>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146279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36EC81-FA96-0A41-80F6-363DD423E897}" type="datetimeFigureOut">
              <a:rPr lang="en-US" smtClean="0"/>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297853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36EC81-FA96-0A41-80F6-363DD423E897}" type="datetimeFigureOut">
              <a:rPr lang="en-US" smtClean="0"/>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139126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36EC81-FA96-0A41-80F6-363DD423E897}" type="datetimeFigureOut">
              <a:rPr lang="en-US" smtClean="0"/>
              <a:t>11/9/15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145803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36EC81-FA96-0A41-80F6-363DD423E897}" type="datetimeFigureOut">
              <a:rPr lang="en-US" smtClean="0"/>
              <a:t>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156206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6EC81-FA96-0A41-80F6-363DD423E897}" type="datetimeFigureOut">
              <a:rPr lang="en-US" smtClean="0"/>
              <a:t>11/9/15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364346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36EC81-FA96-0A41-80F6-363DD423E897}" type="datetimeFigureOut">
              <a:rPr lang="en-US" smtClean="0"/>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399125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36EC81-FA96-0A41-80F6-363DD423E897}" type="datetimeFigureOut">
              <a:rPr lang="en-US" smtClean="0"/>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D6752-F1BE-6B46-8F88-EF16B4EF02BF}" type="slidenum">
              <a:rPr lang="en-US" smtClean="0"/>
              <a:t>‹#›</a:t>
            </a:fld>
            <a:endParaRPr lang="en-US"/>
          </a:p>
        </p:txBody>
      </p:sp>
    </p:spTree>
    <p:extLst>
      <p:ext uri="{BB962C8B-B14F-4D97-AF65-F5344CB8AC3E}">
        <p14:creationId xmlns:p14="http://schemas.microsoft.com/office/powerpoint/2010/main" val="33881113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6EC81-FA96-0A41-80F6-363DD423E897}" type="datetimeFigureOut">
              <a:rPr lang="en-US" smtClean="0"/>
              <a:t>11/9/15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D6752-F1BE-6B46-8F88-EF16B4EF02BF}" type="slidenum">
              <a:rPr lang="en-US" smtClean="0"/>
              <a:t>‹#›</a:t>
            </a:fld>
            <a:endParaRPr lang="en-US"/>
          </a:p>
        </p:txBody>
      </p:sp>
    </p:spTree>
    <p:extLst>
      <p:ext uri="{BB962C8B-B14F-4D97-AF65-F5344CB8AC3E}">
        <p14:creationId xmlns:p14="http://schemas.microsoft.com/office/powerpoint/2010/main" val="22567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CCSDS Reference Architecture</a:t>
            </a:r>
            <a:br>
              <a:rPr lang="en-US" dirty="0" smtClean="0"/>
            </a:br>
            <a:r>
              <a:rPr lang="en-US" dirty="0" smtClean="0"/>
              <a:t>Evaluation</a:t>
            </a:r>
            <a:endParaRPr lang="en-US" dirty="0"/>
          </a:p>
        </p:txBody>
      </p:sp>
      <p:sp>
        <p:nvSpPr>
          <p:cNvPr id="3" name="Subtitle 2"/>
          <p:cNvSpPr>
            <a:spLocks noGrp="1"/>
          </p:cNvSpPr>
          <p:nvPr>
            <p:ph type="subTitle" idx="1"/>
          </p:nvPr>
        </p:nvSpPr>
        <p:spPr>
          <a:xfrm>
            <a:off x="1371600" y="4288354"/>
            <a:ext cx="6400800" cy="1752600"/>
          </a:xfrm>
        </p:spPr>
        <p:txBody>
          <a:bodyPr/>
          <a:lstStyle/>
          <a:p>
            <a:r>
              <a:rPr lang="en-US" dirty="0" smtClean="0"/>
              <a:t>10 Nov 2015</a:t>
            </a:r>
          </a:p>
          <a:p>
            <a:r>
              <a:rPr lang="en-US" dirty="0" smtClean="0"/>
              <a:t>Peter Shames</a:t>
            </a:r>
          </a:p>
          <a:p>
            <a:r>
              <a:rPr lang="en-US" sz="2400" dirty="0" smtClean="0"/>
              <a:t>(with notes from 10 Nov 15 meeting)</a:t>
            </a:r>
            <a:endParaRPr lang="en-US" sz="2400" dirty="0"/>
          </a:p>
        </p:txBody>
      </p:sp>
    </p:spTree>
    <p:extLst>
      <p:ext uri="{BB962C8B-B14F-4D97-AF65-F5344CB8AC3E}">
        <p14:creationId xmlns:p14="http://schemas.microsoft.com/office/powerpoint/2010/main" val="24158173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571"/>
            <a:ext cx="8229600" cy="1143000"/>
          </a:xfrm>
        </p:spPr>
        <p:txBody>
          <a:bodyPr>
            <a:normAutofit fontScale="90000"/>
          </a:bodyPr>
          <a:lstStyle/>
          <a:p>
            <a:r>
              <a:rPr lang="en-US" dirty="0" smtClean="0"/>
              <a:t>Notes on Revised Flight Dynamics (FDS) Services diagram</a:t>
            </a:r>
            <a:endParaRPr lang="en-US" dirty="0"/>
          </a:p>
        </p:txBody>
      </p:sp>
      <p:sp>
        <p:nvSpPr>
          <p:cNvPr id="3" name="Content Placeholder 2"/>
          <p:cNvSpPr>
            <a:spLocks noGrp="1"/>
          </p:cNvSpPr>
          <p:nvPr>
            <p:ph idx="1"/>
          </p:nvPr>
        </p:nvSpPr>
        <p:spPr>
          <a:xfrm>
            <a:off x="457200" y="1528338"/>
            <a:ext cx="8229600" cy="4648263"/>
          </a:xfrm>
        </p:spPr>
        <p:txBody>
          <a:bodyPr>
            <a:noAutofit/>
          </a:bodyPr>
          <a:lstStyle/>
          <a:p>
            <a:r>
              <a:rPr lang="en-US" sz="2000" dirty="0" smtClean="0"/>
              <a:t>Provides view of the separate FDS to MO interactions, showing major interfaces  (“circles” are functions, types of data structures are named on connectors)</a:t>
            </a:r>
          </a:p>
          <a:p>
            <a:r>
              <a:rPr lang="en-US" sz="2000" dirty="0" smtClean="0"/>
              <a:t>All data transfers are shown as data, not as “services”; data exchange formats must be standardized for interoperability</a:t>
            </a:r>
          </a:p>
          <a:p>
            <a:r>
              <a:rPr lang="en-US" sz="2000" dirty="0" smtClean="0"/>
              <a:t>Service Interfaces are explicitly shown associated with the functions that provide them, but they may not offer explicit service interfaces</a:t>
            </a:r>
          </a:p>
          <a:p>
            <a:r>
              <a:rPr lang="en-US" sz="2000" dirty="0" smtClean="0"/>
              <a:t>Navigation (FDS) services are shown, using the functions and data structure standards defined in the </a:t>
            </a:r>
            <a:r>
              <a:rPr lang="en-US" sz="2000" dirty="0" err="1" smtClean="0"/>
              <a:t>Nav</a:t>
            </a:r>
            <a:r>
              <a:rPr lang="en-US" sz="2000" dirty="0" smtClean="0"/>
              <a:t> WG diagram (</a:t>
            </a:r>
            <a:r>
              <a:rPr lang="en-US" sz="2000" dirty="0" err="1" smtClean="0"/>
              <a:t>Richon</a:t>
            </a:r>
            <a:r>
              <a:rPr lang="en-US" sz="2000" dirty="0" smtClean="0"/>
              <a:t> v 4.2)</a:t>
            </a:r>
          </a:p>
          <a:p>
            <a:r>
              <a:rPr lang="en-US" sz="2000" dirty="0" smtClean="0"/>
              <a:t>CSS Services (SM, CSTS, SLE) are shown explicitly as service providers</a:t>
            </a:r>
          </a:p>
          <a:p>
            <a:r>
              <a:rPr lang="en-US" sz="2000" dirty="0" smtClean="0"/>
              <a:t>All of the elements are re-named, where needed, to produce a consistent functional view; teams and processes are separately indicated</a:t>
            </a:r>
          </a:p>
          <a:p>
            <a:r>
              <a:rPr lang="en-US" sz="2000" dirty="0" smtClean="0"/>
              <a:t>NOTE: most of the service interfaces could continue to be mission specific (as now), or converted to an MO Service framework, or just use TGFT- like services (as shown)</a:t>
            </a:r>
            <a:endParaRPr lang="en-US" sz="2000" dirty="0"/>
          </a:p>
        </p:txBody>
      </p:sp>
      <p:sp>
        <p:nvSpPr>
          <p:cNvPr id="4" name="Oval 3"/>
          <p:cNvSpPr/>
          <p:nvPr/>
        </p:nvSpPr>
        <p:spPr>
          <a:xfrm>
            <a:off x="7615679" y="3672977"/>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98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066800" y="152400"/>
            <a:ext cx="701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2000" b="1" dirty="0" smtClean="0"/>
              <a:t>SCCS-ARD (CCSDS 901x1m1)  - Figure 7-</a:t>
            </a:r>
            <a:r>
              <a:rPr lang="en-US" sz="2000" b="1" dirty="0"/>
              <a:t>4</a:t>
            </a:r>
            <a:r>
              <a:rPr lang="en-US" sz="2000" b="1" dirty="0" smtClean="0"/>
              <a:t>: </a:t>
            </a:r>
          </a:p>
          <a:p>
            <a:pPr algn="ctr" eaLnBrk="1" hangingPunct="1"/>
            <a:r>
              <a:rPr lang="en-US" sz="2000" dirty="0" smtClean="0"/>
              <a:t>SSI </a:t>
            </a:r>
            <a:r>
              <a:rPr lang="en-US" sz="2000" dirty="0"/>
              <a:t>Secure End-to-End Forward: SSI Agency Supporting SSI </a:t>
            </a:r>
            <a:r>
              <a:rPr lang="en-US" sz="2000" dirty="0" smtClean="0"/>
              <a:t>Agency</a:t>
            </a:r>
            <a:endParaRPr lang="en-US" sz="2000" b="1" dirty="0"/>
          </a:p>
        </p:txBody>
      </p:sp>
      <p:grpSp>
        <p:nvGrpSpPr>
          <p:cNvPr id="4" name="Group 3"/>
          <p:cNvGrpSpPr/>
          <p:nvPr/>
        </p:nvGrpSpPr>
        <p:grpSpPr>
          <a:xfrm>
            <a:off x="1566864" y="1752600"/>
            <a:ext cx="6181725" cy="4838700"/>
            <a:chOff x="1566864" y="1752600"/>
            <a:chExt cx="6181725" cy="4838700"/>
          </a:xfrm>
        </p:grpSpPr>
        <p:sp>
          <p:nvSpPr>
            <p:cNvPr id="38913" name="Rectangle 97"/>
            <p:cNvSpPr>
              <a:spLocks noChangeArrowheads="1"/>
            </p:cNvSpPr>
            <p:nvPr/>
          </p:nvSpPr>
          <p:spPr bwMode="auto">
            <a:xfrm>
              <a:off x="5962651" y="2065338"/>
              <a:ext cx="1785938" cy="3904488"/>
            </a:xfrm>
            <a:prstGeom prst="cube">
              <a:avLst>
                <a:gd name="adj" fmla="val 5639"/>
              </a:avLst>
            </a:prstGeom>
            <a:solidFill>
              <a:srgbClr val="CCFF66">
                <a:alpha val="76077"/>
              </a:srgbClr>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754187" cy="3904488"/>
            </a:xfrm>
            <a:prstGeom prst="cube">
              <a:avLst>
                <a:gd name="adj" fmla="val 3986"/>
              </a:avLst>
            </a:prstGeom>
            <a:solidFill>
              <a:srgbClr val="E0C62C">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800225" cy="3903662"/>
            </a:xfrm>
            <a:prstGeom prst="cube">
              <a:avLst>
                <a:gd name="adj" fmla="val 4903"/>
              </a:avLst>
            </a:prstGeom>
            <a:solidFill>
              <a:srgbClr val="CCFF66">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8920" name="Rectangle 669"/>
            <p:cNvSpPr>
              <a:spLocks noChangeArrowheads="1"/>
            </p:cNvSpPr>
            <p:nvPr/>
          </p:nvSpPr>
          <p:spPr bwMode="auto">
            <a:xfrm>
              <a:off x="4057651" y="2154238"/>
              <a:ext cx="1319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a:t>Earth-Space</a:t>
              </a:r>
            </a:p>
            <a:p>
              <a:pPr algn="ctr"/>
              <a:r>
                <a:rPr lang="en-US" sz="1000" b="1"/>
                <a:t>Link Terminal</a:t>
              </a:r>
            </a:p>
          </p:txBody>
        </p:sp>
        <p:sp>
          <p:nvSpPr>
            <p:cNvPr id="38921" name="Rectangle 671"/>
            <p:cNvSpPr>
              <a:spLocks noChangeArrowheads="1"/>
            </p:cNvSpPr>
            <p:nvPr/>
          </p:nvSpPr>
          <p:spPr bwMode="auto">
            <a:xfrm>
              <a:off x="6262689" y="2154238"/>
              <a:ext cx="118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Earth </a:t>
              </a:r>
              <a:r>
                <a:rPr lang="en-US" sz="1000" b="1" dirty="0" smtClean="0"/>
                <a:t/>
              </a:r>
              <a:br>
                <a:rPr lang="en-US" sz="1000" b="1" dirty="0" smtClean="0"/>
              </a:br>
              <a:r>
                <a:rPr lang="en-US" sz="1000" b="1" dirty="0" smtClean="0"/>
                <a:t>User Node</a:t>
              </a:r>
              <a:endParaRPr lang="en-US" sz="1000" dirty="0"/>
            </a:p>
          </p:txBody>
        </p:sp>
        <p:sp>
          <p:nvSpPr>
            <p:cNvPr id="38922" name="Rectangle 672"/>
            <p:cNvSpPr>
              <a:spLocks noChangeArrowheads="1"/>
            </p:cNvSpPr>
            <p:nvPr/>
          </p:nvSpPr>
          <p:spPr bwMode="auto">
            <a:xfrm>
              <a:off x="1924051" y="2154238"/>
              <a:ext cx="1085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Space </a:t>
              </a:r>
              <a:r>
                <a:rPr lang="en-US" sz="1000" b="1" dirty="0" smtClean="0"/>
                <a:t/>
              </a:r>
              <a:br>
                <a:rPr lang="en-US" sz="1000" b="1" dirty="0" smtClean="0"/>
              </a:br>
              <a:r>
                <a:rPr lang="en-US" sz="1000" b="1" dirty="0" smtClean="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smtClean="0">
                  <a:solidFill>
                    <a:srgbClr val="000099"/>
                  </a:solidFill>
                  <a:latin typeface="Calibri" pitchFamily="34" charset="0"/>
                </a:rPr>
                <a:t>Ground-Space</a:t>
              </a:r>
              <a:endParaRPr lang="en-GB" sz="1000" b="1" dirty="0">
                <a:solidFill>
                  <a:srgbClr val="000099"/>
                </a:solidFill>
                <a:latin typeface="Calibri" pitchFamily="34" charset="0"/>
              </a:endParaRP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363789" y="4879975"/>
              <a:ext cx="423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2" name="Rounded Rectangle 71"/>
            <p:cNvSpPr/>
            <p:nvPr/>
          </p:nvSpPr>
          <p:spPr bwMode="auto">
            <a:xfrm>
              <a:off x="1782764"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44701" y="3679825"/>
              <a:ext cx="158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63701" y="3386138"/>
              <a:ext cx="762000"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40" name="Elbow Connector 82"/>
            <p:cNvCxnSpPr>
              <a:cxnSpLocks noChangeShapeType="1"/>
              <a:stCxn id="38937" idx="2"/>
              <a:endCxn id="38985" idx="3"/>
            </p:cNvCxnSpPr>
            <p:nvPr/>
          </p:nvCxnSpPr>
          <p:spPr bwMode="auto">
            <a:xfrm rot="5400000">
              <a:off x="2575191" y="3745706"/>
              <a:ext cx="136260" cy="61092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8942" name="Elbow Connector 84"/>
            <p:cNvCxnSpPr>
              <a:cxnSpLocks noChangeShapeType="1"/>
              <a:stCxn id="72" idx="2"/>
              <a:endCxn id="38939" idx="0"/>
            </p:cNvCxnSpPr>
            <p:nvPr/>
          </p:nvCxnSpPr>
          <p:spPr bwMode="auto">
            <a:xfrm>
              <a:off x="2041527" y="3059113"/>
              <a:ext cx="3174" cy="327025"/>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sp>
          <p:nvSpPr>
            <p:cNvPr id="38943" name="Oval 7"/>
            <p:cNvSpPr>
              <a:spLocks noChangeArrowheads="1"/>
            </p:cNvSpPr>
            <p:nvPr/>
          </p:nvSpPr>
          <p:spPr bwMode="auto">
            <a:xfrm>
              <a:off x="2566989" y="3184525"/>
              <a:ext cx="762000"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60540" y="4246033"/>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4902200"/>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F-Frame</a:t>
              </a:r>
              <a:endParaRPr lang="en-US" sz="90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t>
              </a:r>
              <a:r>
                <a:rPr lang="en-US" sz="900" dirty="0" smtClean="0">
                  <a:latin typeface="Calibri" pitchFamily="34" charset="0"/>
                  <a:ea typeface="ÇlÇr ñæí©" charset="-128"/>
                </a:rPr>
                <a:t>Agent</a:t>
              </a:r>
              <a:br>
                <a:rPr lang="en-US" sz="900" dirty="0" smtClean="0">
                  <a:latin typeface="Calibri" pitchFamily="34" charset="0"/>
                  <a:ea typeface="ÇlÇr ñæí©" charset="-128"/>
                </a:rPr>
              </a:br>
              <a:r>
                <a:rPr lang="en-US" sz="900" dirty="0" smtClean="0">
                  <a:latin typeface="Calibri" pitchFamily="34" charset="0"/>
                  <a:ea typeface="ÇlÇr ñæí©" charset="-128"/>
                </a:rPr>
                <a:t>(Router/S&amp;F</a:t>
              </a:r>
              <a:r>
                <a:rPr lang="en-US" sz="900" dirty="0">
                  <a:latin typeface="Calibri" pitchFamily="34" charset="0"/>
                  <a:ea typeface="ÇlÇr ñæí©" charset="-128"/>
                </a:rPr>
                <a:t>)</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10014" y="3657599"/>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699467" y="4826000"/>
              <a:ext cx="5790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smtClean="0"/>
                <a:t>To </a:t>
              </a:r>
              <a:r>
                <a:rPr lang="en-US" dirty="0"/>
                <a:t>VC X</a:t>
              </a:r>
            </a:p>
          </p:txBody>
        </p:sp>
        <p:sp>
          <p:nvSpPr>
            <p:cNvPr id="38966" name="Oval 7"/>
            <p:cNvSpPr>
              <a:spLocks noChangeArrowheads="1"/>
            </p:cNvSpPr>
            <p:nvPr/>
          </p:nvSpPr>
          <p:spPr bwMode="auto">
            <a:xfrm>
              <a:off x="6865939" y="3859213"/>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File Application</a:t>
              </a:r>
              <a:endParaRPr lang="en-US" sz="900">
                <a:latin typeface="Calibri" pitchFamily="34" charset="0"/>
              </a:endParaRPr>
            </a:p>
          </p:txBody>
        </p:sp>
        <p:sp>
          <p:nvSpPr>
            <p:cNvPr id="125" name="Magnetic Disk 18"/>
            <p:cNvSpPr/>
            <p:nvPr/>
          </p:nvSpPr>
          <p:spPr>
            <a:xfrm>
              <a:off x="7038976" y="3375025"/>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21439" y="4365625"/>
              <a:ext cx="0"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70" name="Text Box 15"/>
            <p:cNvSpPr txBox="1">
              <a:spLocks noChangeArrowheads="1"/>
            </p:cNvSpPr>
            <p:nvPr/>
          </p:nvSpPr>
          <p:spPr bwMode="auto">
            <a:xfrm>
              <a:off x="6154739" y="5119688"/>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4739" y="4888970"/>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40439" y="4073525"/>
              <a:ext cx="76200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43764" y="3579813"/>
              <a:ext cx="3175" cy="279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6350" cy="276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976" name="Elbow Connector 138"/>
            <p:cNvCxnSpPr>
              <a:cxnSpLocks noChangeShapeType="1"/>
              <a:stCxn id="38966" idx="4"/>
              <a:endCxn id="38981" idx="3"/>
            </p:cNvCxnSpPr>
            <p:nvPr/>
          </p:nvCxnSpPr>
          <p:spPr bwMode="auto">
            <a:xfrm rot="5400000">
              <a:off x="6656520" y="4180810"/>
              <a:ext cx="619917" cy="560922"/>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79" name="Text Box 15"/>
            <p:cNvSpPr txBox="1">
              <a:spLocks noChangeArrowheads="1"/>
            </p:cNvSpPr>
            <p:nvPr/>
          </p:nvSpPr>
          <p:spPr bwMode="auto">
            <a:xfrm>
              <a:off x="4635501" y="5346700"/>
              <a:ext cx="889000"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7379" y="4679949"/>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latin typeface="Calibri" pitchFamily="34" charset="0"/>
                  <a:ea typeface="ÇlÇr ñæí©" charset="-128"/>
                </a:rPr>
                <a:t>SBSP</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latin typeface="Calibri" pitchFamily="34" charset="0"/>
                  <a:ea typeface="ÇlÇr ñæí©" charset="-128"/>
                </a:rPr>
                <a:t>SBSP</a:t>
              </a:r>
              <a:endParaRPr lang="en-US" sz="900" dirty="0">
                <a:latin typeface="Calibri" pitchFamily="34" charset="0"/>
                <a:ea typeface="ÇlÇr ñæí©" charset="-128"/>
              </a:endParaRPr>
            </a:p>
          </p:txBody>
        </p:sp>
        <p:sp>
          <p:nvSpPr>
            <p:cNvPr id="38984" name="Text Box 15"/>
            <p:cNvSpPr txBox="1">
              <a:spLocks noChangeArrowheads="1"/>
            </p:cNvSpPr>
            <p:nvPr/>
          </p:nvSpPr>
          <p:spPr bwMode="auto">
            <a:xfrm>
              <a:off x="3921125" y="3439583"/>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latin typeface="Calibri" pitchFamily="34" charset="0"/>
                  <a:ea typeface="ÇlÇr ñæí©" charset="-128"/>
                </a:rPr>
                <a:t>SBSP</a:t>
              </a:r>
              <a:endParaRPr lang="en-US" sz="900" dirty="0">
                <a:latin typeface="Calibri" pitchFamily="34" charset="0"/>
                <a:ea typeface="ÇlÇr ñæí©" charset="-128"/>
              </a:endParaRPr>
            </a:p>
          </p:txBody>
        </p:sp>
        <p:sp>
          <p:nvSpPr>
            <p:cNvPr id="38985" name="Text Box 15"/>
            <p:cNvSpPr txBox="1">
              <a:spLocks noChangeArrowheads="1"/>
            </p:cNvSpPr>
            <p:nvPr/>
          </p:nvSpPr>
          <p:spPr bwMode="auto">
            <a:xfrm>
              <a:off x="1763183" y="40280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smtClean="0">
                  <a:latin typeface="Calibri" pitchFamily="34" charset="0"/>
                  <a:ea typeface="ÇlÇr ñæí©" charset="-128"/>
                </a:rPr>
                <a:t>SBSP</a:t>
              </a:r>
              <a:endParaRPr lang="en-US" sz="900" dirty="0">
                <a:latin typeface="Calibri" pitchFamily="34" charset="0"/>
                <a:ea typeface="ÇlÇr ñæí©" charset="-128"/>
              </a:endParaRPr>
            </a:p>
          </p:txBody>
        </p:sp>
        <p:sp>
          <p:nvSpPr>
            <p:cNvPr id="38986" name="Text Box 15"/>
            <p:cNvSpPr txBox="1">
              <a:spLocks noChangeArrowheads="1"/>
            </p:cNvSpPr>
            <p:nvPr/>
          </p:nvSpPr>
          <p:spPr bwMode="auto">
            <a:xfrm>
              <a:off x="6154739" y="5338763"/>
              <a:ext cx="525462"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IPSEC</a:t>
              </a:r>
              <a:endParaRPr lang="en-US" sz="900">
                <a:solidFill>
                  <a:schemeClr val="tx1"/>
                </a:solidFill>
                <a:latin typeface="Calibri" pitchFamily="34" charset="0"/>
              </a:endParaRPr>
            </a:p>
          </p:txBody>
        </p:sp>
        <p:sp>
          <p:nvSpPr>
            <p:cNvPr id="38987" name="Text Box 15"/>
            <p:cNvSpPr txBox="1">
              <a:spLocks noChangeArrowheads="1"/>
            </p:cNvSpPr>
            <p:nvPr/>
          </p:nvSpPr>
          <p:spPr bwMode="auto">
            <a:xfrm>
              <a:off x="4635501" y="5121275"/>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grpSp>
        <p:nvGrpSpPr>
          <p:cNvPr id="2" name="Group 1"/>
          <p:cNvGrpSpPr/>
          <p:nvPr/>
        </p:nvGrpSpPr>
        <p:grpSpPr>
          <a:xfrm>
            <a:off x="238554" y="3045272"/>
            <a:ext cx="8943684" cy="1412428"/>
            <a:chOff x="238554" y="3045272"/>
            <a:chExt cx="8943684" cy="1412428"/>
          </a:xfrm>
        </p:grpSpPr>
        <p:sp>
          <p:nvSpPr>
            <p:cNvPr id="78" name="Rectangle 77"/>
            <p:cNvSpPr/>
            <p:nvPr/>
          </p:nvSpPr>
          <p:spPr>
            <a:xfrm>
              <a:off x="249344" y="3127583"/>
              <a:ext cx="1409661" cy="584776"/>
            </a:xfrm>
            <a:prstGeom prst="rect">
              <a:avLst/>
            </a:prstGeom>
          </p:spPr>
          <p:txBody>
            <a:bodyPr wrap="none">
              <a:spAutoFit/>
            </a:bodyPr>
            <a:lstStyle/>
            <a:p>
              <a:pPr algn="ctr"/>
              <a:r>
                <a:rPr lang="en-US" altLang="ja-JP" sz="1600" b="1" dirty="0" smtClean="0">
                  <a:solidFill>
                    <a:srgbClr val="FF0000"/>
                  </a:solidFill>
                </a:rPr>
                <a:t>MOIMS SM&amp;C</a:t>
              </a:r>
            </a:p>
            <a:p>
              <a:pPr algn="ctr"/>
              <a:r>
                <a:rPr lang="en-US" sz="1600" b="1" dirty="0" smtClean="0">
                  <a:solidFill>
                    <a:srgbClr val="FF0000"/>
                  </a:solidFill>
                </a:rPr>
                <a:t>Apps </a:t>
              </a:r>
              <a:endParaRPr lang="en-US" sz="1600" b="1" dirty="0"/>
            </a:p>
          </p:txBody>
        </p:sp>
        <p:sp>
          <p:nvSpPr>
            <p:cNvPr id="79" name="Rounded Rectangle 78"/>
            <p:cNvSpPr/>
            <p:nvPr/>
          </p:nvSpPr>
          <p:spPr>
            <a:xfrm>
              <a:off x="238554" y="3045272"/>
              <a:ext cx="3311697" cy="712342"/>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0" name="Rounded Rectangle 79"/>
            <p:cNvSpPr/>
            <p:nvPr/>
          </p:nvSpPr>
          <p:spPr>
            <a:xfrm>
              <a:off x="5870541" y="3745358"/>
              <a:ext cx="3311697" cy="712342"/>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1" name="Rectangle 80"/>
            <p:cNvSpPr/>
            <p:nvPr/>
          </p:nvSpPr>
          <p:spPr>
            <a:xfrm>
              <a:off x="7734339" y="3798888"/>
              <a:ext cx="1409661" cy="584776"/>
            </a:xfrm>
            <a:prstGeom prst="rect">
              <a:avLst/>
            </a:prstGeom>
          </p:spPr>
          <p:txBody>
            <a:bodyPr wrap="none">
              <a:spAutoFit/>
            </a:bodyPr>
            <a:lstStyle/>
            <a:p>
              <a:pPr algn="ctr"/>
              <a:r>
                <a:rPr lang="en-US" altLang="ja-JP" sz="1600" b="1" dirty="0" smtClean="0">
                  <a:solidFill>
                    <a:srgbClr val="FF0000"/>
                  </a:solidFill>
                </a:rPr>
                <a:t>MOIMS SM&amp;C</a:t>
              </a:r>
            </a:p>
            <a:p>
              <a:pPr algn="ctr"/>
              <a:r>
                <a:rPr lang="en-US" sz="1600" b="1" dirty="0" smtClean="0">
                  <a:solidFill>
                    <a:srgbClr val="FF0000"/>
                  </a:solidFill>
                </a:rPr>
                <a:t>Apps </a:t>
              </a:r>
              <a:endParaRPr lang="en-US" sz="1600" b="1" dirty="0"/>
            </a:p>
          </p:txBody>
        </p:sp>
      </p:grpSp>
    </p:spTree>
    <p:extLst>
      <p:ext uri="{BB962C8B-B14F-4D97-AF65-F5344CB8AC3E}">
        <p14:creationId xmlns:p14="http://schemas.microsoft.com/office/powerpoint/2010/main" val="95486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39368"/>
            <a:ext cx="8229600" cy="1143000"/>
          </a:xfrm>
        </p:spPr>
        <p:txBody>
          <a:bodyPr vert="horz" lIns="91440" tIns="45720" rIns="91440" bIns="45720" rtlCol="0" anchor="ctr">
            <a:normAutofit fontScale="90000"/>
          </a:bodyPr>
          <a:lstStyle/>
          <a:p>
            <a:r>
              <a:rPr lang="en-US" sz="3200" b="1" dirty="0">
                <a:latin typeface="Times New Roman" pitchFamily="18" charset="0"/>
                <a:cs typeface="Times New Roman" pitchFamily="18" charset="0"/>
              </a:rPr>
              <a:t>Cross Support / Mission Operations</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Interactions using Standard SLE / SM Services</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AutoShape 2"/>
          <p:cNvSpPr>
            <a:spLocks noChangeArrowheads="1"/>
          </p:cNvSpPr>
          <p:nvPr/>
        </p:nvSpPr>
        <p:spPr bwMode="auto">
          <a:xfrm>
            <a:off x="309748" y="2044454"/>
            <a:ext cx="1480775" cy="4064906"/>
          </a:xfrm>
          <a:prstGeom prst="cube">
            <a:avLst>
              <a:gd name="adj" fmla="val 15273"/>
            </a:avLst>
          </a:prstGeom>
          <a:solidFill>
            <a:srgbClr val="E0C62C"/>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0" name="Line 3"/>
          <p:cNvSpPr>
            <a:spLocks noChangeShapeType="1"/>
          </p:cNvSpPr>
          <p:nvPr/>
        </p:nvSpPr>
        <p:spPr bwMode="auto">
          <a:xfrm>
            <a:off x="4637832" y="4363322"/>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0251" name="AutoShape 4"/>
          <p:cNvSpPr>
            <a:spLocks noChangeArrowheads="1"/>
          </p:cNvSpPr>
          <p:nvPr/>
        </p:nvSpPr>
        <p:spPr bwMode="auto">
          <a:xfrm>
            <a:off x="2938410" y="2044453"/>
            <a:ext cx="5583722" cy="4064906"/>
          </a:xfrm>
          <a:prstGeom prst="cube">
            <a:avLst>
              <a:gd name="adj" fmla="val 582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262354"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745410" y="1219635"/>
            <a:ext cx="900403" cy="646331"/>
          </a:xfrm>
          <a:prstGeom prst="rect">
            <a:avLst/>
          </a:prstGeom>
        </p:spPr>
        <p:txBody>
          <a:bodyPr wrap="square">
            <a:spAutoFit/>
          </a:bodyPr>
          <a:lstStyle/>
          <a:p>
            <a:pPr algn="ctr" fontAlgn="base">
              <a:spcBef>
                <a:spcPct val="0"/>
              </a:spcBef>
              <a:spcAft>
                <a:spcPct val="0"/>
              </a:spcAft>
            </a:pPr>
            <a:r>
              <a:rPr kumimoji="1" lang="en-US" b="1" dirty="0">
                <a:solidFill>
                  <a:srgbClr val="000000"/>
                </a:solidFill>
                <a:ea typeface="ＭＳ Ｐゴシック" pitchFamily="34" charset="-128"/>
                <a:cs typeface="Arial" pitchFamily="34" charset="0"/>
              </a:rPr>
              <a:t>ABA</a:t>
            </a: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ESLT</a:t>
            </a:r>
          </a:p>
        </p:txBody>
      </p:sp>
      <p:sp>
        <p:nvSpPr>
          <p:cNvPr id="7" name="Rectangle 6"/>
          <p:cNvSpPr/>
          <p:nvPr/>
        </p:nvSpPr>
        <p:spPr>
          <a:xfrm>
            <a:off x="4874339" y="1219635"/>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19" name="Oval 7"/>
          <p:cNvSpPr>
            <a:spLocks noChangeArrowheads="1"/>
          </p:cNvSpPr>
          <p:nvPr/>
        </p:nvSpPr>
        <p:spPr bwMode="auto">
          <a:xfrm>
            <a:off x="3179498" y="2493567"/>
            <a:ext cx="1892620" cy="544682"/>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a:t>
            </a:r>
            <a:r>
              <a:rPr kumimoji="1" lang="en-US" sz="1000" dirty="0" smtClean="0">
                <a:solidFill>
                  <a:srgbClr val="000000"/>
                </a:solidFill>
                <a:ea typeface="ＭＳ Ｐゴシック" pitchFamily="34" charset="-128"/>
                <a:cs typeface="Helvetica" pitchFamily="34" charset="0"/>
              </a:rPr>
              <a:t>Management Application</a:t>
            </a:r>
            <a:endParaRPr kumimoji="1" lang="en-US" sz="1000" dirty="0">
              <a:solidFill>
                <a:srgbClr val="000000"/>
              </a:solidFill>
              <a:ea typeface="ＭＳ Ｐゴシック" pitchFamily="34" charset="-128"/>
              <a:cs typeface="Helvetica" pitchFamily="34" charset="0"/>
            </a:endParaRP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(Planning &amp; Scheduling)</a:t>
            </a:r>
          </a:p>
        </p:txBody>
      </p:sp>
      <p:sp>
        <p:nvSpPr>
          <p:cNvPr id="22" name="Oval 7"/>
          <p:cNvSpPr>
            <a:spLocks noChangeArrowheads="1"/>
          </p:cNvSpPr>
          <p:nvPr/>
        </p:nvSpPr>
        <p:spPr bwMode="auto">
          <a:xfrm>
            <a:off x="3820498" y="4548842"/>
            <a:ext cx="1393876"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r>
              <a:rPr lang="en-US" sz="1000" dirty="0" smtClean="0">
                <a:solidFill>
                  <a:prstClr val="black"/>
                </a:solidFill>
                <a:latin typeface="Helvetica" pitchFamily="34" charset="0"/>
                <a:ea typeface="ÇlÇr ñæí©"/>
                <a:cs typeface="Helvetica" pitchFamily="34" charset="0"/>
              </a:rPr>
              <a:t>Application</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(Packet Processing</a:t>
            </a:r>
            <a:r>
              <a:rPr lang="en-US" sz="1000" dirty="0">
                <a:solidFill>
                  <a:prstClr val="black"/>
                </a:solidFill>
                <a:latin typeface="Helvetica" pitchFamily="34" charset="0"/>
                <a:ea typeface="ÇlÇr ñæí©"/>
                <a:cs typeface="Helvetica" pitchFamily="34" charset="0"/>
              </a:rPr>
              <a:t>)</a:t>
            </a:r>
          </a:p>
        </p:txBody>
      </p:sp>
      <p:sp>
        <p:nvSpPr>
          <p:cNvPr id="23" name="Oval 7"/>
          <p:cNvSpPr>
            <a:spLocks noChangeArrowheads="1"/>
          </p:cNvSpPr>
          <p:nvPr/>
        </p:nvSpPr>
        <p:spPr bwMode="auto">
          <a:xfrm>
            <a:off x="3418344" y="5280172"/>
            <a:ext cx="1368017" cy="61126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RCF</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Processing)</a:t>
            </a:r>
          </a:p>
        </p:txBody>
      </p:sp>
      <p:sp>
        <p:nvSpPr>
          <p:cNvPr id="25" name="Oval 7"/>
          <p:cNvSpPr>
            <a:spLocks noChangeArrowheads="1"/>
          </p:cNvSpPr>
          <p:nvPr/>
        </p:nvSpPr>
        <p:spPr bwMode="auto">
          <a:xfrm>
            <a:off x="5986196" y="5250112"/>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Data Processing</a:t>
            </a:r>
            <a:endParaRPr lang="en-US" sz="1000" dirty="0">
              <a:solidFill>
                <a:prstClr val="black"/>
              </a:solidFill>
              <a:latin typeface="Helvetica" pitchFamily="34" charset="0"/>
              <a:ea typeface="ÇlÇr ñæí©"/>
              <a:cs typeface="Helvetica" pitchFamily="34" charset="0"/>
            </a:endParaRPr>
          </a:p>
        </p:txBody>
      </p:sp>
      <p:sp>
        <p:nvSpPr>
          <p:cNvPr id="26" name="Oval 7"/>
          <p:cNvSpPr>
            <a:spLocks noChangeArrowheads="1"/>
          </p:cNvSpPr>
          <p:nvPr/>
        </p:nvSpPr>
        <p:spPr bwMode="auto">
          <a:xfrm>
            <a:off x="3345368" y="3108439"/>
            <a:ext cx="1554753"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Monitor Data Processing</a:t>
            </a:r>
          </a:p>
        </p:txBody>
      </p:sp>
      <p:sp>
        <p:nvSpPr>
          <p:cNvPr id="27" name="Oval 7"/>
          <p:cNvSpPr>
            <a:spLocks noChangeArrowheads="1"/>
          </p:cNvSpPr>
          <p:nvPr/>
        </p:nvSpPr>
        <p:spPr bwMode="auto">
          <a:xfrm>
            <a:off x="3387652" y="3824800"/>
            <a:ext cx="1424568"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F-CLTU </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(CLTU Processing</a:t>
            </a:r>
            <a:r>
              <a:rPr lang="en-US" sz="1000" dirty="0">
                <a:solidFill>
                  <a:prstClr val="black"/>
                </a:solidFill>
                <a:latin typeface="Helvetica" pitchFamily="34" charset="0"/>
                <a:ea typeface="ÇlÇr ñæí©"/>
                <a:cs typeface="Helvetica" pitchFamily="34" charset="0"/>
              </a:rPr>
              <a:t>)</a:t>
            </a:r>
          </a:p>
        </p:txBody>
      </p:sp>
      <p:sp>
        <p:nvSpPr>
          <p:cNvPr id="28" name="Text Box 301"/>
          <p:cNvSpPr txBox="1">
            <a:spLocks noChangeArrowheads="1"/>
          </p:cNvSpPr>
          <p:nvPr/>
        </p:nvSpPr>
        <p:spPr bwMode="auto">
          <a:xfrm>
            <a:off x="1752033" y="5993125"/>
            <a:ext cx="1095191" cy="6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0000FF"/>
                </a:solidFill>
                <a:cs typeface="Arial" pitchFamily="34" charset="0"/>
              </a:rPr>
              <a:t>Service</a:t>
            </a:r>
          </a:p>
          <a:p>
            <a:pPr defTabSz="457200" eaLnBrk="1" fontAlgn="base" hangingPunct="1">
              <a:spcBef>
                <a:spcPct val="0"/>
              </a:spcBef>
              <a:spcAft>
                <a:spcPct val="0"/>
              </a:spcAft>
            </a:pPr>
            <a:r>
              <a:rPr lang="en-US" sz="1100" b="1" i="1" dirty="0" smtClean="0">
                <a:solidFill>
                  <a:srgbClr val="0000FF"/>
                </a:solidFill>
                <a:cs typeface="Arial" pitchFamily="34" charset="0"/>
              </a:rPr>
              <a:t>Delivery (SD)</a:t>
            </a:r>
            <a:endParaRPr lang="en-US" sz="1100" b="1" i="1" dirty="0">
              <a:solidFill>
                <a:srgbClr val="0000FF"/>
              </a:solidFill>
              <a:cs typeface="Arial" pitchFamily="34" charset="0"/>
            </a:endParaRPr>
          </a:p>
          <a:p>
            <a:pPr defTabSz="457200" eaLnBrk="1" fontAlgn="base" hangingPunct="1">
              <a:spcBef>
                <a:spcPct val="0"/>
              </a:spcBef>
              <a:spcAft>
                <a:spcPct val="0"/>
              </a:spcAft>
            </a:pPr>
            <a:r>
              <a:rPr lang="en-US" sz="1100" b="1" i="1" dirty="0">
                <a:solidFill>
                  <a:srgbClr val="0000FF"/>
                </a:solidFill>
                <a:cs typeface="Arial" pitchFamily="34" charset="0"/>
              </a:rPr>
              <a:t>Interfaces</a:t>
            </a:r>
          </a:p>
        </p:txBody>
      </p:sp>
      <p:sp>
        <p:nvSpPr>
          <p:cNvPr id="29" name="Line 302"/>
          <p:cNvSpPr>
            <a:spLocks noChangeShapeType="1"/>
          </p:cNvSpPr>
          <p:nvPr/>
        </p:nvSpPr>
        <p:spPr bwMode="auto">
          <a:xfrm flipH="1">
            <a:off x="1583018" y="4160750"/>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0" name="Line 304"/>
          <p:cNvSpPr>
            <a:spLocks noChangeShapeType="1"/>
          </p:cNvSpPr>
          <p:nvPr/>
        </p:nvSpPr>
        <p:spPr bwMode="auto">
          <a:xfrm flipH="1" flipV="1">
            <a:off x="1590749" y="2752075"/>
            <a:ext cx="1347661" cy="7937"/>
          </a:xfrm>
          <a:prstGeom prst="line">
            <a:avLst/>
          </a:prstGeom>
          <a:noFill/>
          <a:ln w="7632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1" name="Text Box 306"/>
          <p:cNvSpPr txBox="1">
            <a:spLocks noChangeArrowheads="1"/>
          </p:cNvSpPr>
          <p:nvPr/>
        </p:nvSpPr>
        <p:spPr bwMode="auto">
          <a:xfrm>
            <a:off x="1752033" y="1744557"/>
            <a:ext cx="1292597"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FF0000"/>
                </a:solidFill>
                <a:cs typeface="Arial" pitchFamily="34" charset="0"/>
              </a:rPr>
              <a:t>Service</a:t>
            </a:r>
          </a:p>
          <a:p>
            <a:pPr defTabSz="457200" eaLnBrk="1" fontAlgn="base" hangingPunct="1">
              <a:spcBef>
                <a:spcPct val="0"/>
              </a:spcBef>
              <a:spcAft>
                <a:spcPct val="0"/>
              </a:spcAft>
            </a:pPr>
            <a:r>
              <a:rPr lang="en-US" sz="1100" b="1" i="1" dirty="0" smtClean="0">
                <a:solidFill>
                  <a:srgbClr val="FF0000"/>
                </a:solidFill>
                <a:cs typeface="Arial" pitchFamily="34" charset="0"/>
              </a:rPr>
              <a:t>Management  (SM)</a:t>
            </a:r>
            <a:br>
              <a:rPr lang="en-US" sz="1100" b="1" i="1" dirty="0" smtClean="0">
                <a:solidFill>
                  <a:srgbClr val="FF0000"/>
                </a:solidFill>
                <a:cs typeface="Arial" pitchFamily="34" charset="0"/>
              </a:rPr>
            </a:br>
            <a:r>
              <a:rPr lang="en-US" sz="1100" b="1" i="1" dirty="0" smtClean="0">
                <a:solidFill>
                  <a:srgbClr val="FF0000"/>
                </a:solidFill>
                <a:cs typeface="Arial" pitchFamily="34" charset="0"/>
              </a:rPr>
              <a:t>Interface (I/F)</a:t>
            </a:r>
            <a:endParaRPr lang="en-US" sz="1100" b="1" i="1" dirty="0">
              <a:solidFill>
                <a:srgbClr val="FF0000"/>
              </a:solidFill>
              <a:cs typeface="Arial" pitchFamily="34" charset="0"/>
            </a:endParaRPr>
          </a:p>
        </p:txBody>
      </p:sp>
      <p:sp>
        <p:nvSpPr>
          <p:cNvPr id="32" name="Line 302"/>
          <p:cNvSpPr>
            <a:spLocks noChangeShapeType="1"/>
          </p:cNvSpPr>
          <p:nvPr/>
        </p:nvSpPr>
        <p:spPr bwMode="auto">
          <a:xfrm flipH="1">
            <a:off x="1581222" y="488574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3" name="Line 302"/>
          <p:cNvSpPr>
            <a:spLocks noChangeShapeType="1"/>
          </p:cNvSpPr>
          <p:nvPr/>
        </p:nvSpPr>
        <p:spPr bwMode="auto">
          <a:xfrm flipH="1">
            <a:off x="1581221" y="343819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4" name="Line 302"/>
          <p:cNvSpPr>
            <a:spLocks noChangeShapeType="1"/>
          </p:cNvSpPr>
          <p:nvPr/>
        </p:nvSpPr>
        <p:spPr bwMode="auto">
          <a:xfrm flipH="1">
            <a:off x="1581224" y="5605474"/>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6878564" y="3185448"/>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477510" y="2471315"/>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6878564" y="2459166"/>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496815" y="3185448"/>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0" name="Oval 7"/>
          <p:cNvSpPr>
            <a:spLocks noChangeArrowheads="1"/>
          </p:cNvSpPr>
          <p:nvPr/>
        </p:nvSpPr>
        <p:spPr bwMode="auto">
          <a:xfrm rot="16200000">
            <a:off x="2809675" y="408772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1" name="Oval 7"/>
          <p:cNvSpPr>
            <a:spLocks noChangeArrowheads="1"/>
          </p:cNvSpPr>
          <p:nvPr/>
        </p:nvSpPr>
        <p:spPr bwMode="auto">
          <a:xfrm rot="16200000">
            <a:off x="2807879"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2" name="Oval 7"/>
          <p:cNvSpPr>
            <a:spLocks noChangeArrowheads="1"/>
          </p:cNvSpPr>
          <p:nvPr/>
        </p:nvSpPr>
        <p:spPr bwMode="auto">
          <a:xfrm rot="16200000">
            <a:off x="2807878" y="3357211"/>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2807881" y="552050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4" name="Oval 7"/>
          <p:cNvSpPr>
            <a:spLocks noChangeArrowheads="1"/>
          </p:cNvSpPr>
          <p:nvPr/>
        </p:nvSpPr>
        <p:spPr bwMode="auto">
          <a:xfrm rot="16200000">
            <a:off x="1444049" y="4090894"/>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5" name="Oval 7"/>
          <p:cNvSpPr>
            <a:spLocks noChangeArrowheads="1"/>
          </p:cNvSpPr>
          <p:nvPr/>
        </p:nvSpPr>
        <p:spPr bwMode="auto">
          <a:xfrm rot="16200000">
            <a:off x="1442253"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6" name="Oval 7"/>
          <p:cNvSpPr>
            <a:spLocks noChangeArrowheads="1"/>
          </p:cNvSpPr>
          <p:nvPr/>
        </p:nvSpPr>
        <p:spPr bwMode="auto">
          <a:xfrm rot="16200000">
            <a:off x="1442252" y="335403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1442255" y="55141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8" name="Oval 7"/>
          <p:cNvSpPr>
            <a:spLocks noChangeArrowheads="1"/>
          </p:cNvSpPr>
          <p:nvPr/>
        </p:nvSpPr>
        <p:spPr bwMode="auto">
          <a:xfrm rot="16200000">
            <a:off x="1442255"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9" name="Oval 7"/>
          <p:cNvSpPr>
            <a:spLocks noChangeArrowheads="1"/>
          </p:cNvSpPr>
          <p:nvPr/>
        </p:nvSpPr>
        <p:spPr bwMode="auto">
          <a:xfrm rot="16200000">
            <a:off x="2807881"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8" name="Rectangle 7"/>
          <p:cNvSpPr/>
          <p:nvPr/>
        </p:nvSpPr>
        <p:spPr>
          <a:xfrm>
            <a:off x="1876258" y="2760012"/>
            <a:ext cx="936161" cy="246221"/>
          </a:xfrm>
          <a:prstGeom prst="rect">
            <a:avLst/>
          </a:prstGeom>
        </p:spPr>
        <p:txBody>
          <a:bodyPr wrap="none">
            <a:spAutoFit/>
          </a:bodyPr>
          <a:lstStyle/>
          <a:p>
            <a:r>
              <a:rPr lang="en-US" sz="1000" b="1" i="1" dirty="0" smtClean="0">
                <a:solidFill>
                  <a:srgbClr val="FF0000"/>
                </a:solidFill>
                <a:cs typeface="Arial" pitchFamily="34" charset="0"/>
              </a:rPr>
              <a:t>SM over HTTP</a:t>
            </a:r>
            <a:endParaRPr lang="en-US" sz="1000" dirty="0"/>
          </a:p>
        </p:txBody>
      </p:sp>
      <p:sp>
        <p:nvSpPr>
          <p:cNvPr id="50" name="Rectangle 49"/>
          <p:cNvSpPr/>
          <p:nvPr/>
        </p:nvSpPr>
        <p:spPr>
          <a:xfrm>
            <a:off x="1817932" y="4168826"/>
            <a:ext cx="1051577" cy="246221"/>
          </a:xfrm>
          <a:prstGeom prst="rect">
            <a:avLst/>
          </a:prstGeom>
        </p:spPr>
        <p:txBody>
          <a:bodyPr wrap="none">
            <a:spAutoFit/>
          </a:bodyPr>
          <a:lstStyle/>
          <a:p>
            <a:r>
              <a:rPr lang="en-US" sz="1000" b="1" i="1" dirty="0" smtClean="0">
                <a:solidFill>
                  <a:srgbClr val="FF0000"/>
                </a:solidFill>
                <a:cs typeface="Arial" pitchFamily="34" charset="0"/>
              </a:rPr>
              <a:t>F-CLTU over TCP</a:t>
            </a:r>
            <a:endParaRPr lang="en-US" sz="1000" dirty="0"/>
          </a:p>
        </p:txBody>
      </p:sp>
      <p:sp>
        <p:nvSpPr>
          <p:cNvPr id="51" name="Rectangle 50"/>
          <p:cNvSpPr/>
          <p:nvPr/>
        </p:nvSpPr>
        <p:spPr>
          <a:xfrm>
            <a:off x="1861226" y="4890906"/>
            <a:ext cx="923337" cy="246221"/>
          </a:xfrm>
          <a:prstGeom prst="rect">
            <a:avLst/>
          </a:prstGeom>
        </p:spPr>
        <p:txBody>
          <a:bodyPr wrap="none">
            <a:spAutoFit/>
          </a:bodyPr>
          <a:lstStyle/>
          <a:p>
            <a:r>
              <a:rPr lang="en-US" sz="1000" b="1" i="1" dirty="0" smtClean="0">
                <a:solidFill>
                  <a:srgbClr val="FF0000"/>
                </a:solidFill>
                <a:cs typeface="Arial" pitchFamily="34" charset="0"/>
              </a:rPr>
              <a:t>R-CF over TCP</a:t>
            </a:r>
            <a:endParaRPr lang="en-US" sz="1000" dirty="0"/>
          </a:p>
        </p:txBody>
      </p:sp>
      <p:sp>
        <p:nvSpPr>
          <p:cNvPr id="52" name="Rectangle 51"/>
          <p:cNvSpPr/>
          <p:nvPr/>
        </p:nvSpPr>
        <p:spPr>
          <a:xfrm>
            <a:off x="1752030" y="3441374"/>
            <a:ext cx="1166994" cy="246221"/>
          </a:xfrm>
          <a:prstGeom prst="rect">
            <a:avLst/>
          </a:prstGeom>
        </p:spPr>
        <p:txBody>
          <a:bodyPr wrap="none">
            <a:spAutoFit/>
          </a:bodyPr>
          <a:lstStyle/>
          <a:p>
            <a:r>
              <a:rPr lang="en-US" sz="1000" b="1" i="1" dirty="0" smtClean="0">
                <a:solidFill>
                  <a:srgbClr val="FF0000"/>
                </a:solidFill>
                <a:cs typeface="Arial" pitchFamily="34" charset="0"/>
              </a:rPr>
              <a:t>MD-CSTS over TCP</a:t>
            </a:r>
            <a:endParaRPr lang="en-US" sz="1000" dirty="0"/>
          </a:p>
        </p:txBody>
      </p:sp>
      <p:sp>
        <p:nvSpPr>
          <p:cNvPr id="53" name="Rectangle 52"/>
          <p:cNvSpPr/>
          <p:nvPr/>
        </p:nvSpPr>
        <p:spPr>
          <a:xfrm>
            <a:off x="1752033" y="5605474"/>
            <a:ext cx="1117476" cy="246221"/>
          </a:xfrm>
          <a:prstGeom prst="rect">
            <a:avLst/>
          </a:prstGeom>
        </p:spPr>
        <p:txBody>
          <a:bodyPr wrap="none">
            <a:spAutoFit/>
          </a:bodyPr>
          <a:lstStyle/>
          <a:p>
            <a:r>
              <a:rPr lang="en-US" sz="1000" b="1" i="1" dirty="0">
                <a:solidFill>
                  <a:srgbClr val="FF0000"/>
                </a:solidFill>
                <a:cs typeface="Arial" pitchFamily="34" charset="0"/>
              </a:rPr>
              <a:t>T</a:t>
            </a:r>
            <a:r>
              <a:rPr lang="en-US" sz="1000" b="1" i="1" dirty="0" smtClean="0">
                <a:solidFill>
                  <a:srgbClr val="FF0000"/>
                </a:solidFill>
                <a:cs typeface="Arial" pitchFamily="34" charset="0"/>
              </a:rPr>
              <a:t>D-CSTS over TCP</a:t>
            </a:r>
            <a:endParaRPr lang="en-US" sz="1000" dirty="0"/>
          </a:p>
        </p:txBody>
      </p:sp>
      <p:cxnSp>
        <p:nvCxnSpPr>
          <p:cNvPr id="59" name="Curved Connector 58"/>
          <p:cNvCxnSpPr>
            <a:stCxn id="43" idx="4"/>
            <a:endCxn id="25" idx="3"/>
          </p:cNvCxnSpPr>
          <p:nvPr/>
        </p:nvCxnSpPr>
        <p:spPr>
          <a:xfrm>
            <a:off x="3011440" y="5593537"/>
            <a:ext cx="3162729" cy="156601"/>
          </a:xfrm>
          <a:prstGeom prst="curvedConnector4">
            <a:avLst>
              <a:gd name="adj1" fmla="val 10862"/>
              <a:gd name="adj2" fmla="val 48991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41" idx="4"/>
            <a:endCxn id="23" idx="2"/>
          </p:cNvCxnSpPr>
          <p:nvPr/>
        </p:nvCxnSpPr>
        <p:spPr>
          <a:xfrm>
            <a:off x="3011438" y="4881770"/>
            <a:ext cx="406906" cy="7040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6" name="Curved Connector 75"/>
          <p:cNvCxnSpPr>
            <a:stCxn id="42" idx="4"/>
            <a:endCxn id="26" idx="2"/>
          </p:cNvCxnSpPr>
          <p:nvPr/>
        </p:nvCxnSpPr>
        <p:spPr>
          <a:xfrm flipV="1">
            <a:off x="3011437" y="3401348"/>
            <a:ext cx="333931" cy="28893"/>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7" idx="2"/>
            <a:endCxn id="40" idx="4"/>
          </p:cNvCxnSpPr>
          <p:nvPr/>
        </p:nvCxnSpPr>
        <p:spPr>
          <a:xfrm rot="10800000" flipV="1">
            <a:off x="3013234" y="4118524"/>
            <a:ext cx="374418" cy="4222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26" idx="6"/>
            <a:endCxn id="38" idx="2"/>
          </p:cNvCxnSpPr>
          <p:nvPr/>
        </p:nvCxnSpPr>
        <p:spPr>
          <a:xfrm>
            <a:off x="4900121" y="3401348"/>
            <a:ext cx="596694" cy="77009"/>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6"/>
            <a:endCxn id="35" idx="4"/>
          </p:cNvCxnSpPr>
          <p:nvPr/>
        </p:nvCxnSpPr>
        <p:spPr>
          <a:xfrm flipV="1">
            <a:off x="7269758" y="3771265"/>
            <a:ext cx="250587" cy="177175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36" idx="2"/>
            <a:endCxn id="19" idx="6"/>
          </p:cNvCxnSpPr>
          <p:nvPr/>
        </p:nvCxnSpPr>
        <p:spPr>
          <a:xfrm rot="10800000" flipV="1">
            <a:off x="5072118" y="2764224"/>
            <a:ext cx="405392" cy="1684"/>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7" name="Curved Connector 96"/>
          <p:cNvCxnSpPr>
            <a:stCxn id="19" idx="2"/>
            <a:endCxn id="49" idx="4"/>
          </p:cNvCxnSpPr>
          <p:nvPr/>
        </p:nvCxnSpPr>
        <p:spPr>
          <a:xfrm rot="10800000">
            <a:off x="3011440" y="2752074"/>
            <a:ext cx="168058" cy="13834"/>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35" idx="1"/>
            <a:endCxn id="19" idx="5"/>
          </p:cNvCxnSpPr>
          <p:nvPr/>
        </p:nvCxnSpPr>
        <p:spPr>
          <a:xfrm rot="16200000" flipV="1">
            <a:off x="5774366" y="1979067"/>
            <a:ext cx="312757" cy="2271587"/>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23" idx="6"/>
            <a:endCxn id="22" idx="5"/>
          </p:cNvCxnSpPr>
          <p:nvPr/>
        </p:nvCxnSpPr>
        <p:spPr>
          <a:xfrm flipV="1">
            <a:off x="4786361" y="5050261"/>
            <a:ext cx="223885" cy="535544"/>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22" idx="7"/>
            <a:endCxn id="27" idx="6"/>
          </p:cNvCxnSpPr>
          <p:nvPr/>
        </p:nvCxnSpPr>
        <p:spPr>
          <a:xfrm rot="16200000" flipV="1">
            <a:off x="4653060" y="4277686"/>
            <a:ext cx="516347" cy="19802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2" idx="6"/>
            <a:endCxn id="38" idx="4"/>
          </p:cNvCxnSpPr>
          <p:nvPr/>
        </p:nvCxnSpPr>
        <p:spPr>
          <a:xfrm flipV="1">
            <a:off x="5214374" y="3771265"/>
            <a:ext cx="924222" cy="1071302"/>
          </a:xfrm>
          <a:prstGeom prst="curvedConnector2">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 name="Footer Placeholder 70"/>
          <p:cNvSpPr>
            <a:spLocks noGrp="1"/>
          </p:cNvSpPr>
          <p:nvPr>
            <p:ph type="ftr" sz="quarter" idx="11"/>
          </p:nvPr>
        </p:nvSpPr>
        <p:spPr/>
        <p:txBody>
          <a:bodyPr/>
          <a:lstStyle/>
          <a:p>
            <a:r>
              <a:rPr lang="en-US" smtClean="0"/>
              <a:t>CSS MOIMS SOIS Services</a:t>
            </a:r>
            <a:endParaRPr lang="en-US"/>
          </a:p>
        </p:txBody>
      </p:sp>
      <p:sp>
        <p:nvSpPr>
          <p:cNvPr id="120" name="Oval 7"/>
          <p:cNvSpPr>
            <a:spLocks noChangeArrowheads="1"/>
          </p:cNvSpPr>
          <p:nvPr/>
        </p:nvSpPr>
        <p:spPr bwMode="auto">
          <a:xfrm>
            <a:off x="361373" y="3921957"/>
            <a:ext cx="1076287" cy="49373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F-CLTU</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1" name="Oval 7"/>
          <p:cNvSpPr>
            <a:spLocks noChangeArrowheads="1"/>
          </p:cNvSpPr>
          <p:nvPr/>
        </p:nvSpPr>
        <p:spPr bwMode="auto">
          <a:xfrm>
            <a:off x="361373" y="4597203"/>
            <a:ext cx="1076287" cy="58740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RCF</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De-</a:t>
            </a:r>
            <a:r>
              <a:rPr lang="en-US" sz="1000" dirty="0" err="1">
                <a:solidFill>
                  <a:prstClr val="black"/>
                </a:solidFill>
                <a:latin typeface="Helvetica" pitchFamily="34" charset="0"/>
                <a:ea typeface="ÇlÇr ñæí©"/>
                <a:cs typeface="Helvetica" pitchFamily="34" charset="0"/>
              </a:rPr>
              <a:t>Muxing</a:t>
            </a:r>
            <a:r>
              <a:rPr lang="en-US" sz="1000" dirty="0">
                <a:solidFill>
                  <a:prstClr val="black"/>
                </a:solidFill>
                <a:latin typeface="Helvetica" pitchFamily="34" charset="0"/>
                <a:ea typeface="ÇlÇr ñæí©"/>
                <a:cs typeface="Helvetica" pitchFamily="34" charset="0"/>
              </a:rPr>
              <a:t>)</a:t>
            </a:r>
          </a:p>
        </p:txBody>
      </p:sp>
      <p:sp>
        <p:nvSpPr>
          <p:cNvPr id="122" name="Oval 7"/>
          <p:cNvSpPr>
            <a:spLocks noChangeArrowheads="1"/>
          </p:cNvSpPr>
          <p:nvPr/>
        </p:nvSpPr>
        <p:spPr bwMode="auto">
          <a:xfrm>
            <a:off x="309748" y="5268523"/>
            <a:ext cx="1175249" cy="62700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TD-CSTS</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 Radiometric Data)</a:t>
            </a:r>
            <a:endParaRPr lang="en-US" sz="1000" dirty="0">
              <a:solidFill>
                <a:prstClr val="black"/>
              </a:solidFill>
              <a:latin typeface="Helvetica" pitchFamily="34" charset="0"/>
              <a:ea typeface="ÇlÇr ñæí©"/>
              <a:cs typeface="Helvetica" pitchFamily="34" charset="0"/>
            </a:endParaRPr>
          </a:p>
        </p:txBody>
      </p:sp>
      <p:sp>
        <p:nvSpPr>
          <p:cNvPr id="123" name="Oval 7"/>
          <p:cNvSpPr>
            <a:spLocks noChangeArrowheads="1"/>
          </p:cNvSpPr>
          <p:nvPr/>
        </p:nvSpPr>
        <p:spPr bwMode="auto">
          <a:xfrm>
            <a:off x="309748" y="3137332"/>
            <a:ext cx="1152087"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(Monitor Data)</a:t>
            </a:r>
          </a:p>
        </p:txBody>
      </p:sp>
      <p:sp>
        <p:nvSpPr>
          <p:cNvPr id="124" name="Oval 7"/>
          <p:cNvSpPr>
            <a:spLocks noChangeArrowheads="1"/>
          </p:cNvSpPr>
          <p:nvPr/>
        </p:nvSpPr>
        <p:spPr bwMode="auto">
          <a:xfrm>
            <a:off x="340246" y="2434633"/>
            <a:ext cx="1121589" cy="587449"/>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(Scheduling</a:t>
            </a:r>
            <a:r>
              <a:rPr kumimoji="1" lang="en-US" sz="1000" dirty="0">
                <a:solidFill>
                  <a:srgbClr val="000000"/>
                </a:solidFill>
                <a:ea typeface="ＭＳ Ｐゴシック" pitchFamily="34" charset="-128"/>
                <a:cs typeface="Helvetica" pitchFamily="34" charset="0"/>
              </a:rPr>
              <a:t>)</a:t>
            </a:r>
          </a:p>
        </p:txBody>
      </p:sp>
      <p:cxnSp>
        <p:nvCxnSpPr>
          <p:cNvPr id="60" name="Straight Connector 59"/>
          <p:cNvCxnSpPr/>
          <p:nvPr/>
        </p:nvCxnSpPr>
        <p:spPr>
          <a:xfrm>
            <a:off x="5255380" y="4383085"/>
            <a:ext cx="3126620" cy="36515"/>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43862" y="1727758"/>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62" name="Straight Connector 61"/>
          <p:cNvCxnSpPr/>
          <p:nvPr/>
        </p:nvCxnSpPr>
        <p:spPr>
          <a:xfrm flipV="1">
            <a:off x="5255380" y="2133600"/>
            <a:ext cx="2420" cy="2231148"/>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5625432" y="3986819"/>
            <a:ext cx="2441187" cy="253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0000"/>
                </a:solidFill>
              </a:rPr>
              <a:t>MAL &amp; Transport Adapter for SPP</a:t>
            </a:r>
            <a:endParaRPr lang="en-US" sz="1100" b="1" dirty="0">
              <a:solidFill>
                <a:srgbClr val="FF0000"/>
              </a:solidFill>
            </a:endParaRPr>
          </a:p>
        </p:txBody>
      </p:sp>
      <p:sp>
        <p:nvSpPr>
          <p:cNvPr id="2" name="Slide Number Placeholder 1"/>
          <p:cNvSpPr>
            <a:spLocks noGrp="1"/>
          </p:cNvSpPr>
          <p:nvPr>
            <p:ph type="sldNum" sz="quarter" idx="12"/>
          </p:nvPr>
        </p:nvSpPr>
        <p:spPr/>
        <p:txBody>
          <a:bodyPr/>
          <a:lstStyle/>
          <a:p>
            <a:fld id="{D1FBE08E-CDD4-944A-B191-20B68C61983B}" type="slidenum">
              <a:rPr lang="en-US" smtClean="0"/>
              <a:t>12</a:t>
            </a:fld>
            <a:endParaRPr lang="en-US"/>
          </a:p>
        </p:txBody>
      </p:sp>
    </p:spTree>
    <p:extLst>
      <p:ext uri="{BB962C8B-B14F-4D97-AF65-F5344CB8AC3E}">
        <p14:creationId xmlns:p14="http://schemas.microsoft.com/office/powerpoint/2010/main" val="633812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76"/>
            <a:ext cx="8229600" cy="1143000"/>
          </a:xfrm>
        </p:spPr>
        <p:txBody>
          <a:bodyPr>
            <a:noAutofit/>
          </a:bodyPr>
          <a:lstStyle/>
          <a:p>
            <a:r>
              <a:rPr lang="en-US" sz="3200" dirty="0" smtClean="0"/>
              <a:t>Mission Operations Services Overview</a:t>
            </a:r>
            <a:br>
              <a:rPr lang="en-US" sz="3200" dirty="0" smtClean="0"/>
            </a:br>
            <a:r>
              <a:rPr lang="en-US" sz="3200" dirty="0" smtClean="0"/>
              <a:t>(from </a:t>
            </a:r>
            <a:r>
              <a:rPr lang="en-US" sz="3200" dirty="0" smtClean="0"/>
              <a:t>MOSC 520x0g3)</a:t>
            </a:r>
            <a:endParaRPr lang="en-US" sz="3200" dirty="0"/>
          </a:p>
        </p:txBody>
      </p:sp>
      <p:pic>
        <p:nvPicPr>
          <p:cNvPr id="6" name="Content Placeholder 5"/>
          <p:cNvPicPr>
            <a:picLocks noGrp="1" noChangeAspect="1"/>
          </p:cNvPicPr>
          <p:nvPr>
            <p:ph idx="1"/>
          </p:nvPr>
        </p:nvPicPr>
        <p:blipFill>
          <a:blip r:embed="rId2"/>
          <a:srcRect l="-12328" r="-12328"/>
          <a:stretch>
            <a:fillRect/>
          </a:stretch>
        </p:blipFill>
        <p:spPr>
          <a:xfrm>
            <a:off x="-498158" y="1260286"/>
            <a:ext cx="9956138" cy="5475492"/>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13</a:t>
            </a:fld>
            <a:endParaRPr lang="en-US"/>
          </a:p>
        </p:txBody>
      </p:sp>
      <p:grpSp>
        <p:nvGrpSpPr>
          <p:cNvPr id="14" name="Group 13"/>
          <p:cNvGrpSpPr/>
          <p:nvPr/>
        </p:nvGrpSpPr>
        <p:grpSpPr>
          <a:xfrm>
            <a:off x="235166" y="488658"/>
            <a:ext cx="8512822" cy="3658244"/>
            <a:chOff x="235166" y="488658"/>
            <a:chExt cx="8512822" cy="3658244"/>
          </a:xfrm>
        </p:grpSpPr>
        <p:sp>
          <p:nvSpPr>
            <p:cNvPr id="8" name="Rectangle 7"/>
            <p:cNvSpPr/>
            <p:nvPr/>
          </p:nvSpPr>
          <p:spPr>
            <a:xfrm>
              <a:off x="238145" y="3127583"/>
              <a:ext cx="2701280" cy="830997"/>
            </a:xfrm>
            <a:prstGeom prst="rect">
              <a:avLst/>
            </a:prstGeom>
          </p:spPr>
          <p:txBody>
            <a:bodyPr wrap="none">
              <a:spAutoFit/>
            </a:bodyPr>
            <a:lstStyle/>
            <a:p>
              <a:r>
                <a:rPr lang="en-US" altLang="ja-JP" sz="1600" b="1" dirty="0" smtClean="0">
                  <a:solidFill>
                    <a:srgbClr val="FF0000"/>
                  </a:solidFill>
                </a:rPr>
                <a:t>CSS (SLE, CSTS, CSSM) and</a:t>
              </a:r>
            </a:p>
            <a:p>
              <a:r>
                <a:rPr lang="en-US" altLang="ja-JP" sz="1600" b="1" dirty="0" smtClean="0">
                  <a:solidFill>
                    <a:srgbClr val="FF0000"/>
                  </a:solidFill>
                </a:rPr>
                <a:t>SLS (link, coding, modulation)</a:t>
              </a:r>
            </a:p>
            <a:p>
              <a:r>
                <a:rPr lang="en-US" sz="1600" b="1" dirty="0" smtClean="0">
                  <a:solidFill>
                    <a:srgbClr val="FF0000"/>
                  </a:solidFill>
                </a:rPr>
                <a:t>live in here (not shown)</a:t>
              </a:r>
              <a:endParaRPr lang="en-US" sz="1600" b="1" dirty="0"/>
            </a:p>
          </p:txBody>
        </p:sp>
        <p:sp>
          <p:nvSpPr>
            <p:cNvPr id="10" name="Rectangle 9"/>
            <p:cNvSpPr/>
            <p:nvPr/>
          </p:nvSpPr>
          <p:spPr>
            <a:xfrm>
              <a:off x="235166" y="488658"/>
              <a:ext cx="1826867" cy="646331"/>
            </a:xfrm>
            <a:prstGeom prst="rect">
              <a:avLst/>
            </a:prstGeom>
          </p:spPr>
          <p:txBody>
            <a:bodyPr wrap="none">
              <a:spAutoFit/>
            </a:bodyPr>
            <a:lstStyle/>
            <a:p>
              <a:r>
                <a:rPr lang="en-US" b="1" dirty="0" smtClean="0">
                  <a:solidFill>
                    <a:srgbClr val="FF0000"/>
                  </a:solidFill>
                </a:rPr>
                <a:t>SOIS lives in here </a:t>
              </a:r>
            </a:p>
            <a:p>
              <a:r>
                <a:rPr lang="en-US" b="1" dirty="0" smtClean="0">
                  <a:solidFill>
                    <a:srgbClr val="FF0000"/>
                  </a:solidFill>
                </a:rPr>
                <a:t>(not shown)</a:t>
              </a:r>
              <a:endParaRPr lang="en-US" dirty="0"/>
            </a:p>
          </p:txBody>
        </p:sp>
        <p:sp>
          <p:nvSpPr>
            <p:cNvPr id="12" name="Rounded Rectangle 11"/>
            <p:cNvSpPr/>
            <p:nvPr/>
          </p:nvSpPr>
          <p:spPr>
            <a:xfrm>
              <a:off x="238554" y="3045271"/>
              <a:ext cx="8448246"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ounded Rectangle 12"/>
            <p:cNvSpPr/>
            <p:nvPr/>
          </p:nvSpPr>
          <p:spPr>
            <a:xfrm>
              <a:off x="299742" y="1134989"/>
              <a:ext cx="8448246"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64934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Mission Operations Functions </a:t>
            </a:r>
            <a:r>
              <a:rPr lang="en-US" sz="3200" b="1" dirty="0" smtClean="0"/>
              <a:t>(&amp; </a:t>
            </a:r>
            <a:r>
              <a:rPr lang="en-US" sz="3200" b="1" dirty="0"/>
              <a:t>Sub-</a:t>
            </a:r>
            <a:r>
              <a:rPr lang="en-US" sz="3200" b="1" dirty="0" smtClean="0"/>
              <a:t>functions, partial)</a:t>
            </a:r>
            <a:endParaRPr lang="en-US" sz="3200" b="1" dirty="0"/>
          </a:p>
        </p:txBody>
      </p:sp>
      <p:pic>
        <p:nvPicPr>
          <p:cNvPr id="4" name="Content Placeholder 3" descr="Screen Shot 2015-11-10 at 2.40.22 AM.png"/>
          <p:cNvPicPr>
            <a:picLocks noGrp="1" noChangeAspect="1"/>
          </p:cNvPicPr>
          <p:nvPr>
            <p:ph idx="1"/>
          </p:nvPr>
        </p:nvPicPr>
        <p:blipFill>
          <a:blip r:embed="rId2">
            <a:extLst>
              <a:ext uri="{28A0092B-C50C-407E-A947-70E740481C1C}">
                <a14:useLocalDpi xmlns:a14="http://schemas.microsoft.com/office/drawing/2010/main" val="0"/>
              </a:ext>
            </a:extLst>
          </a:blip>
          <a:srcRect l="-5187" r="-5187"/>
          <a:stretch>
            <a:fillRect/>
          </a:stretch>
        </p:blipFill>
        <p:spPr>
          <a:xfrm>
            <a:off x="-190493" y="1465171"/>
            <a:ext cx="9574898" cy="5265825"/>
          </a:xfrm>
        </p:spPr>
      </p:pic>
    </p:spTree>
    <p:extLst>
      <p:ext uri="{BB962C8B-B14F-4D97-AF65-F5344CB8AC3E}">
        <p14:creationId xmlns:p14="http://schemas.microsoft.com/office/powerpoint/2010/main" val="28060748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Proxy Description</a:t>
            </a:r>
            <a:br>
              <a:rPr lang="en-US" dirty="0" smtClean="0"/>
            </a:br>
            <a:r>
              <a:rPr lang="en-US" dirty="0" smtClean="0"/>
              <a:t>(from MOSC 520x0g3)</a:t>
            </a:r>
            <a:endParaRPr lang="en-US" dirty="0"/>
          </a:p>
        </p:txBody>
      </p:sp>
      <p:sp>
        <p:nvSpPr>
          <p:cNvPr id="3" name="Content Placeholder 2"/>
          <p:cNvSpPr>
            <a:spLocks noGrp="1"/>
          </p:cNvSpPr>
          <p:nvPr>
            <p:ph idx="1"/>
          </p:nvPr>
        </p:nvSpPr>
        <p:spPr>
          <a:xfrm>
            <a:off x="457200" y="2044686"/>
            <a:ext cx="8229600" cy="4525963"/>
          </a:xfrm>
        </p:spPr>
        <p:txBody>
          <a:bodyPr>
            <a:normAutofit/>
          </a:bodyPr>
          <a:lstStyle/>
          <a:p>
            <a:r>
              <a:rPr lang="en-US" dirty="0"/>
              <a:t>Where a function is on-board, a ground-based </a:t>
            </a:r>
            <a:r>
              <a:rPr lang="en-US" i="1" dirty="0"/>
              <a:t>proxy </a:t>
            </a:r>
            <a:r>
              <a:rPr lang="en-US" dirty="0"/>
              <a:t>function may manage the interface with ground-based functions. Such a proxy can: </a:t>
            </a:r>
            <a:endParaRPr lang="en-US" dirty="0" smtClean="0"/>
          </a:p>
          <a:p>
            <a:pPr lvl="1"/>
            <a:r>
              <a:rPr lang="en-US" dirty="0" smtClean="0"/>
              <a:t>Encapsulate </a:t>
            </a:r>
            <a:r>
              <a:rPr lang="en-US" dirty="0"/>
              <a:t>legacy or proprietary interfaces on the space-ground interface; </a:t>
            </a:r>
            <a:endParaRPr lang="en-US" dirty="0" smtClean="0">
              <a:effectLst/>
            </a:endParaRPr>
          </a:p>
          <a:p>
            <a:pPr lvl="1"/>
            <a:r>
              <a:rPr lang="en-US" dirty="0" smtClean="0"/>
              <a:t>Manage </a:t>
            </a:r>
            <a:r>
              <a:rPr lang="en-US" dirty="0"/>
              <a:t>discontinuity in the space-ground link; </a:t>
            </a:r>
            <a:endParaRPr lang="en-US" dirty="0" smtClean="0">
              <a:effectLst/>
            </a:endParaRPr>
          </a:p>
          <a:p>
            <a:pPr lvl="1"/>
            <a:r>
              <a:rPr lang="en-US" dirty="0" smtClean="0"/>
              <a:t>Provide </a:t>
            </a:r>
            <a:r>
              <a:rPr lang="en-US" dirty="0"/>
              <a:t>information persistence (storage and retrieval of history). </a:t>
            </a:r>
            <a:endParaRPr lang="en-US" dirty="0" smtClean="0">
              <a:effectLst/>
            </a:endParaRPr>
          </a:p>
          <a:p>
            <a:endParaRPr lang="en-US" dirty="0"/>
          </a:p>
        </p:txBody>
      </p:sp>
    </p:spTree>
    <p:extLst>
      <p:ext uri="{BB962C8B-B14F-4D97-AF65-F5344CB8AC3E}">
        <p14:creationId xmlns:p14="http://schemas.microsoft.com/office/powerpoint/2010/main" val="37041236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86"/>
            <a:ext cx="8229600" cy="1143000"/>
          </a:xfrm>
        </p:spPr>
        <p:txBody>
          <a:bodyPr>
            <a:noAutofit/>
          </a:bodyPr>
          <a:lstStyle/>
          <a:p>
            <a:r>
              <a:rPr lang="en-US" sz="2800" b="1" dirty="0"/>
              <a:t>Example Distribution of Mission Operations Functions </a:t>
            </a:r>
            <a:endParaRPr lang="en-US" sz="2800" dirty="0"/>
          </a:p>
        </p:txBody>
      </p:sp>
      <p:pic>
        <p:nvPicPr>
          <p:cNvPr id="4" name="Content Placeholder 3" descr="Screen Shot 2015-11-10 at 2.34.0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8" r="133"/>
          <a:stretch/>
        </p:blipFill>
        <p:spPr>
          <a:xfrm>
            <a:off x="656165" y="1028705"/>
            <a:ext cx="7672917" cy="5571007"/>
          </a:xfrm>
        </p:spPr>
      </p:pic>
    </p:spTree>
    <p:extLst>
      <p:ext uri="{BB962C8B-B14F-4D97-AF65-F5344CB8AC3E}">
        <p14:creationId xmlns:p14="http://schemas.microsoft.com/office/powerpoint/2010/main" val="15861646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Autofit/>
          </a:bodyPr>
          <a:lstStyle/>
          <a:p>
            <a:r>
              <a:rPr lang="en-US" sz="2800" b="1" dirty="0"/>
              <a:t>Mission Operation Information—Types and </a:t>
            </a:r>
            <a:r>
              <a:rPr lang="en-US" sz="2800" b="1" dirty="0" smtClean="0"/>
              <a:t>Usage (potential exchanges, partial &amp; incomplete) </a:t>
            </a:r>
            <a:r>
              <a:rPr lang="en-US" sz="2800" dirty="0" smtClean="0"/>
              <a:t/>
            </a:r>
            <a:br>
              <a:rPr lang="en-US" sz="2800" dirty="0" smtClean="0"/>
            </a:br>
            <a:endParaRPr lang="en-US" sz="2800" dirty="0"/>
          </a:p>
        </p:txBody>
      </p:sp>
      <p:pic>
        <p:nvPicPr>
          <p:cNvPr id="4" name="Picture 3" descr="Screen Shot 2015-11-10 at 2.43.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08" y="793750"/>
            <a:ext cx="7861300" cy="5508446"/>
          </a:xfrm>
          <a:prstGeom prst="rect">
            <a:avLst/>
          </a:prstGeom>
        </p:spPr>
      </p:pic>
      <p:sp>
        <p:nvSpPr>
          <p:cNvPr id="5" name="Rectangle 4"/>
          <p:cNvSpPr/>
          <p:nvPr/>
        </p:nvSpPr>
        <p:spPr>
          <a:xfrm>
            <a:off x="677333" y="6384860"/>
            <a:ext cx="4572000" cy="461665"/>
          </a:xfrm>
          <a:prstGeom prst="rect">
            <a:avLst/>
          </a:prstGeom>
        </p:spPr>
        <p:txBody>
          <a:bodyPr>
            <a:spAutoFit/>
          </a:bodyPr>
          <a:lstStyle/>
          <a:p>
            <a:r>
              <a:rPr lang="en-US" baseline="30000" dirty="0"/>
              <a:t>􏰁 </a:t>
            </a:r>
            <a:r>
              <a:rPr lang="en-US" i="1" baseline="30000" dirty="0"/>
              <a:t>indicates an interface that is currently exposed</a:t>
            </a:r>
            <a:r>
              <a:rPr lang="en-US" baseline="30000" dirty="0"/>
              <a:t>.</a:t>
            </a:r>
          </a:p>
          <a:p>
            <a:r>
              <a:rPr lang="en-US" baseline="30000" dirty="0"/>
              <a:t>F </a:t>
            </a:r>
            <a:r>
              <a:rPr lang="en-US" i="1" baseline="30000" dirty="0"/>
              <a:t>indicates an interface that could be exposed in the future</a:t>
            </a:r>
            <a:r>
              <a:rPr lang="en-US" baseline="30000" dirty="0"/>
              <a:t>.</a:t>
            </a:r>
            <a:endParaRPr lang="en-US" dirty="0"/>
          </a:p>
        </p:txBody>
      </p:sp>
    </p:spTree>
    <p:extLst>
      <p:ext uri="{BB962C8B-B14F-4D97-AF65-F5344CB8AC3E}">
        <p14:creationId xmlns:p14="http://schemas.microsoft.com/office/powerpoint/2010/main" val="3531752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Relationship of Mission Operations Services to Other CCSDS Standards </a:t>
            </a:r>
            <a:endParaRPr lang="en-US" dirty="0"/>
          </a:p>
        </p:txBody>
      </p:sp>
      <p:pic>
        <p:nvPicPr>
          <p:cNvPr id="4" name="Content Placeholder 3" descr="Screen Shot 2015-11-10 at 2.36.5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88" b="-26"/>
          <a:stretch/>
        </p:blipFill>
        <p:spPr>
          <a:xfrm>
            <a:off x="160867" y="1894409"/>
            <a:ext cx="8860970" cy="4307417"/>
          </a:xfrm>
        </p:spPr>
      </p:pic>
    </p:spTree>
    <p:extLst>
      <p:ext uri="{BB962C8B-B14F-4D97-AF65-F5344CB8AC3E}">
        <p14:creationId xmlns:p14="http://schemas.microsoft.com/office/powerpoint/2010/main" val="34747578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60"/>
            <a:ext cx="8229600" cy="1143000"/>
          </a:xfrm>
        </p:spPr>
        <p:txBody>
          <a:bodyPr>
            <a:noAutofit/>
          </a:bodyPr>
          <a:lstStyle/>
          <a:p>
            <a:r>
              <a:rPr lang="en-US" sz="3200" b="1" dirty="0" smtClean="0"/>
              <a:t>SOIS Service Architecture</a:t>
            </a:r>
            <a:r>
              <a:rPr lang="en-US" sz="3200" dirty="0" smtClean="0"/>
              <a:t/>
            </a:r>
            <a:br>
              <a:rPr lang="en-US" sz="3200" dirty="0" smtClean="0"/>
            </a:br>
            <a:r>
              <a:rPr lang="en-US" sz="3200" dirty="0" smtClean="0"/>
              <a:t>Focus on C&amp;DA  (from 876x0r0) </a:t>
            </a:r>
            <a:endParaRPr lang="en-US" sz="3200" dirty="0"/>
          </a:p>
        </p:txBody>
      </p:sp>
      <p:pic>
        <p:nvPicPr>
          <p:cNvPr id="6" name="Content Placeholder 5" descr="Screen Shot 2015-05-27 at 11.42.21 AM.png"/>
          <p:cNvPicPr>
            <a:picLocks noGrp="1" noChangeAspect="1"/>
          </p:cNvPicPr>
          <p:nvPr>
            <p:ph idx="1"/>
          </p:nvPr>
        </p:nvPicPr>
        <p:blipFill>
          <a:blip r:embed="rId2">
            <a:extLst>
              <a:ext uri="{28A0092B-C50C-407E-A947-70E740481C1C}">
                <a14:useLocalDpi xmlns:a14="http://schemas.microsoft.com/office/drawing/2010/main" val="0"/>
              </a:ext>
            </a:extLst>
          </a:blip>
          <a:srcRect l="-12495" r="-12495"/>
          <a:stretch>
            <a:fillRect/>
          </a:stretch>
        </p:blipFill>
        <p:spPr>
          <a:xfrm>
            <a:off x="-378880" y="1118202"/>
            <a:ext cx="9942104" cy="5467774"/>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19</a:t>
            </a:fld>
            <a:endParaRPr lang="en-US"/>
          </a:p>
        </p:txBody>
      </p:sp>
      <p:grpSp>
        <p:nvGrpSpPr>
          <p:cNvPr id="9" name="Group 8"/>
          <p:cNvGrpSpPr/>
          <p:nvPr/>
        </p:nvGrpSpPr>
        <p:grpSpPr>
          <a:xfrm>
            <a:off x="3409915" y="1179060"/>
            <a:ext cx="4616729" cy="1040773"/>
            <a:chOff x="3185403" y="1179060"/>
            <a:chExt cx="4616729" cy="1040773"/>
          </a:xfrm>
        </p:grpSpPr>
        <p:sp>
          <p:nvSpPr>
            <p:cNvPr id="7" name="Rectangle 6"/>
            <p:cNvSpPr/>
            <p:nvPr/>
          </p:nvSpPr>
          <p:spPr>
            <a:xfrm>
              <a:off x="5263806" y="1418034"/>
              <a:ext cx="2536071" cy="584776"/>
            </a:xfrm>
            <a:prstGeom prst="rect">
              <a:avLst/>
            </a:prstGeom>
          </p:spPr>
          <p:txBody>
            <a:bodyPr wrap="none">
              <a:spAutoFit/>
            </a:bodyPr>
            <a:lstStyle/>
            <a:p>
              <a:pPr algn="ctr"/>
              <a:r>
                <a:rPr lang="en-US" altLang="ja-JP" sz="1600" b="1" dirty="0" smtClean="0">
                  <a:solidFill>
                    <a:srgbClr val="FF0000"/>
                  </a:solidFill>
                </a:rPr>
                <a:t>MOIMS SM&amp;C O/B Services</a:t>
              </a:r>
            </a:p>
            <a:p>
              <a:pPr algn="ctr"/>
              <a:r>
                <a:rPr lang="en-US" sz="1600" b="1" dirty="0">
                  <a:solidFill>
                    <a:srgbClr val="FF0000"/>
                  </a:solidFill>
                </a:rPr>
                <a:t>a</a:t>
              </a:r>
              <a:r>
                <a:rPr lang="en-US" sz="1600" b="1" dirty="0" smtClean="0">
                  <a:solidFill>
                    <a:srgbClr val="FF0000"/>
                  </a:solidFill>
                </a:rPr>
                <a:t>re some of these</a:t>
              </a:r>
              <a:endParaRPr lang="en-US" sz="1600" b="1" dirty="0"/>
            </a:p>
          </p:txBody>
        </p:sp>
        <p:sp>
          <p:nvSpPr>
            <p:cNvPr id="8" name="Rounded Rectangle 7"/>
            <p:cNvSpPr/>
            <p:nvPr/>
          </p:nvSpPr>
          <p:spPr>
            <a:xfrm>
              <a:off x="3185403" y="1179060"/>
              <a:ext cx="4616729" cy="1040773"/>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774799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Review 7 Oct 2015 </a:t>
            </a:r>
            <a:r>
              <a:rPr lang="en-US" dirty="0" err="1" smtClean="0"/>
              <a:t>telecon</a:t>
            </a:r>
            <a:r>
              <a:rPr lang="en-US" dirty="0" smtClean="0"/>
              <a:t> results</a:t>
            </a:r>
          </a:p>
          <a:p>
            <a:pPr lvl="1"/>
            <a:r>
              <a:rPr lang="en-US" dirty="0" smtClean="0"/>
              <a:t>Scope, approach, content</a:t>
            </a:r>
          </a:p>
          <a:p>
            <a:r>
              <a:rPr lang="en-US" dirty="0" smtClean="0"/>
              <a:t>Review MO &amp; </a:t>
            </a:r>
            <a:r>
              <a:rPr lang="en-US" dirty="0" err="1" smtClean="0"/>
              <a:t>Nav</a:t>
            </a:r>
            <a:r>
              <a:rPr lang="en-US" dirty="0" smtClean="0"/>
              <a:t> materials provided after the </a:t>
            </a:r>
            <a:r>
              <a:rPr lang="en-US" dirty="0" err="1" smtClean="0"/>
              <a:t>telecon</a:t>
            </a:r>
            <a:endParaRPr lang="en-US" dirty="0" smtClean="0"/>
          </a:p>
          <a:p>
            <a:pPr lvl="1"/>
            <a:r>
              <a:rPr lang="en-US" dirty="0" smtClean="0"/>
              <a:t>Showing alignment revisions</a:t>
            </a:r>
          </a:p>
          <a:p>
            <a:r>
              <a:rPr lang="en-US" dirty="0" smtClean="0"/>
              <a:t>Review (briefly) existing SCCS-ADD and MOIMS alignment agreement</a:t>
            </a:r>
          </a:p>
          <a:p>
            <a:r>
              <a:rPr lang="en-US" dirty="0" smtClean="0"/>
              <a:t>Review existing MOIMS and SOIS functional descriptions and alignment</a:t>
            </a:r>
          </a:p>
          <a:p>
            <a:pPr lvl="1"/>
            <a:r>
              <a:rPr lang="en-US" dirty="0" smtClean="0"/>
              <a:t>Include one ESA proposed integration approach</a:t>
            </a:r>
          </a:p>
          <a:p>
            <a:r>
              <a:rPr lang="en-US" dirty="0" smtClean="0"/>
              <a:t>Discuss open issues and next steps</a:t>
            </a:r>
            <a:endParaRPr lang="en-US" dirty="0"/>
          </a:p>
        </p:txBody>
      </p:sp>
    </p:spTree>
    <p:extLst>
      <p:ext uri="{BB962C8B-B14F-4D97-AF65-F5344CB8AC3E}">
        <p14:creationId xmlns:p14="http://schemas.microsoft.com/office/powerpoint/2010/main" val="12044399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5-05-27 at 12.05.42 PM.png"/>
          <p:cNvPicPr>
            <a:picLocks noGrp="1" noChangeAspect="1"/>
          </p:cNvPicPr>
          <p:nvPr>
            <p:ph idx="1"/>
          </p:nvPr>
        </p:nvPicPr>
        <p:blipFill>
          <a:blip r:embed="rId2">
            <a:extLst>
              <a:ext uri="{28A0092B-C50C-407E-A947-70E740481C1C}">
                <a14:useLocalDpi xmlns:a14="http://schemas.microsoft.com/office/drawing/2010/main" val="0"/>
              </a:ext>
            </a:extLst>
          </a:blip>
          <a:srcRect l="-27212" r="-27212"/>
          <a:stretch>
            <a:fillRect/>
          </a:stretch>
        </p:blipFill>
        <p:spPr>
          <a:xfrm>
            <a:off x="-435011" y="994722"/>
            <a:ext cx="10222757" cy="5622123"/>
          </a:xfrm>
        </p:spPr>
      </p:pic>
      <p:sp>
        <p:nvSpPr>
          <p:cNvPr id="4" name="Footer Placeholder 3"/>
          <p:cNvSpPr>
            <a:spLocks noGrp="1"/>
          </p:cNvSpPr>
          <p:nvPr>
            <p:ph type="ftr" sz="quarter" idx="11"/>
          </p:nvPr>
        </p:nvSpPr>
        <p:spPr/>
        <p:txBody>
          <a:bodyPr/>
          <a:lstStyle/>
          <a:p>
            <a:r>
              <a:rPr lang="en-US" smtClean="0"/>
              <a:t>CSS MOIMS SOIS Services</a:t>
            </a:r>
            <a:endParaRPr lang="en-US"/>
          </a:p>
        </p:txBody>
      </p:sp>
      <p:sp>
        <p:nvSpPr>
          <p:cNvPr id="5" name="Slide Number Placeholder 4"/>
          <p:cNvSpPr>
            <a:spLocks noGrp="1"/>
          </p:cNvSpPr>
          <p:nvPr>
            <p:ph type="sldNum" sz="quarter" idx="12"/>
          </p:nvPr>
        </p:nvSpPr>
        <p:spPr/>
        <p:txBody>
          <a:bodyPr/>
          <a:lstStyle/>
          <a:p>
            <a:fld id="{D1FBE08E-CDD4-944A-B191-20B68C61983B}" type="slidenum">
              <a:rPr lang="en-US" smtClean="0"/>
              <a:t>20</a:t>
            </a:fld>
            <a:endParaRPr lang="en-US"/>
          </a:p>
        </p:txBody>
      </p:sp>
      <p:sp>
        <p:nvSpPr>
          <p:cNvPr id="2" name="Title 1"/>
          <p:cNvSpPr>
            <a:spLocks noGrp="1"/>
          </p:cNvSpPr>
          <p:nvPr>
            <p:ph type="title"/>
          </p:nvPr>
        </p:nvSpPr>
        <p:spPr>
          <a:xfrm>
            <a:off x="457200" y="975"/>
            <a:ext cx="8229600" cy="1143000"/>
          </a:xfrm>
        </p:spPr>
        <p:txBody>
          <a:bodyPr>
            <a:noAutofit/>
          </a:bodyPr>
          <a:lstStyle/>
          <a:p>
            <a:r>
              <a:rPr lang="en-US" sz="3200" dirty="0" smtClean="0"/>
              <a:t>“Plug and Play” View of SOIS Architecture</a:t>
            </a:r>
            <a:br>
              <a:rPr lang="en-US" sz="3200" dirty="0" smtClean="0"/>
            </a:br>
            <a:r>
              <a:rPr lang="en-US" sz="3200" dirty="0" smtClean="0"/>
              <a:t>(from 850x0g1)</a:t>
            </a:r>
            <a:endParaRPr lang="en-US" sz="3200" dirty="0"/>
          </a:p>
        </p:txBody>
      </p:sp>
      <p:grpSp>
        <p:nvGrpSpPr>
          <p:cNvPr id="15" name="Group 14"/>
          <p:cNvGrpSpPr/>
          <p:nvPr/>
        </p:nvGrpSpPr>
        <p:grpSpPr>
          <a:xfrm>
            <a:off x="95736" y="1226042"/>
            <a:ext cx="7762526" cy="1091954"/>
            <a:chOff x="95736" y="1226042"/>
            <a:chExt cx="7762526" cy="1091954"/>
          </a:xfrm>
        </p:grpSpPr>
        <p:sp>
          <p:nvSpPr>
            <p:cNvPr id="7" name="Rectangle 6"/>
            <p:cNvSpPr/>
            <p:nvPr/>
          </p:nvSpPr>
          <p:spPr>
            <a:xfrm>
              <a:off x="95736" y="1226042"/>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8" name="Straight Connector 7"/>
            <p:cNvCxnSpPr/>
            <p:nvPr/>
          </p:nvCxnSpPr>
          <p:spPr>
            <a:xfrm flipH="1">
              <a:off x="457200" y="1978713"/>
              <a:ext cx="7401062" cy="0"/>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883950" y="1609381"/>
              <a:ext cx="623901" cy="369332"/>
            </a:xfrm>
            <a:prstGeom prst="rect">
              <a:avLst/>
            </a:prstGeom>
          </p:spPr>
          <p:txBody>
            <a:bodyPr wrap="none">
              <a:spAutoFit/>
            </a:bodyPr>
            <a:lstStyle/>
            <a:p>
              <a:r>
                <a:rPr lang="en-US" b="1" dirty="0">
                  <a:solidFill>
                    <a:srgbClr val="FF0000"/>
                  </a:solidFill>
                </a:rPr>
                <a:t>MAL </a:t>
              </a:r>
              <a:endParaRPr lang="en-US" dirty="0"/>
            </a:p>
          </p:txBody>
        </p:sp>
        <p:sp>
          <p:nvSpPr>
            <p:cNvPr id="13" name="Rectangle 12"/>
            <p:cNvSpPr/>
            <p:nvPr/>
          </p:nvSpPr>
          <p:spPr>
            <a:xfrm>
              <a:off x="4573276" y="1948664"/>
              <a:ext cx="1371063" cy="369332"/>
            </a:xfrm>
            <a:prstGeom prst="rect">
              <a:avLst/>
            </a:prstGeom>
          </p:spPr>
          <p:txBody>
            <a:bodyPr wrap="none">
              <a:spAutoFit/>
            </a:bodyPr>
            <a:lstStyle/>
            <a:p>
              <a:r>
                <a:rPr lang="en-US" b="1" dirty="0" smtClean="0">
                  <a:solidFill>
                    <a:srgbClr val="FF0000"/>
                  </a:solidFill>
                </a:rPr>
                <a:t>MTS / AMS?</a:t>
              </a:r>
              <a:endParaRPr lang="en-US" dirty="0"/>
            </a:p>
          </p:txBody>
        </p:sp>
      </p:grpSp>
    </p:spTree>
    <p:extLst>
      <p:ext uri="{BB962C8B-B14F-4D97-AF65-F5344CB8AC3E}">
        <p14:creationId xmlns:p14="http://schemas.microsoft.com/office/powerpoint/2010/main" val="1204077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557"/>
            <a:ext cx="8229600" cy="1143000"/>
          </a:xfrm>
        </p:spPr>
        <p:txBody>
          <a:bodyPr>
            <a:normAutofit/>
          </a:bodyPr>
          <a:lstStyle/>
          <a:p>
            <a:r>
              <a:rPr lang="en-US" sz="3200" dirty="0" smtClean="0"/>
              <a:t>ESA SM&amp;C / SOIS Future Architecture</a:t>
            </a:r>
            <a:br>
              <a:rPr lang="en-US" sz="3200" dirty="0" smtClean="0"/>
            </a:br>
            <a:r>
              <a:rPr lang="en-US" sz="2400" dirty="0"/>
              <a:t>(from EGOS-GEN-SMCSOIS-TN-1001 </a:t>
            </a:r>
            <a:r>
              <a:rPr lang="en-US" sz="2400" dirty="0" smtClean="0"/>
              <a:t>1</a:t>
            </a:r>
            <a:r>
              <a:rPr lang="en-US" sz="2400" dirty="0"/>
              <a:t>)</a:t>
            </a:r>
            <a:r>
              <a:rPr lang="en-US" sz="2400" dirty="0" smtClean="0"/>
              <a:t> </a:t>
            </a:r>
            <a:endParaRPr lang="en-US" sz="2400" dirty="0"/>
          </a:p>
        </p:txBody>
      </p:sp>
      <p:pic>
        <p:nvPicPr>
          <p:cNvPr id="9" name="Content Placeholder 8" descr="Screen Shot 2015-07-09 at 11.54.35 AM.png"/>
          <p:cNvPicPr>
            <a:picLocks noGrp="1" noChangeAspect="1"/>
          </p:cNvPicPr>
          <p:nvPr>
            <p:ph idx="1"/>
          </p:nvPr>
        </p:nvPicPr>
        <p:blipFill>
          <a:blip r:embed="rId2">
            <a:extLst>
              <a:ext uri="{28A0092B-C50C-407E-A947-70E740481C1C}">
                <a14:useLocalDpi xmlns:a14="http://schemas.microsoft.com/office/drawing/2010/main" val="0"/>
              </a:ext>
            </a:extLst>
          </a:blip>
          <a:srcRect l="-6075" r="-6075"/>
          <a:stretch>
            <a:fillRect/>
          </a:stretch>
        </p:blipFill>
        <p:spPr>
          <a:xfrm>
            <a:off x="-357912" y="1160840"/>
            <a:ext cx="9948128" cy="5471087"/>
          </a:xfrm>
        </p:spPr>
      </p:pic>
      <p:sp>
        <p:nvSpPr>
          <p:cNvPr id="5" name="Footer Placeholder 4"/>
          <p:cNvSpPr>
            <a:spLocks noGrp="1"/>
          </p:cNvSpPr>
          <p:nvPr>
            <p:ph type="ftr" sz="quarter" idx="11"/>
          </p:nvPr>
        </p:nvSpPr>
        <p:spPr/>
        <p:txBody>
          <a:bodyPr/>
          <a:lstStyle/>
          <a:p>
            <a:r>
              <a:rPr lang="en-US" smtClean="0"/>
              <a:t>CSS MOIMS SOIS Services</a:t>
            </a:r>
            <a:endParaRPr lang="en-US"/>
          </a:p>
        </p:txBody>
      </p:sp>
      <p:sp>
        <p:nvSpPr>
          <p:cNvPr id="6" name="Slide Number Placeholder 5"/>
          <p:cNvSpPr>
            <a:spLocks noGrp="1"/>
          </p:cNvSpPr>
          <p:nvPr>
            <p:ph type="sldNum" sz="quarter" idx="12"/>
          </p:nvPr>
        </p:nvSpPr>
        <p:spPr/>
        <p:txBody>
          <a:bodyPr/>
          <a:lstStyle/>
          <a:p>
            <a:fld id="{D1FBE08E-CDD4-944A-B191-20B68C61983B}" type="slidenum">
              <a:rPr lang="en-US" smtClean="0"/>
              <a:t>21</a:t>
            </a:fld>
            <a:endParaRPr lang="en-US"/>
          </a:p>
        </p:txBody>
      </p:sp>
      <p:grpSp>
        <p:nvGrpSpPr>
          <p:cNvPr id="14" name="Group 13"/>
          <p:cNvGrpSpPr/>
          <p:nvPr/>
        </p:nvGrpSpPr>
        <p:grpSpPr>
          <a:xfrm>
            <a:off x="399109" y="3487351"/>
            <a:ext cx="8360458" cy="2235617"/>
            <a:chOff x="399109" y="3487351"/>
            <a:chExt cx="8360458" cy="2235617"/>
          </a:xfrm>
        </p:grpSpPr>
        <p:sp>
          <p:nvSpPr>
            <p:cNvPr id="10" name="Rectangle 9"/>
            <p:cNvSpPr/>
            <p:nvPr/>
          </p:nvSpPr>
          <p:spPr>
            <a:xfrm>
              <a:off x="399109" y="4703650"/>
              <a:ext cx="2621432" cy="830997"/>
            </a:xfrm>
            <a:prstGeom prst="rect">
              <a:avLst/>
            </a:prstGeom>
          </p:spPr>
          <p:txBody>
            <a:bodyPr wrap="square">
              <a:spAutoFit/>
            </a:bodyPr>
            <a:lstStyle/>
            <a:p>
              <a:r>
                <a:rPr lang="en-US" altLang="ja-JP" sz="1600" b="1" dirty="0" smtClean="0">
                  <a:solidFill>
                    <a:srgbClr val="FF0000"/>
                  </a:solidFill>
                </a:rPr>
                <a:t>CSS (SLE, CSTS, CSSM) and</a:t>
              </a:r>
            </a:p>
            <a:p>
              <a:r>
                <a:rPr lang="en-US" altLang="ja-JP" sz="1600" b="1" dirty="0" smtClean="0">
                  <a:solidFill>
                    <a:srgbClr val="FF0000"/>
                  </a:solidFill>
                </a:rPr>
                <a:t>SLS (link, coding, modulation)</a:t>
              </a:r>
              <a:r>
                <a:rPr lang="en-US" altLang="ja-JP" sz="1600" b="1" dirty="0">
                  <a:solidFill>
                    <a:srgbClr val="FF0000"/>
                  </a:solidFill>
                </a:rPr>
                <a:t> </a:t>
              </a:r>
              <a:r>
                <a:rPr lang="en-US" sz="1600" b="1" dirty="0" smtClean="0">
                  <a:solidFill>
                    <a:srgbClr val="FF0000"/>
                  </a:solidFill>
                </a:rPr>
                <a:t>live in here</a:t>
              </a:r>
              <a:endParaRPr lang="en-US" sz="1600" b="1" dirty="0"/>
            </a:p>
          </p:txBody>
        </p:sp>
        <p:sp>
          <p:nvSpPr>
            <p:cNvPr id="11" name="Rounded Rectangle 10"/>
            <p:cNvSpPr/>
            <p:nvPr/>
          </p:nvSpPr>
          <p:spPr>
            <a:xfrm>
              <a:off x="399520" y="4621337"/>
              <a:ext cx="3067238"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4486180" y="3487351"/>
              <a:ext cx="4273387" cy="2235617"/>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7183625" y="4268482"/>
              <a:ext cx="620520" cy="369332"/>
            </a:xfrm>
            <a:prstGeom prst="rect">
              <a:avLst/>
            </a:prstGeom>
          </p:spPr>
          <p:txBody>
            <a:bodyPr wrap="none">
              <a:spAutoFit/>
            </a:bodyPr>
            <a:lstStyle/>
            <a:p>
              <a:r>
                <a:rPr lang="en-US" altLang="ja-JP" b="1" dirty="0" smtClean="0">
                  <a:solidFill>
                    <a:srgbClr val="FF0000"/>
                  </a:solidFill>
                </a:rPr>
                <a:t>SOIS</a:t>
              </a:r>
              <a:endParaRPr lang="en-US" dirty="0"/>
            </a:p>
          </p:txBody>
        </p:sp>
      </p:grpSp>
    </p:spTree>
    <p:extLst>
      <p:ext uri="{BB962C8B-B14F-4D97-AF65-F5344CB8AC3E}">
        <p14:creationId xmlns:p14="http://schemas.microsoft.com/office/powerpoint/2010/main" val="2623446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Scenarios and Use Cases</a:t>
            </a:r>
          </a:p>
          <a:p>
            <a:r>
              <a:rPr lang="en-US" dirty="0" smtClean="0"/>
              <a:t>MOIMS functions, their interactions, and information exchanges (internal &amp; external) must be factored into the Reference Architecture</a:t>
            </a:r>
          </a:p>
          <a:p>
            <a:r>
              <a:rPr lang="en-US" dirty="0" smtClean="0"/>
              <a:t>SOIS functions, their interactions, and information exchanges (internal &amp; external) must be factored into the Reference Architecture</a:t>
            </a:r>
          </a:p>
          <a:p>
            <a:r>
              <a:rPr lang="en-US" dirty="0"/>
              <a:t>H</a:t>
            </a:r>
            <a:r>
              <a:rPr lang="en-US" dirty="0" smtClean="0"/>
              <a:t>ow MOIMS and SOIS functions interact, and how they relate to underlying </a:t>
            </a:r>
            <a:r>
              <a:rPr lang="en-US" dirty="0" err="1" smtClean="0"/>
              <a:t>comm</a:t>
            </a:r>
            <a:r>
              <a:rPr lang="en-US" dirty="0" smtClean="0"/>
              <a:t> services (CSS, SLS, SIS, SEA) must be factored into the Reference Architecture</a:t>
            </a:r>
          </a:p>
          <a:p>
            <a:endParaRPr lang="en-US" dirty="0"/>
          </a:p>
        </p:txBody>
      </p:sp>
    </p:spTree>
    <p:extLst>
      <p:ext uri="{BB962C8B-B14F-4D97-AF65-F5344CB8AC3E}">
        <p14:creationId xmlns:p14="http://schemas.microsoft.com/office/powerpoint/2010/main" val="27197902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6601"/>
          </a:xfrm>
        </p:spPr>
        <p:txBody>
          <a:bodyPr>
            <a:normAutofit fontScale="90000"/>
          </a:bodyPr>
          <a:lstStyle/>
          <a:p>
            <a:r>
              <a:rPr lang="en-US" dirty="0" smtClean="0"/>
              <a:t>What’s next?</a:t>
            </a:r>
            <a:endParaRPr lang="en-US" dirty="0"/>
          </a:p>
        </p:txBody>
      </p:sp>
      <p:sp>
        <p:nvSpPr>
          <p:cNvPr id="3" name="Content Placeholder 2"/>
          <p:cNvSpPr>
            <a:spLocks noGrp="1"/>
          </p:cNvSpPr>
          <p:nvPr>
            <p:ph idx="1"/>
          </p:nvPr>
        </p:nvSpPr>
        <p:spPr>
          <a:xfrm>
            <a:off x="457200" y="1084065"/>
            <a:ext cx="8229600" cy="5481925"/>
          </a:xfrm>
        </p:spPr>
        <p:txBody>
          <a:bodyPr>
            <a:normAutofit lnSpcReduction="10000"/>
          </a:bodyPr>
          <a:lstStyle/>
          <a:p>
            <a:pPr lvl="1"/>
            <a:r>
              <a:rPr lang="en-US" sz="1800" dirty="0" smtClean="0"/>
              <a:t>Adopt existing SCCS-ADD / ARD for space </a:t>
            </a:r>
            <a:r>
              <a:rPr lang="en-US" sz="1800" dirty="0" err="1" smtClean="0"/>
              <a:t>comms</a:t>
            </a:r>
            <a:r>
              <a:rPr lang="en-US" sz="1800" dirty="0" smtClean="0"/>
              <a:t>, identify other “data transfer” layers terrestrially</a:t>
            </a:r>
          </a:p>
          <a:p>
            <a:pPr lvl="1"/>
            <a:r>
              <a:rPr lang="en-US" sz="1800" dirty="0" smtClean="0"/>
              <a:t>Focus  on coverage for MOIMS &amp; SOIS Blue and Magenta Book materials and [FUTURE] work, with emphasis on interoperability </a:t>
            </a:r>
          </a:p>
          <a:p>
            <a:pPr lvl="1"/>
            <a:r>
              <a:rPr lang="en-US" sz="1800" dirty="0" smtClean="0"/>
              <a:t>Mission Planning and archiving are missing from the package (get experts to provide any missing functional blocks)</a:t>
            </a:r>
          </a:p>
          <a:p>
            <a:pPr lvl="1"/>
            <a:r>
              <a:rPr lang="en-US" sz="1800" dirty="0" smtClean="0">
                <a:solidFill>
                  <a:schemeClr val="bg1">
                    <a:lumMod val="85000"/>
                  </a:schemeClr>
                </a:solidFill>
              </a:rPr>
              <a:t>G</a:t>
            </a:r>
            <a:r>
              <a:rPr lang="en-US" sz="1800" dirty="0" smtClean="0">
                <a:solidFill>
                  <a:schemeClr val="bg1">
                    <a:lumMod val="85000"/>
                  </a:schemeClr>
                </a:solidFill>
              </a:rPr>
              <a:t>ather scenarios and other use case materials</a:t>
            </a:r>
          </a:p>
          <a:p>
            <a:pPr lvl="1"/>
            <a:r>
              <a:rPr lang="en-US" sz="1800" dirty="0" smtClean="0"/>
              <a:t>Gather existing material from WG and agency studies as can be made available</a:t>
            </a:r>
          </a:p>
          <a:p>
            <a:pPr lvl="1"/>
            <a:r>
              <a:rPr lang="en-US" sz="1800" dirty="0"/>
              <a:t>L</a:t>
            </a:r>
            <a:r>
              <a:rPr lang="en-US" sz="1800" dirty="0" smtClean="0"/>
              <a:t>everage any existing agency study / analysis materials that we can all be allowed to see, but that the outcome of this work must be “CCSDS level” and agency neutral</a:t>
            </a:r>
          </a:p>
          <a:p>
            <a:pPr lvl="1"/>
            <a:endParaRPr lang="en-US" sz="1800" dirty="0" smtClean="0"/>
          </a:p>
          <a:p>
            <a:pPr lvl="1"/>
            <a:r>
              <a:rPr lang="en-US" sz="1800" dirty="0" smtClean="0"/>
              <a:t>Agree on the level of useful detail for the diagram set (functional groups)</a:t>
            </a:r>
          </a:p>
          <a:p>
            <a:pPr lvl="1"/>
            <a:r>
              <a:rPr lang="en-US" sz="1800" dirty="0" smtClean="0"/>
              <a:t>Create a “leveled” set of functional decomposition and interaction materials across all of the MOIMS and SOIS topics, these are currently uneven</a:t>
            </a:r>
          </a:p>
          <a:p>
            <a:pPr lvl="1"/>
            <a:r>
              <a:rPr lang="en-US" sz="1800" dirty="0" smtClean="0"/>
              <a:t>Create an improved set of (detailed enough) functions with clearly identified interfaces (tied to standards) and with views of related and interconnected functional groups like (tracking, </a:t>
            </a:r>
            <a:r>
              <a:rPr lang="en-US" sz="1800" dirty="0" err="1" smtClean="0"/>
              <a:t>nav</a:t>
            </a:r>
            <a:r>
              <a:rPr lang="en-US" sz="1800" dirty="0" smtClean="0"/>
              <a:t>, </a:t>
            </a:r>
            <a:r>
              <a:rPr lang="en-US" sz="1800" dirty="0" err="1" smtClean="0"/>
              <a:t>comm</a:t>
            </a:r>
            <a:r>
              <a:rPr lang="en-US" sz="1800" dirty="0" smtClean="0"/>
              <a:t> planning, mission planning)</a:t>
            </a:r>
          </a:p>
          <a:p>
            <a:pPr lvl="1"/>
            <a:endParaRPr lang="en-US" sz="1800" dirty="0" smtClean="0"/>
          </a:p>
          <a:p>
            <a:endParaRPr lang="en-US" sz="3600" dirty="0"/>
          </a:p>
        </p:txBody>
      </p:sp>
    </p:spTree>
    <p:extLst>
      <p:ext uri="{BB962C8B-B14F-4D97-AF65-F5344CB8AC3E}">
        <p14:creationId xmlns:p14="http://schemas.microsoft.com/office/powerpoint/2010/main" val="42838827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7279"/>
          </a:xfrm>
        </p:spPr>
        <p:txBody>
          <a:bodyPr>
            <a:normAutofit fontScale="90000"/>
          </a:bodyPr>
          <a:lstStyle/>
          <a:p>
            <a:r>
              <a:rPr lang="en-US" dirty="0" smtClean="0"/>
              <a:t>Meeting Notes</a:t>
            </a:r>
            <a:endParaRPr lang="en-US" dirty="0"/>
          </a:p>
        </p:txBody>
      </p:sp>
      <p:sp>
        <p:nvSpPr>
          <p:cNvPr id="3" name="Content Placeholder 2"/>
          <p:cNvSpPr>
            <a:spLocks noGrp="1"/>
          </p:cNvSpPr>
          <p:nvPr>
            <p:ph idx="1"/>
          </p:nvPr>
        </p:nvSpPr>
        <p:spPr>
          <a:xfrm>
            <a:off x="457200" y="1280583"/>
            <a:ext cx="8229600" cy="5386917"/>
          </a:xfrm>
        </p:spPr>
        <p:txBody>
          <a:bodyPr>
            <a:normAutofit fontScale="70000" lnSpcReduction="20000"/>
          </a:bodyPr>
          <a:lstStyle/>
          <a:p>
            <a:r>
              <a:rPr lang="en-US" dirty="0" smtClean="0"/>
              <a:t>Agree to initially model SM&amp;C/MOIMS on the ground and SOIS in space</a:t>
            </a:r>
          </a:p>
          <a:p>
            <a:pPr lvl="1"/>
            <a:r>
              <a:rPr lang="en-US" dirty="0" smtClean="0"/>
              <a:t>The issue of suitability of MOIMS in R/T space environment will be evaluated separately</a:t>
            </a:r>
          </a:p>
          <a:p>
            <a:r>
              <a:rPr lang="en-US" dirty="0" smtClean="0"/>
              <a:t>Not all SM&amp;C functions are specified, even as groups.</a:t>
            </a:r>
          </a:p>
          <a:p>
            <a:pPr lvl="1"/>
            <a:r>
              <a:rPr lang="en-US" dirty="0" smtClean="0"/>
              <a:t>Agree to show these with only high level functions and interfaces, and mark as [FUTURE]</a:t>
            </a:r>
          </a:p>
          <a:p>
            <a:r>
              <a:rPr lang="en-US" dirty="0" smtClean="0"/>
              <a:t>Agree to provide at least one expert from each of MOIMS &amp; SOIS to work with SEA to develop initial diagram set</a:t>
            </a:r>
          </a:p>
          <a:p>
            <a:pPr lvl="1"/>
            <a:r>
              <a:rPr lang="en-US" dirty="0" smtClean="0"/>
              <a:t>The </a:t>
            </a:r>
            <a:r>
              <a:rPr lang="en-US" dirty="0" err="1" smtClean="0"/>
              <a:t>Nav</a:t>
            </a:r>
            <a:r>
              <a:rPr lang="en-US" dirty="0" smtClean="0"/>
              <a:t> (FDS) diagram seems to be about the right level of detail for any functional group</a:t>
            </a:r>
          </a:p>
          <a:p>
            <a:pPr lvl="1"/>
            <a:r>
              <a:rPr lang="en-US" dirty="0" smtClean="0"/>
              <a:t>Focus will be on external / service interfaces of each functional group</a:t>
            </a:r>
          </a:p>
          <a:p>
            <a:pPr lvl="1"/>
            <a:r>
              <a:rPr lang="en-US" dirty="0" smtClean="0"/>
              <a:t>Agree that external interfaces and data specs should be tied to existing of future standards</a:t>
            </a:r>
          </a:p>
          <a:p>
            <a:r>
              <a:rPr lang="en-US" dirty="0" smtClean="0"/>
              <a:t>Agree to use RASDS for diagrams, for consistency with existing SCCS-ADD materials</a:t>
            </a:r>
          </a:p>
          <a:p>
            <a:r>
              <a:rPr lang="en-US" dirty="0" smtClean="0"/>
              <a:t>ESA provided a paper from earlier </a:t>
            </a:r>
            <a:r>
              <a:rPr lang="en-US" dirty="0" err="1" smtClean="0"/>
              <a:t>ExoMars</a:t>
            </a:r>
            <a:r>
              <a:rPr lang="en-US" dirty="0" smtClean="0"/>
              <a:t> study that has some useful materials on functions and protocol mappings</a:t>
            </a:r>
          </a:p>
          <a:p>
            <a:endParaRPr lang="en-US" dirty="0"/>
          </a:p>
        </p:txBody>
      </p:sp>
    </p:spTree>
    <p:extLst>
      <p:ext uri="{BB962C8B-B14F-4D97-AF65-F5344CB8AC3E}">
        <p14:creationId xmlns:p14="http://schemas.microsoft.com/office/powerpoint/2010/main" val="302698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62"/>
          <p:cNvSpPr txBox="1">
            <a:spLocks noChangeArrowheads="1"/>
          </p:cNvSpPr>
          <p:nvPr/>
        </p:nvSpPr>
        <p:spPr bwMode="auto">
          <a:xfrm>
            <a:off x="1957388" y="1228320"/>
            <a:ext cx="5357812" cy="547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solidFill>
                  <a:srgbClr val="000000"/>
                </a:solidFill>
                <a:cs typeface="Arial" charset="0"/>
              </a:rPr>
              <a:t>NOTE:  Exchanges may be predicted future data or </a:t>
            </a:r>
          </a:p>
          <a:p>
            <a:pPr eaLnBrk="1" hangingPunct="1"/>
            <a:r>
              <a:rPr lang="en-US" sz="1400" dirty="0">
                <a:solidFill>
                  <a:srgbClr val="000000"/>
                </a:solidFill>
                <a:cs typeface="Arial" charset="0"/>
              </a:rPr>
              <a:t>reconstructed actual data, depending on the message type</a:t>
            </a:r>
          </a:p>
          <a:p>
            <a:pPr eaLnBrk="1" hangingPunct="1"/>
            <a:endParaRPr lang="en-US" sz="1400" dirty="0">
              <a:solidFill>
                <a:srgbClr val="000000"/>
              </a:solidFill>
              <a:cs typeface="Arial" charset="0"/>
            </a:endParaRPr>
          </a:p>
          <a:p>
            <a:pPr eaLnBrk="1" hangingPunct="1"/>
            <a:r>
              <a:rPr lang="en-US" sz="1400" b="1" u="sng" dirty="0">
                <a:solidFill>
                  <a:srgbClr val="000000"/>
                </a:solidFill>
                <a:cs typeface="Arial" charset="0"/>
              </a:rPr>
              <a:t>Messages</a:t>
            </a:r>
          </a:p>
          <a:p>
            <a:pPr eaLnBrk="1" hangingPunct="1"/>
            <a:r>
              <a:rPr lang="en-US" sz="1400" dirty="0">
                <a:solidFill>
                  <a:srgbClr val="000000"/>
                </a:solidFill>
                <a:cs typeface="Arial" charset="0"/>
              </a:rPr>
              <a:t>ADM = Attitude Data Message</a:t>
            </a:r>
          </a:p>
          <a:p>
            <a:pPr eaLnBrk="1" hangingPunct="1"/>
            <a:r>
              <a:rPr lang="en-US" sz="1400" dirty="0">
                <a:solidFill>
                  <a:srgbClr val="000000"/>
                </a:solidFill>
                <a:cs typeface="Arial" charset="0"/>
              </a:rPr>
              <a:t>CDM = Conjunction Data Message</a:t>
            </a:r>
          </a:p>
          <a:p>
            <a:pPr eaLnBrk="1" hangingPunct="1"/>
            <a:r>
              <a:rPr lang="en-US" sz="1400" dirty="0">
                <a:solidFill>
                  <a:srgbClr val="000000"/>
                </a:solidFill>
                <a:cs typeface="Arial" charset="0"/>
              </a:rPr>
              <a:t>EVM = Events Message</a:t>
            </a:r>
          </a:p>
          <a:p>
            <a:pPr eaLnBrk="1" hangingPunct="1"/>
            <a:r>
              <a:rPr lang="en-US" sz="1400" dirty="0">
                <a:solidFill>
                  <a:srgbClr val="000000"/>
                </a:solidFill>
                <a:cs typeface="Arial" charset="0"/>
              </a:rPr>
              <a:t>NHM = Navigation H/W Message</a:t>
            </a:r>
          </a:p>
          <a:p>
            <a:pPr eaLnBrk="1" hangingPunct="1"/>
            <a:r>
              <a:rPr lang="en-US" sz="1400" dirty="0">
                <a:solidFill>
                  <a:srgbClr val="000000"/>
                </a:solidFill>
                <a:cs typeface="Arial" charset="0"/>
              </a:rPr>
              <a:t>ODM = Orbit Data Message</a:t>
            </a:r>
          </a:p>
          <a:p>
            <a:pPr eaLnBrk="1" hangingPunct="1"/>
            <a:r>
              <a:rPr lang="en-US" sz="1400" dirty="0">
                <a:solidFill>
                  <a:srgbClr val="000000"/>
                </a:solidFill>
                <a:cs typeface="Arial" charset="0"/>
              </a:rPr>
              <a:t>PRM = Pointing Request Message</a:t>
            </a:r>
          </a:p>
          <a:p>
            <a:pPr eaLnBrk="1" hangingPunct="1"/>
            <a:r>
              <a:rPr lang="en-US" sz="1400" dirty="0">
                <a:solidFill>
                  <a:srgbClr val="000000"/>
                </a:solidFill>
                <a:cs typeface="Arial" charset="0"/>
              </a:rPr>
              <a:t>SMM = Spacecraft Maneuver Message</a:t>
            </a:r>
          </a:p>
          <a:p>
            <a:pPr eaLnBrk="1" hangingPunct="1"/>
            <a:r>
              <a:rPr lang="en-US" sz="1400" dirty="0">
                <a:solidFill>
                  <a:srgbClr val="000000"/>
                </a:solidFill>
                <a:cs typeface="Arial" charset="0"/>
              </a:rPr>
              <a:t>TDM = Tracking Data Message</a:t>
            </a:r>
          </a:p>
          <a:p>
            <a:pPr eaLnBrk="1" hangingPunct="1"/>
            <a:endParaRPr lang="en-US" sz="1400" dirty="0">
              <a:solidFill>
                <a:srgbClr val="000000"/>
              </a:solidFill>
              <a:cs typeface="Arial" charset="0"/>
            </a:endParaRPr>
          </a:p>
          <a:p>
            <a:pPr eaLnBrk="1" hangingPunct="1"/>
            <a:r>
              <a:rPr lang="en-US" sz="1400" b="1" u="sng" dirty="0">
                <a:solidFill>
                  <a:srgbClr val="000000"/>
                </a:solidFill>
                <a:cs typeface="Arial" charset="0"/>
              </a:rPr>
              <a:t>Functions</a:t>
            </a:r>
            <a:endParaRPr lang="en-US" sz="1400" dirty="0">
              <a:solidFill>
                <a:srgbClr val="000000"/>
              </a:solidFill>
              <a:cs typeface="Arial" charset="0"/>
            </a:endParaRPr>
          </a:p>
          <a:p>
            <a:pPr eaLnBrk="1" hangingPunct="1"/>
            <a:r>
              <a:rPr lang="en-US" sz="1400" dirty="0" err="1">
                <a:solidFill>
                  <a:srgbClr val="000000"/>
                </a:solidFill>
                <a:cs typeface="Arial" charset="0"/>
              </a:rPr>
              <a:t>Att</a:t>
            </a:r>
            <a:r>
              <a:rPr lang="en-US" sz="1400" dirty="0">
                <a:solidFill>
                  <a:srgbClr val="000000"/>
                </a:solidFill>
                <a:cs typeface="Arial" charset="0"/>
              </a:rPr>
              <a:t> </a:t>
            </a:r>
            <a:r>
              <a:rPr lang="en-US" sz="1400" dirty="0" err="1">
                <a:solidFill>
                  <a:srgbClr val="000000"/>
                </a:solidFill>
                <a:cs typeface="Arial" charset="0"/>
              </a:rPr>
              <a:t>Det</a:t>
            </a:r>
            <a:r>
              <a:rPr lang="en-US" sz="1400" dirty="0">
                <a:solidFill>
                  <a:srgbClr val="000000"/>
                </a:solidFill>
                <a:cs typeface="Arial" charset="0"/>
              </a:rPr>
              <a:t> = Attitude Determination function</a:t>
            </a:r>
          </a:p>
          <a:p>
            <a:pPr eaLnBrk="1" hangingPunct="1"/>
            <a:r>
              <a:rPr lang="en-US" sz="1400" dirty="0" err="1">
                <a:solidFill>
                  <a:srgbClr val="000000"/>
                </a:solidFill>
                <a:cs typeface="Arial" charset="0"/>
              </a:rPr>
              <a:t>Cmd</a:t>
            </a:r>
            <a:r>
              <a:rPr lang="en-US" sz="1400" dirty="0">
                <a:solidFill>
                  <a:srgbClr val="000000"/>
                </a:solidFill>
                <a:cs typeface="Arial" charset="0"/>
              </a:rPr>
              <a:t> Gen = Command Generation function</a:t>
            </a:r>
          </a:p>
          <a:p>
            <a:pPr eaLnBrk="1" hangingPunct="1"/>
            <a:r>
              <a:rPr lang="en-US" sz="1400" dirty="0">
                <a:solidFill>
                  <a:srgbClr val="000000"/>
                </a:solidFill>
                <a:cs typeface="Arial" charset="0"/>
              </a:rPr>
              <a:t>Mission S/C Team = Spacecraft Team function</a:t>
            </a:r>
          </a:p>
          <a:p>
            <a:pPr eaLnBrk="1" hangingPunct="1"/>
            <a:r>
              <a:rPr lang="en-US" sz="1400" dirty="0" err="1">
                <a:solidFill>
                  <a:srgbClr val="000000"/>
                </a:solidFill>
                <a:cs typeface="Arial" charset="0"/>
              </a:rPr>
              <a:t>Mnvr</a:t>
            </a:r>
            <a:r>
              <a:rPr lang="en-US" sz="1400" dirty="0">
                <a:solidFill>
                  <a:srgbClr val="000000"/>
                </a:solidFill>
                <a:cs typeface="Arial" charset="0"/>
              </a:rPr>
              <a:t> = Maneuver Design function</a:t>
            </a:r>
          </a:p>
          <a:p>
            <a:pPr eaLnBrk="1" hangingPunct="1"/>
            <a:r>
              <a:rPr lang="en-US" sz="1400" dirty="0">
                <a:solidFill>
                  <a:srgbClr val="000000"/>
                </a:solidFill>
                <a:cs typeface="Arial" charset="0"/>
              </a:rPr>
              <a:t>Orbit </a:t>
            </a:r>
            <a:r>
              <a:rPr lang="en-US" sz="1400" dirty="0" err="1">
                <a:solidFill>
                  <a:srgbClr val="000000"/>
                </a:solidFill>
                <a:cs typeface="Arial" charset="0"/>
              </a:rPr>
              <a:t>Det</a:t>
            </a:r>
            <a:r>
              <a:rPr lang="en-US" sz="1400" dirty="0">
                <a:solidFill>
                  <a:srgbClr val="000000"/>
                </a:solidFill>
                <a:cs typeface="Arial" charset="0"/>
              </a:rPr>
              <a:t> = Orbit Determination function</a:t>
            </a:r>
          </a:p>
          <a:p>
            <a:pPr eaLnBrk="1" hangingPunct="1"/>
            <a:r>
              <a:rPr lang="en-US" sz="1400" dirty="0">
                <a:solidFill>
                  <a:srgbClr val="000000"/>
                </a:solidFill>
                <a:cs typeface="Arial" charset="0"/>
              </a:rPr>
              <a:t>S/C = Spacecraft</a:t>
            </a:r>
          </a:p>
          <a:p>
            <a:pPr eaLnBrk="1" hangingPunct="1"/>
            <a:r>
              <a:rPr lang="en-US" sz="1400" dirty="0" err="1">
                <a:solidFill>
                  <a:srgbClr val="000000"/>
                </a:solidFill>
                <a:cs typeface="Arial" charset="0"/>
              </a:rPr>
              <a:t>Sched</a:t>
            </a:r>
            <a:r>
              <a:rPr lang="en-US" sz="1400" dirty="0">
                <a:solidFill>
                  <a:srgbClr val="000000"/>
                </a:solidFill>
                <a:cs typeface="Arial" charset="0"/>
              </a:rPr>
              <a:t> = Scheduling function</a:t>
            </a:r>
          </a:p>
          <a:p>
            <a:pPr eaLnBrk="1" hangingPunct="1"/>
            <a:r>
              <a:rPr lang="en-US" sz="1400" dirty="0">
                <a:solidFill>
                  <a:srgbClr val="000000"/>
                </a:solidFill>
                <a:cs typeface="Arial" charset="0"/>
              </a:rPr>
              <a:t>Science = Science function</a:t>
            </a:r>
          </a:p>
          <a:p>
            <a:pPr eaLnBrk="1" hangingPunct="1"/>
            <a:r>
              <a:rPr lang="en-US" sz="1400" dirty="0" err="1">
                <a:solidFill>
                  <a:srgbClr val="000000"/>
                </a:solidFill>
                <a:cs typeface="Arial" charset="0"/>
              </a:rPr>
              <a:t>Trk</a:t>
            </a:r>
            <a:r>
              <a:rPr lang="en-US" sz="1400" dirty="0">
                <a:solidFill>
                  <a:srgbClr val="000000"/>
                </a:solidFill>
                <a:cs typeface="Arial" charset="0"/>
              </a:rPr>
              <a:t> </a:t>
            </a:r>
            <a:r>
              <a:rPr lang="en-US" sz="1400" dirty="0" err="1">
                <a:solidFill>
                  <a:srgbClr val="000000"/>
                </a:solidFill>
                <a:cs typeface="Arial" charset="0"/>
              </a:rPr>
              <a:t>Stn</a:t>
            </a:r>
            <a:r>
              <a:rPr lang="en-US" sz="1400" dirty="0">
                <a:solidFill>
                  <a:srgbClr val="000000"/>
                </a:solidFill>
                <a:cs typeface="Arial" charset="0"/>
              </a:rPr>
              <a:t> = Tracking Station</a:t>
            </a:r>
          </a:p>
          <a:p>
            <a:pPr eaLnBrk="1" hangingPunct="1"/>
            <a:endParaRPr lang="en-US" sz="1400" dirty="0">
              <a:solidFill>
                <a:srgbClr val="000000"/>
              </a:solidFill>
              <a:cs typeface="Arial" charset="0"/>
            </a:endParaRPr>
          </a:p>
          <a:p>
            <a:pPr eaLnBrk="1" hangingPunct="1"/>
            <a:endParaRPr lang="en-US" sz="1400" dirty="0">
              <a:solidFill>
                <a:srgbClr val="000000"/>
              </a:solidFill>
              <a:cs typeface="Arial" charset="0"/>
            </a:endParaRPr>
          </a:p>
        </p:txBody>
      </p:sp>
      <p:sp>
        <p:nvSpPr>
          <p:cNvPr id="2" name="Rectangle 1"/>
          <p:cNvSpPr/>
          <p:nvPr/>
        </p:nvSpPr>
        <p:spPr>
          <a:xfrm>
            <a:off x="2756537" y="318556"/>
            <a:ext cx="3929281" cy="369332"/>
          </a:xfrm>
          <a:prstGeom prst="rect">
            <a:avLst/>
          </a:prstGeom>
        </p:spPr>
        <p:txBody>
          <a:bodyPr wrap="none">
            <a:spAutoFit/>
          </a:bodyPr>
          <a:lstStyle/>
          <a:p>
            <a:r>
              <a:rPr lang="en-US" dirty="0">
                <a:solidFill>
                  <a:srgbClr val="000000"/>
                </a:solidFill>
              </a:rPr>
              <a:t>CCSDS Navigation Working </a:t>
            </a:r>
            <a:r>
              <a:rPr lang="en-US" dirty="0" smtClean="0">
                <a:solidFill>
                  <a:srgbClr val="000000"/>
                </a:solidFill>
              </a:rPr>
              <a:t>Group Terms </a:t>
            </a:r>
            <a:endParaRPr lang="en-US" dirty="0"/>
          </a:p>
        </p:txBody>
      </p:sp>
    </p:spTree>
    <p:extLst>
      <p:ext uri="{BB962C8B-B14F-4D97-AF65-F5344CB8AC3E}">
        <p14:creationId xmlns:p14="http://schemas.microsoft.com/office/powerpoint/2010/main" val="37636273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59801"/>
            <a:ext cx="8229600" cy="6098199"/>
          </a:xfrm>
        </p:spPr>
        <p:txBody>
          <a:bodyPr>
            <a:noAutofit/>
          </a:bodyPr>
          <a:lstStyle/>
          <a:p>
            <a:r>
              <a:rPr lang="en-US" sz="1600" dirty="0" smtClean="0"/>
              <a:t>Attendees</a:t>
            </a:r>
            <a:r>
              <a:rPr lang="en-US" sz="1600" dirty="0"/>
              <a:t>: </a:t>
            </a:r>
            <a:r>
              <a:rPr lang="en-US" sz="1600" dirty="0" err="1"/>
              <a:t>Peccia</a:t>
            </a:r>
            <a:r>
              <a:rPr lang="en-US" sz="1600" dirty="0"/>
              <a:t>, </a:t>
            </a:r>
            <a:r>
              <a:rPr lang="en-US" sz="1600" dirty="0" err="1"/>
              <a:t>Merri</a:t>
            </a:r>
            <a:r>
              <a:rPr lang="en-US" sz="1600" dirty="0"/>
              <a:t>, </a:t>
            </a:r>
            <a:r>
              <a:rPr lang="en-US" sz="1600" dirty="0" err="1"/>
              <a:t>Suess</a:t>
            </a:r>
            <a:r>
              <a:rPr lang="en-US" sz="1600" dirty="0"/>
              <a:t>, Barton, </a:t>
            </a:r>
            <a:r>
              <a:rPr lang="en-US" sz="1600" dirty="0" err="1"/>
              <a:t>Sarkarati</a:t>
            </a:r>
            <a:r>
              <a:rPr lang="en-US" sz="1600" dirty="0"/>
              <a:t>, Smith, Wilmot, </a:t>
            </a:r>
            <a:r>
              <a:rPr lang="en-US" sz="1600" dirty="0" err="1"/>
              <a:t>Champsavior</a:t>
            </a:r>
            <a:r>
              <a:rPr lang="en-US" sz="1600" dirty="0"/>
              <a:t>, </a:t>
            </a:r>
            <a:r>
              <a:rPr lang="en-US" sz="1600" dirty="0" smtClean="0"/>
              <a:t>Shames</a:t>
            </a:r>
            <a:endParaRPr lang="en-US" sz="1600" dirty="0"/>
          </a:p>
          <a:p>
            <a:r>
              <a:rPr lang="en-US" sz="1800" b="1" dirty="0"/>
              <a:t>Agenda:</a:t>
            </a:r>
          </a:p>
          <a:p>
            <a:pPr lvl="1"/>
            <a:r>
              <a:rPr lang="en-US" sz="1600" dirty="0"/>
              <a:t>Discuss scope of work</a:t>
            </a:r>
          </a:p>
          <a:p>
            <a:pPr lvl="1"/>
            <a:r>
              <a:rPr lang="en-US" sz="1600" dirty="0"/>
              <a:t>Discuss proposed approach for the WG efforts</a:t>
            </a:r>
          </a:p>
          <a:p>
            <a:pPr lvl="1"/>
            <a:r>
              <a:rPr lang="en-US" sz="1600" dirty="0"/>
              <a:t>Discuss whether the identified content starts to present an adequate coverage of what is needed</a:t>
            </a:r>
          </a:p>
          <a:p>
            <a:pPr lvl="1"/>
            <a:r>
              <a:rPr lang="en-US" sz="1600" dirty="0"/>
              <a:t>Discuss schedule for coordinated meetings during the Fall session in Darmstadt</a:t>
            </a:r>
          </a:p>
          <a:p>
            <a:endParaRPr lang="en-US" sz="1600" dirty="0" smtClean="0"/>
          </a:p>
          <a:p>
            <a:r>
              <a:rPr lang="en-US" sz="1800" b="1" dirty="0" smtClean="0"/>
              <a:t>Scope </a:t>
            </a:r>
            <a:r>
              <a:rPr lang="en-US" sz="1800" b="1" dirty="0"/>
              <a:t>of Work</a:t>
            </a:r>
          </a:p>
          <a:p>
            <a:pPr lvl="1"/>
            <a:r>
              <a:rPr lang="en-US" sz="1600" dirty="0"/>
              <a:t>Agreement that the existing SCCS-ADD/ARD provides an adequate model of the underlying data transfer services, especially for space </a:t>
            </a:r>
            <a:r>
              <a:rPr lang="en-US" sz="1600" dirty="0" err="1"/>
              <a:t>comms</a:t>
            </a:r>
            <a:endParaRPr lang="en-US" sz="1600" dirty="0"/>
          </a:p>
          <a:p>
            <a:pPr lvl="1"/>
            <a:r>
              <a:rPr lang="en-US" sz="1600" dirty="0"/>
              <a:t>Some concern stated that they focus on space </a:t>
            </a:r>
            <a:r>
              <a:rPr lang="en-US" sz="1600" dirty="0" smtClean="0"/>
              <a:t>communication </a:t>
            </a:r>
            <a:r>
              <a:rPr lang="en-US" sz="1600" dirty="0"/>
              <a:t>and do not provide </a:t>
            </a:r>
            <a:r>
              <a:rPr lang="en-US" sz="1600" dirty="0" smtClean="0"/>
              <a:t>adequate </a:t>
            </a:r>
            <a:r>
              <a:rPr lang="en-US" sz="1600" dirty="0"/>
              <a:t>coverage of terrestrial </a:t>
            </a:r>
            <a:r>
              <a:rPr lang="en-US" sz="1600" dirty="0" err="1"/>
              <a:t>comms</a:t>
            </a:r>
            <a:endParaRPr lang="en-US" sz="1600" dirty="0"/>
          </a:p>
          <a:p>
            <a:pPr lvl="1"/>
            <a:r>
              <a:rPr lang="en-US" sz="1600" dirty="0"/>
              <a:t>Suggestion that the initial phase of the work should focus on MOIMS on the ground and SOIS in space.  The second phase would address the MOIMS / SOIS interfaces in space.</a:t>
            </a:r>
          </a:p>
          <a:p>
            <a:pPr lvl="1"/>
            <a:r>
              <a:rPr lang="en-US" sz="1600" dirty="0"/>
              <a:t>Statement that there is a plan to address the MOIMS / SOIS interfaces at the upcoming meeting</a:t>
            </a:r>
          </a:p>
          <a:p>
            <a:pPr lvl="1"/>
            <a:r>
              <a:rPr lang="en-US" sz="1600" dirty="0"/>
              <a:t>Concern that all of the MOIMS topics be covered by the model, including </a:t>
            </a:r>
            <a:r>
              <a:rPr lang="en-US" sz="1600" dirty="0" err="1"/>
              <a:t>nav</a:t>
            </a:r>
            <a:r>
              <a:rPr lang="en-US" sz="1600" dirty="0"/>
              <a:t>, data archive, robotics, mission planning</a:t>
            </a:r>
          </a:p>
          <a:p>
            <a:pPr lvl="1"/>
            <a:r>
              <a:rPr lang="en-US" sz="1600" dirty="0"/>
              <a:t>Probable need to cover MO aspects of voice and video, although this was not touched </a:t>
            </a:r>
            <a:r>
              <a:rPr lang="en-US" sz="1600" dirty="0" smtClean="0"/>
              <a:t>upon</a:t>
            </a:r>
            <a:endParaRPr lang="en-US" sz="1600" dirty="0"/>
          </a:p>
        </p:txBody>
      </p:sp>
      <p:sp>
        <p:nvSpPr>
          <p:cNvPr id="4" name="Title 3"/>
          <p:cNvSpPr>
            <a:spLocks noGrp="1"/>
          </p:cNvSpPr>
          <p:nvPr>
            <p:ph type="title"/>
          </p:nvPr>
        </p:nvSpPr>
        <p:spPr>
          <a:xfrm>
            <a:off x="457200" y="-20202"/>
            <a:ext cx="8229600" cy="780003"/>
          </a:xfrm>
        </p:spPr>
        <p:txBody>
          <a:bodyPr>
            <a:noAutofit/>
          </a:bodyPr>
          <a:lstStyle/>
          <a:p>
            <a:r>
              <a:rPr lang="en-US" sz="3200" b="1" dirty="0" smtClean="0"/>
              <a:t>CCSDS Reference Architecture </a:t>
            </a:r>
            <a:r>
              <a:rPr lang="en-US" sz="3200" b="1" dirty="0" err="1" smtClean="0"/>
              <a:t>Telecon</a:t>
            </a:r>
            <a:r>
              <a:rPr lang="en-US" sz="3200" b="1" dirty="0" smtClean="0"/>
              <a:t>, 7 Oct 15</a:t>
            </a:r>
            <a:endParaRPr lang="en-US" sz="3200" dirty="0"/>
          </a:p>
        </p:txBody>
      </p:sp>
    </p:spTree>
    <p:extLst>
      <p:ext uri="{BB962C8B-B14F-4D97-AF65-F5344CB8AC3E}">
        <p14:creationId xmlns:p14="http://schemas.microsoft.com/office/powerpoint/2010/main" val="41769086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59801"/>
            <a:ext cx="8229600" cy="6098199"/>
          </a:xfrm>
        </p:spPr>
        <p:txBody>
          <a:bodyPr>
            <a:noAutofit/>
          </a:bodyPr>
          <a:lstStyle/>
          <a:p>
            <a:pPr marL="0" indent="0">
              <a:buNone/>
            </a:pPr>
            <a:endParaRPr lang="en-US" sz="1800" b="1" dirty="0" smtClean="0"/>
          </a:p>
          <a:p>
            <a:r>
              <a:rPr lang="en-US" sz="1800" b="1" dirty="0" smtClean="0"/>
              <a:t>Proposed </a:t>
            </a:r>
            <a:r>
              <a:rPr lang="en-US" sz="1800" b="1" dirty="0"/>
              <a:t>approach for WG efforts</a:t>
            </a:r>
          </a:p>
          <a:p>
            <a:pPr lvl="1"/>
            <a:r>
              <a:rPr lang="en-US" sz="1600" dirty="0"/>
              <a:t>Recognition that this is just a part of the overall SAWG program of work</a:t>
            </a:r>
          </a:p>
          <a:p>
            <a:pPr lvl="1"/>
            <a:r>
              <a:rPr lang="en-US" sz="1600" dirty="0"/>
              <a:t>Acknowledgement that the SAWG needs to have agency and area contributors, especially from MOIMS and SOIS, and from ESA, CNES, and NASA at a minimum</a:t>
            </a:r>
          </a:p>
          <a:p>
            <a:pPr lvl="1"/>
            <a:r>
              <a:rPr lang="en-US" sz="1600" dirty="0"/>
              <a:t>Tentative agreement on a phased approach, with assumption that the MOIMS / SOIS discussions will address any spacecraft on-board boundary changes.  Assume for now that the boundary is as stated in the MOIMS / SOIS MOU.</a:t>
            </a:r>
          </a:p>
          <a:p>
            <a:pPr lvl="1"/>
            <a:r>
              <a:rPr lang="en-US" sz="1600" dirty="0"/>
              <a:t>Agreement to gather scenarios and other use case materials</a:t>
            </a:r>
          </a:p>
          <a:p>
            <a:pPr lvl="1"/>
            <a:r>
              <a:rPr lang="en-US" sz="1600" dirty="0"/>
              <a:t>Agreement to leverage as much existing material from WG and agency studies as can be made available</a:t>
            </a:r>
          </a:p>
          <a:p>
            <a:pPr lvl="1"/>
            <a:r>
              <a:rPr lang="en-US" sz="1600" dirty="0"/>
              <a:t>Agreement to focus on coverage for MOIMS &amp; SOIS Blue and Magenta Book materials, with emphasis on interoperability</a:t>
            </a:r>
          </a:p>
          <a:p>
            <a:pPr lvl="1"/>
            <a:r>
              <a:rPr lang="en-US" sz="1600" dirty="0"/>
              <a:t>Agreement that we should leverage any existing agency study / analysis materials that we can all be allowed to see, but that the outcome of this work must be “CCSDS level” and agency </a:t>
            </a:r>
            <a:r>
              <a:rPr lang="en-US" sz="1600" dirty="0" smtClean="0"/>
              <a:t>neutral</a:t>
            </a:r>
            <a:endParaRPr lang="en-US" sz="1600" dirty="0"/>
          </a:p>
        </p:txBody>
      </p:sp>
      <p:sp>
        <p:nvSpPr>
          <p:cNvPr id="4" name="Title 3"/>
          <p:cNvSpPr>
            <a:spLocks noGrp="1"/>
          </p:cNvSpPr>
          <p:nvPr>
            <p:ph type="title"/>
          </p:nvPr>
        </p:nvSpPr>
        <p:spPr>
          <a:xfrm>
            <a:off x="457200" y="-20202"/>
            <a:ext cx="8229600" cy="780003"/>
          </a:xfrm>
        </p:spPr>
        <p:txBody>
          <a:bodyPr>
            <a:noAutofit/>
          </a:bodyPr>
          <a:lstStyle/>
          <a:p>
            <a:r>
              <a:rPr lang="en-US" sz="3200" b="1" dirty="0" smtClean="0"/>
              <a:t>CCSDS Reference Architecture </a:t>
            </a:r>
            <a:r>
              <a:rPr lang="en-US" sz="3200" b="1" dirty="0" err="1" smtClean="0"/>
              <a:t>Telecon</a:t>
            </a:r>
            <a:r>
              <a:rPr lang="en-US" sz="3200" b="1" dirty="0" smtClean="0"/>
              <a:t>, 7 Oct 15</a:t>
            </a:r>
            <a:endParaRPr lang="en-US" sz="3200" dirty="0"/>
          </a:p>
        </p:txBody>
      </p:sp>
    </p:spTree>
    <p:extLst>
      <p:ext uri="{BB962C8B-B14F-4D97-AF65-F5344CB8AC3E}">
        <p14:creationId xmlns:p14="http://schemas.microsoft.com/office/powerpoint/2010/main" val="32707154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78"/>
            <a:ext cx="8229600" cy="553198"/>
          </a:xfrm>
        </p:spPr>
        <p:txBody>
          <a:bodyPr>
            <a:noAutofit/>
          </a:bodyPr>
          <a:lstStyle/>
          <a:p>
            <a:r>
              <a:rPr lang="en-US" sz="3200" b="1" dirty="0" smtClean="0"/>
              <a:t>CCSDS Reference Architecture </a:t>
            </a:r>
            <a:r>
              <a:rPr lang="en-US" sz="3200" b="1" dirty="0" err="1" smtClean="0"/>
              <a:t>Telecon</a:t>
            </a:r>
            <a:r>
              <a:rPr lang="en-US" sz="3200" b="1" dirty="0" smtClean="0"/>
              <a:t>, 7 Oct 15</a:t>
            </a:r>
            <a:endParaRPr lang="en-US" sz="3200" dirty="0"/>
          </a:p>
        </p:txBody>
      </p:sp>
      <p:sp>
        <p:nvSpPr>
          <p:cNvPr id="3" name="Content Placeholder 2"/>
          <p:cNvSpPr>
            <a:spLocks noGrp="1"/>
          </p:cNvSpPr>
          <p:nvPr>
            <p:ph idx="1"/>
          </p:nvPr>
        </p:nvSpPr>
        <p:spPr>
          <a:xfrm>
            <a:off x="457200" y="850517"/>
            <a:ext cx="8229600" cy="5851555"/>
          </a:xfrm>
        </p:spPr>
        <p:txBody>
          <a:bodyPr>
            <a:normAutofit fontScale="55000" lnSpcReduction="20000"/>
          </a:bodyPr>
          <a:lstStyle/>
          <a:p>
            <a:r>
              <a:rPr lang="en-US" b="1" dirty="0" smtClean="0"/>
              <a:t>Coverage </a:t>
            </a:r>
            <a:r>
              <a:rPr lang="en-US" b="1" dirty="0"/>
              <a:t>of identified content</a:t>
            </a:r>
          </a:p>
          <a:p>
            <a:pPr lvl="1"/>
            <a:r>
              <a:rPr lang="en-US" dirty="0"/>
              <a:t>Content is a quite complete coverage of what has been published in CCSDS to date</a:t>
            </a:r>
          </a:p>
          <a:p>
            <a:pPr lvl="1"/>
            <a:r>
              <a:rPr lang="en-US" dirty="0"/>
              <a:t>Leveraging existing SCCS-ARR / ARD is acceptable for space </a:t>
            </a:r>
            <a:r>
              <a:rPr lang="en-US" dirty="0" err="1"/>
              <a:t>comms</a:t>
            </a:r>
            <a:r>
              <a:rPr lang="en-US" dirty="0"/>
              <a:t>, other “data transfer” layers will need to be shown terrestrially</a:t>
            </a:r>
          </a:p>
          <a:p>
            <a:pPr lvl="1"/>
            <a:r>
              <a:rPr lang="en-US" dirty="0" err="1"/>
              <a:t>Nav</a:t>
            </a:r>
            <a:r>
              <a:rPr lang="en-US" dirty="0"/>
              <a:t> and archiving are missing from the package</a:t>
            </a:r>
          </a:p>
          <a:p>
            <a:pPr lvl="1"/>
            <a:r>
              <a:rPr lang="en-US" dirty="0"/>
              <a:t>There is an agreed need for scenarios and use case views</a:t>
            </a:r>
          </a:p>
          <a:p>
            <a:pPr lvl="1"/>
            <a:r>
              <a:rPr lang="en-US" dirty="0"/>
              <a:t>There is an agreed need for a “leveled” set of functional decomposition materials across all of the MOIMS and SOIS topics, these are currently uneven and scant at best</a:t>
            </a:r>
          </a:p>
          <a:p>
            <a:pPr lvl="1"/>
            <a:r>
              <a:rPr lang="en-US" dirty="0"/>
              <a:t>There is an agreed need for an improved set of (detailed enough) functions with clearly identified interfaces (tied to standards) and for views of related and interconnected functional groups like (tracking, </a:t>
            </a:r>
            <a:r>
              <a:rPr lang="en-US" dirty="0" err="1"/>
              <a:t>nav</a:t>
            </a:r>
            <a:r>
              <a:rPr lang="en-US" dirty="0"/>
              <a:t>, </a:t>
            </a:r>
            <a:r>
              <a:rPr lang="en-US" dirty="0" err="1"/>
              <a:t>comm</a:t>
            </a:r>
            <a:r>
              <a:rPr lang="en-US" dirty="0"/>
              <a:t> planning, mission planning)</a:t>
            </a:r>
          </a:p>
          <a:p>
            <a:endParaRPr lang="en-US" b="1" dirty="0" smtClean="0"/>
          </a:p>
          <a:p>
            <a:r>
              <a:rPr lang="en-US" b="1" dirty="0" smtClean="0"/>
              <a:t>Schedule </a:t>
            </a:r>
            <a:r>
              <a:rPr lang="en-US" b="1" dirty="0"/>
              <a:t>for meetings</a:t>
            </a:r>
          </a:p>
          <a:p>
            <a:pPr lvl="1"/>
            <a:r>
              <a:rPr lang="en-US" dirty="0"/>
              <a:t>Due to other work commitments the group agreed to one (or possibly two) “end of day” working meetings during the CCSDS working sessions</a:t>
            </a:r>
          </a:p>
          <a:p>
            <a:pPr lvl="1"/>
            <a:r>
              <a:rPr lang="en-US" dirty="0" smtClean="0"/>
              <a:t>The </a:t>
            </a:r>
            <a:r>
              <a:rPr lang="en-US" dirty="0"/>
              <a:t>Doodle poll </a:t>
            </a:r>
            <a:r>
              <a:rPr lang="en-US" dirty="0" smtClean="0"/>
              <a:t>agreed on Tuesday </a:t>
            </a:r>
            <a:r>
              <a:rPr lang="en-US" dirty="0"/>
              <a:t>night</a:t>
            </a:r>
          </a:p>
          <a:p>
            <a:pPr lvl="1"/>
            <a:r>
              <a:rPr lang="en-US" dirty="0" smtClean="0"/>
              <a:t>The </a:t>
            </a:r>
            <a:r>
              <a:rPr lang="en-US" dirty="0"/>
              <a:t>SAWG </a:t>
            </a:r>
            <a:r>
              <a:rPr lang="en-US" dirty="0" err="1"/>
              <a:t>BoF</a:t>
            </a:r>
            <a:r>
              <a:rPr lang="en-US" dirty="0"/>
              <a:t> </a:t>
            </a:r>
            <a:r>
              <a:rPr lang="en-US" dirty="0" smtClean="0"/>
              <a:t>responded </a:t>
            </a:r>
            <a:r>
              <a:rPr lang="en-US" dirty="0"/>
              <a:t>to the CESG conditions </a:t>
            </a:r>
            <a:r>
              <a:rPr lang="en-US" dirty="0" smtClean="0"/>
              <a:t>on 20 October, no response yet from ADs except to say “wait 30 days”</a:t>
            </a:r>
            <a:endParaRPr lang="en-US" dirty="0"/>
          </a:p>
          <a:p>
            <a:endParaRPr lang="en-US" b="1" dirty="0" smtClean="0"/>
          </a:p>
          <a:p>
            <a:r>
              <a:rPr lang="en-US" b="1" dirty="0" smtClean="0"/>
              <a:t>Action </a:t>
            </a:r>
            <a:r>
              <a:rPr lang="en-US" b="1" dirty="0"/>
              <a:t>Items</a:t>
            </a:r>
          </a:p>
          <a:p>
            <a:pPr lvl="1"/>
            <a:r>
              <a:rPr lang="en-US" dirty="0"/>
              <a:t>Nestor </a:t>
            </a:r>
            <a:r>
              <a:rPr lang="en-US" dirty="0" err="1"/>
              <a:t>Peccia</a:t>
            </a:r>
            <a:r>
              <a:rPr lang="en-US" dirty="0"/>
              <a:t> to provide ESA study materials (if possible)</a:t>
            </a:r>
          </a:p>
          <a:p>
            <a:pPr lvl="1"/>
            <a:r>
              <a:rPr lang="en-US" dirty="0" err="1"/>
              <a:t>Mehran</a:t>
            </a:r>
            <a:r>
              <a:rPr lang="en-US" dirty="0"/>
              <a:t> </a:t>
            </a:r>
            <a:r>
              <a:rPr lang="en-US" dirty="0" err="1"/>
              <a:t>Sarkarati</a:t>
            </a:r>
            <a:r>
              <a:rPr lang="en-US" dirty="0"/>
              <a:t> to provide ESA MOIMS / SOIS trade study options (if possible)</a:t>
            </a:r>
          </a:p>
          <a:p>
            <a:pPr lvl="1"/>
            <a:r>
              <a:rPr lang="en-US" dirty="0" err="1"/>
              <a:t>Johnathan</a:t>
            </a:r>
            <a:r>
              <a:rPr lang="en-US" dirty="0"/>
              <a:t> Wilmot to provide NASA SOIS (Blue / Magenta) analysis materials (if possible)</a:t>
            </a:r>
          </a:p>
          <a:p>
            <a:pPr lvl="1"/>
            <a:r>
              <a:rPr lang="en-US" dirty="0"/>
              <a:t>Peter Shames to produce a next version of the integrated set, merging what is provided by the others (if anything)</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447845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76377" cy="1143000"/>
          </a:xfrm>
        </p:spPr>
        <p:txBody>
          <a:bodyPr>
            <a:normAutofit fontScale="90000"/>
          </a:bodyPr>
          <a:lstStyle/>
          <a:p>
            <a:r>
              <a:rPr lang="en-US" dirty="0" smtClean="0"/>
              <a:t>Recent MO &amp; </a:t>
            </a:r>
            <a:r>
              <a:rPr lang="en-US" dirty="0" err="1" smtClean="0"/>
              <a:t>Nav</a:t>
            </a:r>
            <a:r>
              <a:rPr lang="en-US" dirty="0" smtClean="0"/>
              <a:t> Diagram Evaluation</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 provided MO services (Nestor) &amp; </a:t>
            </a:r>
            <a:r>
              <a:rPr lang="en-US" dirty="0" err="1" smtClean="0"/>
              <a:t>Nav</a:t>
            </a:r>
            <a:r>
              <a:rPr lang="en-US" dirty="0" smtClean="0"/>
              <a:t> service (</a:t>
            </a:r>
            <a:r>
              <a:rPr lang="en-US" dirty="0" err="1" smtClean="0"/>
              <a:t>Nav</a:t>
            </a:r>
            <a:r>
              <a:rPr lang="en-US" dirty="0" smtClean="0"/>
              <a:t> WG) diagrams</a:t>
            </a:r>
          </a:p>
          <a:p>
            <a:r>
              <a:rPr lang="en-US" dirty="0" smtClean="0"/>
              <a:t>Edit them minimally for clarity and consistency so traceability is clear</a:t>
            </a:r>
          </a:p>
          <a:p>
            <a:pPr lvl="1"/>
            <a:r>
              <a:rPr lang="en-US" dirty="0" smtClean="0"/>
              <a:t>For now the diagrams remain in their original, and inconsistent, styles</a:t>
            </a:r>
          </a:p>
          <a:p>
            <a:r>
              <a:rPr lang="en-US" dirty="0" smtClean="0"/>
              <a:t>Show how they relate to each other and to CSS services</a:t>
            </a:r>
          </a:p>
          <a:p>
            <a:r>
              <a:rPr lang="en-US" dirty="0" smtClean="0"/>
              <a:t>Attempt to clarify and discriminate among:</a:t>
            </a:r>
          </a:p>
          <a:p>
            <a:pPr lvl="1"/>
            <a:r>
              <a:rPr lang="en-US" dirty="0"/>
              <a:t>D</a:t>
            </a:r>
            <a:r>
              <a:rPr lang="en-US" dirty="0" smtClean="0"/>
              <a:t>ata structures and formats</a:t>
            </a:r>
          </a:p>
          <a:p>
            <a:pPr lvl="1"/>
            <a:r>
              <a:rPr lang="en-US" dirty="0" smtClean="0"/>
              <a:t>Functions (and groupings)</a:t>
            </a:r>
          </a:p>
          <a:p>
            <a:pPr lvl="1"/>
            <a:r>
              <a:rPr lang="en-US" dirty="0" smtClean="0"/>
              <a:t>Service interfaces</a:t>
            </a:r>
            <a:endParaRPr lang="en-US" dirty="0"/>
          </a:p>
        </p:txBody>
      </p:sp>
    </p:spTree>
    <p:extLst>
      <p:ext uri="{BB962C8B-B14F-4D97-AF65-F5344CB8AC3E}">
        <p14:creationId xmlns:p14="http://schemas.microsoft.com/office/powerpoint/2010/main" val="10086489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p:cNvSpPr/>
          <p:nvPr/>
        </p:nvSpPr>
        <p:spPr>
          <a:xfrm>
            <a:off x="197484" y="6104356"/>
            <a:ext cx="1019856" cy="768205"/>
          </a:xfrm>
          <a:prstGeom prst="rect">
            <a:avLst/>
          </a:prstGeom>
          <a:solidFill>
            <a:schemeClr val="bg1">
              <a:lumMod val="85000"/>
            </a:schemeClr>
          </a:solidFill>
          <a:ln w="38100" cmpd="sng">
            <a:solidFill>
              <a:srgbClr val="FF1D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endParaRPr>
          </a:p>
        </p:txBody>
      </p:sp>
      <p:sp>
        <p:nvSpPr>
          <p:cNvPr id="148" name="Rectangle 147"/>
          <p:cNvSpPr/>
          <p:nvPr/>
        </p:nvSpPr>
        <p:spPr>
          <a:xfrm>
            <a:off x="3080695" y="36060"/>
            <a:ext cx="1019856" cy="768205"/>
          </a:xfrm>
          <a:prstGeom prst="rect">
            <a:avLst/>
          </a:prstGeom>
          <a:solidFill>
            <a:schemeClr val="bg1">
              <a:lumMod val="85000"/>
            </a:schemeClr>
          </a:solidFill>
          <a:ln w="38100" cmpd="sng">
            <a:solidFill>
              <a:srgbClr val="FF1D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endParaRPr>
          </a:p>
        </p:txBody>
      </p:sp>
      <p:sp>
        <p:nvSpPr>
          <p:cNvPr id="92" name="Rectangle 91"/>
          <p:cNvSpPr/>
          <p:nvPr/>
        </p:nvSpPr>
        <p:spPr>
          <a:xfrm>
            <a:off x="787680" y="983196"/>
            <a:ext cx="2336520" cy="921804"/>
          </a:xfrm>
          <a:prstGeom prst="rect">
            <a:avLst/>
          </a:prstGeom>
          <a:solidFill>
            <a:schemeClr val="bg1">
              <a:lumMod val="85000"/>
            </a:schemeClr>
          </a:solidFill>
          <a:ln w="38100" cmpd="sng">
            <a:solidFill>
              <a:srgbClr val="FF1D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611560" y="4191471"/>
            <a:ext cx="2123728" cy="1768842"/>
          </a:xfrm>
          <a:prstGeom prst="rect">
            <a:avLst/>
          </a:prstGeom>
          <a:solidFill>
            <a:schemeClr val="bg1">
              <a:lumMod val="85000"/>
            </a:schemeClr>
          </a:solidFill>
          <a:ln w="38100" cmpd="sng">
            <a:solidFill>
              <a:srgbClr val="FF1D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630879" y="4971365"/>
            <a:ext cx="2993395" cy="1132964"/>
          </a:xfrm>
          <a:prstGeom prst="rect">
            <a:avLst/>
          </a:prstGeom>
          <a:solidFill>
            <a:schemeClr val="bg1">
              <a:lumMod val="85000"/>
            </a:schemeClr>
          </a:solidFill>
          <a:ln w="38100" cmpd="sng">
            <a:solidFill>
              <a:srgbClr val="FF1D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endParaRPr>
          </a:p>
          <a:p>
            <a:pPr algn="ctr"/>
            <a:endParaRPr lang="en-GB" dirty="0">
              <a:solidFill>
                <a:schemeClr val="bg1"/>
              </a:solidFill>
            </a:endParaRPr>
          </a:p>
          <a:p>
            <a:pPr algn="ctr"/>
            <a:endParaRPr lang="en-GB" dirty="0" smtClean="0">
              <a:solidFill>
                <a:schemeClr val="tx1"/>
              </a:solidFill>
            </a:endParaRPr>
          </a:p>
          <a:p>
            <a:pPr algn="r"/>
            <a:r>
              <a:rPr lang="en-GB" b="1" dirty="0" smtClean="0">
                <a:solidFill>
                  <a:srgbClr val="FF0000"/>
                </a:solidFill>
              </a:rPr>
              <a:t>MO Automation Services</a:t>
            </a:r>
            <a:endParaRPr lang="en-GB" b="1" dirty="0">
              <a:solidFill>
                <a:srgbClr val="FF0000"/>
              </a:solidFill>
            </a:endParaRPr>
          </a:p>
        </p:txBody>
      </p:sp>
      <p:sp>
        <p:nvSpPr>
          <p:cNvPr id="31" name="Rectangle 30"/>
          <p:cNvSpPr/>
          <p:nvPr/>
        </p:nvSpPr>
        <p:spPr>
          <a:xfrm>
            <a:off x="4391472" y="1005989"/>
            <a:ext cx="3421022" cy="3226132"/>
          </a:xfrm>
          <a:prstGeom prst="rect">
            <a:avLst/>
          </a:prstGeom>
          <a:solidFill>
            <a:schemeClr val="bg1">
              <a:lumMod val="85000"/>
            </a:schemeClr>
          </a:solidFill>
          <a:ln w="38100" cmpd="sng">
            <a:solidFill>
              <a:srgbClr val="FF1D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r"/>
            <a:r>
              <a:rPr lang="en-GB" b="1" dirty="0" smtClean="0">
                <a:solidFill>
                  <a:srgbClr val="FF0000"/>
                </a:solidFill>
              </a:rPr>
              <a:t>MO M&amp;C Services</a:t>
            </a:r>
            <a:endParaRPr lang="en-GB" b="1" dirty="0">
              <a:solidFill>
                <a:srgbClr val="FF0000"/>
              </a:solidFill>
            </a:endParaRPr>
          </a:p>
        </p:txBody>
      </p:sp>
      <p:sp>
        <p:nvSpPr>
          <p:cNvPr id="4" name="TextBox 3"/>
          <p:cNvSpPr txBox="1"/>
          <p:nvPr/>
        </p:nvSpPr>
        <p:spPr>
          <a:xfrm>
            <a:off x="5975648" y="1207785"/>
            <a:ext cx="1584176" cy="307777"/>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TM Processing</a:t>
            </a:r>
            <a:endParaRPr lang="en-GB" sz="1400" dirty="0">
              <a:latin typeface="Arial" pitchFamily="34" charset="0"/>
              <a:cs typeface="Arial" pitchFamily="34" charset="0"/>
            </a:endParaRPr>
          </a:p>
        </p:txBody>
      </p:sp>
      <p:sp>
        <p:nvSpPr>
          <p:cNvPr id="5" name="TextBox 4"/>
          <p:cNvSpPr txBox="1"/>
          <p:nvPr/>
        </p:nvSpPr>
        <p:spPr>
          <a:xfrm>
            <a:off x="4630879" y="1039836"/>
            <a:ext cx="1128745" cy="523220"/>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Parameter Processing</a:t>
            </a:r>
            <a:endParaRPr lang="en-GB" sz="1400" dirty="0">
              <a:latin typeface="Arial" pitchFamily="34" charset="0"/>
              <a:cs typeface="Arial" pitchFamily="34" charset="0"/>
            </a:endParaRPr>
          </a:p>
        </p:txBody>
      </p:sp>
      <p:sp>
        <p:nvSpPr>
          <p:cNvPr id="6" name="TextBox 5"/>
          <p:cNvSpPr txBox="1"/>
          <p:nvPr/>
        </p:nvSpPr>
        <p:spPr>
          <a:xfrm>
            <a:off x="5987742" y="1567825"/>
            <a:ext cx="1584176" cy="307777"/>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TC Processing</a:t>
            </a:r>
            <a:endParaRPr lang="en-GB" sz="1400" dirty="0">
              <a:latin typeface="Arial" pitchFamily="34" charset="0"/>
              <a:cs typeface="Arial" pitchFamily="34" charset="0"/>
            </a:endParaRPr>
          </a:p>
        </p:txBody>
      </p:sp>
      <p:sp>
        <p:nvSpPr>
          <p:cNvPr id="7" name="TextBox 6"/>
          <p:cNvSpPr txBox="1"/>
          <p:nvPr/>
        </p:nvSpPr>
        <p:spPr>
          <a:xfrm>
            <a:off x="5987742" y="2647945"/>
            <a:ext cx="1584176" cy="523220"/>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Schedule Execution</a:t>
            </a:r>
            <a:endParaRPr lang="en-GB" sz="1400" dirty="0">
              <a:latin typeface="Arial" pitchFamily="34" charset="0"/>
              <a:cs typeface="Arial" pitchFamily="34" charset="0"/>
            </a:endParaRPr>
          </a:p>
        </p:txBody>
      </p:sp>
      <p:sp>
        <p:nvSpPr>
          <p:cNvPr id="8" name="TextBox 7"/>
          <p:cNvSpPr txBox="1"/>
          <p:nvPr/>
        </p:nvSpPr>
        <p:spPr>
          <a:xfrm>
            <a:off x="5975648" y="1999873"/>
            <a:ext cx="1584176" cy="523220"/>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Procedure Execution</a:t>
            </a:r>
            <a:endParaRPr lang="en-GB" sz="1400" dirty="0">
              <a:latin typeface="Arial" pitchFamily="34" charset="0"/>
              <a:cs typeface="Arial" pitchFamily="34" charset="0"/>
            </a:endParaRPr>
          </a:p>
        </p:txBody>
      </p:sp>
      <p:sp>
        <p:nvSpPr>
          <p:cNvPr id="9" name="TextBox 8"/>
          <p:cNvSpPr txBox="1"/>
          <p:nvPr/>
        </p:nvSpPr>
        <p:spPr>
          <a:xfrm>
            <a:off x="4679504" y="1620669"/>
            <a:ext cx="1080120" cy="523220"/>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Manual</a:t>
            </a:r>
          </a:p>
          <a:p>
            <a:r>
              <a:rPr lang="en-GB" sz="1400" dirty="0" smtClean="0">
                <a:latin typeface="Arial" pitchFamily="34" charset="0"/>
                <a:cs typeface="Arial" pitchFamily="34" charset="0"/>
              </a:rPr>
              <a:t>Execution</a:t>
            </a:r>
            <a:endParaRPr lang="en-GB" sz="1400" dirty="0">
              <a:latin typeface="Arial" pitchFamily="34" charset="0"/>
              <a:cs typeface="Arial" pitchFamily="34" charset="0"/>
            </a:endParaRPr>
          </a:p>
        </p:txBody>
      </p:sp>
      <p:sp>
        <p:nvSpPr>
          <p:cNvPr id="10" name="TextBox 9"/>
          <p:cNvSpPr txBox="1"/>
          <p:nvPr/>
        </p:nvSpPr>
        <p:spPr>
          <a:xfrm>
            <a:off x="4679504" y="2844805"/>
            <a:ext cx="1201914" cy="523220"/>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Event Driven Execution</a:t>
            </a:r>
            <a:endParaRPr lang="en-GB" sz="1400" dirty="0">
              <a:latin typeface="Arial" pitchFamily="34" charset="0"/>
              <a:cs typeface="Arial" pitchFamily="34" charset="0"/>
            </a:endParaRPr>
          </a:p>
        </p:txBody>
      </p:sp>
      <p:sp>
        <p:nvSpPr>
          <p:cNvPr id="11" name="TextBox 10"/>
          <p:cNvSpPr txBox="1"/>
          <p:nvPr/>
        </p:nvSpPr>
        <p:spPr>
          <a:xfrm>
            <a:off x="4675466" y="3421449"/>
            <a:ext cx="1228174" cy="738664"/>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On Board Schedule Management</a:t>
            </a:r>
          </a:p>
        </p:txBody>
      </p:sp>
      <p:sp>
        <p:nvSpPr>
          <p:cNvPr id="12" name="TextBox 11"/>
          <p:cNvSpPr txBox="1"/>
          <p:nvPr/>
        </p:nvSpPr>
        <p:spPr>
          <a:xfrm>
            <a:off x="4701726" y="2196733"/>
            <a:ext cx="1057898" cy="523220"/>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Command Verification</a:t>
            </a:r>
          </a:p>
        </p:txBody>
      </p:sp>
      <p:sp>
        <p:nvSpPr>
          <p:cNvPr id="13" name="TextBox 12"/>
          <p:cNvSpPr txBox="1"/>
          <p:nvPr/>
        </p:nvSpPr>
        <p:spPr>
          <a:xfrm>
            <a:off x="5975648" y="3317575"/>
            <a:ext cx="1584176" cy="523220"/>
          </a:xfrm>
          <a:prstGeom prst="rect">
            <a:avLst/>
          </a:prstGeom>
          <a:solidFill>
            <a:srgbClr val="FFFF00"/>
          </a:solidFill>
        </p:spPr>
        <p:txBody>
          <a:bodyPr wrap="square" rtlCol="0">
            <a:spAutoFit/>
          </a:bodyPr>
          <a:lstStyle/>
          <a:p>
            <a:r>
              <a:rPr lang="en-GB" sz="1400" dirty="0" smtClean="0">
                <a:latin typeface="Arial" pitchFamily="34" charset="0"/>
                <a:cs typeface="Arial" pitchFamily="34" charset="0"/>
              </a:rPr>
              <a:t>Command Releaser</a:t>
            </a:r>
          </a:p>
        </p:txBody>
      </p:sp>
      <p:sp>
        <p:nvSpPr>
          <p:cNvPr id="14" name="TextBox 13"/>
          <p:cNvSpPr txBox="1"/>
          <p:nvPr/>
        </p:nvSpPr>
        <p:spPr>
          <a:xfrm>
            <a:off x="4834578" y="5149061"/>
            <a:ext cx="1152128" cy="523220"/>
          </a:xfrm>
          <a:prstGeom prst="rect">
            <a:avLst/>
          </a:prstGeom>
          <a:solidFill>
            <a:srgbClr val="002060"/>
          </a:solidFill>
        </p:spPr>
        <p:txBody>
          <a:bodyPr wrap="square" rtlCol="0">
            <a:spAutoFit/>
          </a:bodyPr>
          <a:lstStyle/>
          <a:p>
            <a:r>
              <a:rPr lang="en-GB" sz="1400" dirty="0" smtClean="0">
                <a:solidFill>
                  <a:schemeClr val="bg1"/>
                </a:solidFill>
                <a:latin typeface="Arial" pitchFamily="34" charset="0"/>
                <a:cs typeface="Arial" pitchFamily="34" charset="0"/>
              </a:rPr>
              <a:t>Procedure Processing</a:t>
            </a:r>
            <a:endParaRPr lang="en-GB" sz="1400" dirty="0">
              <a:solidFill>
                <a:schemeClr val="bg1"/>
              </a:solidFill>
              <a:latin typeface="Arial" pitchFamily="34" charset="0"/>
              <a:cs typeface="Arial" pitchFamily="34" charset="0"/>
            </a:endParaRPr>
          </a:p>
        </p:txBody>
      </p:sp>
      <p:sp>
        <p:nvSpPr>
          <p:cNvPr id="15" name="TextBox 14"/>
          <p:cNvSpPr txBox="1"/>
          <p:nvPr/>
        </p:nvSpPr>
        <p:spPr>
          <a:xfrm>
            <a:off x="6263680" y="5136164"/>
            <a:ext cx="1152128" cy="523220"/>
          </a:xfrm>
          <a:prstGeom prst="rect">
            <a:avLst/>
          </a:prstGeom>
          <a:solidFill>
            <a:srgbClr val="002060"/>
          </a:solidFill>
        </p:spPr>
        <p:txBody>
          <a:bodyPr wrap="square" rtlCol="0">
            <a:spAutoFit/>
          </a:bodyPr>
          <a:lstStyle/>
          <a:p>
            <a:r>
              <a:rPr lang="en-GB" sz="1400" dirty="0" smtClean="0">
                <a:solidFill>
                  <a:schemeClr val="bg1"/>
                </a:solidFill>
                <a:latin typeface="Arial" pitchFamily="34" charset="0"/>
                <a:cs typeface="Arial" pitchFamily="34" charset="0"/>
              </a:rPr>
              <a:t>Procedure Generation</a:t>
            </a:r>
            <a:endParaRPr lang="en-GB" sz="1400" dirty="0">
              <a:solidFill>
                <a:schemeClr val="bg1"/>
              </a:solidFill>
              <a:latin typeface="Arial" pitchFamily="34" charset="0"/>
              <a:cs typeface="Arial" pitchFamily="34" charset="0"/>
            </a:endParaRPr>
          </a:p>
        </p:txBody>
      </p:sp>
      <p:sp>
        <p:nvSpPr>
          <p:cNvPr id="16" name="TextBox 15"/>
          <p:cNvSpPr txBox="1"/>
          <p:nvPr/>
        </p:nvSpPr>
        <p:spPr>
          <a:xfrm>
            <a:off x="8642254" y="465773"/>
            <a:ext cx="306845" cy="2308324"/>
          </a:xfrm>
          <a:prstGeom prst="rect">
            <a:avLst/>
          </a:prstGeom>
          <a:solidFill>
            <a:srgbClr val="0000FF"/>
          </a:solidFill>
        </p:spPr>
        <p:txBody>
          <a:bodyPr wrap="none" rtlCol="0">
            <a:spAutoFit/>
          </a:bodyPr>
          <a:lstStyle/>
          <a:p>
            <a:r>
              <a:rPr lang="en-GB" b="1" dirty="0" smtClean="0">
                <a:solidFill>
                  <a:srgbClr val="FF0000"/>
                </a:solidFill>
              </a:rPr>
              <a:t>C</a:t>
            </a:r>
          </a:p>
          <a:p>
            <a:r>
              <a:rPr lang="en-GB" b="1" dirty="0" smtClean="0">
                <a:solidFill>
                  <a:srgbClr val="FF0000"/>
                </a:solidFill>
              </a:rPr>
              <a:t>S</a:t>
            </a:r>
          </a:p>
          <a:p>
            <a:pPr algn="ctr"/>
            <a:r>
              <a:rPr lang="en-GB" b="1" dirty="0" smtClean="0">
                <a:solidFill>
                  <a:srgbClr val="FF0000"/>
                </a:solidFill>
              </a:rPr>
              <a:t>T</a:t>
            </a:r>
          </a:p>
          <a:p>
            <a:r>
              <a:rPr lang="en-GB" b="1" dirty="0" smtClean="0">
                <a:solidFill>
                  <a:srgbClr val="FF0000"/>
                </a:solidFill>
              </a:rPr>
              <a:t>S</a:t>
            </a:r>
          </a:p>
          <a:p>
            <a:r>
              <a:rPr lang="en-GB" b="1" dirty="0" smtClean="0">
                <a:solidFill>
                  <a:srgbClr val="FF0000"/>
                </a:solidFill>
              </a:rPr>
              <a:t>/</a:t>
            </a:r>
          </a:p>
          <a:p>
            <a:r>
              <a:rPr lang="en-GB" b="1" dirty="0" smtClean="0">
                <a:solidFill>
                  <a:srgbClr val="FF0000"/>
                </a:solidFill>
              </a:rPr>
              <a:t>S</a:t>
            </a:r>
          </a:p>
          <a:p>
            <a:r>
              <a:rPr lang="en-GB" b="1" dirty="0" smtClean="0">
                <a:solidFill>
                  <a:srgbClr val="FF0000"/>
                </a:solidFill>
              </a:rPr>
              <a:t>L</a:t>
            </a:r>
          </a:p>
          <a:p>
            <a:r>
              <a:rPr lang="en-GB" b="1" dirty="0" smtClean="0">
                <a:solidFill>
                  <a:srgbClr val="FF0000"/>
                </a:solidFill>
              </a:rPr>
              <a:t>E</a:t>
            </a:r>
            <a:endParaRPr lang="en-GB" b="1" dirty="0">
              <a:solidFill>
                <a:srgbClr val="FF0000"/>
              </a:solidFill>
            </a:endParaRPr>
          </a:p>
        </p:txBody>
      </p:sp>
      <p:cxnSp>
        <p:nvCxnSpPr>
          <p:cNvPr id="18" name="Straight Arrow Connector 17"/>
          <p:cNvCxnSpPr>
            <a:endCxn id="121" idx="2"/>
          </p:cNvCxnSpPr>
          <p:nvPr/>
        </p:nvCxnSpPr>
        <p:spPr>
          <a:xfrm>
            <a:off x="7847856" y="1154941"/>
            <a:ext cx="7162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812494" y="1499785"/>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532440" y="116632"/>
            <a:ext cx="495523" cy="369332"/>
          </a:xfrm>
          <a:prstGeom prst="rect">
            <a:avLst/>
          </a:prstGeom>
          <a:solidFill>
            <a:srgbClr val="0000FF"/>
          </a:solidFill>
        </p:spPr>
        <p:txBody>
          <a:bodyPr wrap="none" rtlCol="0">
            <a:spAutoFit/>
          </a:bodyPr>
          <a:lstStyle/>
          <a:p>
            <a:r>
              <a:rPr lang="en-GB" b="1" dirty="0">
                <a:solidFill>
                  <a:srgbClr val="FF0000"/>
                </a:solidFill>
              </a:rPr>
              <a:t>SM</a:t>
            </a:r>
          </a:p>
        </p:txBody>
      </p:sp>
      <p:sp>
        <p:nvSpPr>
          <p:cNvPr id="24" name="TextBox 23"/>
          <p:cNvSpPr txBox="1"/>
          <p:nvPr/>
        </p:nvSpPr>
        <p:spPr>
          <a:xfrm>
            <a:off x="7919864" y="847745"/>
            <a:ext cx="494046" cy="369332"/>
          </a:xfrm>
          <a:prstGeom prst="rect">
            <a:avLst/>
          </a:prstGeom>
          <a:noFill/>
        </p:spPr>
        <p:txBody>
          <a:bodyPr wrap="none" rtlCol="0">
            <a:spAutoFit/>
          </a:bodyPr>
          <a:lstStyle/>
          <a:p>
            <a:r>
              <a:rPr lang="en-GB" dirty="0" smtClean="0"/>
              <a:t>TM</a:t>
            </a:r>
            <a:endParaRPr lang="en-GB" dirty="0"/>
          </a:p>
        </p:txBody>
      </p:sp>
      <p:sp>
        <p:nvSpPr>
          <p:cNvPr id="25" name="TextBox 24"/>
          <p:cNvSpPr txBox="1"/>
          <p:nvPr/>
        </p:nvSpPr>
        <p:spPr>
          <a:xfrm>
            <a:off x="8028384" y="1431745"/>
            <a:ext cx="415563" cy="369332"/>
          </a:xfrm>
          <a:prstGeom prst="rect">
            <a:avLst/>
          </a:prstGeom>
          <a:noFill/>
        </p:spPr>
        <p:txBody>
          <a:bodyPr wrap="none" rtlCol="0">
            <a:spAutoFit/>
          </a:bodyPr>
          <a:lstStyle/>
          <a:p>
            <a:r>
              <a:rPr lang="en-GB" dirty="0" smtClean="0"/>
              <a:t>TC</a:t>
            </a:r>
            <a:endParaRPr lang="en-GB" dirty="0"/>
          </a:p>
        </p:txBody>
      </p:sp>
      <p:sp>
        <p:nvSpPr>
          <p:cNvPr id="26" name="TextBox 25"/>
          <p:cNvSpPr txBox="1"/>
          <p:nvPr/>
        </p:nvSpPr>
        <p:spPr>
          <a:xfrm>
            <a:off x="738697" y="4880193"/>
            <a:ext cx="1584176" cy="307777"/>
          </a:xfrm>
          <a:prstGeom prst="rect">
            <a:avLst/>
          </a:prstGeom>
          <a:solidFill>
            <a:srgbClr val="00B0F0"/>
          </a:solidFill>
        </p:spPr>
        <p:txBody>
          <a:bodyPr wrap="square" rtlCol="0">
            <a:spAutoFit/>
          </a:bodyPr>
          <a:lstStyle/>
          <a:p>
            <a:r>
              <a:rPr lang="en-GB" sz="1400" dirty="0" smtClean="0">
                <a:latin typeface="Arial" pitchFamily="34" charset="0"/>
                <a:cs typeface="Arial" pitchFamily="34" charset="0"/>
              </a:rPr>
              <a:t>Planning Engine</a:t>
            </a:r>
            <a:endParaRPr lang="en-GB" sz="1400" dirty="0">
              <a:latin typeface="Arial" pitchFamily="34" charset="0"/>
              <a:cs typeface="Arial" pitchFamily="34" charset="0"/>
            </a:endParaRPr>
          </a:p>
        </p:txBody>
      </p:sp>
      <p:sp>
        <p:nvSpPr>
          <p:cNvPr id="27" name="TextBox 26"/>
          <p:cNvSpPr txBox="1"/>
          <p:nvPr/>
        </p:nvSpPr>
        <p:spPr>
          <a:xfrm>
            <a:off x="719064" y="4232121"/>
            <a:ext cx="1584176" cy="523220"/>
          </a:xfrm>
          <a:prstGeom prst="rect">
            <a:avLst/>
          </a:prstGeom>
          <a:solidFill>
            <a:srgbClr val="00B0F0"/>
          </a:solidFill>
        </p:spPr>
        <p:txBody>
          <a:bodyPr wrap="square" rtlCol="0">
            <a:spAutoFit/>
          </a:bodyPr>
          <a:lstStyle/>
          <a:p>
            <a:r>
              <a:rPr lang="en-GB" sz="1400" dirty="0" smtClean="0">
                <a:latin typeface="Arial" pitchFamily="34" charset="0"/>
                <a:cs typeface="Arial" pitchFamily="34" charset="0"/>
              </a:rPr>
              <a:t>Planning Request Processing</a:t>
            </a:r>
          </a:p>
        </p:txBody>
      </p:sp>
      <p:sp>
        <p:nvSpPr>
          <p:cNvPr id="28" name="TextBox 27"/>
          <p:cNvSpPr txBox="1"/>
          <p:nvPr/>
        </p:nvSpPr>
        <p:spPr>
          <a:xfrm>
            <a:off x="845041" y="5293077"/>
            <a:ext cx="1170167" cy="523220"/>
          </a:xfrm>
          <a:prstGeom prst="rect">
            <a:avLst/>
          </a:prstGeom>
          <a:solidFill>
            <a:srgbClr val="00B0F0"/>
          </a:solidFill>
        </p:spPr>
        <p:txBody>
          <a:bodyPr wrap="square" rtlCol="0">
            <a:spAutoFit/>
          </a:bodyPr>
          <a:lstStyle/>
          <a:p>
            <a:r>
              <a:rPr lang="en-GB" sz="1400" dirty="0" smtClean="0">
                <a:latin typeface="Arial" pitchFamily="34" charset="0"/>
                <a:cs typeface="Arial" pitchFamily="34" charset="0"/>
              </a:rPr>
              <a:t>Schedule Generation</a:t>
            </a:r>
          </a:p>
        </p:txBody>
      </p:sp>
      <p:sp>
        <p:nvSpPr>
          <p:cNvPr id="29" name="TextBox 28"/>
          <p:cNvSpPr txBox="1"/>
          <p:nvPr/>
        </p:nvSpPr>
        <p:spPr>
          <a:xfrm>
            <a:off x="3212225" y="149942"/>
            <a:ext cx="736099" cy="523220"/>
          </a:xfrm>
          <a:prstGeom prst="rect">
            <a:avLst/>
          </a:prstGeom>
          <a:solidFill>
            <a:schemeClr val="accent6">
              <a:lumMod val="50000"/>
            </a:schemeClr>
          </a:solidFill>
        </p:spPr>
        <p:txBody>
          <a:bodyPr wrap="none" rtlCol="0">
            <a:spAutoFit/>
          </a:bodyPr>
          <a:lstStyle/>
          <a:p>
            <a:r>
              <a:rPr lang="en-GB" sz="2800" dirty="0" smtClean="0">
                <a:solidFill>
                  <a:schemeClr val="bg1"/>
                </a:solidFill>
              </a:rPr>
              <a:t>FDS</a:t>
            </a:r>
            <a:endParaRPr lang="en-GB" sz="2800" dirty="0">
              <a:solidFill>
                <a:schemeClr val="bg1"/>
              </a:solidFill>
            </a:endParaRPr>
          </a:p>
        </p:txBody>
      </p:sp>
      <p:cxnSp>
        <p:nvCxnSpPr>
          <p:cNvPr id="33" name="Straight Arrow Connector 32"/>
          <p:cNvCxnSpPr/>
          <p:nvPr/>
        </p:nvCxnSpPr>
        <p:spPr>
          <a:xfrm>
            <a:off x="6479704" y="4232121"/>
            <a:ext cx="0" cy="765666"/>
          </a:xfrm>
          <a:prstGeom prst="straightConnector1">
            <a:avLst/>
          </a:prstGeom>
          <a:ln>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43600" y="4232121"/>
            <a:ext cx="0" cy="739244"/>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63680" y="4376137"/>
            <a:ext cx="1774276" cy="276999"/>
          </a:xfrm>
          <a:prstGeom prst="rect">
            <a:avLst/>
          </a:prstGeom>
          <a:solidFill>
            <a:srgbClr val="00B050"/>
          </a:solidFill>
        </p:spPr>
        <p:txBody>
          <a:bodyPr wrap="square" rtlCol="0">
            <a:spAutoFit/>
          </a:bodyPr>
          <a:lstStyle/>
          <a:p>
            <a:r>
              <a:rPr lang="en-GB" sz="1200" b="1" dirty="0" smtClean="0"/>
              <a:t>MO Automation </a:t>
            </a:r>
            <a:r>
              <a:rPr lang="en-GB" sz="1200" b="1" dirty="0" smtClean="0">
                <a:solidFill>
                  <a:srgbClr val="FF0000"/>
                </a:solidFill>
              </a:rPr>
              <a:t>Data</a:t>
            </a:r>
            <a:endParaRPr lang="en-GB" sz="1200" b="1" dirty="0">
              <a:solidFill>
                <a:srgbClr val="FF0000"/>
              </a:solidFill>
            </a:endParaRPr>
          </a:p>
        </p:txBody>
      </p:sp>
      <p:sp>
        <p:nvSpPr>
          <p:cNvPr id="37" name="TextBox 36"/>
          <p:cNvSpPr txBox="1"/>
          <p:nvPr/>
        </p:nvSpPr>
        <p:spPr>
          <a:xfrm>
            <a:off x="6197190" y="4664169"/>
            <a:ext cx="2695290" cy="276999"/>
          </a:xfrm>
          <a:prstGeom prst="rect">
            <a:avLst/>
          </a:prstGeom>
          <a:noFill/>
        </p:spPr>
        <p:txBody>
          <a:bodyPr wrap="none" rtlCol="0">
            <a:spAutoFit/>
          </a:bodyPr>
          <a:lstStyle/>
          <a:p>
            <a:r>
              <a:rPr lang="en-GB" sz="1200" b="1" dirty="0" smtClean="0">
                <a:solidFill>
                  <a:srgbClr val="C00000"/>
                </a:solidFill>
              </a:rPr>
              <a:t>Mission Automation Planning Schedule</a:t>
            </a:r>
            <a:endParaRPr lang="en-GB" sz="1200" b="1" dirty="0">
              <a:solidFill>
                <a:srgbClr val="C00000"/>
              </a:solidFill>
            </a:endParaRPr>
          </a:p>
        </p:txBody>
      </p:sp>
      <p:sp>
        <p:nvSpPr>
          <p:cNvPr id="39" name="TextBox 38"/>
          <p:cNvSpPr txBox="1"/>
          <p:nvPr/>
        </p:nvSpPr>
        <p:spPr>
          <a:xfrm>
            <a:off x="4391472" y="4400978"/>
            <a:ext cx="1774276" cy="276999"/>
          </a:xfrm>
          <a:prstGeom prst="rect">
            <a:avLst/>
          </a:prstGeom>
          <a:solidFill>
            <a:srgbClr val="00B050"/>
          </a:solidFill>
        </p:spPr>
        <p:txBody>
          <a:bodyPr wrap="square" rtlCol="0">
            <a:spAutoFit/>
          </a:bodyPr>
          <a:lstStyle/>
          <a:p>
            <a:r>
              <a:rPr lang="en-GB" sz="1200" b="1" dirty="0" smtClean="0"/>
              <a:t>MO Scheduling </a:t>
            </a:r>
            <a:r>
              <a:rPr lang="en-GB" sz="1200" b="1" dirty="0" smtClean="0">
                <a:solidFill>
                  <a:srgbClr val="FF0000"/>
                </a:solidFill>
              </a:rPr>
              <a:t>Data</a:t>
            </a:r>
            <a:endParaRPr lang="en-GB" sz="1200" b="1" dirty="0">
              <a:solidFill>
                <a:srgbClr val="FF0000"/>
              </a:solidFill>
            </a:endParaRPr>
          </a:p>
        </p:txBody>
      </p:sp>
      <p:sp>
        <p:nvSpPr>
          <p:cNvPr id="40" name="TextBox 39"/>
          <p:cNvSpPr txBox="1"/>
          <p:nvPr/>
        </p:nvSpPr>
        <p:spPr>
          <a:xfrm>
            <a:off x="4618219" y="4664169"/>
            <a:ext cx="1018227" cy="276999"/>
          </a:xfrm>
          <a:prstGeom prst="rect">
            <a:avLst/>
          </a:prstGeom>
          <a:noFill/>
          <a:ln>
            <a:noFill/>
          </a:ln>
        </p:spPr>
        <p:txBody>
          <a:bodyPr wrap="none" rtlCol="0">
            <a:spAutoFit/>
          </a:bodyPr>
          <a:lstStyle/>
          <a:p>
            <a:r>
              <a:rPr lang="en-GB" sz="1200" b="1" dirty="0" smtClean="0">
                <a:solidFill>
                  <a:srgbClr val="FF0000"/>
                </a:solidFill>
              </a:rPr>
              <a:t>S/C Schedule</a:t>
            </a:r>
            <a:endParaRPr lang="en-GB" sz="1200" b="1" dirty="0">
              <a:solidFill>
                <a:srgbClr val="FF0000"/>
              </a:solidFill>
            </a:endParaRPr>
          </a:p>
        </p:txBody>
      </p:sp>
      <p:sp>
        <p:nvSpPr>
          <p:cNvPr id="44" name="TextBox 43"/>
          <p:cNvSpPr txBox="1"/>
          <p:nvPr/>
        </p:nvSpPr>
        <p:spPr>
          <a:xfrm>
            <a:off x="1919517" y="5294687"/>
            <a:ext cx="966931" cy="646331"/>
          </a:xfrm>
          <a:prstGeom prst="rect">
            <a:avLst/>
          </a:prstGeom>
          <a:noFill/>
        </p:spPr>
        <p:txBody>
          <a:bodyPr wrap="none" rtlCol="0">
            <a:spAutoFit/>
          </a:bodyPr>
          <a:lstStyle/>
          <a:p>
            <a:r>
              <a:rPr lang="en-GB" b="1" dirty="0" smtClean="0"/>
              <a:t>P&amp;S</a:t>
            </a:r>
          </a:p>
          <a:p>
            <a:r>
              <a:rPr lang="en-GB" b="1" dirty="0" smtClean="0">
                <a:solidFill>
                  <a:srgbClr val="FF0000"/>
                </a:solidFill>
              </a:rPr>
              <a:t>Services</a:t>
            </a:r>
          </a:p>
        </p:txBody>
      </p:sp>
      <p:cxnSp>
        <p:nvCxnSpPr>
          <p:cNvPr id="48" name="Straight Arrow Connector 47"/>
          <p:cNvCxnSpPr/>
          <p:nvPr/>
        </p:nvCxnSpPr>
        <p:spPr>
          <a:xfrm>
            <a:off x="2735288" y="5288254"/>
            <a:ext cx="1882931"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735288" y="5888305"/>
            <a:ext cx="1882931" cy="0"/>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30" idx="2"/>
          </p:cNvCxnSpPr>
          <p:nvPr/>
        </p:nvCxnSpPr>
        <p:spPr>
          <a:xfrm flipV="1">
            <a:off x="6127577" y="6104329"/>
            <a:ext cx="0"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119664" y="6608385"/>
            <a:ext cx="1173655" cy="276999"/>
          </a:xfrm>
          <a:prstGeom prst="rect">
            <a:avLst/>
          </a:prstGeom>
          <a:noFill/>
        </p:spPr>
        <p:txBody>
          <a:bodyPr wrap="none" rtlCol="0">
            <a:spAutoFit/>
          </a:bodyPr>
          <a:lstStyle/>
          <a:p>
            <a:r>
              <a:rPr lang="en-GB" sz="1200" b="1" dirty="0" smtClean="0"/>
              <a:t>Procedure Data</a:t>
            </a:r>
            <a:endParaRPr lang="en-GB" sz="1200" b="1" dirty="0"/>
          </a:p>
        </p:txBody>
      </p:sp>
      <p:cxnSp>
        <p:nvCxnSpPr>
          <p:cNvPr id="58" name="Straight Connector 57"/>
          <p:cNvCxnSpPr/>
          <p:nvPr/>
        </p:nvCxnSpPr>
        <p:spPr>
          <a:xfrm flipV="1">
            <a:off x="3607393" y="3579185"/>
            <a:ext cx="0" cy="17138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607393" y="3579185"/>
            <a:ext cx="78407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887416" y="4160113"/>
            <a:ext cx="0" cy="172819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887416" y="4160113"/>
            <a:ext cx="504056" cy="0"/>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673424" y="3171165"/>
            <a:ext cx="271804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43" idx="0"/>
          </p:cNvCxnSpPr>
          <p:nvPr/>
        </p:nvCxnSpPr>
        <p:spPr>
          <a:xfrm>
            <a:off x="1673424" y="3171165"/>
            <a:ext cx="0" cy="102030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059627" y="2924944"/>
            <a:ext cx="3311932" cy="461665"/>
          </a:xfrm>
          <a:prstGeom prst="rect">
            <a:avLst/>
          </a:prstGeom>
          <a:noFill/>
        </p:spPr>
        <p:txBody>
          <a:bodyPr wrap="none" rtlCol="0">
            <a:spAutoFit/>
          </a:bodyPr>
          <a:lstStyle/>
          <a:p>
            <a:r>
              <a:rPr lang="en-GB" sz="1200" b="1" dirty="0" smtClean="0">
                <a:solidFill>
                  <a:srgbClr val="FFC000"/>
                </a:solidFill>
              </a:rPr>
              <a:t>Activity / Parameter / event  / Packet Monitoring</a:t>
            </a:r>
          </a:p>
          <a:p>
            <a:r>
              <a:rPr lang="en-GB" sz="1200" b="1" dirty="0" smtClean="0">
                <a:solidFill>
                  <a:srgbClr val="FFC000"/>
                </a:solidFill>
              </a:rPr>
              <a:t>S/C Schedule Report</a:t>
            </a:r>
            <a:endParaRPr lang="en-GB" sz="1200" b="1" dirty="0">
              <a:solidFill>
                <a:srgbClr val="FFC000"/>
              </a:solidFill>
            </a:endParaRPr>
          </a:p>
        </p:txBody>
      </p:sp>
      <p:cxnSp>
        <p:nvCxnSpPr>
          <p:cNvPr id="75" name="Straight Arrow Connector 74"/>
          <p:cNvCxnSpPr/>
          <p:nvPr/>
        </p:nvCxnSpPr>
        <p:spPr>
          <a:xfrm>
            <a:off x="2663498" y="3877597"/>
            <a:ext cx="1954721" cy="127146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89505" y="116632"/>
            <a:ext cx="1972847" cy="523220"/>
          </a:xfrm>
          <a:prstGeom prst="rect">
            <a:avLst/>
          </a:prstGeom>
          <a:solidFill>
            <a:schemeClr val="tx1"/>
          </a:solidFill>
          <a:ln>
            <a:solidFill>
              <a:schemeClr val="bg1"/>
            </a:solidFill>
          </a:ln>
        </p:spPr>
        <p:txBody>
          <a:bodyPr wrap="square" rtlCol="0">
            <a:spAutoFit/>
          </a:bodyPr>
          <a:lstStyle/>
          <a:p>
            <a:r>
              <a:rPr lang="en-GB" sz="2800" b="1" dirty="0" smtClean="0">
                <a:solidFill>
                  <a:schemeClr val="bg1"/>
                </a:solidFill>
              </a:rPr>
              <a:t>SOCs  /  PIs</a:t>
            </a:r>
            <a:endParaRPr lang="en-GB" sz="2800" b="1" dirty="0">
              <a:solidFill>
                <a:schemeClr val="bg1"/>
              </a:solidFill>
            </a:endParaRPr>
          </a:p>
        </p:txBody>
      </p:sp>
      <p:sp>
        <p:nvSpPr>
          <p:cNvPr id="77" name="TextBox 76"/>
          <p:cNvSpPr txBox="1"/>
          <p:nvPr/>
        </p:nvSpPr>
        <p:spPr>
          <a:xfrm>
            <a:off x="3203848" y="1412776"/>
            <a:ext cx="1024866" cy="461665"/>
          </a:xfrm>
          <a:prstGeom prst="rect">
            <a:avLst/>
          </a:prstGeom>
          <a:solidFill>
            <a:srgbClr val="00B050"/>
          </a:solidFill>
        </p:spPr>
        <p:txBody>
          <a:bodyPr wrap="square" rtlCol="0">
            <a:spAutoFit/>
          </a:bodyPr>
          <a:lstStyle/>
          <a:p>
            <a:r>
              <a:rPr lang="en-GB" sz="1200" b="1" dirty="0" smtClean="0">
                <a:solidFill>
                  <a:srgbClr val="FF0000"/>
                </a:solidFill>
              </a:rPr>
              <a:t>MO Planning  Data</a:t>
            </a:r>
            <a:endParaRPr lang="en-GB" sz="1200" b="1" dirty="0">
              <a:solidFill>
                <a:srgbClr val="FF0000"/>
              </a:solidFill>
            </a:endParaRPr>
          </a:p>
        </p:txBody>
      </p:sp>
      <p:sp>
        <p:nvSpPr>
          <p:cNvPr id="78" name="TextBox 77"/>
          <p:cNvSpPr txBox="1"/>
          <p:nvPr/>
        </p:nvSpPr>
        <p:spPr>
          <a:xfrm>
            <a:off x="935088" y="1147557"/>
            <a:ext cx="2075241" cy="461665"/>
          </a:xfrm>
          <a:prstGeom prst="rect">
            <a:avLst/>
          </a:prstGeom>
          <a:solidFill>
            <a:srgbClr val="008000"/>
          </a:solidFill>
        </p:spPr>
        <p:txBody>
          <a:bodyPr wrap="square" rtlCol="0">
            <a:spAutoFit/>
          </a:bodyPr>
          <a:lstStyle/>
          <a:p>
            <a:pPr algn="ctr"/>
            <a:r>
              <a:rPr lang="en-GB" sz="1200" b="1" dirty="0" smtClean="0">
                <a:solidFill>
                  <a:schemeClr val="bg1"/>
                </a:solidFill>
              </a:rPr>
              <a:t>MO Mission Data Product Distribution</a:t>
            </a:r>
            <a:endParaRPr lang="en-GB" sz="1200" b="1" dirty="0">
              <a:solidFill>
                <a:schemeClr val="bg1"/>
              </a:solidFill>
            </a:endParaRPr>
          </a:p>
        </p:txBody>
      </p:sp>
      <p:cxnSp>
        <p:nvCxnSpPr>
          <p:cNvPr id="82" name="Straight Connector 81"/>
          <p:cNvCxnSpPr/>
          <p:nvPr/>
        </p:nvCxnSpPr>
        <p:spPr>
          <a:xfrm flipH="1">
            <a:off x="2015208" y="2752038"/>
            <a:ext cx="2376264" cy="288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92" idx="2"/>
          </p:cNvCxnSpPr>
          <p:nvPr/>
        </p:nvCxnSpPr>
        <p:spPr>
          <a:xfrm flipH="1" flipV="1">
            <a:off x="1955940" y="1905000"/>
            <a:ext cx="59269" cy="8470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954726" y="2431921"/>
            <a:ext cx="1774276" cy="276999"/>
          </a:xfrm>
          <a:prstGeom prst="rect">
            <a:avLst/>
          </a:prstGeom>
          <a:solidFill>
            <a:srgbClr val="00B050"/>
          </a:solidFill>
        </p:spPr>
        <p:txBody>
          <a:bodyPr wrap="square" rtlCol="0">
            <a:spAutoFit/>
          </a:bodyPr>
          <a:lstStyle/>
          <a:p>
            <a:r>
              <a:rPr lang="en-GB" sz="1200" b="1" dirty="0" smtClean="0"/>
              <a:t>MO Scheduling </a:t>
            </a:r>
            <a:r>
              <a:rPr lang="en-GB" sz="1200" b="1" dirty="0" smtClean="0">
                <a:solidFill>
                  <a:srgbClr val="FF0000"/>
                </a:solidFill>
              </a:rPr>
              <a:t>Data</a:t>
            </a:r>
            <a:endParaRPr lang="en-GB" sz="1200" b="1" dirty="0">
              <a:solidFill>
                <a:srgbClr val="FF0000"/>
              </a:solidFill>
            </a:endParaRPr>
          </a:p>
        </p:txBody>
      </p:sp>
      <p:cxnSp>
        <p:nvCxnSpPr>
          <p:cNvPr id="87" name="Straight Connector 86"/>
          <p:cNvCxnSpPr/>
          <p:nvPr/>
        </p:nvCxnSpPr>
        <p:spPr>
          <a:xfrm flipH="1">
            <a:off x="2548561" y="2348879"/>
            <a:ext cx="1842911" cy="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2541237" y="1923751"/>
            <a:ext cx="7325" cy="409451"/>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201167" y="1999873"/>
            <a:ext cx="1774276" cy="276999"/>
          </a:xfrm>
          <a:prstGeom prst="rect">
            <a:avLst/>
          </a:prstGeom>
          <a:solidFill>
            <a:srgbClr val="00B050"/>
          </a:solidFill>
        </p:spPr>
        <p:txBody>
          <a:bodyPr wrap="square" rtlCol="0">
            <a:spAutoFit/>
          </a:bodyPr>
          <a:lstStyle/>
          <a:p>
            <a:r>
              <a:rPr lang="en-GB" sz="1200" b="1" dirty="0" smtClean="0"/>
              <a:t>MO Automation </a:t>
            </a:r>
            <a:r>
              <a:rPr lang="en-GB" sz="1200" b="1" dirty="0" smtClean="0">
                <a:solidFill>
                  <a:srgbClr val="FF0000"/>
                </a:solidFill>
              </a:rPr>
              <a:t>Data</a:t>
            </a:r>
            <a:endParaRPr lang="en-GB" sz="1200" b="1" dirty="0">
              <a:solidFill>
                <a:srgbClr val="FF0000"/>
              </a:solidFill>
            </a:endParaRPr>
          </a:p>
        </p:txBody>
      </p:sp>
      <p:sp>
        <p:nvSpPr>
          <p:cNvPr id="103" name="TextBox 102"/>
          <p:cNvSpPr txBox="1"/>
          <p:nvPr/>
        </p:nvSpPr>
        <p:spPr>
          <a:xfrm>
            <a:off x="7737122" y="-34724"/>
            <a:ext cx="676788" cy="369332"/>
          </a:xfrm>
          <a:prstGeom prst="rect">
            <a:avLst/>
          </a:prstGeom>
          <a:noFill/>
        </p:spPr>
        <p:txBody>
          <a:bodyPr wrap="none" rtlCol="0">
            <a:spAutoFit/>
          </a:bodyPr>
          <a:lstStyle/>
          <a:p>
            <a:r>
              <a:rPr lang="en-GB" dirty="0" smtClean="0"/>
              <a:t>ODM</a:t>
            </a:r>
            <a:endParaRPr lang="en-GB" dirty="0"/>
          </a:p>
        </p:txBody>
      </p:sp>
      <p:sp>
        <p:nvSpPr>
          <p:cNvPr id="104" name="TextBox 103"/>
          <p:cNvSpPr txBox="1"/>
          <p:nvPr/>
        </p:nvSpPr>
        <p:spPr>
          <a:xfrm>
            <a:off x="4053441" y="526386"/>
            <a:ext cx="636713" cy="369332"/>
          </a:xfrm>
          <a:prstGeom prst="rect">
            <a:avLst/>
          </a:prstGeom>
          <a:noFill/>
        </p:spPr>
        <p:txBody>
          <a:bodyPr wrap="none" rtlCol="0">
            <a:spAutoFit/>
          </a:bodyPr>
          <a:lstStyle/>
          <a:p>
            <a:r>
              <a:rPr lang="en-GB" dirty="0"/>
              <a:t>T</a:t>
            </a:r>
            <a:r>
              <a:rPr lang="en-GB" dirty="0" smtClean="0"/>
              <a:t>DM</a:t>
            </a:r>
            <a:endParaRPr lang="en-GB" dirty="0"/>
          </a:p>
        </p:txBody>
      </p:sp>
      <p:sp>
        <p:nvSpPr>
          <p:cNvPr id="105" name="TextBox 104"/>
          <p:cNvSpPr txBox="1"/>
          <p:nvPr/>
        </p:nvSpPr>
        <p:spPr>
          <a:xfrm>
            <a:off x="323528" y="6290156"/>
            <a:ext cx="736099" cy="523220"/>
          </a:xfrm>
          <a:prstGeom prst="rect">
            <a:avLst/>
          </a:prstGeom>
          <a:solidFill>
            <a:schemeClr val="accent6">
              <a:lumMod val="50000"/>
            </a:schemeClr>
          </a:solidFill>
        </p:spPr>
        <p:txBody>
          <a:bodyPr wrap="none" rtlCol="0">
            <a:spAutoFit/>
          </a:bodyPr>
          <a:lstStyle/>
          <a:p>
            <a:r>
              <a:rPr lang="en-GB" sz="2800" dirty="0" smtClean="0">
                <a:solidFill>
                  <a:schemeClr val="bg1"/>
                </a:solidFill>
              </a:rPr>
              <a:t>FDS</a:t>
            </a:r>
            <a:endParaRPr lang="en-GB" sz="2800" dirty="0">
              <a:solidFill>
                <a:schemeClr val="bg1"/>
              </a:solidFill>
            </a:endParaRPr>
          </a:p>
        </p:txBody>
      </p:sp>
      <p:cxnSp>
        <p:nvCxnSpPr>
          <p:cNvPr id="113" name="Straight Connector 112"/>
          <p:cNvCxnSpPr>
            <a:stCxn id="105" idx="3"/>
          </p:cNvCxnSpPr>
          <p:nvPr/>
        </p:nvCxnSpPr>
        <p:spPr>
          <a:xfrm>
            <a:off x="1059627" y="6551766"/>
            <a:ext cx="7760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1835696" y="5960313"/>
            <a:ext cx="0" cy="565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11560" y="6032321"/>
            <a:ext cx="1314784" cy="276999"/>
          </a:xfrm>
          <a:prstGeom prst="rect">
            <a:avLst/>
          </a:prstGeom>
          <a:noFill/>
        </p:spPr>
        <p:txBody>
          <a:bodyPr wrap="none" rtlCol="0">
            <a:spAutoFit/>
          </a:bodyPr>
          <a:lstStyle/>
          <a:p>
            <a:r>
              <a:rPr lang="en-GB" sz="1200" b="1" dirty="0" smtClean="0"/>
              <a:t>ODM, EVM, SMM</a:t>
            </a:r>
            <a:endParaRPr lang="en-GB" sz="1200" b="1" dirty="0"/>
          </a:p>
        </p:txBody>
      </p:sp>
      <p:cxnSp>
        <p:nvCxnSpPr>
          <p:cNvPr id="120" name="Straight Arrow Connector 119"/>
          <p:cNvCxnSpPr/>
          <p:nvPr/>
        </p:nvCxnSpPr>
        <p:spPr>
          <a:xfrm>
            <a:off x="5636446" y="602542"/>
            <a:ext cx="0" cy="403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644702" y="735406"/>
            <a:ext cx="1723098" cy="276999"/>
          </a:xfrm>
          <a:prstGeom prst="rect">
            <a:avLst/>
          </a:prstGeom>
          <a:noFill/>
        </p:spPr>
        <p:txBody>
          <a:bodyPr wrap="none" rtlCol="0">
            <a:spAutoFit/>
          </a:bodyPr>
          <a:lstStyle/>
          <a:p>
            <a:r>
              <a:rPr lang="en-GB" sz="1200" b="1" dirty="0" smtClean="0"/>
              <a:t>SMM, ADM, ODM, CDM</a:t>
            </a:r>
            <a:endParaRPr lang="en-GB" sz="1200" b="1" dirty="0"/>
          </a:p>
        </p:txBody>
      </p:sp>
      <p:cxnSp>
        <p:nvCxnSpPr>
          <p:cNvPr id="125" name="Straight Arrow Connector 124"/>
          <p:cNvCxnSpPr>
            <a:stCxn id="77" idx="3"/>
          </p:cNvCxnSpPr>
          <p:nvPr/>
        </p:nvCxnSpPr>
        <p:spPr>
          <a:xfrm flipV="1">
            <a:off x="4228714" y="1620669"/>
            <a:ext cx="162758" cy="2294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10329" y="1643608"/>
            <a:ext cx="26049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984060" y="639852"/>
            <a:ext cx="768" cy="515089"/>
          </a:xfrm>
          <a:prstGeom prst="straightConnector1">
            <a:avLst/>
          </a:prstGeom>
          <a:ln w="2857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984060" y="559480"/>
            <a:ext cx="1355692" cy="461665"/>
          </a:xfrm>
          <a:prstGeom prst="rect">
            <a:avLst/>
          </a:prstGeom>
          <a:noFill/>
        </p:spPr>
        <p:txBody>
          <a:bodyPr wrap="none" rtlCol="0">
            <a:spAutoFit/>
          </a:bodyPr>
          <a:lstStyle/>
          <a:p>
            <a:r>
              <a:rPr lang="en-GB" sz="1200" b="1" dirty="0" smtClean="0"/>
              <a:t>Planning Requests</a:t>
            </a:r>
          </a:p>
          <a:p>
            <a:r>
              <a:rPr lang="en-GB" sz="1200" b="1" dirty="0" smtClean="0"/>
              <a:t>Mission Schedule</a:t>
            </a:r>
            <a:endParaRPr lang="en-GB" sz="1200" b="1" dirty="0"/>
          </a:p>
        </p:txBody>
      </p:sp>
      <p:cxnSp>
        <p:nvCxnSpPr>
          <p:cNvPr id="141" name="Straight Arrow Connector 140"/>
          <p:cNvCxnSpPr/>
          <p:nvPr/>
        </p:nvCxnSpPr>
        <p:spPr>
          <a:xfrm flipH="1" flipV="1">
            <a:off x="7812360" y="1939769"/>
            <a:ext cx="827584" cy="17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7812360" y="1928736"/>
            <a:ext cx="869875" cy="461665"/>
          </a:xfrm>
          <a:prstGeom prst="rect">
            <a:avLst/>
          </a:prstGeom>
          <a:noFill/>
        </p:spPr>
        <p:txBody>
          <a:bodyPr wrap="none" rtlCol="0">
            <a:spAutoFit/>
          </a:bodyPr>
          <a:lstStyle/>
          <a:p>
            <a:r>
              <a:rPr lang="en-GB" sz="1200" b="1" dirty="0" smtClean="0"/>
              <a:t>Monitored</a:t>
            </a:r>
          </a:p>
          <a:p>
            <a:r>
              <a:rPr lang="en-GB" sz="1200" b="1" dirty="0" smtClean="0"/>
              <a:t>Data (MD)</a:t>
            </a:r>
            <a:endParaRPr lang="en-GB" sz="1200" b="1" dirty="0"/>
          </a:p>
        </p:txBody>
      </p:sp>
      <p:sp>
        <p:nvSpPr>
          <p:cNvPr id="147" name="TextBox 146"/>
          <p:cNvSpPr txBox="1"/>
          <p:nvPr/>
        </p:nvSpPr>
        <p:spPr>
          <a:xfrm>
            <a:off x="3202038" y="879103"/>
            <a:ext cx="793898" cy="461665"/>
          </a:xfrm>
          <a:prstGeom prst="rect">
            <a:avLst/>
          </a:prstGeom>
          <a:solidFill>
            <a:srgbClr val="00B050"/>
          </a:solidFill>
        </p:spPr>
        <p:txBody>
          <a:bodyPr wrap="square" rtlCol="0">
            <a:spAutoFit/>
          </a:bodyPr>
          <a:lstStyle/>
          <a:p>
            <a:r>
              <a:rPr lang="en-GB" sz="1200" b="1" dirty="0" smtClean="0">
                <a:solidFill>
                  <a:srgbClr val="FF0000"/>
                </a:solidFill>
              </a:rPr>
              <a:t>NAV   Data</a:t>
            </a:r>
            <a:endParaRPr lang="en-GB" sz="1200" b="1" dirty="0">
              <a:solidFill>
                <a:srgbClr val="FF0000"/>
              </a:solidFill>
            </a:endParaRPr>
          </a:p>
        </p:txBody>
      </p:sp>
      <p:cxnSp>
        <p:nvCxnSpPr>
          <p:cNvPr id="161" name="Straight Connector 160"/>
          <p:cNvCxnSpPr/>
          <p:nvPr/>
        </p:nvCxnSpPr>
        <p:spPr>
          <a:xfrm>
            <a:off x="2627566" y="3170585"/>
            <a:ext cx="0" cy="69597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3580025" y="655285"/>
            <a:ext cx="0" cy="265219"/>
          </a:xfrm>
          <a:prstGeom prst="straightConnector1">
            <a:avLst/>
          </a:prstGeom>
          <a:ln w="38100">
            <a:solidFill>
              <a:schemeClr val="accent4">
                <a:lumMod val="50000"/>
              </a:schemeClr>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010329" y="1217077"/>
            <a:ext cx="233481" cy="0"/>
          </a:xfrm>
          <a:prstGeom prst="line">
            <a:avLst/>
          </a:prstGeom>
          <a:ln w="28575">
            <a:solidFill>
              <a:schemeClr val="accent4">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flipV="1">
            <a:off x="2533912" y="639852"/>
            <a:ext cx="7325" cy="507706"/>
          </a:xfrm>
          <a:prstGeom prst="straightConnector1">
            <a:avLst/>
          </a:prstGeom>
          <a:ln w="38100">
            <a:solidFill>
              <a:schemeClr val="accent4">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2566499" y="665765"/>
            <a:ext cx="997389" cy="461665"/>
          </a:xfrm>
          <a:prstGeom prst="rect">
            <a:avLst/>
          </a:prstGeom>
          <a:noFill/>
        </p:spPr>
        <p:txBody>
          <a:bodyPr wrap="none" rtlCol="0">
            <a:spAutoFit/>
          </a:bodyPr>
          <a:lstStyle/>
          <a:p>
            <a:r>
              <a:rPr lang="en-GB" sz="1200" b="1" dirty="0" smtClean="0"/>
              <a:t>ODM, ADM, </a:t>
            </a:r>
          </a:p>
          <a:p>
            <a:r>
              <a:rPr lang="en-GB" sz="1200" b="1" dirty="0" smtClean="0"/>
              <a:t>PRM</a:t>
            </a:r>
            <a:endParaRPr lang="en-GB" sz="1200" b="1" dirty="0"/>
          </a:p>
        </p:txBody>
      </p:sp>
      <p:cxnSp>
        <p:nvCxnSpPr>
          <p:cNvPr id="174" name="Straight Arrow Connector 173"/>
          <p:cNvCxnSpPr/>
          <p:nvPr/>
        </p:nvCxnSpPr>
        <p:spPr>
          <a:xfrm flipH="1">
            <a:off x="1530785" y="2895327"/>
            <a:ext cx="2860687"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657768" y="2060849"/>
            <a:ext cx="1198212" cy="276999"/>
          </a:xfrm>
          <a:prstGeom prst="rect">
            <a:avLst/>
          </a:prstGeom>
          <a:solidFill>
            <a:srgbClr val="00B050"/>
          </a:solidFill>
        </p:spPr>
        <p:txBody>
          <a:bodyPr wrap="square" rtlCol="0">
            <a:spAutoFit/>
          </a:bodyPr>
          <a:lstStyle/>
          <a:p>
            <a:r>
              <a:rPr lang="en-GB" sz="1200" b="1" dirty="0" smtClean="0"/>
              <a:t>MO M&amp;C  </a:t>
            </a:r>
            <a:r>
              <a:rPr lang="en-GB" sz="1200" b="1" dirty="0" smtClean="0">
                <a:solidFill>
                  <a:srgbClr val="FF0000"/>
                </a:solidFill>
              </a:rPr>
              <a:t>Data</a:t>
            </a:r>
            <a:endParaRPr lang="en-GB" sz="1200" b="1" dirty="0">
              <a:solidFill>
                <a:srgbClr val="FF0000"/>
              </a:solidFill>
            </a:endParaRPr>
          </a:p>
        </p:txBody>
      </p:sp>
      <p:cxnSp>
        <p:nvCxnSpPr>
          <p:cNvPr id="182" name="Straight Arrow Connector 181"/>
          <p:cNvCxnSpPr/>
          <p:nvPr/>
        </p:nvCxnSpPr>
        <p:spPr>
          <a:xfrm flipV="1">
            <a:off x="1530785" y="1937157"/>
            <a:ext cx="0" cy="972399"/>
          </a:xfrm>
          <a:prstGeom prst="straightConnector1">
            <a:avLst/>
          </a:prstGeom>
          <a:ln w="3810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653052" y="2431921"/>
            <a:ext cx="1170272" cy="288032"/>
          </a:xfrm>
          <a:prstGeom prst="rect">
            <a:avLst/>
          </a:prstGeom>
          <a:solidFill>
            <a:srgbClr val="00B050"/>
          </a:solidFill>
        </p:spPr>
        <p:txBody>
          <a:bodyPr wrap="square" rtlCol="0">
            <a:spAutoFit/>
          </a:bodyPr>
          <a:lstStyle/>
          <a:p>
            <a:r>
              <a:rPr lang="en-GB" sz="1200" b="1" dirty="0" smtClean="0"/>
              <a:t>MO File </a:t>
            </a:r>
            <a:r>
              <a:rPr lang="en-GB" sz="1200" b="1" dirty="0" smtClean="0">
                <a:solidFill>
                  <a:srgbClr val="FF0000"/>
                </a:solidFill>
              </a:rPr>
              <a:t>Data</a:t>
            </a:r>
            <a:endParaRPr lang="en-GB" sz="1200" b="1" dirty="0">
              <a:solidFill>
                <a:srgbClr val="FF0000"/>
              </a:solidFill>
            </a:endParaRPr>
          </a:p>
        </p:txBody>
      </p:sp>
      <p:sp>
        <p:nvSpPr>
          <p:cNvPr id="185" name="TextBox 184"/>
          <p:cNvSpPr txBox="1"/>
          <p:nvPr/>
        </p:nvSpPr>
        <p:spPr>
          <a:xfrm>
            <a:off x="37555" y="3399126"/>
            <a:ext cx="386419" cy="646331"/>
          </a:xfrm>
          <a:prstGeom prst="rect">
            <a:avLst/>
          </a:prstGeom>
          <a:solidFill>
            <a:srgbClr val="0000FF"/>
          </a:solidFill>
        </p:spPr>
        <p:txBody>
          <a:bodyPr wrap="none" rtlCol="0">
            <a:spAutoFit/>
          </a:bodyPr>
          <a:lstStyle/>
          <a:p>
            <a:r>
              <a:rPr lang="en-GB" b="1" dirty="0" smtClean="0">
                <a:solidFill>
                  <a:srgbClr val="FF0000"/>
                </a:solidFill>
              </a:rPr>
              <a:t>S</a:t>
            </a:r>
          </a:p>
          <a:p>
            <a:r>
              <a:rPr lang="en-GB" b="1" dirty="0" smtClean="0">
                <a:solidFill>
                  <a:srgbClr val="FF0000"/>
                </a:solidFill>
              </a:rPr>
              <a:t>M</a:t>
            </a:r>
            <a:endParaRPr lang="en-GB" b="1" dirty="0">
              <a:solidFill>
                <a:srgbClr val="FF0000"/>
              </a:solidFill>
            </a:endParaRPr>
          </a:p>
        </p:txBody>
      </p:sp>
      <p:sp>
        <p:nvSpPr>
          <p:cNvPr id="186" name="TextBox 185"/>
          <p:cNvSpPr txBox="1"/>
          <p:nvPr/>
        </p:nvSpPr>
        <p:spPr>
          <a:xfrm>
            <a:off x="472395" y="3681318"/>
            <a:ext cx="1024866" cy="461665"/>
          </a:xfrm>
          <a:prstGeom prst="rect">
            <a:avLst/>
          </a:prstGeom>
          <a:solidFill>
            <a:srgbClr val="00B050"/>
          </a:solidFill>
        </p:spPr>
        <p:txBody>
          <a:bodyPr wrap="square" rtlCol="0">
            <a:spAutoFit/>
          </a:bodyPr>
          <a:lstStyle/>
          <a:p>
            <a:r>
              <a:rPr lang="en-GB" sz="1200" b="1" dirty="0" smtClean="0"/>
              <a:t>MO Planning     </a:t>
            </a:r>
          </a:p>
          <a:p>
            <a:r>
              <a:rPr lang="en-GB" sz="1200" b="1" dirty="0"/>
              <a:t> </a:t>
            </a:r>
            <a:r>
              <a:rPr lang="en-GB" sz="1200" b="1" dirty="0" smtClean="0"/>
              <a:t>        </a:t>
            </a:r>
            <a:r>
              <a:rPr lang="en-GB" sz="1200" b="1" dirty="0" smtClean="0">
                <a:solidFill>
                  <a:srgbClr val="FF0000"/>
                </a:solidFill>
              </a:rPr>
              <a:t>Data</a:t>
            </a:r>
            <a:endParaRPr lang="en-GB" sz="1200" b="1" dirty="0">
              <a:solidFill>
                <a:srgbClr val="FF0000"/>
              </a:solidFill>
            </a:endParaRPr>
          </a:p>
        </p:txBody>
      </p:sp>
      <p:cxnSp>
        <p:nvCxnSpPr>
          <p:cNvPr id="191" name="Straight Arrow Connector 190"/>
          <p:cNvCxnSpPr/>
          <p:nvPr/>
        </p:nvCxnSpPr>
        <p:spPr>
          <a:xfrm>
            <a:off x="412089" y="3421449"/>
            <a:ext cx="326608"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689505" y="3429000"/>
            <a:ext cx="0" cy="25231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83568" y="3933056"/>
            <a:ext cx="0" cy="25231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12089" y="2844805"/>
            <a:ext cx="793679" cy="830997"/>
          </a:xfrm>
          <a:prstGeom prst="rect">
            <a:avLst/>
          </a:prstGeom>
          <a:noFill/>
        </p:spPr>
        <p:txBody>
          <a:bodyPr wrap="none" rtlCol="0">
            <a:spAutoFit/>
          </a:bodyPr>
          <a:lstStyle/>
          <a:p>
            <a:r>
              <a:rPr lang="en-GB" sz="1200" dirty="0" smtClean="0">
                <a:solidFill>
                  <a:srgbClr val="C00000"/>
                </a:solidFill>
              </a:rPr>
              <a:t>Ground </a:t>
            </a:r>
          </a:p>
          <a:p>
            <a:r>
              <a:rPr lang="en-GB" sz="1200" dirty="0" smtClean="0">
                <a:solidFill>
                  <a:srgbClr val="C00000"/>
                </a:solidFill>
              </a:rPr>
              <a:t>Station </a:t>
            </a:r>
          </a:p>
          <a:p>
            <a:r>
              <a:rPr lang="en-GB" sz="1200" dirty="0" smtClean="0">
                <a:solidFill>
                  <a:srgbClr val="C00000"/>
                </a:solidFill>
              </a:rPr>
              <a:t>Resource </a:t>
            </a:r>
          </a:p>
          <a:p>
            <a:r>
              <a:rPr lang="en-GB" sz="1200" dirty="0" smtClean="0">
                <a:solidFill>
                  <a:srgbClr val="C00000"/>
                </a:solidFill>
              </a:rPr>
              <a:t>Planning</a:t>
            </a:r>
            <a:endParaRPr lang="en-GB" sz="1200" dirty="0">
              <a:solidFill>
                <a:srgbClr val="C00000"/>
              </a:solidFill>
            </a:endParaRPr>
          </a:p>
        </p:txBody>
      </p:sp>
      <p:sp>
        <p:nvSpPr>
          <p:cNvPr id="17" name="Rectangle 16"/>
          <p:cNvSpPr/>
          <p:nvPr/>
        </p:nvSpPr>
        <p:spPr>
          <a:xfrm>
            <a:off x="1334788" y="1567825"/>
            <a:ext cx="1877437" cy="369332"/>
          </a:xfrm>
          <a:prstGeom prst="rect">
            <a:avLst/>
          </a:prstGeom>
        </p:spPr>
        <p:txBody>
          <a:bodyPr wrap="none">
            <a:spAutoFit/>
          </a:bodyPr>
          <a:lstStyle/>
          <a:p>
            <a:r>
              <a:rPr lang="en-GB" b="1" dirty="0" smtClean="0">
                <a:solidFill>
                  <a:srgbClr val="FF0000"/>
                </a:solidFill>
              </a:rPr>
              <a:t>MO Data Services </a:t>
            </a:r>
            <a:endParaRPr lang="en-US" dirty="0">
              <a:solidFill>
                <a:srgbClr val="FF0000"/>
              </a:solidFill>
            </a:endParaRPr>
          </a:p>
        </p:txBody>
      </p:sp>
      <p:sp>
        <p:nvSpPr>
          <p:cNvPr id="19" name="Oval 18"/>
          <p:cNvSpPr/>
          <p:nvPr/>
        </p:nvSpPr>
        <p:spPr>
          <a:xfrm>
            <a:off x="6363791" y="4932341"/>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5412876" y="4923216"/>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003751" y="6045879"/>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719783" y="5912164"/>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943714" y="4137225"/>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1414872" y="1854958"/>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1853448" y="1874441"/>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2425324" y="1099409"/>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868915" y="1106792"/>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528789" y="945042"/>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2425324" y="1850879"/>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91702" y="3331091"/>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555148" y="1382653"/>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8542415" y="1860765"/>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8564105" y="1058483"/>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8445110" y="212014"/>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Elbow Connector 37"/>
          <p:cNvCxnSpPr>
            <a:stCxn id="76" idx="1"/>
            <a:endCxn id="115" idx="0"/>
          </p:cNvCxnSpPr>
          <p:nvPr/>
        </p:nvCxnSpPr>
        <p:spPr>
          <a:xfrm rot="10800000" flipV="1">
            <a:off x="207615" y="378241"/>
            <a:ext cx="481890" cy="2952849"/>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4" name="Oval 123"/>
          <p:cNvSpPr/>
          <p:nvPr/>
        </p:nvSpPr>
        <p:spPr>
          <a:xfrm>
            <a:off x="3065150" y="1563056"/>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4337106" y="3488403"/>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337106" y="4050022"/>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673121" y="5168308"/>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73121" y="5791847"/>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4329305" y="3074707"/>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2951653" y="1111327"/>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p:cNvCxnSpPr>
            <a:endCxn id="122" idx="2"/>
          </p:cNvCxnSpPr>
          <p:nvPr/>
        </p:nvCxnSpPr>
        <p:spPr>
          <a:xfrm>
            <a:off x="3931041" y="308472"/>
            <a:ext cx="451406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H="1">
            <a:off x="3982393" y="602542"/>
            <a:ext cx="462218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779878" y="350764"/>
            <a:ext cx="787896" cy="461665"/>
          </a:xfrm>
          <a:prstGeom prst="rect">
            <a:avLst/>
          </a:prstGeom>
          <a:noFill/>
        </p:spPr>
        <p:txBody>
          <a:bodyPr wrap="none" rtlCol="0">
            <a:spAutoFit/>
          </a:bodyPr>
          <a:lstStyle/>
          <a:p>
            <a:r>
              <a:rPr lang="en-GB" sz="1200" b="1" dirty="0" smtClean="0">
                <a:solidFill>
                  <a:srgbClr val="FF0000"/>
                </a:solidFill>
              </a:rPr>
              <a:t>Tracking</a:t>
            </a:r>
          </a:p>
          <a:p>
            <a:r>
              <a:rPr lang="en-GB" sz="1200" b="1" dirty="0" smtClean="0">
                <a:solidFill>
                  <a:srgbClr val="FF0000"/>
                </a:solidFill>
              </a:rPr>
              <a:t>Data (TD)</a:t>
            </a:r>
            <a:endParaRPr lang="en-GB" sz="1200" b="1" dirty="0">
              <a:solidFill>
                <a:srgbClr val="FF0000"/>
              </a:solidFill>
            </a:endParaRPr>
          </a:p>
        </p:txBody>
      </p:sp>
      <p:sp>
        <p:nvSpPr>
          <p:cNvPr id="140" name="TextBox 139"/>
          <p:cNvSpPr txBox="1"/>
          <p:nvPr/>
        </p:nvSpPr>
        <p:spPr>
          <a:xfrm>
            <a:off x="5131309" y="127930"/>
            <a:ext cx="988355" cy="276999"/>
          </a:xfrm>
          <a:prstGeom prst="rect">
            <a:avLst/>
          </a:prstGeom>
          <a:solidFill>
            <a:srgbClr val="00B050"/>
          </a:solidFill>
        </p:spPr>
        <p:txBody>
          <a:bodyPr wrap="square" rtlCol="0">
            <a:spAutoFit/>
          </a:bodyPr>
          <a:lstStyle/>
          <a:p>
            <a:r>
              <a:rPr lang="en-GB" sz="1200" b="1" dirty="0" smtClean="0">
                <a:solidFill>
                  <a:srgbClr val="FF0000"/>
                </a:solidFill>
              </a:rPr>
              <a:t>NAV   Data</a:t>
            </a:r>
            <a:endParaRPr lang="en-GB" sz="1200" b="1" dirty="0">
              <a:solidFill>
                <a:srgbClr val="FF0000"/>
              </a:solidFill>
            </a:endParaRPr>
          </a:p>
        </p:txBody>
      </p:sp>
      <p:sp>
        <p:nvSpPr>
          <p:cNvPr id="66" name="Rectangle 65"/>
          <p:cNvSpPr/>
          <p:nvPr/>
        </p:nvSpPr>
        <p:spPr>
          <a:xfrm>
            <a:off x="-6795" y="817544"/>
            <a:ext cx="690363" cy="646331"/>
          </a:xfrm>
          <a:prstGeom prst="rect">
            <a:avLst/>
          </a:prstGeom>
          <a:noFill/>
        </p:spPr>
        <p:txBody>
          <a:bodyPr wrap="none" rtlCol="0">
            <a:spAutoFit/>
          </a:bodyPr>
          <a:lstStyle/>
          <a:p>
            <a:r>
              <a:rPr lang="en-GB" sz="1200" dirty="0" err="1" smtClean="0">
                <a:solidFill>
                  <a:srgbClr val="FF0000"/>
                </a:solidFill>
              </a:rPr>
              <a:t>Comm</a:t>
            </a:r>
            <a:endParaRPr lang="en-GB" sz="1200" dirty="0" smtClean="0">
              <a:solidFill>
                <a:srgbClr val="FF0000"/>
              </a:solidFill>
            </a:endParaRPr>
          </a:p>
          <a:p>
            <a:r>
              <a:rPr lang="en-GB" sz="1200" dirty="0" smtClean="0">
                <a:solidFill>
                  <a:srgbClr val="FF0000"/>
                </a:solidFill>
              </a:rPr>
              <a:t>Service</a:t>
            </a:r>
          </a:p>
          <a:p>
            <a:r>
              <a:rPr lang="en-GB" sz="1200" dirty="0" smtClean="0">
                <a:solidFill>
                  <a:srgbClr val="FF0000"/>
                </a:solidFill>
              </a:rPr>
              <a:t>Request</a:t>
            </a:r>
          </a:p>
        </p:txBody>
      </p:sp>
      <p:sp>
        <p:nvSpPr>
          <p:cNvPr id="142" name="Oval 141"/>
          <p:cNvSpPr/>
          <p:nvPr/>
        </p:nvSpPr>
        <p:spPr>
          <a:xfrm>
            <a:off x="8577777" y="511084"/>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3464112" y="639852"/>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5137205" y="444953"/>
            <a:ext cx="988355" cy="276999"/>
          </a:xfrm>
          <a:prstGeom prst="rect">
            <a:avLst/>
          </a:prstGeom>
          <a:solidFill>
            <a:srgbClr val="00B050"/>
          </a:solidFill>
        </p:spPr>
        <p:txBody>
          <a:bodyPr wrap="square" rtlCol="0">
            <a:spAutoFit/>
          </a:bodyPr>
          <a:lstStyle/>
          <a:p>
            <a:r>
              <a:rPr lang="en-GB" sz="1200" b="1" dirty="0" smtClean="0">
                <a:solidFill>
                  <a:srgbClr val="FF0000"/>
                </a:solidFill>
              </a:rPr>
              <a:t>NAV   Data</a:t>
            </a:r>
            <a:endParaRPr lang="en-GB" sz="1200" b="1" dirty="0">
              <a:solidFill>
                <a:srgbClr val="FF0000"/>
              </a:solidFill>
            </a:endParaRPr>
          </a:p>
        </p:txBody>
      </p:sp>
      <p:sp>
        <p:nvSpPr>
          <p:cNvPr id="145" name="Oval 144"/>
          <p:cNvSpPr/>
          <p:nvPr/>
        </p:nvSpPr>
        <p:spPr>
          <a:xfrm>
            <a:off x="361807" y="3338096"/>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2905228" y="4881934"/>
            <a:ext cx="887138" cy="646331"/>
          </a:xfrm>
          <a:prstGeom prst="rect">
            <a:avLst/>
          </a:prstGeom>
          <a:solidFill>
            <a:srgbClr val="00B050"/>
          </a:solidFill>
        </p:spPr>
        <p:txBody>
          <a:bodyPr wrap="square" rtlCol="0">
            <a:spAutoFit/>
          </a:bodyPr>
          <a:lstStyle/>
          <a:p>
            <a:r>
              <a:rPr lang="en-GB" sz="1200" b="1" dirty="0" smtClean="0"/>
              <a:t>MO Scheduling </a:t>
            </a:r>
            <a:r>
              <a:rPr lang="en-GB" sz="1200" b="1" dirty="0" smtClean="0">
                <a:solidFill>
                  <a:srgbClr val="FF0000"/>
                </a:solidFill>
              </a:rPr>
              <a:t>Data</a:t>
            </a:r>
            <a:endParaRPr lang="en-GB" sz="1200" b="1" dirty="0">
              <a:solidFill>
                <a:srgbClr val="FF0000"/>
              </a:solidFill>
            </a:endParaRPr>
          </a:p>
        </p:txBody>
      </p:sp>
      <p:sp>
        <p:nvSpPr>
          <p:cNvPr id="65" name="TextBox 64"/>
          <p:cNvSpPr txBox="1"/>
          <p:nvPr/>
        </p:nvSpPr>
        <p:spPr>
          <a:xfrm>
            <a:off x="1573588" y="3542818"/>
            <a:ext cx="1161700" cy="276999"/>
          </a:xfrm>
          <a:prstGeom prst="rect">
            <a:avLst/>
          </a:prstGeom>
          <a:solidFill>
            <a:srgbClr val="00B050"/>
          </a:solidFill>
        </p:spPr>
        <p:txBody>
          <a:bodyPr wrap="square" rtlCol="0">
            <a:spAutoFit/>
          </a:bodyPr>
          <a:lstStyle/>
          <a:p>
            <a:r>
              <a:rPr lang="en-GB" sz="1200" b="1" dirty="0" smtClean="0"/>
              <a:t>MO M&amp;C  </a:t>
            </a:r>
            <a:r>
              <a:rPr lang="en-GB" sz="1200" b="1" dirty="0" smtClean="0">
                <a:solidFill>
                  <a:srgbClr val="FF0000"/>
                </a:solidFill>
              </a:rPr>
              <a:t>Data</a:t>
            </a:r>
            <a:endParaRPr lang="en-GB" sz="1200" b="1" dirty="0">
              <a:solidFill>
                <a:srgbClr val="FF0000"/>
              </a:solidFill>
            </a:endParaRPr>
          </a:p>
        </p:txBody>
      </p:sp>
      <p:sp>
        <p:nvSpPr>
          <p:cNvPr id="52" name="TextBox 51"/>
          <p:cNvSpPr txBox="1"/>
          <p:nvPr/>
        </p:nvSpPr>
        <p:spPr>
          <a:xfrm>
            <a:off x="5149380" y="6350405"/>
            <a:ext cx="1990300" cy="276999"/>
          </a:xfrm>
          <a:prstGeom prst="rect">
            <a:avLst/>
          </a:prstGeom>
          <a:solidFill>
            <a:srgbClr val="00B050"/>
          </a:solidFill>
        </p:spPr>
        <p:txBody>
          <a:bodyPr wrap="square" rtlCol="0">
            <a:spAutoFit/>
          </a:bodyPr>
          <a:lstStyle/>
          <a:p>
            <a:r>
              <a:rPr lang="en-GB" sz="1200" b="1" dirty="0" smtClean="0"/>
              <a:t>MO Automation  </a:t>
            </a:r>
            <a:r>
              <a:rPr lang="en-GB" sz="1200" b="1" dirty="0" smtClean="0">
                <a:solidFill>
                  <a:srgbClr val="FF0000"/>
                </a:solidFill>
              </a:rPr>
              <a:t>Data</a:t>
            </a:r>
            <a:endParaRPr lang="en-GB" sz="1200" b="1" dirty="0">
              <a:solidFill>
                <a:srgbClr val="FF0000"/>
              </a:solidFill>
            </a:endParaRPr>
          </a:p>
        </p:txBody>
      </p:sp>
      <p:sp>
        <p:nvSpPr>
          <p:cNvPr id="146" name="Rectangle 145"/>
          <p:cNvSpPr/>
          <p:nvPr/>
        </p:nvSpPr>
        <p:spPr>
          <a:xfrm>
            <a:off x="7652006" y="6202178"/>
            <a:ext cx="1386956" cy="646331"/>
          </a:xfrm>
          <a:prstGeom prst="rect">
            <a:avLst/>
          </a:prstGeom>
        </p:spPr>
        <p:txBody>
          <a:bodyPr wrap="none">
            <a:spAutoFit/>
          </a:bodyPr>
          <a:lstStyle/>
          <a:p>
            <a:r>
              <a:rPr lang="en-US" b="1" dirty="0" smtClean="0">
                <a:solidFill>
                  <a:srgbClr val="FF0000"/>
                </a:solidFill>
              </a:rPr>
              <a:t>Modified for</a:t>
            </a:r>
          </a:p>
          <a:p>
            <a:r>
              <a:rPr lang="en-US" b="1" dirty="0" smtClean="0">
                <a:solidFill>
                  <a:srgbClr val="FF0000"/>
                </a:solidFill>
              </a:rPr>
              <a:t>Consistency</a:t>
            </a:r>
            <a:endParaRPr lang="en-US" dirty="0"/>
          </a:p>
        </p:txBody>
      </p:sp>
      <p:sp>
        <p:nvSpPr>
          <p:cNvPr id="46" name="TextBox 45"/>
          <p:cNvSpPr txBox="1"/>
          <p:nvPr/>
        </p:nvSpPr>
        <p:spPr>
          <a:xfrm>
            <a:off x="2951653" y="5672281"/>
            <a:ext cx="1023790" cy="646331"/>
          </a:xfrm>
          <a:prstGeom prst="rect">
            <a:avLst/>
          </a:prstGeom>
          <a:solidFill>
            <a:srgbClr val="00B050"/>
          </a:solidFill>
        </p:spPr>
        <p:txBody>
          <a:bodyPr wrap="square" rtlCol="0">
            <a:spAutoFit/>
          </a:bodyPr>
          <a:lstStyle/>
          <a:p>
            <a:r>
              <a:rPr lang="en-GB" sz="1200" b="1" dirty="0" smtClean="0"/>
              <a:t>MO Automation </a:t>
            </a:r>
            <a:r>
              <a:rPr lang="en-GB" sz="1200" b="1" dirty="0" smtClean="0">
                <a:solidFill>
                  <a:srgbClr val="FF0000"/>
                </a:solidFill>
              </a:rPr>
              <a:t>Data </a:t>
            </a:r>
            <a:endParaRPr lang="en-GB" sz="1200" b="1" dirty="0">
              <a:solidFill>
                <a:srgbClr val="FF0000"/>
              </a:solidFill>
            </a:endParaRPr>
          </a:p>
        </p:txBody>
      </p:sp>
      <p:sp>
        <p:nvSpPr>
          <p:cNvPr id="106" name="TextBox 105"/>
          <p:cNvSpPr txBox="1"/>
          <p:nvPr/>
        </p:nvSpPr>
        <p:spPr>
          <a:xfrm>
            <a:off x="1331640" y="6351711"/>
            <a:ext cx="1330713" cy="276999"/>
          </a:xfrm>
          <a:prstGeom prst="rect">
            <a:avLst/>
          </a:prstGeom>
          <a:solidFill>
            <a:srgbClr val="00B050"/>
          </a:solidFill>
        </p:spPr>
        <p:txBody>
          <a:bodyPr wrap="square" rtlCol="0">
            <a:spAutoFit/>
          </a:bodyPr>
          <a:lstStyle/>
          <a:p>
            <a:r>
              <a:rPr lang="en-GB" sz="1200" b="1" dirty="0" smtClean="0">
                <a:solidFill>
                  <a:srgbClr val="FF0000"/>
                </a:solidFill>
              </a:rPr>
              <a:t>NAV   Data</a:t>
            </a:r>
            <a:endParaRPr lang="en-GB" sz="1200" b="1" dirty="0">
              <a:solidFill>
                <a:srgbClr val="FF0000"/>
              </a:solidFill>
            </a:endParaRPr>
          </a:p>
        </p:txBody>
      </p:sp>
      <p:sp>
        <p:nvSpPr>
          <p:cNvPr id="150" name="Oval 149"/>
          <p:cNvSpPr/>
          <p:nvPr/>
        </p:nvSpPr>
        <p:spPr>
          <a:xfrm>
            <a:off x="997460" y="6435795"/>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Elbow Connector 69"/>
          <p:cNvCxnSpPr>
            <a:stCxn id="76" idx="1"/>
            <a:endCxn id="102" idx="0"/>
          </p:cNvCxnSpPr>
          <p:nvPr/>
        </p:nvCxnSpPr>
        <p:spPr>
          <a:xfrm rot="10800000" flipH="1" flipV="1">
            <a:off x="689505" y="378241"/>
            <a:ext cx="370122" cy="3758983"/>
          </a:xfrm>
          <a:prstGeom prst="bentConnector4">
            <a:avLst>
              <a:gd name="adj1" fmla="val -61763"/>
              <a:gd name="adj2" fmla="val 64674"/>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2" name="Rectangle 151"/>
          <p:cNvSpPr/>
          <p:nvPr/>
        </p:nvSpPr>
        <p:spPr>
          <a:xfrm>
            <a:off x="127213" y="1449389"/>
            <a:ext cx="723500" cy="830997"/>
          </a:xfrm>
          <a:prstGeom prst="rect">
            <a:avLst/>
          </a:prstGeom>
          <a:noFill/>
        </p:spPr>
        <p:txBody>
          <a:bodyPr wrap="none" rtlCol="0">
            <a:spAutoFit/>
          </a:bodyPr>
          <a:lstStyle/>
          <a:p>
            <a:r>
              <a:rPr lang="en-GB" sz="1200" dirty="0" smtClean="0">
                <a:solidFill>
                  <a:srgbClr val="FF0000"/>
                </a:solidFill>
              </a:rPr>
              <a:t>Mission</a:t>
            </a:r>
          </a:p>
          <a:p>
            <a:r>
              <a:rPr lang="en-GB" sz="1200" dirty="0" smtClean="0">
                <a:solidFill>
                  <a:srgbClr val="FF0000"/>
                </a:solidFill>
              </a:rPr>
              <a:t>Planning</a:t>
            </a:r>
          </a:p>
          <a:p>
            <a:r>
              <a:rPr lang="en-GB" sz="1200" dirty="0" smtClean="0">
                <a:solidFill>
                  <a:srgbClr val="FF0000"/>
                </a:solidFill>
              </a:rPr>
              <a:t>Service</a:t>
            </a:r>
          </a:p>
          <a:p>
            <a:r>
              <a:rPr lang="en-GB" sz="1200" dirty="0" smtClean="0">
                <a:solidFill>
                  <a:srgbClr val="FF0000"/>
                </a:solidFill>
              </a:rPr>
              <a:t>Request</a:t>
            </a:r>
          </a:p>
        </p:txBody>
      </p:sp>
      <p:sp>
        <p:nvSpPr>
          <p:cNvPr id="153" name="Oval 152"/>
          <p:cNvSpPr/>
          <p:nvPr/>
        </p:nvSpPr>
        <p:spPr>
          <a:xfrm>
            <a:off x="4038384" y="220578"/>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8206997" y="2946268"/>
            <a:ext cx="928459" cy="1200329"/>
          </a:xfrm>
          <a:prstGeom prst="rect">
            <a:avLst/>
          </a:prstGeom>
        </p:spPr>
        <p:txBody>
          <a:bodyPr wrap="none">
            <a:spAutoFit/>
          </a:bodyPr>
          <a:lstStyle/>
          <a:p>
            <a:r>
              <a:rPr lang="en-US" b="1" dirty="0" smtClean="0">
                <a:solidFill>
                  <a:srgbClr val="FF0000"/>
                </a:solidFill>
              </a:rPr>
              <a:t>Missing</a:t>
            </a:r>
          </a:p>
          <a:p>
            <a:pPr marL="285750" indent="-285750">
              <a:buFont typeface="Arial"/>
              <a:buChar char="•"/>
            </a:pPr>
            <a:r>
              <a:rPr lang="en-US" b="1" dirty="0" smtClean="0">
                <a:solidFill>
                  <a:srgbClr val="FF0000"/>
                </a:solidFill>
              </a:rPr>
              <a:t>SOIS</a:t>
            </a:r>
          </a:p>
          <a:p>
            <a:pPr marL="285750" indent="-285750">
              <a:buFont typeface="Arial"/>
              <a:buChar char="•"/>
            </a:pPr>
            <a:r>
              <a:rPr lang="en-US" b="1" dirty="0" smtClean="0">
                <a:solidFill>
                  <a:srgbClr val="FF0000"/>
                </a:solidFill>
              </a:rPr>
              <a:t>SM</a:t>
            </a:r>
          </a:p>
          <a:p>
            <a:pPr marL="285750" indent="-285750">
              <a:buFont typeface="Arial"/>
              <a:buChar char="•"/>
            </a:pPr>
            <a:r>
              <a:rPr lang="en-US" b="1" dirty="0" smtClean="0">
                <a:solidFill>
                  <a:srgbClr val="FF0000"/>
                </a:solidFill>
              </a:rPr>
              <a:t>SSI</a:t>
            </a:r>
            <a:endParaRPr lang="en-US" dirty="0"/>
          </a:p>
        </p:txBody>
      </p:sp>
      <p:cxnSp>
        <p:nvCxnSpPr>
          <p:cNvPr id="136" name="Straight Arrow Connector 135"/>
          <p:cNvCxnSpPr>
            <a:stCxn id="151" idx="2"/>
          </p:cNvCxnSpPr>
          <p:nvPr/>
        </p:nvCxnSpPr>
        <p:spPr>
          <a:xfrm flipH="1" flipV="1">
            <a:off x="7828680" y="2477729"/>
            <a:ext cx="730055" cy="17454"/>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828680" y="2440666"/>
            <a:ext cx="697627" cy="461665"/>
          </a:xfrm>
          <a:prstGeom prst="rect">
            <a:avLst/>
          </a:prstGeom>
          <a:noFill/>
          <a:ln>
            <a:noFill/>
          </a:ln>
        </p:spPr>
        <p:txBody>
          <a:bodyPr wrap="none" rtlCol="0">
            <a:spAutoFit/>
          </a:bodyPr>
          <a:lstStyle/>
          <a:p>
            <a:r>
              <a:rPr lang="en-GB" sz="1200" b="1" dirty="0" smtClean="0">
                <a:solidFill>
                  <a:srgbClr val="FF0000"/>
                </a:solidFill>
              </a:rPr>
              <a:t>Service</a:t>
            </a:r>
            <a:endParaRPr lang="en-GB" sz="1200" b="1" dirty="0" smtClean="0">
              <a:solidFill>
                <a:srgbClr val="FF0000"/>
              </a:solidFill>
            </a:endParaRPr>
          </a:p>
          <a:p>
            <a:r>
              <a:rPr lang="en-GB" sz="1200" b="1" dirty="0" smtClean="0">
                <a:solidFill>
                  <a:srgbClr val="FF0000"/>
                </a:solidFill>
              </a:rPr>
              <a:t>Ctrl (SC)</a:t>
            </a:r>
            <a:endParaRPr lang="en-GB" sz="1200" b="1" dirty="0">
              <a:solidFill>
                <a:srgbClr val="FF0000"/>
              </a:solidFill>
            </a:endParaRPr>
          </a:p>
        </p:txBody>
      </p:sp>
      <p:sp>
        <p:nvSpPr>
          <p:cNvPr id="151" name="Oval 150"/>
          <p:cNvSpPr/>
          <p:nvPr/>
        </p:nvSpPr>
        <p:spPr>
          <a:xfrm>
            <a:off x="8558735" y="2398725"/>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7024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269"/>
            <a:ext cx="8229600" cy="655387"/>
          </a:xfrm>
        </p:spPr>
        <p:txBody>
          <a:bodyPr>
            <a:noAutofit/>
          </a:bodyPr>
          <a:lstStyle/>
          <a:p>
            <a:r>
              <a:rPr lang="en-US" sz="2800" dirty="0" smtClean="0"/>
              <a:t>Notes on Revised MOC with MO Services diagram</a:t>
            </a:r>
            <a:endParaRPr lang="en-US" sz="2800" dirty="0"/>
          </a:p>
        </p:txBody>
      </p:sp>
      <p:sp>
        <p:nvSpPr>
          <p:cNvPr id="3" name="Content Placeholder 2"/>
          <p:cNvSpPr>
            <a:spLocks noGrp="1"/>
          </p:cNvSpPr>
          <p:nvPr>
            <p:ph idx="1"/>
          </p:nvPr>
        </p:nvSpPr>
        <p:spPr>
          <a:xfrm>
            <a:off x="457200" y="966012"/>
            <a:ext cx="8229600" cy="5734541"/>
          </a:xfrm>
        </p:spPr>
        <p:txBody>
          <a:bodyPr>
            <a:noAutofit/>
          </a:bodyPr>
          <a:lstStyle/>
          <a:p>
            <a:r>
              <a:rPr lang="en-US" sz="1800" dirty="0" smtClean="0"/>
              <a:t>Provides view of the MO, FDS, &amp; CSS interactions, showing major </a:t>
            </a:r>
            <a:r>
              <a:rPr lang="en-US" sz="1800" dirty="0" smtClean="0"/>
              <a:t>functional groups and external interfaces (</a:t>
            </a:r>
            <a:r>
              <a:rPr lang="en-US" sz="1800" dirty="0" smtClean="0"/>
              <a:t>“grey boxes” show groups of </a:t>
            </a:r>
            <a:r>
              <a:rPr lang="en-US" sz="1800" dirty="0" smtClean="0"/>
              <a:t>functions), </a:t>
            </a:r>
            <a:r>
              <a:rPr lang="en-US" sz="1800" dirty="0" smtClean="0"/>
              <a:t>exchanged data structures are shown as green boxes)</a:t>
            </a:r>
          </a:p>
          <a:p>
            <a:r>
              <a:rPr lang="en-US" sz="1800" dirty="0" smtClean="0"/>
              <a:t>All data transfers are shown as data, not as “services”; data exchange structures and formats must be standardized for interoperability</a:t>
            </a:r>
          </a:p>
          <a:p>
            <a:r>
              <a:rPr lang="en-US" sz="1800" dirty="0" smtClean="0"/>
              <a:t>Service Interfaces are explicitly shown associated with the functions that provide them</a:t>
            </a:r>
          </a:p>
          <a:p>
            <a:r>
              <a:rPr lang="en-US" sz="1800" dirty="0" smtClean="0"/>
              <a:t>Five MOIMS Service groups shown:  Navigation (FDS), Monitor &amp; Control (M&amp;C), Automation, Planning &amp; Scheduling (P&amp;S), MO Data Services</a:t>
            </a:r>
          </a:p>
          <a:p>
            <a:r>
              <a:rPr lang="en-US" sz="1800" dirty="0" smtClean="0"/>
              <a:t>Data archiving, auditing, and Robotics </a:t>
            </a:r>
            <a:r>
              <a:rPr lang="en-US" sz="1800" dirty="0" err="1" smtClean="0"/>
              <a:t>etc</a:t>
            </a:r>
            <a:r>
              <a:rPr lang="en-US" sz="1800" dirty="0" smtClean="0"/>
              <a:t> are not shown for </a:t>
            </a:r>
            <a:r>
              <a:rPr lang="en-US" sz="1800" dirty="0" smtClean="0"/>
              <a:t>now</a:t>
            </a:r>
          </a:p>
          <a:p>
            <a:r>
              <a:rPr lang="en-US" sz="1800" dirty="0" smtClean="0"/>
              <a:t>Not all service interfaces on functional groups are shown</a:t>
            </a:r>
            <a:endParaRPr lang="en-US" sz="1800" dirty="0" smtClean="0"/>
          </a:p>
          <a:p>
            <a:r>
              <a:rPr lang="en-US" sz="1800" dirty="0" smtClean="0"/>
              <a:t>CSS Services (SM, CSTS, SLE) are shown explicitly as service providers</a:t>
            </a:r>
          </a:p>
          <a:p>
            <a:r>
              <a:rPr lang="en-US" sz="1800" dirty="0" smtClean="0"/>
              <a:t>Not all of the service requests nor data flows to/from the SOC / PI are shown (mission planning &amp; automation requests, commands, science data, archival data, </a:t>
            </a:r>
            <a:r>
              <a:rPr lang="en-US" sz="1800" dirty="0" err="1" smtClean="0"/>
              <a:t>etc</a:t>
            </a:r>
            <a:r>
              <a:rPr lang="en-US" sz="1800" dirty="0" smtClean="0"/>
              <a:t>, </a:t>
            </a:r>
            <a:r>
              <a:rPr lang="en-US" sz="1800" dirty="0" err="1" smtClean="0"/>
              <a:t>etc</a:t>
            </a:r>
            <a:r>
              <a:rPr lang="en-US" sz="1800" dirty="0" smtClean="0"/>
              <a:t>)</a:t>
            </a:r>
          </a:p>
          <a:p>
            <a:r>
              <a:rPr lang="en-US" sz="1800" dirty="0" smtClean="0"/>
              <a:t>FDS to MO interactions are shown on a separate </a:t>
            </a:r>
            <a:r>
              <a:rPr lang="en-US" sz="1800" dirty="0" err="1" smtClean="0"/>
              <a:t>Nav</a:t>
            </a:r>
            <a:r>
              <a:rPr lang="en-US" sz="1800" dirty="0" smtClean="0"/>
              <a:t> WG chart (with edits)</a:t>
            </a:r>
          </a:p>
          <a:p>
            <a:r>
              <a:rPr lang="en-US" sz="1800" dirty="0" smtClean="0"/>
              <a:t>NOTE: most of the service interfaces could continue to be mission specific (as now), or converted to an MO Service framework, or just use TGFT- like services, or …</a:t>
            </a:r>
            <a:endParaRPr lang="en-US" sz="1800" dirty="0"/>
          </a:p>
        </p:txBody>
      </p:sp>
      <p:sp>
        <p:nvSpPr>
          <p:cNvPr id="4" name="Oval 3"/>
          <p:cNvSpPr/>
          <p:nvPr/>
        </p:nvSpPr>
        <p:spPr>
          <a:xfrm>
            <a:off x="1679060" y="2873184"/>
            <a:ext cx="231826" cy="11880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5222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7650" y="-7651"/>
            <a:ext cx="6166128" cy="4391568"/>
          </a:xfrm>
          <a:custGeom>
            <a:avLst/>
            <a:gdLst>
              <a:gd name="connsiteX0" fmla="*/ 15301 w 6166128"/>
              <a:gd name="connsiteY0" fmla="*/ 0 h 4391568"/>
              <a:gd name="connsiteX1" fmla="*/ 0 w 6166128"/>
              <a:gd name="connsiteY1" fmla="*/ 4353314 h 4391568"/>
              <a:gd name="connsiteX2" fmla="*/ 3128966 w 6166128"/>
              <a:gd name="connsiteY2" fmla="*/ 4391568 h 4391568"/>
              <a:gd name="connsiteX3" fmla="*/ 6166128 w 6166128"/>
              <a:gd name="connsiteY3" fmla="*/ 0 h 4391568"/>
              <a:gd name="connsiteX4" fmla="*/ 15301 w 6166128"/>
              <a:gd name="connsiteY4" fmla="*/ 0 h 439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128" h="4391568">
                <a:moveTo>
                  <a:pt x="15301" y="0"/>
                </a:moveTo>
                <a:cubicBezTo>
                  <a:pt x="10201" y="1451105"/>
                  <a:pt x="5100" y="2902209"/>
                  <a:pt x="0" y="4353314"/>
                </a:cubicBezTo>
                <a:lnTo>
                  <a:pt x="3128966" y="4391568"/>
                </a:lnTo>
                <a:lnTo>
                  <a:pt x="6166128" y="0"/>
                </a:lnTo>
                <a:lnTo>
                  <a:pt x="15301" y="0"/>
                </a:lnTo>
                <a:close/>
              </a:path>
            </a:pathLst>
          </a:cu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562600" y="3893463"/>
            <a:ext cx="3048000" cy="2817856"/>
          </a:xfrm>
          <a:prstGeom prst="rect">
            <a:avLst/>
          </a:prstGeom>
          <a:solidFill>
            <a:srgbClr val="D9D9D9"/>
          </a:solidFill>
          <a:ln w="38100">
            <a:solidFill>
              <a:srgbClr val="FFC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74" name="Group 69"/>
          <p:cNvGrpSpPr>
            <a:grpSpLocks/>
          </p:cNvGrpSpPr>
          <p:nvPr/>
        </p:nvGrpSpPr>
        <p:grpSpPr bwMode="auto">
          <a:xfrm>
            <a:off x="7467600" y="1676400"/>
            <a:ext cx="914400" cy="914400"/>
            <a:chOff x="7013575" y="1371600"/>
            <a:chExt cx="914400" cy="914400"/>
          </a:xfrm>
        </p:grpSpPr>
        <p:sp>
          <p:nvSpPr>
            <p:cNvPr id="9" name="Oval 8"/>
            <p:cNvSpPr/>
            <p:nvPr/>
          </p:nvSpPr>
          <p:spPr>
            <a:xfrm>
              <a:off x="7013575" y="13716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73" name="TextBox 12"/>
            <p:cNvSpPr txBox="1">
              <a:spLocks noChangeArrowheads="1"/>
            </p:cNvSpPr>
            <p:nvPr/>
          </p:nvSpPr>
          <p:spPr bwMode="auto">
            <a:xfrm>
              <a:off x="7051644" y="1536588"/>
              <a:ext cx="841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err="1">
                  <a:latin typeface="Calibri" charset="0"/>
                </a:rPr>
                <a:t>Trk</a:t>
              </a:r>
              <a:r>
                <a:rPr lang="en-US" dirty="0">
                  <a:latin typeface="Calibri" charset="0"/>
                </a:rPr>
                <a:t> </a:t>
              </a:r>
              <a:r>
                <a:rPr lang="en-US" dirty="0" err="1" smtClean="0">
                  <a:latin typeface="Calibri" charset="0"/>
                </a:rPr>
                <a:t>Stn</a:t>
              </a:r>
              <a:endParaRPr lang="en-US" dirty="0" smtClean="0">
                <a:latin typeface="Calibri" charset="0"/>
              </a:endParaRPr>
            </a:p>
            <a:p>
              <a:pPr algn="ctr" eaLnBrk="1" hangingPunct="1"/>
              <a:r>
                <a:rPr lang="en-US" dirty="0" err="1" smtClean="0">
                  <a:solidFill>
                    <a:srgbClr val="FF0000"/>
                  </a:solidFill>
                  <a:latin typeface="Calibri" charset="0"/>
                </a:rPr>
                <a:t>Fncs</a:t>
              </a:r>
              <a:endParaRPr lang="en-US" dirty="0">
                <a:solidFill>
                  <a:srgbClr val="FF0000"/>
                </a:solidFill>
                <a:latin typeface="Calibri" charset="0"/>
              </a:endParaRPr>
            </a:p>
          </p:txBody>
        </p:sp>
      </p:grpSp>
      <p:grpSp>
        <p:nvGrpSpPr>
          <p:cNvPr id="3075" name="Group 56"/>
          <p:cNvGrpSpPr>
            <a:grpSpLocks/>
          </p:cNvGrpSpPr>
          <p:nvPr/>
        </p:nvGrpSpPr>
        <p:grpSpPr bwMode="auto">
          <a:xfrm>
            <a:off x="1371600" y="5257800"/>
            <a:ext cx="1066800" cy="914400"/>
            <a:chOff x="3657600" y="3581400"/>
            <a:chExt cx="1066800" cy="914400"/>
          </a:xfrm>
        </p:grpSpPr>
        <p:sp>
          <p:nvSpPr>
            <p:cNvPr id="59" name="Oval 58"/>
            <p:cNvSpPr/>
            <p:nvPr/>
          </p:nvSpPr>
          <p:spPr>
            <a:xfrm>
              <a:off x="3657600" y="35814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71" name="TextBox 59"/>
            <p:cNvSpPr txBox="1">
              <a:spLocks noChangeArrowheads="1"/>
            </p:cNvSpPr>
            <p:nvPr/>
          </p:nvSpPr>
          <p:spPr bwMode="auto">
            <a:xfrm>
              <a:off x="3733800" y="3733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00"/>
                  </a:solidFill>
                  <a:latin typeface="Calibri" charset="0"/>
                </a:rPr>
                <a:t>Science</a:t>
              </a:r>
            </a:p>
          </p:txBody>
        </p:sp>
      </p:grpSp>
      <p:grpSp>
        <p:nvGrpSpPr>
          <p:cNvPr id="3076" name="Group 70"/>
          <p:cNvGrpSpPr>
            <a:grpSpLocks/>
          </p:cNvGrpSpPr>
          <p:nvPr/>
        </p:nvGrpSpPr>
        <p:grpSpPr bwMode="auto">
          <a:xfrm>
            <a:off x="7304472" y="4114800"/>
            <a:ext cx="1295400" cy="920966"/>
            <a:chOff x="6161472" y="3352800"/>
            <a:chExt cx="1295400" cy="920966"/>
          </a:xfrm>
        </p:grpSpPr>
        <p:sp>
          <p:nvSpPr>
            <p:cNvPr id="35" name="Oval 34"/>
            <p:cNvSpPr/>
            <p:nvPr/>
          </p:nvSpPr>
          <p:spPr>
            <a:xfrm>
              <a:off x="6324600" y="33528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69" name="TextBox 12"/>
            <p:cNvSpPr txBox="1">
              <a:spLocks noChangeArrowheads="1"/>
            </p:cNvSpPr>
            <p:nvPr/>
          </p:nvSpPr>
          <p:spPr bwMode="auto">
            <a:xfrm>
              <a:off x="6161472" y="3411992"/>
              <a:ext cx="1295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a:solidFill>
                    <a:srgbClr val="000000"/>
                  </a:solidFill>
                  <a:latin typeface="Calibri" charset="0"/>
                </a:rPr>
                <a:t>Mission </a:t>
              </a:r>
            </a:p>
            <a:p>
              <a:pPr algn="ctr" eaLnBrk="1" hangingPunct="1"/>
              <a:r>
                <a:rPr lang="en-US" sz="1600" dirty="0">
                  <a:solidFill>
                    <a:srgbClr val="000000"/>
                  </a:solidFill>
                  <a:latin typeface="Calibri" charset="0"/>
                </a:rPr>
                <a:t>S/C </a:t>
              </a:r>
              <a:r>
                <a:rPr lang="en-US" sz="1600" dirty="0" smtClean="0">
                  <a:solidFill>
                    <a:srgbClr val="FF0000"/>
                  </a:solidFill>
                  <a:latin typeface="Calibri" charset="0"/>
                </a:rPr>
                <a:t>Ops</a:t>
              </a:r>
              <a:endParaRPr lang="en-US" sz="1600" dirty="0">
                <a:solidFill>
                  <a:srgbClr val="000000"/>
                </a:solidFill>
                <a:latin typeface="Calibri" charset="0"/>
              </a:endParaRPr>
            </a:p>
            <a:p>
              <a:pPr algn="ctr" eaLnBrk="1" hangingPunct="1"/>
              <a:r>
                <a:rPr lang="en-US" sz="1600" dirty="0" err="1" smtClean="0">
                  <a:solidFill>
                    <a:srgbClr val="FF0000"/>
                  </a:solidFill>
                  <a:latin typeface="Calibri" charset="0"/>
                </a:rPr>
                <a:t>Fncs</a:t>
              </a:r>
              <a:endParaRPr lang="en-US" sz="1600" dirty="0">
                <a:solidFill>
                  <a:srgbClr val="FF0000"/>
                </a:solidFill>
                <a:latin typeface="Calibri" charset="0"/>
              </a:endParaRPr>
            </a:p>
          </p:txBody>
        </p:sp>
      </p:grpSp>
      <p:grpSp>
        <p:nvGrpSpPr>
          <p:cNvPr id="3077" name="Group 68"/>
          <p:cNvGrpSpPr>
            <a:grpSpLocks/>
          </p:cNvGrpSpPr>
          <p:nvPr/>
        </p:nvGrpSpPr>
        <p:grpSpPr bwMode="auto">
          <a:xfrm>
            <a:off x="7467600" y="152400"/>
            <a:ext cx="914400" cy="914400"/>
            <a:chOff x="8001000" y="304800"/>
            <a:chExt cx="914400" cy="914400"/>
          </a:xfrm>
        </p:grpSpPr>
        <p:sp>
          <p:nvSpPr>
            <p:cNvPr id="51" name="Oval 50"/>
            <p:cNvSpPr/>
            <p:nvPr/>
          </p:nvSpPr>
          <p:spPr>
            <a:xfrm>
              <a:off x="8001000" y="3048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67" name="TextBox 12"/>
            <p:cNvSpPr txBox="1">
              <a:spLocks noChangeArrowheads="1"/>
            </p:cNvSpPr>
            <p:nvPr/>
          </p:nvSpPr>
          <p:spPr bwMode="auto">
            <a:xfrm>
              <a:off x="8130096" y="445549"/>
              <a:ext cx="68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a:solidFill>
                    <a:srgbClr val="000000"/>
                  </a:solidFill>
                  <a:latin typeface="Calibri" charset="0"/>
                </a:rPr>
                <a:t>S/C</a:t>
              </a:r>
            </a:p>
            <a:p>
              <a:pPr algn="ctr" eaLnBrk="1" hangingPunct="1"/>
              <a:r>
                <a:rPr lang="en-US" dirty="0" err="1">
                  <a:solidFill>
                    <a:srgbClr val="FF0000"/>
                  </a:solidFill>
                  <a:latin typeface="Calibri" charset="0"/>
                </a:rPr>
                <a:t>Fncs</a:t>
              </a:r>
              <a:endParaRPr lang="en-US" dirty="0">
                <a:solidFill>
                  <a:srgbClr val="FF0000"/>
                </a:solidFill>
                <a:latin typeface="Calibri" charset="0"/>
              </a:endParaRPr>
            </a:p>
          </p:txBody>
        </p:sp>
      </p:grpSp>
      <p:cxnSp>
        <p:nvCxnSpPr>
          <p:cNvPr id="64" name="Straight Arrow Connector 63"/>
          <p:cNvCxnSpPr/>
          <p:nvPr/>
        </p:nvCxnSpPr>
        <p:spPr bwMode="auto">
          <a:xfrm rot="10800000">
            <a:off x="1371600" y="1676400"/>
            <a:ext cx="6858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9" name="TextBox 47"/>
          <p:cNvSpPr txBox="1">
            <a:spLocks noChangeArrowheads="1"/>
          </p:cNvSpPr>
          <p:nvPr/>
        </p:nvSpPr>
        <p:spPr bwMode="auto">
          <a:xfrm rot="3180000">
            <a:off x="468313" y="2325687"/>
            <a:ext cx="66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SMM, </a:t>
            </a:r>
          </a:p>
          <a:p>
            <a:pPr eaLnBrk="1" hangingPunct="1"/>
            <a:r>
              <a:rPr lang="en-US" sz="1400">
                <a:solidFill>
                  <a:srgbClr val="000000"/>
                </a:solidFill>
                <a:latin typeface="Calibri" charset="0"/>
              </a:rPr>
              <a:t>ADM, </a:t>
            </a:r>
          </a:p>
          <a:p>
            <a:pPr eaLnBrk="1" hangingPunct="1"/>
            <a:r>
              <a:rPr lang="en-US" sz="1400">
                <a:solidFill>
                  <a:srgbClr val="000000"/>
                </a:solidFill>
                <a:latin typeface="Calibri" charset="0"/>
              </a:rPr>
              <a:t>PRM</a:t>
            </a:r>
          </a:p>
        </p:txBody>
      </p:sp>
      <p:cxnSp>
        <p:nvCxnSpPr>
          <p:cNvPr id="98" name="Straight Arrow Connector 97"/>
          <p:cNvCxnSpPr/>
          <p:nvPr/>
        </p:nvCxnSpPr>
        <p:spPr bwMode="auto">
          <a:xfrm rot="5400000">
            <a:off x="7850188" y="1560512"/>
            <a:ext cx="2286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auto">
          <a:xfrm rot="5400000" flipH="1" flipV="1">
            <a:off x="7820818" y="1323182"/>
            <a:ext cx="512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auto">
          <a:xfrm rot="16200000" flipV="1">
            <a:off x="7962900" y="1447800"/>
            <a:ext cx="114300" cy="11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83" name="Group 106"/>
          <p:cNvGrpSpPr>
            <a:grpSpLocks/>
          </p:cNvGrpSpPr>
          <p:nvPr/>
        </p:nvGrpSpPr>
        <p:grpSpPr bwMode="auto">
          <a:xfrm rot="16200000" flipV="1">
            <a:off x="7600950" y="1314450"/>
            <a:ext cx="609600" cy="114300"/>
            <a:chOff x="5410200" y="1524000"/>
            <a:chExt cx="1219200" cy="76200"/>
          </a:xfrm>
        </p:grpSpPr>
        <p:cxnSp>
          <p:nvCxnSpPr>
            <p:cNvPr id="108" name="Straight Arrow Connector 107"/>
            <p:cNvCxnSpPr/>
            <p:nvPr/>
          </p:nvCxnSpPr>
          <p:spPr>
            <a:xfrm>
              <a:off x="5956301" y="1524000"/>
              <a:ext cx="685800" cy="2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410200" y="1604433"/>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956300" y="1524000"/>
              <a:ext cx="2286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2" name="Straight Arrow Connector 121"/>
          <p:cNvCxnSpPr/>
          <p:nvPr/>
        </p:nvCxnSpPr>
        <p:spPr>
          <a:xfrm rot="5400000">
            <a:off x="7162801" y="3352800"/>
            <a:ext cx="1524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5" name="TextBox 39"/>
          <p:cNvSpPr txBox="1">
            <a:spLocks noChangeArrowheads="1"/>
          </p:cNvSpPr>
          <p:nvPr/>
        </p:nvSpPr>
        <p:spPr bwMode="auto">
          <a:xfrm rot="5400000" flipV="1">
            <a:off x="7285832" y="3359944"/>
            <a:ext cx="896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TLM Data</a:t>
            </a:r>
          </a:p>
        </p:txBody>
      </p:sp>
      <p:cxnSp>
        <p:nvCxnSpPr>
          <p:cNvPr id="45" name="Straight Arrow Connector 44"/>
          <p:cNvCxnSpPr>
            <a:endCxn id="113" idx="6"/>
          </p:cNvCxnSpPr>
          <p:nvPr/>
        </p:nvCxnSpPr>
        <p:spPr bwMode="auto">
          <a:xfrm flipH="1" flipV="1">
            <a:off x="3581400" y="2133600"/>
            <a:ext cx="3962400" cy="21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rot="1697190" flipH="1">
            <a:off x="3609975" y="2351088"/>
            <a:ext cx="754063" cy="307975"/>
          </a:xfrm>
          <a:prstGeom prst="rect">
            <a:avLst/>
          </a:prstGeom>
          <a:noFill/>
        </p:spPr>
        <p:txBody>
          <a:bodyPr>
            <a:spAutoFit/>
          </a:bodyPr>
          <a:lstStyle/>
          <a:p>
            <a:pPr>
              <a:defRPr/>
            </a:pPr>
            <a:r>
              <a:rPr lang="en-US" sz="1400" dirty="0">
                <a:solidFill>
                  <a:srgbClr val="000000"/>
                </a:solidFill>
                <a:latin typeface="+mn-lt"/>
                <a:ea typeface="+mn-ea"/>
                <a:cs typeface="+mn-cs"/>
              </a:rPr>
              <a:t>NHM</a:t>
            </a:r>
          </a:p>
        </p:txBody>
      </p:sp>
      <p:cxnSp>
        <p:nvCxnSpPr>
          <p:cNvPr id="55" name="Straight Arrow Connector 54"/>
          <p:cNvCxnSpPr/>
          <p:nvPr/>
        </p:nvCxnSpPr>
        <p:spPr>
          <a:xfrm flipH="1" flipV="1">
            <a:off x="1524000" y="3810000"/>
            <a:ext cx="1524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828800" y="3810000"/>
            <a:ext cx="128588" cy="1500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90" name="TextBox 66"/>
          <p:cNvSpPr txBox="1">
            <a:spLocks noChangeArrowheads="1"/>
          </p:cNvSpPr>
          <p:nvPr/>
        </p:nvSpPr>
        <p:spPr bwMode="auto">
          <a:xfrm rot="5112220">
            <a:off x="1414463" y="4062412"/>
            <a:ext cx="622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PRM</a:t>
            </a:r>
          </a:p>
        </p:txBody>
      </p:sp>
      <p:cxnSp>
        <p:nvCxnSpPr>
          <p:cNvPr id="81" name="Straight Arrow Connector 80"/>
          <p:cNvCxnSpPr/>
          <p:nvPr/>
        </p:nvCxnSpPr>
        <p:spPr>
          <a:xfrm>
            <a:off x="1292225" y="3733800"/>
            <a:ext cx="174625"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92" name="Rectangle 70"/>
          <p:cNvSpPr>
            <a:spLocks noChangeArrowheads="1"/>
          </p:cNvSpPr>
          <p:nvPr/>
        </p:nvSpPr>
        <p:spPr bwMode="auto">
          <a:xfrm rot="5217287">
            <a:off x="805657" y="3912394"/>
            <a:ext cx="554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latin typeface="Calibri" charset="0"/>
              </a:rPr>
              <a:t>ADM</a:t>
            </a:r>
          </a:p>
        </p:txBody>
      </p:sp>
      <p:sp>
        <p:nvSpPr>
          <p:cNvPr id="3093" name="Rectangle 62"/>
          <p:cNvSpPr>
            <a:spLocks noChangeArrowheads="1"/>
          </p:cNvSpPr>
          <p:nvPr/>
        </p:nvSpPr>
        <p:spPr bwMode="auto">
          <a:xfrm rot="307619">
            <a:off x="5429250" y="1716088"/>
            <a:ext cx="7858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0000"/>
                </a:solidFill>
                <a:latin typeface="Calibri" charset="0"/>
              </a:rPr>
              <a:t>ODM</a:t>
            </a:r>
          </a:p>
        </p:txBody>
      </p:sp>
      <p:cxnSp>
        <p:nvCxnSpPr>
          <p:cNvPr id="97" name="Straight Arrow Connector 96"/>
          <p:cNvCxnSpPr/>
          <p:nvPr/>
        </p:nvCxnSpPr>
        <p:spPr>
          <a:xfrm>
            <a:off x="3576638" y="1906588"/>
            <a:ext cx="4100512" cy="2287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95" name="TextBox 34"/>
          <p:cNvSpPr txBox="1">
            <a:spLocks noChangeArrowheads="1"/>
          </p:cNvSpPr>
          <p:nvPr/>
        </p:nvSpPr>
        <p:spPr bwMode="auto">
          <a:xfrm rot="1967515">
            <a:off x="3646488" y="1984375"/>
            <a:ext cx="119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EVM, SMM</a:t>
            </a:r>
          </a:p>
        </p:txBody>
      </p:sp>
      <p:cxnSp>
        <p:nvCxnSpPr>
          <p:cNvPr id="102" name="Straight Arrow Connector 101"/>
          <p:cNvCxnSpPr/>
          <p:nvPr/>
        </p:nvCxnSpPr>
        <p:spPr>
          <a:xfrm>
            <a:off x="3505200" y="1677988"/>
            <a:ext cx="3962400" cy="4556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97" name="TextBox 15"/>
          <p:cNvSpPr txBox="1">
            <a:spLocks noChangeArrowheads="1"/>
          </p:cNvSpPr>
          <p:nvPr/>
        </p:nvSpPr>
        <p:spPr bwMode="auto">
          <a:xfrm rot="5220000">
            <a:off x="1792288" y="4040188"/>
            <a:ext cx="60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ODM</a:t>
            </a:r>
          </a:p>
        </p:txBody>
      </p:sp>
      <p:sp>
        <p:nvSpPr>
          <p:cNvPr id="3098" name="TextBox 20"/>
          <p:cNvSpPr txBox="1">
            <a:spLocks noChangeArrowheads="1"/>
          </p:cNvSpPr>
          <p:nvPr/>
        </p:nvSpPr>
        <p:spPr bwMode="auto">
          <a:xfrm rot="475779">
            <a:off x="5441950" y="2020888"/>
            <a:ext cx="592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TDM</a:t>
            </a:r>
          </a:p>
        </p:txBody>
      </p:sp>
      <p:cxnSp>
        <p:nvCxnSpPr>
          <p:cNvPr id="120" name="Straight Arrow Connector 119"/>
          <p:cNvCxnSpPr/>
          <p:nvPr/>
        </p:nvCxnSpPr>
        <p:spPr>
          <a:xfrm>
            <a:off x="1143000" y="2362200"/>
            <a:ext cx="76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3505200" y="1752600"/>
            <a:ext cx="401955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2"/>
          <p:cNvSpPr txBox="1">
            <a:spLocks noChangeArrowheads="1"/>
          </p:cNvSpPr>
          <p:nvPr/>
        </p:nvSpPr>
        <p:spPr bwMode="auto">
          <a:xfrm rot="21480000">
            <a:off x="1528763" y="1366838"/>
            <a:ext cx="620712" cy="306387"/>
          </a:xfrm>
          <a:prstGeom prst="rect">
            <a:avLst/>
          </a:prstGeom>
          <a:noFill/>
          <a:ln w="9525">
            <a:noFill/>
            <a:miter lim="800000"/>
            <a:headEnd/>
            <a:tailEnd/>
          </a:ln>
        </p:spPr>
        <p:txBody>
          <a:bodyPr>
            <a:spAutoFit/>
          </a:bodyPr>
          <a:lstStyle/>
          <a:p>
            <a:pPr>
              <a:defRPr/>
            </a:pPr>
            <a:r>
              <a:rPr lang="en-US" sz="1400" dirty="0">
                <a:solidFill>
                  <a:srgbClr val="000000"/>
                </a:solidFill>
                <a:latin typeface="+mn-lt"/>
                <a:ea typeface="+mn-ea"/>
                <a:cs typeface="+mn-cs"/>
              </a:rPr>
              <a:t>SMM</a:t>
            </a:r>
          </a:p>
        </p:txBody>
      </p:sp>
      <p:sp>
        <p:nvSpPr>
          <p:cNvPr id="113" name="Oval 112"/>
          <p:cNvSpPr/>
          <p:nvPr/>
        </p:nvSpPr>
        <p:spPr>
          <a:xfrm>
            <a:off x="0" y="457200"/>
            <a:ext cx="3581400" cy="3352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8" name="Oval 7"/>
          <p:cNvSpPr/>
          <p:nvPr/>
        </p:nvSpPr>
        <p:spPr bwMode="auto">
          <a:xfrm>
            <a:off x="2057400" y="13716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04" name="TextBox 11"/>
          <p:cNvSpPr txBox="1">
            <a:spLocks noChangeArrowheads="1"/>
          </p:cNvSpPr>
          <p:nvPr/>
        </p:nvSpPr>
        <p:spPr bwMode="auto">
          <a:xfrm>
            <a:off x="2133600" y="1524000"/>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00"/>
                </a:solidFill>
                <a:latin typeface="Calibri" charset="0"/>
              </a:rPr>
              <a:t>Orbit</a:t>
            </a:r>
          </a:p>
          <a:p>
            <a:pPr eaLnBrk="1" hangingPunct="1"/>
            <a:r>
              <a:rPr lang="en-US">
                <a:solidFill>
                  <a:srgbClr val="000000"/>
                </a:solidFill>
                <a:latin typeface="Calibri" charset="0"/>
              </a:rPr>
              <a:t>Det</a:t>
            </a:r>
          </a:p>
        </p:txBody>
      </p:sp>
      <p:grpSp>
        <p:nvGrpSpPr>
          <p:cNvPr id="3105" name="Group 52"/>
          <p:cNvGrpSpPr>
            <a:grpSpLocks/>
          </p:cNvGrpSpPr>
          <p:nvPr/>
        </p:nvGrpSpPr>
        <p:grpSpPr bwMode="auto">
          <a:xfrm>
            <a:off x="533400" y="1447800"/>
            <a:ext cx="914400" cy="914400"/>
            <a:chOff x="1828800" y="2438400"/>
            <a:chExt cx="914400" cy="914400"/>
          </a:xfrm>
        </p:grpSpPr>
        <p:sp>
          <p:nvSpPr>
            <p:cNvPr id="70" name="Oval 69"/>
            <p:cNvSpPr/>
            <p:nvPr/>
          </p:nvSpPr>
          <p:spPr>
            <a:xfrm>
              <a:off x="1828800" y="24384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62" name="TextBox 36"/>
            <p:cNvSpPr txBox="1">
              <a:spLocks noChangeArrowheads="1"/>
            </p:cNvSpPr>
            <p:nvPr/>
          </p:nvSpPr>
          <p:spPr bwMode="auto">
            <a:xfrm>
              <a:off x="1981200" y="2667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00"/>
                  </a:solidFill>
                  <a:latin typeface="Calibri" charset="0"/>
                </a:rPr>
                <a:t>Mnvr</a:t>
              </a:r>
            </a:p>
          </p:txBody>
        </p:sp>
      </p:grpSp>
      <p:grpSp>
        <p:nvGrpSpPr>
          <p:cNvPr id="3106" name="Group 54"/>
          <p:cNvGrpSpPr>
            <a:grpSpLocks/>
          </p:cNvGrpSpPr>
          <p:nvPr/>
        </p:nvGrpSpPr>
        <p:grpSpPr bwMode="auto">
          <a:xfrm>
            <a:off x="914400" y="2590800"/>
            <a:ext cx="914400" cy="914400"/>
            <a:chOff x="4343400" y="5334000"/>
            <a:chExt cx="914400" cy="914400"/>
          </a:xfrm>
        </p:grpSpPr>
        <p:sp>
          <p:nvSpPr>
            <p:cNvPr id="93" name="Oval 92"/>
            <p:cNvSpPr/>
            <p:nvPr/>
          </p:nvSpPr>
          <p:spPr>
            <a:xfrm>
              <a:off x="4343400" y="53340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60" name="TextBox 38"/>
            <p:cNvSpPr txBox="1">
              <a:spLocks noChangeArrowheads="1"/>
            </p:cNvSpPr>
            <p:nvPr/>
          </p:nvSpPr>
          <p:spPr bwMode="auto">
            <a:xfrm>
              <a:off x="4495800" y="5486400"/>
              <a:ext cx="68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00"/>
                  </a:solidFill>
                  <a:latin typeface="Calibri" charset="0"/>
                </a:rPr>
                <a:t>Att</a:t>
              </a:r>
            </a:p>
            <a:p>
              <a:pPr eaLnBrk="1" hangingPunct="1"/>
              <a:r>
                <a:rPr lang="en-US">
                  <a:solidFill>
                    <a:srgbClr val="000000"/>
                  </a:solidFill>
                  <a:latin typeface="Calibri" charset="0"/>
                </a:rPr>
                <a:t>Det</a:t>
              </a:r>
            </a:p>
          </p:txBody>
        </p:sp>
      </p:grpSp>
      <p:sp>
        <p:nvSpPr>
          <p:cNvPr id="3107" name="TextBox 115"/>
          <p:cNvSpPr txBox="1">
            <a:spLocks noChangeArrowheads="1"/>
          </p:cNvSpPr>
          <p:nvPr/>
        </p:nvSpPr>
        <p:spPr bwMode="auto">
          <a:xfrm>
            <a:off x="990600" y="609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00"/>
                </a:solidFill>
              </a:rPr>
              <a:t>Navigation</a:t>
            </a:r>
          </a:p>
        </p:txBody>
      </p:sp>
      <p:cxnSp>
        <p:nvCxnSpPr>
          <p:cNvPr id="84" name="Straight Arrow Connector 83"/>
          <p:cNvCxnSpPr/>
          <p:nvPr/>
        </p:nvCxnSpPr>
        <p:spPr>
          <a:xfrm rot="10800000">
            <a:off x="1447800" y="19050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72"/>
          <p:cNvSpPr txBox="1">
            <a:spLocks noChangeArrowheads="1"/>
          </p:cNvSpPr>
          <p:nvPr/>
        </p:nvSpPr>
        <p:spPr bwMode="auto">
          <a:xfrm rot="21540000">
            <a:off x="1455738" y="1849438"/>
            <a:ext cx="777875" cy="307975"/>
          </a:xfrm>
          <a:prstGeom prst="rect">
            <a:avLst/>
          </a:prstGeom>
          <a:noFill/>
          <a:ln w="9525">
            <a:noFill/>
            <a:miter lim="800000"/>
            <a:headEnd/>
            <a:tailEnd/>
          </a:ln>
        </p:spPr>
        <p:txBody>
          <a:bodyPr>
            <a:spAutoFit/>
          </a:bodyPr>
          <a:lstStyle/>
          <a:p>
            <a:pPr>
              <a:defRPr/>
            </a:pPr>
            <a:r>
              <a:rPr lang="en-US" sz="1400" dirty="0">
                <a:solidFill>
                  <a:srgbClr val="000000"/>
                </a:solidFill>
                <a:latin typeface="+mn-lt"/>
                <a:ea typeface="+mn-ea"/>
                <a:cs typeface="+mn-cs"/>
              </a:rPr>
              <a:t>CDM</a:t>
            </a:r>
          </a:p>
        </p:txBody>
      </p:sp>
      <p:grpSp>
        <p:nvGrpSpPr>
          <p:cNvPr id="3110" name="Group 68"/>
          <p:cNvGrpSpPr>
            <a:grpSpLocks/>
          </p:cNvGrpSpPr>
          <p:nvPr/>
        </p:nvGrpSpPr>
        <p:grpSpPr bwMode="auto">
          <a:xfrm>
            <a:off x="3962400" y="76200"/>
            <a:ext cx="1600200" cy="1447800"/>
            <a:chOff x="8001000" y="304800"/>
            <a:chExt cx="1040133" cy="913907"/>
          </a:xfrm>
        </p:grpSpPr>
        <p:sp>
          <p:nvSpPr>
            <p:cNvPr id="74" name="Oval 73"/>
            <p:cNvSpPr/>
            <p:nvPr/>
          </p:nvSpPr>
          <p:spPr>
            <a:xfrm>
              <a:off x="8001000" y="304800"/>
              <a:ext cx="914244" cy="9139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58" name="TextBox 12"/>
            <p:cNvSpPr txBox="1">
              <a:spLocks noChangeArrowheads="1"/>
            </p:cNvSpPr>
            <p:nvPr/>
          </p:nvSpPr>
          <p:spPr bwMode="auto">
            <a:xfrm>
              <a:off x="8050533" y="497202"/>
              <a:ext cx="990600" cy="48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00"/>
                  </a:solidFill>
                  <a:latin typeface="Calibri" charset="0"/>
                </a:rPr>
                <a:t>Conjunction </a:t>
              </a:r>
            </a:p>
            <a:p>
              <a:pPr eaLnBrk="1" hangingPunct="1"/>
              <a:r>
                <a:rPr lang="en-US">
                  <a:solidFill>
                    <a:srgbClr val="000000"/>
                  </a:solidFill>
                  <a:latin typeface="Calibri" charset="0"/>
                </a:rPr>
                <a:t>Assessment</a:t>
              </a:r>
            </a:p>
            <a:p>
              <a:pPr eaLnBrk="1" hangingPunct="1"/>
              <a:endParaRPr lang="en-US" sz="800">
                <a:solidFill>
                  <a:srgbClr val="000000"/>
                </a:solidFill>
                <a:latin typeface="Calibri" charset="0"/>
              </a:endParaRPr>
            </a:p>
          </p:txBody>
        </p:sp>
      </p:grpSp>
      <p:cxnSp>
        <p:nvCxnSpPr>
          <p:cNvPr id="83" name="Straight Arrow Connector 82"/>
          <p:cNvCxnSpPr>
            <a:stCxn id="113" idx="7"/>
          </p:cNvCxnSpPr>
          <p:nvPr/>
        </p:nvCxnSpPr>
        <p:spPr>
          <a:xfrm flipV="1">
            <a:off x="3057525" y="490538"/>
            <a:ext cx="981075"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72"/>
          <p:cNvSpPr txBox="1">
            <a:spLocks noChangeArrowheads="1"/>
          </p:cNvSpPr>
          <p:nvPr/>
        </p:nvSpPr>
        <p:spPr bwMode="auto">
          <a:xfrm rot="20019870">
            <a:off x="3151188" y="407988"/>
            <a:ext cx="622300" cy="307975"/>
          </a:xfrm>
          <a:prstGeom prst="rect">
            <a:avLst/>
          </a:prstGeom>
          <a:noFill/>
          <a:ln w="9525">
            <a:noFill/>
            <a:miter lim="800000"/>
            <a:headEnd/>
            <a:tailEnd/>
          </a:ln>
        </p:spPr>
        <p:txBody>
          <a:bodyPr>
            <a:spAutoFit/>
          </a:bodyPr>
          <a:lstStyle/>
          <a:p>
            <a:pPr>
              <a:defRPr/>
            </a:pPr>
            <a:r>
              <a:rPr lang="en-US" sz="1400" dirty="0">
                <a:solidFill>
                  <a:srgbClr val="000000"/>
                </a:solidFill>
                <a:latin typeface="+mn-lt"/>
                <a:ea typeface="+mn-ea"/>
                <a:cs typeface="+mn-cs"/>
              </a:rPr>
              <a:t>ODM</a:t>
            </a:r>
          </a:p>
        </p:txBody>
      </p:sp>
      <p:grpSp>
        <p:nvGrpSpPr>
          <p:cNvPr id="3113" name="Group 69"/>
          <p:cNvGrpSpPr>
            <a:grpSpLocks/>
          </p:cNvGrpSpPr>
          <p:nvPr/>
        </p:nvGrpSpPr>
        <p:grpSpPr bwMode="auto">
          <a:xfrm>
            <a:off x="5759450" y="5257800"/>
            <a:ext cx="990600" cy="914400"/>
            <a:chOff x="7013575" y="1371600"/>
            <a:chExt cx="990600" cy="914400"/>
          </a:xfrm>
        </p:grpSpPr>
        <p:sp>
          <p:nvSpPr>
            <p:cNvPr id="78" name="Oval 77"/>
            <p:cNvSpPr/>
            <p:nvPr/>
          </p:nvSpPr>
          <p:spPr>
            <a:xfrm>
              <a:off x="7013575" y="13716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56" name="TextBox 12"/>
            <p:cNvSpPr txBox="1">
              <a:spLocks noChangeArrowheads="1"/>
            </p:cNvSpPr>
            <p:nvPr/>
          </p:nvSpPr>
          <p:spPr bwMode="auto">
            <a:xfrm>
              <a:off x="7165975" y="1524000"/>
              <a:ext cx="83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00"/>
                  </a:solidFill>
                  <a:latin typeface="Calibri" charset="0"/>
                </a:rPr>
                <a:t>Cmd Gen</a:t>
              </a:r>
            </a:p>
          </p:txBody>
        </p:sp>
      </p:grpSp>
      <p:sp>
        <p:nvSpPr>
          <p:cNvPr id="3114" name="TextBox 39"/>
          <p:cNvSpPr txBox="1">
            <a:spLocks noChangeArrowheads="1"/>
          </p:cNvSpPr>
          <p:nvPr/>
        </p:nvSpPr>
        <p:spPr bwMode="auto">
          <a:xfrm rot="5400000" flipV="1">
            <a:off x="7659688" y="3389312"/>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Commands</a:t>
            </a:r>
          </a:p>
        </p:txBody>
      </p:sp>
      <p:cxnSp>
        <p:nvCxnSpPr>
          <p:cNvPr id="107" name="Straight Arrow Connector 106"/>
          <p:cNvCxnSpPr/>
          <p:nvPr/>
        </p:nvCxnSpPr>
        <p:spPr>
          <a:xfrm rot="5400000" flipH="1" flipV="1">
            <a:off x="7315200" y="3352800"/>
            <a:ext cx="1524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16" name="TextBox 39"/>
          <p:cNvSpPr txBox="1">
            <a:spLocks noChangeArrowheads="1"/>
          </p:cNvSpPr>
          <p:nvPr/>
        </p:nvSpPr>
        <p:spPr bwMode="auto">
          <a:xfrm rot="7869142" flipV="1">
            <a:off x="6556376" y="4721225"/>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Commands</a:t>
            </a:r>
          </a:p>
        </p:txBody>
      </p:sp>
      <p:cxnSp>
        <p:nvCxnSpPr>
          <p:cNvPr id="119" name="Straight Arrow Connector 118"/>
          <p:cNvCxnSpPr/>
          <p:nvPr/>
        </p:nvCxnSpPr>
        <p:spPr>
          <a:xfrm flipV="1">
            <a:off x="6673850" y="4724400"/>
            <a:ext cx="793750" cy="8715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78" idx="2"/>
          </p:cNvCxnSpPr>
          <p:nvPr/>
        </p:nvCxnSpPr>
        <p:spPr>
          <a:xfrm flipV="1">
            <a:off x="2330450" y="5715000"/>
            <a:ext cx="3429000" cy="50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19" name="TextBox 66"/>
          <p:cNvSpPr txBox="1">
            <a:spLocks noChangeArrowheads="1"/>
          </p:cNvSpPr>
          <p:nvPr/>
        </p:nvSpPr>
        <p:spPr bwMode="auto">
          <a:xfrm rot="-60000">
            <a:off x="4119563" y="5330825"/>
            <a:ext cx="58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PRM</a:t>
            </a:r>
          </a:p>
        </p:txBody>
      </p:sp>
      <p:cxnSp>
        <p:nvCxnSpPr>
          <p:cNvPr id="141" name="Straight Arrow Connector 140"/>
          <p:cNvCxnSpPr/>
          <p:nvPr/>
        </p:nvCxnSpPr>
        <p:spPr>
          <a:xfrm>
            <a:off x="2971800" y="3389313"/>
            <a:ext cx="2836863" cy="2206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2" name="TextBox 72"/>
          <p:cNvSpPr txBox="1">
            <a:spLocks noChangeArrowheads="1"/>
          </p:cNvSpPr>
          <p:nvPr/>
        </p:nvSpPr>
        <p:spPr bwMode="auto">
          <a:xfrm rot="2400000">
            <a:off x="2879725" y="3613150"/>
            <a:ext cx="1635125" cy="307975"/>
          </a:xfrm>
          <a:prstGeom prst="rect">
            <a:avLst/>
          </a:prstGeom>
          <a:noFill/>
          <a:ln w="9525">
            <a:noFill/>
            <a:miter lim="800000"/>
            <a:headEnd/>
            <a:tailEnd/>
          </a:ln>
        </p:spPr>
        <p:txBody>
          <a:bodyPr>
            <a:spAutoFit/>
          </a:bodyPr>
          <a:lstStyle/>
          <a:p>
            <a:pPr>
              <a:defRPr/>
            </a:pPr>
            <a:r>
              <a:rPr lang="en-US" sz="1400" dirty="0">
                <a:solidFill>
                  <a:srgbClr val="000000"/>
                </a:solidFill>
                <a:latin typeface="+mn-lt"/>
                <a:ea typeface="+mn-ea"/>
                <a:cs typeface="+mn-cs"/>
              </a:rPr>
              <a:t>SMM, </a:t>
            </a:r>
            <a:r>
              <a:rPr lang="en-US" sz="1400" dirty="0">
                <a:solidFill>
                  <a:srgbClr val="000000"/>
                </a:solidFill>
                <a:latin typeface="Calibri" pitchFamily="34" charset="0"/>
                <a:ea typeface="+mn-ea"/>
                <a:cs typeface="+mn-cs"/>
              </a:rPr>
              <a:t>ADM, ODM</a:t>
            </a:r>
          </a:p>
        </p:txBody>
      </p:sp>
      <p:cxnSp>
        <p:nvCxnSpPr>
          <p:cNvPr id="4" name="Straight Arrow Connector 3"/>
          <p:cNvCxnSpPr/>
          <p:nvPr/>
        </p:nvCxnSpPr>
        <p:spPr>
          <a:xfrm flipH="1">
            <a:off x="3298825" y="950913"/>
            <a:ext cx="663575"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23" name="TextBox 5"/>
          <p:cNvSpPr txBox="1">
            <a:spLocks noChangeArrowheads="1"/>
          </p:cNvSpPr>
          <p:nvPr/>
        </p:nvSpPr>
        <p:spPr bwMode="auto">
          <a:xfrm rot="-1620000">
            <a:off x="3397250" y="773113"/>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CDM</a:t>
            </a:r>
          </a:p>
        </p:txBody>
      </p:sp>
      <p:cxnSp>
        <p:nvCxnSpPr>
          <p:cNvPr id="14" name="Straight Arrow Connector 13"/>
          <p:cNvCxnSpPr/>
          <p:nvPr/>
        </p:nvCxnSpPr>
        <p:spPr>
          <a:xfrm>
            <a:off x="4495800" y="1504950"/>
            <a:ext cx="3276600" cy="2609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25" name="TextBox 98"/>
          <p:cNvSpPr txBox="1">
            <a:spLocks noChangeArrowheads="1"/>
          </p:cNvSpPr>
          <p:nvPr/>
        </p:nvSpPr>
        <p:spPr bwMode="auto">
          <a:xfrm rot="2347777">
            <a:off x="5389563" y="2468563"/>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CDM</a:t>
            </a:r>
          </a:p>
        </p:txBody>
      </p:sp>
      <p:cxnSp>
        <p:nvCxnSpPr>
          <p:cNvPr id="5" name="Straight Arrow Connector 4"/>
          <p:cNvCxnSpPr/>
          <p:nvPr/>
        </p:nvCxnSpPr>
        <p:spPr>
          <a:xfrm flipV="1">
            <a:off x="3462338" y="1290638"/>
            <a:ext cx="652462" cy="288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TextBox 72"/>
          <p:cNvSpPr txBox="1">
            <a:spLocks noChangeArrowheads="1"/>
          </p:cNvSpPr>
          <p:nvPr/>
        </p:nvSpPr>
        <p:spPr bwMode="auto">
          <a:xfrm rot="20148310">
            <a:off x="3459163" y="1104900"/>
            <a:ext cx="620712" cy="306388"/>
          </a:xfrm>
          <a:prstGeom prst="rect">
            <a:avLst/>
          </a:prstGeom>
          <a:noFill/>
          <a:ln w="9525">
            <a:noFill/>
            <a:miter lim="800000"/>
            <a:headEnd/>
            <a:tailEnd/>
          </a:ln>
        </p:spPr>
        <p:txBody>
          <a:bodyPr>
            <a:spAutoFit/>
          </a:bodyPr>
          <a:lstStyle/>
          <a:p>
            <a:pPr>
              <a:defRPr/>
            </a:pPr>
            <a:r>
              <a:rPr lang="en-US" sz="1400" dirty="0">
                <a:solidFill>
                  <a:srgbClr val="000000"/>
                </a:solidFill>
                <a:latin typeface="+mn-lt"/>
                <a:ea typeface="+mn-ea"/>
                <a:cs typeface="+mn-cs"/>
              </a:rPr>
              <a:t>SMM</a:t>
            </a:r>
          </a:p>
        </p:txBody>
      </p:sp>
      <p:cxnSp>
        <p:nvCxnSpPr>
          <p:cNvPr id="16" name="Straight Arrow Connector 15"/>
          <p:cNvCxnSpPr/>
          <p:nvPr/>
        </p:nvCxnSpPr>
        <p:spPr>
          <a:xfrm flipH="1">
            <a:off x="1752600" y="2057400"/>
            <a:ext cx="381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29" name="TextBox 34"/>
          <p:cNvSpPr txBox="1">
            <a:spLocks noChangeArrowheads="1"/>
          </p:cNvSpPr>
          <p:nvPr/>
        </p:nvSpPr>
        <p:spPr bwMode="auto">
          <a:xfrm rot="-3693420">
            <a:off x="1580357" y="2161381"/>
            <a:ext cx="592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00"/>
                </a:solidFill>
                <a:latin typeface="Calibri" charset="0"/>
              </a:rPr>
              <a:t>EVM</a:t>
            </a:r>
          </a:p>
        </p:txBody>
      </p:sp>
      <p:cxnSp>
        <p:nvCxnSpPr>
          <p:cNvPr id="27" name="Straight Arrow Connector 26"/>
          <p:cNvCxnSpPr>
            <a:endCxn id="8" idx="3"/>
          </p:cNvCxnSpPr>
          <p:nvPr/>
        </p:nvCxnSpPr>
        <p:spPr>
          <a:xfrm flipV="1">
            <a:off x="1828800" y="2152650"/>
            <a:ext cx="361950" cy="742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31" name="Rectangle 70"/>
          <p:cNvSpPr>
            <a:spLocks noChangeArrowheads="1"/>
          </p:cNvSpPr>
          <p:nvPr/>
        </p:nvSpPr>
        <p:spPr bwMode="auto">
          <a:xfrm rot="-3770569">
            <a:off x="1815307" y="2296319"/>
            <a:ext cx="554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latin typeface="Calibri" charset="0"/>
              </a:rPr>
              <a:t>ADM</a:t>
            </a:r>
          </a:p>
        </p:txBody>
      </p:sp>
      <p:sp>
        <p:nvSpPr>
          <p:cNvPr id="21" name="Rectangle 20"/>
          <p:cNvSpPr/>
          <p:nvPr/>
        </p:nvSpPr>
        <p:spPr>
          <a:xfrm>
            <a:off x="533400" y="4724400"/>
            <a:ext cx="4884738" cy="40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rgbClr val="FF0000"/>
                </a:solidFill>
              </a:rPr>
              <a:t>Uses Generic File Transfer</a:t>
            </a:r>
            <a:endParaRPr lang="en-GB" b="1" dirty="0">
              <a:solidFill>
                <a:srgbClr val="FF0000"/>
              </a:solidFill>
            </a:endParaRPr>
          </a:p>
        </p:txBody>
      </p:sp>
      <p:sp>
        <p:nvSpPr>
          <p:cNvPr id="22" name="Rectangle 21"/>
          <p:cNvSpPr/>
          <p:nvPr/>
        </p:nvSpPr>
        <p:spPr>
          <a:xfrm>
            <a:off x="3200400" y="5105400"/>
            <a:ext cx="2619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134" name="Group 67"/>
          <p:cNvGrpSpPr>
            <a:grpSpLocks/>
          </p:cNvGrpSpPr>
          <p:nvPr/>
        </p:nvGrpSpPr>
        <p:grpSpPr bwMode="auto">
          <a:xfrm>
            <a:off x="5732463" y="4014788"/>
            <a:ext cx="914400" cy="914400"/>
            <a:chOff x="4876800" y="76200"/>
            <a:chExt cx="914400" cy="914400"/>
          </a:xfrm>
        </p:grpSpPr>
        <p:sp>
          <p:nvSpPr>
            <p:cNvPr id="111" name="Oval 110"/>
            <p:cNvSpPr/>
            <p:nvPr/>
          </p:nvSpPr>
          <p:spPr>
            <a:xfrm>
              <a:off x="4876800" y="762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154" name="TextBox 31"/>
            <p:cNvSpPr txBox="1">
              <a:spLocks noChangeArrowheads="1"/>
            </p:cNvSpPr>
            <p:nvPr/>
          </p:nvSpPr>
          <p:spPr bwMode="auto">
            <a:xfrm>
              <a:off x="4953000" y="2286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00"/>
                  </a:solidFill>
                  <a:latin typeface="Calibri" charset="0"/>
                </a:rPr>
                <a:t>Sched</a:t>
              </a:r>
            </a:p>
          </p:txBody>
        </p:sp>
      </p:grpSp>
      <p:sp>
        <p:nvSpPr>
          <p:cNvPr id="115" name="TextBox 72"/>
          <p:cNvSpPr txBox="1">
            <a:spLocks noChangeArrowheads="1"/>
          </p:cNvSpPr>
          <p:nvPr/>
        </p:nvSpPr>
        <p:spPr bwMode="auto">
          <a:xfrm rot="2329183">
            <a:off x="3443288" y="2994025"/>
            <a:ext cx="777875" cy="307975"/>
          </a:xfrm>
          <a:prstGeom prst="rect">
            <a:avLst/>
          </a:prstGeom>
          <a:noFill/>
          <a:ln w="9525">
            <a:noFill/>
            <a:miter lim="800000"/>
            <a:headEnd/>
            <a:tailEnd/>
          </a:ln>
        </p:spPr>
        <p:txBody>
          <a:bodyPr>
            <a:spAutoFit/>
          </a:bodyPr>
          <a:lstStyle/>
          <a:p>
            <a:pPr>
              <a:defRPr/>
            </a:pPr>
            <a:r>
              <a:rPr lang="en-US" sz="1400" dirty="0">
                <a:solidFill>
                  <a:srgbClr val="000000"/>
                </a:solidFill>
                <a:latin typeface="+mn-lt"/>
                <a:ea typeface="+mn-ea"/>
                <a:cs typeface="+mn-cs"/>
              </a:rPr>
              <a:t>SMM</a:t>
            </a:r>
          </a:p>
        </p:txBody>
      </p:sp>
      <p:cxnSp>
        <p:nvCxnSpPr>
          <p:cNvPr id="116" name="Straight Arrow Connector 115"/>
          <p:cNvCxnSpPr>
            <a:endCxn id="111" idx="2"/>
          </p:cNvCxnSpPr>
          <p:nvPr/>
        </p:nvCxnSpPr>
        <p:spPr>
          <a:xfrm>
            <a:off x="3462338" y="2743200"/>
            <a:ext cx="2270125" cy="1728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505200" y="2590800"/>
            <a:ext cx="2254250"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rot="2081409">
            <a:off x="3587750" y="2852738"/>
            <a:ext cx="1462088" cy="306387"/>
          </a:xfrm>
          <a:prstGeom prst="rect">
            <a:avLst/>
          </a:prstGeom>
          <a:noFill/>
        </p:spPr>
        <p:txBody>
          <a:bodyPr>
            <a:spAutoFit/>
          </a:bodyPr>
          <a:lstStyle/>
          <a:p>
            <a:pPr>
              <a:defRPr/>
            </a:pPr>
            <a:r>
              <a:rPr lang="en-US" sz="1400" dirty="0">
                <a:solidFill>
                  <a:srgbClr val="000000"/>
                </a:solidFill>
                <a:latin typeface="Calibri" pitchFamily="34" charset="0"/>
                <a:ea typeface="+mn-ea"/>
                <a:cs typeface="+mn-cs"/>
              </a:rPr>
              <a:t>ODM</a:t>
            </a:r>
            <a:r>
              <a:rPr lang="en-US" sz="1400" dirty="0">
                <a:solidFill>
                  <a:srgbClr val="000000"/>
                </a:solidFill>
                <a:latin typeface="+mn-lt"/>
                <a:ea typeface="+mn-ea"/>
                <a:cs typeface="+mn-cs"/>
              </a:rPr>
              <a:t>, EVM</a:t>
            </a:r>
          </a:p>
        </p:txBody>
      </p:sp>
      <p:sp>
        <p:nvSpPr>
          <p:cNvPr id="58" name="Rectangle 57"/>
          <p:cNvSpPr/>
          <p:nvPr/>
        </p:nvSpPr>
        <p:spPr>
          <a:xfrm>
            <a:off x="5162550" y="1519238"/>
            <a:ext cx="247650" cy="3205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Rectangle 60"/>
          <p:cNvSpPr/>
          <p:nvPr/>
        </p:nvSpPr>
        <p:spPr>
          <a:xfrm>
            <a:off x="6921500" y="1504950"/>
            <a:ext cx="306845" cy="1200329"/>
          </a:xfrm>
          <a:prstGeom prst="rect">
            <a:avLst/>
          </a:prstGeom>
          <a:solidFill>
            <a:srgbClr val="0000FF"/>
          </a:solidFill>
        </p:spPr>
        <p:txBody>
          <a:bodyPr wrap="none" rtlCol="0">
            <a:spAutoFit/>
          </a:bodyPr>
          <a:lstStyle/>
          <a:p>
            <a:r>
              <a:rPr lang="en-GB" b="1" dirty="0" smtClean="0">
                <a:solidFill>
                  <a:srgbClr val="FF0000"/>
                </a:solidFill>
              </a:rPr>
              <a:t>C</a:t>
            </a:r>
          </a:p>
          <a:p>
            <a:r>
              <a:rPr lang="en-GB" b="1" dirty="0" smtClean="0">
                <a:solidFill>
                  <a:srgbClr val="FF0000"/>
                </a:solidFill>
              </a:rPr>
              <a:t>S</a:t>
            </a:r>
            <a:endParaRPr lang="en-GB" b="1" dirty="0">
              <a:solidFill>
                <a:srgbClr val="FF0000"/>
              </a:solidFill>
            </a:endParaRPr>
          </a:p>
          <a:p>
            <a:r>
              <a:rPr lang="en-GB" b="1" dirty="0">
                <a:solidFill>
                  <a:srgbClr val="FF0000"/>
                </a:solidFill>
              </a:rPr>
              <a:t>T</a:t>
            </a:r>
          </a:p>
          <a:p>
            <a:r>
              <a:rPr lang="en-GB" b="1" dirty="0">
                <a:solidFill>
                  <a:srgbClr val="FF0000"/>
                </a:solidFill>
              </a:rPr>
              <a:t>S</a:t>
            </a:r>
          </a:p>
        </p:txBody>
      </p:sp>
      <p:sp>
        <p:nvSpPr>
          <p:cNvPr id="62" name="Rectangle 61"/>
          <p:cNvSpPr/>
          <p:nvPr/>
        </p:nvSpPr>
        <p:spPr>
          <a:xfrm>
            <a:off x="7316788" y="2634678"/>
            <a:ext cx="1160462" cy="369332"/>
          </a:xfrm>
          <a:prstGeom prst="rect">
            <a:avLst/>
          </a:prstGeom>
          <a:solidFill>
            <a:srgbClr val="0000FF"/>
          </a:solidFill>
        </p:spPr>
        <p:txBody>
          <a:bodyPr wrap="square" rtlCol="0">
            <a:spAutoFit/>
          </a:bodyPr>
          <a:lstStyle/>
          <a:p>
            <a:pPr algn="ctr"/>
            <a:r>
              <a:rPr lang="en-GB" b="1" dirty="0">
                <a:solidFill>
                  <a:srgbClr val="FF0000"/>
                </a:solidFill>
              </a:rPr>
              <a:t>SLE</a:t>
            </a:r>
          </a:p>
        </p:txBody>
      </p:sp>
      <p:sp>
        <p:nvSpPr>
          <p:cNvPr id="63" name="Rectangle 62"/>
          <p:cNvSpPr/>
          <p:nvPr/>
        </p:nvSpPr>
        <p:spPr>
          <a:xfrm>
            <a:off x="6820050" y="1157288"/>
            <a:ext cx="495523" cy="369332"/>
          </a:xfrm>
          <a:prstGeom prst="rect">
            <a:avLst/>
          </a:prstGeom>
          <a:solidFill>
            <a:srgbClr val="0000FF"/>
          </a:solidFill>
        </p:spPr>
        <p:txBody>
          <a:bodyPr wrap="none" rtlCol="0">
            <a:spAutoFit/>
          </a:bodyPr>
          <a:lstStyle/>
          <a:p>
            <a:r>
              <a:rPr lang="en-GB" b="1" dirty="0">
                <a:solidFill>
                  <a:srgbClr val="FF0000"/>
                </a:solidFill>
              </a:rPr>
              <a:t>SM</a:t>
            </a:r>
          </a:p>
        </p:txBody>
      </p:sp>
      <p:sp>
        <p:nvSpPr>
          <p:cNvPr id="77" name="TextBox 76"/>
          <p:cNvSpPr txBox="1"/>
          <p:nvPr/>
        </p:nvSpPr>
        <p:spPr>
          <a:xfrm>
            <a:off x="7780338" y="5367313"/>
            <a:ext cx="696912" cy="369887"/>
          </a:xfrm>
          <a:prstGeom prst="rect">
            <a:avLst/>
          </a:prstGeom>
          <a:solidFill>
            <a:srgbClr val="FFC000"/>
          </a:solidFill>
          <a:ln w="38100">
            <a:solidFill>
              <a:schemeClr val="accent6">
                <a:lumMod val="75000"/>
              </a:schemeClr>
            </a:solidFill>
          </a:ln>
        </p:spPr>
        <p:txBody>
          <a:bodyPr wrap="none">
            <a:spAutoFit/>
          </a:bodyPr>
          <a:lstStyle/>
          <a:p>
            <a:pPr>
              <a:defRPr/>
            </a:pPr>
            <a:r>
              <a:rPr lang="en-GB" dirty="0">
                <a:latin typeface="Arial" pitchFamily="34" charset="0"/>
                <a:ea typeface="ＭＳ Ｐゴシック" pitchFamily="34" charset="-128"/>
                <a:cs typeface="+mn-cs"/>
              </a:rPr>
              <a:t>M&amp;C</a:t>
            </a:r>
          </a:p>
        </p:txBody>
      </p:sp>
      <p:cxnSp>
        <p:nvCxnSpPr>
          <p:cNvPr id="154" name="Straight Connector 153"/>
          <p:cNvCxnSpPr/>
          <p:nvPr/>
        </p:nvCxnSpPr>
        <p:spPr>
          <a:xfrm flipH="1" flipV="1">
            <a:off x="20638" y="4343400"/>
            <a:ext cx="3095625" cy="26988"/>
          </a:xfrm>
          <a:prstGeom prst="line">
            <a:avLst/>
          </a:prstGeom>
          <a:ln w="381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3090863" y="0"/>
            <a:ext cx="3081337" cy="4437063"/>
          </a:xfrm>
          <a:prstGeom prst="line">
            <a:avLst/>
          </a:prstGeom>
          <a:ln w="381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0" y="0"/>
            <a:ext cx="6096000" cy="12700"/>
          </a:xfrm>
          <a:prstGeom prst="line">
            <a:avLst/>
          </a:prstGeom>
          <a:ln w="381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0" y="0"/>
            <a:ext cx="20638" cy="4351338"/>
          </a:xfrm>
          <a:prstGeom prst="line">
            <a:avLst/>
          </a:prstGeom>
          <a:ln w="381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152" name="TextBox 163"/>
          <p:cNvSpPr txBox="1">
            <a:spLocks noChangeArrowheads="1"/>
          </p:cNvSpPr>
          <p:nvPr/>
        </p:nvSpPr>
        <p:spPr bwMode="auto">
          <a:xfrm>
            <a:off x="184150" y="152400"/>
            <a:ext cx="735548" cy="523220"/>
          </a:xfrm>
          <a:prstGeom prst="rect">
            <a:avLst/>
          </a:prstGeom>
          <a:solidFill>
            <a:schemeClr val="accent6">
              <a:lumMod val="50000"/>
            </a:schemeClr>
          </a:solidFill>
        </p:spPr>
        <p:txBody>
          <a:bodyPr wrap="none" rtlCol="0">
            <a:spAutoFit/>
          </a:bodyPr>
          <a:lstStyle>
            <a:defPPr>
              <a:defRPr lang="en-US"/>
            </a:defPPr>
            <a:lvl1pPr>
              <a:defRPr sz="2800">
                <a:solidFill>
                  <a:schemeClr val="bg1"/>
                </a:solidFill>
              </a:defRPr>
            </a:lvl1pPr>
          </a:lstStyle>
          <a:p>
            <a:r>
              <a:rPr lang="en-GB"/>
              <a:t>FDS</a:t>
            </a:r>
          </a:p>
        </p:txBody>
      </p:sp>
      <p:sp>
        <p:nvSpPr>
          <p:cNvPr id="103" name="Rectangle 102"/>
          <p:cNvSpPr/>
          <p:nvPr/>
        </p:nvSpPr>
        <p:spPr>
          <a:xfrm>
            <a:off x="191785" y="6248400"/>
            <a:ext cx="5085459" cy="646331"/>
          </a:xfrm>
          <a:prstGeom prst="rect">
            <a:avLst/>
          </a:prstGeom>
        </p:spPr>
        <p:txBody>
          <a:bodyPr wrap="none">
            <a:spAutoFit/>
          </a:bodyPr>
          <a:lstStyle/>
          <a:p>
            <a:r>
              <a:rPr lang="en-US" b="1" dirty="0" smtClean="0">
                <a:solidFill>
                  <a:srgbClr val="FF0000"/>
                </a:solidFill>
              </a:rPr>
              <a:t>Navigation </a:t>
            </a:r>
            <a:r>
              <a:rPr lang="en-US" b="1" dirty="0">
                <a:solidFill>
                  <a:srgbClr val="FF0000"/>
                </a:solidFill>
              </a:rPr>
              <a:t>Working </a:t>
            </a:r>
            <a:r>
              <a:rPr lang="en-US" b="1" dirty="0" smtClean="0">
                <a:solidFill>
                  <a:srgbClr val="FF0000"/>
                </a:solidFill>
              </a:rPr>
              <a:t>Group w/ GFT Services</a:t>
            </a:r>
          </a:p>
          <a:p>
            <a:r>
              <a:rPr lang="en-US" dirty="0" smtClean="0">
                <a:solidFill>
                  <a:srgbClr val="FF0000"/>
                </a:solidFill>
              </a:rPr>
              <a:t>N.B. </a:t>
            </a:r>
            <a:r>
              <a:rPr lang="en-US" dirty="0" err="1" smtClean="0">
                <a:solidFill>
                  <a:srgbClr val="FF0000"/>
                </a:solidFill>
              </a:rPr>
              <a:t>Nav</a:t>
            </a:r>
            <a:r>
              <a:rPr lang="en-US" dirty="0" smtClean="0">
                <a:solidFill>
                  <a:srgbClr val="FF0000"/>
                </a:solidFill>
              </a:rPr>
              <a:t> </a:t>
            </a:r>
            <a:r>
              <a:rPr lang="en-US" dirty="0" err="1" smtClean="0">
                <a:solidFill>
                  <a:srgbClr val="FF0000"/>
                </a:solidFill>
              </a:rPr>
              <a:t>stds</a:t>
            </a:r>
            <a:r>
              <a:rPr lang="en-US" dirty="0" smtClean="0">
                <a:solidFill>
                  <a:srgbClr val="FF0000"/>
                </a:solidFill>
              </a:rPr>
              <a:t> are all interoperable data format specs </a:t>
            </a:r>
            <a:endParaRPr lang="en-US" dirty="0">
              <a:solidFill>
                <a:srgbClr val="FF0000"/>
              </a:solidFill>
            </a:endParaRPr>
          </a:p>
        </p:txBody>
      </p:sp>
      <p:sp>
        <p:nvSpPr>
          <p:cNvPr id="104" name="Oval 103"/>
          <p:cNvSpPr/>
          <p:nvPr/>
        </p:nvSpPr>
        <p:spPr>
          <a:xfrm>
            <a:off x="1481322" y="3733800"/>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6830688" y="2091093"/>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933191" y="3269985"/>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725242" y="1236221"/>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7850163" y="2923651"/>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14975" y="5635322"/>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3514471" y="1969458"/>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3900233" y="867535"/>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472993" y="1471089"/>
            <a:ext cx="231826" cy="9629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3443033" y="2550285"/>
            <a:ext cx="124334" cy="1929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p:cNvSpPr txBox="1"/>
          <p:nvPr/>
        </p:nvSpPr>
        <p:spPr>
          <a:xfrm>
            <a:off x="7785792" y="5775300"/>
            <a:ext cx="646556" cy="369332"/>
          </a:xfrm>
          <a:prstGeom prst="rect">
            <a:avLst/>
          </a:prstGeom>
          <a:solidFill>
            <a:srgbClr val="FFC000"/>
          </a:solidFill>
          <a:ln w="38100">
            <a:solidFill>
              <a:schemeClr val="accent6">
                <a:lumMod val="75000"/>
              </a:schemeClr>
            </a:solidFill>
          </a:ln>
        </p:spPr>
        <p:txBody>
          <a:bodyPr wrap="none">
            <a:spAutoFit/>
          </a:bodyPr>
          <a:lstStyle/>
          <a:p>
            <a:pPr>
              <a:defRPr/>
            </a:pPr>
            <a:r>
              <a:rPr lang="en-GB" dirty="0" smtClean="0">
                <a:solidFill>
                  <a:srgbClr val="FF0000"/>
                </a:solidFill>
                <a:latin typeface="Arial" pitchFamily="34" charset="0"/>
                <a:ea typeface="ＭＳ Ｐゴシック" pitchFamily="34" charset="-128"/>
                <a:cs typeface="+mn-cs"/>
              </a:rPr>
              <a:t>P&amp;S</a:t>
            </a:r>
            <a:endParaRPr lang="en-GB" dirty="0">
              <a:solidFill>
                <a:srgbClr val="FF0000"/>
              </a:solidFill>
              <a:latin typeface="Arial" pitchFamily="34" charset="0"/>
              <a:ea typeface="ＭＳ Ｐゴシック" pitchFamily="34" charset="-128"/>
              <a:cs typeface="+mn-cs"/>
            </a:endParaRPr>
          </a:p>
        </p:txBody>
      </p:sp>
      <p:sp>
        <p:nvSpPr>
          <p:cNvPr id="2" name="Rectangle 1"/>
          <p:cNvSpPr/>
          <p:nvPr/>
        </p:nvSpPr>
        <p:spPr>
          <a:xfrm>
            <a:off x="5562600" y="6341987"/>
            <a:ext cx="3019425" cy="369332"/>
          </a:xfrm>
          <a:prstGeom prst="rect">
            <a:avLst/>
          </a:prstGeom>
        </p:spPr>
        <p:txBody>
          <a:bodyPr wrap="square">
            <a:spAutoFit/>
          </a:bodyPr>
          <a:lstStyle/>
          <a:p>
            <a:r>
              <a:rPr lang="en-US" i="1" dirty="0" smtClean="0">
                <a:solidFill>
                  <a:srgbClr val="FF0000"/>
                </a:solidFill>
                <a:latin typeface="Calibri" charset="0"/>
              </a:rPr>
              <a:t>Mission </a:t>
            </a:r>
            <a:r>
              <a:rPr lang="en-US" sz="1600" i="1" dirty="0" smtClean="0">
                <a:solidFill>
                  <a:srgbClr val="FF0000"/>
                </a:solidFill>
                <a:latin typeface="Calibri" charset="0"/>
              </a:rPr>
              <a:t>S/C  Ops Team Processes</a:t>
            </a:r>
            <a:endParaRPr lang="en-US" i="1" dirty="0">
              <a:solidFill>
                <a:srgbClr val="FF0000"/>
              </a:solidFill>
            </a:endParaRPr>
          </a:p>
        </p:txBody>
      </p:sp>
      <p:sp>
        <p:nvSpPr>
          <p:cNvPr id="130" name="Rectangle 129"/>
          <p:cNvSpPr/>
          <p:nvPr/>
        </p:nvSpPr>
        <p:spPr>
          <a:xfrm>
            <a:off x="1005142" y="42180"/>
            <a:ext cx="3019425" cy="369332"/>
          </a:xfrm>
          <a:prstGeom prst="rect">
            <a:avLst/>
          </a:prstGeom>
        </p:spPr>
        <p:txBody>
          <a:bodyPr wrap="square">
            <a:spAutoFit/>
          </a:bodyPr>
          <a:lstStyle/>
          <a:p>
            <a:r>
              <a:rPr lang="en-US" i="1" dirty="0" smtClean="0">
                <a:solidFill>
                  <a:srgbClr val="FF0000"/>
                </a:solidFill>
                <a:latin typeface="Calibri" charset="0"/>
              </a:rPr>
              <a:t>Flight Dynamics</a:t>
            </a:r>
            <a:r>
              <a:rPr lang="en-US" sz="1600" i="1" dirty="0" smtClean="0">
                <a:solidFill>
                  <a:srgbClr val="FF0000"/>
                </a:solidFill>
                <a:latin typeface="Calibri" charset="0"/>
              </a:rPr>
              <a:t> Team Processes</a:t>
            </a:r>
            <a:endParaRPr lang="en-US" i="1" dirty="0">
              <a:solidFill>
                <a:srgbClr val="FF0000"/>
              </a:solidFill>
            </a:endParaRPr>
          </a:p>
        </p:txBody>
      </p:sp>
    </p:spTree>
    <p:extLst>
      <p:ext uri="{BB962C8B-B14F-4D97-AF65-F5344CB8AC3E}">
        <p14:creationId xmlns:p14="http://schemas.microsoft.com/office/powerpoint/2010/main" val="14155498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2204</TotalTime>
  <Words>2556</Words>
  <Application>Microsoft Macintosh PowerPoint</Application>
  <PresentationFormat>On-screen Show (4:3)</PresentationFormat>
  <Paragraphs>456</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CCSDS Reference Architecture Evaluation</vt:lpstr>
      <vt:lpstr>Agenda</vt:lpstr>
      <vt:lpstr>CCSDS Reference Architecture Telecon, 7 Oct 15</vt:lpstr>
      <vt:lpstr>CCSDS Reference Architecture Telecon, 7 Oct 15</vt:lpstr>
      <vt:lpstr>CCSDS Reference Architecture Telecon, 7 Oct 15</vt:lpstr>
      <vt:lpstr>Recent MO &amp; Nav Diagram Evaluation </vt:lpstr>
      <vt:lpstr>PowerPoint Presentation</vt:lpstr>
      <vt:lpstr>Notes on Revised MOC with MO Services diagram</vt:lpstr>
      <vt:lpstr>PowerPoint Presentation</vt:lpstr>
      <vt:lpstr>Notes on Revised Flight Dynamics (FDS) Services diagram</vt:lpstr>
      <vt:lpstr>PowerPoint Presentation</vt:lpstr>
      <vt:lpstr>Cross Support / Mission Operations Interactions using Standard SLE / SM Services </vt:lpstr>
      <vt:lpstr>Mission Operations Services Overview (from MOSC 520x0g3)</vt:lpstr>
      <vt:lpstr>Mission Operations Functions (&amp; Sub-functions, partial)</vt:lpstr>
      <vt:lpstr>Service Proxy Description (from MOSC 520x0g3)</vt:lpstr>
      <vt:lpstr>Example Distribution of Mission Operations Functions </vt:lpstr>
      <vt:lpstr>Mission Operation Information—Types and Usage (potential exchanges, partial &amp; incomplete)  </vt:lpstr>
      <vt:lpstr>Relationship of Mission Operations Services to Other CCSDS Standards </vt:lpstr>
      <vt:lpstr>SOIS Service Architecture Focus on C&amp;DA  (from 876x0r0) </vt:lpstr>
      <vt:lpstr>“Plug and Play” View of SOIS Architecture (from 850x0g1)</vt:lpstr>
      <vt:lpstr>ESA SM&amp;C / SOIS Future Architecture (from EGOS-GEN-SMCSOIS-TN-1001 1) </vt:lpstr>
      <vt:lpstr>Open Issues</vt:lpstr>
      <vt:lpstr>What’s next?</vt:lpstr>
      <vt:lpstr>Meeting Notes</vt:lpstr>
      <vt:lpstr>PowerPoint Presentation</vt:lpstr>
    </vt:vector>
  </TitlesOfParts>
  <Company>NASA/JPL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CCSDS Reference Architecture</dc:title>
  <dc:creator>Peter Shames</dc:creator>
  <cp:lastModifiedBy>Peter Shames</cp:lastModifiedBy>
  <cp:revision>17</cp:revision>
  <dcterms:created xsi:type="dcterms:W3CDTF">2015-11-09T17:46:24Z</dcterms:created>
  <dcterms:modified xsi:type="dcterms:W3CDTF">2015-11-11T06:31:02Z</dcterms:modified>
</cp:coreProperties>
</file>