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7576" autoAdjust="0"/>
  </p:normalViewPr>
  <p:slideViewPr>
    <p:cSldViewPr snapToGrid="0" snapToObjects="1">
      <p:cViewPr varScale="1">
        <p:scale>
          <a:sx n="115" d="100"/>
          <a:sy n="115" d="100"/>
        </p:scale>
        <p:origin x="-18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0B2917-E810-A44E-A92F-3DC04DF88195}" type="datetimeFigureOut">
              <a:rPr lang="en-US" smtClean="0"/>
              <a:t>11/26/14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7DCD75-6E5D-A049-8A5C-1E2EF8827B16}" type="slidenum">
              <a:rPr lang="en-US" smtClean="0"/>
              <a:t>‹#›</a:t>
            </a:fld>
            <a:endParaRPr lang="en-US"/>
          </a:p>
        </p:txBody>
      </p:sp>
    </p:spTree>
    <p:extLst>
      <p:ext uri="{BB962C8B-B14F-4D97-AF65-F5344CB8AC3E}">
        <p14:creationId xmlns:p14="http://schemas.microsoft.com/office/powerpoint/2010/main" val="15208666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6577" name="Rectangle 5"/>
          <p:cNvSpPr txBox="1">
            <a:spLocks noGrp="1" noChangeArrowheads="1"/>
          </p:cNvSpPr>
          <p:nvPr/>
        </p:nvSpPr>
        <p:spPr bwMode="auto">
          <a:xfrm>
            <a:off x="3887391" y="8687405"/>
            <a:ext cx="2970609" cy="456595"/>
          </a:xfrm>
          <a:prstGeom prst="rect">
            <a:avLst/>
          </a:prstGeom>
          <a:noFill/>
          <a:ln w="9525">
            <a:noFill/>
            <a:miter lim="800000"/>
            <a:headEnd/>
            <a:tailEnd/>
          </a:ln>
        </p:spPr>
        <p:txBody>
          <a:bodyPr lIns="18143" tIns="0" rIns="18143" bIns="0" anchor="b"/>
          <a:lstStyle/>
          <a:p>
            <a:pPr algn="r" defTabSz="870937" eaLnBrk="0" hangingPunct="0"/>
            <a:fld id="{A503C0DF-351A-46C0-A2CA-F7607B811AFB}" type="slidenum">
              <a:rPr lang="en-US" sz="900" i="1">
                <a:latin typeface="Times New Roman" pitchFamily="18" charset="0"/>
                <a:ea typeface="ＭＳ Ｐゴシック" charset="-128"/>
              </a:rPr>
              <a:pPr algn="r" defTabSz="870937" eaLnBrk="0" hangingPunct="0"/>
              <a:t>3</a:t>
            </a:fld>
            <a:endParaRPr lang="en-US" sz="900" i="1">
              <a:latin typeface="Times New Roman" pitchFamily="18" charset="0"/>
              <a:ea typeface="ＭＳ Ｐゴシック" charset="-128"/>
            </a:endParaRPr>
          </a:p>
        </p:txBody>
      </p:sp>
      <p:sp>
        <p:nvSpPr>
          <p:cNvPr id="3096578" name="Rectangle 5"/>
          <p:cNvSpPr txBox="1">
            <a:spLocks noGrp="1" noChangeArrowheads="1"/>
          </p:cNvSpPr>
          <p:nvPr/>
        </p:nvSpPr>
        <p:spPr bwMode="auto">
          <a:xfrm>
            <a:off x="3887391" y="8687405"/>
            <a:ext cx="2970609" cy="456595"/>
          </a:xfrm>
          <a:prstGeom prst="rect">
            <a:avLst/>
          </a:prstGeom>
          <a:noFill/>
          <a:ln w="9525">
            <a:noFill/>
            <a:miter lim="800000"/>
            <a:headEnd/>
            <a:tailEnd/>
          </a:ln>
        </p:spPr>
        <p:txBody>
          <a:bodyPr lIns="18143" tIns="0" rIns="18143" bIns="0" anchor="b"/>
          <a:lstStyle/>
          <a:p>
            <a:pPr algn="r" defTabSz="870937" eaLnBrk="0" hangingPunct="0"/>
            <a:fld id="{34E81FA4-54AA-40B4-B6CA-82C0A09FDFD3}" type="slidenum">
              <a:rPr lang="en-US" sz="900" i="1">
                <a:latin typeface="Times New Roman" pitchFamily="18" charset="0"/>
                <a:ea typeface="ＭＳ Ｐゴシック" charset="-128"/>
              </a:rPr>
              <a:pPr algn="r" defTabSz="870937" eaLnBrk="0" hangingPunct="0"/>
              <a:t>3</a:t>
            </a:fld>
            <a:endParaRPr lang="en-US" sz="900" i="1">
              <a:latin typeface="Times New Roman" pitchFamily="18" charset="0"/>
              <a:ea typeface="ＭＳ Ｐゴシック" charset="-128"/>
            </a:endParaRPr>
          </a:p>
        </p:txBody>
      </p:sp>
      <p:sp>
        <p:nvSpPr>
          <p:cNvPr id="3096579" name="Rectangle 2"/>
          <p:cNvSpPr>
            <a:spLocks noGrp="1" noRot="1" noChangeAspect="1" noChangeArrowheads="1" noTextEdit="1"/>
          </p:cNvSpPr>
          <p:nvPr>
            <p:ph type="sldImg"/>
          </p:nvPr>
        </p:nvSpPr>
        <p:spPr>
          <a:xfrm>
            <a:off x="1144588" y="685800"/>
            <a:ext cx="4570412" cy="3429000"/>
          </a:xfrm>
          <a:ln/>
        </p:spPr>
      </p:sp>
      <p:sp>
        <p:nvSpPr>
          <p:cNvPr id="3096580" name="Rectangle 3"/>
          <p:cNvSpPr>
            <a:spLocks noGrp="1" noChangeArrowheads="1"/>
          </p:cNvSpPr>
          <p:nvPr>
            <p:ph type="body" idx="1"/>
          </p:nvPr>
        </p:nvSpPr>
        <p:spPr>
          <a:xfrm>
            <a:off x="913805" y="4342191"/>
            <a:ext cx="5030391" cy="4115405"/>
          </a:xfrm>
          <a:noFill/>
          <a:ln/>
        </p:spPr>
        <p:txBody>
          <a:bodyPr/>
          <a:lstStyle/>
          <a:p>
            <a:endParaRPr lang="en-GB" smtClean="0"/>
          </a:p>
        </p:txBody>
      </p:sp>
    </p:spTree>
    <p:extLst>
      <p:ext uri="{BB962C8B-B14F-4D97-AF65-F5344CB8AC3E}">
        <p14:creationId xmlns:p14="http://schemas.microsoft.com/office/powerpoint/2010/main" val="3481120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 New Roman" pitchFamily="18" charset="0"/>
                <a:ea typeface="ＭＳ Ｐゴシック" pitchFamily="34" charset="-128"/>
              </a:rPr>
              <a:t>12/12/12: New slide from Peter. Original slide</a:t>
            </a:r>
            <a:r>
              <a:rPr lang="en-US" baseline="0" dirty="0" smtClean="0">
                <a:latin typeface="Times New Roman" pitchFamily="18" charset="0"/>
                <a:ea typeface="ＭＳ Ｐゴシック" pitchFamily="34" charset="-128"/>
              </a:rPr>
              <a:t> figure title is “</a:t>
            </a:r>
            <a:r>
              <a:rPr lang="en-GB" b="1" dirty="0"/>
              <a:t>ABA Secure Single Link Cross Support – Forward</a:t>
            </a:r>
          </a:p>
          <a:p>
            <a:pPr eaLnBrk="1" hangingPunct="1"/>
            <a:r>
              <a:rPr lang="en-GB" b="1" dirty="0"/>
              <a:t>File, Frame &amp; Packet”; however, the figure title in the document is “</a:t>
            </a:r>
            <a:r>
              <a:rPr lang="en-US" dirty="0"/>
              <a:t>ABA Secure End-to-End Forward: ABA Agency Supporting ABA Agency”</a:t>
            </a:r>
            <a:endParaRPr lang="en-US" b="1" dirty="0"/>
          </a:p>
          <a:p>
            <a:pPr eaLnBrk="1" hangingPunct="1">
              <a:spcBef>
                <a:spcPct val="0"/>
              </a:spcBef>
            </a:pPr>
            <a:endParaRPr lang="en-US" dirty="0" smtClean="0">
              <a:latin typeface="Times New Roman" pitchFamily="18" charset="0"/>
              <a:ea typeface="ＭＳ Ｐゴシック" pitchFamily="34" charset="-128"/>
            </a:endParaRPr>
          </a:p>
        </p:txBody>
      </p:sp>
      <p:sp>
        <p:nvSpPr>
          <p:cNvPr id="37891" name="Slide Number Placeholder 3"/>
          <p:cNvSpPr txBox="1">
            <a:spLocks noGrp="1"/>
          </p:cNvSpPr>
          <p:nvPr/>
        </p:nvSpPr>
        <p:spPr bwMode="auto">
          <a:xfrm>
            <a:off x="3884414" y="8685895"/>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r"/>
            <a:fld id="{4D5DF583-2BA0-454A-86D4-B30D42959055}" type="slidenum">
              <a:rPr lang="en-US" sz="1200"/>
              <a:pPr algn="r"/>
              <a:t>4</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I changed the lines here from dashed to solid.</a:t>
            </a:r>
          </a:p>
          <a:p>
            <a:r>
              <a:rPr lang="en-US" dirty="0" smtClean="0">
                <a:ea typeface="ＭＳ Ｐゴシック" pitchFamily="34" charset="-128"/>
              </a:rPr>
              <a:t>7/25: Changed to ESLT</a:t>
            </a:r>
            <a:r>
              <a:rPr lang="en-US" baseline="0" dirty="0" smtClean="0">
                <a:ea typeface="ＭＳ Ｐゴシック" pitchFamily="34" charset="-128"/>
              </a:rPr>
              <a:t> now that the term is defined before this graphic.</a:t>
            </a:r>
          </a:p>
          <a:p>
            <a:endParaRPr lang="en-US" dirty="0" smtClean="0">
              <a:ea typeface="ＭＳ Ｐゴシック" pitchFamily="34" charset="-128"/>
            </a:endParaRPr>
          </a:p>
          <a:p>
            <a:r>
              <a:rPr lang="en-US" strike="sngStrike" dirty="0" smtClean="0">
                <a:ea typeface="ＭＳ Ｐゴシック" pitchFamily="34" charset="-128"/>
              </a:rPr>
              <a:t>Note that Earth-Space Link Terminals, while shown here, isn’t mentioned in the document until section 3. In part, that’s why I’ve not adjusted the term to show as “ESLT”.</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883" indent="-285724" eaLnBrk="0" hangingPunct="0">
              <a:defRPr kumimoji="1">
                <a:solidFill>
                  <a:schemeClr val="tx1"/>
                </a:solidFill>
                <a:latin typeface="Arial" pitchFamily="34" charset="0"/>
                <a:ea typeface="ＭＳ Ｐゴシック" pitchFamily="34" charset="-128"/>
              </a:defRPr>
            </a:lvl2pPr>
            <a:lvl3pPr marL="1142898" indent="-228580" eaLnBrk="0" hangingPunct="0">
              <a:defRPr kumimoji="1">
                <a:solidFill>
                  <a:schemeClr val="tx1"/>
                </a:solidFill>
                <a:latin typeface="Arial" pitchFamily="34" charset="0"/>
                <a:ea typeface="ＭＳ Ｐゴシック" pitchFamily="34" charset="-128"/>
              </a:defRPr>
            </a:lvl3pPr>
            <a:lvl4pPr marL="1600057" indent="-228580" eaLnBrk="0" hangingPunct="0">
              <a:defRPr kumimoji="1">
                <a:solidFill>
                  <a:schemeClr val="tx1"/>
                </a:solidFill>
                <a:latin typeface="Arial" pitchFamily="34" charset="0"/>
                <a:ea typeface="ＭＳ Ｐゴシック" pitchFamily="34" charset="-128"/>
              </a:defRPr>
            </a:lvl4pPr>
            <a:lvl5pPr marL="2057217" indent="-228580" eaLnBrk="0" hangingPunct="0">
              <a:defRPr kumimoji="1">
                <a:solidFill>
                  <a:schemeClr val="tx1"/>
                </a:solidFill>
                <a:latin typeface="Arial" pitchFamily="34" charset="0"/>
                <a:ea typeface="ＭＳ Ｐゴシック" pitchFamily="34" charset="-128"/>
              </a:defRPr>
            </a:lvl5pPr>
            <a:lvl6pPr marL="2514376" indent="-228580" defTabSz="457159"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535" indent="-228580" defTabSz="457159"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8695" indent="-228580" defTabSz="457159"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5854" indent="-228580" defTabSz="457159"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eaLnBrk="1" hangingPunct="1"/>
            <a:fld id="{441E74C0-3056-47DB-AF69-DA22C79BFC21}" type="slidenum">
              <a:rPr lang="en-US" smtClean="0">
                <a:solidFill>
                  <a:prstClr val="black"/>
                </a:solidFill>
              </a:rPr>
              <a:pPr eaLnBrk="1" hangingPunct="1"/>
              <a:t>5</a:t>
            </a:fld>
            <a:endParaRPr lang="en-US" smtClean="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ea typeface="ＭＳ Ｐゴシック" pitchFamily="34" charset="-128"/>
              </a:rPr>
              <a:t>I changed the lines here from dashed to solid.</a:t>
            </a:r>
          </a:p>
          <a:p>
            <a:r>
              <a:rPr lang="en-US" dirty="0" smtClean="0">
                <a:ea typeface="ＭＳ Ｐゴシック" pitchFamily="34" charset="-128"/>
              </a:rPr>
              <a:t>7/25: Changed to ESLT</a:t>
            </a:r>
            <a:r>
              <a:rPr lang="en-US" baseline="0" dirty="0" smtClean="0">
                <a:ea typeface="ＭＳ Ｐゴシック" pitchFamily="34" charset="-128"/>
              </a:rPr>
              <a:t> now that the term is defined before this graphic.</a:t>
            </a:r>
          </a:p>
          <a:p>
            <a:endParaRPr lang="en-US" dirty="0" smtClean="0">
              <a:ea typeface="ＭＳ Ｐゴシック" pitchFamily="34" charset="-128"/>
            </a:endParaRPr>
          </a:p>
          <a:p>
            <a:r>
              <a:rPr lang="en-US" strike="sngStrike" dirty="0" smtClean="0">
                <a:ea typeface="ＭＳ Ｐゴシック" pitchFamily="34" charset="-128"/>
              </a:rPr>
              <a:t>Note that Earth-Space Link Terminals, while shown here, isn’t mentioned in the document until section 3. In part, that’s why I’ve not adjusted the term to show as “ESLT”.</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883" indent="-285724" eaLnBrk="0" hangingPunct="0">
              <a:defRPr kumimoji="1">
                <a:solidFill>
                  <a:schemeClr val="tx1"/>
                </a:solidFill>
                <a:latin typeface="Arial" pitchFamily="34" charset="0"/>
                <a:ea typeface="ＭＳ Ｐゴシック" pitchFamily="34" charset="-128"/>
              </a:defRPr>
            </a:lvl2pPr>
            <a:lvl3pPr marL="1142898" indent="-228580" eaLnBrk="0" hangingPunct="0">
              <a:defRPr kumimoji="1">
                <a:solidFill>
                  <a:schemeClr val="tx1"/>
                </a:solidFill>
                <a:latin typeface="Arial" pitchFamily="34" charset="0"/>
                <a:ea typeface="ＭＳ Ｐゴシック" pitchFamily="34" charset="-128"/>
              </a:defRPr>
            </a:lvl3pPr>
            <a:lvl4pPr marL="1600057" indent="-228580" eaLnBrk="0" hangingPunct="0">
              <a:defRPr kumimoji="1">
                <a:solidFill>
                  <a:schemeClr val="tx1"/>
                </a:solidFill>
                <a:latin typeface="Arial" pitchFamily="34" charset="0"/>
                <a:ea typeface="ＭＳ Ｐゴシック" pitchFamily="34" charset="-128"/>
              </a:defRPr>
            </a:lvl4pPr>
            <a:lvl5pPr marL="2057217" indent="-228580" eaLnBrk="0" hangingPunct="0">
              <a:defRPr kumimoji="1">
                <a:solidFill>
                  <a:schemeClr val="tx1"/>
                </a:solidFill>
                <a:latin typeface="Arial" pitchFamily="34" charset="0"/>
                <a:ea typeface="ＭＳ Ｐゴシック" pitchFamily="34" charset="-128"/>
              </a:defRPr>
            </a:lvl5pPr>
            <a:lvl6pPr marL="2514376" indent="-228580" defTabSz="457159"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535" indent="-228580" defTabSz="457159"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8695" indent="-228580" defTabSz="457159"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5854" indent="-228580" defTabSz="457159"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eaLnBrk="1" hangingPunct="1"/>
            <a:fld id="{441E74C0-3056-47DB-AF69-DA22C79BFC21}" type="slidenum">
              <a:rPr lang="en-US" smtClean="0">
                <a:solidFill>
                  <a:prstClr val="black"/>
                </a:solidFill>
              </a:rPr>
              <a:pPr eaLnBrk="1" hangingPunct="1"/>
              <a:t>6</a:t>
            </a:fld>
            <a:endParaRPr lang="en-US"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E23109-222F-0B45-8786-1D8A2D30368E}" type="datetimeFigureOut">
              <a:rPr lang="en-US" smtClean="0"/>
              <a:t>11/26/14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B8285-9E30-CC42-9883-AFD678E19272}" type="slidenum">
              <a:rPr lang="en-US" smtClean="0"/>
              <a:t>‹#›</a:t>
            </a:fld>
            <a:endParaRPr lang="en-US"/>
          </a:p>
        </p:txBody>
      </p:sp>
    </p:spTree>
    <p:extLst>
      <p:ext uri="{BB962C8B-B14F-4D97-AF65-F5344CB8AC3E}">
        <p14:creationId xmlns:p14="http://schemas.microsoft.com/office/powerpoint/2010/main" val="3557455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23109-222F-0B45-8786-1D8A2D30368E}" type="datetimeFigureOut">
              <a:rPr lang="en-US" smtClean="0"/>
              <a:t>11/26/14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B8285-9E30-CC42-9883-AFD678E19272}" type="slidenum">
              <a:rPr lang="en-US" smtClean="0"/>
              <a:t>‹#›</a:t>
            </a:fld>
            <a:endParaRPr lang="en-US"/>
          </a:p>
        </p:txBody>
      </p:sp>
    </p:spTree>
    <p:extLst>
      <p:ext uri="{BB962C8B-B14F-4D97-AF65-F5344CB8AC3E}">
        <p14:creationId xmlns:p14="http://schemas.microsoft.com/office/powerpoint/2010/main" val="2124652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23109-222F-0B45-8786-1D8A2D30368E}" type="datetimeFigureOut">
              <a:rPr lang="en-US" smtClean="0"/>
              <a:t>11/26/14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B8285-9E30-CC42-9883-AFD678E19272}" type="slidenum">
              <a:rPr lang="en-US" smtClean="0"/>
              <a:t>‹#›</a:t>
            </a:fld>
            <a:endParaRPr lang="en-US"/>
          </a:p>
        </p:txBody>
      </p:sp>
    </p:spTree>
    <p:extLst>
      <p:ext uri="{BB962C8B-B14F-4D97-AF65-F5344CB8AC3E}">
        <p14:creationId xmlns:p14="http://schemas.microsoft.com/office/powerpoint/2010/main" val="51818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23109-222F-0B45-8786-1D8A2D30368E}" type="datetimeFigureOut">
              <a:rPr lang="en-US" smtClean="0"/>
              <a:t>11/26/14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B8285-9E30-CC42-9883-AFD678E19272}" type="slidenum">
              <a:rPr lang="en-US" smtClean="0"/>
              <a:t>‹#›</a:t>
            </a:fld>
            <a:endParaRPr lang="en-US"/>
          </a:p>
        </p:txBody>
      </p:sp>
    </p:spTree>
    <p:extLst>
      <p:ext uri="{BB962C8B-B14F-4D97-AF65-F5344CB8AC3E}">
        <p14:creationId xmlns:p14="http://schemas.microsoft.com/office/powerpoint/2010/main" val="2399828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E23109-222F-0B45-8786-1D8A2D30368E}" type="datetimeFigureOut">
              <a:rPr lang="en-US" smtClean="0"/>
              <a:t>11/26/14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B8285-9E30-CC42-9883-AFD678E19272}" type="slidenum">
              <a:rPr lang="en-US" smtClean="0"/>
              <a:t>‹#›</a:t>
            </a:fld>
            <a:endParaRPr lang="en-US"/>
          </a:p>
        </p:txBody>
      </p:sp>
    </p:spTree>
    <p:extLst>
      <p:ext uri="{BB962C8B-B14F-4D97-AF65-F5344CB8AC3E}">
        <p14:creationId xmlns:p14="http://schemas.microsoft.com/office/powerpoint/2010/main" val="834991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E23109-222F-0B45-8786-1D8A2D30368E}" type="datetimeFigureOut">
              <a:rPr lang="en-US" smtClean="0"/>
              <a:t>11/26/14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B8285-9E30-CC42-9883-AFD678E19272}" type="slidenum">
              <a:rPr lang="en-US" smtClean="0"/>
              <a:t>‹#›</a:t>
            </a:fld>
            <a:endParaRPr lang="en-US"/>
          </a:p>
        </p:txBody>
      </p:sp>
    </p:spTree>
    <p:extLst>
      <p:ext uri="{BB962C8B-B14F-4D97-AF65-F5344CB8AC3E}">
        <p14:creationId xmlns:p14="http://schemas.microsoft.com/office/powerpoint/2010/main" val="3303748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E23109-222F-0B45-8786-1D8A2D30368E}" type="datetimeFigureOut">
              <a:rPr lang="en-US" smtClean="0"/>
              <a:t>11/26/14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9B8285-9E30-CC42-9883-AFD678E19272}" type="slidenum">
              <a:rPr lang="en-US" smtClean="0"/>
              <a:t>‹#›</a:t>
            </a:fld>
            <a:endParaRPr lang="en-US"/>
          </a:p>
        </p:txBody>
      </p:sp>
    </p:spTree>
    <p:extLst>
      <p:ext uri="{BB962C8B-B14F-4D97-AF65-F5344CB8AC3E}">
        <p14:creationId xmlns:p14="http://schemas.microsoft.com/office/powerpoint/2010/main" val="782574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E23109-222F-0B45-8786-1D8A2D30368E}" type="datetimeFigureOut">
              <a:rPr lang="en-US" smtClean="0"/>
              <a:t>11/26/14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9B8285-9E30-CC42-9883-AFD678E19272}" type="slidenum">
              <a:rPr lang="en-US" smtClean="0"/>
              <a:t>‹#›</a:t>
            </a:fld>
            <a:endParaRPr lang="en-US"/>
          </a:p>
        </p:txBody>
      </p:sp>
    </p:spTree>
    <p:extLst>
      <p:ext uri="{BB962C8B-B14F-4D97-AF65-F5344CB8AC3E}">
        <p14:creationId xmlns:p14="http://schemas.microsoft.com/office/powerpoint/2010/main" val="2890639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23109-222F-0B45-8786-1D8A2D30368E}" type="datetimeFigureOut">
              <a:rPr lang="en-US" smtClean="0"/>
              <a:t>11/26/14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9B8285-9E30-CC42-9883-AFD678E19272}" type="slidenum">
              <a:rPr lang="en-US" smtClean="0"/>
              <a:t>‹#›</a:t>
            </a:fld>
            <a:endParaRPr lang="en-US"/>
          </a:p>
        </p:txBody>
      </p:sp>
    </p:spTree>
    <p:extLst>
      <p:ext uri="{BB962C8B-B14F-4D97-AF65-F5344CB8AC3E}">
        <p14:creationId xmlns:p14="http://schemas.microsoft.com/office/powerpoint/2010/main" val="3836758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23109-222F-0B45-8786-1D8A2D30368E}" type="datetimeFigureOut">
              <a:rPr lang="en-US" smtClean="0"/>
              <a:t>11/26/14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B8285-9E30-CC42-9883-AFD678E19272}" type="slidenum">
              <a:rPr lang="en-US" smtClean="0"/>
              <a:t>‹#›</a:t>
            </a:fld>
            <a:endParaRPr lang="en-US"/>
          </a:p>
        </p:txBody>
      </p:sp>
    </p:spTree>
    <p:extLst>
      <p:ext uri="{BB962C8B-B14F-4D97-AF65-F5344CB8AC3E}">
        <p14:creationId xmlns:p14="http://schemas.microsoft.com/office/powerpoint/2010/main" val="9196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23109-222F-0B45-8786-1D8A2D30368E}" type="datetimeFigureOut">
              <a:rPr lang="en-US" smtClean="0"/>
              <a:t>11/26/14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B8285-9E30-CC42-9883-AFD678E19272}" type="slidenum">
              <a:rPr lang="en-US" smtClean="0"/>
              <a:t>‹#›</a:t>
            </a:fld>
            <a:endParaRPr lang="en-US"/>
          </a:p>
        </p:txBody>
      </p:sp>
    </p:spTree>
    <p:extLst>
      <p:ext uri="{BB962C8B-B14F-4D97-AF65-F5344CB8AC3E}">
        <p14:creationId xmlns:p14="http://schemas.microsoft.com/office/powerpoint/2010/main" val="29363602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23109-222F-0B45-8786-1D8A2D30368E}" type="datetimeFigureOut">
              <a:rPr lang="en-US" smtClean="0"/>
              <a:t>11/26/14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9B8285-9E30-CC42-9883-AFD678E19272}" type="slidenum">
              <a:rPr lang="en-US" smtClean="0"/>
              <a:t>‹#›</a:t>
            </a:fld>
            <a:endParaRPr lang="en-US"/>
          </a:p>
        </p:txBody>
      </p:sp>
    </p:spTree>
    <p:extLst>
      <p:ext uri="{BB962C8B-B14F-4D97-AF65-F5344CB8AC3E}">
        <p14:creationId xmlns:p14="http://schemas.microsoft.com/office/powerpoint/2010/main" val="384641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CCSDS Reference Architecture</a:t>
            </a:r>
            <a:endParaRPr lang="en-US" dirty="0"/>
          </a:p>
        </p:txBody>
      </p:sp>
      <p:sp>
        <p:nvSpPr>
          <p:cNvPr id="3" name="Subtitle 2"/>
          <p:cNvSpPr>
            <a:spLocks noGrp="1"/>
          </p:cNvSpPr>
          <p:nvPr>
            <p:ph type="subTitle" idx="1"/>
          </p:nvPr>
        </p:nvSpPr>
        <p:spPr/>
        <p:txBody>
          <a:bodyPr/>
          <a:lstStyle/>
          <a:p>
            <a:r>
              <a:rPr lang="en-US" dirty="0" smtClean="0"/>
              <a:t>Notes from SAWG discussion &amp; from SEA Report to CESG/CMC</a:t>
            </a:r>
          </a:p>
          <a:p>
            <a:r>
              <a:rPr lang="en-US" dirty="0" smtClean="0"/>
              <a:t>12 &amp; 17 Nov 2014</a:t>
            </a:r>
            <a:endParaRPr lang="en-US" dirty="0"/>
          </a:p>
        </p:txBody>
      </p:sp>
    </p:spTree>
    <p:extLst>
      <p:ext uri="{BB962C8B-B14F-4D97-AF65-F5344CB8AC3E}">
        <p14:creationId xmlns:p14="http://schemas.microsoft.com/office/powerpoint/2010/main" val="3625251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253"/>
            <a:ext cx="8229600" cy="786816"/>
          </a:xfrm>
        </p:spPr>
        <p:txBody>
          <a:bodyPr>
            <a:normAutofit fontScale="90000"/>
          </a:bodyPr>
          <a:lstStyle/>
          <a:p>
            <a:r>
              <a:rPr lang="en-US" dirty="0" smtClean="0"/>
              <a:t>CCSDS Reference Architecture Notes</a:t>
            </a:r>
            <a:endParaRPr lang="en-US" dirty="0"/>
          </a:p>
        </p:txBody>
      </p:sp>
      <p:sp>
        <p:nvSpPr>
          <p:cNvPr id="3" name="Content Placeholder 2"/>
          <p:cNvSpPr>
            <a:spLocks noGrp="1"/>
          </p:cNvSpPr>
          <p:nvPr>
            <p:ph idx="1"/>
          </p:nvPr>
        </p:nvSpPr>
        <p:spPr>
          <a:xfrm>
            <a:off x="457200" y="1165706"/>
            <a:ext cx="8229600" cy="4960457"/>
          </a:xfrm>
        </p:spPr>
        <p:txBody>
          <a:bodyPr>
            <a:normAutofit fontScale="70000" lnSpcReduction="20000"/>
          </a:bodyPr>
          <a:lstStyle/>
          <a:p>
            <a:r>
              <a:rPr lang="en-US" dirty="0" smtClean="0"/>
              <a:t>CCSDS </a:t>
            </a:r>
            <a:r>
              <a:rPr lang="en-US" dirty="0" smtClean="0"/>
              <a:t>overall </a:t>
            </a:r>
            <a:r>
              <a:rPr lang="en-US" dirty="0"/>
              <a:t>p</a:t>
            </a:r>
            <a:r>
              <a:rPr lang="en-US" dirty="0" smtClean="0"/>
              <a:t>roblem</a:t>
            </a:r>
            <a:r>
              <a:rPr lang="en-US" dirty="0" smtClean="0"/>
              <a:t>: </a:t>
            </a:r>
            <a:r>
              <a:rPr lang="en-US" dirty="0" smtClean="0"/>
              <a:t>WG overlaps</a:t>
            </a:r>
            <a:r>
              <a:rPr lang="en-US" dirty="0" smtClean="0"/>
              <a:t>, persistence, WGs that live in their own space and (often/largely) ignore </a:t>
            </a:r>
            <a:r>
              <a:rPr lang="en-US" dirty="0" smtClean="0"/>
              <a:t>others, no analytical mechanism for managing boundaries</a:t>
            </a:r>
            <a:endParaRPr lang="en-US" dirty="0" smtClean="0"/>
          </a:p>
          <a:p>
            <a:r>
              <a:rPr lang="en-US" dirty="0" smtClean="0"/>
              <a:t>CCSDS p</a:t>
            </a:r>
            <a:r>
              <a:rPr lang="en-US" dirty="0" smtClean="0"/>
              <a:t>rocess</a:t>
            </a:r>
            <a:r>
              <a:rPr lang="en-US" dirty="0" smtClean="0"/>
              <a:t>: </a:t>
            </a:r>
            <a:r>
              <a:rPr lang="en-US" dirty="0" smtClean="0"/>
              <a:t>create </a:t>
            </a:r>
            <a:r>
              <a:rPr lang="en-US" dirty="0" err="1" smtClean="0"/>
              <a:t>BoF</a:t>
            </a:r>
            <a:r>
              <a:rPr lang="en-US" dirty="0" smtClean="0"/>
              <a:t>, define charter</a:t>
            </a:r>
            <a:r>
              <a:rPr lang="en-US" dirty="0" smtClean="0"/>
              <a:t>, establish </a:t>
            </a:r>
            <a:r>
              <a:rPr lang="en-US" dirty="0" smtClean="0"/>
              <a:t>scope, </a:t>
            </a:r>
            <a:r>
              <a:rPr lang="en-US" dirty="0" smtClean="0"/>
              <a:t>create WG, </a:t>
            </a:r>
            <a:r>
              <a:rPr lang="en-US" dirty="0" smtClean="0"/>
              <a:t>define initial product </a:t>
            </a:r>
            <a:r>
              <a:rPr lang="en-US" dirty="0" smtClean="0"/>
              <a:t>set, </a:t>
            </a:r>
            <a:r>
              <a:rPr lang="en-US" dirty="0" smtClean="0"/>
              <a:t>evolve WG, </a:t>
            </a:r>
            <a:r>
              <a:rPr lang="en-US" dirty="0" smtClean="0"/>
              <a:t>re-define </a:t>
            </a:r>
            <a:r>
              <a:rPr lang="en-US" dirty="0" smtClean="0"/>
              <a:t>&amp; extend product </a:t>
            </a:r>
            <a:r>
              <a:rPr lang="en-US" dirty="0" smtClean="0"/>
              <a:t>set, persist for a long </a:t>
            </a:r>
            <a:r>
              <a:rPr lang="en-US" dirty="0" smtClean="0"/>
              <a:t>time (or, seldom, go out of business)</a:t>
            </a:r>
            <a:endParaRPr lang="en-US" dirty="0" smtClean="0"/>
          </a:p>
          <a:p>
            <a:r>
              <a:rPr lang="en-US" dirty="0" smtClean="0"/>
              <a:t>ECSS Process: create stand-alone WG, set context, provide guidance &amp; lessons learned, go out of business, hand-over to a technical area (TA) lead, revisit in 3-5 years, open once =&gt; leading to data repository instead of document structure</a:t>
            </a:r>
          </a:p>
          <a:p>
            <a:r>
              <a:rPr lang="en-US" dirty="0" smtClean="0"/>
              <a:t>Discussed possible u</a:t>
            </a:r>
            <a:r>
              <a:rPr lang="en-US" dirty="0" smtClean="0"/>
              <a:t>se </a:t>
            </a:r>
            <a:r>
              <a:rPr lang="en-US" dirty="0" smtClean="0"/>
              <a:t>of </a:t>
            </a:r>
            <a:r>
              <a:rPr lang="en-US" dirty="0" smtClean="0"/>
              <a:t>Mike</a:t>
            </a:r>
            <a:r>
              <a:rPr lang="en-US" dirty="0"/>
              <a:t> </a:t>
            </a:r>
            <a:r>
              <a:rPr lang="en-US" dirty="0" smtClean="0"/>
              <a:t>Kearney’s</a:t>
            </a:r>
            <a:r>
              <a:rPr lang="en-US" dirty="0" smtClean="0"/>
              <a:t> Area/WG “color chart” as a definition of CCSDS scope</a:t>
            </a:r>
            <a:endParaRPr lang="en-US" dirty="0" smtClean="0"/>
          </a:p>
          <a:p>
            <a:r>
              <a:rPr lang="en-US" dirty="0"/>
              <a:t>Discussed possible use of </a:t>
            </a:r>
            <a:r>
              <a:rPr lang="en-US" dirty="0" smtClean="0"/>
              <a:t>RASDS connectivity </a:t>
            </a:r>
            <a:r>
              <a:rPr lang="en-US" dirty="0" smtClean="0"/>
              <a:t>end-to-end diagrams from the Space Communications Cross Support Architecture documents (SCCS-ADD &amp; ARD) as a definition of the CCSDS scope and to define relationships between </a:t>
            </a:r>
            <a:endParaRPr lang="en-US" dirty="0"/>
          </a:p>
        </p:txBody>
      </p:sp>
    </p:spTree>
    <p:extLst>
      <p:ext uri="{BB962C8B-B14F-4D97-AF65-F5344CB8AC3E}">
        <p14:creationId xmlns:p14="http://schemas.microsoft.com/office/powerpoint/2010/main" val="1512686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24" name="Text Box 5"/>
          <p:cNvSpPr txBox="1">
            <a:spLocks noChangeArrowheads="1"/>
          </p:cNvSpPr>
          <p:nvPr/>
        </p:nvSpPr>
        <p:spPr bwMode="auto">
          <a:xfrm>
            <a:off x="424260" y="720040"/>
            <a:ext cx="8416770" cy="5801075"/>
          </a:xfrm>
          <a:prstGeom prst="rect">
            <a:avLst/>
          </a:prstGeom>
          <a:noFill/>
          <a:ln w="9525">
            <a:noFill/>
            <a:miter lim="800000"/>
            <a:headEnd/>
            <a:tailEnd/>
          </a:ln>
        </p:spPr>
        <p:txBody>
          <a:bodyPr wrap="square">
            <a:spAutoFit/>
          </a:bodyPr>
          <a:lstStyle/>
          <a:p>
            <a:pPr eaLnBrk="0" hangingPunct="0">
              <a:spcBef>
                <a:spcPct val="10000"/>
              </a:spcBef>
              <a:spcAft>
                <a:spcPct val="10000"/>
              </a:spcAft>
              <a:defRPr/>
            </a:pPr>
            <a:r>
              <a:rPr lang="en-US" dirty="0" smtClean="0">
                <a:effectLst>
                  <a:outerShdw blurRad="38100" dist="38100" dir="2700000" algn="tl">
                    <a:srgbClr val="C0C0C0"/>
                  </a:outerShdw>
                </a:effectLst>
                <a:latin typeface="Calibri" pitchFamily="34" charset="0"/>
                <a:ea typeface="ＭＳ Ｐゴシック" charset="-128"/>
              </a:rPr>
              <a:t>System Architecture </a:t>
            </a:r>
            <a:r>
              <a:rPr lang="en-US" dirty="0" err="1" smtClean="0">
                <a:effectLst>
                  <a:outerShdw blurRad="38100" dist="38100" dir="2700000" algn="tl">
                    <a:srgbClr val="C0C0C0"/>
                  </a:outerShdw>
                </a:effectLst>
                <a:latin typeface="Calibri" pitchFamily="34" charset="0"/>
                <a:ea typeface="ＭＳ Ｐゴシック" charset="-128"/>
              </a:rPr>
              <a:t>BoF</a:t>
            </a:r>
            <a:r>
              <a:rPr lang="en-US" dirty="0" smtClean="0">
                <a:effectLst>
                  <a:outerShdw blurRad="38100" dist="38100" dir="2700000" algn="tl">
                    <a:srgbClr val="C0C0C0"/>
                  </a:outerShdw>
                </a:effectLst>
                <a:latin typeface="Calibri" pitchFamily="34" charset="0"/>
                <a:ea typeface="ＭＳ Ｐゴシック" charset="-128"/>
              </a:rPr>
              <a:t> (SAWG restart)</a:t>
            </a:r>
            <a:endParaRPr lang="en-US" dirty="0">
              <a:effectLst>
                <a:outerShdw blurRad="38100" dist="38100" dir="2700000" algn="tl">
                  <a:srgbClr val="C0C0C0"/>
                </a:outerShdw>
              </a:effectLst>
              <a:latin typeface="Calibri" pitchFamily="34" charset="0"/>
              <a:ea typeface="ＭＳ Ｐゴシック" charset="-128"/>
            </a:endParaRPr>
          </a:p>
          <a:p>
            <a:pPr marL="457200" indent="-457200" eaLnBrk="0" hangingPunct="0">
              <a:buFont typeface="Arial" charset="0"/>
              <a:buNone/>
              <a:defRPr/>
            </a:pPr>
            <a:r>
              <a:rPr lang="en-GB" sz="1600" b="1" dirty="0">
                <a:latin typeface="Calibri" pitchFamily="34" charset="0"/>
                <a:ea typeface="ＭＳ Ｐゴシック" charset="-128"/>
                <a:cs typeface="Times New Roman" pitchFamily="18" charset="0"/>
              </a:rPr>
              <a:t>Goals: </a:t>
            </a:r>
          </a:p>
          <a:p>
            <a:pPr marL="457200" indent="-457200" eaLnBrk="0" hangingPunct="0">
              <a:buFontTx/>
              <a:buChar char="•"/>
              <a:defRPr/>
            </a:pPr>
            <a:r>
              <a:rPr lang="en-US" altLang="ja-JP" sz="1600" dirty="0" smtClean="0">
                <a:latin typeface="Calibri" pitchFamily="34" charset="0"/>
                <a:ea typeface="ＭＳ Ｐゴシック" charset="-128"/>
              </a:rPr>
              <a:t>Create CCSDS Reference Architecture for CMC (“cartoon” and formal model) </a:t>
            </a:r>
            <a:r>
              <a:rPr lang="en-US" altLang="ja-JP" sz="1600" dirty="0" smtClean="0">
                <a:solidFill>
                  <a:srgbClr val="FF0000"/>
                </a:solidFill>
                <a:latin typeface="Calibri" pitchFamily="34" charset="0"/>
                <a:ea typeface="ＭＳ Ｐゴシック" charset="-128"/>
              </a:rPr>
              <a:t>1.5 WY</a:t>
            </a:r>
          </a:p>
          <a:p>
            <a:pPr marL="457200" indent="-457200" eaLnBrk="0" hangingPunct="0">
              <a:buFontTx/>
              <a:buChar char="•"/>
              <a:defRPr/>
            </a:pPr>
            <a:r>
              <a:rPr lang="en-US" sz="1600" dirty="0">
                <a:latin typeface="Calibri" pitchFamily="34" charset="0"/>
                <a:ea typeface="ＭＳ Ｐゴシック" charset="-128"/>
              </a:rPr>
              <a:t>Develop a formal ontology for CCSDS and related XML schema </a:t>
            </a:r>
            <a:r>
              <a:rPr lang="en-US" sz="1600" dirty="0" smtClean="0">
                <a:latin typeface="Calibri" pitchFamily="34" charset="0"/>
                <a:ea typeface="ＭＳ Ｐゴシック" charset="-128"/>
              </a:rPr>
              <a:t>guidelines </a:t>
            </a:r>
            <a:r>
              <a:rPr lang="en-US" sz="1600" dirty="0" smtClean="0">
                <a:solidFill>
                  <a:srgbClr val="FF0000"/>
                </a:solidFill>
                <a:latin typeface="Calibri" pitchFamily="34" charset="0"/>
                <a:ea typeface="ＭＳ Ｐゴシック" charset="-128"/>
              </a:rPr>
              <a:t>2+ WY</a:t>
            </a:r>
            <a:endParaRPr lang="en-US" sz="1600" dirty="0">
              <a:solidFill>
                <a:srgbClr val="FF0000"/>
              </a:solidFill>
              <a:latin typeface="Calibri" pitchFamily="34" charset="0"/>
              <a:ea typeface="ＭＳ Ｐゴシック" charset="-128"/>
            </a:endParaRPr>
          </a:p>
          <a:p>
            <a:pPr marL="457200" indent="-457200" eaLnBrk="0" hangingPunct="0">
              <a:buFontTx/>
              <a:buChar char="•"/>
              <a:defRPr/>
            </a:pPr>
            <a:r>
              <a:rPr lang="en-US" sz="1600" dirty="0" smtClean="0">
                <a:latin typeface="Calibri" pitchFamily="34" charset="0"/>
                <a:ea typeface="ＭＳ Ｐゴシック" charset="-128"/>
              </a:rPr>
              <a:t>Refresh Reference Architecture for Space Data Systems (RASDS)  </a:t>
            </a:r>
            <a:r>
              <a:rPr lang="en-US" sz="1600" dirty="0" smtClean="0">
                <a:solidFill>
                  <a:srgbClr val="FF0000"/>
                </a:solidFill>
                <a:latin typeface="Calibri" pitchFamily="34" charset="0"/>
                <a:ea typeface="ＭＳ Ｐゴシック" charset="-128"/>
              </a:rPr>
              <a:t>1-2 WY</a:t>
            </a:r>
          </a:p>
          <a:p>
            <a:pPr marL="457200" indent="-457200" eaLnBrk="0" hangingPunct="0">
              <a:buFontTx/>
              <a:buChar char="•"/>
              <a:defRPr/>
            </a:pPr>
            <a:r>
              <a:rPr lang="en-US" sz="1600" dirty="0" smtClean="0">
                <a:latin typeface="Calibri" pitchFamily="34" charset="0"/>
                <a:ea typeface="ＭＳ Ｐゴシック" charset="-128"/>
              </a:rPr>
              <a:t>Develop a process for sustaining the reference architecture, ontology and schema </a:t>
            </a:r>
            <a:r>
              <a:rPr lang="en-US" sz="1600" dirty="0" smtClean="0">
                <a:solidFill>
                  <a:srgbClr val="FF0000"/>
                </a:solidFill>
                <a:latin typeface="Calibri" pitchFamily="34" charset="0"/>
                <a:ea typeface="ＭＳ Ｐゴシック" charset="-128"/>
              </a:rPr>
              <a:t>0.5 WY</a:t>
            </a:r>
            <a:endParaRPr lang="en-GB" sz="1600" dirty="0">
              <a:solidFill>
                <a:srgbClr val="FF0000"/>
              </a:solidFill>
              <a:latin typeface="Calibri" pitchFamily="34" charset="0"/>
              <a:ea typeface="ＭＳ Ｐゴシック" charset="-128"/>
            </a:endParaRPr>
          </a:p>
          <a:p>
            <a:pPr marL="457200" indent="-457200" eaLnBrk="0" hangingPunct="0">
              <a:defRPr/>
            </a:pPr>
            <a:r>
              <a:rPr lang="en-GB" sz="1600" b="1" dirty="0" err="1" smtClean="0">
                <a:latin typeface="Calibri" pitchFamily="34" charset="0"/>
                <a:ea typeface="ＭＳ Ｐゴシック" charset="-128"/>
              </a:rPr>
              <a:t>BoF</a:t>
            </a:r>
            <a:r>
              <a:rPr lang="en-GB" sz="1600" b="1" dirty="0" smtClean="0">
                <a:latin typeface="Calibri" pitchFamily="34" charset="0"/>
                <a:ea typeface="ＭＳ Ｐゴシック" charset="-128"/>
              </a:rPr>
              <a:t> Status</a:t>
            </a:r>
            <a:r>
              <a:rPr lang="en-GB" sz="1600" b="1" dirty="0">
                <a:latin typeface="Calibri" pitchFamily="34" charset="0"/>
                <a:ea typeface="ＭＳ Ｐゴシック" charset="-128"/>
              </a:rPr>
              <a:t>:</a:t>
            </a:r>
          </a:p>
          <a:p>
            <a:pPr marL="457200" indent="-457200" eaLnBrk="0" hangingPunct="0">
              <a:lnSpc>
                <a:spcPts val="1800"/>
              </a:lnSpc>
              <a:buSzPct val="125000"/>
              <a:buFontTx/>
              <a:buChar char="•"/>
              <a:defRPr/>
            </a:pPr>
            <a:r>
              <a:rPr lang="en-US" altLang="ja-JP" sz="1600" dirty="0" smtClean="0">
                <a:latin typeface="Calibri" pitchFamily="34" charset="0"/>
                <a:ea typeface="ＭＳ Ｐゴシック" charset="-128"/>
              </a:rPr>
              <a:t>Discussed CCSDS Reference Architecture, two possible initial approaches were discussed.  Propose doing it </a:t>
            </a:r>
            <a:r>
              <a:rPr lang="en-US" altLang="ja-JP" sz="1600" dirty="0">
                <a:latin typeface="Calibri" pitchFamily="34" charset="0"/>
                <a:ea typeface="ＭＳ Ｐゴシック" charset="-128"/>
              </a:rPr>
              <a:t>in 2 </a:t>
            </a:r>
            <a:r>
              <a:rPr lang="en-US" altLang="ja-JP" sz="1600" dirty="0" smtClean="0">
                <a:latin typeface="Calibri" pitchFamily="34" charset="0"/>
                <a:ea typeface="ＭＳ Ｐゴシック" charset="-128"/>
              </a:rPr>
              <a:t>stages, </a:t>
            </a:r>
            <a:r>
              <a:rPr lang="en-US" altLang="ja-JP" sz="1600" dirty="0">
                <a:latin typeface="Calibri" pitchFamily="34" charset="0"/>
                <a:ea typeface="ＭＳ Ｐゴシック" charset="-128"/>
              </a:rPr>
              <a:t>initial quick </a:t>
            </a:r>
            <a:r>
              <a:rPr lang="en-US" altLang="ja-JP" sz="1600" dirty="0" smtClean="0">
                <a:latin typeface="Calibri" pitchFamily="34" charset="0"/>
                <a:ea typeface="ＭＳ Ｐゴシック" charset="-128"/>
              </a:rPr>
              <a:t>“cartoon” form </a:t>
            </a:r>
            <a:r>
              <a:rPr lang="en-US" altLang="ja-JP" sz="1600" dirty="0">
                <a:latin typeface="Calibri" pitchFamily="34" charset="0"/>
                <a:ea typeface="ＭＳ Ｐゴシック" charset="-128"/>
              </a:rPr>
              <a:t>and </a:t>
            </a:r>
            <a:r>
              <a:rPr lang="en-US" altLang="ja-JP" sz="1600" dirty="0" smtClean="0">
                <a:latin typeface="Calibri" pitchFamily="34" charset="0"/>
                <a:ea typeface="ＭＳ Ｐゴシック" charset="-128"/>
              </a:rPr>
              <a:t>a more accurate, modeled, </a:t>
            </a:r>
            <a:r>
              <a:rPr lang="en-US" altLang="ja-JP" sz="1600" dirty="0" err="1" smtClean="0">
                <a:latin typeface="Calibri" pitchFamily="34" charset="0"/>
                <a:ea typeface="ＭＳ Ｐゴシック" charset="-128"/>
              </a:rPr>
              <a:t>SysML</a:t>
            </a:r>
            <a:r>
              <a:rPr lang="en-US" altLang="ja-JP" sz="1600" dirty="0" smtClean="0">
                <a:latin typeface="Calibri" pitchFamily="34" charset="0"/>
                <a:ea typeface="ＭＳ Ｐゴシック" charset="-128"/>
              </a:rPr>
              <a:t> version, and reviewed with WGs, CESG &amp; CMC.  Need agreement on approach before work is initiated.</a:t>
            </a:r>
          </a:p>
          <a:p>
            <a:pPr marL="457200" indent="-457200" eaLnBrk="0" hangingPunct="0">
              <a:lnSpc>
                <a:spcPts val="1800"/>
              </a:lnSpc>
              <a:buSzPct val="125000"/>
              <a:buFontTx/>
              <a:buChar char="•"/>
              <a:defRPr/>
            </a:pPr>
            <a:r>
              <a:rPr lang="en-US" sz="1600" dirty="0">
                <a:latin typeface="Calibri" pitchFamily="34" charset="0"/>
                <a:ea typeface="ＭＳ Ｐゴシック" charset="-128"/>
              </a:rPr>
              <a:t>Discussed development of a formal ontology (terms, cleaned up definitions, sources, and especially relationships) from the existing CCSDS Glossary (SANA version).  Agreement that this would improve overall CCSDS standards once developed and integrated into WG processes.  Interest &amp; support from two outside sources: ECSS and SC14.</a:t>
            </a:r>
          </a:p>
          <a:p>
            <a:pPr marL="457200" indent="-457200" eaLnBrk="0" hangingPunct="0">
              <a:lnSpc>
                <a:spcPts val="1800"/>
              </a:lnSpc>
              <a:buSzPct val="125000"/>
              <a:buFontTx/>
              <a:buChar char="•"/>
              <a:defRPr/>
            </a:pPr>
            <a:r>
              <a:rPr lang="en-US" sz="1600" dirty="0" smtClean="0">
                <a:latin typeface="Calibri" pitchFamily="34" charset="0"/>
                <a:ea typeface="ＭＳ Ｐゴシック" charset="-128"/>
              </a:rPr>
              <a:t>Discussed refresh of RASDS MB (overdue for 5 year review).  Agreement on value of adding three new viewpoints: service, operations, and physical.  Interest from two sources: CCSDS and users, and SC14.  Agreement that developing a </a:t>
            </a:r>
            <a:r>
              <a:rPr lang="en-US" sz="1600" dirty="0" err="1" smtClean="0">
                <a:latin typeface="Calibri" pitchFamily="34" charset="0"/>
                <a:ea typeface="ＭＳ Ｐゴシック" charset="-128"/>
              </a:rPr>
              <a:t>SysML</a:t>
            </a:r>
            <a:r>
              <a:rPr lang="en-US" sz="1600" dirty="0" smtClean="0">
                <a:latin typeface="Calibri" pitchFamily="34" charset="0"/>
                <a:ea typeface="ＭＳ Ｐゴシック" charset="-128"/>
              </a:rPr>
              <a:t>/UML annex would be useful.</a:t>
            </a:r>
          </a:p>
          <a:p>
            <a:pPr marL="457200" indent="-457200" eaLnBrk="0" hangingPunct="0">
              <a:lnSpc>
                <a:spcPts val="1800"/>
              </a:lnSpc>
              <a:buSzPct val="125000"/>
              <a:buFontTx/>
              <a:buChar char="•"/>
              <a:defRPr/>
            </a:pPr>
            <a:r>
              <a:rPr lang="en-US" sz="1600" dirty="0" smtClean="0">
                <a:latin typeface="Calibri" pitchFamily="34" charset="0"/>
                <a:ea typeface="ＭＳ Ｐゴシック" charset="-128"/>
              </a:rPr>
              <a:t>Discussed development of XML style &amp; structure guidelines, integration of the formal ontology terms in the development of improved schema, and content and structure validation tools. New source of support:  API Academy</a:t>
            </a:r>
          </a:p>
          <a:p>
            <a:pPr eaLnBrk="0" hangingPunct="0">
              <a:lnSpc>
                <a:spcPts val="1800"/>
              </a:lnSpc>
              <a:buSzPct val="125000"/>
              <a:defRPr/>
            </a:pPr>
            <a:r>
              <a:rPr lang="en-US" altLang="ja-JP" sz="1600" u="sng" dirty="0">
                <a:latin typeface="Calibri" pitchFamily="34" charset="0"/>
                <a:ea typeface="ＭＳ Ｐゴシック" pitchFamily="-107" charset="-128"/>
              </a:rPr>
              <a:t>Resolution: </a:t>
            </a:r>
            <a:r>
              <a:rPr lang="en-US" altLang="ja-JP" sz="1600" u="sng" dirty="0" smtClean="0">
                <a:latin typeface="Calibri" pitchFamily="34" charset="0"/>
                <a:ea typeface="ＭＳ Ｐゴシック" pitchFamily="-107" charset="-128"/>
              </a:rPr>
              <a:t>SAWG wishes </a:t>
            </a:r>
            <a:r>
              <a:rPr lang="en-US" altLang="ja-JP" sz="1600" u="sng" dirty="0">
                <a:latin typeface="Calibri" pitchFamily="34" charset="0"/>
                <a:ea typeface="ＭＳ Ｐゴシック" pitchFamily="-107" charset="-128"/>
              </a:rPr>
              <a:t>to </a:t>
            </a:r>
            <a:r>
              <a:rPr lang="en-US" altLang="ja-JP" sz="1600" u="sng" dirty="0" smtClean="0">
                <a:latin typeface="Calibri" pitchFamily="34" charset="0"/>
                <a:ea typeface="ＭＳ Ｐゴシック" pitchFamily="-107" charset="-128"/>
              </a:rPr>
              <a:t>restart and develop this set of standards and guidelines.  Some external resources appear to be available, but agency involvement is sought.</a:t>
            </a:r>
            <a:endParaRPr lang="en-GB" altLang="ja-JP" sz="1600" u="sng" dirty="0">
              <a:latin typeface="Calibri" pitchFamily="34" charset="0"/>
              <a:ea typeface="ＭＳ Ｐゴシック" pitchFamily="-107" charset="-128"/>
            </a:endParaRPr>
          </a:p>
          <a:p>
            <a:pPr lvl="1" eaLnBrk="0" hangingPunct="0">
              <a:lnSpc>
                <a:spcPts val="1800"/>
              </a:lnSpc>
              <a:buSzPct val="125000"/>
              <a:defRPr/>
            </a:pPr>
            <a:endParaRPr lang="fr-CA" sz="1600" dirty="0">
              <a:latin typeface="Calibri" pitchFamily="34" charset="0"/>
              <a:ea typeface="ＭＳ Ｐゴシック" charset="-128"/>
            </a:endParaRPr>
          </a:p>
        </p:txBody>
      </p:sp>
      <p:sp>
        <p:nvSpPr>
          <p:cNvPr id="23" name="Text Box 2"/>
          <p:cNvSpPr txBox="1">
            <a:spLocks noChangeArrowheads="1"/>
          </p:cNvSpPr>
          <p:nvPr/>
        </p:nvSpPr>
        <p:spPr bwMode="auto">
          <a:xfrm>
            <a:off x="1752600" y="90488"/>
            <a:ext cx="6019800" cy="461962"/>
          </a:xfrm>
          <a:prstGeom prst="rect">
            <a:avLst/>
          </a:prstGeom>
          <a:noFill/>
          <a:ln w="9525">
            <a:noFill/>
            <a:miter lim="800000"/>
            <a:headEnd/>
            <a:tailEnd/>
          </a:ln>
        </p:spPr>
        <p:txBody>
          <a:bodyPr>
            <a:spAutoFit/>
          </a:bodyPr>
          <a:lstStyle/>
          <a:p>
            <a:pPr lvl="1" eaLnBrk="0" hangingPunct="0">
              <a:spcBef>
                <a:spcPct val="50000"/>
              </a:spcBef>
              <a:defRPr/>
            </a:pPr>
            <a:r>
              <a:rPr lang="en-GB" sz="2400" dirty="0">
                <a:solidFill>
                  <a:srgbClr val="000099"/>
                </a:solidFill>
                <a:effectLst>
                  <a:outerShdw blurRad="38100" dist="38100" dir="2700000" algn="tl">
                    <a:srgbClr val="000000">
                      <a:alpha val="43137"/>
                    </a:srgbClr>
                  </a:outerShdw>
                </a:effectLst>
                <a:latin typeface="Calibri" pitchFamily="34" charset="0"/>
              </a:rPr>
              <a:t>Systems Engineering Area Report</a:t>
            </a:r>
            <a:endParaRPr lang="en-US" sz="2400" dirty="0">
              <a:solidFill>
                <a:srgbClr val="000099"/>
              </a:solidFill>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3301717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p:cNvGrpSpPr/>
          <p:nvPr/>
        </p:nvGrpSpPr>
        <p:grpSpPr>
          <a:xfrm>
            <a:off x="2033588" y="2101850"/>
            <a:ext cx="6358356" cy="4543425"/>
            <a:chOff x="2033588" y="2101850"/>
            <a:chExt cx="6358356" cy="4543425"/>
          </a:xfrm>
        </p:grpSpPr>
        <p:sp>
          <p:nvSpPr>
            <p:cNvPr id="36865" name="Rectangle 97"/>
            <p:cNvSpPr>
              <a:spLocks noChangeArrowheads="1"/>
            </p:cNvSpPr>
            <p:nvPr/>
          </p:nvSpPr>
          <p:spPr bwMode="auto">
            <a:xfrm>
              <a:off x="6464300" y="2484437"/>
              <a:ext cx="1841500" cy="3657600"/>
            </a:xfrm>
            <a:prstGeom prst="cube">
              <a:avLst>
                <a:gd name="adj" fmla="val 5639"/>
              </a:avLst>
            </a:prstGeom>
            <a:solidFill>
              <a:srgbClr val="CCFF66">
                <a:alpha val="76077"/>
              </a:srgbClr>
            </a:solidFill>
            <a:ln>
              <a:noFill/>
            </a:ln>
            <a:extLst>
              <a:ext uri="{91240B29-F687-4f45-9708-019B960494DF}">
                <a14:hiddenLine xmlns:a14="http://schemas.microsoft.com/office/drawing/2010/main" w="38100">
                  <a:solidFill>
                    <a:srgbClr val="000000"/>
                  </a:solidFill>
                  <a:round/>
                  <a:headEnd/>
                  <a:tailEnd/>
                </a14:hiddenLine>
              </a:ext>
            </a:extLst>
          </p:spPr>
          <p:txBody>
            <a:bodyPr anchor="ctr" anchorCtr="0"/>
            <a:lstStyle/>
            <a:p>
              <a:pPr algn="ctr"/>
              <a:endParaRPr kumimoji="1" lang="en-GB" sz="1000">
                <a:solidFill>
                  <a:schemeClr val="tx1"/>
                </a:solidFill>
                <a:latin typeface="Arial" pitchFamily="34" charset="0"/>
                <a:cs typeface="Arial" pitchFamily="34" charset="0"/>
              </a:endParaRPr>
            </a:p>
          </p:txBody>
        </p:sp>
        <p:sp>
          <p:nvSpPr>
            <p:cNvPr id="36866" name="Rectangle 97"/>
            <p:cNvSpPr>
              <a:spLocks noChangeArrowheads="1"/>
            </p:cNvSpPr>
            <p:nvPr/>
          </p:nvSpPr>
          <p:spPr bwMode="auto">
            <a:xfrm>
              <a:off x="4359275" y="2462213"/>
              <a:ext cx="1601788" cy="3657600"/>
            </a:xfrm>
            <a:prstGeom prst="cube">
              <a:avLst>
                <a:gd name="adj" fmla="val 3986"/>
              </a:avLst>
            </a:prstGeom>
            <a:solidFill>
              <a:srgbClr val="E0C62C">
                <a:alpha val="76077"/>
              </a:srgbClr>
            </a:solidFill>
            <a:ln>
              <a:noFill/>
            </a:ln>
            <a:extLst>
              <a:ext uri="{91240B29-F687-4f45-9708-019B960494DF}">
                <a14:hiddenLine xmlns:a14="http://schemas.microsoft.com/office/drawing/2010/main" w="9525">
                  <a:solidFill>
                    <a:srgbClr val="000000"/>
                  </a:solidFill>
                  <a:round/>
                  <a:headEnd/>
                  <a:tailEnd/>
                </a14:hiddenLine>
              </a:ext>
            </a:extLst>
          </p:spPr>
          <p:txBody>
            <a:bodyPr anchor="ctr" anchorCtr="0"/>
            <a:lstStyle/>
            <a:p>
              <a:pPr algn="ctr"/>
              <a:endParaRPr kumimoji="1" lang="en-GB" sz="1000">
                <a:solidFill>
                  <a:schemeClr val="tx1"/>
                </a:solidFill>
                <a:latin typeface="Arial" pitchFamily="34" charset="0"/>
                <a:cs typeface="Arial" pitchFamily="34" charset="0"/>
              </a:endParaRPr>
            </a:p>
          </p:txBody>
        </p:sp>
        <p:sp>
          <p:nvSpPr>
            <p:cNvPr id="36867" name="Rectangle 97"/>
            <p:cNvSpPr>
              <a:spLocks noChangeArrowheads="1"/>
            </p:cNvSpPr>
            <p:nvPr/>
          </p:nvSpPr>
          <p:spPr bwMode="auto">
            <a:xfrm>
              <a:off x="2033588" y="2468563"/>
              <a:ext cx="1905000" cy="3657600"/>
            </a:xfrm>
            <a:prstGeom prst="cube">
              <a:avLst>
                <a:gd name="adj" fmla="val 4903"/>
              </a:avLst>
            </a:prstGeom>
            <a:solidFill>
              <a:srgbClr val="CCFF66">
                <a:alpha val="7607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0"/>
            <a:lstStyle/>
            <a:p>
              <a:pPr algn="ctr"/>
              <a:endParaRPr kumimoji="1" lang="en-GB" sz="1000">
                <a:solidFill>
                  <a:schemeClr val="tx1"/>
                </a:solidFill>
                <a:latin typeface="Arial" pitchFamily="34" charset="0"/>
                <a:cs typeface="Arial" pitchFamily="34" charset="0"/>
              </a:endParaRPr>
            </a:p>
          </p:txBody>
        </p:sp>
        <p:cxnSp>
          <p:nvCxnSpPr>
            <p:cNvPr id="36868" name="Straight Connector 151"/>
            <p:cNvCxnSpPr>
              <a:cxnSpLocks noChangeShapeType="1"/>
            </p:cNvCxnSpPr>
            <p:nvPr/>
          </p:nvCxnSpPr>
          <p:spPr bwMode="auto">
            <a:xfrm>
              <a:off x="4800600" y="6257925"/>
              <a:ext cx="32099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869" name="Straight Connector 157"/>
            <p:cNvCxnSpPr>
              <a:cxnSpLocks noChangeShapeType="1"/>
              <a:stCxn id="36883" idx="2"/>
            </p:cNvCxnSpPr>
            <p:nvPr/>
          </p:nvCxnSpPr>
          <p:spPr bwMode="auto">
            <a:xfrm flipH="1">
              <a:off x="5493996" y="5764213"/>
              <a:ext cx="4025" cy="4937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36870" name="Elbow Connector 178"/>
            <p:cNvCxnSpPr>
              <a:cxnSpLocks noChangeShapeType="1"/>
              <a:stCxn id="36897" idx="3"/>
              <a:endCxn id="36882" idx="1"/>
            </p:cNvCxnSpPr>
            <p:nvPr/>
          </p:nvCxnSpPr>
          <p:spPr bwMode="auto">
            <a:xfrm>
              <a:off x="2810097" y="5668963"/>
              <a:ext cx="1685702" cy="3175"/>
            </a:xfrm>
            <a:prstGeom prst="straightConnector1">
              <a:avLst/>
            </a:prstGeom>
            <a:noFill/>
            <a:ln w="19050">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36871" name="Straight Connector 264"/>
            <p:cNvCxnSpPr>
              <a:cxnSpLocks noChangeShapeType="1"/>
              <a:stCxn id="36910" idx="2"/>
            </p:cNvCxnSpPr>
            <p:nvPr/>
          </p:nvCxnSpPr>
          <p:spPr bwMode="auto">
            <a:xfrm>
              <a:off x="6933120" y="5767388"/>
              <a:ext cx="0" cy="49053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36872" name="Rectangle 669"/>
            <p:cNvSpPr>
              <a:spLocks noChangeArrowheads="1"/>
            </p:cNvSpPr>
            <p:nvPr/>
          </p:nvSpPr>
          <p:spPr bwMode="auto">
            <a:xfrm>
              <a:off x="4500563" y="2543175"/>
              <a:ext cx="13192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p>
              <a:pPr algn="ctr"/>
              <a:r>
                <a:rPr lang="en-US" sz="1000" b="1" dirty="0">
                  <a:latin typeface="Arial" pitchFamily="34" charset="0"/>
                  <a:cs typeface="Arial" pitchFamily="34" charset="0"/>
                </a:rPr>
                <a:t>ABA Earth-Space</a:t>
              </a:r>
            </a:p>
            <a:p>
              <a:pPr algn="ctr"/>
              <a:r>
                <a:rPr lang="en-US" sz="1000" b="1" dirty="0">
                  <a:latin typeface="Arial" pitchFamily="34" charset="0"/>
                  <a:cs typeface="Arial" pitchFamily="34" charset="0"/>
                </a:rPr>
                <a:t>Link Terminal</a:t>
              </a:r>
            </a:p>
          </p:txBody>
        </p:sp>
        <p:sp>
          <p:nvSpPr>
            <p:cNvPr id="36873" name="Rectangle 671"/>
            <p:cNvSpPr>
              <a:spLocks noChangeArrowheads="1"/>
            </p:cNvSpPr>
            <p:nvPr/>
          </p:nvSpPr>
          <p:spPr bwMode="auto">
            <a:xfrm>
              <a:off x="6792119" y="2543175"/>
              <a:ext cx="11858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p>
              <a:pPr algn="ctr"/>
              <a:r>
                <a:rPr lang="en-US" sz="1000" b="1" dirty="0">
                  <a:latin typeface="Arial" pitchFamily="34" charset="0"/>
                  <a:cs typeface="Arial" pitchFamily="34" charset="0"/>
                </a:rPr>
                <a:t>ABA </a:t>
              </a:r>
              <a:r>
                <a:rPr lang="en-US" sz="1000" b="1" dirty="0" smtClean="0">
                  <a:latin typeface="Arial" pitchFamily="34" charset="0"/>
                  <a:cs typeface="Arial" pitchFamily="34" charset="0"/>
                </a:rPr>
                <a:t>Earth</a:t>
              </a:r>
              <a:br>
                <a:rPr lang="en-US" sz="1000" b="1" dirty="0" smtClean="0">
                  <a:latin typeface="Arial" pitchFamily="34" charset="0"/>
                  <a:cs typeface="Arial" pitchFamily="34" charset="0"/>
                </a:rPr>
              </a:br>
              <a:r>
                <a:rPr lang="en-US" sz="1000" b="1" dirty="0" smtClean="0">
                  <a:latin typeface="Arial" pitchFamily="34" charset="0"/>
                  <a:cs typeface="Arial" pitchFamily="34" charset="0"/>
                </a:rPr>
                <a:t>User </a:t>
              </a:r>
              <a:r>
                <a:rPr lang="en-US" sz="1000" b="1" dirty="0">
                  <a:latin typeface="Arial" pitchFamily="34" charset="0"/>
                  <a:cs typeface="Arial" pitchFamily="34" charset="0"/>
                </a:rPr>
                <a:t>Node</a:t>
              </a:r>
              <a:endParaRPr lang="en-US" sz="1000" dirty="0">
                <a:latin typeface="Arial" pitchFamily="34" charset="0"/>
                <a:cs typeface="Arial" pitchFamily="34" charset="0"/>
              </a:endParaRPr>
            </a:p>
          </p:txBody>
        </p:sp>
        <p:sp>
          <p:nvSpPr>
            <p:cNvPr id="36874" name="Rectangle 672"/>
            <p:cNvSpPr>
              <a:spLocks noChangeArrowheads="1"/>
            </p:cNvSpPr>
            <p:nvPr/>
          </p:nvSpPr>
          <p:spPr bwMode="auto">
            <a:xfrm>
              <a:off x="2443163" y="2543175"/>
              <a:ext cx="1085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p>
              <a:pPr algn="ctr"/>
              <a:r>
                <a:rPr lang="en-US" sz="1000" b="1" dirty="0">
                  <a:latin typeface="Arial" pitchFamily="34" charset="0"/>
                  <a:cs typeface="Arial" pitchFamily="34" charset="0"/>
                </a:rPr>
                <a:t>ABA Space User Node</a:t>
              </a:r>
              <a:endParaRPr lang="en-US" sz="1000" dirty="0">
                <a:latin typeface="Arial" pitchFamily="34" charset="0"/>
                <a:cs typeface="Arial" pitchFamily="34" charset="0"/>
              </a:endParaRPr>
            </a:p>
          </p:txBody>
        </p:sp>
        <p:sp>
          <p:nvSpPr>
            <p:cNvPr id="36875" name="Text Box 57"/>
            <p:cNvSpPr txBox="1">
              <a:spLocks noChangeArrowheads="1"/>
            </p:cNvSpPr>
            <p:nvPr/>
          </p:nvSpPr>
          <p:spPr bwMode="auto">
            <a:xfrm>
              <a:off x="3536950" y="6059488"/>
              <a:ext cx="11874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GB" sz="1000" b="1" dirty="0" smtClean="0">
                  <a:solidFill>
                    <a:srgbClr val="000099"/>
                  </a:solidFill>
                  <a:cs typeface="Arial" pitchFamily="34" charset="0"/>
                </a:rPr>
                <a:t>Ground-Space</a:t>
              </a:r>
              <a:endParaRPr lang="en-GB" sz="1000" b="1" dirty="0">
                <a:solidFill>
                  <a:srgbClr val="000099"/>
                </a:solidFill>
                <a:cs typeface="Arial" pitchFamily="34" charset="0"/>
              </a:endParaRPr>
            </a:p>
            <a:p>
              <a:pPr algn="ctr" eaLnBrk="1" hangingPunct="1"/>
              <a:r>
                <a:rPr lang="en-GB" sz="1000" b="1" dirty="0">
                  <a:solidFill>
                    <a:srgbClr val="000099"/>
                  </a:solidFill>
                  <a:cs typeface="Arial" pitchFamily="34" charset="0"/>
                </a:rPr>
                <a:t>CCSDS Protocols</a:t>
              </a:r>
            </a:p>
          </p:txBody>
        </p:sp>
        <p:sp>
          <p:nvSpPr>
            <p:cNvPr id="36876" name="Text Box 57"/>
            <p:cNvSpPr txBox="1">
              <a:spLocks noChangeArrowheads="1"/>
            </p:cNvSpPr>
            <p:nvPr/>
          </p:nvSpPr>
          <p:spPr bwMode="auto">
            <a:xfrm>
              <a:off x="6602413" y="6245225"/>
              <a:ext cx="10429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GB" sz="1000" b="1">
                  <a:solidFill>
                    <a:srgbClr val="000099"/>
                  </a:solidFill>
                  <a:cs typeface="Arial" pitchFamily="34" charset="0"/>
                </a:rPr>
                <a:t>Terrestrial</a:t>
              </a:r>
            </a:p>
            <a:p>
              <a:pPr algn="ctr" eaLnBrk="1" hangingPunct="1"/>
              <a:r>
                <a:rPr lang="en-GB" sz="1000" b="1">
                  <a:solidFill>
                    <a:srgbClr val="000099"/>
                  </a:solidFill>
                  <a:cs typeface="Arial" pitchFamily="34" charset="0"/>
                </a:rPr>
                <a:t>WAN</a:t>
              </a:r>
            </a:p>
          </p:txBody>
        </p:sp>
        <p:sp>
          <p:nvSpPr>
            <p:cNvPr id="117" name="TextBox 77"/>
            <p:cNvSpPr txBox="1">
              <a:spLocks noChangeArrowheads="1"/>
            </p:cNvSpPr>
            <p:nvPr/>
          </p:nvSpPr>
          <p:spPr bwMode="auto">
            <a:xfrm>
              <a:off x="5729902" y="5138738"/>
              <a:ext cx="66075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sz="1000" b="1" dirty="0" smtClean="0">
                  <a:solidFill>
                    <a:srgbClr val="0079A4"/>
                  </a:solidFill>
                  <a:latin typeface="Arial" pitchFamily="34" charset="0"/>
                  <a:cs typeface="Arial" pitchFamily="34" charset="0"/>
                </a:rPr>
                <a:t>VC X&amp;Y</a:t>
              </a:r>
            </a:p>
          </p:txBody>
        </p:sp>
        <p:sp>
          <p:nvSpPr>
            <p:cNvPr id="36879" name="Rectangle 592"/>
            <p:cNvSpPr>
              <a:spLocks noChangeArrowheads="1"/>
            </p:cNvSpPr>
            <p:nvPr/>
          </p:nvSpPr>
          <p:spPr bwMode="auto">
            <a:xfrm>
              <a:off x="2428876" y="2101850"/>
              <a:ext cx="1114425" cy="215900"/>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lnSpc>
                  <a:spcPct val="80000"/>
                </a:lnSpc>
                <a:spcBef>
                  <a:spcPct val="10000"/>
                </a:spcBef>
                <a:spcAft>
                  <a:spcPct val="10000"/>
                </a:spcAft>
                <a:buSzPct val="125000"/>
              </a:pPr>
              <a:r>
                <a:rPr lang="en-US" sz="1400">
                  <a:solidFill>
                    <a:schemeClr val="bg1"/>
                  </a:solidFill>
                  <a:latin typeface="+mj-lt"/>
                  <a:cs typeface="Arial" pitchFamily="34" charset="0"/>
                </a:rPr>
                <a:t>ABA</a:t>
              </a:r>
            </a:p>
          </p:txBody>
        </p:sp>
        <p:sp>
          <p:nvSpPr>
            <p:cNvPr id="36880" name="Rectangle 592"/>
            <p:cNvSpPr>
              <a:spLocks noChangeArrowheads="1"/>
            </p:cNvSpPr>
            <p:nvPr/>
          </p:nvSpPr>
          <p:spPr bwMode="auto">
            <a:xfrm>
              <a:off x="6826250" y="2101850"/>
              <a:ext cx="1117600" cy="215900"/>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lnSpc>
                  <a:spcPct val="80000"/>
                </a:lnSpc>
                <a:spcBef>
                  <a:spcPct val="10000"/>
                </a:spcBef>
                <a:spcAft>
                  <a:spcPct val="10000"/>
                </a:spcAft>
                <a:buSzPct val="125000"/>
              </a:pPr>
              <a:r>
                <a:rPr lang="en-US" sz="1400">
                  <a:solidFill>
                    <a:schemeClr val="bg1"/>
                  </a:solidFill>
                  <a:latin typeface="+mj-lt"/>
                  <a:cs typeface="Arial" pitchFamily="34" charset="0"/>
                </a:rPr>
                <a:t>ABA</a:t>
              </a:r>
            </a:p>
          </p:txBody>
        </p:sp>
        <p:sp>
          <p:nvSpPr>
            <p:cNvPr id="36881" name="Rectangle 592"/>
            <p:cNvSpPr>
              <a:spLocks noChangeArrowheads="1"/>
            </p:cNvSpPr>
            <p:nvPr/>
          </p:nvSpPr>
          <p:spPr bwMode="auto">
            <a:xfrm>
              <a:off x="4601369" y="2101850"/>
              <a:ext cx="1117600" cy="215900"/>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anchor="ctr"/>
            <a:lstStyle/>
            <a:p>
              <a:pPr algn="ctr">
                <a:lnSpc>
                  <a:spcPct val="80000"/>
                </a:lnSpc>
                <a:spcBef>
                  <a:spcPct val="10000"/>
                </a:spcBef>
                <a:spcAft>
                  <a:spcPct val="10000"/>
                </a:spcAft>
                <a:buSzPct val="125000"/>
              </a:pPr>
              <a:r>
                <a:rPr lang="en-US" sz="1400">
                  <a:solidFill>
                    <a:schemeClr val="bg1"/>
                  </a:solidFill>
                  <a:latin typeface="+mj-lt"/>
                  <a:cs typeface="Arial" pitchFamily="34" charset="0"/>
                </a:rPr>
                <a:t>ABA</a:t>
              </a:r>
            </a:p>
          </p:txBody>
        </p:sp>
        <p:sp>
          <p:nvSpPr>
            <p:cNvPr id="36882" name="Text Box 12"/>
            <p:cNvSpPr txBox="1">
              <a:spLocks noChangeArrowheads="1"/>
            </p:cNvSpPr>
            <p:nvPr/>
          </p:nvSpPr>
          <p:spPr bwMode="auto">
            <a:xfrm>
              <a:off x="4495799" y="5581650"/>
              <a:ext cx="585216" cy="180975"/>
            </a:xfrm>
            <a:prstGeom prst="rect">
              <a:avLst/>
            </a:prstGeom>
            <a:solidFill>
              <a:srgbClr val="99CCFF"/>
            </a:solidFill>
            <a:ln w="9525">
              <a:solidFill>
                <a:srgbClr val="000000"/>
              </a:solidFill>
              <a:miter lim="800000"/>
              <a:headEnd/>
              <a:tailEnd/>
            </a:ln>
          </p:spPr>
          <p:txBody>
            <a:bodyPr lIns="0" tIns="0" rIns="0" bIns="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dirty="0">
                  <a:solidFill>
                    <a:schemeClr val="tx1"/>
                  </a:solidFill>
                  <a:ea typeface="ÇlÇr ñæí©" charset="-128"/>
                  <a:cs typeface="Arial" pitchFamily="34" charset="0"/>
                </a:rPr>
                <a:t>RF &amp; Mod</a:t>
              </a:r>
              <a:endParaRPr lang="en-US" sz="1000" dirty="0">
                <a:solidFill>
                  <a:schemeClr val="tx1"/>
                </a:solidFill>
                <a:cs typeface="Arial" pitchFamily="34" charset="0"/>
              </a:endParaRPr>
            </a:p>
          </p:txBody>
        </p:sp>
        <p:sp>
          <p:nvSpPr>
            <p:cNvPr id="36883" name="Text Box 16"/>
            <p:cNvSpPr txBox="1">
              <a:spLocks noChangeArrowheads="1"/>
            </p:cNvSpPr>
            <p:nvPr/>
          </p:nvSpPr>
          <p:spPr bwMode="auto">
            <a:xfrm>
              <a:off x="5205413" y="5581650"/>
              <a:ext cx="585216" cy="182563"/>
            </a:xfrm>
            <a:prstGeom prst="rect">
              <a:avLst/>
            </a:prstGeom>
            <a:solidFill>
              <a:srgbClr val="99CCFF"/>
            </a:solidFill>
            <a:ln w="9525">
              <a:solidFill>
                <a:srgbClr val="000000"/>
              </a:solidFill>
              <a:miter lim="800000"/>
              <a:headEnd/>
              <a:tailEnd/>
            </a:ln>
          </p:spPr>
          <p:txBody>
            <a:bodyPr lIns="0" tIns="0" rIns="0" bIns="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a:solidFill>
                    <a:schemeClr val="tx1"/>
                  </a:solidFill>
                  <a:ea typeface="ÇlÇr ñæí©" charset="-128"/>
                  <a:cs typeface="Arial" pitchFamily="34" charset="0"/>
                </a:rPr>
                <a:t>IP</a:t>
              </a:r>
              <a:endParaRPr lang="en-US" sz="1000">
                <a:solidFill>
                  <a:schemeClr val="tx1"/>
                </a:solidFill>
                <a:cs typeface="Arial" pitchFamily="34" charset="0"/>
              </a:endParaRPr>
            </a:p>
          </p:txBody>
        </p:sp>
        <p:cxnSp>
          <p:nvCxnSpPr>
            <p:cNvPr id="75" name="Straight Connector 74"/>
            <p:cNvCxnSpPr>
              <a:cxnSpLocks noChangeShapeType="1"/>
              <a:stCxn id="36889" idx="3"/>
              <a:endCxn id="36882" idx="0"/>
            </p:cNvCxnSpPr>
            <p:nvPr/>
          </p:nvCxnSpPr>
          <p:spPr bwMode="auto">
            <a:xfrm>
              <a:off x="4778518" y="4792283"/>
              <a:ext cx="9889" cy="789367"/>
            </a:xfrm>
            <a:prstGeom prst="line">
              <a:avLst/>
            </a:prstGeom>
            <a:noFill/>
            <a:ln w="19050">
              <a:solidFill>
                <a:srgbClr val="00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6" name="Straight Connector 75"/>
            <p:cNvCxnSpPr>
              <a:cxnSpLocks noChangeShapeType="1"/>
            </p:cNvCxnSpPr>
            <p:nvPr/>
          </p:nvCxnSpPr>
          <p:spPr bwMode="auto">
            <a:xfrm>
              <a:off x="5486400" y="4791869"/>
              <a:ext cx="7144" cy="789781"/>
            </a:xfrm>
            <a:prstGeom prst="line">
              <a:avLst/>
            </a:prstGeom>
            <a:noFill/>
            <a:ln w="19050">
              <a:solidFill>
                <a:srgbClr val="00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6886" name="Text Box 15"/>
            <p:cNvSpPr txBox="1">
              <a:spLocks noChangeArrowheads="1"/>
            </p:cNvSpPr>
            <p:nvPr/>
          </p:nvSpPr>
          <p:spPr bwMode="auto">
            <a:xfrm>
              <a:off x="5205413" y="5145088"/>
              <a:ext cx="585216" cy="182562"/>
            </a:xfrm>
            <a:prstGeom prst="rect">
              <a:avLst/>
            </a:prstGeom>
            <a:solidFill>
              <a:srgbClr val="99CCFF"/>
            </a:solidFill>
            <a:ln w="9525">
              <a:solidFill>
                <a:srgbClr val="000000"/>
              </a:solidFill>
              <a:miter lim="800000"/>
              <a:headEnd/>
              <a:tailEnd/>
            </a:ln>
          </p:spPr>
          <p:txBody>
            <a:bodyPr lIns="0" tIns="0" rIns="0" bIns="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a:solidFill>
                    <a:schemeClr val="tx1"/>
                  </a:solidFill>
                  <a:ea typeface="ÇlÇr ñæí©" charset="-128"/>
                  <a:cs typeface="Arial" pitchFamily="34" charset="0"/>
                </a:rPr>
                <a:t>TCP</a:t>
              </a:r>
              <a:endParaRPr lang="en-US" sz="1000">
                <a:solidFill>
                  <a:schemeClr val="tx1"/>
                </a:solidFill>
                <a:cs typeface="Arial" pitchFamily="34" charset="0"/>
              </a:endParaRPr>
            </a:p>
          </p:txBody>
        </p:sp>
        <p:sp>
          <p:nvSpPr>
            <p:cNvPr id="36887" name="Text Box 12"/>
            <p:cNvSpPr txBox="1">
              <a:spLocks noChangeArrowheads="1"/>
            </p:cNvSpPr>
            <p:nvPr/>
          </p:nvSpPr>
          <p:spPr bwMode="auto">
            <a:xfrm>
              <a:off x="4495799" y="5365750"/>
              <a:ext cx="585216" cy="182563"/>
            </a:xfrm>
            <a:prstGeom prst="rect">
              <a:avLst/>
            </a:prstGeom>
            <a:solidFill>
              <a:srgbClr val="99CCFF"/>
            </a:solidFill>
            <a:ln w="9525">
              <a:solidFill>
                <a:srgbClr val="000000"/>
              </a:solidFill>
              <a:miter lim="800000"/>
              <a:headEnd/>
              <a:tailEnd/>
            </a:ln>
          </p:spPr>
          <p:txBody>
            <a:bodyPr lIns="0" tIns="0" rIns="0" bIns="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dirty="0">
                  <a:solidFill>
                    <a:schemeClr val="tx1"/>
                  </a:solidFill>
                  <a:ea typeface="ÇlÇr ñæí©" charset="-128"/>
                  <a:cs typeface="Arial" pitchFamily="34" charset="0"/>
                </a:rPr>
                <a:t>C &amp; S</a:t>
              </a:r>
              <a:endParaRPr lang="en-US" sz="1000" dirty="0">
                <a:solidFill>
                  <a:schemeClr val="tx1"/>
                </a:solidFill>
                <a:cs typeface="Arial" pitchFamily="34" charset="0"/>
              </a:endParaRPr>
            </a:p>
          </p:txBody>
        </p:sp>
        <p:sp>
          <p:nvSpPr>
            <p:cNvPr id="36888" name="Text Box 15"/>
            <p:cNvSpPr txBox="1">
              <a:spLocks noChangeArrowheads="1"/>
            </p:cNvSpPr>
            <p:nvPr/>
          </p:nvSpPr>
          <p:spPr bwMode="auto">
            <a:xfrm>
              <a:off x="5205413" y="4926013"/>
              <a:ext cx="585216" cy="182562"/>
            </a:xfrm>
            <a:prstGeom prst="rect">
              <a:avLst/>
            </a:prstGeom>
            <a:solidFill>
              <a:srgbClr val="99CCFF"/>
            </a:solidFill>
            <a:ln w="9525">
              <a:solidFill>
                <a:srgbClr val="000000"/>
              </a:solidFill>
              <a:miter lim="800000"/>
              <a:headEnd/>
              <a:tailEnd/>
            </a:ln>
          </p:spPr>
          <p:txBody>
            <a:bodyPr lIns="0" tIns="0" rIns="0" bIns="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dirty="0">
                  <a:solidFill>
                    <a:schemeClr val="tx1"/>
                  </a:solidFill>
                  <a:ea typeface="ÇlÇr ñæí©" charset="-128"/>
                  <a:cs typeface="Arial" pitchFamily="34" charset="0"/>
                </a:rPr>
                <a:t>F-Frame</a:t>
              </a:r>
              <a:endParaRPr lang="en-US" sz="1000" dirty="0">
                <a:solidFill>
                  <a:schemeClr val="tx1"/>
                </a:solidFill>
                <a:cs typeface="Arial" pitchFamily="34" charset="0"/>
              </a:endParaRPr>
            </a:p>
          </p:txBody>
        </p:sp>
        <p:sp>
          <p:nvSpPr>
            <p:cNvPr id="36889" name="Oval 7"/>
            <p:cNvSpPr>
              <a:spLocks noChangeArrowheads="1"/>
            </p:cNvSpPr>
            <p:nvPr/>
          </p:nvSpPr>
          <p:spPr bwMode="auto">
            <a:xfrm>
              <a:off x="4633913" y="4540250"/>
              <a:ext cx="987425" cy="295275"/>
            </a:xfrm>
            <a:prstGeom prst="ellipse">
              <a:avLst/>
            </a:prstGeom>
            <a:solidFill>
              <a:srgbClr val="FF99CC"/>
            </a:solidFill>
            <a:ln w="9525">
              <a:solidFill>
                <a:srgbClr val="000000"/>
              </a:solidFill>
              <a:round/>
              <a:headEnd/>
              <a:tailEnd/>
            </a:ln>
          </p:spPr>
          <p:txBody>
            <a:bodyPr lIns="0" tIns="0" rIns="0" bIns="0" anchor="ctr" anchorCtr="0"/>
            <a:lstStyle/>
            <a:p>
              <a:pPr algn="ctr">
                <a:lnSpc>
                  <a:spcPct val="80000"/>
                </a:lnSpc>
              </a:pPr>
              <a:r>
                <a:rPr lang="en-US" sz="1000">
                  <a:latin typeface="Arial" pitchFamily="34" charset="0"/>
                  <a:ea typeface="ÇlÇr ñæí©" charset="-128"/>
                  <a:cs typeface="Arial" pitchFamily="34" charset="0"/>
                </a:rPr>
                <a:t>F-Frame</a:t>
              </a:r>
            </a:p>
            <a:p>
              <a:pPr algn="ctr">
                <a:lnSpc>
                  <a:spcPct val="80000"/>
                </a:lnSpc>
              </a:pPr>
              <a:r>
                <a:rPr lang="en-US" sz="1000">
                  <a:latin typeface="Arial" pitchFamily="34" charset="0"/>
                  <a:ea typeface="ÇlÇr ñæí©" charset="-128"/>
                  <a:cs typeface="Arial" pitchFamily="34" charset="0"/>
                </a:rPr>
                <a:t>Production</a:t>
              </a:r>
              <a:endParaRPr lang="en-US" sz="1000">
                <a:latin typeface="Arial" pitchFamily="34" charset="0"/>
                <a:cs typeface="Arial" pitchFamily="34" charset="0"/>
              </a:endParaRPr>
            </a:p>
          </p:txBody>
        </p:sp>
        <p:sp>
          <p:nvSpPr>
            <p:cNvPr id="36890" name="TextBox 76"/>
            <p:cNvSpPr txBox="1">
              <a:spLocks noChangeArrowheads="1"/>
            </p:cNvSpPr>
            <p:nvPr/>
          </p:nvSpPr>
          <p:spPr bwMode="auto">
            <a:xfrm>
              <a:off x="2853353" y="5394325"/>
              <a:ext cx="66075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0">
              <a:spAutoFit/>
            </a:bodyPr>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b="1" dirty="0">
                  <a:solidFill>
                    <a:srgbClr val="0079A4"/>
                  </a:solidFill>
                  <a:cs typeface="Arial" pitchFamily="34" charset="0"/>
                </a:rPr>
                <a:t>VC X&amp;Y</a:t>
              </a:r>
            </a:p>
          </p:txBody>
        </p:sp>
        <p:sp>
          <p:nvSpPr>
            <p:cNvPr id="105" name="Rounded Rectangle 104"/>
            <p:cNvSpPr/>
            <p:nvPr/>
          </p:nvSpPr>
          <p:spPr bwMode="auto">
            <a:xfrm>
              <a:off x="2251076" y="3233738"/>
              <a:ext cx="517525" cy="230187"/>
            </a:xfrm>
            <a:prstGeom prst="roundRect">
              <a:avLst/>
            </a:prstGeom>
            <a:solidFill>
              <a:srgbClr val="FA7D81"/>
            </a:solidFill>
            <a:ln w="9525" cap="flat" cmpd="sng" algn="ctr">
              <a:solidFill>
                <a:schemeClr val="tx1"/>
              </a:solidFill>
              <a:prstDash val="solid"/>
              <a:round/>
              <a:headEnd type="none" w="med" len="med"/>
              <a:tailEnd type="none" w="med" len="med"/>
            </a:ln>
            <a:effectLst/>
          </p:spPr>
          <p:txBody>
            <a:bodyPr anchor="ctr" anchorCtr="0"/>
            <a:lstStyle/>
            <a:p>
              <a:pPr algn="ctr">
                <a:defRPr/>
              </a:pPr>
              <a:r>
                <a:rPr lang="en-US" sz="1000" dirty="0">
                  <a:solidFill>
                    <a:srgbClr val="000000"/>
                  </a:solidFill>
                  <a:latin typeface="Arial" pitchFamily="34" charset="0"/>
                  <a:cs typeface="Arial" pitchFamily="34" charset="0"/>
                </a:rPr>
                <a:t>CMD</a:t>
              </a:r>
            </a:p>
          </p:txBody>
        </p:sp>
        <p:sp>
          <p:nvSpPr>
            <p:cNvPr id="36892" name="TextBox 77"/>
            <p:cNvSpPr txBox="1">
              <a:spLocks noChangeArrowheads="1"/>
            </p:cNvSpPr>
            <p:nvPr/>
          </p:nvSpPr>
          <p:spPr bwMode="auto">
            <a:xfrm>
              <a:off x="3447145" y="3302000"/>
              <a:ext cx="4828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0">
              <a:spAutoFit/>
            </a:bodyPr>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b="1">
                  <a:solidFill>
                    <a:srgbClr val="0079A4"/>
                  </a:solidFill>
                  <a:cs typeface="Arial" pitchFamily="34" charset="0"/>
                </a:rPr>
                <a:t>VC Y</a:t>
              </a:r>
            </a:p>
          </p:txBody>
        </p:sp>
        <p:sp>
          <p:nvSpPr>
            <p:cNvPr id="36893" name="TextBox 77"/>
            <p:cNvSpPr txBox="1">
              <a:spLocks noChangeArrowheads="1"/>
            </p:cNvSpPr>
            <p:nvPr/>
          </p:nvSpPr>
          <p:spPr bwMode="auto">
            <a:xfrm>
              <a:off x="2500994" y="3484563"/>
              <a:ext cx="4828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0">
              <a:spAutoFit/>
            </a:bodyPr>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b="1">
                  <a:solidFill>
                    <a:srgbClr val="0079A4"/>
                  </a:solidFill>
                  <a:cs typeface="Arial" pitchFamily="34" charset="0"/>
                </a:rPr>
                <a:t>VC X</a:t>
              </a:r>
            </a:p>
          </p:txBody>
        </p:sp>
        <p:sp>
          <p:nvSpPr>
            <p:cNvPr id="108" name="Magnetic Disk 18"/>
            <p:cNvSpPr/>
            <p:nvPr/>
          </p:nvSpPr>
          <p:spPr>
            <a:xfrm>
              <a:off x="3188521" y="3041650"/>
              <a:ext cx="455613" cy="228600"/>
            </a:xfrm>
            <a:prstGeom prst="flowChartMagneticDisk">
              <a:avLst/>
            </a:prstGeom>
            <a:ln w="12700" cap="flat" cmpd="sng" algn="ctr">
              <a:solidFill>
                <a:scrgbClr r="0" g="0" b="0"/>
              </a:solidFill>
              <a:prstDash val="solid"/>
              <a:round/>
              <a:headEnd w="med" len="med"/>
              <a:tailEnd w="med" len="med"/>
            </a:ln>
          </p:spPr>
          <p:style>
            <a:lnRef idx="2">
              <a:schemeClr val="accent4"/>
            </a:lnRef>
            <a:fillRef idx="1">
              <a:schemeClr val="lt1"/>
            </a:fillRef>
            <a:effectRef idx="0">
              <a:schemeClr val="accent4"/>
            </a:effectRef>
            <a:fontRef idx="minor">
              <a:schemeClr val="dk1"/>
            </a:fontRef>
          </p:style>
          <p:txBody>
            <a:bodyPr anchor="ctr" anchorCtr="0"/>
            <a:lstStyle/>
            <a:p>
              <a:pPr algn="ctr" eaLnBrk="0" fontAlgn="auto" hangingPunct="0">
                <a:spcBef>
                  <a:spcPts val="0"/>
                </a:spcBef>
                <a:spcAft>
                  <a:spcPts val="0"/>
                </a:spcAft>
                <a:defRPr/>
              </a:pPr>
              <a:endParaRPr lang="en-US" sz="1000">
                <a:latin typeface="Arial" pitchFamily="34" charset="0"/>
                <a:cs typeface="Arial" pitchFamily="34" charset="0"/>
              </a:endParaRPr>
            </a:p>
          </p:txBody>
        </p:sp>
        <p:cxnSp>
          <p:nvCxnSpPr>
            <p:cNvPr id="109" name="Straight Connector 108"/>
            <p:cNvCxnSpPr>
              <a:cxnSpLocks noChangeShapeType="1"/>
              <a:stCxn id="36900" idx="4"/>
              <a:endCxn id="36897" idx="0"/>
            </p:cNvCxnSpPr>
            <p:nvPr/>
          </p:nvCxnSpPr>
          <p:spPr bwMode="auto">
            <a:xfrm>
              <a:off x="2509838" y="4158695"/>
              <a:ext cx="7651" cy="1419780"/>
            </a:xfrm>
            <a:prstGeom prst="line">
              <a:avLst/>
            </a:prstGeom>
            <a:noFill/>
            <a:ln w="19050">
              <a:solidFill>
                <a:srgbClr val="00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6896" name="Text Box 15"/>
            <p:cNvSpPr txBox="1">
              <a:spLocks noChangeArrowheads="1"/>
            </p:cNvSpPr>
            <p:nvPr/>
          </p:nvSpPr>
          <p:spPr bwMode="auto">
            <a:xfrm>
              <a:off x="2224881" y="4924425"/>
              <a:ext cx="585216" cy="182563"/>
            </a:xfrm>
            <a:prstGeom prst="rect">
              <a:avLst/>
            </a:prstGeom>
            <a:solidFill>
              <a:srgbClr val="99CCFF"/>
            </a:solidFill>
            <a:ln w="9525">
              <a:solidFill>
                <a:srgbClr val="000000"/>
              </a:solidFill>
              <a:miter lim="800000"/>
              <a:headEnd/>
              <a:tailEnd/>
            </a:ln>
          </p:spPr>
          <p:txBody>
            <a:bodyPr lIns="33840" tIns="31320" rIns="33840" bIns="3132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dirty="0" smtClean="0">
                  <a:solidFill>
                    <a:schemeClr val="tx1"/>
                  </a:solidFill>
                  <a:ea typeface="ÇlÇr ñæí©" charset="-128"/>
                  <a:cs typeface="Arial" pitchFamily="34" charset="0"/>
                </a:rPr>
                <a:t>AOS/TC</a:t>
              </a:r>
              <a:endParaRPr lang="en-US" sz="1000" dirty="0">
                <a:solidFill>
                  <a:schemeClr val="tx1"/>
                </a:solidFill>
                <a:cs typeface="Arial" pitchFamily="34" charset="0"/>
              </a:endParaRPr>
            </a:p>
          </p:txBody>
        </p:sp>
        <p:sp>
          <p:nvSpPr>
            <p:cNvPr id="36897" name="Text Box 12"/>
            <p:cNvSpPr txBox="1">
              <a:spLocks noChangeArrowheads="1"/>
            </p:cNvSpPr>
            <p:nvPr/>
          </p:nvSpPr>
          <p:spPr bwMode="auto">
            <a:xfrm>
              <a:off x="2224881" y="5578475"/>
              <a:ext cx="585216" cy="180975"/>
            </a:xfrm>
            <a:prstGeom prst="rect">
              <a:avLst/>
            </a:prstGeom>
            <a:solidFill>
              <a:srgbClr val="99CCFF"/>
            </a:solidFill>
            <a:ln w="9525">
              <a:solidFill>
                <a:srgbClr val="000000"/>
              </a:solidFill>
              <a:miter lim="800000"/>
              <a:headEnd/>
              <a:tailEnd/>
            </a:ln>
          </p:spPr>
          <p:txBody>
            <a:bodyPr lIns="0" tIns="0" rIns="0" bIns="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a:solidFill>
                    <a:schemeClr val="tx1"/>
                  </a:solidFill>
                  <a:ea typeface="ÇlÇr ñæí©" charset="-128"/>
                  <a:cs typeface="Arial" pitchFamily="34" charset="0"/>
                </a:rPr>
                <a:t>RF &amp; Mod</a:t>
              </a:r>
              <a:endParaRPr lang="en-US" sz="1000">
                <a:solidFill>
                  <a:schemeClr val="tx1"/>
                </a:solidFill>
                <a:cs typeface="Arial" pitchFamily="34" charset="0"/>
              </a:endParaRPr>
            </a:p>
          </p:txBody>
        </p:sp>
        <p:sp>
          <p:nvSpPr>
            <p:cNvPr id="36898" name="Text Box 12"/>
            <p:cNvSpPr txBox="1">
              <a:spLocks noChangeArrowheads="1"/>
            </p:cNvSpPr>
            <p:nvPr/>
          </p:nvSpPr>
          <p:spPr bwMode="auto">
            <a:xfrm>
              <a:off x="2224881" y="5364163"/>
              <a:ext cx="585216" cy="180975"/>
            </a:xfrm>
            <a:prstGeom prst="rect">
              <a:avLst/>
            </a:prstGeom>
            <a:solidFill>
              <a:srgbClr val="99CCFF"/>
            </a:solidFill>
            <a:ln w="9525">
              <a:solidFill>
                <a:srgbClr val="000000"/>
              </a:solidFill>
              <a:miter lim="800000"/>
              <a:headEnd/>
              <a:tailEnd/>
            </a:ln>
          </p:spPr>
          <p:txBody>
            <a:bodyPr lIns="33840" tIns="31320" rIns="33840" bIns="3132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dirty="0">
                  <a:solidFill>
                    <a:schemeClr val="tx1"/>
                  </a:solidFill>
                  <a:ea typeface="ÇlÇr ñæí©" charset="-128"/>
                  <a:cs typeface="Arial" pitchFamily="34" charset="0"/>
                </a:rPr>
                <a:t>C &amp; S</a:t>
              </a:r>
              <a:endParaRPr lang="en-US" sz="1000" dirty="0">
                <a:solidFill>
                  <a:schemeClr val="tx1"/>
                </a:solidFill>
                <a:cs typeface="Arial" pitchFamily="34" charset="0"/>
              </a:endParaRPr>
            </a:p>
          </p:txBody>
        </p:sp>
        <p:sp>
          <p:nvSpPr>
            <p:cNvPr id="36899" name="Text Box 15"/>
            <p:cNvSpPr txBox="1">
              <a:spLocks noChangeArrowheads="1"/>
            </p:cNvSpPr>
            <p:nvPr/>
          </p:nvSpPr>
          <p:spPr bwMode="auto">
            <a:xfrm>
              <a:off x="2226469" y="4481513"/>
              <a:ext cx="585216" cy="182562"/>
            </a:xfrm>
            <a:prstGeom prst="rect">
              <a:avLst/>
            </a:prstGeom>
            <a:solidFill>
              <a:srgbClr val="99CCFF"/>
            </a:solidFill>
            <a:ln w="9525">
              <a:solidFill>
                <a:srgbClr val="000000"/>
              </a:solidFill>
              <a:miter lim="800000"/>
              <a:headEnd/>
              <a:tailEnd/>
            </a:ln>
          </p:spPr>
          <p:txBody>
            <a:bodyPr lIns="33840" tIns="31320" rIns="33840" bIns="3132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dirty="0">
                  <a:solidFill>
                    <a:schemeClr val="tx1"/>
                  </a:solidFill>
                  <a:ea typeface="ÇlÇr ñæí©" charset="-128"/>
                  <a:cs typeface="Arial" pitchFamily="34" charset="0"/>
                </a:rPr>
                <a:t>SPP</a:t>
              </a:r>
              <a:endParaRPr lang="en-US" sz="1000" dirty="0">
                <a:solidFill>
                  <a:schemeClr val="tx1"/>
                </a:solidFill>
                <a:cs typeface="Arial" pitchFamily="34" charset="0"/>
              </a:endParaRPr>
            </a:p>
          </p:txBody>
        </p:sp>
        <p:sp>
          <p:nvSpPr>
            <p:cNvPr id="36900" name="Oval 7"/>
            <p:cNvSpPr>
              <a:spLocks noChangeArrowheads="1"/>
            </p:cNvSpPr>
            <p:nvPr/>
          </p:nvSpPr>
          <p:spPr bwMode="auto">
            <a:xfrm>
              <a:off x="2033588" y="3866595"/>
              <a:ext cx="952500" cy="292100"/>
            </a:xfrm>
            <a:prstGeom prst="ellipse">
              <a:avLst/>
            </a:prstGeom>
            <a:solidFill>
              <a:srgbClr val="FF99CC"/>
            </a:solidFill>
            <a:ln w="9525">
              <a:solidFill>
                <a:srgbClr val="000000"/>
              </a:solidFill>
              <a:round/>
              <a:headEnd/>
              <a:tailEnd/>
            </a:ln>
          </p:spPr>
          <p:txBody>
            <a:bodyPr lIns="0" tIns="0" rIns="0" bIns="0" anchor="ctr" anchorCtr="0"/>
            <a:lstStyle/>
            <a:p>
              <a:pPr algn="ctr">
                <a:lnSpc>
                  <a:spcPct val="80000"/>
                </a:lnSpc>
              </a:pPr>
              <a:r>
                <a:rPr lang="en-US" sz="900" dirty="0">
                  <a:latin typeface="Arial" pitchFamily="34" charset="0"/>
                  <a:ea typeface="ÇlÇr ñæí©" charset="-128"/>
                  <a:cs typeface="Arial" pitchFamily="34" charset="0"/>
                </a:rPr>
                <a:t>Space SPP</a:t>
              </a:r>
            </a:p>
            <a:p>
              <a:pPr algn="ctr">
                <a:lnSpc>
                  <a:spcPct val="80000"/>
                </a:lnSpc>
              </a:pPr>
              <a:r>
                <a:rPr lang="en-US" sz="900" dirty="0">
                  <a:latin typeface="Arial" pitchFamily="34" charset="0"/>
                  <a:ea typeface="ÇlÇr ñæí©" charset="-128"/>
                  <a:cs typeface="Arial" pitchFamily="34" charset="0"/>
                </a:rPr>
                <a:t>Application</a:t>
              </a:r>
              <a:endParaRPr lang="en-US" sz="900" dirty="0">
                <a:latin typeface="Arial" pitchFamily="34" charset="0"/>
                <a:cs typeface="Arial" pitchFamily="34" charset="0"/>
              </a:endParaRPr>
            </a:p>
          </p:txBody>
        </p:sp>
        <p:cxnSp>
          <p:nvCxnSpPr>
            <p:cNvPr id="36901" name="Elbow Connector 121"/>
            <p:cNvCxnSpPr>
              <a:cxnSpLocks noChangeShapeType="1"/>
              <a:stCxn id="36926" idx="2"/>
              <a:endCxn id="36899" idx="3"/>
            </p:cNvCxnSpPr>
            <p:nvPr/>
          </p:nvCxnSpPr>
          <p:spPr bwMode="auto">
            <a:xfrm rot="5400000">
              <a:off x="3042426" y="4190448"/>
              <a:ext cx="151606" cy="613087"/>
            </a:xfrm>
            <a:prstGeom prst="bentConnector2">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36902" name="Elbow Connector 122"/>
            <p:cNvCxnSpPr>
              <a:cxnSpLocks noChangeShapeType="1"/>
            </p:cNvCxnSpPr>
            <p:nvPr/>
          </p:nvCxnSpPr>
          <p:spPr bwMode="auto">
            <a:xfrm rot="5400000">
              <a:off x="2929758" y="3749675"/>
              <a:ext cx="968375" cy="9525"/>
            </a:xfrm>
            <a:prstGeom prst="bentConnector3">
              <a:avLst>
                <a:gd name="adj1" fmla="val 50000"/>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cxnSp>
        <p:cxnSp>
          <p:nvCxnSpPr>
            <p:cNvPr id="36903" name="Elbow Connector 125"/>
            <p:cNvCxnSpPr>
              <a:cxnSpLocks noChangeShapeType="1"/>
            </p:cNvCxnSpPr>
            <p:nvPr/>
          </p:nvCxnSpPr>
          <p:spPr bwMode="auto">
            <a:xfrm>
              <a:off x="2509838" y="3463925"/>
              <a:ext cx="0" cy="381000"/>
            </a:xfrm>
            <a:prstGeom prst="straightConnector1">
              <a:avLst/>
            </a:prstGeom>
            <a:noFill/>
            <a:ln w="19050">
              <a:solidFill>
                <a:schemeClr val="tx1"/>
              </a:solidFill>
              <a:round/>
              <a:headEnd type="arrow" w="med" len="med"/>
              <a:tailEnd/>
            </a:ln>
            <a:extLst>
              <a:ext uri="{909E8E84-426E-40dd-AFC4-6F175D3DCCD1}">
                <a14:hiddenFill xmlns:a14="http://schemas.microsoft.com/office/drawing/2010/main">
                  <a:noFill/>
                </a14:hiddenFill>
              </a:ext>
            </a:extLst>
          </p:spPr>
        </p:cxnSp>
        <p:sp>
          <p:nvSpPr>
            <p:cNvPr id="36904" name="Oval 7"/>
            <p:cNvSpPr>
              <a:spLocks noChangeArrowheads="1"/>
            </p:cNvSpPr>
            <p:nvPr/>
          </p:nvSpPr>
          <p:spPr bwMode="auto">
            <a:xfrm>
              <a:off x="2940839" y="3586163"/>
              <a:ext cx="950976" cy="293687"/>
            </a:xfrm>
            <a:prstGeom prst="ellipse">
              <a:avLst/>
            </a:prstGeom>
            <a:solidFill>
              <a:srgbClr val="FF99CC"/>
            </a:solidFill>
            <a:ln w="9525">
              <a:solidFill>
                <a:srgbClr val="000000"/>
              </a:solidFill>
              <a:round/>
              <a:headEnd/>
              <a:tailEnd/>
            </a:ln>
          </p:spPr>
          <p:txBody>
            <a:bodyPr lIns="0" tIns="0" rIns="0" bIns="0" anchor="ctr" anchorCtr="0"/>
            <a:lstStyle/>
            <a:p>
              <a:pPr algn="ctr">
                <a:lnSpc>
                  <a:spcPct val="80000"/>
                </a:lnSpc>
              </a:pPr>
              <a:r>
                <a:rPr lang="en-US" sz="900" dirty="0">
                  <a:latin typeface="Arial" pitchFamily="34" charset="0"/>
                  <a:ea typeface="ÇlÇr ñæí©" charset="-128"/>
                  <a:cs typeface="Arial" pitchFamily="34" charset="0"/>
                </a:rPr>
                <a:t>Space File Application</a:t>
              </a:r>
              <a:endParaRPr lang="en-US" sz="900" dirty="0">
                <a:latin typeface="Arial" pitchFamily="34" charset="0"/>
                <a:cs typeface="Arial" pitchFamily="34" charset="0"/>
              </a:endParaRPr>
            </a:p>
          </p:txBody>
        </p:sp>
        <p:sp>
          <p:nvSpPr>
            <p:cNvPr id="128" name="TextBox 77"/>
            <p:cNvSpPr txBox="1">
              <a:spLocks noChangeArrowheads="1"/>
            </p:cNvSpPr>
            <p:nvPr/>
          </p:nvSpPr>
          <p:spPr bwMode="auto">
            <a:xfrm>
              <a:off x="6832352" y="3286125"/>
              <a:ext cx="6751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sz="1000" b="1" dirty="0" smtClean="0">
                  <a:solidFill>
                    <a:srgbClr val="0079A4"/>
                  </a:solidFill>
                  <a:latin typeface="Arial" pitchFamily="34" charset="0"/>
                  <a:cs typeface="Arial" pitchFamily="34" charset="0"/>
                </a:rPr>
                <a:t>To VC X</a:t>
              </a:r>
            </a:p>
          </p:txBody>
        </p:sp>
        <p:sp>
          <p:nvSpPr>
            <p:cNvPr id="133" name="TextBox 77"/>
            <p:cNvSpPr txBox="1">
              <a:spLocks noChangeArrowheads="1"/>
            </p:cNvSpPr>
            <p:nvPr/>
          </p:nvSpPr>
          <p:spPr bwMode="auto">
            <a:xfrm>
              <a:off x="7152576" y="5121275"/>
              <a:ext cx="6960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sz="1000" b="1" dirty="0" smtClean="0">
                  <a:solidFill>
                    <a:srgbClr val="0079A4"/>
                  </a:solidFill>
                  <a:latin typeface="Arial" pitchFamily="34" charset="0"/>
                  <a:cs typeface="Arial" pitchFamily="34" charset="0"/>
                </a:rPr>
                <a:t> VC X&amp;Y</a:t>
              </a:r>
            </a:p>
          </p:txBody>
        </p:sp>
        <p:sp>
          <p:nvSpPr>
            <p:cNvPr id="135" name="TextBox 77"/>
            <p:cNvSpPr txBox="1">
              <a:spLocks noChangeArrowheads="1"/>
            </p:cNvSpPr>
            <p:nvPr/>
          </p:nvSpPr>
          <p:spPr bwMode="auto">
            <a:xfrm>
              <a:off x="7681493" y="3105150"/>
              <a:ext cx="7104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0">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sz="1000" b="1" dirty="0" smtClean="0">
                  <a:solidFill>
                    <a:srgbClr val="0079A4"/>
                  </a:solidFill>
                  <a:latin typeface="Arial" pitchFamily="34" charset="0"/>
                  <a:cs typeface="Arial" pitchFamily="34" charset="0"/>
                </a:rPr>
                <a:t>To VC  Y</a:t>
              </a:r>
            </a:p>
          </p:txBody>
        </p:sp>
        <p:sp>
          <p:nvSpPr>
            <p:cNvPr id="36908" name="Oval 7"/>
            <p:cNvSpPr>
              <a:spLocks noChangeArrowheads="1"/>
            </p:cNvSpPr>
            <p:nvPr/>
          </p:nvSpPr>
          <p:spPr bwMode="auto">
            <a:xfrm>
              <a:off x="7278623" y="3436938"/>
              <a:ext cx="1018661" cy="299302"/>
            </a:xfrm>
            <a:prstGeom prst="ellipse">
              <a:avLst/>
            </a:prstGeom>
            <a:solidFill>
              <a:srgbClr val="FF99CC"/>
            </a:solidFill>
            <a:ln w="9525">
              <a:solidFill>
                <a:srgbClr val="000000"/>
              </a:solidFill>
              <a:round/>
              <a:headEnd/>
              <a:tailEnd/>
            </a:ln>
          </p:spPr>
          <p:txBody>
            <a:bodyPr lIns="0" tIns="0" rIns="0" bIns="0" anchor="ctr" anchorCtr="0"/>
            <a:lstStyle/>
            <a:p>
              <a:pPr algn="ctr">
                <a:lnSpc>
                  <a:spcPct val="80000"/>
                </a:lnSpc>
              </a:pPr>
              <a:r>
                <a:rPr lang="en-US" sz="1000" dirty="0">
                  <a:latin typeface="Arial" pitchFamily="34" charset="0"/>
                  <a:ea typeface="ÇlÇr ñæí©" charset="-128"/>
                  <a:cs typeface="Arial" pitchFamily="34" charset="0"/>
                </a:rPr>
                <a:t>User File Application</a:t>
              </a:r>
              <a:endParaRPr lang="en-US" sz="1000" dirty="0">
                <a:latin typeface="Arial" pitchFamily="34" charset="0"/>
                <a:cs typeface="Arial" pitchFamily="34" charset="0"/>
              </a:endParaRPr>
            </a:p>
          </p:txBody>
        </p:sp>
        <p:sp>
          <p:nvSpPr>
            <p:cNvPr id="137" name="Magnetic Disk 18"/>
            <p:cNvSpPr/>
            <p:nvPr/>
          </p:nvSpPr>
          <p:spPr>
            <a:xfrm>
              <a:off x="7549325" y="2897188"/>
              <a:ext cx="409575" cy="203200"/>
            </a:xfrm>
            <a:prstGeom prst="flowChartMagneticDisk">
              <a:avLst/>
            </a:prstGeom>
            <a:ln w="12700" cap="flat" cmpd="sng" algn="ctr">
              <a:solidFill>
                <a:scrgbClr r="0" g="0" b="0"/>
              </a:solidFill>
              <a:prstDash val="solid"/>
              <a:round/>
              <a:headEnd w="med" len="med"/>
              <a:tailEnd w="med" len="med"/>
            </a:ln>
          </p:spPr>
          <p:style>
            <a:lnRef idx="2">
              <a:schemeClr val="accent4"/>
            </a:lnRef>
            <a:fillRef idx="1">
              <a:schemeClr val="lt1"/>
            </a:fillRef>
            <a:effectRef idx="0">
              <a:schemeClr val="accent4"/>
            </a:effectRef>
            <a:fontRef idx="minor">
              <a:schemeClr val="dk1"/>
            </a:fontRef>
          </p:style>
          <p:txBody>
            <a:bodyPr anchor="ctr" anchorCtr="0"/>
            <a:lstStyle/>
            <a:p>
              <a:pPr algn="ctr" eaLnBrk="0" fontAlgn="auto" hangingPunct="0">
                <a:spcBef>
                  <a:spcPts val="0"/>
                </a:spcBef>
                <a:spcAft>
                  <a:spcPts val="0"/>
                </a:spcAft>
                <a:defRPr/>
              </a:pPr>
              <a:endParaRPr lang="en-US" sz="1000">
                <a:latin typeface="Arial" pitchFamily="34" charset="0"/>
                <a:cs typeface="Arial" pitchFamily="34" charset="0"/>
              </a:endParaRPr>
            </a:p>
          </p:txBody>
        </p:sp>
        <p:sp>
          <p:nvSpPr>
            <p:cNvPr id="36910" name="Text Box 16"/>
            <p:cNvSpPr txBox="1">
              <a:spLocks noChangeArrowheads="1"/>
            </p:cNvSpPr>
            <p:nvPr/>
          </p:nvSpPr>
          <p:spPr bwMode="auto">
            <a:xfrm>
              <a:off x="6640512" y="5583238"/>
              <a:ext cx="585216" cy="184150"/>
            </a:xfrm>
            <a:prstGeom prst="rect">
              <a:avLst/>
            </a:prstGeom>
            <a:solidFill>
              <a:srgbClr val="99CCFF"/>
            </a:solidFill>
            <a:ln w="9525">
              <a:solidFill>
                <a:srgbClr val="000000"/>
              </a:solidFill>
              <a:miter lim="800000"/>
              <a:headEnd/>
              <a:tailEnd/>
            </a:ln>
          </p:spPr>
          <p:txBody>
            <a:bodyPr lIns="33840" tIns="31320" rIns="33840" bIns="3132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a:solidFill>
                    <a:schemeClr val="tx1"/>
                  </a:solidFill>
                  <a:ea typeface="ÇlÇr ñæí©" charset="-128"/>
                  <a:cs typeface="Arial" pitchFamily="34" charset="0"/>
                </a:rPr>
                <a:t>IP</a:t>
              </a:r>
              <a:endParaRPr lang="en-US" sz="1000">
                <a:solidFill>
                  <a:schemeClr val="tx1"/>
                </a:solidFill>
                <a:cs typeface="Arial" pitchFamily="34" charset="0"/>
              </a:endParaRPr>
            </a:p>
          </p:txBody>
        </p:sp>
        <p:cxnSp>
          <p:nvCxnSpPr>
            <p:cNvPr id="139" name="Straight Connector 138"/>
            <p:cNvCxnSpPr>
              <a:cxnSpLocks noChangeShapeType="1"/>
              <a:stCxn id="36916" idx="4"/>
              <a:endCxn id="36910" idx="0"/>
            </p:cNvCxnSpPr>
            <p:nvPr/>
          </p:nvCxnSpPr>
          <p:spPr bwMode="auto">
            <a:xfrm>
              <a:off x="6884218" y="3928265"/>
              <a:ext cx="48902" cy="1654973"/>
            </a:xfrm>
            <a:prstGeom prst="line">
              <a:avLst/>
            </a:prstGeom>
            <a:noFill/>
            <a:ln w="19050">
              <a:solidFill>
                <a:srgbClr val="00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6912" name="Text Box 15"/>
            <p:cNvSpPr txBox="1">
              <a:spLocks noChangeArrowheads="1"/>
            </p:cNvSpPr>
            <p:nvPr/>
          </p:nvSpPr>
          <p:spPr bwMode="auto">
            <a:xfrm>
              <a:off x="6640512" y="5143500"/>
              <a:ext cx="585216" cy="182563"/>
            </a:xfrm>
            <a:prstGeom prst="rect">
              <a:avLst/>
            </a:prstGeom>
            <a:solidFill>
              <a:srgbClr val="99CCFF"/>
            </a:solidFill>
            <a:ln w="9525">
              <a:solidFill>
                <a:srgbClr val="000000"/>
              </a:solidFill>
              <a:miter lim="800000"/>
              <a:headEnd/>
              <a:tailEnd/>
            </a:ln>
          </p:spPr>
          <p:txBody>
            <a:bodyPr lIns="33840" tIns="31320" rIns="33840" bIns="3132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a:solidFill>
                    <a:schemeClr val="tx1"/>
                  </a:solidFill>
                  <a:ea typeface="ÇlÇr ñæí©" charset="-128"/>
                  <a:cs typeface="Arial" pitchFamily="34" charset="0"/>
                </a:rPr>
                <a:t>TCP</a:t>
              </a:r>
              <a:endParaRPr lang="en-US" sz="1000">
                <a:solidFill>
                  <a:schemeClr val="tx1"/>
                </a:solidFill>
                <a:cs typeface="Arial" pitchFamily="34" charset="0"/>
              </a:endParaRPr>
            </a:p>
          </p:txBody>
        </p:sp>
        <p:sp>
          <p:nvSpPr>
            <p:cNvPr id="36913" name="Text Box 15"/>
            <p:cNvSpPr txBox="1">
              <a:spLocks noChangeArrowheads="1"/>
            </p:cNvSpPr>
            <p:nvPr/>
          </p:nvSpPr>
          <p:spPr bwMode="auto">
            <a:xfrm>
              <a:off x="6640512" y="4924425"/>
              <a:ext cx="585216" cy="184150"/>
            </a:xfrm>
            <a:prstGeom prst="rect">
              <a:avLst/>
            </a:prstGeom>
            <a:solidFill>
              <a:srgbClr val="99CCFF"/>
            </a:solidFill>
            <a:ln w="9525">
              <a:solidFill>
                <a:srgbClr val="000000"/>
              </a:solidFill>
              <a:miter lim="800000"/>
              <a:headEnd/>
              <a:tailEnd/>
            </a:ln>
          </p:spPr>
          <p:txBody>
            <a:bodyPr lIns="33840" tIns="31320" rIns="33840" bIns="3132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dirty="0">
                  <a:solidFill>
                    <a:schemeClr val="tx1"/>
                  </a:solidFill>
                  <a:ea typeface="ÇlÇr ñæí©" charset="-128"/>
                  <a:cs typeface="Arial" pitchFamily="34" charset="0"/>
                </a:rPr>
                <a:t>F-Frame</a:t>
              </a:r>
              <a:endParaRPr lang="en-US" sz="1000" dirty="0">
                <a:solidFill>
                  <a:schemeClr val="tx1"/>
                </a:solidFill>
                <a:cs typeface="Arial" pitchFamily="34" charset="0"/>
              </a:endParaRPr>
            </a:p>
          </p:txBody>
        </p:sp>
        <p:sp>
          <p:nvSpPr>
            <p:cNvPr id="36914" name="Text Box 15"/>
            <p:cNvSpPr txBox="1">
              <a:spLocks noChangeArrowheads="1"/>
            </p:cNvSpPr>
            <p:nvPr/>
          </p:nvSpPr>
          <p:spPr bwMode="auto">
            <a:xfrm>
              <a:off x="6640512" y="4708525"/>
              <a:ext cx="585216" cy="182563"/>
            </a:xfrm>
            <a:prstGeom prst="rect">
              <a:avLst/>
            </a:prstGeom>
            <a:solidFill>
              <a:srgbClr val="99CCFF"/>
            </a:solidFill>
            <a:ln w="9525">
              <a:solidFill>
                <a:srgbClr val="000000"/>
              </a:solidFill>
              <a:miter lim="800000"/>
              <a:headEnd/>
              <a:tailEnd/>
            </a:ln>
          </p:spPr>
          <p:txBody>
            <a:bodyPr lIns="33840" tIns="31320" rIns="33840" bIns="3132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dirty="0" smtClean="0">
                  <a:solidFill>
                    <a:schemeClr val="tx1"/>
                  </a:solidFill>
                  <a:ea typeface="ÇlÇr ñæí©" charset="-128"/>
                  <a:cs typeface="Arial" pitchFamily="34" charset="0"/>
                </a:rPr>
                <a:t>AOS/TC</a:t>
              </a:r>
              <a:endParaRPr lang="en-US" sz="1000" dirty="0">
                <a:solidFill>
                  <a:schemeClr val="tx1"/>
                </a:solidFill>
                <a:cs typeface="Arial" pitchFamily="34" charset="0"/>
              </a:endParaRPr>
            </a:p>
          </p:txBody>
        </p:sp>
        <p:sp>
          <p:nvSpPr>
            <p:cNvPr id="36915" name="Text Box 15"/>
            <p:cNvSpPr txBox="1">
              <a:spLocks noChangeArrowheads="1"/>
            </p:cNvSpPr>
            <p:nvPr/>
          </p:nvSpPr>
          <p:spPr bwMode="auto">
            <a:xfrm>
              <a:off x="6640512" y="4264025"/>
              <a:ext cx="585216" cy="184150"/>
            </a:xfrm>
            <a:prstGeom prst="rect">
              <a:avLst/>
            </a:prstGeom>
            <a:solidFill>
              <a:srgbClr val="99CCFF"/>
            </a:solidFill>
            <a:ln w="9525">
              <a:solidFill>
                <a:srgbClr val="000000"/>
              </a:solidFill>
              <a:miter lim="800000"/>
              <a:headEnd/>
              <a:tailEnd/>
            </a:ln>
          </p:spPr>
          <p:txBody>
            <a:bodyPr lIns="33840" tIns="31320" rIns="33840" bIns="3132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dirty="0">
                  <a:solidFill>
                    <a:schemeClr val="tx1"/>
                  </a:solidFill>
                  <a:ea typeface="ÇlÇr ñæí©" charset="-128"/>
                  <a:cs typeface="Arial" pitchFamily="34" charset="0"/>
                </a:rPr>
                <a:t>SPP</a:t>
              </a:r>
              <a:endParaRPr lang="en-US" sz="1000" dirty="0">
                <a:solidFill>
                  <a:schemeClr val="tx1"/>
                </a:solidFill>
                <a:cs typeface="Arial" pitchFamily="34" charset="0"/>
              </a:endParaRPr>
            </a:p>
          </p:txBody>
        </p:sp>
        <p:sp>
          <p:nvSpPr>
            <p:cNvPr id="36916" name="Oval 7"/>
            <p:cNvSpPr>
              <a:spLocks noChangeArrowheads="1"/>
            </p:cNvSpPr>
            <p:nvPr/>
          </p:nvSpPr>
          <p:spPr bwMode="auto">
            <a:xfrm>
              <a:off x="6377035" y="3646488"/>
              <a:ext cx="1014365" cy="281777"/>
            </a:xfrm>
            <a:prstGeom prst="ellipse">
              <a:avLst/>
            </a:prstGeom>
            <a:solidFill>
              <a:srgbClr val="FF99CC"/>
            </a:solidFill>
            <a:ln w="9525">
              <a:solidFill>
                <a:srgbClr val="000000"/>
              </a:solidFill>
              <a:round/>
              <a:headEnd/>
              <a:tailEnd/>
            </a:ln>
          </p:spPr>
          <p:txBody>
            <a:bodyPr lIns="0" tIns="0" rIns="0" bIns="0" anchor="ctr" anchorCtr="0"/>
            <a:lstStyle/>
            <a:p>
              <a:pPr algn="ctr">
                <a:lnSpc>
                  <a:spcPct val="80000"/>
                </a:lnSpc>
              </a:pPr>
              <a:r>
                <a:rPr lang="en-US" sz="1000" dirty="0">
                  <a:latin typeface="Arial" pitchFamily="34" charset="0"/>
                  <a:ea typeface="ÇlÇr ñæí©" charset="-128"/>
                  <a:cs typeface="Arial" pitchFamily="34" charset="0"/>
                </a:rPr>
                <a:t>User SPP</a:t>
              </a:r>
            </a:p>
            <a:p>
              <a:pPr algn="ctr">
                <a:lnSpc>
                  <a:spcPct val="80000"/>
                </a:lnSpc>
              </a:pPr>
              <a:r>
                <a:rPr lang="en-US" sz="1000" dirty="0">
                  <a:latin typeface="Arial" pitchFamily="34" charset="0"/>
                  <a:ea typeface="ÇlÇr ñæí©" charset="-128"/>
                  <a:cs typeface="Arial" pitchFamily="34" charset="0"/>
                </a:rPr>
                <a:t>Application</a:t>
              </a:r>
              <a:endParaRPr lang="en-US" sz="1000" dirty="0">
                <a:latin typeface="Arial" pitchFamily="34" charset="0"/>
                <a:cs typeface="Arial" pitchFamily="34" charset="0"/>
              </a:endParaRPr>
            </a:p>
          </p:txBody>
        </p:sp>
        <p:cxnSp>
          <p:nvCxnSpPr>
            <p:cNvPr id="36917" name="Elbow Connector 147"/>
            <p:cNvCxnSpPr>
              <a:cxnSpLocks noChangeShapeType="1"/>
            </p:cNvCxnSpPr>
            <p:nvPr/>
          </p:nvCxnSpPr>
          <p:spPr bwMode="auto">
            <a:xfrm flipH="1">
              <a:off x="7744572" y="3105150"/>
              <a:ext cx="1348" cy="331788"/>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cxnSp>
        <p:sp>
          <p:nvSpPr>
            <p:cNvPr id="149" name="Rounded Rectangle 148"/>
            <p:cNvSpPr/>
            <p:nvPr/>
          </p:nvSpPr>
          <p:spPr bwMode="auto">
            <a:xfrm>
              <a:off x="6650038" y="3040063"/>
              <a:ext cx="517525" cy="230187"/>
            </a:xfrm>
            <a:prstGeom prst="roundRect">
              <a:avLst/>
            </a:prstGeom>
            <a:solidFill>
              <a:srgbClr val="FA7D81"/>
            </a:solidFill>
            <a:ln w="9525" cap="flat" cmpd="sng" algn="ctr">
              <a:solidFill>
                <a:schemeClr val="tx1"/>
              </a:solidFill>
              <a:prstDash val="solid"/>
              <a:round/>
              <a:headEnd type="none" w="med" len="med"/>
              <a:tailEnd type="none" w="med" len="med"/>
            </a:ln>
            <a:effectLst/>
          </p:spPr>
          <p:txBody>
            <a:bodyPr anchor="ctr" anchorCtr="0"/>
            <a:lstStyle/>
            <a:p>
              <a:pPr algn="ctr">
                <a:defRPr/>
              </a:pPr>
              <a:r>
                <a:rPr lang="en-US" sz="1000" dirty="0">
                  <a:solidFill>
                    <a:srgbClr val="000000"/>
                  </a:solidFill>
                  <a:latin typeface="Arial" pitchFamily="34" charset="0"/>
                  <a:cs typeface="Arial" pitchFamily="34" charset="0"/>
                </a:rPr>
                <a:t>CMD</a:t>
              </a:r>
            </a:p>
          </p:txBody>
        </p:sp>
        <p:cxnSp>
          <p:nvCxnSpPr>
            <p:cNvPr id="36919" name="Elbow Connector 150"/>
            <p:cNvCxnSpPr>
              <a:cxnSpLocks noChangeShapeType="1"/>
              <a:stCxn id="149" idx="2"/>
              <a:endCxn id="36916" idx="0"/>
            </p:cNvCxnSpPr>
            <p:nvPr/>
          </p:nvCxnSpPr>
          <p:spPr bwMode="auto">
            <a:xfrm flipH="1">
              <a:off x="6884218" y="3270250"/>
              <a:ext cx="24583" cy="376238"/>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6920" name="Elbow Connector 151"/>
            <p:cNvCxnSpPr>
              <a:cxnSpLocks noChangeShapeType="1"/>
              <a:stCxn id="36908" idx="4"/>
              <a:endCxn id="36915" idx="3"/>
            </p:cNvCxnSpPr>
            <p:nvPr/>
          </p:nvCxnSpPr>
          <p:spPr bwMode="auto">
            <a:xfrm rot="5400000">
              <a:off x="7196911" y="3765057"/>
              <a:ext cx="619860" cy="562226"/>
            </a:xfrm>
            <a:prstGeom prst="bentConnector2">
              <a:avLst/>
            </a:prstGeom>
            <a:noFill/>
            <a:ln w="19050">
              <a:solidFill>
                <a:schemeClr val="tx1"/>
              </a:solidFill>
              <a:round/>
              <a:headEnd/>
              <a:tailEnd type="arrow" w="med" len="med"/>
            </a:ln>
            <a:extLst>
              <a:ext uri="{909E8E84-426E-40dd-AFC4-6F175D3DCCD1}">
                <a14:hiddenFill xmlns:a14="http://schemas.microsoft.com/office/drawing/2010/main">
                  <a:noFill/>
                </a14:hiddenFill>
              </a:ext>
            </a:extLst>
          </p:spPr>
        </p:cxnSp>
        <p:sp>
          <p:nvSpPr>
            <p:cNvPr id="36921" name="Text Box 15"/>
            <p:cNvSpPr txBox="1">
              <a:spLocks noChangeArrowheads="1"/>
            </p:cNvSpPr>
            <p:nvPr/>
          </p:nvSpPr>
          <p:spPr bwMode="auto">
            <a:xfrm>
              <a:off x="7443787" y="4065588"/>
              <a:ext cx="585216" cy="182562"/>
            </a:xfrm>
            <a:prstGeom prst="rect">
              <a:avLst/>
            </a:prstGeom>
            <a:solidFill>
              <a:srgbClr val="99CCFF"/>
            </a:solidFill>
            <a:ln w="9525">
              <a:solidFill>
                <a:srgbClr val="000000"/>
              </a:solidFill>
              <a:miter lim="800000"/>
              <a:headEnd/>
              <a:tailEnd/>
            </a:ln>
          </p:spPr>
          <p:txBody>
            <a:bodyPr lIns="33840" tIns="31320" rIns="33840" bIns="3132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dirty="0">
                  <a:solidFill>
                    <a:schemeClr val="tx1"/>
                  </a:solidFill>
                  <a:ea typeface="ÇlÇr ñæí©" charset="-128"/>
                  <a:cs typeface="Arial" pitchFamily="34" charset="0"/>
                </a:rPr>
                <a:t>CFDP</a:t>
              </a:r>
              <a:endParaRPr lang="en-US" sz="1000" dirty="0">
                <a:solidFill>
                  <a:schemeClr val="tx1"/>
                </a:solidFill>
                <a:cs typeface="Arial" pitchFamily="34" charset="0"/>
              </a:endParaRPr>
            </a:p>
          </p:txBody>
        </p:sp>
        <p:sp>
          <p:nvSpPr>
            <p:cNvPr id="36922" name="Text Box 15"/>
            <p:cNvSpPr txBox="1">
              <a:spLocks noChangeArrowheads="1"/>
            </p:cNvSpPr>
            <p:nvPr/>
          </p:nvSpPr>
          <p:spPr bwMode="auto">
            <a:xfrm>
              <a:off x="5205413" y="5362575"/>
              <a:ext cx="585216" cy="182563"/>
            </a:xfrm>
            <a:prstGeom prst="rect">
              <a:avLst/>
            </a:prstGeom>
            <a:solidFill>
              <a:srgbClr val="B7E058"/>
            </a:solidFill>
            <a:ln w="9525">
              <a:solidFill>
                <a:srgbClr val="000000"/>
              </a:solidFill>
              <a:miter lim="800000"/>
              <a:headEnd/>
              <a:tailEnd/>
            </a:ln>
          </p:spPr>
          <p:txBody>
            <a:bodyPr lIns="0" tIns="0" rIns="0" bIns="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a:solidFill>
                    <a:schemeClr val="tx1"/>
                  </a:solidFill>
                  <a:ea typeface="ÇlÇr ñæí©" charset="-128"/>
                  <a:cs typeface="Arial" pitchFamily="34" charset="0"/>
                </a:rPr>
                <a:t>IPSEC</a:t>
              </a:r>
              <a:endParaRPr lang="en-US" sz="1000">
                <a:solidFill>
                  <a:schemeClr val="tx1"/>
                </a:solidFill>
                <a:cs typeface="Arial" pitchFamily="34" charset="0"/>
              </a:endParaRPr>
            </a:p>
          </p:txBody>
        </p:sp>
        <p:sp>
          <p:nvSpPr>
            <p:cNvPr id="36923" name="Text Box 15"/>
            <p:cNvSpPr txBox="1">
              <a:spLocks noChangeArrowheads="1"/>
            </p:cNvSpPr>
            <p:nvPr/>
          </p:nvSpPr>
          <p:spPr bwMode="auto">
            <a:xfrm>
              <a:off x="2226469" y="4700588"/>
              <a:ext cx="585216" cy="182562"/>
            </a:xfrm>
            <a:prstGeom prst="rect">
              <a:avLst/>
            </a:prstGeom>
            <a:solidFill>
              <a:srgbClr val="B7E058"/>
            </a:solidFill>
            <a:ln w="9525">
              <a:solidFill>
                <a:srgbClr val="000000"/>
              </a:solidFill>
              <a:miter lim="800000"/>
              <a:headEnd/>
              <a:tailEnd/>
            </a:ln>
          </p:spPr>
          <p:txBody>
            <a:bodyPr lIns="33840" tIns="31320" rIns="33840" bIns="3132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a:solidFill>
                    <a:schemeClr val="tx1"/>
                  </a:solidFill>
                  <a:ea typeface="ÇlÇr ñæí©" charset="-128"/>
                  <a:cs typeface="Arial" pitchFamily="34" charset="0"/>
                </a:rPr>
                <a:t>SDLS</a:t>
              </a:r>
              <a:endParaRPr lang="en-US" sz="1000">
                <a:solidFill>
                  <a:schemeClr val="tx1"/>
                </a:solidFill>
                <a:cs typeface="Arial" pitchFamily="34" charset="0"/>
              </a:endParaRPr>
            </a:p>
          </p:txBody>
        </p:sp>
        <p:sp>
          <p:nvSpPr>
            <p:cNvPr id="36924" name="Text Box 15"/>
            <p:cNvSpPr txBox="1">
              <a:spLocks noChangeArrowheads="1"/>
            </p:cNvSpPr>
            <p:nvPr/>
          </p:nvSpPr>
          <p:spPr bwMode="auto">
            <a:xfrm>
              <a:off x="3127402" y="4011613"/>
              <a:ext cx="585216" cy="182562"/>
            </a:xfrm>
            <a:prstGeom prst="rect">
              <a:avLst/>
            </a:prstGeom>
            <a:solidFill>
              <a:srgbClr val="B7E058"/>
            </a:solidFill>
            <a:ln w="9525">
              <a:solidFill>
                <a:srgbClr val="000000"/>
              </a:solidFill>
              <a:miter lim="800000"/>
              <a:headEnd/>
              <a:tailEnd/>
            </a:ln>
          </p:spPr>
          <p:txBody>
            <a:bodyPr lIns="0" tIns="0" rIns="0" bIns="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800" dirty="0">
                  <a:solidFill>
                    <a:schemeClr val="tx1"/>
                  </a:solidFill>
                  <a:ea typeface="ÇlÇr ñæí©" charset="-128"/>
                  <a:cs typeface="Arial" pitchFamily="34" charset="0"/>
                </a:rPr>
                <a:t>File Secure</a:t>
              </a:r>
              <a:endParaRPr lang="en-US" sz="800" dirty="0">
                <a:solidFill>
                  <a:schemeClr val="tx1"/>
                </a:solidFill>
                <a:cs typeface="Arial" pitchFamily="34" charset="0"/>
              </a:endParaRPr>
            </a:p>
          </p:txBody>
        </p:sp>
        <p:sp>
          <p:nvSpPr>
            <p:cNvPr id="36925" name="Text Box 15"/>
            <p:cNvSpPr txBox="1">
              <a:spLocks noChangeArrowheads="1"/>
            </p:cNvSpPr>
            <p:nvPr/>
          </p:nvSpPr>
          <p:spPr bwMode="auto">
            <a:xfrm>
              <a:off x="7453312" y="3841750"/>
              <a:ext cx="585216" cy="182563"/>
            </a:xfrm>
            <a:prstGeom prst="rect">
              <a:avLst/>
            </a:prstGeom>
            <a:solidFill>
              <a:srgbClr val="B7E058"/>
            </a:solidFill>
            <a:ln w="9525">
              <a:solidFill>
                <a:srgbClr val="000000"/>
              </a:solidFill>
              <a:miter lim="800000"/>
              <a:headEnd/>
              <a:tailEnd/>
            </a:ln>
          </p:spPr>
          <p:txBody>
            <a:bodyPr lIns="0" tIns="0" rIns="0" bIns="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800" dirty="0">
                  <a:solidFill>
                    <a:schemeClr val="tx1"/>
                  </a:solidFill>
                  <a:ea typeface="ÇlÇr ñæí©" charset="-128"/>
                  <a:cs typeface="Arial" pitchFamily="34" charset="0"/>
                </a:rPr>
                <a:t>File Secure</a:t>
              </a:r>
              <a:endParaRPr lang="en-US" sz="800" dirty="0">
                <a:solidFill>
                  <a:schemeClr val="tx1"/>
                </a:solidFill>
                <a:cs typeface="Arial" pitchFamily="34" charset="0"/>
              </a:endParaRPr>
            </a:p>
          </p:txBody>
        </p:sp>
        <p:sp>
          <p:nvSpPr>
            <p:cNvPr id="36926" name="Text Box 15"/>
            <p:cNvSpPr txBox="1">
              <a:spLocks noChangeArrowheads="1"/>
            </p:cNvSpPr>
            <p:nvPr/>
          </p:nvSpPr>
          <p:spPr bwMode="auto">
            <a:xfrm>
              <a:off x="3132164" y="4238625"/>
              <a:ext cx="585216" cy="182563"/>
            </a:xfrm>
            <a:prstGeom prst="rect">
              <a:avLst/>
            </a:prstGeom>
            <a:solidFill>
              <a:srgbClr val="99CCFF"/>
            </a:solidFill>
            <a:ln w="9525">
              <a:solidFill>
                <a:srgbClr val="000000"/>
              </a:solidFill>
              <a:miter lim="800000"/>
              <a:headEnd/>
              <a:tailEnd/>
            </a:ln>
          </p:spPr>
          <p:txBody>
            <a:bodyPr lIns="33840" tIns="31320" rIns="33840" bIns="3132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a:solidFill>
                    <a:schemeClr val="tx1"/>
                  </a:solidFill>
                  <a:ea typeface="ÇlÇr ñæí©" charset="-128"/>
                  <a:cs typeface="Arial" pitchFamily="34" charset="0"/>
                </a:rPr>
                <a:t>CFDP</a:t>
              </a:r>
              <a:endParaRPr lang="en-US" sz="1000">
                <a:solidFill>
                  <a:schemeClr val="tx1"/>
                </a:solidFill>
                <a:cs typeface="Arial" pitchFamily="34" charset="0"/>
              </a:endParaRPr>
            </a:p>
          </p:txBody>
        </p:sp>
        <p:sp>
          <p:nvSpPr>
            <p:cNvPr id="36927" name="Text Box 15"/>
            <p:cNvSpPr txBox="1">
              <a:spLocks noChangeArrowheads="1"/>
            </p:cNvSpPr>
            <p:nvPr/>
          </p:nvSpPr>
          <p:spPr bwMode="auto">
            <a:xfrm>
              <a:off x="6640512" y="4487863"/>
              <a:ext cx="585216" cy="182562"/>
            </a:xfrm>
            <a:prstGeom prst="rect">
              <a:avLst/>
            </a:prstGeom>
            <a:solidFill>
              <a:srgbClr val="B7E058"/>
            </a:solidFill>
            <a:ln w="9525">
              <a:solidFill>
                <a:srgbClr val="000000"/>
              </a:solidFill>
              <a:miter lim="800000"/>
              <a:headEnd/>
              <a:tailEnd/>
            </a:ln>
          </p:spPr>
          <p:txBody>
            <a:bodyPr lIns="33840" tIns="31320" rIns="33840" bIns="3132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a:solidFill>
                    <a:schemeClr val="tx1"/>
                  </a:solidFill>
                  <a:ea typeface="ÇlÇr ñæí©" charset="-128"/>
                  <a:cs typeface="Arial" pitchFamily="34" charset="0"/>
                </a:rPr>
                <a:t>SDLS</a:t>
              </a:r>
              <a:endParaRPr lang="en-US" sz="1000">
                <a:solidFill>
                  <a:schemeClr val="tx1"/>
                </a:solidFill>
                <a:cs typeface="Arial" pitchFamily="34" charset="0"/>
              </a:endParaRPr>
            </a:p>
          </p:txBody>
        </p:sp>
        <p:sp>
          <p:nvSpPr>
            <p:cNvPr id="36928" name="Text Box 15"/>
            <p:cNvSpPr txBox="1">
              <a:spLocks noChangeArrowheads="1"/>
            </p:cNvSpPr>
            <p:nvPr/>
          </p:nvSpPr>
          <p:spPr bwMode="auto">
            <a:xfrm>
              <a:off x="6640512" y="5362575"/>
              <a:ext cx="585216" cy="185738"/>
            </a:xfrm>
            <a:prstGeom prst="rect">
              <a:avLst/>
            </a:prstGeom>
            <a:solidFill>
              <a:srgbClr val="B7E058"/>
            </a:solidFill>
            <a:ln w="9525">
              <a:solidFill>
                <a:srgbClr val="000000"/>
              </a:solidFill>
              <a:miter lim="800000"/>
              <a:headEnd/>
              <a:tailEnd/>
            </a:ln>
          </p:spPr>
          <p:txBody>
            <a:bodyPr lIns="33840" tIns="31320" rIns="33840" bIns="31320" anchor="ctr" anchorCtr="0"/>
            <a:lstStyle>
              <a:lvl1pPr eaLnBrk="0" hangingPunct="0">
                <a:defRPr sz="2400">
                  <a:solidFill>
                    <a:schemeClr val="tx2"/>
                  </a:solidFill>
                  <a:latin typeface="Arial" pitchFamily="34" charset="0"/>
                  <a:ea typeface="ＭＳ Ｐゴシック" pitchFamily="34" charset="-128"/>
                </a:defRPr>
              </a:lvl1pPr>
              <a:lvl2pPr marL="742950" indent="-285750" eaLnBrk="0" hangingPunct="0">
                <a:defRPr sz="2400">
                  <a:solidFill>
                    <a:schemeClr val="tx2"/>
                  </a:solidFill>
                  <a:latin typeface="Arial" pitchFamily="34" charset="0"/>
                  <a:ea typeface="ＭＳ Ｐゴシック" pitchFamily="34" charset="-128"/>
                </a:defRPr>
              </a:lvl2pPr>
              <a:lvl3pPr marL="1143000" indent="-228600" eaLnBrk="0" hangingPunct="0">
                <a:defRPr sz="2400">
                  <a:solidFill>
                    <a:schemeClr val="tx2"/>
                  </a:solidFill>
                  <a:latin typeface="Arial" pitchFamily="34" charset="0"/>
                  <a:ea typeface="ＭＳ Ｐゴシック" pitchFamily="34" charset="-128"/>
                </a:defRPr>
              </a:lvl3pPr>
              <a:lvl4pPr marL="1600200" indent="-228600" eaLnBrk="0" hangingPunct="0">
                <a:defRPr sz="2400">
                  <a:solidFill>
                    <a:schemeClr val="tx2"/>
                  </a:solidFill>
                  <a:latin typeface="Arial" pitchFamily="34" charset="0"/>
                  <a:ea typeface="ＭＳ Ｐゴシック" pitchFamily="34" charset="-128"/>
                </a:defRPr>
              </a:lvl4pPr>
              <a:lvl5pPr marL="2057400" indent="-228600" eaLnBrk="0" hangingPunct="0">
                <a:defRPr sz="2400">
                  <a:solidFill>
                    <a:schemeClr val="tx2"/>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2"/>
                  </a:solidFill>
                  <a:latin typeface="Arial" pitchFamily="34" charset="0"/>
                  <a:ea typeface="ＭＳ Ｐゴシック" pitchFamily="34" charset="-128"/>
                </a:defRPr>
              </a:lvl9pPr>
            </a:lstStyle>
            <a:p>
              <a:pPr algn="ctr" eaLnBrk="1" hangingPunct="1"/>
              <a:r>
                <a:rPr lang="en-US" sz="1000">
                  <a:solidFill>
                    <a:schemeClr val="tx1"/>
                  </a:solidFill>
                  <a:ea typeface="ÇlÇr ñæí©" charset="-128"/>
                  <a:cs typeface="Arial" pitchFamily="34" charset="0"/>
                </a:rPr>
                <a:t>IPSEC</a:t>
              </a:r>
              <a:endParaRPr lang="en-US" sz="1000">
                <a:solidFill>
                  <a:schemeClr val="tx1"/>
                </a:solidFill>
                <a:cs typeface="Arial" pitchFamily="34" charset="0"/>
              </a:endParaRPr>
            </a:p>
          </p:txBody>
        </p:sp>
      </p:grpSp>
      <p:sp>
        <p:nvSpPr>
          <p:cNvPr id="66" name="TextBox 65"/>
          <p:cNvSpPr txBox="1"/>
          <p:nvPr/>
        </p:nvSpPr>
        <p:spPr>
          <a:xfrm>
            <a:off x="232235" y="817460"/>
            <a:ext cx="8180265" cy="1077218"/>
          </a:xfrm>
          <a:prstGeom prst="rect">
            <a:avLst/>
          </a:prstGeom>
          <a:noFill/>
        </p:spPr>
        <p:txBody>
          <a:bodyPr wrap="square" rtlCol="0" anchor="ctr" anchorCtr="0">
            <a:spAutoFit/>
          </a:bodyPr>
          <a:lstStyle/>
          <a:p>
            <a:pPr marL="342900" indent="-342900">
              <a:buFont typeface="+mj-lt"/>
              <a:buAutoNum type="arabicPeriod"/>
            </a:pPr>
            <a:r>
              <a:rPr lang="en-US" dirty="0" smtClean="0">
                <a:solidFill>
                  <a:srgbClr val="FF0000"/>
                </a:solidFill>
              </a:rPr>
              <a:t>Each protocol element maps directly to one or more standards</a:t>
            </a:r>
          </a:p>
          <a:p>
            <a:pPr marL="342900" indent="-342900">
              <a:buFont typeface="+mj-lt"/>
              <a:buAutoNum type="arabicPeriod"/>
            </a:pPr>
            <a:r>
              <a:rPr lang="en-US" dirty="0" smtClean="0">
                <a:solidFill>
                  <a:srgbClr val="FF0000"/>
                </a:solidFill>
              </a:rPr>
              <a:t>Relations ships are explicit, show requires / provided service &amp; interfaces</a:t>
            </a:r>
          </a:p>
          <a:p>
            <a:pPr marL="342900" indent="-342900">
              <a:buFont typeface="+mj-lt"/>
              <a:buAutoNum type="arabicPeriod"/>
            </a:pPr>
            <a:r>
              <a:rPr lang="en-US" dirty="0" smtClean="0">
                <a:solidFill>
                  <a:srgbClr val="FF0000"/>
                </a:solidFill>
              </a:rPr>
              <a:t>May be mapped to WG as a separate (and flexible) step</a:t>
            </a:r>
          </a:p>
          <a:p>
            <a:pPr marL="342900" indent="-342900">
              <a:buFont typeface="+mj-lt"/>
              <a:buAutoNum type="arabicPeriod"/>
            </a:pPr>
            <a:r>
              <a:rPr lang="en-US" dirty="0" smtClean="0">
                <a:solidFill>
                  <a:srgbClr val="FF0000"/>
                </a:solidFill>
              </a:rPr>
              <a:t>Applications layer (MOIMS &amp; SOIS) should be built on top of this and use it</a:t>
            </a:r>
            <a:endParaRPr lang="en-US" dirty="0">
              <a:solidFill>
                <a:srgbClr val="FF0000"/>
              </a:solidFill>
            </a:endParaRPr>
          </a:p>
        </p:txBody>
      </p:sp>
      <p:sp>
        <p:nvSpPr>
          <p:cNvPr id="2" name="Title 1"/>
          <p:cNvSpPr>
            <a:spLocks noGrp="1"/>
          </p:cNvSpPr>
          <p:nvPr>
            <p:ph type="title"/>
          </p:nvPr>
        </p:nvSpPr>
        <p:spPr>
          <a:xfrm>
            <a:off x="457200" y="-32602"/>
            <a:ext cx="8229600" cy="926872"/>
          </a:xfrm>
        </p:spPr>
        <p:txBody>
          <a:bodyPr>
            <a:normAutofit/>
          </a:bodyPr>
          <a:lstStyle/>
          <a:p>
            <a:r>
              <a:rPr lang="en-US" sz="2400" dirty="0">
                <a:solidFill>
                  <a:srgbClr val="000099"/>
                </a:solidFill>
                <a:effectLst>
                  <a:outerShdw blurRad="38100" dist="38100" dir="2700000" algn="tl">
                    <a:srgbClr val="000000">
                      <a:alpha val="43137"/>
                    </a:srgbClr>
                  </a:outerShdw>
                </a:effectLst>
                <a:latin typeface="Calibri" pitchFamily="34" charset="0"/>
                <a:cs typeface="Calibri" pitchFamily="34" charset="0"/>
              </a:rPr>
              <a:t>CCSDS Ref Arch, Option </a:t>
            </a:r>
            <a:r>
              <a:rPr lang="en-US" sz="2400" dirty="0" smtClean="0">
                <a:solidFill>
                  <a:srgbClr val="000099"/>
                </a:solidFill>
                <a:effectLst>
                  <a:outerShdw blurRad="38100" dist="38100" dir="2700000" algn="tl">
                    <a:srgbClr val="000000">
                      <a:alpha val="43137"/>
                    </a:srgbClr>
                  </a:outerShdw>
                </a:effectLst>
                <a:latin typeface="Calibri" pitchFamily="34" charset="0"/>
                <a:cs typeface="Calibri" pitchFamily="34" charset="0"/>
              </a:rPr>
              <a:t>2</a:t>
            </a:r>
            <a:r>
              <a:rPr lang="en-US" sz="2400" dirty="0">
                <a:solidFill>
                  <a:srgbClr val="000099"/>
                </a:solidFill>
                <a:effectLst>
                  <a:outerShdw blurRad="38100" dist="38100" dir="2700000" algn="tl">
                    <a:srgbClr val="000000">
                      <a:alpha val="43137"/>
                    </a:srgbClr>
                  </a:outerShdw>
                </a:effectLst>
                <a:latin typeface="Calibri" pitchFamily="34" charset="0"/>
                <a:cs typeface="Calibri" pitchFamily="34" charset="0"/>
              </a:rPr>
              <a:t/>
            </a:r>
            <a:br>
              <a:rPr lang="en-US" sz="2400" dirty="0">
                <a:solidFill>
                  <a:srgbClr val="000099"/>
                </a:solidFill>
                <a:effectLst>
                  <a:outerShdw blurRad="38100" dist="38100" dir="2700000" algn="tl">
                    <a:srgbClr val="000000">
                      <a:alpha val="43137"/>
                    </a:srgbClr>
                  </a:outerShdw>
                </a:effectLst>
                <a:latin typeface="Calibri" pitchFamily="34" charset="0"/>
                <a:cs typeface="Calibri" pitchFamily="34" charset="0"/>
              </a:rPr>
            </a:br>
            <a:r>
              <a:rPr lang="en-US" sz="2400" dirty="0">
                <a:solidFill>
                  <a:srgbClr val="FF0000"/>
                </a:solidFill>
                <a:effectLst>
                  <a:outerShdw blurRad="38100" dist="38100" dir="2700000" algn="tl">
                    <a:srgbClr val="000000">
                      <a:alpha val="43137"/>
                    </a:srgbClr>
                  </a:outerShdw>
                </a:effectLst>
                <a:latin typeface="Calibri" pitchFamily="34" charset="0"/>
                <a:cs typeface="Calibri" pitchFamily="34" charset="0"/>
              </a:rPr>
              <a:t>Show </a:t>
            </a:r>
            <a:r>
              <a:rPr lang="en-US" sz="24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stacks of </a:t>
            </a:r>
            <a:r>
              <a:rPr lang="en-US" sz="2400" dirty="0">
                <a:solidFill>
                  <a:srgbClr val="FF0000"/>
                </a:solidFill>
                <a:effectLst>
                  <a:outerShdw blurRad="38100" dist="38100" dir="2700000" algn="tl">
                    <a:srgbClr val="000000">
                      <a:alpha val="43137"/>
                    </a:srgbClr>
                  </a:outerShdw>
                </a:effectLst>
                <a:latin typeface="Calibri" pitchFamily="34" charset="0"/>
                <a:cs typeface="Calibri" pitchFamily="34" charset="0"/>
              </a:rPr>
              <a:t>standards </a:t>
            </a:r>
            <a:r>
              <a:rPr lang="en-US" sz="24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and </a:t>
            </a:r>
            <a:r>
              <a:rPr lang="en-US" sz="2400" dirty="0">
                <a:solidFill>
                  <a:srgbClr val="FF0000"/>
                </a:solidFill>
                <a:effectLst>
                  <a:outerShdw blurRad="38100" dist="38100" dir="2700000" algn="tl">
                    <a:srgbClr val="000000">
                      <a:alpha val="43137"/>
                    </a:srgbClr>
                  </a:outerShdw>
                </a:effectLst>
                <a:latin typeface="Calibri" pitchFamily="34" charset="0"/>
                <a:cs typeface="Calibri" pitchFamily="34" charset="0"/>
              </a:rPr>
              <a:t>relationships</a:t>
            </a:r>
            <a:endParaRPr lang="en-US" sz="2400" dirty="0"/>
          </a:p>
        </p:txBody>
      </p:sp>
    </p:spTree>
    <p:extLst>
      <p:ext uri="{BB962C8B-B14F-4D97-AF65-F5344CB8AC3E}">
        <p14:creationId xmlns:p14="http://schemas.microsoft.com/office/powerpoint/2010/main" val="40270433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65855"/>
            <a:ext cx="8229600" cy="831712"/>
          </a:xfrm>
        </p:spPr>
        <p:txBody>
          <a:bodyPr vert="horz" lIns="91440" tIns="45720" rIns="91440" bIns="45720" rtlCol="0" anchor="ctr">
            <a:normAutofit fontScale="90000"/>
          </a:bodyPr>
          <a:lstStyle/>
          <a:p>
            <a:r>
              <a:rPr lang="en-US" dirty="0">
                <a:solidFill>
                  <a:srgbClr val="000099"/>
                </a:solidFill>
                <a:effectLst>
                  <a:outerShdw blurRad="38100" dist="38100" dir="2700000" algn="tl">
                    <a:srgbClr val="000000">
                      <a:alpha val="43137"/>
                    </a:srgbClr>
                  </a:outerShdw>
                </a:effectLst>
                <a:latin typeface="Calibri" pitchFamily="34" charset="0"/>
                <a:cs typeface="Calibri" pitchFamily="34" charset="0"/>
              </a:rPr>
              <a:t>CCSDS Ref Arch, Option 2 </a:t>
            </a:r>
            <a:br>
              <a:rPr lang="en-US" dirty="0">
                <a:solidFill>
                  <a:srgbClr val="000099"/>
                </a:solidFill>
                <a:effectLst>
                  <a:outerShdw blurRad="38100" dist="38100" dir="2700000" algn="tl">
                    <a:srgbClr val="000000">
                      <a:alpha val="43137"/>
                    </a:srgbClr>
                  </a:outerShdw>
                </a:effectLst>
                <a:latin typeface="Calibri" pitchFamily="34" charset="0"/>
                <a:cs typeface="Calibri" pitchFamily="34" charset="0"/>
              </a:rPr>
            </a:br>
            <a:r>
              <a:rPr lang="en-US" sz="2700" dirty="0">
                <a:solidFill>
                  <a:srgbClr val="FF0000"/>
                </a:solidFill>
                <a:effectLst>
                  <a:outerShdw blurRad="38100" dist="38100" dir="2700000" algn="tl">
                    <a:srgbClr val="000000">
                      <a:alpha val="43137"/>
                    </a:srgbClr>
                  </a:outerShdw>
                </a:effectLst>
                <a:latin typeface="Calibri" pitchFamily="34" charset="0"/>
                <a:cs typeface="Calibri" pitchFamily="34" charset="0"/>
              </a:rPr>
              <a:t>Example: </a:t>
            </a:r>
            <a:r>
              <a:rPr lang="en-US" sz="27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Mission Operations </a:t>
            </a:r>
            <a:r>
              <a:rPr lang="en-US" sz="2700" dirty="0">
                <a:solidFill>
                  <a:srgbClr val="FF0000"/>
                </a:solidFill>
                <a:effectLst>
                  <a:outerShdw blurRad="38100" dist="38100" dir="2700000" algn="tl">
                    <a:srgbClr val="000000">
                      <a:alpha val="43137"/>
                    </a:srgbClr>
                  </a:outerShdw>
                </a:effectLst>
                <a:latin typeface="Calibri" pitchFamily="34" charset="0"/>
                <a:cs typeface="Calibri" pitchFamily="34" charset="0"/>
              </a:rPr>
              <a:t>/ SOIS </a:t>
            </a:r>
            <a:r>
              <a:rPr lang="en-US" sz="27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Interfaces</a:t>
            </a:r>
            <a:endParaRPr lang="en-US" sz="2700" dirty="0">
              <a:solidFill>
                <a:srgbClr val="FF0000"/>
              </a:solidFill>
              <a:effectLst>
                <a:outerShdw blurRad="38100" dist="38100" dir="2700000" algn="tl">
                  <a:srgbClr val="000000">
                    <a:alpha val="43137"/>
                  </a:srgbClr>
                </a:outerShdw>
              </a:effectLst>
              <a:latin typeface="Calibri" pitchFamily="34" charset="0"/>
              <a:cs typeface="Calibri" pitchFamily="34" charset="0"/>
            </a:endParaRPr>
          </a:p>
        </p:txBody>
      </p:sp>
      <p:sp>
        <p:nvSpPr>
          <p:cNvPr id="3" name="AutoShape 2"/>
          <p:cNvSpPr>
            <a:spLocks noChangeArrowheads="1"/>
          </p:cNvSpPr>
          <p:nvPr/>
        </p:nvSpPr>
        <p:spPr bwMode="auto">
          <a:xfrm>
            <a:off x="501773" y="1840040"/>
            <a:ext cx="3724582" cy="4600610"/>
          </a:xfrm>
          <a:prstGeom prst="cube">
            <a:avLst>
              <a:gd name="adj" fmla="val 6336"/>
            </a:avLst>
          </a:prstGeom>
          <a:solidFill>
            <a:srgbClr val="C9FF63"/>
          </a:solidFill>
          <a:ln w="9525">
            <a:solidFill>
              <a:schemeClr val="tx1"/>
            </a:solidFill>
            <a:round/>
            <a:headEnd/>
            <a:tailEnd/>
          </a:ln>
        </p:spPr>
        <p:txBody>
          <a:bodyPr wrap="none" anchor="ctr"/>
          <a:lstStyle/>
          <a:p>
            <a:pPr algn="ctr" defTabSz="457200" fontAlgn="base">
              <a:spcBef>
                <a:spcPct val="0"/>
              </a:spcBef>
              <a:spcAft>
                <a:spcPct val="0"/>
              </a:spcAft>
            </a:pPr>
            <a:endParaRPr kumimoji="1" lang="en-US" sz="1400" b="1" dirty="0">
              <a:solidFill>
                <a:srgbClr val="000000"/>
              </a:solidFill>
              <a:ea typeface="ＭＳ Ｐゴシック" pitchFamily="34" charset="-128"/>
              <a:cs typeface="Arial" pitchFamily="34" charset="0"/>
            </a:endParaRPr>
          </a:p>
        </p:txBody>
      </p:sp>
      <p:sp>
        <p:nvSpPr>
          <p:cNvPr id="10251" name="AutoShape 4"/>
          <p:cNvSpPr>
            <a:spLocks noChangeArrowheads="1"/>
          </p:cNvSpPr>
          <p:nvPr/>
        </p:nvSpPr>
        <p:spPr bwMode="auto">
          <a:xfrm>
            <a:off x="4994455" y="1840040"/>
            <a:ext cx="3719702" cy="4600609"/>
          </a:xfrm>
          <a:prstGeom prst="cube">
            <a:avLst>
              <a:gd name="adj" fmla="val 5821"/>
            </a:avLst>
          </a:prstGeom>
          <a:solidFill>
            <a:srgbClr val="C9FF63"/>
          </a:solidFill>
          <a:ln w="9525">
            <a:solidFill>
              <a:schemeClr val="tx1"/>
            </a:solidFill>
            <a:round/>
            <a:headEnd/>
            <a:tailEnd/>
          </a:ln>
        </p:spPr>
        <p:txBody>
          <a:bodyPr wrap="none" anchor="ctr"/>
          <a:lstStyle/>
          <a:p>
            <a:pPr algn="ctr" defTabSz="457200" fontAlgn="base">
              <a:spcBef>
                <a:spcPct val="0"/>
              </a:spcBef>
              <a:spcAft>
                <a:spcPct val="0"/>
              </a:spcAft>
            </a:pPr>
            <a:endParaRPr kumimoji="1" lang="en-US" sz="1400" b="1" dirty="0">
              <a:solidFill>
                <a:srgbClr val="000000"/>
              </a:solidFill>
              <a:ea typeface="ＭＳ Ｐゴシック" pitchFamily="34" charset="-128"/>
              <a:cs typeface="Arial" pitchFamily="34" charset="0"/>
            </a:endParaRPr>
          </a:p>
        </p:txBody>
      </p:sp>
      <p:sp>
        <p:nvSpPr>
          <p:cNvPr id="5" name="Rectangle 4"/>
          <p:cNvSpPr/>
          <p:nvPr/>
        </p:nvSpPr>
        <p:spPr bwMode="auto">
          <a:xfrm>
            <a:off x="1454379" y="3520298"/>
            <a:ext cx="5584372" cy="246017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1" lang="en-US" sz="2400">
              <a:solidFill>
                <a:srgbClr val="000000"/>
              </a:solidFill>
              <a:ea typeface="ＭＳ Ｐゴシック" charset="-128"/>
              <a:cs typeface="ＭＳ Ｐゴシック" charset="-128"/>
            </a:endParaRPr>
          </a:p>
        </p:txBody>
      </p:sp>
      <p:sp>
        <p:nvSpPr>
          <p:cNvPr id="6" name="Rectangle 5"/>
          <p:cNvSpPr/>
          <p:nvPr/>
        </p:nvSpPr>
        <p:spPr>
          <a:xfrm>
            <a:off x="1538005" y="1040089"/>
            <a:ext cx="1420985" cy="584776"/>
          </a:xfrm>
          <a:prstGeom prst="rect">
            <a:avLst/>
          </a:prstGeom>
        </p:spPr>
        <p:txBody>
          <a:bodyPr wrap="square">
            <a:spAutoFit/>
          </a:bodyPr>
          <a:lstStyle/>
          <a:p>
            <a:pPr algn="ctr" fontAlgn="base">
              <a:spcBef>
                <a:spcPct val="0"/>
              </a:spcBef>
              <a:spcAft>
                <a:spcPct val="0"/>
              </a:spcAft>
            </a:pPr>
            <a:r>
              <a:rPr kumimoji="1" lang="en-US" b="1" dirty="0" smtClean="0">
                <a:solidFill>
                  <a:srgbClr val="000000"/>
                </a:solidFill>
                <a:ea typeface="ＭＳ Ｐゴシック" pitchFamily="34" charset="-128"/>
                <a:cs typeface="Arial" pitchFamily="34" charset="0"/>
              </a:rPr>
              <a:t>Space User</a:t>
            </a:r>
          </a:p>
          <a:p>
            <a:pPr algn="ctr" fontAlgn="base">
              <a:spcBef>
                <a:spcPct val="0"/>
              </a:spcBef>
              <a:spcAft>
                <a:spcPct val="0"/>
              </a:spcAft>
            </a:pPr>
            <a:r>
              <a:rPr kumimoji="1" lang="en-US" dirty="0" smtClean="0">
                <a:solidFill>
                  <a:srgbClr val="000000"/>
                </a:solidFill>
                <a:ea typeface="ＭＳ Ｐゴシック" pitchFamily="34" charset="-128"/>
                <a:cs typeface="Arial" pitchFamily="34" charset="0"/>
              </a:rPr>
              <a:t>Node</a:t>
            </a:r>
            <a:endParaRPr kumimoji="1" lang="en-US" b="1" dirty="0">
              <a:solidFill>
                <a:srgbClr val="000000"/>
              </a:solidFill>
              <a:ea typeface="ＭＳ Ｐゴシック" pitchFamily="34" charset="-128"/>
              <a:cs typeface="Arial" pitchFamily="34" charset="0"/>
            </a:endParaRPr>
          </a:p>
        </p:txBody>
      </p:sp>
      <p:sp>
        <p:nvSpPr>
          <p:cNvPr id="7" name="Rectangle 6"/>
          <p:cNvSpPr/>
          <p:nvPr/>
        </p:nvSpPr>
        <p:spPr>
          <a:xfrm>
            <a:off x="5992985" y="1040089"/>
            <a:ext cx="1244952" cy="646331"/>
          </a:xfrm>
          <a:prstGeom prst="rect">
            <a:avLst/>
          </a:prstGeom>
        </p:spPr>
        <p:txBody>
          <a:bodyPr wrap="square">
            <a:spAutoFit/>
          </a:bodyPr>
          <a:lstStyle/>
          <a:p>
            <a:pPr algn="ctr" fontAlgn="base">
              <a:spcBef>
                <a:spcPct val="0"/>
              </a:spcBef>
              <a:spcAft>
                <a:spcPct val="0"/>
              </a:spcAft>
            </a:pPr>
            <a:r>
              <a:rPr kumimoji="1" lang="en-US" b="1" dirty="0" smtClean="0">
                <a:solidFill>
                  <a:srgbClr val="000000"/>
                </a:solidFill>
                <a:ea typeface="ＭＳ Ｐゴシック" pitchFamily="34" charset="-128"/>
                <a:cs typeface="Arial" pitchFamily="34" charset="0"/>
              </a:rPr>
              <a:t>Earth User </a:t>
            </a:r>
            <a:endParaRPr kumimoji="1" lang="en-US" b="1" dirty="0">
              <a:solidFill>
                <a:srgbClr val="000000"/>
              </a:solidFill>
              <a:ea typeface="ＭＳ Ｐゴシック" pitchFamily="34" charset="-128"/>
              <a:cs typeface="Arial" pitchFamily="34" charset="0"/>
            </a:endParaRPr>
          </a:p>
          <a:p>
            <a:pPr algn="ctr" fontAlgn="base">
              <a:spcBef>
                <a:spcPct val="0"/>
              </a:spcBef>
              <a:spcAft>
                <a:spcPct val="0"/>
              </a:spcAft>
            </a:pPr>
            <a:r>
              <a:rPr kumimoji="1" lang="en-US" b="1" dirty="0">
                <a:solidFill>
                  <a:srgbClr val="000000"/>
                </a:solidFill>
                <a:ea typeface="ＭＳ Ｐゴシック" pitchFamily="34" charset="-128"/>
                <a:cs typeface="Arial" pitchFamily="34" charset="0"/>
              </a:rPr>
              <a:t>Node</a:t>
            </a:r>
          </a:p>
        </p:txBody>
      </p:sp>
      <p:sp>
        <p:nvSpPr>
          <p:cNvPr id="23" name="Oval 7"/>
          <p:cNvSpPr>
            <a:spLocks noChangeArrowheads="1"/>
          </p:cNvSpPr>
          <p:nvPr/>
        </p:nvSpPr>
        <p:spPr bwMode="auto">
          <a:xfrm>
            <a:off x="5263290" y="5142870"/>
            <a:ext cx="1368017" cy="611265"/>
          </a:xfrm>
          <a:prstGeom prst="ellipse">
            <a:avLst/>
          </a:prstGeom>
          <a:solidFill>
            <a:srgbClr val="4597A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User </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Frame Processing</a:t>
            </a:r>
            <a:endParaRPr lang="en-US" sz="1000" dirty="0">
              <a:solidFill>
                <a:prstClr val="black"/>
              </a:solidFill>
              <a:latin typeface="Helvetica" pitchFamily="34" charset="0"/>
              <a:ea typeface="ÇlÇr ñæí©"/>
              <a:cs typeface="Helvetica" pitchFamily="34" charset="0"/>
            </a:endParaRPr>
          </a:p>
        </p:txBody>
      </p:sp>
      <p:sp>
        <p:nvSpPr>
          <p:cNvPr id="25" name="Oval 7"/>
          <p:cNvSpPr>
            <a:spLocks noChangeArrowheads="1"/>
          </p:cNvSpPr>
          <p:nvPr/>
        </p:nvSpPr>
        <p:spPr bwMode="auto">
          <a:xfrm>
            <a:off x="6876300" y="5181275"/>
            <a:ext cx="1283562" cy="585817"/>
          </a:xfrm>
          <a:prstGeom prst="ellipse">
            <a:avLst/>
          </a:prstGeom>
          <a:solidFill>
            <a:srgbClr val="4597A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User Radiometric</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Processing</a:t>
            </a:r>
            <a:endParaRPr lang="en-US" sz="1000" dirty="0">
              <a:solidFill>
                <a:prstClr val="black"/>
              </a:solidFill>
              <a:latin typeface="Helvetica" pitchFamily="34" charset="0"/>
              <a:ea typeface="ÇlÇr ñæí©"/>
              <a:cs typeface="Helvetica" pitchFamily="34" charset="0"/>
            </a:endParaRPr>
          </a:p>
        </p:txBody>
      </p:sp>
      <p:sp>
        <p:nvSpPr>
          <p:cNvPr id="31" name="Text Box 306"/>
          <p:cNvSpPr txBox="1">
            <a:spLocks noChangeArrowheads="1"/>
          </p:cNvSpPr>
          <p:nvPr/>
        </p:nvSpPr>
        <p:spPr bwMode="auto">
          <a:xfrm>
            <a:off x="4264760" y="1993660"/>
            <a:ext cx="768100" cy="433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9pPr>
          </a:lstStyle>
          <a:p>
            <a:pPr algn="ctr" defTabSz="457200" eaLnBrk="1" fontAlgn="base" hangingPunct="1">
              <a:spcBef>
                <a:spcPct val="0"/>
              </a:spcBef>
              <a:spcAft>
                <a:spcPct val="0"/>
              </a:spcAft>
            </a:pPr>
            <a:r>
              <a:rPr lang="en-US" sz="1100" b="1" i="1" dirty="0" smtClean="0">
                <a:solidFill>
                  <a:srgbClr val="FF0000"/>
                </a:solidFill>
                <a:cs typeface="Arial" pitchFamily="34" charset="0"/>
              </a:rPr>
              <a:t>Space</a:t>
            </a:r>
          </a:p>
          <a:p>
            <a:pPr algn="ctr" defTabSz="457200" eaLnBrk="1" fontAlgn="base" hangingPunct="1">
              <a:spcBef>
                <a:spcPct val="0"/>
              </a:spcBef>
              <a:spcAft>
                <a:spcPct val="0"/>
              </a:spcAft>
            </a:pPr>
            <a:r>
              <a:rPr lang="en-US" sz="1100" b="1" i="1" dirty="0" smtClean="0">
                <a:solidFill>
                  <a:srgbClr val="FF0000"/>
                </a:solidFill>
                <a:cs typeface="Arial" pitchFamily="34" charset="0"/>
              </a:rPr>
              <a:t>Link</a:t>
            </a:r>
            <a:endParaRPr lang="en-US" sz="1100" b="1" i="1" dirty="0">
              <a:solidFill>
                <a:srgbClr val="FF0000"/>
              </a:solidFill>
              <a:cs typeface="Arial" pitchFamily="34" charset="0"/>
            </a:endParaRPr>
          </a:p>
        </p:txBody>
      </p:sp>
      <p:sp>
        <p:nvSpPr>
          <p:cNvPr id="34" name="Line 302"/>
          <p:cNvSpPr>
            <a:spLocks noChangeShapeType="1"/>
          </p:cNvSpPr>
          <p:nvPr/>
        </p:nvSpPr>
        <p:spPr bwMode="auto">
          <a:xfrm flipH="1">
            <a:off x="4034329" y="6379608"/>
            <a:ext cx="883315" cy="0"/>
          </a:xfrm>
          <a:prstGeom prst="line">
            <a:avLst/>
          </a:prstGeom>
          <a:noFill/>
          <a:ln w="76320">
            <a:solidFill>
              <a:schemeClr val="tx1"/>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5" name="Oval 7"/>
          <p:cNvSpPr>
            <a:spLocks noChangeArrowheads="1"/>
          </p:cNvSpPr>
          <p:nvPr/>
        </p:nvSpPr>
        <p:spPr bwMode="auto">
          <a:xfrm>
            <a:off x="7070589" y="3065587"/>
            <a:ext cx="1283562" cy="585817"/>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Flight</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Dynamics</a:t>
            </a:r>
            <a:endParaRPr lang="en-US" sz="1000" dirty="0">
              <a:solidFill>
                <a:prstClr val="black"/>
              </a:solidFill>
              <a:latin typeface="Helvetica" pitchFamily="34" charset="0"/>
              <a:ea typeface="ÇlÇr ñæí©"/>
              <a:cs typeface="Helvetica" pitchFamily="34" charset="0"/>
            </a:endParaRPr>
          </a:p>
        </p:txBody>
      </p:sp>
      <p:sp>
        <p:nvSpPr>
          <p:cNvPr id="36" name="Oval 7"/>
          <p:cNvSpPr>
            <a:spLocks noChangeArrowheads="1"/>
          </p:cNvSpPr>
          <p:nvPr/>
        </p:nvSpPr>
        <p:spPr bwMode="auto">
          <a:xfrm>
            <a:off x="5224885" y="2351454"/>
            <a:ext cx="1283562" cy="585817"/>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srgbClr val="FF0000"/>
                </a:solidFill>
                <a:latin typeface="Helvetica" pitchFamily="34" charset="0"/>
                <a:ea typeface="ÇlÇr ñæí©"/>
                <a:cs typeface="Helvetica" pitchFamily="34" charset="0"/>
              </a:rPr>
              <a:t>Mission</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Planning</a:t>
            </a:r>
            <a:endParaRPr lang="en-US" sz="1000" dirty="0">
              <a:solidFill>
                <a:prstClr val="black"/>
              </a:solidFill>
              <a:latin typeface="Helvetica" pitchFamily="34" charset="0"/>
              <a:ea typeface="ÇlÇr ñæí©"/>
              <a:cs typeface="Helvetica" pitchFamily="34" charset="0"/>
            </a:endParaRPr>
          </a:p>
        </p:txBody>
      </p:sp>
      <p:sp>
        <p:nvSpPr>
          <p:cNvPr id="37" name="Oval 7"/>
          <p:cNvSpPr>
            <a:spLocks noChangeArrowheads="1"/>
          </p:cNvSpPr>
          <p:nvPr/>
        </p:nvSpPr>
        <p:spPr bwMode="auto">
          <a:xfrm>
            <a:off x="7070589" y="2339305"/>
            <a:ext cx="1283562" cy="585817"/>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srgbClr val="FF0000"/>
                </a:solidFill>
                <a:latin typeface="Helvetica" pitchFamily="34" charset="0"/>
                <a:ea typeface="ÇlÇr ñæí©"/>
                <a:cs typeface="Helvetica" pitchFamily="34" charset="0"/>
              </a:rPr>
              <a:t>Mission</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Schedule</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Execution</a:t>
            </a:r>
            <a:endParaRPr lang="en-US" sz="1000" dirty="0">
              <a:solidFill>
                <a:prstClr val="black"/>
              </a:solidFill>
              <a:latin typeface="Helvetica" pitchFamily="34" charset="0"/>
              <a:ea typeface="ÇlÇr ñæí©"/>
              <a:cs typeface="Helvetica" pitchFamily="34" charset="0"/>
            </a:endParaRPr>
          </a:p>
        </p:txBody>
      </p:sp>
      <p:sp>
        <p:nvSpPr>
          <p:cNvPr id="38" name="Oval 7"/>
          <p:cNvSpPr>
            <a:spLocks noChangeArrowheads="1"/>
          </p:cNvSpPr>
          <p:nvPr/>
        </p:nvSpPr>
        <p:spPr bwMode="auto">
          <a:xfrm>
            <a:off x="5244190" y="3065587"/>
            <a:ext cx="1283562" cy="585817"/>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srgbClr val="FF0000"/>
                </a:solidFill>
                <a:latin typeface="Helvetica" pitchFamily="34" charset="0"/>
                <a:ea typeface="ÇlÇr ñæí©"/>
                <a:cs typeface="Helvetica" pitchFamily="34" charset="0"/>
              </a:rPr>
              <a:t>Mission </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Monitor &amp;</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Control</a:t>
            </a:r>
            <a:endParaRPr lang="en-US" sz="1000" dirty="0">
              <a:solidFill>
                <a:prstClr val="black"/>
              </a:solidFill>
              <a:latin typeface="Helvetica" pitchFamily="34" charset="0"/>
              <a:ea typeface="ÇlÇr ñæí©"/>
              <a:cs typeface="Helvetica" pitchFamily="34" charset="0"/>
            </a:endParaRPr>
          </a:p>
        </p:txBody>
      </p:sp>
      <p:sp>
        <p:nvSpPr>
          <p:cNvPr id="43" name="Oval 7"/>
          <p:cNvSpPr>
            <a:spLocks noChangeArrowheads="1"/>
          </p:cNvSpPr>
          <p:nvPr/>
        </p:nvSpPr>
        <p:spPr bwMode="auto">
          <a:xfrm rot="16200000">
            <a:off x="4860147" y="6321890"/>
            <a:ext cx="261057" cy="146060"/>
          </a:xfrm>
          <a:prstGeom prst="ellipse">
            <a:avLst/>
          </a:prstGeom>
          <a:solidFill>
            <a:schemeClr val="tx1"/>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7" name="Oval 7"/>
          <p:cNvSpPr>
            <a:spLocks noChangeArrowheads="1"/>
          </p:cNvSpPr>
          <p:nvPr/>
        </p:nvSpPr>
        <p:spPr bwMode="auto">
          <a:xfrm rot="16200000">
            <a:off x="3861617" y="6321891"/>
            <a:ext cx="261057" cy="146060"/>
          </a:xfrm>
          <a:prstGeom prst="ellipse">
            <a:avLst/>
          </a:prstGeom>
          <a:solidFill>
            <a:schemeClr val="tx1"/>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53" name="Rectangle 52"/>
          <p:cNvSpPr/>
          <p:nvPr/>
        </p:nvSpPr>
        <p:spPr>
          <a:xfrm>
            <a:off x="3765495" y="6509659"/>
            <a:ext cx="1489353" cy="246221"/>
          </a:xfrm>
          <a:prstGeom prst="rect">
            <a:avLst/>
          </a:prstGeom>
        </p:spPr>
        <p:txBody>
          <a:bodyPr wrap="none">
            <a:spAutoFit/>
          </a:bodyPr>
          <a:lstStyle/>
          <a:p>
            <a:r>
              <a:rPr lang="en-US" sz="1000" b="1" i="1" dirty="0" smtClean="0">
                <a:solidFill>
                  <a:srgbClr val="FF0000"/>
                </a:solidFill>
                <a:cs typeface="Arial" pitchFamily="34" charset="0"/>
              </a:rPr>
              <a:t>SPP over TM/TC/AOS</a:t>
            </a:r>
            <a:endParaRPr lang="en-US" sz="1000" dirty="0"/>
          </a:p>
        </p:txBody>
      </p:sp>
      <p:cxnSp>
        <p:nvCxnSpPr>
          <p:cNvPr id="59" name="Curved Connector 58"/>
          <p:cNvCxnSpPr>
            <a:stCxn id="43" idx="4"/>
            <a:endCxn id="25" idx="4"/>
          </p:cNvCxnSpPr>
          <p:nvPr/>
        </p:nvCxnSpPr>
        <p:spPr>
          <a:xfrm flipV="1">
            <a:off x="5063706" y="5767092"/>
            <a:ext cx="2454375" cy="627828"/>
          </a:xfrm>
          <a:prstGeom prst="curvedConnector2">
            <a:avLst/>
          </a:prstGeom>
          <a:ln>
            <a:solidFill>
              <a:srgbClr val="4597A0"/>
            </a:solidFill>
            <a:tailEnd type="arrow"/>
          </a:ln>
        </p:spPr>
        <p:style>
          <a:lnRef idx="2">
            <a:schemeClr val="accent1"/>
          </a:lnRef>
          <a:fillRef idx="0">
            <a:schemeClr val="accent1"/>
          </a:fillRef>
          <a:effectRef idx="1">
            <a:schemeClr val="accent1"/>
          </a:effectRef>
          <a:fontRef idx="minor">
            <a:schemeClr val="tx1"/>
          </a:fontRef>
        </p:style>
      </p:cxnSp>
      <p:cxnSp>
        <p:nvCxnSpPr>
          <p:cNvPr id="91" name="Curved Connector 90"/>
          <p:cNvCxnSpPr>
            <a:stCxn id="25" idx="0"/>
            <a:endCxn id="35" idx="4"/>
          </p:cNvCxnSpPr>
          <p:nvPr/>
        </p:nvCxnSpPr>
        <p:spPr>
          <a:xfrm rot="5400000" flipH="1" flipV="1">
            <a:off x="6850290" y="4319196"/>
            <a:ext cx="1529871" cy="194289"/>
          </a:xfrm>
          <a:prstGeom prst="curvedConnector3">
            <a:avLst>
              <a:gd name="adj1" fmla="val 50000"/>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110" name="Curved Connector 109"/>
          <p:cNvCxnSpPr>
            <a:stCxn id="23" idx="0"/>
            <a:endCxn id="38" idx="4"/>
          </p:cNvCxnSpPr>
          <p:nvPr/>
        </p:nvCxnSpPr>
        <p:spPr>
          <a:xfrm rot="16200000" flipV="1">
            <a:off x="5170902" y="4366473"/>
            <a:ext cx="1491466" cy="61328"/>
          </a:xfrm>
          <a:prstGeom prst="curvedConnector3">
            <a:avLst>
              <a:gd name="adj1" fmla="val 50000"/>
            </a:avLst>
          </a:prstGeom>
          <a:ln>
            <a:solidFill>
              <a:srgbClr val="FF66CC"/>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21" name="Oval 7"/>
          <p:cNvSpPr>
            <a:spLocks noChangeArrowheads="1"/>
          </p:cNvSpPr>
          <p:nvPr/>
        </p:nvSpPr>
        <p:spPr bwMode="auto">
          <a:xfrm>
            <a:off x="2613345" y="5142870"/>
            <a:ext cx="1076287" cy="587405"/>
          </a:xfrm>
          <a:prstGeom prst="ellipse">
            <a:avLst/>
          </a:prstGeom>
          <a:solidFill>
            <a:srgbClr val="4597A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Frame</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Processing</a:t>
            </a:r>
            <a:endParaRPr lang="en-US" sz="1000" dirty="0">
              <a:solidFill>
                <a:prstClr val="black"/>
              </a:solidFill>
              <a:latin typeface="Helvetica" pitchFamily="34" charset="0"/>
              <a:ea typeface="ÇlÇr ñæí©"/>
              <a:cs typeface="Helvetica" pitchFamily="34" charset="0"/>
            </a:endParaRPr>
          </a:p>
        </p:txBody>
      </p:sp>
      <p:sp>
        <p:nvSpPr>
          <p:cNvPr id="122" name="Oval 7"/>
          <p:cNvSpPr>
            <a:spLocks noChangeArrowheads="1"/>
          </p:cNvSpPr>
          <p:nvPr/>
        </p:nvSpPr>
        <p:spPr bwMode="auto">
          <a:xfrm>
            <a:off x="654690" y="5142870"/>
            <a:ext cx="1175249" cy="627005"/>
          </a:xfrm>
          <a:prstGeom prst="ellipse">
            <a:avLst/>
          </a:prstGeom>
          <a:solidFill>
            <a:srgbClr val="4597A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err="1" smtClean="0">
                <a:solidFill>
                  <a:prstClr val="black"/>
                </a:solidFill>
                <a:latin typeface="Helvetica" pitchFamily="34" charset="0"/>
                <a:ea typeface="ÇlÇr ñæí©"/>
                <a:cs typeface="Helvetica" pitchFamily="34" charset="0"/>
              </a:rPr>
              <a:t>RadiometricProcessing</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(Real-time)</a:t>
            </a:r>
            <a:endParaRPr lang="en-US" sz="1000" dirty="0">
              <a:solidFill>
                <a:prstClr val="black"/>
              </a:solidFill>
              <a:latin typeface="Helvetica" pitchFamily="34" charset="0"/>
              <a:ea typeface="ÇlÇr ñæí©"/>
              <a:cs typeface="Helvetica" pitchFamily="34" charset="0"/>
            </a:endParaRPr>
          </a:p>
        </p:txBody>
      </p:sp>
      <p:sp>
        <p:nvSpPr>
          <p:cNvPr id="61" name="Rectangle 60"/>
          <p:cNvSpPr/>
          <p:nvPr/>
        </p:nvSpPr>
        <p:spPr>
          <a:xfrm>
            <a:off x="5897482" y="1532800"/>
            <a:ext cx="2179904" cy="584776"/>
          </a:xfrm>
          <a:prstGeom prst="rect">
            <a:avLst/>
          </a:prstGeom>
        </p:spPr>
        <p:txBody>
          <a:bodyPr wrap="none">
            <a:spAutoFit/>
          </a:bodyPr>
          <a:lstStyle/>
          <a:p>
            <a:pPr algn="ctr"/>
            <a:r>
              <a:rPr lang="en-US" altLang="ja-JP" sz="1600" b="1" dirty="0" smtClean="0">
                <a:solidFill>
                  <a:srgbClr val="FF0000"/>
                </a:solidFill>
              </a:rPr>
              <a:t>SM&amp;C MO </a:t>
            </a:r>
            <a:r>
              <a:rPr lang="en-US" sz="1600" b="1" dirty="0" smtClean="0">
                <a:solidFill>
                  <a:srgbClr val="FF0000"/>
                </a:solidFill>
              </a:rPr>
              <a:t>Applications</a:t>
            </a:r>
          </a:p>
          <a:p>
            <a:pPr algn="ctr"/>
            <a:r>
              <a:rPr lang="en-US" sz="1600" b="1" dirty="0" smtClean="0">
                <a:solidFill>
                  <a:srgbClr val="FF0000"/>
                </a:solidFill>
              </a:rPr>
              <a:t>(MAL Compliant)</a:t>
            </a:r>
            <a:endParaRPr lang="en-US" sz="1600" b="1" dirty="0"/>
          </a:p>
        </p:txBody>
      </p:sp>
      <p:sp>
        <p:nvSpPr>
          <p:cNvPr id="63" name="Rectangle 62"/>
          <p:cNvSpPr/>
          <p:nvPr/>
        </p:nvSpPr>
        <p:spPr>
          <a:xfrm>
            <a:off x="5109670" y="3913910"/>
            <a:ext cx="3302830" cy="23043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rgbClr val="000000"/>
                </a:solidFill>
              </a:rPr>
              <a:t>MAL &amp; Transport Adapter for SPP, or whatever</a:t>
            </a:r>
            <a:endParaRPr lang="en-US" sz="1100" b="1" dirty="0">
              <a:solidFill>
                <a:srgbClr val="000000"/>
              </a:solidFill>
            </a:endParaRPr>
          </a:p>
        </p:txBody>
      </p:sp>
      <p:sp>
        <p:nvSpPr>
          <p:cNvPr id="67" name="Oval 7"/>
          <p:cNvSpPr>
            <a:spLocks noChangeArrowheads="1"/>
          </p:cNvSpPr>
          <p:nvPr/>
        </p:nvSpPr>
        <p:spPr bwMode="auto">
          <a:xfrm>
            <a:off x="769905" y="2349014"/>
            <a:ext cx="1283562" cy="585817"/>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Flight</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Dynamics</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Control</a:t>
            </a:r>
            <a:endParaRPr lang="en-US" sz="1000" dirty="0">
              <a:solidFill>
                <a:prstClr val="black"/>
              </a:solidFill>
              <a:latin typeface="Helvetica" pitchFamily="34" charset="0"/>
              <a:ea typeface="ÇlÇr ñæí©"/>
              <a:cs typeface="Helvetica" pitchFamily="34" charset="0"/>
            </a:endParaRPr>
          </a:p>
        </p:txBody>
      </p:sp>
      <p:sp>
        <p:nvSpPr>
          <p:cNvPr id="68" name="Oval 7"/>
          <p:cNvSpPr>
            <a:spLocks noChangeArrowheads="1"/>
          </p:cNvSpPr>
          <p:nvPr/>
        </p:nvSpPr>
        <p:spPr bwMode="auto">
          <a:xfrm>
            <a:off x="2574940" y="2349014"/>
            <a:ext cx="1283562" cy="585817"/>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srgbClr val="FF0000"/>
                </a:solidFill>
                <a:latin typeface="Helvetica" pitchFamily="34" charset="0"/>
                <a:ea typeface="ÇlÇr ñæí©"/>
                <a:cs typeface="Helvetica" pitchFamily="34" charset="0"/>
              </a:rPr>
              <a:t>Space</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Schedule</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Execution</a:t>
            </a:r>
            <a:endParaRPr lang="en-US" sz="1000" dirty="0">
              <a:solidFill>
                <a:prstClr val="black"/>
              </a:solidFill>
              <a:latin typeface="Helvetica" pitchFamily="34" charset="0"/>
              <a:ea typeface="ÇlÇr ñæí©"/>
              <a:cs typeface="Helvetica" pitchFamily="34" charset="0"/>
            </a:endParaRPr>
          </a:p>
        </p:txBody>
      </p:sp>
      <p:sp>
        <p:nvSpPr>
          <p:cNvPr id="69" name="Oval 7"/>
          <p:cNvSpPr>
            <a:spLocks noChangeArrowheads="1"/>
          </p:cNvSpPr>
          <p:nvPr/>
        </p:nvSpPr>
        <p:spPr bwMode="auto">
          <a:xfrm>
            <a:off x="2574940" y="3078709"/>
            <a:ext cx="1283562" cy="585817"/>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srgbClr val="FF0000"/>
                </a:solidFill>
                <a:latin typeface="Helvetica" pitchFamily="34" charset="0"/>
                <a:ea typeface="ÇlÇr ñæí©"/>
                <a:cs typeface="Helvetica" pitchFamily="34" charset="0"/>
              </a:rPr>
              <a:t>Space</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Monitor &amp;</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Control</a:t>
            </a:r>
            <a:endParaRPr lang="en-US" sz="1000" dirty="0">
              <a:solidFill>
                <a:prstClr val="black"/>
              </a:solidFill>
              <a:latin typeface="Helvetica" pitchFamily="34" charset="0"/>
              <a:ea typeface="ÇlÇr ñæí©"/>
              <a:cs typeface="Helvetica" pitchFamily="34" charset="0"/>
            </a:endParaRPr>
          </a:p>
        </p:txBody>
      </p:sp>
      <p:sp>
        <p:nvSpPr>
          <p:cNvPr id="70" name="Rectangle 69"/>
          <p:cNvSpPr/>
          <p:nvPr/>
        </p:nvSpPr>
        <p:spPr>
          <a:xfrm>
            <a:off x="1845245" y="3905209"/>
            <a:ext cx="2381110" cy="584776"/>
          </a:xfrm>
          <a:prstGeom prst="rect">
            <a:avLst/>
          </a:prstGeom>
        </p:spPr>
        <p:txBody>
          <a:bodyPr wrap="square">
            <a:spAutoFit/>
          </a:bodyPr>
          <a:lstStyle/>
          <a:p>
            <a:pPr algn="ctr"/>
            <a:r>
              <a:rPr lang="en-US" altLang="ja-JP" sz="1600" b="1" dirty="0" smtClean="0">
                <a:solidFill>
                  <a:srgbClr val="FF0000"/>
                </a:solidFill>
              </a:rPr>
              <a:t>SOIS </a:t>
            </a:r>
            <a:r>
              <a:rPr lang="en-US" sz="1600" b="1" dirty="0" smtClean="0">
                <a:solidFill>
                  <a:srgbClr val="FF0000"/>
                </a:solidFill>
              </a:rPr>
              <a:t>Applications</a:t>
            </a:r>
          </a:p>
          <a:p>
            <a:pPr algn="ctr"/>
            <a:r>
              <a:rPr lang="en-US" sz="1600" b="1" dirty="0" smtClean="0">
                <a:solidFill>
                  <a:srgbClr val="FF0000"/>
                </a:solidFill>
              </a:rPr>
              <a:t>(FW Compliant)</a:t>
            </a:r>
            <a:endParaRPr lang="en-US" sz="1600" b="1" dirty="0"/>
          </a:p>
        </p:txBody>
      </p:sp>
      <p:cxnSp>
        <p:nvCxnSpPr>
          <p:cNvPr id="71" name="Curved Connector 70"/>
          <p:cNvCxnSpPr>
            <a:stCxn id="43" idx="4"/>
            <a:endCxn id="23" idx="4"/>
          </p:cNvCxnSpPr>
          <p:nvPr/>
        </p:nvCxnSpPr>
        <p:spPr>
          <a:xfrm flipV="1">
            <a:off x="5063706" y="5754135"/>
            <a:ext cx="883593" cy="640785"/>
          </a:xfrm>
          <a:prstGeom prst="curvedConnector2">
            <a:avLst/>
          </a:prstGeom>
          <a:ln>
            <a:solidFill>
              <a:srgbClr val="4597A0"/>
            </a:solidFill>
            <a:tailEnd type="arrow"/>
          </a:ln>
        </p:spPr>
        <p:style>
          <a:lnRef idx="2">
            <a:schemeClr val="accent1"/>
          </a:lnRef>
          <a:fillRef idx="0">
            <a:schemeClr val="accent1"/>
          </a:fillRef>
          <a:effectRef idx="1">
            <a:schemeClr val="accent1"/>
          </a:effectRef>
          <a:fontRef idx="minor">
            <a:schemeClr val="tx1"/>
          </a:fontRef>
        </p:style>
      </p:cxnSp>
      <p:cxnSp>
        <p:nvCxnSpPr>
          <p:cNvPr id="74" name="Curved Connector 73"/>
          <p:cNvCxnSpPr>
            <a:stCxn id="121" idx="4"/>
            <a:endCxn id="47" idx="0"/>
          </p:cNvCxnSpPr>
          <p:nvPr/>
        </p:nvCxnSpPr>
        <p:spPr>
          <a:xfrm rot="16200000" flipH="1">
            <a:off x="3202979" y="5678784"/>
            <a:ext cx="664646" cy="767627"/>
          </a:xfrm>
          <a:prstGeom prst="curvedConnector2">
            <a:avLst/>
          </a:prstGeom>
          <a:ln>
            <a:solidFill>
              <a:srgbClr val="4597A0"/>
            </a:solidFill>
            <a:tailEnd type="arrow"/>
          </a:ln>
        </p:spPr>
        <p:style>
          <a:lnRef idx="2">
            <a:schemeClr val="accent1"/>
          </a:lnRef>
          <a:fillRef idx="0">
            <a:schemeClr val="accent1"/>
          </a:fillRef>
          <a:effectRef idx="1">
            <a:schemeClr val="accent1"/>
          </a:effectRef>
          <a:fontRef idx="minor">
            <a:schemeClr val="tx1"/>
          </a:fontRef>
        </p:style>
      </p:cxnSp>
      <p:cxnSp>
        <p:nvCxnSpPr>
          <p:cNvPr id="77" name="Curved Connector 76"/>
          <p:cNvCxnSpPr>
            <a:stCxn id="122" idx="4"/>
            <a:endCxn id="47" idx="0"/>
          </p:cNvCxnSpPr>
          <p:nvPr/>
        </p:nvCxnSpPr>
        <p:spPr>
          <a:xfrm rot="16200000" flipH="1">
            <a:off x="2268192" y="4743997"/>
            <a:ext cx="625046" cy="2676801"/>
          </a:xfrm>
          <a:prstGeom prst="curvedConnector2">
            <a:avLst/>
          </a:prstGeom>
          <a:ln>
            <a:solidFill>
              <a:srgbClr val="4597A0"/>
            </a:solidFill>
            <a:tailEnd type="arrow"/>
          </a:ln>
        </p:spPr>
        <p:style>
          <a:lnRef idx="2">
            <a:schemeClr val="accent1"/>
          </a:lnRef>
          <a:fillRef idx="0">
            <a:schemeClr val="accent1"/>
          </a:fillRef>
          <a:effectRef idx="1">
            <a:schemeClr val="accent1"/>
          </a:effectRef>
          <a:fontRef idx="minor">
            <a:schemeClr val="tx1"/>
          </a:fontRef>
        </p:style>
      </p:cxnSp>
      <p:sp>
        <p:nvSpPr>
          <p:cNvPr id="81" name="Rectangle 80"/>
          <p:cNvSpPr/>
          <p:nvPr/>
        </p:nvSpPr>
        <p:spPr>
          <a:xfrm>
            <a:off x="1115550" y="5949375"/>
            <a:ext cx="6874495" cy="268835"/>
          </a:xfrm>
          <a:prstGeom prst="rect">
            <a:avLst/>
          </a:prstGeom>
          <a:solidFill>
            <a:srgbClr val="4597A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rgbClr val="000000"/>
                </a:solidFill>
              </a:rPr>
              <a:t>SCCS-ADD </a:t>
            </a:r>
            <a:r>
              <a:rPr lang="en-US" sz="1100" b="1" dirty="0" err="1" smtClean="0">
                <a:solidFill>
                  <a:srgbClr val="000000"/>
                </a:solidFill>
              </a:rPr>
              <a:t>Fwd</a:t>
            </a:r>
            <a:r>
              <a:rPr lang="en-US" sz="1100" b="1" dirty="0" smtClean="0">
                <a:solidFill>
                  <a:srgbClr val="000000"/>
                </a:solidFill>
              </a:rPr>
              <a:t> / Ret Space Link Services</a:t>
            </a:r>
            <a:endParaRPr lang="en-US" sz="1100" b="1" dirty="0">
              <a:solidFill>
                <a:srgbClr val="000000"/>
              </a:solidFill>
            </a:endParaRPr>
          </a:p>
        </p:txBody>
      </p:sp>
      <p:sp>
        <p:nvSpPr>
          <p:cNvPr id="85" name="Oval 7"/>
          <p:cNvSpPr>
            <a:spLocks noChangeArrowheads="1"/>
          </p:cNvSpPr>
          <p:nvPr/>
        </p:nvSpPr>
        <p:spPr bwMode="auto">
          <a:xfrm>
            <a:off x="2498130" y="4413175"/>
            <a:ext cx="1283562" cy="585817"/>
          </a:xfrm>
          <a:prstGeom prst="ellipse">
            <a:avLst/>
          </a:prstGeom>
          <a:pattFill prst="plaid">
            <a:fgClr>
              <a:srgbClr val="FF99CC"/>
            </a:fgClr>
            <a:bgClr>
              <a:prstClr val="white"/>
            </a:bgClr>
          </a:patt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Spacecraft Subnets &amp; Devices</a:t>
            </a:r>
            <a:endParaRPr lang="en-US" sz="1000" dirty="0">
              <a:solidFill>
                <a:prstClr val="black"/>
              </a:solidFill>
              <a:latin typeface="Helvetica" pitchFamily="34" charset="0"/>
              <a:ea typeface="ÇlÇr ñæí©"/>
              <a:cs typeface="Helvetica" pitchFamily="34" charset="0"/>
            </a:endParaRPr>
          </a:p>
        </p:txBody>
      </p:sp>
      <p:sp>
        <p:nvSpPr>
          <p:cNvPr id="86" name="Oval 7"/>
          <p:cNvSpPr>
            <a:spLocks noChangeArrowheads="1"/>
          </p:cNvSpPr>
          <p:nvPr/>
        </p:nvSpPr>
        <p:spPr bwMode="auto">
          <a:xfrm>
            <a:off x="731500" y="3683480"/>
            <a:ext cx="1283562" cy="585817"/>
          </a:xfrm>
          <a:prstGeom prst="ellipse">
            <a:avLst/>
          </a:prstGeom>
          <a:pattFill prst="plaid">
            <a:fgClr>
              <a:srgbClr val="FF99CC"/>
            </a:fgClr>
            <a:bgClr>
              <a:prstClr val="white"/>
            </a:bgClr>
          </a:patt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latin typeface="Helvetica" pitchFamily="34" charset="0"/>
                <a:ea typeface="ÇlÇr ñæí©"/>
                <a:cs typeface="Helvetica" pitchFamily="34" charset="0"/>
              </a:rPr>
              <a:t>SOIS Application Support Services</a:t>
            </a:r>
            <a:endParaRPr lang="en-US" sz="1000" dirty="0">
              <a:latin typeface="Helvetica" pitchFamily="34" charset="0"/>
              <a:ea typeface="ÇlÇr ñæí©"/>
              <a:cs typeface="Helvetica" pitchFamily="34" charset="0"/>
            </a:endParaRPr>
          </a:p>
        </p:txBody>
      </p:sp>
      <p:sp>
        <p:nvSpPr>
          <p:cNvPr id="87" name="Oval 7"/>
          <p:cNvSpPr>
            <a:spLocks noChangeArrowheads="1"/>
          </p:cNvSpPr>
          <p:nvPr/>
        </p:nvSpPr>
        <p:spPr bwMode="auto">
          <a:xfrm>
            <a:off x="731500" y="4413175"/>
            <a:ext cx="1283562" cy="585817"/>
          </a:xfrm>
          <a:prstGeom prst="ellipse">
            <a:avLst/>
          </a:prstGeom>
          <a:pattFill prst="plaid">
            <a:fgClr>
              <a:srgbClr val="FF99CC"/>
            </a:fgClr>
            <a:bgClr>
              <a:prstClr val="white"/>
            </a:bgClr>
          </a:patt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srgbClr val="000000"/>
                </a:solidFill>
                <a:latin typeface="Helvetica" pitchFamily="34" charset="0"/>
                <a:ea typeface="ÇlÇr ñæí©"/>
                <a:cs typeface="Helvetica" pitchFamily="34" charset="0"/>
              </a:rPr>
              <a:t>SOIS </a:t>
            </a:r>
            <a:r>
              <a:rPr lang="en-US" sz="1000" dirty="0" err="1" smtClean="0">
                <a:solidFill>
                  <a:srgbClr val="000000"/>
                </a:solidFill>
                <a:latin typeface="Helvetica" pitchFamily="34" charset="0"/>
                <a:ea typeface="ÇlÇr ñæí©"/>
                <a:cs typeface="Helvetica" pitchFamily="34" charset="0"/>
              </a:rPr>
              <a:t>Subnetwork</a:t>
            </a:r>
            <a:r>
              <a:rPr lang="en-US" sz="1000" dirty="0" smtClean="0">
                <a:solidFill>
                  <a:srgbClr val="000000"/>
                </a:solidFill>
                <a:latin typeface="Helvetica" pitchFamily="34" charset="0"/>
                <a:ea typeface="ÇlÇr ñæí©"/>
                <a:cs typeface="Helvetica" pitchFamily="34" charset="0"/>
              </a:rPr>
              <a:t> Layer Services</a:t>
            </a:r>
            <a:endParaRPr lang="en-US" sz="1000" dirty="0">
              <a:solidFill>
                <a:srgbClr val="000000"/>
              </a:solidFill>
              <a:latin typeface="Helvetica" pitchFamily="34" charset="0"/>
              <a:ea typeface="ÇlÇr ñæí©"/>
              <a:cs typeface="Helvetica" pitchFamily="34" charset="0"/>
            </a:endParaRPr>
          </a:p>
        </p:txBody>
      </p:sp>
      <p:sp>
        <p:nvSpPr>
          <p:cNvPr id="89" name="Rectangle 88"/>
          <p:cNvSpPr/>
          <p:nvPr/>
        </p:nvSpPr>
        <p:spPr>
          <a:xfrm>
            <a:off x="1768435" y="1562504"/>
            <a:ext cx="2179904" cy="584776"/>
          </a:xfrm>
          <a:prstGeom prst="rect">
            <a:avLst/>
          </a:prstGeom>
        </p:spPr>
        <p:txBody>
          <a:bodyPr wrap="none">
            <a:spAutoFit/>
          </a:bodyPr>
          <a:lstStyle/>
          <a:p>
            <a:pPr algn="ctr"/>
            <a:r>
              <a:rPr lang="en-US" altLang="ja-JP" sz="1600" b="1" dirty="0" smtClean="0">
                <a:solidFill>
                  <a:srgbClr val="FF0000"/>
                </a:solidFill>
              </a:rPr>
              <a:t>SM&amp;C MO </a:t>
            </a:r>
            <a:r>
              <a:rPr lang="en-US" sz="1600" b="1" dirty="0" smtClean="0">
                <a:solidFill>
                  <a:srgbClr val="FF0000"/>
                </a:solidFill>
              </a:rPr>
              <a:t>Applications</a:t>
            </a:r>
          </a:p>
          <a:p>
            <a:pPr algn="ctr"/>
            <a:r>
              <a:rPr lang="en-US" sz="1600" b="1" dirty="0" smtClean="0">
                <a:solidFill>
                  <a:srgbClr val="FF0000"/>
                </a:solidFill>
              </a:rPr>
              <a:t>(MAL Compliant)</a:t>
            </a:r>
            <a:endParaRPr lang="en-US" sz="1600" b="1" dirty="0"/>
          </a:p>
        </p:txBody>
      </p:sp>
      <p:sp>
        <p:nvSpPr>
          <p:cNvPr id="90" name="Oval 7"/>
          <p:cNvSpPr>
            <a:spLocks noChangeArrowheads="1"/>
          </p:cNvSpPr>
          <p:nvPr/>
        </p:nvSpPr>
        <p:spPr bwMode="auto">
          <a:xfrm>
            <a:off x="6084358" y="4413175"/>
            <a:ext cx="1368017" cy="611265"/>
          </a:xfrm>
          <a:prstGeom prst="ellipse">
            <a:avLst/>
          </a:prstGeom>
          <a:solidFill>
            <a:srgbClr val="4597A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User </a:t>
            </a:r>
            <a:br>
              <a:rPr lang="en-US" sz="1000" dirty="0">
                <a:solidFill>
                  <a:prstClr val="black"/>
                </a:solidFill>
                <a:latin typeface="Helvetica" pitchFamily="34" charset="0"/>
                <a:ea typeface="ÇlÇr ñæí©"/>
                <a:cs typeface="Helvetica" pitchFamily="34" charset="0"/>
              </a:rPr>
            </a:br>
            <a:r>
              <a:rPr lang="en-US" sz="1000" dirty="0" smtClean="0">
                <a:solidFill>
                  <a:prstClr val="black"/>
                </a:solidFill>
                <a:latin typeface="Helvetica" pitchFamily="34" charset="0"/>
                <a:ea typeface="ÇlÇr ñæí©"/>
                <a:cs typeface="Helvetica" pitchFamily="34" charset="0"/>
              </a:rPr>
              <a:t>File/Packet</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Processing</a:t>
            </a:r>
            <a:endParaRPr lang="en-US" sz="1000" dirty="0">
              <a:solidFill>
                <a:prstClr val="black"/>
              </a:solidFill>
              <a:latin typeface="Helvetica" pitchFamily="34" charset="0"/>
              <a:ea typeface="ÇlÇr ñæí©"/>
              <a:cs typeface="Helvetica" pitchFamily="34" charset="0"/>
            </a:endParaRPr>
          </a:p>
        </p:txBody>
      </p:sp>
      <p:cxnSp>
        <p:nvCxnSpPr>
          <p:cNvPr id="55" name="Straight Connector 54"/>
          <p:cNvCxnSpPr/>
          <p:nvPr/>
        </p:nvCxnSpPr>
        <p:spPr bwMode="auto">
          <a:xfrm>
            <a:off x="309045" y="3222620"/>
            <a:ext cx="4070930" cy="1152150"/>
          </a:xfrm>
          <a:prstGeom prst="line">
            <a:avLst/>
          </a:prstGeom>
          <a:solidFill>
            <a:srgbClr val="FFFFFF"/>
          </a:solidFill>
          <a:ln w="57150" cap="flat" cmpd="sng" algn="ctr">
            <a:solidFill>
              <a:srgbClr val="FF99CC"/>
            </a:solidFill>
            <a:prstDash val="dash"/>
            <a:round/>
            <a:headEnd type="none" w="med" len="med"/>
            <a:tailEnd type="none" w="med" len="med"/>
          </a:ln>
          <a:effectLst/>
        </p:spPr>
      </p:cxnSp>
      <p:sp>
        <p:nvSpPr>
          <p:cNvPr id="95" name="Rectangle 94"/>
          <p:cNvSpPr/>
          <p:nvPr/>
        </p:nvSpPr>
        <p:spPr>
          <a:xfrm rot="980345">
            <a:off x="715921" y="3331144"/>
            <a:ext cx="2650677" cy="26976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rgbClr val="000000"/>
                </a:solidFill>
              </a:rPr>
              <a:t>MAL &amp; Transport Adapter for SOIS</a:t>
            </a:r>
            <a:endParaRPr lang="en-US" sz="1100" b="1" dirty="0">
              <a:solidFill>
                <a:srgbClr val="000000"/>
              </a:solidFill>
            </a:endParaRPr>
          </a:p>
        </p:txBody>
      </p:sp>
      <p:cxnSp>
        <p:nvCxnSpPr>
          <p:cNvPr id="96" name="Straight Connector 95"/>
          <p:cNvCxnSpPr/>
          <p:nvPr/>
        </p:nvCxnSpPr>
        <p:spPr bwMode="auto">
          <a:xfrm>
            <a:off x="309045" y="5872565"/>
            <a:ext cx="8602720" cy="0"/>
          </a:xfrm>
          <a:prstGeom prst="line">
            <a:avLst/>
          </a:prstGeom>
          <a:solidFill>
            <a:srgbClr val="FFFFFF"/>
          </a:solidFill>
          <a:ln w="57150" cap="flat" cmpd="sng" algn="ctr">
            <a:solidFill>
              <a:srgbClr val="4597A0"/>
            </a:solidFill>
            <a:prstDash val="dash"/>
            <a:round/>
            <a:headEnd type="none" w="med" len="med"/>
            <a:tailEnd type="none" w="med" len="med"/>
          </a:ln>
          <a:effectLst/>
        </p:spPr>
      </p:cxnSp>
    </p:spTree>
    <p:extLst>
      <p:ext uri="{BB962C8B-B14F-4D97-AF65-F5344CB8AC3E}">
        <p14:creationId xmlns:p14="http://schemas.microsoft.com/office/powerpoint/2010/main" val="7396560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61" grpId="0"/>
      <p:bldP spid="63" grpId="0" animBg="1"/>
      <p:bldP spid="67" grpId="0" animBg="1"/>
      <p:bldP spid="68" grpId="0" animBg="1"/>
      <p:bldP spid="69" grpId="0" animBg="1"/>
      <p:bldP spid="70" grpId="0"/>
      <p:bldP spid="81" grpId="0" animBg="1"/>
      <p:bldP spid="85" grpId="0" animBg="1"/>
      <p:bldP spid="86" grpId="0" animBg="1"/>
      <p:bldP spid="87" grpId="0" animBg="1"/>
      <p:bldP spid="89" grpId="0"/>
      <p:bldP spid="9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52657"/>
            <a:ext cx="8229600" cy="831712"/>
          </a:xfrm>
        </p:spPr>
        <p:txBody>
          <a:bodyPr vert="horz" lIns="91440" tIns="45720" rIns="91440" bIns="45720" rtlCol="0" anchor="ctr">
            <a:normAutofit fontScale="90000"/>
          </a:bodyPr>
          <a:lstStyle/>
          <a:p>
            <a:r>
              <a:rPr lang="en-US" dirty="0">
                <a:solidFill>
                  <a:srgbClr val="000099"/>
                </a:solidFill>
                <a:effectLst>
                  <a:outerShdw blurRad="38100" dist="38100" dir="2700000" algn="tl">
                    <a:srgbClr val="000000">
                      <a:alpha val="43137"/>
                    </a:srgbClr>
                  </a:outerShdw>
                </a:effectLst>
                <a:latin typeface="Calibri" pitchFamily="34" charset="0"/>
                <a:cs typeface="Calibri" pitchFamily="34" charset="0"/>
              </a:rPr>
              <a:t>CCSDS Ref Arch, Option 2 </a:t>
            </a:r>
            <a:br>
              <a:rPr lang="en-US" dirty="0">
                <a:solidFill>
                  <a:srgbClr val="000099"/>
                </a:solidFill>
                <a:effectLst>
                  <a:outerShdw blurRad="38100" dist="38100" dir="2700000" algn="tl">
                    <a:srgbClr val="000000">
                      <a:alpha val="43137"/>
                    </a:srgbClr>
                  </a:outerShdw>
                </a:effectLst>
                <a:latin typeface="Calibri" pitchFamily="34" charset="0"/>
                <a:cs typeface="Calibri" pitchFamily="34" charset="0"/>
              </a:rPr>
            </a:br>
            <a:r>
              <a:rPr lang="en-US" sz="2700" dirty="0">
                <a:solidFill>
                  <a:srgbClr val="FF0000"/>
                </a:solidFill>
                <a:effectLst>
                  <a:outerShdw blurRad="38100" dist="38100" dir="2700000" algn="tl">
                    <a:srgbClr val="000000">
                      <a:alpha val="43137"/>
                    </a:srgbClr>
                  </a:outerShdw>
                </a:effectLst>
                <a:latin typeface="Calibri" pitchFamily="34" charset="0"/>
                <a:cs typeface="Calibri" pitchFamily="34" charset="0"/>
              </a:rPr>
              <a:t>Example: </a:t>
            </a:r>
            <a:r>
              <a:rPr lang="en-US" sz="27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Cross </a:t>
            </a:r>
            <a:r>
              <a:rPr lang="en-US" sz="2700" dirty="0">
                <a:solidFill>
                  <a:srgbClr val="FF0000"/>
                </a:solidFill>
                <a:effectLst>
                  <a:outerShdw blurRad="38100" dist="38100" dir="2700000" algn="tl">
                    <a:srgbClr val="000000">
                      <a:alpha val="43137"/>
                    </a:srgbClr>
                  </a:outerShdw>
                </a:effectLst>
                <a:latin typeface="Calibri" pitchFamily="34" charset="0"/>
                <a:cs typeface="Calibri" pitchFamily="34" charset="0"/>
              </a:rPr>
              <a:t>Support / Mission </a:t>
            </a:r>
            <a:r>
              <a:rPr lang="en-US" sz="2700"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Operations Interfaces</a:t>
            </a:r>
            <a:endParaRPr lang="en-US" sz="2700" dirty="0">
              <a:solidFill>
                <a:srgbClr val="FF0000"/>
              </a:solidFill>
              <a:effectLst>
                <a:outerShdw blurRad="38100" dist="38100" dir="2700000" algn="tl">
                  <a:srgbClr val="000000">
                    <a:alpha val="43137"/>
                  </a:srgbClr>
                </a:outerShdw>
              </a:effectLst>
              <a:latin typeface="Calibri" pitchFamily="34" charset="0"/>
              <a:cs typeface="Calibri" pitchFamily="34" charset="0"/>
            </a:endParaRPr>
          </a:p>
        </p:txBody>
      </p:sp>
      <p:sp>
        <p:nvSpPr>
          <p:cNvPr id="3" name="AutoShape 2"/>
          <p:cNvSpPr>
            <a:spLocks noChangeArrowheads="1"/>
          </p:cNvSpPr>
          <p:nvPr/>
        </p:nvSpPr>
        <p:spPr bwMode="auto">
          <a:xfrm>
            <a:off x="309748" y="2044454"/>
            <a:ext cx="1480775" cy="4064906"/>
          </a:xfrm>
          <a:prstGeom prst="cube">
            <a:avLst>
              <a:gd name="adj" fmla="val 15273"/>
            </a:avLst>
          </a:prstGeom>
          <a:solidFill>
            <a:srgbClr val="E0C62C"/>
          </a:solidFill>
          <a:ln w="9525">
            <a:solidFill>
              <a:schemeClr val="tx1"/>
            </a:solidFill>
            <a:round/>
            <a:headEnd/>
            <a:tailEnd/>
          </a:ln>
        </p:spPr>
        <p:txBody>
          <a:bodyPr wrap="none" anchor="ctr"/>
          <a:lstStyle/>
          <a:p>
            <a:pPr algn="ctr" defTabSz="457200" fontAlgn="base">
              <a:spcBef>
                <a:spcPct val="0"/>
              </a:spcBef>
              <a:spcAft>
                <a:spcPct val="0"/>
              </a:spcAft>
            </a:pPr>
            <a:endParaRPr kumimoji="1" lang="en-US" sz="1400" b="1" dirty="0">
              <a:solidFill>
                <a:srgbClr val="000000"/>
              </a:solidFill>
              <a:ea typeface="ＭＳ Ｐゴシック" pitchFamily="34" charset="-128"/>
              <a:cs typeface="Arial" pitchFamily="34" charset="0"/>
            </a:endParaRPr>
          </a:p>
        </p:txBody>
      </p:sp>
      <p:sp>
        <p:nvSpPr>
          <p:cNvPr id="10250" name="Line 3"/>
          <p:cNvSpPr>
            <a:spLocks noChangeShapeType="1"/>
          </p:cNvSpPr>
          <p:nvPr/>
        </p:nvSpPr>
        <p:spPr bwMode="auto">
          <a:xfrm>
            <a:off x="4637832" y="4363322"/>
            <a:ext cx="698500" cy="0"/>
          </a:xfrm>
          <a:prstGeom prst="line">
            <a:avLst/>
          </a:prstGeom>
          <a:noFill/>
          <a:ln w="28575" cmpd="sng">
            <a:solidFill>
              <a:srgbClr val="0000FF"/>
            </a:solidFill>
            <a:round/>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10251" name="AutoShape 4"/>
          <p:cNvSpPr>
            <a:spLocks noChangeArrowheads="1"/>
          </p:cNvSpPr>
          <p:nvPr/>
        </p:nvSpPr>
        <p:spPr bwMode="auto">
          <a:xfrm>
            <a:off x="2938410" y="2044453"/>
            <a:ext cx="5583722" cy="4064906"/>
          </a:xfrm>
          <a:prstGeom prst="cube">
            <a:avLst>
              <a:gd name="adj" fmla="val 5821"/>
            </a:avLst>
          </a:prstGeom>
          <a:solidFill>
            <a:srgbClr val="CCFF66"/>
          </a:solidFill>
          <a:ln w="9525">
            <a:solidFill>
              <a:schemeClr val="tx1"/>
            </a:solidFill>
            <a:round/>
            <a:headEnd/>
            <a:tailEnd/>
          </a:ln>
        </p:spPr>
        <p:txBody>
          <a:bodyPr wrap="none" anchor="ctr"/>
          <a:lstStyle/>
          <a:p>
            <a:pPr algn="ctr" defTabSz="457200" fontAlgn="base">
              <a:spcBef>
                <a:spcPct val="0"/>
              </a:spcBef>
              <a:spcAft>
                <a:spcPct val="0"/>
              </a:spcAft>
            </a:pPr>
            <a:endParaRPr kumimoji="1" lang="en-US" sz="1400" b="1" dirty="0">
              <a:solidFill>
                <a:srgbClr val="000000"/>
              </a:solidFill>
              <a:ea typeface="ＭＳ Ｐゴシック" pitchFamily="34" charset="-128"/>
              <a:cs typeface="Arial" pitchFamily="34" charset="0"/>
            </a:endParaRPr>
          </a:p>
        </p:txBody>
      </p:sp>
      <p:sp>
        <p:nvSpPr>
          <p:cNvPr id="5" name="Rectangle 4"/>
          <p:cNvSpPr/>
          <p:nvPr/>
        </p:nvSpPr>
        <p:spPr bwMode="auto">
          <a:xfrm>
            <a:off x="1262354" y="3189008"/>
            <a:ext cx="5584372" cy="2460172"/>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1" lang="en-US" sz="2400">
              <a:solidFill>
                <a:srgbClr val="000000"/>
              </a:solidFill>
              <a:ea typeface="ＭＳ Ｐゴシック" charset="-128"/>
              <a:cs typeface="ＭＳ Ｐゴシック" charset="-128"/>
            </a:endParaRPr>
          </a:p>
        </p:txBody>
      </p:sp>
      <p:sp>
        <p:nvSpPr>
          <p:cNvPr id="6" name="Rectangle 5"/>
          <p:cNvSpPr/>
          <p:nvPr/>
        </p:nvSpPr>
        <p:spPr>
          <a:xfrm>
            <a:off x="745410" y="1219635"/>
            <a:ext cx="900403" cy="646331"/>
          </a:xfrm>
          <a:prstGeom prst="rect">
            <a:avLst/>
          </a:prstGeom>
        </p:spPr>
        <p:txBody>
          <a:bodyPr wrap="square">
            <a:spAutoFit/>
          </a:bodyPr>
          <a:lstStyle/>
          <a:p>
            <a:pPr algn="ctr" fontAlgn="base">
              <a:spcBef>
                <a:spcPct val="0"/>
              </a:spcBef>
              <a:spcAft>
                <a:spcPct val="0"/>
              </a:spcAft>
            </a:pPr>
            <a:r>
              <a:rPr kumimoji="1" lang="en-US" b="1" dirty="0">
                <a:solidFill>
                  <a:srgbClr val="000000"/>
                </a:solidFill>
                <a:ea typeface="ＭＳ Ｐゴシック" pitchFamily="34" charset="-128"/>
                <a:cs typeface="Arial" pitchFamily="34" charset="0"/>
              </a:rPr>
              <a:t>ABA</a:t>
            </a:r>
          </a:p>
          <a:p>
            <a:pPr algn="ctr" fontAlgn="base">
              <a:spcBef>
                <a:spcPct val="0"/>
              </a:spcBef>
              <a:spcAft>
                <a:spcPct val="0"/>
              </a:spcAft>
            </a:pPr>
            <a:r>
              <a:rPr kumimoji="1" lang="en-US" b="1" dirty="0">
                <a:solidFill>
                  <a:srgbClr val="000000"/>
                </a:solidFill>
                <a:ea typeface="ＭＳ Ｐゴシック" pitchFamily="34" charset="-128"/>
                <a:cs typeface="Arial" pitchFamily="34" charset="0"/>
              </a:rPr>
              <a:t>ESLT</a:t>
            </a:r>
          </a:p>
        </p:txBody>
      </p:sp>
      <p:sp>
        <p:nvSpPr>
          <p:cNvPr id="7" name="Rectangle 6"/>
          <p:cNvSpPr/>
          <p:nvPr/>
        </p:nvSpPr>
        <p:spPr>
          <a:xfrm>
            <a:off x="4874339" y="1219635"/>
            <a:ext cx="1244952" cy="646331"/>
          </a:xfrm>
          <a:prstGeom prst="rect">
            <a:avLst/>
          </a:prstGeom>
        </p:spPr>
        <p:txBody>
          <a:bodyPr wrap="square">
            <a:spAutoFit/>
          </a:bodyPr>
          <a:lstStyle/>
          <a:p>
            <a:pPr algn="ctr" fontAlgn="base">
              <a:spcBef>
                <a:spcPct val="0"/>
              </a:spcBef>
              <a:spcAft>
                <a:spcPct val="0"/>
              </a:spcAft>
            </a:pPr>
            <a:r>
              <a:rPr kumimoji="1" lang="en-US" b="1" dirty="0" smtClean="0">
                <a:solidFill>
                  <a:srgbClr val="000000"/>
                </a:solidFill>
                <a:ea typeface="ＭＳ Ｐゴシック" pitchFamily="34" charset="-128"/>
                <a:cs typeface="Arial" pitchFamily="34" charset="0"/>
              </a:rPr>
              <a:t>Earth User </a:t>
            </a:r>
            <a:endParaRPr kumimoji="1" lang="en-US" b="1" dirty="0">
              <a:solidFill>
                <a:srgbClr val="000000"/>
              </a:solidFill>
              <a:ea typeface="ＭＳ Ｐゴシック" pitchFamily="34" charset="-128"/>
              <a:cs typeface="Arial" pitchFamily="34" charset="0"/>
            </a:endParaRPr>
          </a:p>
          <a:p>
            <a:pPr algn="ctr" fontAlgn="base">
              <a:spcBef>
                <a:spcPct val="0"/>
              </a:spcBef>
              <a:spcAft>
                <a:spcPct val="0"/>
              </a:spcAft>
            </a:pPr>
            <a:r>
              <a:rPr kumimoji="1" lang="en-US" b="1" dirty="0">
                <a:solidFill>
                  <a:srgbClr val="000000"/>
                </a:solidFill>
                <a:ea typeface="ＭＳ Ｐゴシック" pitchFamily="34" charset="-128"/>
                <a:cs typeface="Arial" pitchFamily="34" charset="0"/>
              </a:rPr>
              <a:t>Node</a:t>
            </a:r>
          </a:p>
        </p:txBody>
      </p:sp>
      <p:sp>
        <p:nvSpPr>
          <p:cNvPr id="19" name="Oval 7"/>
          <p:cNvSpPr>
            <a:spLocks noChangeArrowheads="1"/>
          </p:cNvSpPr>
          <p:nvPr/>
        </p:nvSpPr>
        <p:spPr bwMode="auto">
          <a:xfrm>
            <a:off x="3112610" y="2500268"/>
            <a:ext cx="2160602" cy="544682"/>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sz="1000" dirty="0">
                <a:solidFill>
                  <a:srgbClr val="000000"/>
                </a:solidFill>
                <a:ea typeface="ＭＳ Ｐゴシック" pitchFamily="34" charset="-128"/>
                <a:cs typeface="Helvetica" pitchFamily="34" charset="0"/>
              </a:rPr>
              <a:t>User Service </a:t>
            </a:r>
            <a:r>
              <a:rPr kumimoji="1" lang="en-US" sz="1000" dirty="0" smtClean="0">
                <a:solidFill>
                  <a:srgbClr val="000000"/>
                </a:solidFill>
                <a:ea typeface="ＭＳ Ｐゴシック" pitchFamily="34" charset="-128"/>
                <a:cs typeface="Helvetica" pitchFamily="34" charset="0"/>
              </a:rPr>
              <a:t>Management Application</a:t>
            </a:r>
            <a:endParaRPr kumimoji="1" lang="en-US" sz="1000" dirty="0">
              <a:solidFill>
                <a:srgbClr val="000000"/>
              </a:solidFill>
              <a:ea typeface="ＭＳ Ｐゴシック" pitchFamily="34" charset="-128"/>
              <a:cs typeface="Helvetica" pitchFamily="34" charset="0"/>
            </a:endParaRPr>
          </a:p>
          <a:p>
            <a:pPr algn="ctr" fontAlgn="base">
              <a:spcBef>
                <a:spcPct val="0"/>
              </a:spcBef>
              <a:spcAft>
                <a:spcPct val="0"/>
              </a:spcAft>
            </a:pPr>
            <a:r>
              <a:rPr kumimoji="1" lang="en-US" sz="1000" dirty="0">
                <a:solidFill>
                  <a:srgbClr val="000000"/>
                </a:solidFill>
                <a:ea typeface="ＭＳ Ｐゴシック" pitchFamily="34" charset="-128"/>
                <a:cs typeface="Helvetica" pitchFamily="34" charset="0"/>
              </a:rPr>
              <a:t>(Planning &amp; Scheduling)</a:t>
            </a:r>
          </a:p>
        </p:txBody>
      </p:sp>
      <p:sp>
        <p:nvSpPr>
          <p:cNvPr id="22" name="Oval 7"/>
          <p:cNvSpPr>
            <a:spLocks noChangeArrowheads="1"/>
          </p:cNvSpPr>
          <p:nvPr/>
        </p:nvSpPr>
        <p:spPr bwMode="auto">
          <a:xfrm>
            <a:off x="3820498" y="4548842"/>
            <a:ext cx="1393876" cy="587449"/>
          </a:xfrm>
          <a:prstGeom prst="ellipse">
            <a:avLst/>
          </a:prstGeom>
          <a:solidFill>
            <a:srgbClr val="4597A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User </a:t>
            </a:r>
            <a:r>
              <a:rPr lang="en-US" sz="1000" dirty="0" smtClean="0">
                <a:solidFill>
                  <a:prstClr val="black"/>
                </a:solidFill>
                <a:latin typeface="Helvetica" pitchFamily="34" charset="0"/>
                <a:ea typeface="ÇlÇr ñæí©"/>
                <a:cs typeface="Helvetica" pitchFamily="34" charset="0"/>
              </a:rPr>
              <a:t>Application</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(Packet Processing</a:t>
            </a:r>
            <a:r>
              <a:rPr lang="en-US" sz="1000" dirty="0">
                <a:solidFill>
                  <a:prstClr val="black"/>
                </a:solidFill>
                <a:latin typeface="Helvetica" pitchFamily="34" charset="0"/>
                <a:ea typeface="ÇlÇr ñæí©"/>
                <a:cs typeface="Helvetica" pitchFamily="34" charset="0"/>
              </a:rPr>
              <a:t>)</a:t>
            </a:r>
          </a:p>
        </p:txBody>
      </p:sp>
      <p:sp>
        <p:nvSpPr>
          <p:cNvPr id="23" name="Oval 7"/>
          <p:cNvSpPr>
            <a:spLocks noChangeArrowheads="1"/>
          </p:cNvSpPr>
          <p:nvPr/>
        </p:nvSpPr>
        <p:spPr bwMode="auto">
          <a:xfrm>
            <a:off x="3418344" y="5280172"/>
            <a:ext cx="1368017" cy="611265"/>
          </a:xfrm>
          <a:prstGeom prst="ellipse">
            <a:avLst/>
          </a:prstGeom>
          <a:solidFill>
            <a:srgbClr val="4597A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User RCF</a:t>
            </a:r>
            <a:br>
              <a:rPr lang="en-US" sz="1000" dirty="0">
                <a:solidFill>
                  <a:prstClr val="black"/>
                </a:solidFill>
                <a:latin typeface="Helvetica" pitchFamily="34" charset="0"/>
                <a:ea typeface="ÇlÇr ñæí©"/>
                <a:cs typeface="Helvetica" pitchFamily="34" charset="0"/>
              </a:rPr>
            </a:br>
            <a:r>
              <a:rPr lang="en-US" sz="1000" dirty="0">
                <a:solidFill>
                  <a:prstClr val="black"/>
                </a:solidFill>
                <a:latin typeface="Helvetica" pitchFamily="34" charset="0"/>
                <a:ea typeface="ÇlÇr ñæí©"/>
                <a:cs typeface="Helvetica" pitchFamily="34" charset="0"/>
              </a:rPr>
              <a:t>Application</a:t>
            </a:r>
          </a:p>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(Frame Processing)</a:t>
            </a:r>
          </a:p>
        </p:txBody>
      </p:sp>
      <p:sp>
        <p:nvSpPr>
          <p:cNvPr id="25" name="Oval 7"/>
          <p:cNvSpPr>
            <a:spLocks noChangeArrowheads="1"/>
          </p:cNvSpPr>
          <p:nvPr/>
        </p:nvSpPr>
        <p:spPr bwMode="auto">
          <a:xfrm>
            <a:off x="5986196" y="5250112"/>
            <a:ext cx="1283562" cy="585817"/>
          </a:xfrm>
          <a:prstGeom prst="ellipse">
            <a:avLst/>
          </a:prstGeom>
          <a:solidFill>
            <a:srgbClr val="4597A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User Radiometric</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Data Processing</a:t>
            </a:r>
            <a:endParaRPr lang="en-US" sz="1000" dirty="0">
              <a:solidFill>
                <a:prstClr val="black"/>
              </a:solidFill>
              <a:latin typeface="Helvetica" pitchFamily="34" charset="0"/>
              <a:ea typeface="ÇlÇr ñæí©"/>
              <a:cs typeface="Helvetica" pitchFamily="34" charset="0"/>
            </a:endParaRPr>
          </a:p>
        </p:txBody>
      </p:sp>
      <p:sp>
        <p:nvSpPr>
          <p:cNvPr id="26" name="Oval 7"/>
          <p:cNvSpPr>
            <a:spLocks noChangeArrowheads="1"/>
          </p:cNvSpPr>
          <p:nvPr/>
        </p:nvSpPr>
        <p:spPr bwMode="auto">
          <a:xfrm>
            <a:off x="3345368" y="3133097"/>
            <a:ext cx="1554753" cy="585817"/>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sz="1000" dirty="0">
                <a:solidFill>
                  <a:srgbClr val="000000"/>
                </a:solidFill>
                <a:ea typeface="ＭＳ Ｐゴシック" pitchFamily="34" charset="-128"/>
                <a:cs typeface="Helvetica" pitchFamily="34" charset="0"/>
              </a:rPr>
              <a:t>User Service Monitor Data Processing</a:t>
            </a:r>
          </a:p>
        </p:txBody>
      </p:sp>
      <p:sp>
        <p:nvSpPr>
          <p:cNvPr id="27" name="Oval 7"/>
          <p:cNvSpPr>
            <a:spLocks noChangeArrowheads="1"/>
          </p:cNvSpPr>
          <p:nvPr/>
        </p:nvSpPr>
        <p:spPr bwMode="auto">
          <a:xfrm>
            <a:off x="3387652" y="3824800"/>
            <a:ext cx="1424568" cy="587449"/>
          </a:xfrm>
          <a:prstGeom prst="ellipse">
            <a:avLst/>
          </a:prstGeom>
          <a:solidFill>
            <a:srgbClr val="4597A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User F-CLTU </a:t>
            </a:r>
            <a:br>
              <a:rPr lang="en-US" sz="1000" dirty="0">
                <a:solidFill>
                  <a:prstClr val="black"/>
                </a:solidFill>
                <a:latin typeface="Helvetica" pitchFamily="34" charset="0"/>
                <a:ea typeface="ÇlÇr ñæí©"/>
                <a:cs typeface="Helvetica" pitchFamily="34" charset="0"/>
              </a:rPr>
            </a:br>
            <a:r>
              <a:rPr lang="en-US" sz="1000" dirty="0">
                <a:solidFill>
                  <a:prstClr val="black"/>
                </a:solidFill>
                <a:latin typeface="Helvetica" pitchFamily="34" charset="0"/>
                <a:ea typeface="ÇlÇr ñæí©"/>
                <a:cs typeface="Helvetica" pitchFamily="34" charset="0"/>
              </a:rPr>
              <a:t>Application</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(CLTU Processing</a:t>
            </a:r>
            <a:r>
              <a:rPr lang="en-US" sz="1000" dirty="0">
                <a:solidFill>
                  <a:prstClr val="black"/>
                </a:solidFill>
                <a:latin typeface="Helvetica" pitchFamily="34" charset="0"/>
                <a:ea typeface="ÇlÇr ñæí©"/>
                <a:cs typeface="Helvetica" pitchFamily="34" charset="0"/>
              </a:rPr>
              <a:t>)</a:t>
            </a:r>
          </a:p>
        </p:txBody>
      </p:sp>
      <p:sp>
        <p:nvSpPr>
          <p:cNvPr id="28" name="Text Box 301"/>
          <p:cNvSpPr txBox="1">
            <a:spLocks noChangeArrowheads="1"/>
          </p:cNvSpPr>
          <p:nvPr/>
        </p:nvSpPr>
        <p:spPr bwMode="auto">
          <a:xfrm>
            <a:off x="1752033" y="5993125"/>
            <a:ext cx="1095191" cy="602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pPr>
            <a:r>
              <a:rPr lang="en-US" sz="1100" b="1" i="1" dirty="0">
                <a:solidFill>
                  <a:srgbClr val="0000FF"/>
                </a:solidFill>
                <a:cs typeface="Arial" pitchFamily="34" charset="0"/>
              </a:rPr>
              <a:t>Service</a:t>
            </a:r>
          </a:p>
          <a:p>
            <a:pPr defTabSz="457200" eaLnBrk="1" fontAlgn="base" hangingPunct="1">
              <a:spcBef>
                <a:spcPct val="0"/>
              </a:spcBef>
              <a:spcAft>
                <a:spcPct val="0"/>
              </a:spcAft>
            </a:pPr>
            <a:r>
              <a:rPr lang="en-US" sz="1100" b="1" i="1" dirty="0" smtClean="0">
                <a:solidFill>
                  <a:srgbClr val="0000FF"/>
                </a:solidFill>
                <a:cs typeface="Arial" pitchFamily="34" charset="0"/>
              </a:rPr>
              <a:t>Delivery (SD)</a:t>
            </a:r>
            <a:endParaRPr lang="en-US" sz="1100" b="1" i="1" dirty="0">
              <a:solidFill>
                <a:srgbClr val="0000FF"/>
              </a:solidFill>
              <a:cs typeface="Arial" pitchFamily="34" charset="0"/>
            </a:endParaRPr>
          </a:p>
          <a:p>
            <a:pPr defTabSz="457200" eaLnBrk="1" fontAlgn="base" hangingPunct="1">
              <a:spcBef>
                <a:spcPct val="0"/>
              </a:spcBef>
              <a:spcAft>
                <a:spcPct val="0"/>
              </a:spcAft>
            </a:pPr>
            <a:r>
              <a:rPr lang="en-US" sz="1100" b="1" i="1" dirty="0">
                <a:solidFill>
                  <a:srgbClr val="0000FF"/>
                </a:solidFill>
                <a:cs typeface="Arial" pitchFamily="34" charset="0"/>
              </a:rPr>
              <a:t>Interfaces</a:t>
            </a:r>
          </a:p>
        </p:txBody>
      </p:sp>
      <p:sp>
        <p:nvSpPr>
          <p:cNvPr id="29" name="Line 302"/>
          <p:cNvSpPr>
            <a:spLocks noChangeShapeType="1"/>
          </p:cNvSpPr>
          <p:nvPr/>
        </p:nvSpPr>
        <p:spPr bwMode="auto">
          <a:xfrm flipH="1">
            <a:off x="1583018" y="4160750"/>
            <a:ext cx="1357186" cy="3175"/>
          </a:xfrm>
          <a:prstGeom prst="line">
            <a:avLst/>
          </a:prstGeom>
          <a:noFill/>
          <a:ln w="76320">
            <a:solidFill>
              <a:srgbClr val="0000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0" name="Line 304"/>
          <p:cNvSpPr>
            <a:spLocks noChangeShapeType="1"/>
          </p:cNvSpPr>
          <p:nvPr/>
        </p:nvSpPr>
        <p:spPr bwMode="auto">
          <a:xfrm flipH="1" flipV="1">
            <a:off x="1590749" y="2752075"/>
            <a:ext cx="1347661" cy="7937"/>
          </a:xfrm>
          <a:prstGeom prst="line">
            <a:avLst/>
          </a:prstGeom>
          <a:noFill/>
          <a:ln w="76320">
            <a:solidFill>
              <a:srgbClr val="FF0000"/>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1" name="Text Box 306"/>
          <p:cNvSpPr txBox="1">
            <a:spLocks noChangeArrowheads="1"/>
          </p:cNvSpPr>
          <p:nvPr/>
        </p:nvSpPr>
        <p:spPr bwMode="auto">
          <a:xfrm>
            <a:off x="1752033" y="1744557"/>
            <a:ext cx="1292597" cy="771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1pPr>
            <a:lvl2pPr marL="742950" indent="-28575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2pPr>
            <a:lvl3pPr marL="11430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3pPr>
            <a:lvl4pPr marL="16002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4pPr>
            <a:lvl5pPr marL="2057400" indent="-228600"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kumimoji="1">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pPr>
            <a:r>
              <a:rPr lang="en-US" sz="1100" b="1" i="1" dirty="0">
                <a:solidFill>
                  <a:srgbClr val="FF0000"/>
                </a:solidFill>
                <a:cs typeface="Arial" pitchFamily="34" charset="0"/>
              </a:rPr>
              <a:t>Service</a:t>
            </a:r>
          </a:p>
          <a:p>
            <a:pPr defTabSz="457200" eaLnBrk="1" fontAlgn="base" hangingPunct="1">
              <a:spcBef>
                <a:spcPct val="0"/>
              </a:spcBef>
              <a:spcAft>
                <a:spcPct val="0"/>
              </a:spcAft>
            </a:pPr>
            <a:r>
              <a:rPr lang="en-US" sz="1100" b="1" i="1" dirty="0" smtClean="0">
                <a:solidFill>
                  <a:srgbClr val="FF0000"/>
                </a:solidFill>
                <a:cs typeface="Arial" pitchFamily="34" charset="0"/>
              </a:rPr>
              <a:t>Management  (SM)</a:t>
            </a:r>
            <a:br>
              <a:rPr lang="en-US" sz="1100" b="1" i="1" dirty="0" smtClean="0">
                <a:solidFill>
                  <a:srgbClr val="FF0000"/>
                </a:solidFill>
                <a:cs typeface="Arial" pitchFamily="34" charset="0"/>
              </a:rPr>
            </a:br>
            <a:r>
              <a:rPr lang="en-US" sz="1100" b="1" i="1" dirty="0" smtClean="0">
                <a:solidFill>
                  <a:srgbClr val="FF0000"/>
                </a:solidFill>
                <a:cs typeface="Arial" pitchFamily="34" charset="0"/>
              </a:rPr>
              <a:t>Interface (I/F)</a:t>
            </a:r>
            <a:endParaRPr lang="en-US" sz="1100" b="1" i="1" dirty="0">
              <a:solidFill>
                <a:srgbClr val="FF0000"/>
              </a:solidFill>
              <a:cs typeface="Arial" pitchFamily="34" charset="0"/>
            </a:endParaRPr>
          </a:p>
        </p:txBody>
      </p:sp>
      <p:sp>
        <p:nvSpPr>
          <p:cNvPr id="32" name="Line 302"/>
          <p:cNvSpPr>
            <a:spLocks noChangeShapeType="1"/>
          </p:cNvSpPr>
          <p:nvPr/>
        </p:nvSpPr>
        <p:spPr bwMode="auto">
          <a:xfrm flipH="1">
            <a:off x="1581222" y="4885749"/>
            <a:ext cx="1357186" cy="3175"/>
          </a:xfrm>
          <a:prstGeom prst="line">
            <a:avLst/>
          </a:prstGeom>
          <a:noFill/>
          <a:ln w="76320">
            <a:solidFill>
              <a:srgbClr val="0000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3" name="Line 302"/>
          <p:cNvSpPr>
            <a:spLocks noChangeShapeType="1"/>
          </p:cNvSpPr>
          <p:nvPr/>
        </p:nvSpPr>
        <p:spPr bwMode="auto">
          <a:xfrm flipH="1">
            <a:off x="1581221" y="3438199"/>
            <a:ext cx="1357186" cy="3175"/>
          </a:xfrm>
          <a:prstGeom prst="line">
            <a:avLst/>
          </a:prstGeom>
          <a:noFill/>
          <a:ln w="76320">
            <a:solidFill>
              <a:srgbClr val="0000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4" name="Line 302"/>
          <p:cNvSpPr>
            <a:spLocks noChangeShapeType="1"/>
          </p:cNvSpPr>
          <p:nvPr/>
        </p:nvSpPr>
        <p:spPr bwMode="auto">
          <a:xfrm flipH="1">
            <a:off x="1581224" y="5605474"/>
            <a:ext cx="1357186" cy="3175"/>
          </a:xfrm>
          <a:prstGeom prst="line">
            <a:avLst/>
          </a:prstGeom>
          <a:noFill/>
          <a:ln w="76320">
            <a:solidFill>
              <a:srgbClr val="0000FF"/>
            </a:solidFill>
            <a:miter lim="800000"/>
            <a:headEnd/>
            <a:tailEnd/>
          </a:ln>
          <a:extLst>
            <a:ext uri="{909E8E84-426E-40dd-AFC4-6F175D3DCCD1}">
              <a14:hiddenFill xmlns:a14="http://schemas.microsoft.com/office/drawing/2010/main">
                <a:noFill/>
              </a14:hiddenFill>
            </a:ext>
          </a:extLst>
        </p:spPr>
        <p:txBody>
          <a:bodyPr/>
          <a:lstStyle/>
          <a:p>
            <a:pPr defTabSz="457200" fontAlgn="base">
              <a:spcBef>
                <a:spcPct val="0"/>
              </a:spcBef>
              <a:spcAft>
                <a:spcPct val="0"/>
              </a:spcAft>
            </a:pPr>
            <a:endParaRPr kumimoji="1" lang="en-US">
              <a:solidFill>
                <a:srgbClr val="000000"/>
              </a:solidFill>
              <a:ea typeface="ＭＳ Ｐゴシック" pitchFamily="34" charset="-128"/>
            </a:endParaRPr>
          </a:p>
        </p:txBody>
      </p:sp>
      <p:sp>
        <p:nvSpPr>
          <p:cNvPr id="35" name="Oval 7"/>
          <p:cNvSpPr>
            <a:spLocks noChangeArrowheads="1"/>
          </p:cNvSpPr>
          <p:nvPr/>
        </p:nvSpPr>
        <p:spPr bwMode="auto">
          <a:xfrm>
            <a:off x="6878564" y="3185448"/>
            <a:ext cx="1283562" cy="585817"/>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Flight</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Dynamics</a:t>
            </a:r>
            <a:endParaRPr lang="en-US" sz="1000" dirty="0">
              <a:solidFill>
                <a:prstClr val="black"/>
              </a:solidFill>
              <a:latin typeface="Helvetica" pitchFamily="34" charset="0"/>
              <a:ea typeface="ÇlÇr ñæí©"/>
              <a:cs typeface="Helvetica" pitchFamily="34" charset="0"/>
            </a:endParaRPr>
          </a:p>
        </p:txBody>
      </p:sp>
      <p:sp>
        <p:nvSpPr>
          <p:cNvPr id="36" name="Oval 7"/>
          <p:cNvSpPr>
            <a:spLocks noChangeArrowheads="1"/>
          </p:cNvSpPr>
          <p:nvPr/>
        </p:nvSpPr>
        <p:spPr bwMode="auto">
          <a:xfrm>
            <a:off x="5477510" y="2471315"/>
            <a:ext cx="1283562" cy="585817"/>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srgbClr val="FF0000"/>
                </a:solidFill>
                <a:latin typeface="Helvetica" pitchFamily="34" charset="0"/>
                <a:ea typeface="ÇlÇr ñæí©"/>
                <a:cs typeface="Helvetica" pitchFamily="34" charset="0"/>
              </a:rPr>
              <a:t>Mission</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Planning</a:t>
            </a:r>
            <a:endParaRPr lang="en-US" sz="1000" dirty="0">
              <a:solidFill>
                <a:prstClr val="black"/>
              </a:solidFill>
              <a:latin typeface="Helvetica" pitchFamily="34" charset="0"/>
              <a:ea typeface="ÇlÇr ñæí©"/>
              <a:cs typeface="Helvetica" pitchFamily="34" charset="0"/>
            </a:endParaRPr>
          </a:p>
        </p:txBody>
      </p:sp>
      <p:sp>
        <p:nvSpPr>
          <p:cNvPr id="37" name="Oval 7"/>
          <p:cNvSpPr>
            <a:spLocks noChangeArrowheads="1"/>
          </p:cNvSpPr>
          <p:nvPr/>
        </p:nvSpPr>
        <p:spPr bwMode="auto">
          <a:xfrm>
            <a:off x="6878564" y="2459166"/>
            <a:ext cx="1283562" cy="585817"/>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srgbClr val="FF0000"/>
                </a:solidFill>
                <a:latin typeface="Helvetica" pitchFamily="34" charset="0"/>
                <a:ea typeface="ÇlÇr ñæí©"/>
                <a:cs typeface="Helvetica" pitchFamily="34" charset="0"/>
              </a:rPr>
              <a:t>Mission</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Schedule</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Execution</a:t>
            </a:r>
            <a:endParaRPr lang="en-US" sz="1000" dirty="0">
              <a:solidFill>
                <a:prstClr val="black"/>
              </a:solidFill>
              <a:latin typeface="Helvetica" pitchFamily="34" charset="0"/>
              <a:ea typeface="ÇlÇr ñæí©"/>
              <a:cs typeface="Helvetica" pitchFamily="34" charset="0"/>
            </a:endParaRPr>
          </a:p>
        </p:txBody>
      </p:sp>
      <p:sp>
        <p:nvSpPr>
          <p:cNvPr id="38" name="Oval 7"/>
          <p:cNvSpPr>
            <a:spLocks noChangeArrowheads="1"/>
          </p:cNvSpPr>
          <p:nvPr/>
        </p:nvSpPr>
        <p:spPr bwMode="auto">
          <a:xfrm>
            <a:off x="5496815" y="3185448"/>
            <a:ext cx="1283562" cy="585817"/>
          </a:xfrm>
          <a:prstGeom prst="ellipse">
            <a:avLst/>
          </a:prstGeom>
          <a:solidFill>
            <a:srgbClr val="FF99CC"/>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srgbClr val="FF0000"/>
                </a:solidFill>
                <a:latin typeface="Helvetica" pitchFamily="34" charset="0"/>
                <a:ea typeface="ÇlÇr ñæí©"/>
                <a:cs typeface="Helvetica" pitchFamily="34" charset="0"/>
              </a:rPr>
              <a:t>Mission </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Monitor &amp;</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Control</a:t>
            </a:r>
            <a:endParaRPr lang="en-US" sz="1000" dirty="0">
              <a:solidFill>
                <a:prstClr val="black"/>
              </a:solidFill>
              <a:latin typeface="Helvetica" pitchFamily="34" charset="0"/>
              <a:ea typeface="ÇlÇr ñæí©"/>
              <a:cs typeface="Helvetica" pitchFamily="34" charset="0"/>
            </a:endParaRPr>
          </a:p>
        </p:txBody>
      </p:sp>
      <p:sp>
        <p:nvSpPr>
          <p:cNvPr id="40" name="Oval 7"/>
          <p:cNvSpPr>
            <a:spLocks noChangeArrowheads="1"/>
          </p:cNvSpPr>
          <p:nvPr/>
        </p:nvSpPr>
        <p:spPr bwMode="auto">
          <a:xfrm rot="16200000">
            <a:off x="2809675" y="4087720"/>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1" name="Oval 7"/>
          <p:cNvSpPr>
            <a:spLocks noChangeArrowheads="1"/>
          </p:cNvSpPr>
          <p:nvPr/>
        </p:nvSpPr>
        <p:spPr bwMode="auto">
          <a:xfrm rot="16200000">
            <a:off x="2807879" y="4808740"/>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2" name="Oval 7"/>
          <p:cNvSpPr>
            <a:spLocks noChangeArrowheads="1"/>
          </p:cNvSpPr>
          <p:nvPr/>
        </p:nvSpPr>
        <p:spPr bwMode="auto">
          <a:xfrm rot="16200000">
            <a:off x="2807878" y="3357211"/>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3" name="Oval 7"/>
          <p:cNvSpPr>
            <a:spLocks noChangeArrowheads="1"/>
          </p:cNvSpPr>
          <p:nvPr/>
        </p:nvSpPr>
        <p:spPr bwMode="auto">
          <a:xfrm rot="16200000">
            <a:off x="2807881" y="5520507"/>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4" name="Oval 7"/>
          <p:cNvSpPr>
            <a:spLocks noChangeArrowheads="1"/>
          </p:cNvSpPr>
          <p:nvPr/>
        </p:nvSpPr>
        <p:spPr bwMode="auto">
          <a:xfrm rot="16200000">
            <a:off x="1444049" y="4090894"/>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5" name="Oval 7"/>
          <p:cNvSpPr>
            <a:spLocks noChangeArrowheads="1"/>
          </p:cNvSpPr>
          <p:nvPr/>
        </p:nvSpPr>
        <p:spPr bwMode="auto">
          <a:xfrm rot="16200000">
            <a:off x="1442253" y="4808740"/>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6" name="Oval 7"/>
          <p:cNvSpPr>
            <a:spLocks noChangeArrowheads="1"/>
          </p:cNvSpPr>
          <p:nvPr/>
        </p:nvSpPr>
        <p:spPr bwMode="auto">
          <a:xfrm rot="16200000">
            <a:off x="1442252" y="3354037"/>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7" name="Oval 7"/>
          <p:cNvSpPr>
            <a:spLocks noChangeArrowheads="1"/>
          </p:cNvSpPr>
          <p:nvPr/>
        </p:nvSpPr>
        <p:spPr bwMode="auto">
          <a:xfrm rot="16200000">
            <a:off x="1442255" y="5514159"/>
            <a:ext cx="261057" cy="146060"/>
          </a:xfrm>
          <a:prstGeom prst="ellipse">
            <a:avLst/>
          </a:prstGeom>
          <a:solidFill>
            <a:srgbClr val="3366FF"/>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8" name="Oval 7"/>
          <p:cNvSpPr>
            <a:spLocks noChangeArrowheads="1"/>
          </p:cNvSpPr>
          <p:nvPr/>
        </p:nvSpPr>
        <p:spPr bwMode="auto">
          <a:xfrm rot="16200000">
            <a:off x="1442255" y="2679044"/>
            <a:ext cx="261057" cy="146060"/>
          </a:xfrm>
          <a:prstGeom prst="ellipse">
            <a:avLst/>
          </a:prstGeom>
          <a:solidFill>
            <a:srgbClr val="FF000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49" name="Oval 7"/>
          <p:cNvSpPr>
            <a:spLocks noChangeArrowheads="1"/>
          </p:cNvSpPr>
          <p:nvPr/>
        </p:nvSpPr>
        <p:spPr bwMode="auto">
          <a:xfrm rot="16200000">
            <a:off x="2807881" y="2679044"/>
            <a:ext cx="261057" cy="146060"/>
          </a:xfrm>
          <a:prstGeom prst="ellipse">
            <a:avLst/>
          </a:prstGeom>
          <a:solidFill>
            <a:srgbClr val="FF000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endParaRPr lang="en-US" sz="1000" dirty="0">
              <a:solidFill>
                <a:prstClr val="black"/>
              </a:solidFill>
              <a:latin typeface="Helvetica" pitchFamily="34" charset="0"/>
              <a:ea typeface="ÇlÇr ñæí©"/>
              <a:cs typeface="Helvetica" pitchFamily="34" charset="0"/>
            </a:endParaRPr>
          </a:p>
        </p:txBody>
      </p:sp>
      <p:sp>
        <p:nvSpPr>
          <p:cNvPr id="8" name="Rectangle 7"/>
          <p:cNvSpPr/>
          <p:nvPr/>
        </p:nvSpPr>
        <p:spPr>
          <a:xfrm>
            <a:off x="1876258" y="2760012"/>
            <a:ext cx="936161" cy="246221"/>
          </a:xfrm>
          <a:prstGeom prst="rect">
            <a:avLst/>
          </a:prstGeom>
        </p:spPr>
        <p:txBody>
          <a:bodyPr wrap="none">
            <a:spAutoFit/>
          </a:bodyPr>
          <a:lstStyle/>
          <a:p>
            <a:r>
              <a:rPr lang="en-US" sz="1000" b="1" i="1" dirty="0" smtClean="0">
                <a:solidFill>
                  <a:srgbClr val="FF0000"/>
                </a:solidFill>
                <a:cs typeface="Arial" pitchFamily="34" charset="0"/>
              </a:rPr>
              <a:t>SM over HTTP</a:t>
            </a:r>
            <a:endParaRPr lang="en-US" sz="1000" dirty="0"/>
          </a:p>
        </p:txBody>
      </p:sp>
      <p:sp>
        <p:nvSpPr>
          <p:cNvPr id="50" name="Rectangle 49"/>
          <p:cNvSpPr/>
          <p:nvPr/>
        </p:nvSpPr>
        <p:spPr>
          <a:xfrm>
            <a:off x="1817932" y="4168826"/>
            <a:ext cx="1051577" cy="246221"/>
          </a:xfrm>
          <a:prstGeom prst="rect">
            <a:avLst/>
          </a:prstGeom>
        </p:spPr>
        <p:txBody>
          <a:bodyPr wrap="none">
            <a:spAutoFit/>
          </a:bodyPr>
          <a:lstStyle/>
          <a:p>
            <a:r>
              <a:rPr lang="en-US" sz="1000" b="1" i="1" dirty="0" smtClean="0">
                <a:solidFill>
                  <a:srgbClr val="FF0000"/>
                </a:solidFill>
                <a:cs typeface="Arial" pitchFamily="34" charset="0"/>
              </a:rPr>
              <a:t>F-CLTU over TCP</a:t>
            </a:r>
            <a:endParaRPr lang="en-US" sz="1000" dirty="0"/>
          </a:p>
        </p:txBody>
      </p:sp>
      <p:sp>
        <p:nvSpPr>
          <p:cNvPr id="51" name="Rectangle 50"/>
          <p:cNvSpPr/>
          <p:nvPr/>
        </p:nvSpPr>
        <p:spPr>
          <a:xfrm>
            <a:off x="1861226" y="4890906"/>
            <a:ext cx="923337" cy="246221"/>
          </a:xfrm>
          <a:prstGeom prst="rect">
            <a:avLst/>
          </a:prstGeom>
        </p:spPr>
        <p:txBody>
          <a:bodyPr wrap="none">
            <a:spAutoFit/>
          </a:bodyPr>
          <a:lstStyle/>
          <a:p>
            <a:r>
              <a:rPr lang="en-US" sz="1000" b="1" i="1" dirty="0" smtClean="0">
                <a:solidFill>
                  <a:srgbClr val="FF0000"/>
                </a:solidFill>
                <a:cs typeface="Arial" pitchFamily="34" charset="0"/>
              </a:rPr>
              <a:t>R-CF over TCP</a:t>
            </a:r>
            <a:endParaRPr lang="en-US" sz="1000" dirty="0"/>
          </a:p>
        </p:txBody>
      </p:sp>
      <p:sp>
        <p:nvSpPr>
          <p:cNvPr id="52" name="Rectangle 51"/>
          <p:cNvSpPr/>
          <p:nvPr/>
        </p:nvSpPr>
        <p:spPr>
          <a:xfrm>
            <a:off x="1752030" y="3441374"/>
            <a:ext cx="1166994" cy="246221"/>
          </a:xfrm>
          <a:prstGeom prst="rect">
            <a:avLst/>
          </a:prstGeom>
        </p:spPr>
        <p:txBody>
          <a:bodyPr wrap="none">
            <a:spAutoFit/>
          </a:bodyPr>
          <a:lstStyle/>
          <a:p>
            <a:r>
              <a:rPr lang="en-US" sz="1000" b="1" i="1" dirty="0" smtClean="0">
                <a:solidFill>
                  <a:srgbClr val="FF0000"/>
                </a:solidFill>
                <a:cs typeface="Arial" pitchFamily="34" charset="0"/>
              </a:rPr>
              <a:t>MD-CSTS over TCP</a:t>
            </a:r>
            <a:endParaRPr lang="en-US" sz="1000" dirty="0"/>
          </a:p>
        </p:txBody>
      </p:sp>
      <p:sp>
        <p:nvSpPr>
          <p:cNvPr id="53" name="Rectangle 52"/>
          <p:cNvSpPr/>
          <p:nvPr/>
        </p:nvSpPr>
        <p:spPr>
          <a:xfrm>
            <a:off x="1752033" y="5605474"/>
            <a:ext cx="1117476" cy="246221"/>
          </a:xfrm>
          <a:prstGeom prst="rect">
            <a:avLst/>
          </a:prstGeom>
        </p:spPr>
        <p:txBody>
          <a:bodyPr wrap="none">
            <a:spAutoFit/>
          </a:bodyPr>
          <a:lstStyle/>
          <a:p>
            <a:r>
              <a:rPr lang="en-US" sz="1000" b="1" i="1" dirty="0">
                <a:solidFill>
                  <a:srgbClr val="FF0000"/>
                </a:solidFill>
                <a:cs typeface="Arial" pitchFamily="34" charset="0"/>
              </a:rPr>
              <a:t>T</a:t>
            </a:r>
            <a:r>
              <a:rPr lang="en-US" sz="1000" b="1" i="1" dirty="0" smtClean="0">
                <a:solidFill>
                  <a:srgbClr val="FF0000"/>
                </a:solidFill>
                <a:cs typeface="Arial" pitchFamily="34" charset="0"/>
              </a:rPr>
              <a:t>D-CSTS over TCP</a:t>
            </a:r>
            <a:endParaRPr lang="en-US" sz="1000" dirty="0"/>
          </a:p>
        </p:txBody>
      </p:sp>
      <p:cxnSp>
        <p:nvCxnSpPr>
          <p:cNvPr id="59" name="Curved Connector 58"/>
          <p:cNvCxnSpPr>
            <a:stCxn id="43" idx="4"/>
            <a:endCxn id="25" idx="3"/>
          </p:cNvCxnSpPr>
          <p:nvPr/>
        </p:nvCxnSpPr>
        <p:spPr>
          <a:xfrm>
            <a:off x="3011440" y="5593537"/>
            <a:ext cx="3162729" cy="156601"/>
          </a:xfrm>
          <a:prstGeom prst="curvedConnector4">
            <a:avLst>
              <a:gd name="adj1" fmla="val 10862"/>
              <a:gd name="adj2" fmla="val 48991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73" name="Curved Connector 72"/>
          <p:cNvCxnSpPr>
            <a:stCxn id="41" idx="4"/>
            <a:endCxn id="23" idx="2"/>
          </p:cNvCxnSpPr>
          <p:nvPr/>
        </p:nvCxnSpPr>
        <p:spPr>
          <a:xfrm>
            <a:off x="3011438" y="4881770"/>
            <a:ext cx="406906" cy="704035"/>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76" name="Curved Connector 75"/>
          <p:cNvCxnSpPr>
            <a:stCxn id="42" idx="4"/>
            <a:endCxn id="26" idx="2"/>
          </p:cNvCxnSpPr>
          <p:nvPr/>
        </p:nvCxnSpPr>
        <p:spPr>
          <a:xfrm flipV="1">
            <a:off x="3011437" y="3426006"/>
            <a:ext cx="333931" cy="4235"/>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80" name="Curved Connector 79"/>
          <p:cNvCxnSpPr>
            <a:stCxn id="27" idx="2"/>
            <a:endCxn id="40" idx="4"/>
          </p:cNvCxnSpPr>
          <p:nvPr/>
        </p:nvCxnSpPr>
        <p:spPr>
          <a:xfrm rot="10800000" flipV="1">
            <a:off x="3013234" y="4118524"/>
            <a:ext cx="374418" cy="42225"/>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88" name="Curved Connector 87"/>
          <p:cNvCxnSpPr>
            <a:stCxn id="26" idx="6"/>
            <a:endCxn id="38" idx="2"/>
          </p:cNvCxnSpPr>
          <p:nvPr/>
        </p:nvCxnSpPr>
        <p:spPr>
          <a:xfrm>
            <a:off x="4900121" y="3426006"/>
            <a:ext cx="596694" cy="52351"/>
          </a:xfrm>
          <a:prstGeom prst="curvedConnector3">
            <a:avLst>
              <a:gd name="adj1" fmla="val 50000"/>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91" name="Curved Connector 90"/>
          <p:cNvCxnSpPr>
            <a:stCxn id="25" idx="6"/>
            <a:endCxn id="35" idx="4"/>
          </p:cNvCxnSpPr>
          <p:nvPr/>
        </p:nvCxnSpPr>
        <p:spPr>
          <a:xfrm flipV="1">
            <a:off x="7269758" y="3771265"/>
            <a:ext cx="250587" cy="1771756"/>
          </a:xfrm>
          <a:prstGeom prst="curvedConnector2">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94" name="Curved Connector 93"/>
          <p:cNvCxnSpPr>
            <a:stCxn id="36" idx="2"/>
            <a:endCxn id="19" idx="6"/>
          </p:cNvCxnSpPr>
          <p:nvPr/>
        </p:nvCxnSpPr>
        <p:spPr>
          <a:xfrm rot="10800000" flipV="1">
            <a:off x="5273212" y="2764223"/>
            <a:ext cx="204298" cy="8385"/>
          </a:xfrm>
          <a:prstGeom prst="curvedConnector3">
            <a:avLst>
              <a:gd name="adj1" fmla="val 50000"/>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97" name="Curved Connector 96"/>
          <p:cNvCxnSpPr>
            <a:stCxn id="19" idx="2"/>
            <a:endCxn id="49" idx="4"/>
          </p:cNvCxnSpPr>
          <p:nvPr/>
        </p:nvCxnSpPr>
        <p:spPr>
          <a:xfrm rot="10800000">
            <a:off x="3011440" y="2752075"/>
            <a:ext cx="101170" cy="20535"/>
          </a:xfrm>
          <a:prstGeom prst="curvedConnector3">
            <a:avLst>
              <a:gd name="adj1" fmla="val 50000"/>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00" name="Curved Connector 99"/>
          <p:cNvCxnSpPr>
            <a:stCxn id="35" idx="1"/>
            <a:endCxn id="19" idx="5"/>
          </p:cNvCxnSpPr>
          <p:nvPr/>
        </p:nvCxnSpPr>
        <p:spPr>
          <a:xfrm rot="16200000" flipV="1">
            <a:off x="5858640" y="2063342"/>
            <a:ext cx="306056" cy="2109738"/>
          </a:xfrm>
          <a:prstGeom prst="curvedConnector3">
            <a:avLst>
              <a:gd name="adj1" fmla="val 50000"/>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103" name="Curved Connector 102"/>
          <p:cNvCxnSpPr>
            <a:stCxn id="23" idx="6"/>
            <a:endCxn id="22" idx="5"/>
          </p:cNvCxnSpPr>
          <p:nvPr/>
        </p:nvCxnSpPr>
        <p:spPr>
          <a:xfrm flipV="1">
            <a:off x="4786361" y="5050261"/>
            <a:ext cx="223885" cy="535544"/>
          </a:xfrm>
          <a:prstGeom prst="curvedConnector2">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106" name="Curved Connector 105"/>
          <p:cNvCxnSpPr>
            <a:stCxn id="22" idx="7"/>
            <a:endCxn id="27" idx="6"/>
          </p:cNvCxnSpPr>
          <p:nvPr/>
        </p:nvCxnSpPr>
        <p:spPr>
          <a:xfrm rot="16200000" flipV="1">
            <a:off x="4653060" y="4277686"/>
            <a:ext cx="516347" cy="198026"/>
          </a:xfrm>
          <a:prstGeom prst="curvedConnector2">
            <a:avLst/>
          </a:prstGeom>
          <a:ln>
            <a:solidFill>
              <a:srgbClr val="FF66CC"/>
            </a:solidFill>
            <a:tailEnd type="arrow"/>
          </a:ln>
        </p:spPr>
        <p:style>
          <a:lnRef idx="2">
            <a:schemeClr val="accent1"/>
          </a:lnRef>
          <a:fillRef idx="0">
            <a:schemeClr val="accent1"/>
          </a:fillRef>
          <a:effectRef idx="1">
            <a:schemeClr val="accent1"/>
          </a:effectRef>
          <a:fontRef idx="minor">
            <a:schemeClr val="tx1"/>
          </a:fontRef>
        </p:style>
      </p:cxnSp>
      <p:cxnSp>
        <p:nvCxnSpPr>
          <p:cNvPr id="110" name="Curved Connector 109"/>
          <p:cNvCxnSpPr>
            <a:stCxn id="22" idx="6"/>
            <a:endCxn id="38" idx="4"/>
          </p:cNvCxnSpPr>
          <p:nvPr/>
        </p:nvCxnSpPr>
        <p:spPr>
          <a:xfrm flipV="1">
            <a:off x="5214374" y="3771265"/>
            <a:ext cx="924222" cy="1071302"/>
          </a:xfrm>
          <a:prstGeom prst="curvedConnector2">
            <a:avLst/>
          </a:prstGeom>
          <a:ln>
            <a:solidFill>
              <a:srgbClr val="FF66CC"/>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20" name="Oval 7"/>
          <p:cNvSpPr>
            <a:spLocks noChangeArrowheads="1"/>
          </p:cNvSpPr>
          <p:nvPr/>
        </p:nvSpPr>
        <p:spPr bwMode="auto">
          <a:xfrm>
            <a:off x="361373" y="3921957"/>
            <a:ext cx="1076287" cy="493737"/>
          </a:xfrm>
          <a:prstGeom prst="ellipse">
            <a:avLst/>
          </a:prstGeom>
          <a:solidFill>
            <a:srgbClr val="4597A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SLE F-CLTU</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Processing</a:t>
            </a:r>
            <a:endParaRPr lang="en-US" sz="1000" dirty="0">
              <a:solidFill>
                <a:prstClr val="black"/>
              </a:solidFill>
              <a:latin typeface="Helvetica" pitchFamily="34" charset="0"/>
              <a:ea typeface="ÇlÇr ñæí©"/>
              <a:cs typeface="Helvetica" pitchFamily="34" charset="0"/>
            </a:endParaRPr>
          </a:p>
        </p:txBody>
      </p:sp>
      <p:sp>
        <p:nvSpPr>
          <p:cNvPr id="121" name="Oval 7"/>
          <p:cNvSpPr>
            <a:spLocks noChangeArrowheads="1"/>
          </p:cNvSpPr>
          <p:nvPr/>
        </p:nvSpPr>
        <p:spPr bwMode="auto">
          <a:xfrm>
            <a:off x="361373" y="4597203"/>
            <a:ext cx="1076287" cy="587405"/>
          </a:xfrm>
          <a:prstGeom prst="ellipse">
            <a:avLst/>
          </a:prstGeom>
          <a:solidFill>
            <a:srgbClr val="4597A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SLE RCF</a:t>
            </a: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Processing</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a:solidFill>
                  <a:prstClr val="black"/>
                </a:solidFill>
                <a:latin typeface="Helvetica" pitchFamily="34" charset="0"/>
                <a:ea typeface="ÇlÇr ñæí©"/>
                <a:cs typeface="Helvetica" pitchFamily="34" charset="0"/>
              </a:rPr>
              <a:t>(Frame De-</a:t>
            </a:r>
            <a:r>
              <a:rPr lang="en-US" sz="1000" dirty="0" err="1">
                <a:solidFill>
                  <a:prstClr val="black"/>
                </a:solidFill>
                <a:latin typeface="Helvetica" pitchFamily="34" charset="0"/>
                <a:ea typeface="ÇlÇr ñæí©"/>
                <a:cs typeface="Helvetica" pitchFamily="34" charset="0"/>
              </a:rPr>
              <a:t>Muxing</a:t>
            </a:r>
            <a:r>
              <a:rPr lang="en-US" sz="1000" dirty="0">
                <a:solidFill>
                  <a:prstClr val="black"/>
                </a:solidFill>
                <a:latin typeface="Helvetica" pitchFamily="34" charset="0"/>
                <a:ea typeface="ÇlÇr ñæí©"/>
                <a:cs typeface="Helvetica" pitchFamily="34" charset="0"/>
              </a:rPr>
              <a:t>)</a:t>
            </a:r>
          </a:p>
        </p:txBody>
      </p:sp>
      <p:sp>
        <p:nvSpPr>
          <p:cNvPr id="122" name="Oval 7"/>
          <p:cNvSpPr>
            <a:spLocks noChangeArrowheads="1"/>
          </p:cNvSpPr>
          <p:nvPr/>
        </p:nvSpPr>
        <p:spPr bwMode="auto">
          <a:xfrm>
            <a:off x="309748" y="5268523"/>
            <a:ext cx="1175249" cy="627005"/>
          </a:xfrm>
          <a:prstGeom prst="ellipse">
            <a:avLst/>
          </a:prstGeom>
          <a:solidFill>
            <a:srgbClr val="4597A0"/>
          </a:solidFill>
          <a:ln w="9525">
            <a:solidFill>
              <a:srgbClr val="000000"/>
            </a:solidFill>
            <a:round/>
            <a:headEnd/>
            <a:tailEnd/>
          </a:ln>
        </p:spPr>
        <p:txBody>
          <a:bodyPr lIns="0" tIns="0" rIns="0" bIns="0" anchor="ctr"/>
          <a:lstStyle/>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TD-CSTS</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Processing</a:t>
            </a:r>
            <a:endParaRPr lang="en-US" sz="1000" dirty="0">
              <a:solidFill>
                <a:prstClr val="black"/>
              </a:solidFill>
              <a:latin typeface="Helvetica" pitchFamily="34" charset="0"/>
              <a:ea typeface="ÇlÇr ñæí©"/>
              <a:cs typeface="Helvetica" pitchFamily="34" charset="0"/>
            </a:endParaRPr>
          </a:p>
          <a:p>
            <a:pPr algn="ctr" fontAlgn="base">
              <a:lnSpc>
                <a:spcPct val="80000"/>
              </a:lnSpc>
              <a:spcBef>
                <a:spcPct val="0"/>
              </a:spcBef>
              <a:spcAft>
                <a:spcPct val="0"/>
              </a:spcAft>
            </a:pPr>
            <a:r>
              <a:rPr lang="en-US" sz="1000" dirty="0" smtClean="0">
                <a:solidFill>
                  <a:prstClr val="black"/>
                </a:solidFill>
                <a:latin typeface="Helvetica" pitchFamily="34" charset="0"/>
                <a:ea typeface="ÇlÇr ñæí©"/>
                <a:cs typeface="Helvetica" pitchFamily="34" charset="0"/>
              </a:rPr>
              <a:t>(Real-time Radiometric Data)</a:t>
            </a:r>
            <a:endParaRPr lang="en-US" sz="1000" dirty="0">
              <a:solidFill>
                <a:prstClr val="black"/>
              </a:solidFill>
              <a:latin typeface="Helvetica" pitchFamily="34" charset="0"/>
              <a:ea typeface="ÇlÇr ñæí©"/>
              <a:cs typeface="Helvetica" pitchFamily="34" charset="0"/>
            </a:endParaRPr>
          </a:p>
        </p:txBody>
      </p:sp>
      <p:sp>
        <p:nvSpPr>
          <p:cNvPr id="123" name="Oval 7"/>
          <p:cNvSpPr>
            <a:spLocks noChangeArrowheads="1"/>
          </p:cNvSpPr>
          <p:nvPr/>
        </p:nvSpPr>
        <p:spPr bwMode="auto">
          <a:xfrm>
            <a:off x="309748" y="3137332"/>
            <a:ext cx="1152087" cy="585817"/>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sz="1000" dirty="0" smtClean="0">
                <a:solidFill>
                  <a:srgbClr val="000000"/>
                </a:solidFill>
                <a:ea typeface="ＭＳ Ｐゴシック" pitchFamily="34" charset="-128"/>
                <a:cs typeface="Helvetica" pitchFamily="34" charset="0"/>
              </a:rPr>
              <a:t>Service </a:t>
            </a:r>
            <a:r>
              <a:rPr kumimoji="1" lang="en-US" sz="1000" dirty="0">
                <a:solidFill>
                  <a:srgbClr val="000000"/>
                </a:solidFill>
                <a:ea typeface="ＭＳ Ｐゴシック" pitchFamily="34" charset="-128"/>
                <a:cs typeface="Helvetica" pitchFamily="34" charset="0"/>
              </a:rPr>
              <a:t>Management Processing</a:t>
            </a:r>
          </a:p>
          <a:p>
            <a:pPr algn="ctr" fontAlgn="base">
              <a:spcBef>
                <a:spcPct val="0"/>
              </a:spcBef>
              <a:spcAft>
                <a:spcPct val="0"/>
              </a:spcAft>
            </a:pPr>
            <a:r>
              <a:rPr kumimoji="1" lang="en-US" sz="1000" dirty="0">
                <a:solidFill>
                  <a:srgbClr val="000000"/>
                </a:solidFill>
                <a:ea typeface="ＭＳ Ｐゴシック" pitchFamily="34" charset="-128"/>
                <a:cs typeface="Helvetica" pitchFamily="34" charset="0"/>
              </a:rPr>
              <a:t>(Monitor Data)</a:t>
            </a:r>
          </a:p>
        </p:txBody>
      </p:sp>
      <p:sp>
        <p:nvSpPr>
          <p:cNvPr id="124" name="Oval 7"/>
          <p:cNvSpPr>
            <a:spLocks noChangeArrowheads="1"/>
          </p:cNvSpPr>
          <p:nvPr/>
        </p:nvSpPr>
        <p:spPr bwMode="auto">
          <a:xfrm>
            <a:off x="340246" y="2434633"/>
            <a:ext cx="1121589" cy="587449"/>
          </a:xfrm>
          <a:prstGeom prst="ellipse">
            <a:avLst/>
          </a:prstGeom>
          <a:solidFill>
            <a:srgbClr val="FBDD30"/>
          </a:solidFill>
          <a:ln w="9525">
            <a:solidFill>
              <a:schemeClr val="tx1"/>
            </a:solidFill>
            <a:round/>
            <a:headEnd/>
            <a:tailEnd/>
          </a:ln>
        </p:spPr>
        <p:txBody>
          <a:bodyPr lIns="0" tIns="0" rIns="0" bIns="0" anchor="ctr"/>
          <a:lstStyle/>
          <a:p>
            <a:pPr algn="ctr" fontAlgn="base">
              <a:spcBef>
                <a:spcPct val="0"/>
              </a:spcBef>
              <a:spcAft>
                <a:spcPct val="0"/>
              </a:spcAft>
            </a:pPr>
            <a:r>
              <a:rPr kumimoji="1" lang="en-US" sz="1000" dirty="0" smtClean="0">
                <a:solidFill>
                  <a:srgbClr val="000000"/>
                </a:solidFill>
                <a:ea typeface="ＭＳ Ｐゴシック" pitchFamily="34" charset="-128"/>
                <a:cs typeface="Helvetica" pitchFamily="34" charset="0"/>
              </a:rPr>
              <a:t>Service </a:t>
            </a:r>
            <a:r>
              <a:rPr kumimoji="1" lang="en-US" sz="1000" dirty="0">
                <a:solidFill>
                  <a:srgbClr val="000000"/>
                </a:solidFill>
                <a:ea typeface="ＭＳ Ｐゴシック" pitchFamily="34" charset="-128"/>
                <a:cs typeface="Helvetica" pitchFamily="34" charset="0"/>
              </a:rPr>
              <a:t>Management Processing</a:t>
            </a:r>
          </a:p>
          <a:p>
            <a:pPr algn="ctr" fontAlgn="base">
              <a:spcBef>
                <a:spcPct val="0"/>
              </a:spcBef>
              <a:spcAft>
                <a:spcPct val="0"/>
              </a:spcAft>
            </a:pPr>
            <a:r>
              <a:rPr kumimoji="1" lang="en-US" sz="1000" dirty="0" smtClean="0">
                <a:solidFill>
                  <a:srgbClr val="000000"/>
                </a:solidFill>
                <a:ea typeface="ＭＳ Ｐゴシック" pitchFamily="34" charset="-128"/>
                <a:cs typeface="Helvetica" pitchFamily="34" charset="0"/>
              </a:rPr>
              <a:t>(</a:t>
            </a:r>
            <a:r>
              <a:rPr kumimoji="1" lang="en-US" sz="1000" dirty="0" smtClean="0">
                <a:solidFill>
                  <a:srgbClr val="FF0000"/>
                </a:solidFill>
                <a:ea typeface="ＭＳ Ｐゴシック" pitchFamily="34" charset="-128"/>
                <a:cs typeface="Helvetica" pitchFamily="34" charset="0"/>
              </a:rPr>
              <a:t>Network</a:t>
            </a:r>
            <a:r>
              <a:rPr kumimoji="1" lang="en-US" sz="1000" dirty="0" smtClean="0">
                <a:solidFill>
                  <a:srgbClr val="000000"/>
                </a:solidFill>
                <a:ea typeface="ＭＳ Ｐゴシック" pitchFamily="34" charset="-128"/>
                <a:cs typeface="Helvetica" pitchFamily="34" charset="0"/>
              </a:rPr>
              <a:t> Scheduling</a:t>
            </a:r>
            <a:r>
              <a:rPr kumimoji="1" lang="en-US" sz="1000" dirty="0">
                <a:solidFill>
                  <a:srgbClr val="000000"/>
                </a:solidFill>
                <a:ea typeface="ＭＳ Ｐゴシック" pitchFamily="34" charset="-128"/>
                <a:cs typeface="Helvetica" pitchFamily="34" charset="0"/>
              </a:rPr>
              <a:t>)</a:t>
            </a:r>
          </a:p>
        </p:txBody>
      </p:sp>
      <p:cxnSp>
        <p:nvCxnSpPr>
          <p:cNvPr id="60" name="Straight Connector 59"/>
          <p:cNvCxnSpPr/>
          <p:nvPr/>
        </p:nvCxnSpPr>
        <p:spPr>
          <a:xfrm>
            <a:off x="5255380" y="4383085"/>
            <a:ext cx="3126620" cy="36515"/>
          </a:xfrm>
          <a:prstGeom prst="line">
            <a:avLst/>
          </a:prstGeom>
          <a:ln w="381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61" name="Rectangle 60"/>
          <p:cNvSpPr/>
          <p:nvPr/>
        </p:nvSpPr>
        <p:spPr>
          <a:xfrm>
            <a:off x="5743862" y="1727758"/>
            <a:ext cx="2179904" cy="584776"/>
          </a:xfrm>
          <a:prstGeom prst="rect">
            <a:avLst/>
          </a:prstGeom>
        </p:spPr>
        <p:txBody>
          <a:bodyPr wrap="none">
            <a:spAutoFit/>
          </a:bodyPr>
          <a:lstStyle/>
          <a:p>
            <a:pPr algn="ctr"/>
            <a:r>
              <a:rPr lang="en-US" altLang="ja-JP" sz="1600" b="1" dirty="0" smtClean="0">
                <a:solidFill>
                  <a:srgbClr val="FF0000"/>
                </a:solidFill>
              </a:rPr>
              <a:t>SM&amp;C MO </a:t>
            </a:r>
            <a:r>
              <a:rPr lang="en-US" sz="1600" b="1" dirty="0" smtClean="0">
                <a:solidFill>
                  <a:srgbClr val="FF0000"/>
                </a:solidFill>
              </a:rPr>
              <a:t>Applications</a:t>
            </a:r>
          </a:p>
          <a:p>
            <a:pPr algn="ctr"/>
            <a:r>
              <a:rPr lang="en-US" sz="1600" b="1" dirty="0" smtClean="0">
                <a:solidFill>
                  <a:srgbClr val="FF0000"/>
                </a:solidFill>
              </a:rPr>
              <a:t>(MAL Compliant)</a:t>
            </a:r>
            <a:endParaRPr lang="en-US" sz="1600" b="1" dirty="0"/>
          </a:p>
        </p:txBody>
      </p:sp>
      <p:cxnSp>
        <p:nvCxnSpPr>
          <p:cNvPr id="62" name="Straight Connector 61"/>
          <p:cNvCxnSpPr/>
          <p:nvPr/>
        </p:nvCxnSpPr>
        <p:spPr>
          <a:xfrm flipV="1">
            <a:off x="5255380" y="2133600"/>
            <a:ext cx="2420" cy="2231148"/>
          </a:xfrm>
          <a:prstGeom prst="line">
            <a:avLst/>
          </a:prstGeom>
          <a:ln w="3810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63" name="Rectangle 62"/>
          <p:cNvSpPr/>
          <p:nvPr/>
        </p:nvSpPr>
        <p:spPr>
          <a:xfrm>
            <a:off x="5625432" y="3986819"/>
            <a:ext cx="2441187" cy="2530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rgbClr val="FF0000"/>
                </a:solidFill>
              </a:rPr>
              <a:t>MAL &amp; Transport Adapter for SPP</a:t>
            </a:r>
            <a:endParaRPr lang="en-US" sz="1100" b="1" dirty="0">
              <a:solidFill>
                <a:srgbClr val="FF0000"/>
              </a:solidFill>
            </a:endParaRPr>
          </a:p>
        </p:txBody>
      </p:sp>
    </p:spTree>
    <p:extLst>
      <p:ext uri="{BB962C8B-B14F-4D97-AF65-F5344CB8AC3E}">
        <p14:creationId xmlns:p14="http://schemas.microsoft.com/office/powerpoint/2010/main" val="37873462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61" grpId="0"/>
      <p:bldP spid="6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TotalTime>
  <Words>1125</Words>
  <Application>Microsoft Macintosh PowerPoint</Application>
  <PresentationFormat>On-screen Show (4:3)</PresentationFormat>
  <Paragraphs>192</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CCSDS Reference Architecture</vt:lpstr>
      <vt:lpstr>CCSDS Reference Architecture Notes</vt:lpstr>
      <vt:lpstr>PowerPoint Presentation</vt:lpstr>
      <vt:lpstr>CCSDS Ref Arch, Option 2 Show stacks of standards and relationships</vt:lpstr>
      <vt:lpstr>CCSDS Ref Arch, Option 2  Example: Mission Operations / SOIS Interfaces</vt:lpstr>
      <vt:lpstr>CCSDS Ref Arch, Option 2  Example: Cross Support / Mission Operations Interfaces</vt:lpstr>
    </vt:vector>
  </TitlesOfParts>
  <Company>NASA/JPL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CCSDS Reference Architecture</dc:title>
  <dc:creator>Peter Shames</dc:creator>
  <cp:lastModifiedBy>Peter Shames</cp:lastModifiedBy>
  <cp:revision>6</cp:revision>
  <dcterms:created xsi:type="dcterms:W3CDTF">2014-11-13T14:38:35Z</dcterms:created>
  <dcterms:modified xsi:type="dcterms:W3CDTF">2014-11-26T19:34:12Z</dcterms:modified>
</cp:coreProperties>
</file>