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644" r:id="rId2"/>
    <p:sldId id="696" r:id="rId3"/>
    <p:sldId id="674" r:id="rId4"/>
    <p:sldId id="701" r:id="rId5"/>
    <p:sldId id="699" r:id="rId6"/>
    <p:sldId id="697" r:id="rId7"/>
    <p:sldId id="698" r:id="rId8"/>
    <p:sldId id="702" r:id="rId9"/>
    <p:sldId id="700" r:id="rId10"/>
  </p:sldIdLst>
  <p:sldSz cx="9144000" cy="6858000" type="letter"/>
  <p:notesSz cx="7315200" cy="9601200"/>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A6"/>
    <a:srgbClr val="800080"/>
    <a:srgbClr val="A50021"/>
    <a:srgbClr val="0000FF"/>
    <a:srgbClr val="CC0000"/>
    <a:srgbClr val="BF7512"/>
    <a:srgbClr val="FA0DA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449" autoAdjust="0"/>
  </p:normalViewPr>
  <p:slideViewPr>
    <p:cSldViewPr>
      <p:cViewPr varScale="1">
        <p:scale>
          <a:sx n="98" d="100"/>
          <a:sy n="98" d="100"/>
        </p:scale>
        <p:origin x="-1176" y="-12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2AC74424-C686-C245-95CF-A686DA47A8D1}" type="slidenum">
              <a:rPr lang="en-US"/>
              <a:pPr/>
              <a:t>‹#›</a:t>
            </a:fld>
            <a:endParaRPr lang="en-US"/>
          </a:p>
        </p:txBody>
      </p:sp>
    </p:spTree>
    <p:extLst>
      <p:ext uri="{BB962C8B-B14F-4D97-AF65-F5344CB8AC3E}">
        <p14:creationId xmlns:p14="http://schemas.microsoft.com/office/powerpoint/2010/main" val="744434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B3493824-80A5-B747-91FF-F475772D276E}" type="slidenum">
              <a:rPr lang="en-US"/>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5588092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26" charset="-128"/>
        <a:cs typeface="ＭＳ Ｐゴシック" pitchFamily="26"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5ED95582-8E3A-F043-97EE-CB7BF2D46D46}" type="slidenum">
              <a:rPr lang="en-US" sz="1000" b="0">
                <a:latin typeface="Times New Roman" charset="0"/>
              </a:rPr>
              <a:pPr/>
              <a:t>1</a:t>
            </a:fld>
            <a:endParaRPr lang="en-US" sz="1000" b="0">
              <a:latin typeface="Times New Roman"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CEC97609-713F-6B4D-B50B-956EB9ED48A6}" type="slidenum">
              <a:rPr lang="en-US" sz="1000" b="0">
                <a:latin typeface="Times New Roman" charset="0"/>
              </a:rPr>
              <a:pPr/>
              <a:t>3</a:t>
            </a:fld>
            <a:endParaRPr lang="en-US" sz="1000" b="0">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1.vml"/><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2.v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4.v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5.v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6.vm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7.v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8.vml"/><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9.vml"/><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0.v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0915"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8E4DD65A-BA7B-D04E-95B1-EFE67F81DF15}"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157111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90131"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D5BC4973-2DC5-7F49-98DC-0DB93428E062}"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216214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91155"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5F4755A6-3225-7E48-9F3D-4C93E6C4DD6B}"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368667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1939"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61E4687-1ABE-B44F-A6A6-CFBCB0686193}"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22271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2963"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C527252-DB41-8B40-8BD8-C999B497A3B1}"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42812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3987"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BFF68888-5E0E-D545-9F3E-5F557FB942E3}"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43335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5011"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8"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10"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EFE623B-8E6C-F149-90FF-2D6D06886A68}" type="slidenum">
              <a:rPr lang="en-US" sz="1000" b="0">
                <a:solidFill>
                  <a:srgbClr val="333399"/>
                </a:solidFill>
              </a:rPr>
              <a:pPr defTabSz="820738" eaLnBrk="0" hangingPunct="0"/>
              <a:t>‹#›</a:t>
            </a:fld>
            <a:endParaRPr lang="en-US" sz="1000" b="0">
              <a:solidFill>
                <a:srgbClr val="333399"/>
              </a:solidFill>
            </a:endParaRPr>
          </a:p>
        </p:txBody>
      </p:sp>
      <p:pic>
        <p:nvPicPr>
          <p:cNvPr id="11"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98403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6035"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8"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409726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7059"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3"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0452566C-52AE-3B42-BC92-E99F64FF8610}" type="slidenum">
              <a:rPr lang="en-US" sz="1000" b="0">
                <a:solidFill>
                  <a:srgbClr val="333399"/>
                </a:solidFill>
              </a:rPr>
              <a:pPr defTabSz="820738" eaLnBrk="0" hangingPunct="0"/>
              <a:t>‹#›</a:t>
            </a:fld>
            <a:endParaRPr lang="en-US" sz="1000" b="0">
              <a:solidFill>
                <a:srgbClr val="333399"/>
              </a:solidFill>
            </a:endParaRPr>
          </a:p>
        </p:txBody>
      </p:sp>
      <p:pic>
        <p:nvPicPr>
          <p:cNvPr id="6"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27070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8083"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89780DDF-6A49-9946-81E9-F97A108AF92B}"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427853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9107"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5B7F7E20-F281-214D-AEF5-4B82AF58D484}"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002"/>
          <p:cNvSpPr>
            <a:spLocks noGrp="1" noChangeArrowheads="1"/>
          </p:cNvSpPr>
          <p:nvPr>
            <p:ph type="dt" sz="half" idx="10"/>
          </p:nvPr>
        </p:nvSpPr>
        <p:spPr/>
        <p:txBody>
          <a:bodyPr/>
          <a:lstStyle>
            <a:lvl1pPr>
              <a:defRPr/>
            </a:lvl1pPr>
          </a:lstStyle>
          <a:p>
            <a:pPr>
              <a:defRPr/>
            </a:pPr>
            <a:r>
              <a:rPr lang="en-US" smtClean="0"/>
              <a:t>20 Nov 2014</a:t>
            </a:r>
            <a:endParaRPr lang="en-US"/>
          </a:p>
        </p:txBody>
      </p:sp>
    </p:spTree>
    <p:extLst>
      <p:ext uri="{BB962C8B-B14F-4D97-AF65-F5344CB8AC3E}">
        <p14:creationId xmlns:p14="http://schemas.microsoft.com/office/powerpoint/2010/main" val="95592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pn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1050" name="Bitmap Image" r:id="rId14" imgW="5668166" imgH="809738" progId="">
                  <p:embed/>
                </p:oleObj>
              </mc:Choice>
              <mc:Fallback>
                <p:oleObj name="Bitmap Image" r:id="rId14" imgW="5668166" imgH="809738" progId="">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1027" name="Picture 100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064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40650" name="Rectangle 1002"/>
          <p:cNvSpPr>
            <a:spLocks noGrp="1" noChangeArrowheads="1"/>
          </p:cNvSpPr>
          <p:nvPr>
            <p:ph type="dt" sz="half" idx="2"/>
          </p:nvPr>
        </p:nvSpPr>
        <p:spPr bwMode="auto">
          <a:xfrm>
            <a:off x="0" y="6553200"/>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pPr>
              <a:defRPr/>
            </a:pPr>
            <a:r>
              <a:rPr lang="en-US" smtClean="0"/>
              <a:t>20 Nov 2014</a:t>
            </a:r>
            <a:endParaRPr lang="en-US" dirty="0"/>
          </a:p>
        </p:txBody>
      </p:sp>
      <p:sp>
        <p:nvSpPr>
          <p:cNvPr id="540651"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A7827CB-B016-B64A-8767-604E4B81BBA7}" type="slidenum">
              <a:rPr lang="en-US" sz="1000" b="0">
                <a:solidFill>
                  <a:srgbClr val="333399"/>
                </a:solidFill>
              </a:rPr>
              <a:pPr defTabSz="820738" eaLnBrk="0" hangingPunct="0"/>
              <a:t>‹#›</a:t>
            </a:fld>
            <a:endParaRPr lang="en-US" sz="1000" b="0">
              <a:solidFill>
                <a:srgbClr val="333399"/>
              </a:solidFill>
            </a:endParaRPr>
          </a:p>
        </p:txBody>
      </p:sp>
      <p:pic>
        <p:nvPicPr>
          <p:cNvPr id="1031" name="Picture 10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ＭＳ Ｐゴシック" pitchFamily="26" charset="-128"/>
          <a:cs typeface="ＭＳ Ｐゴシック" pitchFamily="26" charset="-128"/>
        </a:defRPr>
      </a:lvl1pPr>
      <a:lvl2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2pPr>
      <a:lvl3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3pPr>
      <a:lvl4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4pPr>
      <a:lvl5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5pPr>
      <a:lvl6pPr marL="457200" algn="ctr" rtl="0" eaLnBrk="0" fontAlgn="base" hangingPunct="0">
        <a:lnSpc>
          <a:spcPct val="90000"/>
        </a:lnSpc>
        <a:spcBef>
          <a:spcPct val="0"/>
        </a:spcBef>
        <a:spcAft>
          <a:spcPct val="0"/>
        </a:spcAft>
        <a:defRPr sz="2500" b="1">
          <a:solidFill>
            <a:schemeClr val="hlink"/>
          </a:solidFill>
          <a:latin typeface="Arial" pitchFamily="-107" charset="0"/>
        </a:defRPr>
      </a:lvl6pPr>
      <a:lvl7pPr marL="914400" algn="ctr" rtl="0" eaLnBrk="0" fontAlgn="base" hangingPunct="0">
        <a:lnSpc>
          <a:spcPct val="90000"/>
        </a:lnSpc>
        <a:spcBef>
          <a:spcPct val="0"/>
        </a:spcBef>
        <a:spcAft>
          <a:spcPct val="0"/>
        </a:spcAft>
        <a:defRPr sz="2500" b="1">
          <a:solidFill>
            <a:schemeClr val="hlink"/>
          </a:solidFill>
          <a:latin typeface="Arial" pitchFamily="-107" charset="0"/>
        </a:defRPr>
      </a:lvl7pPr>
      <a:lvl8pPr marL="1371600" algn="ctr" rtl="0" eaLnBrk="0" fontAlgn="base" hangingPunct="0">
        <a:lnSpc>
          <a:spcPct val="90000"/>
        </a:lnSpc>
        <a:spcBef>
          <a:spcPct val="0"/>
        </a:spcBef>
        <a:spcAft>
          <a:spcPct val="0"/>
        </a:spcAft>
        <a:defRPr sz="2500" b="1">
          <a:solidFill>
            <a:schemeClr val="hlink"/>
          </a:solidFill>
          <a:latin typeface="Arial" pitchFamily="-107" charset="0"/>
        </a:defRPr>
      </a:lvl8pPr>
      <a:lvl9pPr marL="1828800" algn="ctr" rtl="0" eaLnBrk="0" fontAlgn="base" hangingPunct="0">
        <a:lnSpc>
          <a:spcPct val="90000"/>
        </a:lnSpc>
        <a:spcBef>
          <a:spcPct val="0"/>
        </a:spcBef>
        <a:spcAft>
          <a:spcPct val="0"/>
        </a:spcAft>
        <a:defRPr sz="2500" b="1">
          <a:solidFill>
            <a:schemeClr val="hlink"/>
          </a:solidFill>
          <a:latin typeface="Arial" pitchFamily="-107"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ＭＳ Ｐゴシック" pitchFamily="26" charset="-128"/>
          <a:cs typeface="ＭＳ Ｐゴシック" pitchFamily="26" charset="-128"/>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ea typeface="ＭＳ Ｐゴシック" pitchFamily="-107" charset="-128"/>
        </a:defRPr>
      </a:lvl2pPr>
      <a:lvl3pPr marL="914400"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3pPr>
      <a:lvl4pPr marL="1260475"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4pPr>
      <a:lvl5pPr marL="15970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naregistry.org/r/glossa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20 Nov 2014</a:t>
            </a:r>
            <a:endParaRPr lang="en-US" sz="1000" b="0">
              <a:solidFill>
                <a:srgbClr val="333399"/>
              </a:solidFill>
            </a:endParaRPr>
          </a:p>
        </p:txBody>
      </p:sp>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7620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ChangeArrowheads="1"/>
          </p:cNvSpPr>
          <p:nvPr/>
        </p:nvSpPr>
        <p:spPr bwMode="auto">
          <a:xfrm>
            <a:off x="0" y="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89" name="Rectangle 6"/>
          <p:cNvSpPr>
            <a:spLocks noChangeArrowheads="1"/>
          </p:cNvSpPr>
          <p:nvPr/>
        </p:nvSpPr>
        <p:spPr bwMode="auto">
          <a:xfrm>
            <a:off x="7696200" y="0"/>
            <a:ext cx="1447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0" name="Rectangle 7"/>
          <p:cNvSpPr>
            <a:spLocks noChangeArrowheads="1"/>
          </p:cNvSpPr>
          <p:nvPr/>
        </p:nvSpPr>
        <p:spPr bwMode="auto">
          <a:xfrm>
            <a:off x="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1" name="Rectangle 8"/>
          <p:cNvSpPr>
            <a:spLocks noChangeArrowheads="1"/>
          </p:cNvSpPr>
          <p:nvPr/>
        </p:nvSpPr>
        <p:spPr bwMode="auto">
          <a:xfrm>
            <a:off x="777240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2" name="Rectangle 9"/>
          <p:cNvSpPr>
            <a:spLocks noChangeArrowheads="1"/>
          </p:cNvSpPr>
          <p:nvPr/>
        </p:nvSpPr>
        <p:spPr bwMode="auto">
          <a:xfrm>
            <a:off x="381000" y="609600"/>
            <a:ext cx="85344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929803" name="Text Box 11"/>
          <p:cNvSpPr txBox="1">
            <a:spLocks noChangeArrowheads="1"/>
          </p:cNvSpPr>
          <p:nvPr/>
        </p:nvSpPr>
        <p:spPr bwMode="auto">
          <a:xfrm>
            <a:off x="768350" y="1006475"/>
            <a:ext cx="7597775" cy="3600986"/>
          </a:xfrm>
          <a:prstGeom prst="rect">
            <a:avLst/>
          </a:prstGeom>
          <a:noFill/>
          <a:ln w="76200">
            <a:solidFill>
              <a:srgbClr val="000099"/>
            </a:solidFill>
            <a:miter lim="800000"/>
            <a:headEnd type="none" w="sm" len="sm"/>
            <a:tailEnd type="none" w="sm" len="sm"/>
          </a:ln>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2800" dirty="0">
              <a:solidFill>
                <a:srgbClr val="000099"/>
              </a:solidFill>
              <a:effectLst>
                <a:outerShdw blurRad="38100" dist="38100" dir="2700000" algn="tl">
                  <a:srgbClr val="DDDDDD"/>
                </a:outerShdw>
              </a:effectLst>
            </a:endParaRPr>
          </a:p>
          <a:p>
            <a:pPr algn="ctr"/>
            <a:r>
              <a:rPr lang="en-US" sz="4000" dirty="0">
                <a:solidFill>
                  <a:srgbClr val="000099"/>
                </a:solidFill>
                <a:effectLst>
                  <a:outerShdw blurRad="38100" dist="38100" dir="2700000" algn="tl">
                    <a:srgbClr val="DDDDDD"/>
                  </a:outerShdw>
                </a:effectLst>
              </a:rPr>
              <a:t>CCSDS System Engineering</a:t>
            </a:r>
          </a:p>
          <a:p>
            <a:pPr algn="ctr"/>
            <a:r>
              <a:rPr lang="en-US" sz="4000" dirty="0">
                <a:solidFill>
                  <a:srgbClr val="000099"/>
                </a:solidFill>
                <a:effectLst>
                  <a:outerShdw blurRad="38100" dist="38100" dir="2700000" algn="tl">
                    <a:srgbClr val="DDDDDD"/>
                  </a:outerShdw>
                </a:effectLst>
              </a:rPr>
              <a:t>Area (SEA): </a:t>
            </a:r>
            <a:r>
              <a:rPr lang="en-US" sz="4000" dirty="0" smtClean="0">
                <a:solidFill>
                  <a:srgbClr val="000099"/>
                </a:solidFill>
                <a:effectLst>
                  <a:outerShdw blurRad="38100" dist="38100" dir="2700000" algn="tl">
                    <a:srgbClr val="DDDDDD"/>
                  </a:outerShdw>
                </a:effectLst>
              </a:rPr>
              <a:t>System Architecture WG </a:t>
            </a:r>
            <a:r>
              <a:rPr lang="en-US" sz="4000" smtClean="0">
                <a:solidFill>
                  <a:srgbClr val="000099"/>
                </a:solidFill>
                <a:effectLst>
                  <a:outerShdw blurRad="38100" dist="38100" dir="2700000" algn="tl">
                    <a:srgbClr val="DDDDDD"/>
                  </a:outerShdw>
                </a:effectLst>
              </a:rPr>
              <a:t>(SAWG) Restart</a:t>
            </a:r>
            <a:endParaRPr lang="en-US" sz="4000" dirty="0">
              <a:solidFill>
                <a:srgbClr val="000099"/>
              </a:solidFill>
              <a:effectLst>
                <a:outerShdw blurRad="38100" dist="38100" dir="2700000" algn="tl">
                  <a:srgbClr val="DDDDDD"/>
                </a:outerShdw>
              </a:effectLst>
            </a:endParaRPr>
          </a:p>
          <a:p>
            <a:pPr algn="ctr"/>
            <a:endParaRPr lang="en-US" sz="4000" dirty="0">
              <a:solidFill>
                <a:srgbClr val="000099"/>
              </a:solidFill>
              <a:effectLst>
                <a:outerShdw blurRad="38100" dist="38100" dir="2700000" algn="tl">
                  <a:srgbClr val="DDDDDD"/>
                </a:outerShdw>
              </a:effectLst>
            </a:endParaRPr>
          </a:p>
        </p:txBody>
      </p:sp>
      <p:sp>
        <p:nvSpPr>
          <p:cNvPr id="16394" name="Text Box 12"/>
          <p:cNvSpPr txBox="1">
            <a:spLocks noChangeArrowheads="1"/>
          </p:cNvSpPr>
          <p:nvPr/>
        </p:nvSpPr>
        <p:spPr bwMode="auto">
          <a:xfrm>
            <a:off x="2857500" y="4800600"/>
            <a:ext cx="35321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dirty="0">
              <a:solidFill>
                <a:srgbClr val="000099"/>
              </a:solidFill>
            </a:endParaRPr>
          </a:p>
          <a:p>
            <a:pPr algn="ctr"/>
            <a:r>
              <a:rPr lang="en-US" dirty="0">
                <a:solidFill>
                  <a:srgbClr val="000099"/>
                </a:solidFill>
              </a:rPr>
              <a:t>Peter Shames, SEA AD</a:t>
            </a:r>
          </a:p>
          <a:p>
            <a:pPr algn="ctr"/>
            <a:endParaRPr lang="en-US" sz="1000" u="sng" dirty="0">
              <a:solidFill>
                <a:schemeClr val="accent1"/>
              </a:solidFill>
            </a:endParaRPr>
          </a:p>
          <a:p>
            <a:pPr algn="ctr"/>
            <a:r>
              <a:rPr lang="en-US" sz="1800" dirty="0" smtClean="0">
                <a:solidFill>
                  <a:srgbClr val="000099"/>
                </a:solidFill>
              </a:rPr>
              <a:t>20 Nov 2014</a:t>
            </a:r>
            <a:endParaRPr lang="en-US" sz="1200" u="sng" dirty="0">
              <a:solidFill>
                <a:srgbClr val="0033CC"/>
              </a:solidFill>
            </a:endParaRPr>
          </a:p>
          <a:p>
            <a:pPr algn="ctr"/>
            <a:endParaRPr lang="en-US" sz="1200" u="sng" dirty="0">
              <a:solidFill>
                <a:srgbClr val="0033CC"/>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dirty="0">
                <a:latin typeface="Arial" charset="0"/>
                <a:ea typeface="ＭＳ Ｐゴシック" charset="0"/>
                <a:cs typeface="ＭＳ Ｐゴシック" charset="0"/>
              </a:rPr>
              <a:t>Authority for this </a:t>
            </a:r>
            <a:r>
              <a:rPr lang="en-US" dirty="0" smtClean="0">
                <a:latin typeface="Arial" charset="0"/>
                <a:ea typeface="ＭＳ Ｐゴシック" charset="0"/>
                <a:cs typeface="ＭＳ Ｐゴシック" charset="0"/>
              </a:rPr>
              <a:t>Restart</a:t>
            </a:r>
            <a:endParaRPr lang="en-US" dirty="0">
              <a:latin typeface="Arial" charset="0"/>
              <a:ea typeface="ＭＳ Ｐゴシック" charset="0"/>
              <a:cs typeface="ＭＳ Ｐゴシック" charset="0"/>
            </a:endParaRPr>
          </a:p>
        </p:txBody>
      </p:sp>
      <p:sp>
        <p:nvSpPr>
          <p:cNvPr id="18435" name="Content Placeholder 2"/>
          <p:cNvSpPr>
            <a:spLocks noGrp="1"/>
          </p:cNvSpPr>
          <p:nvPr>
            <p:ph idx="1"/>
          </p:nvPr>
        </p:nvSpPr>
        <p:spPr bwMode="auto">
          <a:xfrm>
            <a:off x="381000" y="8382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1800" dirty="0">
                <a:latin typeface="Arial" charset="0"/>
                <a:ea typeface="ＭＳ Ｐゴシック" charset="0"/>
                <a:cs typeface="ＭＳ Ｐゴシック" charset="0"/>
              </a:rPr>
              <a:t>Quoted from ORGANIZATION AND PROCESSES FOR THE CONSULTATIVE COMMITTEE FOR SPACE DATA SYSTEMS, CCSDS A02.1-Y</a:t>
            </a:r>
            <a:r>
              <a:rPr lang="en-US" sz="1800" dirty="0" smtClean="0">
                <a:latin typeface="Arial" charset="0"/>
                <a:ea typeface="ＭＳ Ｐゴシック" charset="0"/>
                <a:cs typeface="ＭＳ Ｐゴシック" charset="0"/>
              </a:rPr>
              <a:t>-4, dated April 2014</a:t>
            </a:r>
            <a:endParaRPr lang="en-US" sz="1800" dirty="0">
              <a:latin typeface="Arial" charset="0"/>
              <a:ea typeface="ＭＳ Ｐゴシック" charset="0"/>
              <a:cs typeface="ＭＳ Ｐゴシック" charset="0"/>
            </a:endParaRPr>
          </a:p>
          <a:p>
            <a:endParaRPr lang="en-US" sz="1800" dirty="0">
              <a:latin typeface="Arial" charset="0"/>
              <a:ea typeface="ＭＳ Ｐゴシック" charset="0"/>
              <a:cs typeface="ＭＳ Ｐゴシック" charset="0"/>
            </a:endParaRPr>
          </a:p>
          <a:p>
            <a:pPr marL="0" indent="0">
              <a:buNone/>
            </a:pPr>
            <a:r>
              <a:rPr lang="en-US" sz="1600" dirty="0"/>
              <a:t>2.3.2.4.3 Area Director Responsibilities </a:t>
            </a:r>
            <a:endParaRPr lang="en-US" sz="1600" dirty="0" smtClean="0"/>
          </a:p>
          <a:p>
            <a:pPr marL="0" indent="0">
              <a:buNone/>
            </a:pPr>
            <a:r>
              <a:rPr lang="en-US" sz="1600" dirty="0"/>
              <a:t>An Area Director is responsible for the work done in his or her WGs, BOFs, and SIGs and is specifically responsible for the following: </a:t>
            </a:r>
            <a:endParaRPr lang="en-US" sz="1600" dirty="0" smtClean="0"/>
          </a:p>
          <a:p>
            <a:pPr marL="338137" lvl="1" indent="0">
              <a:buNone/>
            </a:pPr>
            <a:r>
              <a:rPr lang="en-US" sz="1400" dirty="0"/>
              <a:t>o)  making recommendations to the CESG to reconvene a WG to refresh a standard that has been finalized and deployed into operational use, and for which the WG is no longer active; </a:t>
            </a:r>
          </a:p>
          <a:p>
            <a:pPr marL="338137" lvl="1" indent="0">
              <a:buNone/>
            </a:pPr>
            <a:endParaRPr lang="en-US" sz="1400" dirty="0" smtClean="0">
              <a:effectLst/>
            </a:endParaRPr>
          </a:p>
          <a:p>
            <a:pPr marL="0" indent="0">
              <a:buNone/>
            </a:pPr>
            <a:r>
              <a:rPr lang="en-US" sz="1600" dirty="0"/>
              <a:t>6.2.7 PERIODIC REVIEW </a:t>
            </a:r>
            <a:endParaRPr lang="en-US" sz="1600" dirty="0" smtClean="0"/>
          </a:p>
          <a:p>
            <a:pPr marL="0" indent="0">
              <a:buNone/>
            </a:pPr>
            <a:r>
              <a:rPr lang="en-US" sz="1600" dirty="0"/>
              <a:t>6.2.7.1 General </a:t>
            </a:r>
            <a:endParaRPr lang="en-US" sz="1600" dirty="0" smtClean="0"/>
          </a:p>
          <a:p>
            <a:pPr marL="0" indent="0">
              <a:buNone/>
            </a:pPr>
            <a:r>
              <a:rPr lang="en-US" sz="1600" dirty="0"/>
              <a:t>CCSDS documents shall undergo periodic review within the Area no later than five years after issue and every five years subsequently. Periodic review shall result in reconfirmation, revision, or retirement to CCSDS historical status. </a:t>
            </a:r>
            <a:endParaRPr lang="en-US" sz="1600" dirty="0" smtClean="0"/>
          </a:p>
          <a:p>
            <a:pPr marL="0" indent="0">
              <a:buNone/>
            </a:pPr>
            <a:r>
              <a:rPr lang="en-US" sz="1600" dirty="0" smtClean="0"/>
              <a:t>6.2.7.2 </a:t>
            </a:r>
            <a:r>
              <a:rPr lang="en-US" sz="1600" dirty="0"/>
              <a:t>Changes to Documents </a:t>
            </a:r>
            <a:endParaRPr lang="en-US" sz="1600" dirty="0" smtClean="0"/>
          </a:p>
          <a:p>
            <a:pPr marL="0" indent="0">
              <a:buNone/>
            </a:pPr>
            <a:r>
              <a:rPr lang="en-US" sz="1600" dirty="0"/>
              <a:t>6.2.7.2.1 Revisions of Normative Documents </a:t>
            </a:r>
            <a:endParaRPr lang="en-US" sz="1600" dirty="0" smtClean="0"/>
          </a:p>
          <a:p>
            <a:pPr marL="0" indent="0">
              <a:buNone/>
            </a:pPr>
            <a:r>
              <a:rPr lang="en-US" sz="1600" dirty="0"/>
              <a:t>6.2.7.2.1.1 Revisions of published normative documents shall follow the procedures in 6.2.2. </a:t>
            </a:r>
            <a:endParaRPr lang="en-US" sz="1600" dirty="0" smtClean="0"/>
          </a:p>
          <a:p>
            <a:pPr marL="0" indent="0">
              <a:buNone/>
            </a:pPr>
            <a:r>
              <a:rPr lang="en-US" sz="1600" dirty="0"/>
              <a:t>6.2.7.2.1.2 The color designation for draft revisions of normative documents shall be “Pink” (rather than “Red”). </a:t>
            </a:r>
            <a:endParaRPr lang="en-US" sz="1600" dirty="0" smtClean="0"/>
          </a:p>
          <a:p>
            <a:pPr marL="0" indent="0">
              <a:buNone/>
            </a:pPr>
            <a:r>
              <a:rPr lang="en-US" sz="1600" dirty="0"/>
              <a:t>6.2.7.2.1.3 In cases where only limited discrete changes are proposed to a published normative document, only the pages containing substantive changes (“Pink Sheets”) may be released for review. </a:t>
            </a:r>
            <a:endParaRPr lang="en-US" sz="1600" dirty="0" smtClean="0"/>
          </a:p>
          <a:p>
            <a:pPr marL="0" indent="0">
              <a:buNone/>
            </a:pPr>
            <a:endParaRPr lang="en-US" sz="1600" dirty="0" smtClean="0">
              <a:effectLst/>
            </a:endParaRPr>
          </a:p>
        </p:txBody>
      </p:sp>
      <p:sp>
        <p:nvSpPr>
          <p:cNvPr id="184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20 Nov 2014</a:t>
            </a:r>
            <a:endParaRPr lang="en-US" sz="1000" b="0">
              <a:solidFill>
                <a:srgbClr val="333399"/>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20 Nov 2014</a:t>
            </a:r>
            <a:endParaRPr lang="en-US" sz="1000" b="0">
              <a:solidFill>
                <a:srgbClr val="333399"/>
              </a:solidFill>
            </a:endParaRPr>
          </a:p>
        </p:txBody>
      </p:sp>
      <p:sp>
        <p:nvSpPr>
          <p:cNvPr id="20483" name="Rectangle 2"/>
          <p:cNvSpPr>
            <a:spLocks noGrp="1" noChangeArrowheads="1"/>
          </p:cNvSpPr>
          <p:nvPr>
            <p:ph type="title"/>
          </p:nvPr>
        </p:nvSpPr>
        <p:spPr bwMode="auto">
          <a:xfrm>
            <a:off x="457200" y="-30162"/>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dirty="0">
                <a:latin typeface="Arial" charset="0"/>
                <a:ea typeface="ＭＳ Ｐゴシック" charset="0"/>
                <a:cs typeface="ＭＳ Ｐゴシック" charset="0"/>
              </a:rPr>
              <a:t>Motivation for this </a:t>
            </a:r>
            <a:r>
              <a:rPr lang="en-US" dirty="0" smtClean="0">
                <a:latin typeface="Arial" charset="0"/>
                <a:ea typeface="ＭＳ Ｐゴシック" charset="0"/>
                <a:cs typeface="ＭＳ Ｐゴシック" charset="0"/>
              </a:rPr>
              <a:t>System Architecture WG </a:t>
            </a:r>
            <a:br>
              <a:rPr lang="en-US" dirty="0" smtClean="0">
                <a:latin typeface="Arial" charset="0"/>
                <a:ea typeface="ＭＳ Ｐゴシック" charset="0"/>
                <a:cs typeface="ＭＳ Ｐゴシック" charset="0"/>
              </a:rPr>
            </a:br>
            <a:r>
              <a:rPr lang="en-US" dirty="0" smtClean="0">
                <a:latin typeface="Arial" charset="0"/>
                <a:ea typeface="ＭＳ Ｐゴシック" charset="0"/>
                <a:cs typeface="ＭＳ Ｐゴシック" charset="0"/>
              </a:rPr>
              <a:t>Restart</a:t>
            </a:r>
            <a:endParaRPr lang="en-US" dirty="0">
              <a:latin typeface="Arial" charset="0"/>
              <a:ea typeface="ＭＳ Ｐゴシック" charset="0"/>
              <a:cs typeface="ＭＳ Ｐゴシック" charset="0"/>
            </a:endParaRPr>
          </a:p>
        </p:txBody>
      </p:sp>
      <p:sp>
        <p:nvSpPr>
          <p:cNvPr id="20484" name="Rectangle 3"/>
          <p:cNvSpPr>
            <a:spLocks noGrp="1" noChangeArrowheads="1"/>
          </p:cNvSpPr>
          <p:nvPr>
            <p:ph type="body" idx="1"/>
          </p:nvPr>
        </p:nvSpPr>
        <p:spPr bwMode="auto">
          <a:xfrm>
            <a:off x="457200" y="990600"/>
            <a:ext cx="82296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000" dirty="0" smtClean="0">
                <a:latin typeface="Arial" charset="0"/>
                <a:ea typeface="ＭＳ Ｐゴシック" charset="0"/>
                <a:cs typeface="ＭＳ Ｐゴシック" charset="0"/>
              </a:rPr>
              <a:t>Reference Architecture for Space Data Systems (RASDS) CCSDS 311.0-M-1 was published in Sept 2008</a:t>
            </a:r>
            <a:endParaRPr lang="en-US" sz="2000" dirty="0">
              <a:latin typeface="Arial" charset="0"/>
              <a:ea typeface="ＭＳ Ｐゴシック" charset="0"/>
              <a:cs typeface="ＭＳ Ｐゴシック" charset="0"/>
            </a:endParaRP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RASDS has been leveraged by a number of CCSDS documents and also by several design projects</a:t>
            </a:r>
          </a:p>
          <a:p>
            <a:endParaRPr lang="en-US" sz="2000" dirty="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CMC has been asking for a “CCSDS Reference Architecture”</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ISO TC20/SC14 has also made use of RASDS and adopted it as a framework for describing their standards</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The document is consistently in the top 20-30 documents downloaded from the CCSDS web site, it is being used</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RASDS is (over)due for a refresh, the question is just what to do</a:t>
            </a:r>
          </a:p>
          <a:p>
            <a:endParaRPr lang="en-US" sz="2000" dirty="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Some related work has also been in discussion, such as a CCSDS ontology and XML standards</a:t>
            </a:r>
            <a:endParaRPr lang="en-US" sz="20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152400"/>
            <a:ext cx="7772400" cy="685800"/>
          </a:xfrm>
        </p:spPr>
        <p:txBody>
          <a:bodyPr/>
          <a:lstStyle/>
          <a:p>
            <a:pPr eaLnBrk="1" hangingPunct="1"/>
            <a:r>
              <a:rPr lang="en-US" dirty="0">
                <a:latin typeface="Arial" charset="0"/>
                <a:ea typeface="ＭＳ Ｐゴシック" charset="0"/>
                <a:cs typeface="ＭＳ Ｐゴシック" charset="0"/>
              </a:rPr>
              <a:t>SAWG </a:t>
            </a:r>
            <a:r>
              <a:rPr lang="en-US" dirty="0" smtClean="0">
                <a:latin typeface="Arial" charset="0"/>
                <a:ea typeface="ＭＳ Ｐゴシック" charset="0"/>
                <a:cs typeface="ＭＳ Ｐゴシック" charset="0"/>
              </a:rPr>
              <a:t>Restart Summary</a:t>
            </a:r>
            <a:endParaRPr lang="en-US" dirty="0">
              <a:latin typeface="Arial" charset="0"/>
              <a:ea typeface="ＭＳ Ｐゴシック" charset="0"/>
              <a:cs typeface="ＭＳ Ｐゴシック" charset="0"/>
            </a:endParaRPr>
          </a:p>
        </p:txBody>
      </p:sp>
      <p:sp>
        <p:nvSpPr>
          <p:cNvPr id="27650" name="Content Placeholder 2"/>
          <p:cNvSpPr>
            <a:spLocks noGrp="1"/>
          </p:cNvSpPr>
          <p:nvPr>
            <p:ph idx="1"/>
          </p:nvPr>
        </p:nvSpPr>
        <p:spPr>
          <a:xfrm>
            <a:off x="685800" y="838200"/>
            <a:ext cx="7772400" cy="5715000"/>
          </a:xfrm>
        </p:spPr>
        <p:txBody>
          <a:bodyPr/>
          <a:lstStyle/>
          <a:p>
            <a:pPr eaLnBrk="1" hangingPunct="1"/>
            <a:r>
              <a:rPr lang="en-US" sz="2000" dirty="0">
                <a:latin typeface="Arial" charset="0"/>
                <a:ea typeface="ＭＳ Ｐゴシック" charset="0"/>
                <a:cs typeface="ＭＳ Ｐゴシック" charset="0"/>
              </a:rPr>
              <a:t>CCSDS Reference Architecture for CMC</a:t>
            </a:r>
          </a:p>
          <a:p>
            <a:pPr lvl="1" eaLnBrk="1" hangingPunct="1"/>
            <a:r>
              <a:rPr lang="en-US" sz="1800" dirty="0">
                <a:latin typeface="Arial" charset="0"/>
                <a:ea typeface="ＭＳ Ｐゴシック" charset="0"/>
              </a:rPr>
              <a:t>How do all of the CCSDS standards fit together</a:t>
            </a:r>
          </a:p>
          <a:p>
            <a:pPr lvl="1" eaLnBrk="1" hangingPunct="1"/>
            <a:r>
              <a:rPr lang="en-US" sz="1800" dirty="0">
                <a:latin typeface="Arial" charset="0"/>
                <a:ea typeface="ＭＳ Ｐゴシック" charset="0"/>
              </a:rPr>
              <a:t>Phased approach, initial version based on SCCS-ADD, final more accurate one, after other work is done</a:t>
            </a:r>
          </a:p>
          <a:p>
            <a:pPr eaLnBrk="1" hangingPunct="1"/>
            <a:r>
              <a:rPr lang="en-US" sz="2000" dirty="0" smtClean="0">
                <a:latin typeface="Arial" charset="0"/>
                <a:ea typeface="ＭＳ Ｐゴシック" charset="0"/>
                <a:cs typeface="ＭＳ Ｐゴシック" charset="0"/>
              </a:rPr>
              <a:t>RASDS </a:t>
            </a:r>
            <a:r>
              <a:rPr lang="en-US" sz="2000" dirty="0">
                <a:latin typeface="Arial" charset="0"/>
                <a:ea typeface="ＭＳ Ｐゴシック" charset="0"/>
                <a:cs typeface="ＭＳ Ｐゴシック" charset="0"/>
              </a:rPr>
              <a:t>refresh, </a:t>
            </a:r>
            <a:r>
              <a:rPr lang="en-US" sz="2000" dirty="0" err="1">
                <a:latin typeface="Arial" charset="0"/>
                <a:ea typeface="ＭＳ Ｐゴシック" charset="0"/>
                <a:cs typeface="ＭＳ Ｐゴシック" charset="0"/>
              </a:rPr>
              <a:t>SysML</a:t>
            </a:r>
            <a:r>
              <a:rPr lang="en-US" sz="2000" dirty="0">
                <a:latin typeface="Arial" charset="0"/>
                <a:ea typeface="ＭＳ Ｐゴシック" charset="0"/>
                <a:cs typeface="ＭＳ Ｐゴシック" charset="0"/>
              </a:rPr>
              <a:t>/UML or not</a:t>
            </a:r>
          </a:p>
          <a:p>
            <a:pPr lvl="1" eaLnBrk="1" hangingPunct="1"/>
            <a:r>
              <a:rPr lang="en-US" sz="1800" dirty="0">
                <a:latin typeface="Arial" charset="0"/>
                <a:ea typeface="ＭＳ Ｐゴシック" charset="0"/>
              </a:rPr>
              <a:t>Add operational, physical, and service viewpoints (includes SC-14 hooks</a:t>
            </a:r>
            <a:r>
              <a:rPr lang="en-US" sz="1800" dirty="0" smtClean="0">
                <a:latin typeface="Arial" charset="0"/>
                <a:ea typeface="ＭＳ Ｐゴシック" charset="0"/>
              </a:rPr>
              <a:t>)</a:t>
            </a:r>
          </a:p>
          <a:p>
            <a:pPr lvl="1" eaLnBrk="1" hangingPunct="1"/>
            <a:r>
              <a:rPr lang="en-US" sz="1800" dirty="0" smtClean="0">
                <a:latin typeface="Arial" charset="0"/>
                <a:ea typeface="ＭＳ Ｐゴシック" charset="0"/>
              </a:rPr>
              <a:t>Update RASDS Magenta Book, add </a:t>
            </a:r>
            <a:r>
              <a:rPr lang="en-US" sz="1800" dirty="0" err="1" smtClean="0">
                <a:latin typeface="Arial" charset="0"/>
                <a:ea typeface="ＭＳ Ｐゴシック" charset="0"/>
              </a:rPr>
              <a:t>SysML</a:t>
            </a:r>
            <a:r>
              <a:rPr lang="en-US" sz="1800" dirty="0" smtClean="0">
                <a:latin typeface="Arial" charset="0"/>
                <a:ea typeface="ＭＳ Ｐゴシック" charset="0"/>
              </a:rPr>
              <a:t> annex</a:t>
            </a:r>
            <a:endParaRPr lang="en-US" sz="1800" dirty="0">
              <a:latin typeface="Arial" charset="0"/>
              <a:ea typeface="ＭＳ Ｐゴシック" charset="0"/>
            </a:endParaRPr>
          </a:p>
          <a:p>
            <a:pPr lvl="1" eaLnBrk="1" hangingPunct="1"/>
            <a:r>
              <a:rPr lang="en-US" sz="1800" dirty="0" smtClean="0">
                <a:latin typeface="Arial" charset="0"/>
                <a:ea typeface="ＭＳ Ｐゴシック" charset="0"/>
              </a:rPr>
              <a:t>Future: define </a:t>
            </a:r>
            <a:r>
              <a:rPr lang="en-US" sz="1800" dirty="0">
                <a:latin typeface="Arial" charset="0"/>
                <a:ea typeface="ＭＳ Ｐゴシック" charset="0"/>
              </a:rPr>
              <a:t>a </a:t>
            </a:r>
            <a:r>
              <a:rPr lang="en-US" sz="1800" dirty="0" err="1">
                <a:latin typeface="Arial" charset="0"/>
                <a:ea typeface="ＭＳ Ｐゴシック" charset="0"/>
              </a:rPr>
              <a:t>SysML</a:t>
            </a:r>
            <a:r>
              <a:rPr lang="en-US" sz="1800" dirty="0">
                <a:latin typeface="Arial" charset="0"/>
                <a:ea typeface="ＭＳ Ｐゴシック" charset="0"/>
              </a:rPr>
              <a:t>/UML profile (related to ontology)</a:t>
            </a:r>
          </a:p>
          <a:p>
            <a:pPr eaLnBrk="1" hangingPunct="1"/>
            <a:r>
              <a:rPr lang="en-US" sz="2000" dirty="0" smtClean="0">
                <a:latin typeface="Arial" charset="0"/>
                <a:ea typeface="ＭＳ Ｐゴシック" charset="0"/>
                <a:cs typeface="ＭＳ Ｐゴシック" charset="0"/>
              </a:rPr>
              <a:t>CCSDS </a:t>
            </a:r>
            <a:r>
              <a:rPr lang="en-US" sz="2000" dirty="0">
                <a:latin typeface="Arial" charset="0"/>
                <a:ea typeface="ＭＳ Ｐゴシック" charset="0"/>
                <a:cs typeface="ＭＳ Ｐゴシック" charset="0"/>
              </a:rPr>
              <a:t>ontology (terms, definition, and relationships; glossary revision)</a:t>
            </a:r>
          </a:p>
          <a:p>
            <a:pPr lvl="1" eaLnBrk="1" hangingPunct="1"/>
            <a:r>
              <a:rPr lang="en-US" sz="1800" dirty="0">
                <a:latin typeface="Arial" charset="0"/>
                <a:ea typeface="ＭＳ Ｐゴシック" charset="0"/>
              </a:rPr>
              <a:t>On-line; </a:t>
            </a:r>
            <a:r>
              <a:rPr lang="en-US" sz="1800" dirty="0" err="1">
                <a:latin typeface="Arial" charset="0"/>
                <a:ea typeface="ＭＳ Ｐゴシック" charset="0"/>
              </a:rPr>
              <a:t>queryable</a:t>
            </a:r>
            <a:r>
              <a:rPr lang="en-US" sz="1800" dirty="0">
                <a:latin typeface="Arial" charset="0"/>
                <a:ea typeface="ＭＳ Ｐゴシック" charset="0"/>
              </a:rPr>
              <a:t>, </a:t>
            </a:r>
            <a:r>
              <a:rPr lang="en-US" sz="1800" dirty="0" smtClean="0">
                <a:latin typeface="Arial" charset="0"/>
                <a:ea typeface="ＭＳ Ｐゴシック" charset="0"/>
              </a:rPr>
              <a:t>leverages RASDS &amp; QUDV as core </a:t>
            </a:r>
          </a:p>
          <a:p>
            <a:pPr lvl="1" eaLnBrk="1" hangingPunct="1"/>
            <a:r>
              <a:rPr lang="en-US" sz="1800" dirty="0" smtClean="0">
                <a:latin typeface="Arial" charset="0"/>
                <a:ea typeface="ＭＳ Ｐゴシック" charset="0"/>
              </a:rPr>
              <a:t>Extensible with other domain ontologies, specializations and extensions</a:t>
            </a:r>
            <a:endParaRPr lang="en-US" sz="1800" dirty="0">
              <a:latin typeface="Arial" charset="0"/>
              <a:ea typeface="ＭＳ Ｐゴシック" charset="0"/>
            </a:endParaRPr>
          </a:p>
          <a:p>
            <a:pPr lvl="1" eaLnBrk="1" hangingPunct="1"/>
            <a:r>
              <a:rPr lang="en-US" sz="1800" dirty="0">
                <a:latin typeface="Arial" charset="0"/>
                <a:ea typeface="ＭＳ Ｐゴシック" charset="0"/>
              </a:rPr>
              <a:t>Revised and reviewed with the other </a:t>
            </a:r>
            <a:r>
              <a:rPr lang="en-US" sz="1800" dirty="0" smtClean="0">
                <a:latin typeface="Arial" charset="0"/>
                <a:ea typeface="ＭＳ Ｐゴシック" charset="0"/>
              </a:rPr>
              <a:t>WGs</a:t>
            </a:r>
            <a:endParaRPr lang="en-US" sz="1800" dirty="0">
              <a:latin typeface="Arial" charset="0"/>
              <a:ea typeface="ＭＳ Ｐゴシック" charset="0"/>
            </a:endParaRPr>
          </a:p>
          <a:p>
            <a:pPr eaLnBrk="1" hangingPunct="1"/>
            <a:r>
              <a:rPr lang="en-US" sz="2000" dirty="0">
                <a:latin typeface="Arial" charset="0"/>
                <a:ea typeface="ＭＳ Ｐゴシック" charset="0"/>
                <a:cs typeface="ＭＳ Ｐゴシック" charset="0"/>
              </a:rPr>
              <a:t>CCSDS XML standards (use terms from ontology)</a:t>
            </a:r>
          </a:p>
          <a:p>
            <a:pPr lvl="1" eaLnBrk="1" hangingPunct="1"/>
            <a:r>
              <a:rPr lang="en-US" sz="1800" dirty="0" smtClean="0">
                <a:latin typeface="Arial" charset="0"/>
                <a:ea typeface="ＭＳ Ｐゴシック" charset="0"/>
              </a:rPr>
              <a:t>Adopt suite of schema analysis and validation tools</a:t>
            </a:r>
          </a:p>
          <a:p>
            <a:pPr lvl="1" eaLnBrk="1" hangingPunct="1"/>
            <a:r>
              <a:rPr lang="en-US" sz="1800" dirty="0" smtClean="0">
                <a:latin typeface="Arial" charset="0"/>
                <a:ea typeface="ＭＳ Ｐゴシック" charset="0"/>
              </a:rPr>
              <a:t>Extract set(s) of common terms as library elements</a:t>
            </a:r>
          </a:p>
          <a:p>
            <a:pPr lvl="1" eaLnBrk="1" hangingPunct="1"/>
            <a:r>
              <a:rPr lang="en-US" sz="1800" dirty="0" smtClean="0">
                <a:latin typeface="Arial" charset="0"/>
                <a:ea typeface="ＭＳ Ｐゴシック" charset="0"/>
              </a:rPr>
              <a:t>Define </a:t>
            </a:r>
            <a:r>
              <a:rPr lang="en-US" sz="1800" dirty="0">
                <a:latin typeface="Arial" charset="0"/>
                <a:ea typeface="ＭＳ Ｐゴシック" charset="0"/>
              </a:rPr>
              <a:t>XML </a:t>
            </a:r>
            <a:r>
              <a:rPr lang="en-US" sz="1800" dirty="0" smtClean="0">
                <a:latin typeface="Arial" charset="0"/>
                <a:ea typeface="ＭＳ Ｐゴシック" charset="0"/>
              </a:rPr>
              <a:t>schema development </a:t>
            </a:r>
            <a:r>
              <a:rPr lang="en-US" sz="1800" dirty="0">
                <a:latin typeface="Arial" charset="0"/>
                <a:ea typeface="ＭＳ Ｐゴシック" charset="0"/>
              </a:rPr>
              <a:t>guidelines</a:t>
            </a:r>
          </a:p>
          <a:p>
            <a:pPr lvl="1" eaLnBrk="1" hangingPunct="1"/>
            <a:r>
              <a:rPr lang="en-US" sz="1800" dirty="0">
                <a:latin typeface="Arial" charset="0"/>
                <a:ea typeface="ＭＳ Ｐゴシック" charset="0"/>
              </a:rPr>
              <a:t>CCSDS common core terms exported to schema (ontology export)</a:t>
            </a:r>
            <a:endParaRPr lang="en-US" sz="2000" dirty="0">
              <a:latin typeface="Arial" charset="0"/>
              <a:ea typeface="ＭＳ Ｐゴシック" charset="0"/>
            </a:endParaRPr>
          </a:p>
        </p:txBody>
      </p:sp>
    </p:spTree>
    <p:extLst>
      <p:ext uri="{BB962C8B-B14F-4D97-AF65-F5344CB8AC3E}">
        <p14:creationId xmlns:p14="http://schemas.microsoft.com/office/powerpoint/2010/main" val="183884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a:t>
            </a:r>
            <a:r>
              <a:rPr lang="en-US" dirty="0"/>
              <a:t>SAWG </a:t>
            </a:r>
            <a:r>
              <a:rPr lang="en-US" dirty="0" smtClean="0"/>
              <a:t>Projects</a:t>
            </a:r>
            <a:endParaRPr lang="en-US" dirty="0"/>
          </a:p>
        </p:txBody>
      </p:sp>
      <p:sp>
        <p:nvSpPr>
          <p:cNvPr id="3" name="Content Placeholder 2"/>
          <p:cNvSpPr>
            <a:spLocks noGrp="1"/>
          </p:cNvSpPr>
          <p:nvPr>
            <p:ph idx="1"/>
          </p:nvPr>
        </p:nvSpPr>
        <p:spPr>
          <a:xfrm>
            <a:off x="457200" y="884237"/>
            <a:ext cx="8229600" cy="5287963"/>
          </a:xfrm>
        </p:spPr>
        <p:txBody>
          <a:bodyPr/>
          <a:lstStyle/>
          <a:p>
            <a:r>
              <a:rPr lang="en-US" sz="2000" dirty="0" smtClean="0"/>
              <a:t>CMC has been asking for a reference architecture for CCSDS showing how all of the existing and planned standards fit together</a:t>
            </a:r>
          </a:p>
          <a:p>
            <a:pPr lvl="1"/>
            <a:r>
              <a:rPr lang="en-US" sz="1800" dirty="0"/>
              <a:t>This needs to be a priority to </a:t>
            </a:r>
            <a:r>
              <a:rPr lang="en-US" sz="1800" dirty="0" smtClean="0"/>
              <a:t>identify domain and service </a:t>
            </a:r>
            <a:r>
              <a:rPr lang="en-US" sz="1800" dirty="0"/>
              <a:t>boundaries and interfaces, particularly in the application </a:t>
            </a:r>
            <a:r>
              <a:rPr lang="en-US" sz="1800" dirty="0" smtClean="0"/>
              <a:t>domain, and between application and communication services</a:t>
            </a:r>
          </a:p>
          <a:p>
            <a:pPr lvl="1"/>
            <a:r>
              <a:rPr lang="en-US" sz="1800" dirty="0" smtClean="0"/>
              <a:t>The major focus should be on interfaces among elements</a:t>
            </a:r>
            <a:endParaRPr lang="en-US" sz="1800" dirty="0"/>
          </a:p>
          <a:p>
            <a:pPr lvl="1"/>
            <a:r>
              <a:rPr lang="en-US" sz="1800" dirty="0" smtClean="0"/>
              <a:t>This </a:t>
            </a:r>
            <a:r>
              <a:rPr lang="en-US" sz="1800" dirty="0" smtClean="0"/>
              <a:t>should </a:t>
            </a:r>
            <a:r>
              <a:rPr lang="en-US" sz="1800" dirty="0" smtClean="0"/>
              <a:t>leverage RASDS, SCCS-ADD, and the ontology work</a:t>
            </a:r>
          </a:p>
          <a:p>
            <a:pPr lvl="1"/>
            <a:r>
              <a:rPr lang="en-US" sz="1800" dirty="0" smtClean="0"/>
              <a:t>See </a:t>
            </a:r>
            <a:r>
              <a:rPr lang="en-US" sz="1800" dirty="0" smtClean="0"/>
              <a:t>CCSDS </a:t>
            </a:r>
            <a:r>
              <a:rPr lang="en-US" sz="1800" dirty="0" smtClean="0"/>
              <a:t>overview diagrams </a:t>
            </a:r>
            <a:r>
              <a:rPr lang="en-US" sz="1800" dirty="0" smtClean="0"/>
              <a:t>as well, </a:t>
            </a:r>
            <a:r>
              <a:rPr lang="en-US" sz="1800" dirty="0" smtClean="0"/>
              <a:t>offering a top </a:t>
            </a:r>
            <a:r>
              <a:rPr lang="en-US" sz="1800" dirty="0" smtClean="0"/>
              <a:t>level view</a:t>
            </a:r>
          </a:p>
          <a:p>
            <a:pPr lvl="1"/>
            <a:r>
              <a:rPr lang="en-US" sz="1800" dirty="0" smtClean="0"/>
              <a:t>Develop in phases, first a quick </a:t>
            </a:r>
            <a:r>
              <a:rPr lang="en-US" sz="1800" dirty="0" smtClean="0"/>
              <a:t>and </a:t>
            </a:r>
            <a:r>
              <a:rPr lang="en-US" sz="1800" dirty="0" smtClean="0"/>
              <a:t>dirty ”cartoon” approach, then a </a:t>
            </a:r>
            <a:r>
              <a:rPr lang="en-US" sz="1800" dirty="0" smtClean="0"/>
              <a:t>more formal </a:t>
            </a:r>
            <a:r>
              <a:rPr lang="en-US" sz="1800" dirty="0" smtClean="0"/>
              <a:t>one once the RASDS, </a:t>
            </a:r>
            <a:r>
              <a:rPr lang="en-US" sz="1800" dirty="0" err="1" smtClean="0"/>
              <a:t>SysML</a:t>
            </a:r>
            <a:r>
              <a:rPr lang="en-US" sz="1800" dirty="0" smtClean="0"/>
              <a:t> foundation, and ontology is set</a:t>
            </a:r>
            <a:endParaRPr lang="en-US" sz="1800" dirty="0" smtClean="0"/>
          </a:p>
          <a:p>
            <a:pPr marL="0" indent="0">
              <a:buNone/>
            </a:pPr>
            <a:endParaRPr lang="en-US" sz="2000" dirty="0"/>
          </a:p>
          <a:p>
            <a:r>
              <a:rPr lang="en-US" sz="2000" dirty="0" smtClean="0"/>
              <a:t>By </a:t>
            </a:r>
            <a:r>
              <a:rPr lang="en-US" sz="2000" dirty="0" smtClean="0"/>
              <a:t>carefully developing a formal </a:t>
            </a:r>
            <a:r>
              <a:rPr lang="en-US" sz="2000" dirty="0" smtClean="0"/>
              <a:t>ontology and incorporating RASDS we could produce a UML/</a:t>
            </a:r>
            <a:r>
              <a:rPr lang="en-US" sz="2000" dirty="0" err="1" smtClean="0"/>
              <a:t>SysML</a:t>
            </a:r>
            <a:r>
              <a:rPr lang="en-US" sz="2000" dirty="0" smtClean="0"/>
              <a:t> profile for others to use	</a:t>
            </a:r>
          </a:p>
          <a:p>
            <a:pPr lvl="1"/>
            <a:r>
              <a:rPr lang="en-US" sz="1800" dirty="0" smtClean="0"/>
              <a:t>Suitable public domain tooling is available to support production of the ontology, derivation of a UML/</a:t>
            </a:r>
            <a:r>
              <a:rPr lang="en-US" sz="1800" dirty="0" err="1" smtClean="0"/>
              <a:t>SysML</a:t>
            </a:r>
            <a:r>
              <a:rPr lang="en-US" sz="1800" dirty="0" smtClean="0"/>
              <a:t> profile, and delivering an active ontology for CCSDS</a:t>
            </a:r>
          </a:p>
          <a:p>
            <a:pPr lvl="1"/>
            <a:endParaRPr lang="en-US" sz="1800" dirty="0"/>
          </a:p>
        </p:txBody>
      </p:sp>
      <p:sp>
        <p:nvSpPr>
          <p:cNvPr id="4" name="Date Placeholder 3"/>
          <p:cNvSpPr>
            <a:spLocks noGrp="1"/>
          </p:cNvSpPr>
          <p:nvPr>
            <p:ph type="dt" sz="half" idx="10"/>
          </p:nvPr>
        </p:nvSpPr>
        <p:spPr/>
        <p:txBody>
          <a:bodyPr/>
          <a:lstStyle/>
          <a:p>
            <a:pPr>
              <a:defRPr/>
            </a:pPr>
            <a:r>
              <a:rPr lang="en-US" smtClean="0"/>
              <a:t>20 Nov 2014</a:t>
            </a:r>
            <a:endParaRPr lang="en-US"/>
          </a:p>
        </p:txBody>
      </p:sp>
    </p:spTree>
    <p:extLst>
      <p:ext uri="{BB962C8B-B14F-4D97-AF65-F5344CB8AC3E}">
        <p14:creationId xmlns:p14="http://schemas.microsoft.com/office/powerpoint/2010/main" val="31079709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RASDS Refresh Approaches</a:t>
            </a:r>
            <a:endParaRPr lang="en-US" dirty="0"/>
          </a:p>
        </p:txBody>
      </p:sp>
      <p:sp>
        <p:nvSpPr>
          <p:cNvPr id="3" name="Content Placeholder 2"/>
          <p:cNvSpPr>
            <a:spLocks noGrp="1"/>
          </p:cNvSpPr>
          <p:nvPr>
            <p:ph idx="1"/>
          </p:nvPr>
        </p:nvSpPr>
        <p:spPr>
          <a:xfrm>
            <a:off x="457200" y="914400"/>
            <a:ext cx="8229600" cy="5486400"/>
          </a:xfrm>
        </p:spPr>
        <p:txBody>
          <a:bodyPr/>
          <a:lstStyle/>
          <a:p>
            <a:r>
              <a:rPr lang="en-US" sz="2400" dirty="0" smtClean="0"/>
              <a:t>Stated options are: reconfirm, revise, or retire</a:t>
            </a:r>
          </a:p>
          <a:p>
            <a:r>
              <a:rPr lang="en-US" sz="2400" dirty="0" smtClean="0"/>
              <a:t>CSS </a:t>
            </a:r>
            <a:r>
              <a:rPr lang="en-US" sz="2400" dirty="0" smtClean="0"/>
              <a:t>&amp; MOIMS have </a:t>
            </a:r>
            <a:r>
              <a:rPr lang="en-US" sz="2400" dirty="0" smtClean="0"/>
              <a:t>identified </a:t>
            </a:r>
            <a:r>
              <a:rPr lang="en-US" sz="2400" dirty="0" smtClean="0"/>
              <a:t>a need for </a:t>
            </a:r>
            <a:r>
              <a:rPr lang="en-US" sz="2400" dirty="0" smtClean="0"/>
              <a:t>a Service Viewpoint (SCCS, </a:t>
            </a:r>
            <a:r>
              <a:rPr lang="en-US" sz="2400" dirty="0"/>
              <a:t>CSSM, SM&amp;C)</a:t>
            </a:r>
            <a:r>
              <a:rPr lang="en-US" sz="2400" dirty="0" smtClean="0"/>
              <a:t>, others have requested an Operations Viewpoint (SC14 and others), </a:t>
            </a:r>
            <a:r>
              <a:rPr lang="en-US" sz="2400" dirty="0" smtClean="0"/>
              <a:t>and </a:t>
            </a:r>
            <a:r>
              <a:rPr lang="en-US" sz="2400" dirty="0" smtClean="0"/>
              <a:t>SC14 </a:t>
            </a:r>
            <a:r>
              <a:rPr lang="en-US" sz="2400" dirty="0" smtClean="0"/>
              <a:t>would like to </a:t>
            </a:r>
            <a:r>
              <a:rPr lang="en-US" sz="2400" dirty="0" smtClean="0"/>
              <a:t>add </a:t>
            </a:r>
            <a:r>
              <a:rPr lang="en-US" sz="2400" dirty="0" smtClean="0"/>
              <a:t>an Engineering </a:t>
            </a:r>
            <a:r>
              <a:rPr lang="en-US" sz="2400" dirty="0" smtClean="0"/>
              <a:t>or Physical Viewpoints (or views)</a:t>
            </a:r>
          </a:p>
          <a:p>
            <a:r>
              <a:rPr lang="en-US" sz="2400" dirty="0" smtClean="0"/>
              <a:t>Several CCSDS activities and many outside activities are now using UML / </a:t>
            </a:r>
            <a:r>
              <a:rPr lang="en-US" sz="2400" dirty="0" err="1" smtClean="0"/>
              <a:t>SysML</a:t>
            </a:r>
            <a:endParaRPr lang="en-US" sz="2400" dirty="0" smtClean="0"/>
          </a:p>
          <a:p>
            <a:endParaRPr lang="en-US" sz="2400" dirty="0" smtClean="0"/>
          </a:p>
          <a:p>
            <a:r>
              <a:rPr lang="en-US" sz="2400" dirty="0" smtClean="0"/>
              <a:t>RASDS could take these paths:</a:t>
            </a:r>
          </a:p>
          <a:p>
            <a:pPr lvl="1"/>
            <a:r>
              <a:rPr lang="en-US" sz="2100" dirty="0" smtClean="0"/>
              <a:t>Reconfirm as is</a:t>
            </a:r>
          </a:p>
          <a:p>
            <a:pPr lvl="1"/>
            <a:r>
              <a:rPr lang="en-US" sz="2100" dirty="0" smtClean="0"/>
              <a:t>Add new Viewpoints, Service, Operations, </a:t>
            </a:r>
            <a:r>
              <a:rPr lang="en-US" sz="2100" dirty="0" smtClean="0"/>
              <a:t>Physical, other?</a:t>
            </a:r>
            <a:endParaRPr lang="en-US" sz="2100" dirty="0" smtClean="0"/>
          </a:p>
          <a:p>
            <a:pPr lvl="1"/>
            <a:r>
              <a:rPr lang="en-US" sz="2100" dirty="0" smtClean="0"/>
              <a:t>Adopt UML/</a:t>
            </a:r>
            <a:r>
              <a:rPr lang="en-US" sz="2100" dirty="0" err="1" smtClean="0"/>
              <a:t>SysML</a:t>
            </a:r>
            <a:r>
              <a:rPr lang="en-US" sz="2100" dirty="0" smtClean="0"/>
              <a:t> diagrams to augment or replace current </a:t>
            </a:r>
            <a:r>
              <a:rPr lang="en-US" sz="2100" dirty="0" smtClean="0"/>
              <a:t>PPT</a:t>
            </a:r>
            <a:endParaRPr lang="en-US" sz="2100" dirty="0" smtClean="0"/>
          </a:p>
          <a:p>
            <a:r>
              <a:rPr lang="en-US" sz="2400" dirty="0" smtClean="0"/>
              <a:t>Recommend </a:t>
            </a:r>
            <a:r>
              <a:rPr lang="en-US" sz="2400" dirty="0" smtClean="0"/>
              <a:t>doing both </a:t>
            </a:r>
            <a:r>
              <a:rPr lang="en-US" sz="2400" dirty="0"/>
              <a:t>new Viewpoints and UML/</a:t>
            </a:r>
            <a:r>
              <a:rPr lang="en-US" sz="2400" dirty="0" err="1"/>
              <a:t>SysML</a:t>
            </a:r>
            <a:r>
              <a:rPr lang="en-US" sz="2400" dirty="0"/>
              <a:t> </a:t>
            </a:r>
            <a:r>
              <a:rPr lang="en-US" sz="2400" dirty="0" smtClean="0"/>
              <a:t>if </a:t>
            </a:r>
            <a:r>
              <a:rPr lang="en-US" sz="2400" dirty="0" smtClean="0"/>
              <a:t>resources are </a:t>
            </a:r>
            <a:r>
              <a:rPr lang="en-US" sz="2400" dirty="0" smtClean="0"/>
              <a:t>available, possibly as a phased activity</a:t>
            </a:r>
            <a:endParaRPr lang="en-US" sz="2400" dirty="0" smtClean="0"/>
          </a:p>
          <a:p>
            <a:pPr lvl="1"/>
            <a:endParaRPr lang="en-US" sz="2100" dirty="0"/>
          </a:p>
        </p:txBody>
      </p:sp>
      <p:sp>
        <p:nvSpPr>
          <p:cNvPr id="4" name="Date Placeholder 3"/>
          <p:cNvSpPr>
            <a:spLocks noGrp="1"/>
          </p:cNvSpPr>
          <p:nvPr>
            <p:ph type="dt" sz="half" idx="10"/>
          </p:nvPr>
        </p:nvSpPr>
        <p:spPr/>
        <p:txBody>
          <a:bodyPr/>
          <a:lstStyle/>
          <a:p>
            <a:pPr>
              <a:defRPr/>
            </a:pPr>
            <a:r>
              <a:rPr lang="en-US" smtClean="0"/>
              <a:t>20 Nov 2014</a:t>
            </a:r>
            <a:endParaRPr lang="en-US"/>
          </a:p>
        </p:txBody>
      </p:sp>
    </p:spTree>
    <p:extLst>
      <p:ext uri="{BB962C8B-B14F-4D97-AF65-F5344CB8AC3E}">
        <p14:creationId xmlns:p14="http://schemas.microsoft.com/office/powerpoint/2010/main" val="153094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Other SAWG Work Items</a:t>
            </a:r>
            <a:endParaRPr lang="en-US" dirty="0"/>
          </a:p>
        </p:txBody>
      </p:sp>
      <p:sp>
        <p:nvSpPr>
          <p:cNvPr id="3" name="Content Placeholder 2"/>
          <p:cNvSpPr>
            <a:spLocks noGrp="1"/>
          </p:cNvSpPr>
          <p:nvPr>
            <p:ph idx="1"/>
          </p:nvPr>
        </p:nvSpPr>
        <p:spPr>
          <a:xfrm>
            <a:off x="457200" y="762000"/>
            <a:ext cx="8229600" cy="5440363"/>
          </a:xfrm>
        </p:spPr>
        <p:txBody>
          <a:bodyPr/>
          <a:lstStyle/>
          <a:p>
            <a:r>
              <a:rPr lang="en-US" sz="2000" dirty="0" smtClean="0"/>
              <a:t>The CCSDS Glossary is a compendium of separate terms defined in all CCSDS standards, see </a:t>
            </a:r>
            <a:r>
              <a:rPr lang="en-US" sz="2000" dirty="0" smtClean="0">
                <a:hlinkClick r:id="rId2"/>
              </a:rPr>
              <a:t>http://sanaregistry.org/r/glossary</a:t>
            </a:r>
            <a:endParaRPr lang="en-US" sz="2000" dirty="0"/>
          </a:p>
          <a:p>
            <a:pPr lvl="1"/>
            <a:r>
              <a:rPr lang="en-US" sz="1800" dirty="0" smtClean="0"/>
              <a:t>These terms just have English definitions with no attempt made to level them across WGs nor to define them rigorously</a:t>
            </a:r>
          </a:p>
          <a:p>
            <a:endParaRPr lang="en-US" sz="2000" dirty="0" smtClean="0"/>
          </a:p>
          <a:p>
            <a:r>
              <a:rPr lang="en-US" sz="2000" dirty="0" smtClean="0"/>
              <a:t>A formal ontology could be developed from the Glossary to resolve these issues</a:t>
            </a:r>
          </a:p>
          <a:p>
            <a:pPr lvl="1"/>
            <a:r>
              <a:rPr lang="en-US" sz="1800" dirty="0" smtClean="0"/>
              <a:t>Provide formal and correct definitions, sources, relationships and on-line lookup of terms</a:t>
            </a:r>
          </a:p>
          <a:p>
            <a:pPr lvl="1"/>
            <a:r>
              <a:rPr lang="en-US" sz="1800" dirty="0" smtClean="0"/>
              <a:t>Used as </a:t>
            </a:r>
            <a:r>
              <a:rPr lang="en-US" sz="1800" dirty="0" smtClean="0"/>
              <a:t>an active part of defining new standards and data exchanges</a:t>
            </a:r>
          </a:p>
          <a:p>
            <a:pPr lvl="1"/>
            <a:r>
              <a:rPr lang="en-US" sz="1800" dirty="0" smtClean="0"/>
              <a:t>SOIS XTEDS is doing a focused subset of this work</a:t>
            </a:r>
          </a:p>
          <a:p>
            <a:pPr lvl="1"/>
            <a:r>
              <a:rPr lang="en-US" sz="1800" dirty="0" smtClean="0"/>
              <a:t>There are related activities and tool chains that can be leveraged</a:t>
            </a:r>
          </a:p>
          <a:p>
            <a:pPr lvl="1"/>
            <a:r>
              <a:rPr lang="en-US" sz="1800" dirty="0" smtClean="0"/>
              <a:t>Both </a:t>
            </a:r>
            <a:r>
              <a:rPr lang="en-US" sz="1800" dirty="0" smtClean="0"/>
              <a:t>ECSS </a:t>
            </a:r>
            <a:r>
              <a:rPr lang="en-US" sz="1800" dirty="0" smtClean="0"/>
              <a:t>&amp; SC14 </a:t>
            </a:r>
            <a:r>
              <a:rPr lang="en-US" sz="1800" dirty="0" smtClean="0"/>
              <a:t>expressed interest in a collaboration</a:t>
            </a:r>
            <a:endParaRPr lang="en-US" sz="1800" dirty="0" smtClean="0"/>
          </a:p>
          <a:p>
            <a:r>
              <a:rPr lang="en-US" sz="2000" dirty="0" smtClean="0"/>
              <a:t>Ontology needs to be based on a core set of terms that are broad in scope and cover the domain</a:t>
            </a:r>
          </a:p>
          <a:p>
            <a:pPr lvl="1"/>
            <a:r>
              <a:rPr lang="en-US" sz="1700" dirty="0" smtClean="0"/>
              <a:t>Extended RASDS offers a suitable framework for describing all of the CCSDS (and with extensions, SC14) standards</a:t>
            </a:r>
          </a:p>
          <a:p>
            <a:pPr lvl="1"/>
            <a:r>
              <a:rPr lang="en-US" sz="1700" dirty="0" smtClean="0"/>
              <a:t>Adopt RASDS as a core set of terms in the ontology, align other terms with these definitions</a:t>
            </a:r>
          </a:p>
          <a:p>
            <a:pPr lvl="1"/>
            <a:r>
              <a:rPr lang="en-US" sz="1700" dirty="0" smtClean="0"/>
              <a:t>Define means to grow ontology by adding domain extensions</a:t>
            </a:r>
            <a:endParaRPr lang="en-US" sz="1700" dirty="0" smtClean="0"/>
          </a:p>
          <a:p>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20 Nov 2014</a:t>
            </a:r>
            <a:endParaRPr lang="en-US"/>
          </a:p>
        </p:txBody>
      </p:sp>
    </p:spTree>
    <p:extLst>
      <p:ext uri="{BB962C8B-B14F-4D97-AF65-F5344CB8AC3E}">
        <p14:creationId xmlns:p14="http://schemas.microsoft.com/office/powerpoint/2010/main" val="27795623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SAWG Work </a:t>
            </a:r>
            <a:r>
              <a:rPr lang="en-US" dirty="0" smtClean="0"/>
              <a:t>Items, </a:t>
            </a:r>
            <a:r>
              <a:rPr lang="en-US" dirty="0" err="1" smtClean="0"/>
              <a:t>contd</a:t>
            </a:r>
            <a:endParaRPr lang="en-US" dirty="0"/>
          </a:p>
        </p:txBody>
      </p:sp>
      <p:sp>
        <p:nvSpPr>
          <p:cNvPr id="3" name="Content Placeholder 2"/>
          <p:cNvSpPr>
            <a:spLocks noGrp="1"/>
          </p:cNvSpPr>
          <p:nvPr>
            <p:ph idx="1"/>
          </p:nvPr>
        </p:nvSpPr>
        <p:spPr>
          <a:xfrm>
            <a:off x="457200" y="884237"/>
            <a:ext cx="8229600" cy="5287963"/>
          </a:xfrm>
        </p:spPr>
        <p:txBody>
          <a:bodyPr/>
          <a:lstStyle/>
          <a:p>
            <a:r>
              <a:rPr lang="en-US" sz="2000" dirty="0"/>
              <a:t>XML schema guideline has been in discussion for a while</a:t>
            </a:r>
          </a:p>
          <a:p>
            <a:pPr lvl="1"/>
            <a:r>
              <a:rPr lang="en-US" sz="1800" dirty="0"/>
              <a:t>It could also use new ontology as a source of terms</a:t>
            </a:r>
          </a:p>
          <a:p>
            <a:endParaRPr lang="en-US" sz="2000" dirty="0" smtClean="0"/>
          </a:p>
          <a:p>
            <a:r>
              <a:rPr lang="en-US" sz="2000" dirty="0" smtClean="0"/>
              <a:t>By carefully developing a formal </a:t>
            </a:r>
            <a:r>
              <a:rPr lang="en-US" sz="2000" dirty="0" smtClean="0"/>
              <a:t>ontology and incorporating RASDS we could produce a UML/</a:t>
            </a:r>
            <a:r>
              <a:rPr lang="en-US" sz="2000" dirty="0" err="1" smtClean="0"/>
              <a:t>SysML</a:t>
            </a:r>
            <a:r>
              <a:rPr lang="en-US" sz="2000" dirty="0" smtClean="0"/>
              <a:t> profile for others to use	</a:t>
            </a:r>
          </a:p>
          <a:p>
            <a:pPr lvl="1"/>
            <a:r>
              <a:rPr lang="en-US" sz="1800" dirty="0" smtClean="0"/>
              <a:t>Suitable public domain tooling is available to support production of the ontology, derivation of a UML/</a:t>
            </a:r>
            <a:r>
              <a:rPr lang="en-US" sz="1800" dirty="0" err="1" smtClean="0"/>
              <a:t>SysML</a:t>
            </a:r>
            <a:r>
              <a:rPr lang="en-US" sz="1800" dirty="0" smtClean="0"/>
              <a:t> profile, and delivering an active ontology for CCSDS</a:t>
            </a:r>
          </a:p>
          <a:p>
            <a:pPr lvl="1"/>
            <a:endParaRPr lang="en-US" sz="1800" dirty="0"/>
          </a:p>
        </p:txBody>
      </p:sp>
      <p:sp>
        <p:nvSpPr>
          <p:cNvPr id="4" name="Date Placeholder 3"/>
          <p:cNvSpPr>
            <a:spLocks noGrp="1"/>
          </p:cNvSpPr>
          <p:nvPr>
            <p:ph type="dt" sz="half" idx="10"/>
          </p:nvPr>
        </p:nvSpPr>
        <p:spPr/>
        <p:txBody>
          <a:bodyPr/>
          <a:lstStyle/>
          <a:p>
            <a:pPr>
              <a:defRPr/>
            </a:pPr>
            <a:r>
              <a:rPr lang="en-US" smtClean="0"/>
              <a:t>20 Nov 2014</a:t>
            </a:r>
            <a:endParaRPr lang="en-US"/>
          </a:p>
        </p:txBody>
      </p:sp>
    </p:spTree>
    <p:extLst>
      <p:ext uri="{BB962C8B-B14F-4D97-AF65-F5344CB8AC3E}">
        <p14:creationId xmlns:p14="http://schemas.microsoft.com/office/powerpoint/2010/main" val="899159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Related Activities</a:t>
            </a:r>
            <a:endParaRPr lang="en-US" dirty="0"/>
          </a:p>
        </p:txBody>
      </p:sp>
      <p:sp>
        <p:nvSpPr>
          <p:cNvPr id="3" name="Content Placeholder 2"/>
          <p:cNvSpPr>
            <a:spLocks noGrp="1"/>
          </p:cNvSpPr>
          <p:nvPr>
            <p:ph idx="1"/>
          </p:nvPr>
        </p:nvSpPr>
        <p:spPr>
          <a:xfrm>
            <a:off x="457200" y="762000"/>
            <a:ext cx="8229600" cy="5287963"/>
          </a:xfrm>
        </p:spPr>
        <p:txBody>
          <a:bodyPr/>
          <a:lstStyle/>
          <a:p>
            <a:pPr marL="0" indent="0">
              <a:buNone/>
            </a:pPr>
            <a:endParaRPr lang="en-US" sz="2000" dirty="0"/>
          </a:p>
          <a:p>
            <a:r>
              <a:rPr lang="en-US" sz="2000" dirty="0" smtClean="0"/>
              <a:t>SC14 would like to have an ontology and </a:t>
            </a:r>
            <a:r>
              <a:rPr lang="en-US" sz="2000" dirty="0" smtClean="0"/>
              <a:t>already uses </a:t>
            </a:r>
            <a:r>
              <a:rPr lang="en-US" sz="2000" dirty="0" smtClean="0"/>
              <a:t>RASDS</a:t>
            </a:r>
          </a:p>
          <a:p>
            <a:pPr lvl="1"/>
            <a:r>
              <a:rPr lang="en-US" sz="1800" dirty="0"/>
              <a:t>T</a:t>
            </a:r>
            <a:r>
              <a:rPr lang="en-US" sz="1800" dirty="0" smtClean="0"/>
              <a:t>his </a:t>
            </a:r>
            <a:r>
              <a:rPr lang="en-US" sz="1800" dirty="0" smtClean="0"/>
              <a:t>is proposed as a </a:t>
            </a:r>
            <a:r>
              <a:rPr lang="en-US" sz="1800" dirty="0" smtClean="0"/>
              <a:t>joint / collaborative effort with them</a:t>
            </a:r>
          </a:p>
          <a:p>
            <a:pPr lvl="1"/>
            <a:r>
              <a:rPr lang="en-US" sz="1800" dirty="0" smtClean="0"/>
              <a:t>SC14 also has an information management and control issue, similar to what the CMC has </a:t>
            </a:r>
            <a:r>
              <a:rPr lang="en-US" sz="1800" dirty="0" smtClean="0"/>
              <a:t>identified</a:t>
            </a:r>
          </a:p>
          <a:p>
            <a:pPr lvl="1"/>
            <a:r>
              <a:rPr lang="en-US" sz="1800" dirty="0" smtClean="0"/>
              <a:t>A formal liaison relationship between CCSDS and SC14 will be proposed</a:t>
            </a:r>
            <a:endParaRPr lang="en-US" sz="1800" dirty="0" smtClean="0"/>
          </a:p>
          <a:p>
            <a:endParaRPr lang="en-US" sz="2000" dirty="0"/>
          </a:p>
          <a:p>
            <a:r>
              <a:rPr lang="en-US" sz="2000" dirty="0" smtClean="0"/>
              <a:t>ECSS / ES is moving toward a data repository for their requirements</a:t>
            </a:r>
          </a:p>
          <a:p>
            <a:pPr lvl="1"/>
            <a:r>
              <a:rPr lang="en-US" sz="1800" dirty="0" smtClean="0"/>
              <a:t>ECSS d</a:t>
            </a:r>
            <a:r>
              <a:rPr lang="en-US" sz="1800" dirty="0" smtClean="0"/>
              <a:t>ata </a:t>
            </a:r>
            <a:r>
              <a:rPr lang="en-US" sz="1800" dirty="0" smtClean="0"/>
              <a:t>repository provides a representation of the current </a:t>
            </a:r>
            <a:r>
              <a:rPr lang="en-US" sz="1800" dirty="0" smtClean="0"/>
              <a:t>library </a:t>
            </a:r>
            <a:r>
              <a:rPr lang="en-US" sz="1800" dirty="0" smtClean="0"/>
              <a:t>of documents</a:t>
            </a:r>
          </a:p>
          <a:p>
            <a:pPr lvl="1"/>
            <a:r>
              <a:rPr lang="en-US" sz="1800" dirty="0" smtClean="0"/>
              <a:t>Repository provides for </a:t>
            </a:r>
            <a:r>
              <a:rPr lang="en-US" sz="1800" dirty="0" smtClean="0"/>
              <a:t>presentation in </a:t>
            </a:r>
            <a:r>
              <a:rPr lang="en-US" sz="1800" dirty="0" smtClean="0"/>
              <a:t>a number of forms, i.e. output to Word, database, other tools</a:t>
            </a:r>
          </a:p>
          <a:p>
            <a:pPr lvl="1"/>
            <a:r>
              <a:rPr lang="en-US" sz="1800" dirty="0" smtClean="0"/>
              <a:t>The ECSS </a:t>
            </a:r>
            <a:r>
              <a:rPr lang="en-US" sz="1800" dirty="0" smtClean="0"/>
              <a:t>glossary will </a:t>
            </a:r>
            <a:r>
              <a:rPr lang="en-US" sz="1800" dirty="0" smtClean="0"/>
              <a:t>be </a:t>
            </a:r>
            <a:r>
              <a:rPr lang="en-US" sz="1800" dirty="0" smtClean="0"/>
              <a:t>recreated from the </a:t>
            </a:r>
            <a:r>
              <a:rPr lang="en-US" sz="1800" dirty="0" smtClean="0"/>
              <a:t>repositor</a:t>
            </a:r>
            <a:r>
              <a:rPr lang="en-US" sz="1800" dirty="0" smtClean="0"/>
              <a:t>y, and </a:t>
            </a:r>
            <a:r>
              <a:rPr lang="en-US" sz="1800" dirty="0" smtClean="0"/>
              <a:t>the </a:t>
            </a:r>
            <a:r>
              <a:rPr lang="en-US" sz="1800" dirty="0" smtClean="0"/>
              <a:t>relationships among </a:t>
            </a:r>
            <a:r>
              <a:rPr lang="en-US" sz="1800" dirty="0" smtClean="0"/>
              <a:t>terms</a:t>
            </a:r>
            <a:r>
              <a:rPr lang="en-US" sz="1800" dirty="0"/>
              <a:t> </a:t>
            </a:r>
            <a:r>
              <a:rPr lang="en-US" sz="1800" dirty="0" smtClean="0"/>
              <a:t>will be defined, </a:t>
            </a:r>
            <a:r>
              <a:rPr lang="en-US" sz="1800" dirty="0" smtClean="0">
                <a:solidFill>
                  <a:srgbClr val="FF0000"/>
                </a:solidFill>
              </a:rPr>
              <a:t>but</a:t>
            </a:r>
            <a:r>
              <a:rPr lang="en-US" sz="1800" dirty="0" smtClean="0"/>
              <a:t> </a:t>
            </a:r>
            <a:r>
              <a:rPr lang="en-US" sz="1800" dirty="0" smtClean="0">
                <a:solidFill>
                  <a:srgbClr val="FF0000"/>
                </a:solidFill>
              </a:rPr>
              <a:t>there are no plans to </a:t>
            </a:r>
            <a:r>
              <a:rPr lang="en-US" sz="1800" dirty="0" smtClean="0">
                <a:solidFill>
                  <a:srgbClr val="FF0000"/>
                </a:solidFill>
              </a:rPr>
              <a:t>rationalize the contents of the </a:t>
            </a:r>
            <a:r>
              <a:rPr lang="en-US" sz="1800" dirty="0" smtClean="0">
                <a:solidFill>
                  <a:srgbClr val="FF0000"/>
                </a:solidFill>
              </a:rPr>
              <a:t>library</a:t>
            </a:r>
            <a:endParaRPr lang="en-US" sz="1800" dirty="0" smtClean="0">
              <a:solidFill>
                <a:srgbClr val="FF0000"/>
              </a:solidFill>
            </a:endParaRPr>
          </a:p>
        </p:txBody>
      </p:sp>
      <p:sp>
        <p:nvSpPr>
          <p:cNvPr id="4" name="Date Placeholder 3"/>
          <p:cNvSpPr>
            <a:spLocks noGrp="1"/>
          </p:cNvSpPr>
          <p:nvPr>
            <p:ph type="dt" sz="half" idx="10"/>
          </p:nvPr>
        </p:nvSpPr>
        <p:spPr/>
        <p:txBody>
          <a:bodyPr/>
          <a:lstStyle/>
          <a:p>
            <a:pPr>
              <a:defRPr/>
            </a:pPr>
            <a:r>
              <a:rPr lang="en-US" smtClean="0"/>
              <a:t>20 Nov 2014</a:t>
            </a:r>
            <a:endParaRPr lang="en-US"/>
          </a:p>
        </p:txBody>
      </p:sp>
    </p:spTree>
    <p:extLst>
      <p:ext uri="{BB962C8B-B14F-4D97-AF65-F5344CB8AC3E}">
        <p14:creationId xmlns:p14="http://schemas.microsoft.com/office/powerpoint/2010/main" val="22413105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17947</TotalTime>
  <Pages>51</Pages>
  <Words>1031</Words>
  <Application>Microsoft Macintosh PowerPoint</Application>
  <PresentationFormat>Letter Paper (8.5x11 in)</PresentationFormat>
  <Paragraphs>115</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TMOD Presentations</vt:lpstr>
      <vt:lpstr>Bitmap Image</vt:lpstr>
      <vt:lpstr>PowerPoint Presentation</vt:lpstr>
      <vt:lpstr>Authority for this Restart</vt:lpstr>
      <vt:lpstr>Motivation for this System Architecture WG  Restart</vt:lpstr>
      <vt:lpstr>SAWG Restart Summary</vt:lpstr>
      <vt:lpstr>Other Possible SAWG Projects</vt:lpstr>
      <vt:lpstr>RASDS Refresh Approaches</vt:lpstr>
      <vt:lpstr>Other SAWG Work Items</vt:lpstr>
      <vt:lpstr>Other SAWG Work Items, contd</vt:lpstr>
      <vt:lpstr>Other Related Activities</vt:lpstr>
    </vt:vector>
  </TitlesOfParts>
  <Company>NASA / JPL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Peter Shames</dc:creator>
  <cp:keywords/>
  <dc:description/>
  <cp:lastModifiedBy>Peter Shames</cp:lastModifiedBy>
  <cp:revision>41</cp:revision>
  <cp:lastPrinted>2001-11-29T04:39:41Z</cp:lastPrinted>
  <dcterms:created xsi:type="dcterms:W3CDTF">2009-09-30T14:54:45Z</dcterms:created>
  <dcterms:modified xsi:type="dcterms:W3CDTF">2014-11-20T15:46:52Z</dcterms:modified>
</cp:coreProperties>
</file>