
<file path=[Content_Types].xml><?xml version="1.0" encoding="utf-8"?>
<Types xmlns="http://schemas.openxmlformats.org/package/2006/content-types">
  <Default Extension="xml" ContentType="application/xml"/>
  <Default Extension="wmf" ContentType="image/x-wmf"/>
  <Default Extension="jpeg" ContentType="image/jpeg"/>
  <Default Extension="jpg" ContentType="image/jpeg"/>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4"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4"/>
  </p:sldMasterIdLst>
  <p:notesMasterIdLst>
    <p:notesMasterId r:id="rId31"/>
  </p:notesMasterIdLst>
  <p:handoutMasterIdLst>
    <p:handoutMasterId r:id="rId32"/>
  </p:handoutMasterIdLst>
  <p:sldIdLst>
    <p:sldId id="644" r:id="rId5"/>
    <p:sldId id="2186" r:id="rId6"/>
    <p:sldId id="2266" r:id="rId7"/>
    <p:sldId id="2276" r:id="rId8"/>
    <p:sldId id="2269" r:id="rId9"/>
    <p:sldId id="2277" r:id="rId10"/>
    <p:sldId id="2270" r:id="rId11"/>
    <p:sldId id="2279" r:id="rId12"/>
    <p:sldId id="2280" r:id="rId13"/>
    <p:sldId id="2284" r:id="rId14"/>
    <p:sldId id="2281" r:id="rId15"/>
    <p:sldId id="2272" r:id="rId16"/>
    <p:sldId id="2273" r:id="rId17"/>
    <p:sldId id="2275" r:id="rId18"/>
    <p:sldId id="2283" r:id="rId19"/>
    <p:sldId id="2287" r:id="rId20"/>
    <p:sldId id="2288" r:id="rId21"/>
    <p:sldId id="911" r:id="rId22"/>
    <p:sldId id="2286" r:id="rId23"/>
    <p:sldId id="2289" r:id="rId24"/>
    <p:sldId id="2290" r:id="rId25"/>
    <p:sldId id="2291" r:id="rId26"/>
    <p:sldId id="2292" r:id="rId27"/>
    <p:sldId id="2293" r:id="rId28"/>
    <p:sldId id="2294" r:id="rId29"/>
    <p:sldId id="2295" r:id="rId30"/>
  </p:sldIdLst>
  <p:sldSz cx="9144000" cy="6858000" type="letter"/>
  <p:notesSz cx="7315200" cy="9601200"/>
  <p:defaultTextStyle>
    <a:defPPr>
      <a:defRPr lang="en-US"/>
    </a:defPPr>
    <a:lvl1pPr algn="l" rtl="0" fontAlgn="base">
      <a:spcBef>
        <a:spcPct val="0"/>
      </a:spcBef>
      <a:spcAft>
        <a:spcPct val="0"/>
      </a:spcAft>
      <a:defRPr sz="1600" b="1" kern="1200">
        <a:solidFill>
          <a:schemeClr val="tx1"/>
        </a:solidFill>
        <a:latin typeface="Arial" charset="0"/>
        <a:ea typeface="+mn-ea"/>
        <a:cs typeface="+mn-cs"/>
      </a:defRPr>
    </a:lvl1pPr>
    <a:lvl2pPr marL="457200" algn="l" rtl="0" fontAlgn="base">
      <a:spcBef>
        <a:spcPct val="0"/>
      </a:spcBef>
      <a:spcAft>
        <a:spcPct val="0"/>
      </a:spcAft>
      <a:defRPr sz="1600" b="1" kern="1200">
        <a:solidFill>
          <a:schemeClr val="tx1"/>
        </a:solidFill>
        <a:latin typeface="Arial" charset="0"/>
        <a:ea typeface="+mn-ea"/>
        <a:cs typeface="+mn-cs"/>
      </a:defRPr>
    </a:lvl2pPr>
    <a:lvl3pPr marL="914400" algn="l" rtl="0" fontAlgn="base">
      <a:spcBef>
        <a:spcPct val="0"/>
      </a:spcBef>
      <a:spcAft>
        <a:spcPct val="0"/>
      </a:spcAft>
      <a:defRPr sz="1600" b="1" kern="1200">
        <a:solidFill>
          <a:schemeClr val="tx1"/>
        </a:solidFill>
        <a:latin typeface="Arial" charset="0"/>
        <a:ea typeface="+mn-ea"/>
        <a:cs typeface="+mn-cs"/>
      </a:defRPr>
    </a:lvl3pPr>
    <a:lvl4pPr marL="1371600" algn="l" rtl="0" fontAlgn="base">
      <a:spcBef>
        <a:spcPct val="0"/>
      </a:spcBef>
      <a:spcAft>
        <a:spcPct val="0"/>
      </a:spcAft>
      <a:defRPr sz="1600" b="1" kern="1200">
        <a:solidFill>
          <a:schemeClr val="tx1"/>
        </a:solidFill>
        <a:latin typeface="Arial" charset="0"/>
        <a:ea typeface="+mn-ea"/>
        <a:cs typeface="+mn-cs"/>
      </a:defRPr>
    </a:lvl4pPr>
    <a:lvl5pPr marL="1828800" algn="l" rtl="0" fontAlgn="base">
      <a:spcBef>
        <a:spcPct val="0"/>
      </a:spcBef>
      <a:spcAft>
        <a:spcPct val="0"/>
      </a:spcAft>
      <a:defRPr sz="1600" b="1" kern="1200">
        <a:solidFill>
          <a:schemeClr val="tx1"/>
        </a:solidFill>
        <a:latin typeface="Arial" charset="0"/>
        <a:ea typeface="+mn-ea"/>
        <a:cs typeface="+mn-cs"/>
      </a:defRPr>
    </a:lvl5pPr>
    <a:lvl6pPr marL="2286000" algn="l" defTabSz="914400" rtl="0" eaLnBrk="1" latinLnBrk="0" hangingPunct="1">
      <a:defRPr sz="1600" b="1" kern="1200">
        <a:solidFill>
          <a:schemeClr val="tx1"/>
        </a:solidFill>
        <a:latin typeface="Arial" charset="0"/>
        <a:ea typeface="+mn-ea"/>
        <a:cs typeface="+mn-cs"/>
      </a:defRPr>
    </a:lvl6pPr>
    <a:lvl7pPr marL="2743200" algn="l" defTabSz="914400" rtl="0" eaLnBrk="1" latinLnBrk="0" hangingPunct="1">
      <a:defRPr sz="1600" b="1" kern="1200">
        <a:solidFill>
          <a:schemeClr val="tx1"/>
        </a:solidFill>
        <a:latin typeface="Arial" charset="0"/>
        <a:ea typeface="+mn-ea"/>
        <a:cs typeface="+mn-cs"/>
      </a:defRPr>
    </a:lvl7pPr>
    <a:lvl8pPr marL="3200400" algn="l" defTabSz="914400" rtl="0" eaLnBrk="1" latinLnBrk="0" hangingPunct="1">
      <a:defRPr sz="1600" b="1" kern="1200">
        <a:solidFill>
          <a:schemeClr val="tx1"/>
        </a:solidFill>
        <a:latin typeface="Arial" charset="0"/>
        <a:ea typeface="+mn-ea"/>
        <a:cs typeface="+mn-cs"/>
      </a:defRPr>
    </a:lvl8pPr>
    <a:lvl9pPr marL="3657600" algn="l" defTabSz="914400" rtl="0" eaLnBrk="1" latinLnBrk="0" hangingPunct="1">
      <a:defRPr sz="1600" b="1"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792">
          <p15:clr>
            <a:srgbClr val="A4A3A4"/>
          </p15:clr>
        </p15:guide>
        <p15:guide id="2" pos="2880">
          <p15:clr>
            <a:srgbClr val="A4A3A4"/>
          </p15:clr>
        </p15:guide>
      </p15:sldGuideLst>
    </p:ext>
    <p:ext uri="{2D200454-40CA-4A62-9FC3-DE9A4176ACB9}">
      <p15:notesGuideLst xmlns:p15="http://schemas.microsoft.com/office/powerpoint/2012/main" xmlns="">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9FF63"/>
    <a:srgbClr val="FF99CC"/>
    <a:srgbClr val="4597A0"/>
    <a:srgbClr val="003399"/>
    <a:srgbClr val="FFFF00"/>
    <a:srgbClr val="D27D00"/>
    <a:srgbClr val="FF9900"/>
    <a:srgbClr val="FF9933"/>
    <a:srgbClr val="000099"/>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57" autoAdjust="0"/>
    <p:restoredTop sz="90276" autoAdjust="0"/>
  </p:normalViewPr>
  <p:slideViewPr>
    <p:cSldViewPr>
      <p:cViewPr varScale="1">
        <p:scale>
          <a:sx n="110" d="100"/>
          <a:sy n="110" d="100"/>
        </p:scale>
        <p:origin x="-1208" y="-112"/>
      </p:cViewPr>
      <p:guideLst>
        <p:guide orient="horz" pos="792"/>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2550"/>
    </p:cViewPr>
  </p:sorterViewPr>
  <p:notesViewPr>
    <p:cSldViewPr>
      <p:cViewPr varScale="1">
        <p:scale>
          <a:sx n="35" d="100"/>
          <a:sy n="35" d="100"/>
        </p:scale>
        <p:origin x="-1494" y="-72"/>
      </p:cViewPr>
      <p:guideLst>
        <p:guide orient="horz" pos="3024"/>
        <p:guide pos="2304"/>
      </p:guideLst>
    </p:cSldViewPr>
  </p:notesViewPr>
  <p:gridSpacing cx="38405" cy="38405"/>
</p:viewP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Relationship Id="rId28" Type="http://schemas.openxmlformats.org/officeDocument/2006/relationships/slide" Target="slides/slide24.xml"/><Relationship Id="rId29" Type="http://schemas.openxmlformats.org/officeDocument/2006/relationships/slide" Target="slides/slide25.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 Target="slides/slide1.xml"/><Relationship Id="rId30" Type="http://schemas.openxmlformats.org/officeDocument/2006/relationships/slide" Target="slides/slide26.xml"/><Relationship Id="rId31" Type="http://schemas.openxmlformats.org/officeDocument/2006/relationships/notesMaster" Target="notesMasters/notesMaster1.xml"/><Relationship Id="rId32" Type="http://schemas.openxmlformats.org/officeDocument/2006/relationships/handoutMaster" Target="handoutMasters/handoutMaster1.xml"/><Relationship Id="rId9" Type="http://schemas.openxmlformats.org/officeDocument/2006/relationships/slide" Target="slides/slide5.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3" Type="http://schemas.openxmlformats.org/officeDocument/2006/relationships/printerSettings" Target="printerSettings/printerSettings1.bin"/><Relationship Id="rId34" Type="http://schemas.openxmlformats.org/officeDocument/2006/relationships/presProps" Target="presProps.xml"/><Relationship Id="rId35" Type="http://schemas.openxmlformats.org/officeDocument/2006/relationships/viewProps" Target="viewProps.xml"/><Relationship Id="rId36" Type="http://schemas.openxmlformats.org/officeDocument/2006/relationships/theme" Target="theme/theme1.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3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168650" cy="479425"/>
          </a:xfrm>
          <a:prstGeom prst="rect">
            <a:avLst/>
          </a:prstGeom>
          <a:noFill/>
          <a:ln w="9525">
            <a:noFill/>
            <a:miter lim="800000"/>
            <a:headEnd/>
            <a:tailEnd/>
          </a:ln>
          <a:effectLst/>
        </p:spPr>
        <p:txBody>
          <a:bodyPr vert="horz" wrap="square" lIns="19181" tIns="0" rIns="19181" bIns="0" numCol="1" anchor="t" anchorCtr="0" compatLnSpc="1">
            <a:prstTxWarp prst="textNoShape">
              <a:avLst/>
            </a:prstTxWarp>
          </a:bodyPr>
          <a:lstStyle>
            <a:lvl1pPr defTabSz="920750" eaLnBrk="0" hangingPunct="0">
              <a:lnSpc>
                <a:spcPct val="100000"/>
              </a:lnSpc>
              <a:spcAft>
                <a:spcPct val="0"/>
              </a:spcAft>
              <a:buSzTx/>
              <a:defRPr sz="1000" b="0" i="1">
                <a:latin typeface="Times New Roman" pitchFamily="18" charset="0"/>
              </a:defRPr>
            </a:lvl1pPr>
          </a:lstStyle>
          <a:p>
            <a:pPr>
              <a:defRPr/>
            </a:pPr>
            <a:endParaRPr lang="en-US"/>
          </a:p>
        </p:txBody>
      </p:sp>
      <p:sp>
        <p:nvSpPr>
          <p:cNvPr id="4099" name="Rectangle 3"/>
          <p:cNvSpPr>
            <a:spLocks noGrp="1" noChangeArrowheads="1"/>
          </p:cNvSpPr>
          <p:nvPr>
            <p:ph type="dt" sz="quarter" idx="1"/>
          </p:nvPr>
        </p:nvSpPr>
        <p:spPr bwMode="auto">
          <a:xfrm>
            <a:off x="4146550" y="0"/>
            <a:ext cx="3168650" cy="479425"/>
          </a:xfrm>
          <a:prstGeom prst="rect">
            <a:avLst/>
          </a:prstGeom>
          <a:noFill/>
          <a:ln w="9525">
            <a:noFill/>
            <a:miter lim="800000"/>
            <a:headEnd/>
            <a:tailEnd/>
          </a:ln>
          <a:effectLst/>
        </p:spPr>
        <p:txBody>
          <a:bodyPr vert="horz" wrap="square" lIns="19181" tIns="0" rIns="19181" bIns="0" numCol="1" anchor="t" anchorCtr="0" compatLnSpc="1">
            <a:prstTxWarp prst="textNoShape">
              <a:avLst/>
            </a:prstTxWarp>
          </a:bodyPr>
          <a:lstStyle>
            <a:lvl1pPr algn="r" defTabSz="920750" eaLnBrk="0" hangingPunct="0">
              <a:lnSpc>
                <a:spcPct val="100000"/>
              </a:lnSpc>
              <a:spcAft>
                <a:spcPct val="0"/>
              </a:spcAft>
              <a:buSzTx/>
              <a:defRPr sz="1000" b="0" i="1">
                <a:latin typeface="Times New Roman" pitchFamily="18" charset="0"/>
              </a:defRPr>
            </a:lvl1pPr>
          </a:lstStyle>
          <a:p>
            <a:pPr>
              <a:defRPr/>
            </a:pPr>
            <a:endParaRPr lang="en-US"/>
          </a:p>
        </p:txBody>
      </p:sp>
      <p:sp>
        <p:nvSpPr>
          <p:cNvPr id="4100" name="Rectangle 4"/>
          <p:cNvSpPr>
            <a:spLocks noGrp="1" noChangeArrowheads="1"/>
          </p:cNvSpPr>
          <p:nvPr>
            <p:ph type="ftr" sz="quarter" idx="2"/>
          </p:nvPr>
        </p:nvSpPr>
        <p:spPr bwMode="auto">
          <a:xfrm>
            <a:off x="0" y="9121775"/>
            <a:ext cx="3168650" cy="479425"/>
          </a:xfrm>
          <a:prstGeom prst="rect">
            <a:avLst/>
          </a:prstGeom>
          <a:noFill/>
          <a:ln w="9525">
            <a:noFill/>
            <a:miter lim="800000"/>
            <a:headEnd/>
            <a:tailEnd/>
          </a:ln>
          <a:effectLst/>
        </p:spPr>
        <p:txBody>
          <a:bodyPr vert="horz" wrap="square" lIns="19181" tIns="0" rIns="19181" bIns="0" numCol="1" anchor="b" anchorCtr="0" compatLnSpc="1">
            <a:prstTxWarp prst="textNoShape">
              <a:avLst/>
            </a:prstTxWarp>
          </a:bodyPr>
          <a:lstStyle>
            <a:lvl1pPr defTabSz="920750" eaLnBrk="0" hangingPunct="0">
              <a:lnSpc>
                <a:spcPct val="100000"/>
              </a:lnSpc>
              <a:spcAft>
                <a:spcPct val="0"/>
              </a:spcAft>
              <a:buSzTx/>
              <a:defRPr sz="1000" b="0" i="1">
                <a:latin typeface="Times New Roman" pitchFamily="18" charset="0"/>
              </a:defRPr>
            </a:lvl1pPr>
          </a:lstStyle>
          <a:p>
            <a:pPr>
              <a:defRPr/>
            </a:pPr>
            <a:endParaRPr lang="en-US"/>
          </a:p>
        </p:txBody>
      </p:sp>
      <p:sp>
        <p:nvSpPr>
          <p:cNvPr id="4101" name="Rectangle 5"/>
          <p:cNvSpPr>
            <a:spLocks noGrp="1" noChangeArrowheads="1"/>
          </p:cNvSpPr>
          <p:nvPr>
            <p:ph type="sldNum" sz="quarter" idx="3"/>
          </p:nvPr>
        </p:nvSpPr>
        <p:spPr bwMode="auto">
          <a:xfrm>
            <a:off x="4146550" y="9121775"/>
            <a:ext cx="3168650" cy="479425"/>
          </a:xfrm>
          <a:prstGeom prst="rect">
            <a:avLst/>
          </a:prstGeom>
          <a:noFill/>
          <a:ln w="9525">
            <a:noFill/>
            <a:miter lim="800000"/>
            <a:headEnd/>
            <a:tailEnd/>
          </a:ln>
          <a:effectLst/>
        </p:spPr>
        <p:txBody>
          <a:bodyPr vert="horz" wrap="square" lIns="19181" tIns="0" rIns="19181" bIns="0" numCol="1" anchor="b" anchorCtr="0" compatLnSpc="1">
            <a:prstTxWarp prst="textNoShape">
              <a:avLst/>
            </a:prstTxWarp>
          </a:bodyPr>
          <a:lstStyle>
            <a:lvl1pPr algn="r" defTabSz="920750" eaLnBrk="0" hangingPunct="0">
              <a:lnSpc>
                <a:spcPct val="100000"/>
              </a:lnSpc>
              <a:spcAft>
                <a:spcPct val="0"/>
              </a:spcAft>
              <a:buSzTx/>
              <a:defRPr sz="1000" b="0" i="1">
                <a:latin typeface="Times New Roman" pitchFamily="18" charset="0"/>
              </a:defRPr>
            </a:lvl1pPr>
          </a:lstStyle>
          <a:p>
            <a:pPr>
              <a:defRPr/>
            </a:pPr>
            <a:fld id="{13BDE1E4-412B-407C-A980-2F1D2D5A0F2B}" type="slidenum">
              <a:rPr lang="en-US"/>
              <a:pPr>
                <a:defRPr/>
              </a:pPr>
              <a:t>‹#›</a:t>
            </a:fld>
            <a:endParaRPr lang="en-US"/>
          </a:p>
        </p:txBody>
      </p:sp>
    </p:spTree>
    <p:extLst>
      <p:ext uri="{BB962C8B-B14F-4D97-AF65-F5344CB8AC3E}">
        <p14:creationId xmlns:p14="http://schemas.microsoft.com/office/powerpoint/2010/main" val="15353103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3168650" cy="479425"/>
          </a:xfrm>
          <a:prstGeom prst="rect">
            <a:avLst/>
          </a:prstGeom>
          <a:noFill/>
          <a:ln w="9525">
            <a:noFill/>
            <a:miter lim="800000"/>
            <a:headEnd/>
            <a:tailEnd/>
          </a:ln>
          <a:effectLst/>
        </p:spPr>
        <p:txBody>
          <a:bodyPr vert="horz" wrap="square" lIns="19181" tIns="0" rIns="19181" bIns="0" numCol="1" anchor="t" anchorCtr="0" compatLnSpc="1">
            <a:prstTxWarp prst="textNoShape">
              <a:avLst/>
            </a:prstTxWarp>
          </a:bodyPr>
          <a:lstStyle>
            <a:lvl1pPr defTabSz="920750" eaLnBrk="0" hangingPunct="0">
              <a:lnSpc>
                <a:spcPct val="100000"/>
              </a:lnSpc>
              <a:spcAft>
                <a:spcPct val="0"/>
              </a:spcAft>
              <a:buSzTx/>
              <a:defRPr sz="1000" b="0" i="1">
                <a:latin typeface="Times New Roman" pitchFamily="18" charset="0"/>
              </a:defRPr>
            </a:lvl1pPr>
          </a:lstStyle>
          <a:p>
            <a:pPr>
              <a:defRPr/>
            </a:pPr>
            <a:endParaRPr lang="en-US"/>
          </a:p>
        </p:txBody>
      </p:sp>
      <p:sp>
        <p:nvSpPr>
          <p:cNvPr id="2051" name="Rectangle 3"/>
          <p:cNvSpPr>
            <a:spLocks noGrp="1" noChangeArrowheads="1"/>
          </p:cNvSpPr>
          <p:nvPr>
            <p:ph type="dt" idx="1"/>
          </p:nvPr>
        </p:nvSpPr>
        <p:spPr bwMode="auto">
          <a:xfrm>
            <a:off x="4146550" y="0"/>
            <a:ext cx="3168650" cy="479425"/>
          </a:xfrm>
          <a:prstGeom prst="rect">
            <a:avLst/>
          </a:prstGeom>
          <a:noFill/>
          <a:ln w="9525">
            <a:noFill/>
            <a:miter lim="800000"/>
            <a:headEnd/>
            <a:tailEnd/>
          </a:ln>
          <a:effectLst/>
        </p:spPr>
        <p:txBody>
          <a:bodyPr vert="horz" wrap="square" lIns="19181" tIns="0" rIns="19181" bIns="0" numCol="1" anchor="t" anchorCtr="0" compatLnSpc="1">
            <a:prstTxWarp prst="textNoShape">
              <a:avLst/>
            </a:prstTxWarp>
          </a:bodyPr>
          <a:lstStyle>
            <a:lvl1pPr algn="r" defTabSz="920750" eaLnBrk="0" hangingPunct="0">
              <a:lnSpc>
                <a:spcPct val="100000"/>
              </a:lnSpc>
              <a:spcAft>
                <a:spcPct val="0"/>
              </a:spcAft>
              <a:buSzTx/>
              <a:defRPr sz="1000" b="0" i="1">
                <a:latin typeface="Times New Roman" pitchFamily="18" charset="0"/>
              </a:defRPr>
            </a:lvl1pPr>
          </a:lstStyle>
          <a:p>
            <a:pPr>
              <a:defRPr/>
            </a:pPr>
            <a:endParaRPr lang="en-US"/>
          </a:p>
        </p:txBody>
      </p:sp>
      <p:sp>
        <p:nvSpPr>
          <p:cNvPr id="2052" name="Rectangle 4"/>
          <p:cNvSpPr>
            <a:spLocks noGrp="1" noChangeArrowheads="1"/>
          </p:cNvSpPr>
          <p:nvPr>
            <p:ph type="ftr" sz="quarter" idx="4"/>
          </p:nvPr>
        </p:nvSpPr>
        <p:spPr bwMode="auto">
          <a:xfrm>
            <a:off x="0" y="9121775"/>
            <a:ext cx="3168650" cy="479425"/>
          </a:xfrm>
          <a:prstGeom prst="rect">
            <a:avLst/>
          </a:prstGeom>
          <a:noFill/>
          <a:ln w="9525">
            <a:noFill/>
            <a:miter lim="800000"/>
            <a:headEnd/>
            <a:tailEnd/>
          </a:ln>
          <a:effectLst/>
        </p:spPr>
        <p:txBody>
          <a:bodyPr vert="horz" wrap="square" lIns="19181" tIns="0" rIns="19181" bIns="0" numCol="1" anchor="b" anchorCtr="0" compatLnSpc="1">
            <a:prstTxWarp prst="textNoShape">
              <a:avLst/>
            </a:prstTxWarp>
          </a:bodyPr>
          <a:lstStyle>
            <a:lvl1pPr defTabSz="920750" eaLnBrk="0" hangingPunct="0">
              <a:lnSpc>
                <a:spcPct val="100000"/>
              </a:lnSpc>
              <a:spcAft>
                <a:spcPct val="0"/>
              </a:spcAft>
              <a:buSzTx/>
              <a:defRPr sz="1000" b="0" i="1">
                <a:latin typeface="Times New Roman" pitchFamily="18" charset="0"/>
              </a:defRPr>
            </a:lvl1pPr>
          </a:lstStyle>
          <a:p>
            <a:pPr>
              <a:defRPr/>
            </a:pPr>
            <a:endParaRPr lang="en-US"/>
          </a:p>
        </p:txBody>
      </p:sp>
      <p:sp>
        <p:nvSpPr>
          <p:cNvPr id="2053" name="Rectangle 5"/>
          <p:cNvSpPr>
            <a:spLocks noGrp="1" noChangeArrowheads="1"/>
          </p:cNvSpPr>
          <p:nvPr>
            <p:ph type="sldNum" sz="quarter" idx="5"/>
          </p:nvPr>
        </p:nvSpPr>
        <p:spPr bwMode="auto">
          <a:xfrm>
            <a:off x="4146550" y="9121775"/>
            <a:ext cx="3168650" cy="479425"/>
          </a:xfrm>
          <a:prstGeom prst="rect">
            <a:avLst/>
          </a:prstGeom>
          <a:noFill/>
          <a:ln w="9525">
            <a:noFill/>
            <a:miter lim="800000"/>
            <a:headEnd/>
            <a:tailEnd/>
          </a:ln>
          <a:effectLst/>
        </p:spPr>
        <p:txBody>
          <a:bodyPr vert="horz" wrap="square" lIns="19181" tIns="0" rIns="19181" bIns="0" numCol="1" anchor="b" anchorCtr="0" compatLnSpc="1">
            <a:prstTxWarp prst="textNoShape">
              <a:avLst/>
            </a:prstTxWarp>
          </a:bodyPr>
          <a:lstStyle>
            <a:lvl1pPr algn="r" defTabSz="920750" eaLnBrk="0" hangingPunct="0">
              <a:lnSpc>
                <a:spcPct val="100000"/>
              </a:lnSpc>
              <a:spcAft>
                <a:spcPct val="0"/>
              </a:spcAft>
              <a:buSzTx/>
              <a:defRPr sz="1000" b="0" i="1">
                <a:latin typeface="Times New Roman" pitchFamily="18" charset="0"/>
              </a:defRPr>
            </a:lvl1pPr>
          </a:lstStyle>
          <a:p>
            <a:pPr>
              <a:defRPr/>
            </a:pPr>
            <a:fld id="{C1CAF83B-30F1-4420-86A9-ACD9B25FD0AD}" type="slidenum">
              <a:rPr lang="en-US"/>
              <a:pPr>
                <a:defRPr/>
              </a:pPr>
              <a:t>‹#›</a:t>
            </a:fld>
            <a:endParaRPr lang="en-US"/>
          </a:p>
        </p:txBody>
      </p:sp>
      <p:sp>
        <p:nvSpPr>
          <p:cNvPr id="2054" name="Rectangle 6"/>
          <p:cNvSpPr>
            <a:spLocks noGrp="1" noChangeArrowheads="1"/>
          </p:cNvSpPr>
          <p:nvPr>
            <p:ph type="body" sz="quarter" idx="3"/>
          </p:nvPr>
        </p:nvSpPr>
        <p:spPr bwMode="auto">
          <a:xfrm>
            <a:off x="977900" y="4560888"/>
            <a:ext cx="5359400" cy="4322762"/>
          </a:xfrm>
          <a:prstGeom prst="rect">
            <a:avLst/>
          </a:prstGeom>
          <a:noFill/>
          <a:ln w="9525">
            <a:noFill/>
            <a:miter lim="800000"/>
            <a:headEnd/>
            <a:tailEnd/>
          </a:ln>
          <a:effectLst/>
        </p:spPr>
        <p:txBody>
          <a:bodyPr vert="horz" wrap="square" lIns="91112" tIns="44759" rIns="91112" bIns="4475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7415" name="Rectangle 7"/>
          <p:cNvSpPr>
            <a:spLocks noGrp="1" noRot="1" noChangeAspect="1" noChangeArrowheads="1" noTextEdit="1"/>
          </p:cNvSpPr>
          <p:nvPr>
            <p:ph type="sldImg" idx="2"/>
          </p:nvPr>
        </p:nvSpPr>
        <p:spPr bwMode="auto">
          <a:xfrm>
            <a:off x="1271588" y="727075"/>
            <a:ext cx="4783137" cy="3587750"/>
          </a:xfrm>
          <a:prstGeom prst="rect">
            <a:avLst/>
          </a:prstGeom>
          <a:noFill/>
          <a:ln w="12700">
            <a:solidFill>
              <a:schemeClr val="tx1"/>
            </a:solidFill>
            <a:miter lim="800000"/>
            <a:headEnd/>
            <a:tailEnd/>
          </a:ln>
        </p:spPr>
      </p:sp>
    </p:spTree>
    <p:extLst>
      <p:ext uri="{BB962C8B-B14F-4D97-AF65-F5344CB8AC3E}">
        <p14:creationId xmlns:p14="http://schemas.microsoft.com/office/powerpoint/2010/main" val="235506899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5"/>
          <p:cNvSpPr>
            <a:spLocks noGrp="1" noChangeArrowheads="1"/>
          </p:cNvSpPr>
          <p:nvPr>
            <p:ph type="sldNum" sz="quarter" idx="5"/>
          </p:nvPr>
        </p:nvSpPr>
        <p:spPr>
          <a:noFill/>
        </p:spPr>
        <p:txBody>
          <a:bodyPr/>
          <a:lstStyle/>
          <a:p>
            <a:fld id="{55CAB2D9-3F25-4E52-B6C6-A8F0F24465A8}" type="slidenum">
              <a:rPr lang="en-US" smtClean="0"/>
              <a:pPr/>
              <a:t>1</a:t>
            </a:fld>
            <a:endParaRPr lang="en-US" dirty="0" smtClean="0"/>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a:ln/>
        </p:spPr>
        <p:txBody>
          <a:bodyPr/>
          <a:lstStyle/>
          <a:p>
            <a:endParaRPr lang="en-GB" dirty="0" smtClean="0"/>
          </a:p>
        </p:txBody>
      </p:sp>
    </p:spTree>
    <p:extLst>
      <p:ext uri="{BB962C8B-B14F-4D97-AF65-F5344CB8AC3E}">
        <p14:creationId xmlns:p14="http://schemas.microsoft.com/office/powerpoint/2010/main" val="4157209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ea typeface="ＭＳ Ｐゴシック" pitchFamily="34" charset="-128"/>
              </a:rPr>
              <a:t>I changed the lines here from dashed to solid.</a:t>
            </a:r>
          </a:p>
          <a:p>
            <a:r>
              <a:rPr lang="en-US" dirty="0" smtClean="0">
                <a:ea typeface="ＭＳ Ｐゴシック" pitchFamily="34" charset="-128"/>
              </a:rPr>
              <a:t>7/25: Changed to ESLT</a:t>
            </a:r>
            <a:r>
              <a:rPr lang="en-US" baseline="0" dirty="0" smtClean="0">
                <a:ea typeface="ＭＳ Ｐゴシック" pitchFamily="34" charset="-128"/>
              </a:rPr>
              <a:t> now that the term is defined before this graphic.</a:t>
            </a:r>
          </a:p>
          <a:p>
            <a:endParaRPr lang="en-US" dirty="0" smtClean="0">
              <a:ea typeface="ＭＳ Ｐゴシック" pitchFamily="34" charset="-128"/>
            </a:endParaRPr>
          </a:p>
          <a:p>
            <a:r>
              <a:rPr lang="en-US" strike="sngStrike" dirty="0" smtClean="0">
                <a:ea typeface="ＭＳ Ｐゴシック" pitchFamily="34" charset="-128"/>
              </a:rPr>
              <a:t>Note that Earth-Space Link Terminals, while shown here, isn’t mentioned in the document until section 3. In part, that’s why I’ve not adjusted the term to show as “ESLT”.</a:t>
            </a:r>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itchFamily="34" charset="0"/>
                <a:ea typeface="ＭＳ Ｐゴシック" pitchFamily="34" charset="-128"/>
              </a:defRPr>
            </a:lvl1pPr>
            <a:lvl2pPr marL="785372" indent="-302066" eaLnBrk="0" hangingPunct="0">
              <a:defRPr kumimoji="1">
                <a:solidFill>
                  <a:schemeClr val="tx1"/>
                </a:solidFill>
                <a:latin typeface="Arial" pitchFamily="34" charset="0"/>
                <a:ea typeface="ＭＳ Ｐゴシック" pitchFamily="34" charset="-128"/>
              </a:defRPr>
            </a:lvl2pPr>
            <a:lvl3pPr marL="1208265" indent="-241653" eaLnBrk="0" hangingPunct="0">
              <a:defRPr kumimoji="1">
                <a:solidFill>
                  <a:schemeClr val="tx1"/>
                </a:solidFill>
                <a:latin typeface="Arial" pitchFamily="34" charset="0"/>
                <a:ea typeface="ＭＳ Ｐゴシック" pitchFamily="34" charset="-128"/>
              </a:defRPr>
            </a:lvl3pPr>
            <a:lvl4pPr marL="1691571" indent="-241653" eaLnBrk="0" hangingPunct="0">
              <a:defRPr kumimoji="1">
                <a:solidFill>
                  <a:schemeClr val="tx1"/>
                </a:solidFill>
                <a:latin typeface="Arial" pitchFamily="34" charset="0"/>
                <a:ea typeface="ＭＳ Ｐゴシック" pitchFamily="34" charset="-128"/>
              </a:defRPr>
            </a:lvl4pPr>
            <a:lvl5pPr marL="2174878" indent="-241653" eaLnBrk="0" hangingPunct="0">
              <a:defRPr kumimoji="1">
                <a:solidFill>
                  <a:schemeClr val="tx1"/>
                </a:solidFill>
                <a:latin typeface="Arial" pitchFamily="34" charset="0"/>
                <a:ea typeface="ＭＳ Ｐゴシック" pitchFamily="34" charset="-128"/>
              </a:defRPr>
            </a:lvl5pPr>
            <a:lvl6pPr marL="2658184" indent="-241653" defTabSz="483306" eaLnBrk="0" fontAlgn="base" hangingPunct="0">
              <a:spcBef>
                <a:spcPct val="0"/>
              </a:spcBef>
              <a:spcAft>
                <a:spcPct val="0"/>
              </a:spcAft>
              <a:defRPr kumimoji="1">
                <a:solidFill>
                  <a:schemeClr val="tx1"/>
                </a:solidFill>
                <a:latin typeface="Arial" pitchFamily="34" charset="0"/>
                <a:ea typeface="ＭＳ Ｐゴシック" pitchFamily="34" charset="-128"/>
              </a:defRPr>
            </a:lvl6pPr>
            <a:lvl7pPr marL="3141490" indent="-241653" defTabSz="483306" eaLnBrk="0" fontAlgn="base" hangingPunct="0">
              <a:spcBef>
                <a:spcPct val="0"/>
              </a:spcBef>
              <a:spcAft>
                <a:spcPct val="0"/>
              </a:spcAft>
              <a:defRPr kumimoji="1">
                <a:solidFill>
                  <a:schemeClr val="tx1"/>
                </a:solidFill>
                <a:latin typeface="Arial" pitchFamily="34" charset="0"/>
                <a:ea typeface="ＭＳ Ｐゴシック" pitchFamily="34" charset="-128"/>
              </a:defRPr>
            </a:lvl7pPr>
            <a:lvl8pPr marL="3624796" indent="-241653" defTabSz="483306" eaLnBrk="0" fontAlgn="base" hangingPunct="0">
              <a:spcBef>
                <a:spcPct val="0"/>
              </a:spcBef>
              <a:spcAft>
                <a:spcPct val="0"/>
              </a:spcAft>
              <a:defRPr kumimoji="1">
                <a:solidFill>
                  <a:schemeClr val="tx1"/>
                </a:solidFill>
                <a:latin typeface="Arial" pitchFamily="34" charset="0"/>
                <a:ea typeface="ＭＳ Ｐゴシック" pitchFamily="34" charset="-128"/>
              </a:defRPr>
            </a:lvl8pPr>
            <a:lvl9pPr marL="4108102" indent="-241653" defTabSz="483306" eaLnBrk="0" fontAlgn="base" hangingPunct="0">
              <a:spcBef>
                <a:spcPct val="0"/>
              </a:spcBef>
              <a:spcAft>
                <a:spcPct val="0"/>
              </a:spcAft>
              <a:defRPr kumimoji="1">
                <a:solidFill>
                  <a:schemeClr val="tx1"/>
                </a:solidFill>
                <a:latin typeface="Arial" pitchFamily="34" charset="0"/>
                <a:ea typeface="ＭＳ Ｐゴシック" pitchFamily="34" charset="-128"/>
              </a:defRPr>
            </a:lvl9pPr>
          </a:lstStyle>
          <a:p>
            <a:pPr eaLnBrk="1" hangingPunct="1"/>
            <a:fld id="{441E74C0-3056-47DB-AF69-DA22C79BFC21}" type="slidenum">
              <a:rPr lang="en-US" smtClean="0">
                <a:solidFill>
                  <a:prstClr val="black"/>
                </a:solidFill>
              </a:rPr>
              <a:pPr eaLnBrk="1" hangingPunct="1"/>
              <a:t>11</a:t>
            </a:fld>
            <a:endParaRPr lang="en-US" smtClean="0">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0433" name="Rectangle 5"/>
          <p:cNvSpPr txBox="1">
            <a:spLocks noGrp="1" noChangeArrowheads="1"/>
          </p:cNvSpPr>
          <p:nvPr/>
        </p:nvSpPr>
        <p:spPr bwMode="auto">
          <a:xfrm>
            <a:off x="4146550" y="9121775"/>
            <a:ext cx="3168650" cy="479425"/>
          </a:xfrm>
          <a:prstGeom prst="rect">
            <a:avLst/>
          </a:prstGeom>
          <a:noFill/>
          <a:ln w="9525">
            <a:noFill/>
            <a:miter lim="800000"/>
            <a:headEnd/>
            <a:tailEnd/>
          </a:ln>
        </p:spPr>
        <p:txBody>
          <a:bodyPr lIns="19181" tIns="0" rIns="19181" bIns="0" anchor="b"/>
          <a:lstStyle/>
          <a:p>
            <a:pPr algn="r" defTabSz="920750" eaLnBrk="0" hangingPunct="0"/>
            <a:fld id="{5B14480A-140E-4884-8C0C-C59F3385B9AA}" type="slidenum">
              <a:rPr lang="en-US" sz="1000" b="0" i="1">
                <a:latin typeface="Times New Roman" pitchFamily="18" charset="0"/>
                <a:ea typeface="ＭＳ Ｐゴシック" charset="-128"/>
              </a:rPr>
              <a:pPr algn="r" defTabSz="920750" eaLnBrk="0" hangingPunct="0"/>
              <a:t>12</a:t>
            </a:fld>
            <a:endParaRPr lang="en-US" sz="1000" b="0" i="1">
              <a:latin typeface="Times New Roman" pitchFamily="18" charset="0"/>
              <a:ea typeface="ＭＳ Ｐゴシック" charset="-128"/>
            </a:endParaRPr>
          </a:p>
        </p:txBody>
      </p:sp>
      <p:sp>
        <p:nvSpPr>
          <p:cNvPr id="3090434" name="Rectangle 5"/>
          <p:cNvSpPr txBox="1">
            <a:spLocks noGrp="1" noChangeArrowheads="1"/>
          </p:cNvSpPr>
          <p:nvPr/>
        </p:nvSpPr>
        <p:spPr bwMode="auto">
          <a:xfrm>
            <a:off x="4146550" y="9121775"/>
            <a:ext cx="3168650" cy="479425"/>
          </a:xfrm>
          <a:prstGeom prst="rect">
            <a:avLst/>
          </a:prstGeom>
          <a:noFill/>
          <a:ln w="9525">
            <a:noFill/>
            <a:miter lim="800000"/>
            <a:headEnd/>
            <a:tailEnd/>
          </a:ln>
        </p:spPr>
        <p:txBody>
          <a:bodyPr lIns="19181" tIns="0" rIns="19181" bIns="0" anchor="b"/>
          <a:lstStyle/>
          <a:p>
            <a:pPr algn="r" defTabSz="920750" eaLnBrk="0" hangingPunct="0"/>
            <a:fld id="{00D4F5A6-B2F8-42E2-8295-FAC8318766FC}" type="slidenum">
              <a:rPr lang="en-US" sz="1000" b="0" i="1">
                <a:latin typeface="Times New Roman" pitchFamily="18" charset="0"/>
                <a:ea typeface="ＭＳ Ｐゴシック" charset="-128"/>
              </a:rPr>
              <a:pPr algn="r" defTabSz="920750" eaLnBrk="0" hangingPunct="0"/>
              <a:t>12</a:t>
            </a:fld>
            <a:endParaRPr lang="en-US" sz="1000" b="0" i="1">
              <a:latin typeface="Times New Roman" pitchFamily="18" charset="0"/>
              <a:ea typeface="ＭＳ Ｐゴシック" charset="-128"/>
            </a:endParaRPr>
          </a:p>
        </p:txBody>
      </p:sp>
      <p:sp>
        <p:nvSpPr>
          <p:cNvPr id="3090435" name="Rectangle 2"/>
          <p:cNvSpPr>
            <a:spLocks noGrp="1" noRot="1" noChangeAspect="1" noChangeArrowheads="1" noTextEdit="1"/>
          </p:cNvSpPr>
          <p:nvPr>
            <p:ph type="sldImg"/>
          </p:nvPr>
        </p:nvSpPr>
        <p:spPr>
          <a:xfrm>
            <a:off x="1257300" y="720725"/>
            <a:ext cx="4800600" cy="3600450"/>
          </a:xfrm>
          <a:ln/>
        </p:spPr>
      </p:sp>
      <p:sp>
        <p:nvSpPr>
          <p:cNvPr id="3090436" name="Rectangle 3"/>
          <p:cNvSpPr>
            <a:spLocks noGrp="1" noChangeArrowheads="1"/>
          </p:cNvSpPr>
          <p:nvPr>
            <p:ph type="body" idx="1"/>
          </p:nvPr>
        </p:nvSpPr>
        <p:spPr>
          <a:xfrm>
            <a:off x="974725" y="4559300"/>
            <a:ext cx="5365750" cy="4321175"/>
          </a:xfrm>
          <a:noFill/>
          <a:ln/>
        </p:spPr>
        <p:txBody>
          <a:bodyPr/>
          <a:lstStyle/>
          <a:p>
            <a:endParaRPr lang="en-GB" smtClean="0"/>
          </a:p>
        </p:txBody>
      </p:sp>
    </p:spTree>
    <p:extLst>
      <p:ext uri="{BB962C8B-B14F-4D97-AF65-F5344CB8AC3E}">
        <p14:creationId xmlns:p14="http://schemas.microsoft.com/office/powerpoint/2010/main" val="21671700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6577" name="Rectangle 5"/>
          <p:cNvSpPr txBox="1">
            <a:spLocks noGrp="1" noChangeArrowheads="1"/>
          </p:cNvSpPr>
          <p:nvPr/>
        </p:nvSpPr>
        <p:spPr bwMode="auto">
          <a:xfrm>
            <a:off x="4146550" y="9121775"/>
            <a:ext cx="3168650" cy="479425"/>
          </a:xfrm>
          <a:prstGeom prst="rect">
            <a:avLst/>
          </a:prstGeom>
          <a:noFill/>
          <a:ln w="9525">
            <a:noFill/>
            <a:miter lim="800000"/>
            <a:headEnd/>
            <a:tailEnd/>
          </a:ln>
        </p:spPr>
        <p:txBody>
          <a:bodyPr lIns="19181" tIns="0" rIns="19181" bIns="0" anchor="b"/>
          <a:lstStyle/>
          <a:p>
            <a:pPr algn="r" defTabSz="920750" eaLnBrk="0" hangingPunct="0"/>
            <a:fld id="{A503C0DF-351A-46C0-A2CA-F7607B811AFB}" type="slidenum">
              <a:rPr lang="en-US" sz="1000" b="0" i="1">
                <a:latin typeface="Times New Roman" pitchFamily="18" charset="0"/>
                <a:ea typeface="ＭＳ Ｐゴシック" charset="-128"/>
              </a:rPr>
              <a:pPr algn="r" defTabSz="920750" eaLnBrk="0" hangingPunct="0"/>
              <a:t>13</a:t>
            </a:fld>
            <a:endParaRPr lang="en-US" sz="1000" b="0" i="1">
              <a:latin typeface="Times New Roman" pitchFamily="18" charset="0"/>
              <a:ea typeface="ＭＳ Ｐゴシック" charset="-128"/>
            </a:endParaRPr>
          </a:p>
        </p:txBody>
      </p:sp>
      <p:sp>
        <p:nvSpPr>
          <p:cNvPr id="3096578" name="Rectangle 5"/>
          <p:cNvSpPr txBox="1">
            <a:spLocks noGrp="1" noChangeArrowheads="1"/>
          </p:cNvSpPr>
          <p:nvPr/>
        </p:nvSpPr>
        <p:spPr bwMode="auto">
          <a:xfrm>
            <a:off x="4146550" y="9121775"/>
            <a:ext cx="3168650" cy="479425"/>
          </a:xfrm>
          <a:prstGeom prst="rect">
            <a:avLst/>
          </a:prstGeom>
          <a:noFill/>
          <a:ln w="9525">
            <a:noFill/>
            <a:miter lim="800000"/>
            <a:headEnd/>
            <a:tailEnd/>
          </a:ln>
        </p:spPr>
        <p:txBody>
          <a:bodyPr lIns="19181" tIns="0" rIns="19181" bIns="0" anchor="b"/>
          <a:lstStyle/>
          <a:p>
            <a:pPr algn="r" defTabSz="920750" eaLnBrk="0" hangingPunct="0"/>
            <a:fld id="{34E81FA4-54AA-40B4-B6CA-82C0A09FDFD3}" type="slidenum">
              <a:rPr lang="en-US" sz="1000" b="0" i="1">
                <a:latin typeface="Times New Roman" pitchFamily="18" charset="0"/>
                <a:ea typeface="ＭＳ Ｐゴシック" charset="-128"/>
              </a:rPr>
              <a:pPr algn="r" defTabSz="920750" eaLnBrk="0" hangingPunct="0"/>
              <a:t>13</a:t>
            </a:fld>
            <a:endParaRPr lang="en-US" sz="1000" b="0" i="1">
              <a:latin typeface="Times New Roman" pitchFamily="18" charset="0"/>
              <a:ea typeface="ＭＳ Ｐゴシック" charset="-128"/>
            </a:endParaRPr>
          </a:p>
        </p:txBody>
      </p:sp>
      <p:sp>
        <p:nvSpPr>
          <p:cNvPr id="3096579" name="Rectangle 2"/>
          <p:cNvSpPr>
            <a:spLocks noGrp="1" noRot="1" noChangeAspect="1" noChangeArrowheads="1" noTextEdit="1"/>
          </p:cNvSpPr>
          <p:nvPr>
            <p:ph type="sldImg"/>
          </p:nvPr>
        </p:nvSpPr>
        <p:spPr>
          <a:xfrm>
            <a:off x="1257300" y="720725"/>
            <a:ext cx="4800600" cy="3600450"/>
          </a:xfrm>
          <a:ln/>
        </p:spPr>
      </p:sp>
      <p:sp>
        <p:nvSpPr>
          <p:cNvPr id="3096580" name="Rectangle 3"/>
          <p:cNvSpPr>
            <a:spLocks noGrp="1" noChangeArrowheads="1"/>
          </p:cNvSpPr>
          <p:nvPr>
            <p:ph type="body" idx="1"/>
          </p:nvPr>
        </p:nvSpPr>
        <p:spPr>
          <a:xfrm>
            <a:off x="974725" y="4559300"/>
            <a:ext cx="5365750" cy="4321175"/>
          </a:xfrm>
          <a:noFill/>
          <a:ln/>
        </p:spPr>
        <p:txBody>
          <a:bodyPr/>
          <a:lstStyle/>
          <a:p>
            <a:endParaRPr lang="en-GB" smtClean="0"/>
          </a:p>
          <a:p>
            <a:r>
              <a:rPr lang="en-GB" smtClean="0"/>
              <a:t>----- Meeting Notes (11/17/14 06:55) -----</a:t>
            </a:r>
          </a:p>
          <a:p>
            <a:r>
              <a:rPr lang="en-GB" smtClean="0"/>
              <a:t>Put description on SANA website of the programmatic interface</a:t>
            </a:r>
          </a:p>
        </p:txBody>
      </p:sp>
    </p:spTree>
    <p:extLst>
      <p:ext uri="{BB962C8B-B14F-4D97-AF65-F5344CB8AC3E}">
        <p14:creationId xmlns:p14="http://schemas.microsoft.com/office/powerpoint/2010/main" val="34811203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r>
              <a:rPr lang="en-US"/>
              <a:t>----- Meeting Notes (11/17/14 07:04) -----</a:t>
            </a:r>
          </a:p>
          <a:p>
            <a:r>
              <a:rPr lang="en-US"/>
              <a:t>GFT needs input from D-DOR</a:t>
            </a:r>
          </a:p>
          <a:p>
            <a:r>
              <a:rPr lang="en-US"/>
              <a:t>D-DOR service request is from MOC to multiple GS</a:t>
            </a:r>
          </a:p>
        </p:txBody>
      </p:sp>
      <p:sp>
        <p:nvSpPr>
          <p:cNvPr id="4" name="Slide Number Placeholder 3"/>
          <p:cNvSpPr>
            <a:spLocks noGrp="1"/>
          </p:cNvSpPr>
          <p:nvPr>
            <p:ph type="sldNum" sz="quarter" idx="10"/>
          </p:nvPr>
        </p:nvSpPr>
        <p:spPr/>
        <p:txBody>
          <a:bodyPr/>
          <a:lstStyle/>
          <a:p>
            <a:pPr>
              <a:defRPr/>
            </a:pPr>
            <a:fld id="{C1CAF83B-30F1-4420-86A9-ACD9B25FD0AD}" type="slidenum">
              <a:rPr lang="en-US" smtClean="0"/>
              <a:pPr>
                <a:defRPr/>
              </a:pPr>
              <a:t>14</a:t>
            </a:fld>
            <a:endParaRPr lang="en-US"/>
          </a:p>
        </p:txBody>
      </p:sp>
    </p:spTree>
    <p:extLst>
      <p:ext uri="{BB962C8B-B14F-4D97-AF65-F5344CB8AC3E}">
        <p14:creationId xmlns:p14="http://schemas.microsoft.com/office/powerpoint/2010/main" val="4630142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9649" name="Rectangle 5"/>
          <p:cNvSpPr txBox="1">
            <a:spLocks noGrp="1" noChangeArrowheads="1"/>
          </p:cNvSpPr>
          <p:nvPr/>
        </p:nvSpPr>
        <p:spPr bwMode="auto">
          <a:xfrm>
            <a:off x="4146550" y="9121775"/>
            <a:ext cx="3168650" cy="479425"/>
          </a:xfrm>
          <a:prstGeom prst="rect">
            <a:avLst/>
          </a:prstGeom>
          <a:noFill/>
          <a:ln w="9525">
            <a:noFill/>
            <a:miter lim="800000"/>
            <a:headEnd/>
            <a:tailEnd/>
          </a:ln>
        </p:spPr>
        <p:txBody>
          <a:bodyPr lIns="19181" tIns="0" rIns="19181" bIns="0" anchor="b"/>
          <a:lstStyle/>
          <a:p>
            <a:pPr algn="r" defTabSz="920750" eaLnBrk="0" hangingPunct="0"/>
            <a:fld id="{D714F93E-6482-43A2-9293-369E2A1E7868}" type="slidenum">
              <a:rPr lang="en-US" sz="1000" b="0" i="1">
                <a:latin typeface="Times New Roman" pitchFamily="18" charset="0"/>
                <a:ea typeface="ＭＳ Ｐゴシック" charset="-128"/>
              </a:rPr>
              <a:pPr algn="r" defTabSz="920750" eaLnBrk="0" hangingPunct="0"/>
              <a:t>26</a:t>
            </a:fld>
            <a:endParaRPr lang="en-US" sz="1000" b="0" i="1">
              <a:latin typeface="Times New Roman" pitchFamily="18" charset="0"/>
              <a:ea typeface="ＭＳ Ｐゴシック" charset="-128"/>
            </a:endParaRPr>
          </a:p>
        </p:txBody>
      </p:sp>
      <p:sp>
        <p:nvSpPr>
          <p:cNvPr id="3099650" name="Rectangle 2"/>
          <p:cNvSpPr>
            <a:spLocks noGrp="1" noRot="1" noChangeAspect="1" noChangeArrowheads="1" noTextEdit="1"/>
          </p:cNvSpPr>
          <p:nvPr>
            <p:ph type="sldImg"/>
          </p:nvPr>
        </p:nvSpPr>
        <p:spPr>
          <a:ln/>
        </p:spPr>
      </p:sp>
      <p:sp>
        <p:nvSpPr>
          <p:cNvPr id="3099651" name="Rectangle 3"/>
          <p:cNvSpPr>
            <a:spLocks noGrp="1" noChangeArrowheads="1"/>
          </p:cNvSpPr>
          <p:nvPr>
            <p:ph type="body" idx="1"/>
          </p:nvPr>
        </p:nvSpPr>
        <p:spPr>
          <a:noFill/>
          <a:ln/>
        </p:spPr>
        <p:txBody>
          <a:bodyPr/>
          <a:lstStyle/>
          <a:p>
            <a:endParaRPr lang="en-GB" smtClean="0"/>
          </a:p>
        </p:txBody>
      </p:sp>
    </p:spTree>
    <p:extLst>
      <p:ext uri="{BB962C8B-B14F-4D97-AF65-F5344CB8AC3E}">
        <p14:creationId xmlns:p14="http://schemas.microsoft.com/office/powerpoint/2010/main" val="20432105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1217" name="Rectangle 5"/>
          <p:cNvSpPr>
            <a:spLocks noGrp="1" noChangeArrowheads="1"/>
          </p:cNvSpPr>
          <p:nvPr>
            <p:ph type="sldNum" sz="quarter" idx="5"/>
          </p:nvPr>
        </p:nvSpPr>
        <p:spPr>
          <a:noFill/>
        </p:spPr>
        <p:txBody>
          <a:bodyPr/>
          <a:lstStyle/>
          <a:p>
            <a:fld id="{03439D22-D329-48EC-88BC-687625868BDF}" type="slidenum">
              <a:rPr lang="en-US" smtClean="0"/>
              <a:pPr/>
              <a:t>2</a:t>
            </a:fld>
            <a:endParaRPr lang="en-US" smtClean="0"/>
          </a:p>
        </p:txBody>
      </p:sp>
      <p:sp>
        <p:nvSpPr>
          <p:cNvPr id="3081218" name="Slide Image Placeholder 1"/>
          <p:cNvSpPr>
            <a:spLocks noGrp="1" noRot="1" noChangeAspect="1" noTextEdit="1"/>
          </p:cNvSpPr>
          <p:nvPr>
            <p:ph type="sldImg"/>
          </p:nvPr>
        </p:nvSpPr>
        <p:spPr>
          <a:ln/>
        </p:spPr>
      </p:sp>
      <p:sp>
        <p:nvSpPr>
          <p:cNvPr id="3081219" name="Notes Placeholder 2"/>
          <p:cNvSpPr>
            <a:spLocks noGrp="1"/>
          </p:cNvSpPr>
          <p:nvPr>
            <p:ph type="body" idx="1"/>
          </p:nvPr>
        </p:nvSpPr>
        <p:spPr>
          <a:noFill/>
          <a:ln/>
        </p:spPr>
        <p:txBody>
          <a:bodyPr/>
          <a:lstStyle/>
          <a:p>
            <a:endParaRPr lang="en-GB" smtClean="0"/>
          </a:p>
        </p:txBody>
      </p:sp>
      <p:sp>
        <p:nvSpPr>
          <p:cNvPr id="3081220" name="Slide Number Placeholder 3"/>
          <p:cNvSpPr txBox="1">
            <a:spLocks noGrp="1"/>
          </p:cNvSpPr>
          <p:nvPr/>
        </p:nvSpPr>
        <p:spPr bwMode="auto">
          <a:xfrm>
            <a:off x="4146550" y="9121775"/>
            <a:ext cx="3168650" cy="479425"/>
          </a:xfrm>
          <a:prstGeom prst="rect">
            <a:avLst/>
          </a:prstGeom>
          <a:noFill/>
          <a:ln w="9525">
            <a:noFill/>
            <a:miter lim="800000"/>
            <a:headEnd/>
            <a:tailEnd/>
          </a:ln>
        </p:spPr>
        <p:txBody>
          <a:bodyPr lIns="19181" tIns="0" rIns="19181" bIns="0" anchor="b"/>
          <a:lstStyle/>
          <a:p>
            <a:pPr algn="r" defTabSz="920750" eaLnBrk="0" hangingPunct="0"/>
            <a:fld id="{BF555149-7C8C-4D1D-B52D-34E4859CE77F}" type="slidenum">
              <a:rPr lang="en-US" sz="1000" b="0" i="1">
                <a:latin typeface="Times New Roman" pitchFamily="18" charset="0"/>
              </a:rPr>
              <a:pPr algn="r" defTabSz="920750" eaLnBrk="0" hangingPunct="0"/>
              <a:t>2</a:t>
            </a:fld>
            <a:endParaRPr lang="en-US" sz="1000" b="0" i="1">
              <a:latin typeface="Times New Roman" pitchFamily="18" charset="0"/>
            </a:endParaRPr>
          </a:p>
        </p:txBody>
      </p:sp>
    </p:spTree>
    <p:extLst>
      <p:ext uri="{BB962C8B-B14F-4D97-AF65-F5344CB8AC3E}">
        <p14:creationId xmlns:p14="http://schemas.microsoft.com/office/powerpoint/2010/main" val="37320565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3265" name="Slide Image Placeholder 1"/>
          <p:cNvSpPr>
            <a:spLocks noGrp="1" noRot="1" noChangeAspect="1" noTextEdit="1"/>
          </p:cNvSpPr>
          <p:nvPr>
            <p:ph type="sldImg"/>
          </p:nvPr>
        </p:nvSpPr>
        <p:spPr>
          <a:ln/>
        </p:spPr>
      </p:sp>
      <p:sp>
        <p:nvSpPr>
          <p:cNvPr id="3083266" name="Notes Placeholder 2"/>
          <p:cNvSpPr>
            <a:spLocks noGrp="1"/>
          </p:cNvSpPr>
          <p:nvPr>
            <p:ph type="body" idx="1"/>
          </p:nvPr>
        </p:nvSpPr>
        <p:spPr>
          <a:noFill/>
          <a:ln/>
        </p:spPr>
        <p:txBody>
          <a:bodyPr/>
          <a:lstStyle/>
          <a:p>
            <a:endParaRPr lang="en-GB" smtClean="0"/>
          </a:p>
        </p:txBody>
      </p:sp>
      <p:sp>
        <p:nvSpPr>
          <p:cNvPr id="3083267" name="Slide Number Placeholder 3"/>
          <p:cNvSpPr txBox="1">
            <a:spLocks noGrp="1"/>
          </p:cNvSpPr>
          <p:nvPr/>
        </p:nvSpPr>
        <p:spPr bwMode="auto">
          <a:xfrm>
            <a:off x="4146550" y="9121775"/>
            <a:ext cx="3168650" cy="479425"/>
          </a:xfrm>
          <a:prstGeom prst="rect">
            <a:avLst/>
          </a:prstGeom>
          <a:noFill/>
          <a:ln w="9525">
            <a:noFill/>
            <a:miter lim="800000"/>
            <a:headEnd/>
            <a:tailEnd/>
          </a:ln>
        </p:spPr>
        <p:txBody>
          <a:bodyPr lIns="19181" tIns="0" rIns="19181" bIns="0" anchor="b"/>
          <a:lstStyle/>
          <a:p>
            <a:pPr algn="r" defTabSz="920750" eaLnBrk="0" hangingPunct="0"/>
            <a:fld id="{3DA6DB93-BD56-4F78-8E7A-E5F27C01C29F}" type="slidenum">
              <a:rPr lang="en-US" sz="1000" b="0" i="1">
                <a:latin typeface="Times New Roman" pitchFamily="18" charset="0"/>
                <a:ea typeface="ＭＳ Ｐゴシック" charset="-128"/>
              </a:rPr>
              <a:pPr algn="r" defTabSz="920750" eaLnBrk="0" hangingPunct="0"/>
              <a:t>3</a:t>
            </a:fld>
            <a:endParaRPr lang="en-US" sz="1000" b="0" i="1">
              <a:latin typeface="Times New Roman" pitchFamily="18" charset="0"/>
              <a:ea typeface="ＭＳ Ｐゴシック" charset="-128"/>
            </a:endParaRPr>
          </a:p>
        </p:txBody>
      </p:sp>
    </p:spTree>
    <p:extLst>
      <p:ext uri="{BB962C8B-B14F-4D97-AF65-F5344CB8AC3E}">
        <p14:creationId xmlns:p14="http://schemas.microsoft.com/office/powerpoint/2010/main" val="15072085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5"/>
          <p:cNvSpPr txBox="1">
            <a:spLocks noGrp="1" noChangeArrowheads="1"/>
          </p:cNvSpPr>
          <p:nvPr/>
        </p:nvSpPr>
        <p:spPr bwMode="auto">
          <a:xfrm>
            <a:off x="4146974" y="9121140"/>
            <a:ext cx="3168226" cy="480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179" tIns="0" rIns="19179" bIns="0" anchor="b"/>
          <a:lstStyle>
            <a:lvl1pPr defTabSz="869950" eaLnBrk="0" hangingPunct="0">
              <a:defRPr kumimoji="1" sz="2400">
                <a:solidFill>
                  <a:schemeClr val="tx1"/>
                </a:solidFill>
                <a:latin typeface="Times" charset="0"/>
                <a:ea typeface="Osaka" charset="0"/>
                <a:cs typeface="Osaka" charset="0"/>
              </a:defRPr>
            </a:lvl1pPr>
            <a:lvl2pPr marL="742950" indent="-285750" defTabSz="869950" eaLnBrk="0" hangingPunct="0">
              <a:defRPr kumimoji="1" sz="2400">
                <a:solidFill>
                  <a:schemeClr val="tx1"/>
                </a:solidFill>
                <a:latin typeface="Times" charset="0"/>
                <a:ea typeface="Osaka" charset="0"/>
                <a:cs typeface="Osaka" charset="0"/>
              </a:defRPr>
            </a:lvl2pPr>
            <a:lvl3pPr marL="1143000" indent="-228600" defTabSz="869950" eaLnBrk="0" hangingPunct="0">
              <a:defRPr kumimoji="1" sz="2400">
                <a:solidFill>
                  <a:schemeClr val="tx1"/>
                </a:solidFill>
                <a:latin typeface="Times" charset="0"/>
                <a:ea typeface="Osaka" charset="0"/>
                <a:cs typeface="Osaka" charset="0"/>
              </a:defRPr>
            </a:lvl3pPr>
            <a:lvl4pPr marL="1600200" indent="-228600" defTabSz="869950" eaLnBrk="0" hangingPunct="0">
              <a:defRPr kumimoji="1" sz="2400">
                <a:solidFill>
                  <a:schemeClr val="tx1"/>
                </a:solidFill>
                <a:latin typeface="Times" charset="0"/>
                <a:ea typeface="Osaka" charset="0"/>
                <a:cs typeface="Osaka" charset="0"/>
              </a:defRPr>
            </a:lvl4pPr>
            <a:lvl5pPr marL="2057400" indent="-228600" defTabSz="869950" eaLnBrk="0" hangingPunct="0">
              <a:defRPr kumimoji="1" sz="2400">
                <a:solidFill>
                  <a:schemeClr val="tx1"/>
                </a:solidFill>
                <a:latin typeface="Times" charset="0"/>
                <a:ea typeface="Osaka" charset="0"/>
                <a:cs typeface="Osaka" charset="0"/>
              </a:defRPr>
            </a:lvl5pPr>
            <a:lvl6pPr marL="2514600" indent="-228600" defTabSz="869950" eaLnBrk="0" fontAlgn="base" hangingPunct="0">
              <a:spcBef>
                <a:spcPct val="0"/>
              </a:spcBef>
              <a:spcAft>
                <a:spcPct val="0"/>
              </a:spcAft>
              <a:defRPr kumimoji="1" sz="2400">
                <a:solidFill>
                  <a:schemeClr val="tx1"/>
                </a:solidFill>
                <a:latin typeface="Times" charset="0"/>
                <a:ea typeface="Osaka" charset="0"/>
                <a:cs typeface="Osaka" charset="0"/>
              </a:defRPr>
            </a:lvl6pPr>
            <a:lvl7pPr marL="2971800" indent="-228600" defTabSz="869950" eaLnBrk="0" fontAlgn="base" hangingPunct="0">
              <a:spcBef>
                <a:spcPct val="0"/>
              </a:spcBef>
              <a:spcAft>
                <a:spcPct val="0"/>
              </a:spcAft>
              <a:defRPr kumimoji="1" sz="2400">
                <a:solidFill>
                  <a:schemeClr val="tx1"/>
                </a:solidFill>
                <a:latin typeface="Times" charset="0"/>
                <a:ea typeface="Osaka" charset="0"/>
                <a:cs typeface="Osaka" charset="0"/>
              </a:defRPr>
            </a:lvl7pPr>
            <a:lvl8pPr marL="3429000" indent="-228600" defTabSz="869950" eaLnBrk="0" fontAlgn="base" hangingPunct="0">
              <a:spcBef>
                <a:spcPct val="0"/>
              </a:spcBef>
              <a:spcAft>
                <a:spcPct val="0"/>
              </a:spcAft>
              <a:defRPr kumimoji="1" sz="2400">
                <a:solidFill>
                  <a:schemeClr val="tx1"/>
                </a:solidFill>
                <a:latin typeface="Times" charset="0"/>
                <a:ea typeface="Osaka" charset="0"/>
                <a:cs typeface="Osaka" charset="0"/>
              </a:defRPr>
            </a:lvl8pPr>
            <a:lvl9pPr marL="3886200" indent="-228600" defTabSz="869950" eaLnBrk="0" fontAlgn="base" hangingPunct="0">
              <a:spcBef>
                <a:spcPct val="0"/>
              </a:spcBef>
              <a:spcAft>
                <a:spcPct val="0"/>
              </a:spcAft>
              <a:defRPr kumimoji="1" sz="2400">
                <a:solidFill>
                  <a:schemeClr val="tx1"/>
                </a:solidFill>
                <a:latin typeface="Times" charset="0"/>
                <a:ea typeface="Osaka" charset="0"/>
                <a:cs typeface="Osaka" charset="0"/>
              </a:defRPr>
            </a:lvl9pPr>
          </a:lstStyle>
          <a:p>
            <a:pPr algn="r"/>
            <a:fld id="{72EDB2B2-5465-E941-9836-B419F551C92E}" type="slidenum">
              <a:rPr lang="en-US" sz="1000" i="1">
                <a:latin typeface="Times New Roman" charset="0"/>
                <a:cs typeface="MS PGothic" charset="0"/>
              </a:rPr>
              <a:pPr algn="r"/>
              <a:t>5</a:t>
            </a:fld>
            <a:endParaRPr lang="en-US" sz="1000" i="1">
              <a:latin typeface="Times New Roman" charset="0"/>
              <a:cs typeface="MS PGothic" charset="0"/>
            </a:endParaRPr>
          </a:p>
        </p:txBody>
      </p:sp>
      <p:sp>
        <p:nvSpPr>
          <p:cNvPr id="18434" name="Rectangle 5"/>
          <p:cNvSpPr txBox="1">
            <a:spLocks noGrp="1" noChangeArrowheads="1"/>
          </p:cNvSpPr>
          <p:nvPr/>
        </p:nvSpPr>
        <p:spPr bwMode="auto">
          <a:xfrm>
            <a:off x="4146974" y="9121140"/>
            <a:ext cx="3168226" cy="480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179" tIns="0" rIns="19179" bIns="0" anchor="b"/>
          <a:lstStyle>
            <a:lvl1pPr defTabSz="869950" eaLnBrk="0" hangingPunct="0">
              <a:defRPr kumimoji="1" sz="2400">
                <a:solidFill>
                  <a:schemeClr val="tx1"/>
                </a:solidFill>
                <a:latin typeface="Times" charset="0"/>
                <a:ea typeface="Osaka" charset="0"/>
                <a:cs typeface="Osaka" charset="0"/>
              </a:defRPr>
            </a:lvl1pPr>
            <a:lvl2pPr marL="742950" indent="-285750" defTabSz="869950" eaLnBrk="0" hangingPunct="0">
              <a:defRPr kumimoji="1" sz="2400">
                <a:solidFill>
                  <a:schemeClr val="tx1"/>
                </a:solidFill>
                <a:latin typeface="Times" charset="0"/>
                <a:ea typeface="Osaka" charset="0"/>
                <a:cs typeface="Osaka" charset="0"/>
              </a:defRPr>
            </a:lvl2pPr>
            <a:lvl3pPr marL="1143000" indent="-228600" defTabSz="869950" eaLnBrk="0" hangingPunct="0">
              <a:defRPr kumimoji="1" sz="2400">
                <a:solidFill>
                  <a:schemeClr val="tx1"/>
                </a:solidFill>
                <a:latin typeface="Times" charset="0"/>
                <a:ea typeface="Osaka" charset="0"/>
                <a:cs typeface="Osaka" charset="0"/>
              </a:defRPr>
            </a:lvl3pPr>
            <a:lvl4pPr marL="1600200" indent="-228600" defTabSz="869950" eaLnBrk="0" hangingPunct="0">
              <a:defRPr kumimoji="1" sz="2400">
                <a:solidFill>
                  <a:schemeClr val="tx1"/>
                </a:solidFill>
                <a:latin typeface="Times" charset="0"/>
                <a:ea typeface="Osaka" charset="0"/>
                <a:cs typeface="Osaka" charset="0"/>
              </a:defRPr>
            </a:lvl4pPr>
            <a:lvl5pPr marL="2057400" indent="-228600" defTabSz="869950" eaLnBrk="0" hangingPunct="0">
              <a:defRPr kumimoji="1" sz="2400">
                <a:solidFill>
                  <a:schemeClr val="tx1"/>
                </a:solidFill>
                <a:latin typeface="Times" charset="0"/>
                <a:ea typeface="Osaka" charset="0"/>
                <a:cs typeface="Osaka" charset="0"/>
              </a:defRPr>
            </a:lvl5pPr>
            <a:lvl6pPr marL="2514600" indent="-228600" defTabSz="869950" eaLnBrk="0" fontAlgn="base" hangingPunct="0">
              <a:spcBef>
                <a:spcPct val="0"/>
              </a:spcBef>
              <a:spcAft>
                <a:spcPct val="0"/>
              </a:spcAft>
              <a:defRPr kumimoji="1" sz="2400">
                <a:solidFill>
                  <a:schemeClr val="tx1"/>
                </a:solidFill>
                <a:latin typeface="Times" charset="0"/>
                <a:ea typeface="Osaka" charset="0"/>
                <a:cs typeface="Osaka" charset="0"/>
              </a:defRPr>
            </a:lvl6pPr>
            <a:lvl7pPr marL="2971800" indent="-228600" defTabSz="869950" eaLnBrk="0" fontAlgn="base" hangingPunct="0">
              <a:spcBef>
                <a:spcPct val="0"/>
              </a:spcBef>
              <a:spcAft>
                <a:spcPct val="0"/>
              </a:spcAft>
              <a:defRPr kumimoji="1" sz="2400">
                <a:solidFill>
                  <a:schemeClr val="tx1"/>
                </a:solidFill>
                <a:latin typeface="Times" charset="0"/>
                <a:ea typeface="Osaka" charset="0"/>
                <a:cs typeface="Osaka" charset="0"/>
              </a:defRPr>
            </a:lvl7pPr>
            <a:lvl8pPr marL="3429000" indent="-228600" defTabSz="869950" eaLnBrk="0" fontAlgn="base" hangingPunct="0">
              <a:spcBef>
                <a:spcPct val="0"/>
              </a:spcBef>
              <a:spcAft>
                <a:spcPct val="0"/>
              </a:spcAft>
              <a:defRPr kumimoji="1" sz="2400">
                <a:solidFill>
                  <a:schemeClr val="tx1"/>
                </a:solidFill>
                <a:latin typeface="Times" charset="0"/>
                <a:ea typeface="Osaka" charset="0"/>
                <a:cs typeface="Osaka" charset="0"/>
              </a:defRPr>
            </a:lvl8pPr>
            <a:lvl9pPr marL="3886200" indent="-228600" defTabSz="869950" eaLnBrk="0" fontAlgn="base" hangingPunct="0">
              <a:spcBef>
                <a:spcPct val="0"/>
              </a:spcBef>
              <a:spcAft>
                <a:spcPct val="0"/>
              </a:spcAft>
              <a:defRPr kumimoji="1" sz="2400">
                <a:solidFill>
                  <a:schemeClr val="tx1"/>
                </a:solidFill>
                <a:latin typeface="Times" charset="0"/>
                <a:ea typeface="Osaka" charset="0"/>
                <a:cs typeface="Osaka" charset="0"/>
              </a:defRPr>
            </a:lvl9pPr>
          </a:lstStyle>
          <a:p>
            <a:pPr algn="r"/>
            <a:fld id="{FBEDCBB4-6EE7-F64D-B42D-36448A45A90D}" type="slidenum">
              <a:rPr lang="en-US" sz="1000" i="1">
                <a:latin typeface="Times New Roman" charset="0"/>
                <a:cs typeface="MS PGothic" charset="0"/>
              </a:rPr>
              <a:pPr algn="r"/>
              <a:t>5</a:t>
            </a:fld>
            <a:endParaRPr lang="en-US" sz="1000" i="1">
              <a:latin typeface="Times New Roman" charset="0"/>
              <a:cs typeface="MS PGothic" charset="0"/>
            </a:endParaRPr>
          </a:p>
        </p:txBody>
      </p:sp>
      <p:sp>
        <p:nvSpPr>
          <p:cNvPr id="14340" name="Rectangle 2"/>
          <p:cNvSpPr>
            <a:spLocks noGrp="1" noRot="1" noChangeAspect="1" noChangeArrowheads="1" noTextEdit="1"/>
          </p:cNvSpPr>
          <p:nvPr>
            <p:ph type="sldImg"/>
          </p:nvPr>
        </p:nvSpPr>
        <p:spPr>
          <a:xfrm>
            <a:off x="1257300" y="720725"/>
            <a:ext cx="4802188" cy="3600450"/>
          </a:xfrm>
          <a:ln/>
        </p:spPr>
      </p:sp>
      <p:sp>
        <p:nvSpPr>
          <p:cNvPr id="14341" name="Rectangle 3"/>
          <p:cNvSpPr>
            <a:spLocks noGrp="1" noChangeArrowheads="1"/>
          </p:cNvSpPr>
          <p:nvPr>
            <p:ph type="body" idx="1"/>
          </p:nvPr>
        </p:nvSpPr>
        <p:spPr>
          <a:xfrm>
            <a:off x="975360" y="4558904"/>
            <a:ext cx="5364480" cy="4322206"/>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pPr>
              <a:defRPr/>
            </a:pPr>
            <a:endParaRPr lang="en-GB">
              <a:latin typeface="Times" charset="0"/>
              <a:ea typeface="Osaka" charset="0"/>
            </a:endParaRPr>
          </a:p>
        </p:txBody>
      </p:sp>
    </p:spTree>
    <p:extLst>
      <p:ext uri="{BB962C8B-B14F-4D97-AF65-F5344CB8AC3E}">
        <p14:creationId xmlns:p14="http://schemas.microsoft.com/office/powerpoint/2010/main" val="1445371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5"/>
          <p:cNvSpPr txBox="1">
            <a:spLocks noGrp="1" noChangeArrowheads="1"/>
          </p:cNvSpPr>
          <p:nvPr/>
        </p:nvSpPr>
        <p:spPr bwMode="auto">
          <a:xfrm>
            <a:off x="4146974" y="9121140"/>
            <a:ext cx="3168226" cy="480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179" tIns="0" rIns="19179" bIns="0" anchor="b"/>
          <a:lstStyle>
            <a:lvl1pPr defTabSz="869950" eaLnBrk="0" hangingPunct="0">
              <a:defRPr kumimoji="1" sz="2400">
                <a:solidFill>
                  <a:schemeClr val="tx1"/>
                </a:solidFill>
                <a:latin typeface="Times" charset="0"/>
                <a:ea typeface="Osaka" charset="0"/>
                <a:cs typeface="Osaka" charset="0"/>
              </a:defRPr>
            </a:lvl1pPr>
            <a:lvl2pPr marL="742950" indent="-285750" defTabSz="869950" eaLnBrk="0" hangingPunct="0">
              <a:defRPr kumimoji="1" sz="2400">
                <a:solidFill>
                  <a:schemeClr val="tx1"/>
                </a:solidFill>
                <a:latin typeface="Times" charset="0"/>
                <a:ea typeface="Osaka" charset="0"/>
                <a:cs typeface="Osaka" charset="0"/>
              </a:defRPr>
            </a:lvl2pPr>
            <a:lvl3pPr marL="1143000" indent="-228600" defTabSz="869950" eaLnBrk="0" hangingPunct="0">
              <a:defRPr kumimoji="1" sz="2400">
                <a:solidFill>
                  <a:schemeClr val="tx1"/>
                </a:solidFill>
                <a:latin typeface="Times" charset="0"/>
                <a:ea typeface="Osaka" charset="0"/>
                <a:cs typeface="Osaka" charset="0"/>
              </a:defRPr>
            </a:lvl3pPr>
            <a:lvl4pPr marL="1600200" indent="-228600" defTabSz="869950" eaLnBrk="0" hangingPunct="0">
              <a:defRPr kumimoji="1" sz="2400">
                <a:solidFill>
                  <a:schemeClr val="tx1"/>
                </a:solidFill>
                <a:latin typeface="Times" charset="0"/>
                <a:ea typeface="Osaka" charset="0"/>
                <a:cs typeface="Osaka" charset="0"/>
              </a:defRPr>
            </a:lvl4pPr>
            <a:lvl5pPr marL="2057400" indent="-228600" defTabSz="869950" eaLnBrk="0" hangingPunct="0">
              <a:defRPr kumimoji="1" sz="2400">
                <a:solidFill>
                  <a:schemeClr val="tx1"/>
                </a:solidFill>
                <a:latin typeface="Times" charset="0"/>
                <a:ea typeface="Osaka" charset="0"/>
                <a:cs typeface="Osaka" charset="0"/>
              </a:defRPr>
            </a:lvl5pPr>
            <a:lvl6pPr marL="2514600" indent="-228600" defTabSz="869950" eaLnBrk="0" fontAlgn="base" hangingPunct="0">
              <a:spcBef>
                <a:spcPct val="0"/>
              </a:spcBef>
              <a:spcAft>
                <a:spcPct val="0"/>
              </a:spcAft>
              <a:defRPr kumimoji="1" sz="2400">
                <a:solidFill>
                  <a:schemeClr val="tx1"/>
                </a:solidFill>
                <a:latin typeface="Times" charset="0"/>
                <a:ea typeface="Osaka" charset="0"/>
                <a:cs typeface="Osaka" charset="0"/>
              </a:defRPr>
            </a:lvl6pPr>
            <a:lvl7pPr marL="2971800" indent="-228600" defTabSz="869950" eaLnBrk="0" fontAlgn="base" hangingPunct="0">
              <a:spcBef>
                <a:spcPct val="0"/>
              </a:spcBef>
              <a:spcAft>
                <a:spcPct val="0"/>
              </a:spcAft>
              <a:defRPr kumimoji="1" sz="2400">
                <a:solidFill>
                  <a:schemeClr val="tx1"/>
                </a:solidFill>
                <a:latin typeface="Times" charset="0"/>
                <a:ea typeface="Osaka" charset="0"/>
                <a:cs typeface="Osaka" charset="0"/>
              </a:defRPr>
            </a:lvl7pPr>
            <a:lvl8pPr marL="3429000" indent="-228600" defTabSz="869950" eaLnBrk="0" fontAlgn="base" hangingPunct="0">
              <a:spcBef>
                <a:spcPct val="0"/>
              </a:spcBef>
              <a:spcAft>
                <a:spcPct val="0"/>
              </a:spcAft>
              <a:defRPr kumimoji="1" sz="2400">
                <a:solidFill>
                  <a:schemeClr val="tx1"/>
                </a:solidFill>
                <a:latin typeface="Times" charset="0"/>
                <a:ea typeface="Osaka" charset="0"/>
                <a:cs typeface="Osaka" charset="0"/>
              </a:defRPr>
            </a:lvl8pPr>
            <a:lvl9pPr marL="3886200" indent="-228600" defTabSz="869950" eaLnBrk="0" fontAlgn="base" hangingPunct="0">
              <a:spcBef>
                <a:spcPct val="0"/>
              </a:spcBef>
              <a:spcAft>
                <a:spcPct val="0"/>
              </a:spcAft>
              <a:defRPr kumimoji="1" sz="2400">
                <a:solidFill>
                  <a:schemeClr val="tx1"/>
                </a:solidFill>
                <a:latin typeface="Times" charset="0"/>
                <a:ea typeface="Osaka" charset="0"/>
                <a:cs typeface="Osaka" charset="0"/>
              </a:defRPr>
            </a:lvl9pPr>
          </a:lstStyle>
          <a:p>
            <a:pPr algn="r"/>
            <a:fld id="{72EDB2B2-5465-E941-9836-B419F551C92E}" type="slidenum">
              <a:rPr lang="en-US" sz="1000" i="1">
                <a:latin typeface="Times New Roman" charset="0"/>
                <a:cs typeface="MS PGothic" charset="0"/>
              </a:rPr>
              <a:pPr algn="r"/>
              <a:t>6</a:t>
            </a:fld>
            <a:endParaRPr lang="en-US" sz="1000" i="1">
              <a:latin typeface="Times New Roman" charset="0"/>
              <a:cs typeface="MS PGothic" charset="0"/>
            </a:endParaRPr>
          </a:p>
        </p:txBody>
      </p:sp>
      <p:sp>
        <p:nvSpPr>
          <p:cNvPr id="18434" name="Rectangle 5"/>
          <p:cNvSpPr txBox="1">
            <a:spLocks noGrp="1" noChangeArrowheads="1"/>
          </p:cNvSpPr>
          <p:nvPr/>
        </p:nvSpPr>
        <p:spPr bwMode="auto">
          <a:xfrm>
            <a:off x="4146974" y="9121140"/>
            <a:ext cx="3168226" cy="480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179" tIns="0" rIns="19179" bIns="0" anchor="b"/>
          <a:lstStyle>
            <a:lvl1pPr defTabSz="869950" eaLnBrk="0" hangingPunct="0">
              <a:defRPr kumimoji="1" sz="2400">
                <a:solidFill>
                  <a:schemeClr val="tx1"/>
                </a:solidFill>
                <a:latin typeface="Times" charset="0"/>
                <a:ea typeface="Osaka" charset="0"/>
                <a:cs typeface="Osaka" charset="0"/>
              </a:defRPr>
            </a:lvl1pPr>
            <a:lvl2pPr marL="742950" indent="-285750" defTabSz="869950" eaLnBrk="0" hangingPunct="0">
              <a:defRPr kumimoji="1" sz="2400">
                <a:solidFill>
                  <a:schemeClr val="tx1"/>
                </a:solidFill>
                <a:latin typeface="Times" charset="0"/>
                <a:ea typeface="Osaka" charset="0"/>
                <a:cs typeface="Osaka" charset="0"/>
              </a:defRPr>
            </a:lvl2pPr>
            <a:lvl3pPr marL="1143000" indent="-228600" defTabSz="869950" eaLnBrk="0" hangingPunct="0">
              <a:defRPr kumimoji="1" sz="2400">
                <a:solidFill>
                  <a:schemeClr val="tx1"/>
                </a:solidFill>
                <a:latin typeface="Times" charset="0"/>
                <a:ea typeface="Osaka" charset="0"/>
                <a:cs typeface="Osaka" charset="0"/>
              </a:defRPr>
            </a:lvl3pPr>
            <a:lvl4pPr marL="1600200" indent="-228600" defTabSz="869950" eaLnBrk="0" hangingPunct="0">
              <a:defRPr kumimoji="1" sz="2400">
                <a:solidFill>
                  <a:schemeClr val="tx1"/>
                </a:solidFill>
                <a:latin typeface="Times" charset="0"/>
                <a:ea typeface="Osaka" charset="0"/>
                <a:cs typeface="Osaka" charset="0"/>
              </a:defRPr>
            </a:lvl4pPr>
            <a:lvl5pPr marL="2057400" indent="-228600" defTabSz="869950" eaLnBrk="0" hangingPunct="0">
              <a:defRPr kumimoji="1" sz="2400">
                <a:solidFill>
                  <a:schemeClr val="tx1"/>
                </a:solidFill>
                <a:latin typeface="Times" charset="0"/>
                <a:ea typeface="Osaka" charset="0"/>
                <a:cs typeface="Osaka" charset="0"/>
              </a:defRPr>
            </a:lvl5pPr>
            <a:lvl6pPr marL="2514600" indent="-228600" defTabSz="869950" eaLnBrk="0" fontAlgn="base" hangingPunct="0">
              <a:spcBef>
                <a:spcPct val="0"/>
              </a:spcBef>
              <a:spcAft>
                <a:spcPct val="0"/>
              </a:spcAft>
              <a:defRPr kumimoji="1" sz="2400">
                <a:solidFill>
                  <a:schemeClr val="tx1"/>
                </a:solidFill>
                <a:latin typeface="Times" charset="0"/>
                <a:ea typeface="Osaka" charset="0"/>
                <a:cs typeface="Osaka" charset="0"/>
              </a:defRPr>
            </a:lvl6pPr>
            <a:lvl7pPr marL="2971800" indent="-228600" defTabSz="869950" eaLnBrk="0" fontAlgn="base" hangingPunct="0">
              <a:spcBef>
                <a:spcPct val="0"/>
              </a:spcBef>
              <a:spcAft>
                <a:spcPct val="0"/>
              </a:spcAft>
              <a:defRPr kumimoji="1" sz="2400">
                <a:solidFill>
                  <a:schemeClr val="tx1"/>
                </a:solidFill>
                <a:latin typeface="Times" charset="0"/>
                <a:ea typeface="Osaka" charset="0"/>
                <a:cs typeface="Osaka" charset="0"/>
              </a:defRPr>
            </a:lvl7pPr>
            <a:lvl8pPr marL="3429000" indent="-228600" defTabSz="869950" eaLnBrk="0" fontAlgn="base" hangingPunct="0">
              <a:spcBef>
                <a:spcPct val="0"/>
              </a:spcBef>
              <a:spcAft>
                <a:spcPct val="0"/>
              </a:spcAft>
              <a:defRPr kumimoji="1" sz="2400">
                <a:solidFill>
                  <a:schemeClr val="tx1"/>
                </a:solidFill>
                <a:latin typeface="Times" charset="0"/>
                <a:ea typeface="Osaka" charset="0"/>
                <a:cs typeface="Osaka" charset="0"/>
              </a:defRPr>
            </a:lvl8pPr>
            <a:lvl9pPr marL="3886200" indent="-228600" defTabSz="869950" eaLnBrk="0" fontAlgn="base" hangingPunct="0">
              <a:spcBef>
                <a:spcPct val="0"/>
              </a:spcBef>
              <a:spcAft>
                <a:spcPct val="0"/>
              </a:spcAft>
              <a:defRPr kumimoji="1" sz="2400">
                <a:solidFill>
                  <a:schemeClr val="tx1"/>
                </a:solidFill>
                <a:latin typeface="Times" charset="0"/>
                <a:ea typeface="Osaka" charset="0"/>
                <a:cs typeface="Osaka" charset="0"/>
              </a:defRPr>
            </a:lvl9pPr>
          </a:lstStyle>
          <a:p>
            <a:pPr algn="r"/>
            <a:fld id="{FBEDCBB4-6EE7-F64D-B42D-36448A45A90D}" type="slidenum">
              <a:rPr lang="en-US" sz="1000" i="1">
                <a:latin typeface="Times New Roman" charset="0"/>
                <a:cs typeface="MS PGothic" charset="0"/>
              </a:rPr>
              <a:pPr algn="r"/>
              <a:t>6</a:t>
            </a:fld>
            <a:endParaRPr lang="en-US" sz="1000" i="1">
              <a:latin typeface="Times New Roman" charset="0"/>
              <a:cs typeface="MS PGothic" charset="0"/>
            </a:endParaRPr>
          </a:p>
        </p:txBody>
      </p:sp>
      <p:sp>
        <p:nvSpPr>
          <p:cNvPr id="14340" name="Rectangle 2"/>
          <p:cNvSpPr>
            <a:spLocks noGrp="1" noRot="1" noChangeAspect="1" noChangeArrowheads="1" noTextEdit="1"/>
          </p:cNvSpPr>
          <p:nvPr>
            <p:ph type="sldImg"/>
          </p:nvPr>
        </p:nvSpPr>
        <p:spPr>
          <a:xfrm>
            <a:off x="1257300" y="720725"/>
            <a:ext cx="4802188" cy="3600450"/>
          </a:xfrm>
          <a:ln/>
        </p:spPr>
      </p:sp>
      <p:sp>
        <p:nvSpPr>
          <p:cNvPr id="14341" name="Rectangle 3"/>
          <p:cNvSpPr>
            <a:spLocks noGrp="1" noChangeArrowheads="1"/>
          </p:cNvSpPr>
          <p:nvPr>
            <p:ph type="body" idx="1"/>
          </p:nvPr>
        </p:nvSpPr>
        <p:spPr>
          <a:xfrm>
            <a:off x="975360" y="4558904"/>
            <a:ext cx="5364480" cy="4322206"/>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pPr>
              <a:defRPr/>
            </a:pPr>
            <a:endParaRPr lang="en-GB">
              <a:latin typeface="Times" charset="0"/>
              <a:ea typeface="Osaka" charset="0"/>
            </a:endParaRPr>
          </a:p>
        </p:txBody>
      </p:sp>
    </p:spTree>
    <p:extLst>
      <p:ext uri="{BB962C8B-B14F-4D97-AF65-F5344CB8AC3E}">
        <p14:creationId xmlns:p14="http://schemas.microsoft.com/office/powerpoint/2010/main" val="1445371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0433" name="Rectangle 5"/>
          <p:cNvSpPr txBox="1">
            <a:spLocks noGrp="1" noChangeArrowheads="1"/>
          </p:cNvSpPr>
          <p:nvPr/>
        </p:nvSpPr>
        <p:spPr bwMode="auto">
          <a:xfrm>
            <a:off x="4146550" y="9121775"/>
            <a:ext cx="3168650" cy="479425"/>
          </a:xfrm>
          <a:prstGeom prst="rect">
            <a:avLst/>
          </a:prstGeom>
          <a:noFill/>
          <a:ln w="9525">
            <a:noFill/>
            <a:miter lim="800000"/>
            <a:headEnd/>
            <a:tailEnd/>
          </a:ln>
        </p:spPr>
        <p:txBody>
          <a:bodyPr lIns="19181" tIns="0" rIns="19181" bIns="0" anchor="b"/>
          <a:lstStyle/>
          <a:p>
            <a:pPr algn="r" defTabSz="920750" eaLnBrk="0" hangingPunct="0"/>
            <a:fld id="{5B14480A-140E-4884-8C0C-C59F3385B9AA}" type="slidenum">
              <a:rPr lang="en-US" sz="1000" b="0" i="1">
                <a:latin typeface="Times New Roman" pitchFamily="18" charset="0"/>
                <a:ea typeface="ＭＳ Ｐゴシック" charset="-128"/>
              </a:rPr>
              <a:pPr algn="r" defTabSz="920750" eaLnBrk="0" hangingPunct="0"/>
              <a:t>7</a:t>
            </a:fld>
            <a:endParaRPr lang="en-US" sz="1000" b="0" i="1">
              <a:latin typeface="Times New Roman" pitchFamily="18" charset="0"/>
              <a:ea typeface="ＭＳ Ｐゴシック" charset="-128"/>
            </a:endParaRPr>
          </a:p>
        </p:txBody>
      </p:sp>
      <p:sp>
        <p:nvSpPr>
          <p:cNvPr id="3090434" name="Rectangle 5"/>
          <p:cNvSpPr txBox="1">
            <a:spLocks noGrp="1" noChangeArrowheads="1"/>
          </p:cNvSpPr>
          <p:nvPr/>
        </p:nvSpPr>
        <p:spPr bwMode="auto">
          <a:xfrm>
            <a:off x="4146550" y="9121775"/>
            <a:ext cx="3168650" cy="479425"/>
          </a:xfrm>
          <a:prstGeom prst="rect">
            <a:avLst/>
          </a:prstGeom>
          <a:noFill/>
          <a:ln w="9525">
            <a:noFill/>
            <a:miter lim="800000"/>
            <a:headEnd/>
            <a:tailEnd/>
          </a:ln>
        </p:spPr>
        <p:txBody>
          <a:bodyPr lIns="19181" tIns="0" rIns="19181" bIns="0" anchor="b"/>
          <a:lstStyle/>
          <a:p>
            <a:pPr algn="r" defTabSz="920750" eaLnBrk="0" hangingPunct="0"/>
            <a:fld id="{00D4F5A6-B2F8-42E2-8295-FAC8318766FC}" type="slidenum">
              <a:rPr lang="en-US" sz="1000" b="0" i="1">
                <a:latin typeface="Times New Roman" pitchFamily="18" charset="0"/>
                <a:ea typeface="ＭＳ Ｐゴシック" charset="-128"/>
              </a:rPr>
              <a:pPr algn="r" defTabSz="920750" eaLnBrk="0" hangingPunct="0"/>
              <a:t>7</a:t>
            </a:fld>
            <a:endParaRPr lang="en-US" sz="1000" b="0" i="1">
              <a:latin typeface="Times New Roman" pitchFamily="18" charset="0"/>
              <a:ea typeface="ＭＳ Ｐゴシック" charset="-128"/>
            </a:endParaRPr>
          </a:p>
        </p:txBody>
      </p:sp>
      <p:sp>
        <p:nvSpPr>
          <p:cNvPr id="3090435" name="Rectangle 2"/>
          <p:cNvSpPr>
            <a:spLocks noGrp="1" noRot="1" noChangeAspect="1" noChangeArrowheads="1" noTextEdit="1"/>
          </p:cNvSpPr>
          <p:nvPr>
            <p:ph type="sldImg"/>
          </p:nvPr>
        </p:nvSpPr>
        <p:spPr>
          <a:xfrm>
            <a:off x="1257300" y="720725"/>
            <a:ext cx="4800600" cy="3600450"/>
          </a:xfrm>
          <a:ln/>
        </p:spPr>
      </p:sp>
      <p:sp>
        <p:nvSpPr>
          <p:cNvPr id="3090436" name="Rectangle 3"/>
          <p:cNvSpPr>
            <a:spLocks noGrp="1" noChangeArrowheads="1"/>
          </p:cNvSpPr>
          <p:nvPr>
            <p:ph type="body" idx="1"/>
          </p:nvPr>
        </p:nvSpPr>
        <p:spPr>
          <a:xfrm>
            <a:off x="974725" y="4559300"/>
            <a:ext cx="5365750" cy="4321175"/>
          </a:xfrm>
          <a:noFill/>
          <a:ln/>
        </p:spPr>
        <p:txBody>
          <a:bodyPr/>
          <a:lstStyle/>
          <a:p>
            <a:endParaRPr lang="en-GB" smtClean="0"/>
          </a:p>
          <a:p>
            <a:r>
              <a:rPr lang="en-GB" smtClean="0"/>
              <a:t>----- Meeting Notes (11/17/14 06:28) -----</a:t>
            </a:r>
          </a:p>
          <a:p>
            <a:r>
              <a:rPr lang="en-GB" smtClean="0"/>
              <a:t>Timeline is a sensitivity for ESA, they mean command sequence</a:t>
            </a:r>
          </a:p>
        </p:txBody>
      </p:sp>
    </p:spTree>
    <p:extLst>
      <p:ext uri="{BB962C8B-B14F-4D97-AF65-F5344CB8AC3E}">
        <p14:creationId xmlns:p14="http://schemas.microsoft.com/office/powerpoint/2010/main" val="1813441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6577" name="Rectangle 5"/>
          <p:cNvSpPr txBox="1">
            <a:spLocks noGrp="1" noChangeArrowheads="1"/>
          </p:cNvSpPr>
          <p:nvPr/>
        </p:nvSpPr>
        <p:spPr bwMode="auto">
          <a:xfrm>
            <a:off x="4146550" y="9121775"/>
            <a:ext cx="3168650" cy="479425"/>
          </a:xfrm>
          <a:prstGeom prst="rect">
            <a:avLst/>
          </a:prstGeom>
          <a:noFill/>
          <a:ln w="9525">
            <a:noFill/>
            <a:miter lim="800000"/>
            <a:headEnd/>
            <a:tailEnd/>
          </a:ln>
        </p:spPr>
        <p:txBody>
          <a:bodyPr lIns="19181" tIns="0" rIns="19181" bIns="0" anchor="b"/>
          <a:lstStyle/>
          <a:p>
            <a:pPr algn="r" defTabSz="920750" eaLnBrk="0" hangingPunct="0"/>
            <a:fld id="{A503C0DF-351A-46C0-A2CA-F7607B811AFB}" type="slidenum">
              <a:rPr lang="en-US" sz="1000" b="0" i="1">
                <a:latin typeface="Times New Roman" pitchFamily="18" charset="0"/>
                <a:ea typeface="ＭＳ Ｐゴシック" charset="-128"/>
              </a:rPr>
              <a:pPr algn="r" defTabSz="920750" eaLnBrk="0" hangingPunct="0"/>
              <a:t>8</a:t>
            </a:fld>
            <a:endParaRPr lang="en-US" sz="1000" b="0" i="1">
              <a:latin typeface="Times New Roman" pitchFamily="18" charset="0"/>
              <a:ea typeface="ＭＳ Ｐゴシック" charset="-128"/>
            </a:endParaRPr>
          </a:p>
        </p:txBody>
      </p:sp>
      <p:sp>
        <p:nvSpPr>
          <p:cNvPr id="3096578" name="Rectangle 5"/>
          <p:cNvSpPr txBox="1">
            <a:spLocks noGrp="1" noChangeArrowheads="1"/>
          </p:cNvSpPr>
          <p:nvPr/>
        </p:nvSpPr>
        <p:spPr bwMode="auto">
          <a:xfrm>
            <a:off x="4146550" y="9121775"/>
            <a:ext cx="3168650" cy="479425"/>
          </a:xfrm>
          <a:prstGeom prst="rect">
            <a:avLst/>
          </a:prstGeom>
          <a:noFill/>
          <a:ln w="9525">
            <a:noFill/>
            <a:miter lim="800000"/>
            <a:headEnd/>
            <a:tailEnd/>
          </a:ln>
        </p:spPr>
        <p:txBody>
          <a:bodyPr lIns="19181" tIns="0" rIns="19181" bIns="0" anchor="b"/>
          <a:lstStyle/>
          <a:p>
            <a:pPr algn="r" defTabSz="920750" eaLnBrk="0" hangingPunct="0"/>
            <a:fld id="{34E81FA4-54AA-40B4-B6CA-82C0A09FDFD3}" type="slidenum">
              <a:rPr lang="en-US" sz="1000" b="0" i="1">
                <a:latin typeface="Times New Roman" pitchFamily="18" charset="0"/>
                <a:ea typeface="ＭＳ Ｐゴシック" charset="-128"/>
              </a:rPr>
              <a:pPr algn="r" defTabSz="920750" eaLnBrk="0" hangingPunct="0"/>
              <a:t>8</a:t>
            </a:fld>
            <a:endParaRPr lang="en-US" sz="1000" b="0" i="1">
              <a:latin typeface="Times New Roman" pitchFamily="18" charset="0"/>
              <a:ea typeface="ＭＳ Ｐゴシック" charset="-128"/>
            </a:endParaRPr>
          </a:p>
        </p:txBody>
      </p:sp>
      <p:sp>
        <p:nvSpPr>
          <p:cNvPr id="3096579" name="Rectangle 2"/>
          <p:cNvSpPr>
            <a:spLocks noGrp="1" noRot="1" noChangeAspect="1" noChangeArrowheads="1" noTextEdit="1"/>
          </p:cNvSpPr>
          <p:nvPr>
            <p:ph type="sldImg"/>
          </p:nvPr>
        </p:nvSpPr>
        <p:spPr>
          <a:xfrm>
            <a:off x="1257300" y="720725"/>
            <a:ext cx="4800600" cy="3600450"/>
          </a:xfrm>
          <a:ln/>
        </p:spPr>
      </p:sp>
      <p:sp>
        <p:nvSpPr>
          <p:cNvPr id="3096580" name="Rectangle 3"/>
          <p:cNvSpPr>
            <a:spLocks noGrp="1" noChangeArrowheads="1"/>
          </p:cNvSpPr>
          <p:nvPr>
            <p:ph type="body" idx="1"/>
          </p:nvPr>
        </p:nvSpPr>
        <p:spPr>
          <a:xfrm>
            <a:off x="974725" y="4559300"/>
            <a:ext cx="5365750" cy="4321175"/>
          </a:xfrm>
          <a:noFill/>
          <a:ln/>
        </p:spPr>
        <p:txBody>
          <a:bodyPr/>
          <a:lstStyle/>
          <a:p>
            <a:endParaRPr lang="en-GB" smtClean="0"/>
          </a:p>
        </p:txBody>
      </p:sp>
    </p:spTree>
    <p:extLst>
      <p:ext uri="{BB962C8B-B14F-4D97-AF65-F5344CB8AC3E}">
        <p14:creationId xmlns:p14="http://schemas.microsoft.com/office/powerpoint/2010/main" val="34811203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noTextEdit="1"/>
          </p:cNvSpPr>
          <p:nvPr>
            <p:ph type="sldImg"/>
          </p:nvPr>
        </p:nvSpPr>
        <p:spPr>
          <a:ln/>
        </p:spPr>
      </p:sp>
      <p:sp>
        <p:nvSpPr>
          <p:cNvPr id="3789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latin typeface="Times New Roman" pitchFamily="18" charset="0"/>
                <a:ea typeface="ＭＳ Ｐゴシック" pitchFamily="34" charset="-128"/>
              </a:rPr>
              <a:t>12/12/12: New slide from Peter. Original slide</a:t>
            </a:r>
            <a:r>
              <a:rPr lang="en-US" baseline="0" dirty="0" smtClean="0">
                <a:latin typeface="Times New Roman" pitchFamily="18" charset="0"/>
                <a:ea typeface="ＭＳ Ｐゴシック" pitchFamily="34" charset="-128"/>
              </a:rPr>
              <a:t> figure title is “</a:t>
            </a:r>
            <a:r>
              <a:rPr lang="en-GB" sz="1300" b="1" dirty="0"/>
              <a:t>ABA Secure Single Link Cross Support – Forward</a:t>
            </a:r>
          </a:p>
          <a:p>
            <a:pPr eaLnBrk="1" hangingPunct="1"/>
            <a:r>
              <a:rPr lang="en-GB" sz="1300" b="1" dirty="0"/>
              <a:t>File, Frame &amp; Packet”; however, the figure title in the document is “</a:t>
            </a:r>
            <a:r>
              <a:rPr lang="en-US" sz="1300" dirty="0">
                <a:latin typeface="+mn-lt"/>
              </a:rPr>
              <a:t>ABA Secure End-to-End Forward: ABA Agency Supporting ABA Agency”</a:t>
            </a:r>
            <a:endParaRPr lang="en-US" sz="1300" b="1" dirty="0"/>
          </a:p>
          <a:p>
            <a:pPr eaLnBrk="1" hangingPunct="1">
              <a:spcBef>
                <a:spcPct val="0"/>
              </a:spcBef>
            </a:pPr>
            <a:endParaRPr lang="en-US" dirty="0" smtClean="0">
              <a:latin typeface="Times New Roman" pitchFamily="18" charset="0"/>
              <a:ea typeface="ＭＳ Ｐゴシック" pitchFamily="34" charset="-128"/>
            </a:endParaRPr>
          </a:p>
        </p:txBody>
      </p:sp>
      <p:sp>
        <p:nvSpPr>
          <p:cNvPr id="37891" name="Slide Number Placeholder 3"/>
          <p:cNvSpPr txBox="1">
            <a:spLocks noGrp="1"/>
          </p:cNvSpPr>
          <p:nvPr/>
        </p:nvSpPr>
        <p:spPr bwMode="auto">
          <a:xfrm>
            <a:off x="4143375" y="9120189"/>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53" tIns="48326" rIns="96653" bIns="48326" anchor="b"/>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r"/>
            <a:fld id="{4D5DF583-2BA0-454A-86D4-B30D42959055}" type="slidenum">
              <a:rPr lang="en-US" sz="1300"/>
              <a:pPr algn="r"/>
              <a:t>9</a:t>
            </a:fld>
            <a:endParaRPr lang="en-US" sz="13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ea typeface="ＭＳ Ｐゴシック" pitchFamily="34" charset="-128"/>
              </a:rPr>
              <a:t>I changed the lines here from dashed to solid.</a:t>
            </a:r>
          </a:p>
          <a:p>
            <a:r>
              <a:rPr lang="en-US" dirty="0" smtClean="0">
                <a:ea typeface="ＭＳ Ｐゴシック" pitchFamily="34" charset="-128"/>
              </a:rPr>
              <a:t>7/25: Changed to ESLT</a:t>
            </a:r>
            <a:r>
              <a:rPr lang="en-US" baseline="0" dirty="0" smtClean="0">
                <a:ea typeface="ＭＳ Ｐゴシック" pitchFamily="34" charset="-128"/>
              </a:rPr>
              <a:t> now that the term is defined before this graphic.</a:t>
            </a:r>
          </a:p>
          <a:p>
            <a:endParaRPr lang="en-US" dirty="0" smtClean="0">
              <a:ea typeface="ＭＳ Ｐゴシック" pitchFamily="34" charset="-128"/>
            </a:endParaRPr>
          </a:p>
          <a:p>
            <a:r>
              <a:rPr lang="en-US" strike="sngStrike" dirty="0" smtClean="0">
                <a:ea typeface="ＭＳ Ｐゴシック" pitchFamily="34" charset="-128"/>
              </a:rPr>
              <a:t>Note that Earth-Space Link Terminals, while shown here, isn’t mentioned in the document until section 3. In part, that’s why I’ve not adjusted the term to show as “ESLT”.</a:t>
            </a:r>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itchFamily="34" charset="0"/>
                <a:ea typeface="ＭＳ Ｐゴシック" pitchFamily="34" charset="-128"/>
              </a:defRPr>
            </a:lvl1pPr>
            <a:lvl2pPr marL="785372" indent="-302066" eaLnBrk="0" hangingPunct="0">
              <a:defRPr kumimoji="1">
                <a:solidFill>
                  <a:schemeClr val="tx1"/>
                </a:solidFill>
                <a:latin typeface="Arial" pitchFamily="34" charset="0"/>
                <a:ea typeface="ＭＳ Ｐゴシック" pitchFamily="34" charset="-128"/>
              </a:defRPr>
            </a:lvl2pPr>
            <a:lvl3pPr marL="1208265" indent="-241653" eaLnBrk="0" hangingPunct="0">
              <a:defRPr kumimoji="1">
                <a:solidFill>
                  <a:schemeClr val="tx1"/>
                </a:solidFill>
                <a:latin typeface="Arial" pitchFamily="34" charset="0"/>
                <a:ea typeface="ＭＳ Ｐゴシック" pitchFamily="34" charset="-128"/>
              </a:defRPr>
            </a:lvl3pPr>
            <a:lvl4pPr marL="1691571" indent="-241653" eaLnBrk="0" hangingPunct="0">
              <a:defRPr kumimoji="1">
                <a:solidFill>
                  <a:schemeClr val="tx1"/>
                </a:solidFill>
                <a:latin typeface="Arial" pitchFamily="34" charset="0"/>
                <a:ea typeface="ＭＳ Ｐゴシック" pitchFamily="34" charset="-128"/>
              </a:defRPr>
            </a:lvl4pPr>
            <a:lvl5pPr marL="2174878" indent="-241653" eaLnBrk="0" hangingPunct="0">
              <a:defRPr kumimoji="1">
                <a:solidFill>
                  <a:schemeClr val="tx1"/>
                </a:solidFill>
                <a:latin typeface="Arial" pitchFamily="34" charset="0"/>
                <a:ea typeface="ＭＳ Ｐゴシック" pitchFamily="34" charset="-128"/>
              </a:defRPr>
            </a:lvl5pPr>
            <a:lvl6pPr marL="2658184" indent="-241653" defTabSz="483306" eaLnBrk="0" fontAlgn="base" hangingPunct="0">
              <a:spcBef>
                <a:spcPct val="0"/>
              </a:spcBef>
              <a:spcAft>
                <a:spcPct val="0"/>
              </a:spcAft>
              <a:defRPr kumimoji="1">
                <a:solidFill>
                  <a:schemeClr val="tx1"/>
                </a:solidFill>
                <a:latin typeface="Arial" pitchFamily="34" charset="0"/>
                <a:ea typeface="ＭＳ Ｐゴシック" pitchFamily="34" charset="-128"/>
              </a:defRPr>
            </a:lvl6pPr>
            <a:lvl7pPr marL="3141490" indent="-241653" defTabSz="483306" eaLnBrk="0" fontAlgn="base" hangingPunct="0">
              <a:spcBef>
                <a:spcPct val="0"/>
              </a:spcBef>
              <a:spcAft>
                <a:spcPct val="0"/>
              </a:spcAft>
              <a:defRPr kumimoji="1">
                <a:solidFill>
                  <a:schemeClr val="tx1"/>
                </a:solidFill>
                <a:latin typeface="Arial" pitchFamily="34" charset="0"/>
                <a:ea typeface="ＭＳ Ｐゴシック" pitchFamily="34" charset="-128"/>
              </a:defRPr>
            </a:lvl7pPr>
            <a:lvl8pPr marL="3624796" indent="-241653" defTabSz="483306" eaLnBrk="0" fontAlgn="base" hangingPunct="0">
              <a:spcBef>
                <a:spcPct val="0"/>
              </a:spcBef>
              <a:spcAft>
                <a:spcPct val="0"/>
              </a:spcAft>
              <a:defRPr kumimoji="1">
                <a:solidFill>
                  <a:schemeClr val="tx1"/>
                </a:solidFill>
                <a:latin typeface="Arial" pitchFamily="34" charset="0"/>
                <a:ea typeface="ＭＳ Ｐゴシック" pitchFamily="34" charset="-128"/>
              </a:defRPr>
            </a:lvl8pPr>
            <a:lvl9pPr marL="4108102" indent="-241653" defTabSz="483306" eaLnBrk="0" fontAlgn="base" hangingPunct="0">
              <a:spcBef>
                <a:spcPct val="0"/>
              </a:spcBef>
              <a:spcAft>
                <a:spcPct val="0"/>
              </a:spcAft>
              <a:defRPr kumimoji="1">
                <a:solidFill>
                  <a:schemeClr val="tx1"/>
                </a:solidFill>
                <a:latin typeface="Arial" pitchFamily="34" charset="0"/>
                <a:ea typeface="ＭＳ Ｐゴシック" pitchFamily="34" charset="-128"/>
              </a:defRPr>
            </a:lvl9pPr>
          </a:lstStyle>
          <a:p>
            <a:pPr eaLnBrk="1" hangingPunct="1"/>
            <a:fld id="{441E74C0-3056-47DB-AF69-DA22C79BFC21}" type="slidenum">
              <a:rPr lang="en-US" smtClean="0">
                <a:solidFill>
                  <a:prstClr val="black"/>
                </a:solidFill>
              </a:rPr>
              <a:pPr eaLnBrk="1" hangingPunct="1"/>
              <a:t>10</a:t>
            </a:fld>
            <a:endParaRPr lang="en-US" smtClean="0">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143000"/>
          </a:xfrm>
          <a:prstGeom prst="rect">
            <a:avLst/>
          </a:prstGeom>
        </p:spPr>
        <p:txBody>
          <a:bodyPr/>
          <a:lstStyle>
            <a:lvl1pPr>
              <a:defRPr>
                <a:solidFill>
                  <a:srgbClr val="000099"/>
                </a:solidFill>
                <a:effectLst>
                  <a:outerShdw blurRad="38100" dist="38100" dir="2700000" algn="tl">
                    <a:srgbClr val="000000">
                      <a:alpha val="43137"/>
                    </a:srgbClr>
                  </a:outerShdw>
                </a:effectLst>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1"/>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ormAutofit/>
          </a:bodyPr>
          <a:lstStyle>
            <a:lvl1pPr>
              <a:defRPr sz="2800">
                <a:solidFill>
                  <a:schemeClr val="accent6">
                    <a:lumMod val="50000"/>
                  </a:schemeClr>
                </a:solidFill>
                <a:latin typeface="Times New Roman" pitchFamily="18" charset="0"/>
                <a:cs typeface="Times New Roman" pitchFamily="18" charset="0"/>
              </a:defRPr>
            </a:lvl1p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328AF178-0060-40F3-8596-724A98881502}" type="datetimeFigureOut">
              <a:rPr lang="en-US" smtClean="0"/>
              <a:pPr/>
              <a:t>11/16/14</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8A66BF67-D563-4C24-879D-8FF2629F8719}" type="slidenum">
              <a:rPr lang="en-US" smtClean="0"/>
              <a:pPr/>
              <a:t>‹#›</a:t>
            </a:fld>
            <a:endParaRPr lang="en-US"/>
          </a:p>
        </p:txBody>
      </p:sp>
    </p:spTree>
    <p:extLst>
      <p:ext uri="{BB962C8B-B14F-4D97-AF65-F5344CB8AC3E}">
        <p14:creationId xmlns:p14="http://schemas.microsoft.com/office/powerpoint/2010/main" val="28873897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75040786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theme" Target="../theme/theme1.xml"/><Relationship Id="rId6" Type="http://schemas.openxmlformats.org/officeDocument/2006/relationships/image" Target="../media/image1.png"/><Relationship Id="rId7"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000"/>
          <p:cNvPicPr>
            <a:picLocks noChangeAspect="1" noChangeArrowheads="1"/>
          </p:cNvPicPr>
          <p:nvPr userDrawn="1"/>
        </p:nvPicPr>
        <p:blipFill>
          <a:blip r:embed="rId6" cstate="print"/>
          <a:srcRect/>
          <a:stretch>
            <a:fillRect/>
          </a:stretch>
        </p:blipFill>
        <p:spPr bwMode="auto">
          <a:xfrm>
            <a:off x="0" y="0"/>
            <a:ext cx="1295400" cy="569913"/>
          </a:xfrm>
          <a:prstGeom prst="rect">
            <a:avLst/>
          </a:prstGeom>
          <a:noFill/>
          <a:ln w="9525">
            <a:noFill/>
            <a:miter lim="800000"/>
            <a:headEnd/>
            <a:tailEnd/>
          </a:ln>
        </p:spPr>
      </p:pic>
      <p:sp>
        <p:nvSpPr>
          <p:cNvPr id="540649" name="Line 1001"/>
          <p:cNvSpPr>
            <a:spLocks noChangeShapeType="1"/>
          </p:cNvSpPr>
          <p:nvPr userDrawn="1"/>
        </p:nvSpPr>
        <p:spPr bwMode="auto">
          <a:xfrm>
            <a:off x="487363" y="685800"/>
            <a:ext cx="8243887" cy="0"/>
          </a:xfrm>
          <a:prstGeom prst="line">
            <a:avLst/>
          </a:prstGeom>
          <a:noFill/>
          <a:ln w="1651">
            <a:solidFill>
              <a:srgbClr val="333399"/>
            </a:solidFill>
            <a:round/>
            <a:headEnd/>
            <a:tailEnd/>
          </a:ln>
        </p:spPr>
        <p:txBody>
          <a:bodyPr/>
          <a:lstStyle/>
          <a:p>
            <a:pPr eaLnBrk="0" hangingPunct="0">
              <a:lnSpc>
                <a:spcPct val="90000"/>
              </a:lnSpc>
              <a:spcAft>
                <a:spcPct val="10000"/>
              </a:spcAft>
              <a:buSzPct val="125000"/>
              <a:defRPr/>
            </a:pPr>
            <a:endParaRPr lang="en-US" sz="1800"/>
          </a:p>
        </p:txBody>
      </p:sp>
      <p:pic>
        <p:nvPicPr>
          <p:cNvPr id="1029" name="Picture 1" descr="part1"/>
          <p:cNvPicPr>
            <a:picLocks noChangeAspect="1" noChangeArrowheads="1"/>
          </p:cNvPicPr>
          <p:nvPr userDrawn="1"/>
        </p:nvPicPr>
        <p:blipFill>
          <a:blip r:embed="rId7" cstate="print"/>
          <a:srcRect/>
          <a:stretch>
            <a:fillRect/>
          </a:stretch>
        </p:blipFill>
        <p:spPr bwMode="auto">
          <a:xfrm>
            <a:off x="3276600" y="6477000"/>
            <a:ext cx="2590800" cy="341313"/>
          </a:xfrm>
          <a:prstGeom prst="rect">
            <a:avLst/>
          </a:prstGeom>
          <a:noFill/>
          <a:ln w="9525">
            <a:noFill/>
            <a:miter lim="800000"/>
            <a:headEnd/>
            <a:tailEnd/>
          </a:ln>
        </p:spPr>
      </p:pic>
      <p:sp>
        <p:nvSpPr>
          <p:cNvPr id="6" name="Rectangle 1003"/>
          <p:cNvSpPr>
            <a:spLocks noChangeArrowheads="1"/>
          </p:cNvSpPr>
          <p:nvPr userDrawn="1"/>
        </p:nvSpPr>
        <p:spPr bwMode="auto">
          <a:xfrm>
            <a:off x="7682805" y="6624638"/>
            <a:ext cx="1455760" cy="236748"/>
          </a:xfrm>
          <a:prstGeom prst="rect">
            <a:avLst/>
          </a:prstGeom>
          <a:noFill/>
          <a:ln w="12700">
            <a:noFill/>
            <a:miter lim="800000"/>
            <a:headEnd type="none" w="sm" len="sm"/>
            <a:tailEnd type="none" w="sm" len="sm"/>
          </a:ln>
          <a:effectLst/>
        </p:spPr>
        <p:txBody>
          <a:bodyPr wrap="none" lIns="82058" tIns="41029" rIns="82058" bIns="41029">
            <a:spAutoFit/>
          </a:bodyPr>
          <a:lstStyle/>
          <a:p>
            <a:pPr defTabSz="820738" eaLnBrk="0" hangingPunct="0">
              <a:defRPr/>
            </a:pPr>
            <a:r>
              <a:rPr lang="en-US" sz="1000" dirty="0" smtClean="0">
                <a:solidFill>
                  <a:srgbClr val="333399"/>
                </a:solidFill>
              </a:rPr>
              <a:t>17-Nov-2014-cesg-</a:t>
            </a:r>
            <a:fld id="{A695BC2C-BEAC-4E31-AADE-93F4F0C57784}" type="slidenum">
              <a:rPr lang="en-US" sz="1000">
                <a:solidFill>
                  <a:srgbClr val="333399"/>
                </a:solidFill>
              </a:rPr>
              <a:pPr defTabSz="820738" eaLnBrk="0" hangingPunct="0">
                <a:defRPr/>
              </a:pPr>
              <a:t>‹#›</a:t>
            </a:fld>
            <a:endParaRPr lang="en-US" sz="1000" dirty="0">
              <a:solidFill>
                <a:srgbClr val="333399"/>
              </a:solidFill>
            </a:endParaRPr>
          </a:p>
        </p:txBody>
      </p:sp>
    </p:spTree>
  </p:cSld>
  <p:clrMap bg1="lt1" tx1="dk1" bg2="lt2" tx2="dk2" accent1="accent1" accent2="accent2" accent3="accent3" accent4="accent4" accent5="accent5" accent6="accent6" hlink="hlink" folHlink="folHlink"/>
  <p:sldLayoutIdLst>
    <p:sldLayoutId id="2147483672" r:id="rId1"/>
    <p:sldLayoutId id="2147483671" r:id="rId2"/>
    <p:sldLayoutId id="2147483673" r:id="rId3"/>
    <p:sldLayoutId id="2147483674" r:id="rId4"/>
  </p:sldLayoutIdLst>
  <p:hf sldNum="0" hdr="0" ftr="0"/>
  <p:txStyles>
    <p:titleStyle>
      <a:lvl1pPr algn="ctr" rtl="0" eaLnBrk="0" fontAlgn="base" hangingPunct="0">
        <a:lnSpc>
          <a:spcPct val="90000"/>
        </a:lnSpc>
        <a:spcBef>
          <a:spcPct val="0"/>
        </a:spcBef>
        <a:spcAft>
          <a:spcPct val="0"/>
        </a:spcAft>
        <a:defRPr sz="2500" b="1">
          <a:solidFill>
            <a:schemeClr val="hlink"/>
          </a:solidFill>
          <a:latin typeface="+mj-lt"/>
          <a:ea typeface="+mj-ea"/>
          <a:cs typeface="+mj-cs"/>
        </a:defRPr>
      </a:lvl1pPr>
      <a:lvl2pPr algn="ctr" rtl="0" eaLnBrk="0" fontAlgn="base" hangingPunct="0">
        <a:lnSpc>
          <a:spcPct val="90000"/>
        </a:lnSpc>
        <a:spcBef>
          <a:spcPct val="0"/>
        </a:spcBef>
        <a:spcAft>
          <a:spcPct val="0"/>
        </a:spcAft>
        <a:defRPr sz="2500" b="1">
          <a:solidFill>
            <a:schemeClr val="hlink"/>
          </a:solidFill>
          <a:latin typeface="Arial" charset="0"/>
        </a:defRPr>
      </a:lvl2pPr>
      <a:lvl3pPr algn="ctr" rtl="0" eaLnBrk="0" fontAlgn="base" hangingPunct="0">
        <a:lnSpc>
          <a:spcPct val="90000"/>
        </a:lnSpc>
        <a:spcBef>
          <a:spcPct val="0"/>
        </a:spcBef>
        <a:spcAft>
          <a:spcPct val="0"/>
        </a:spcAft>
        <a:defRPr sz="2500" b="1">
          <a:solidFill>
            <a:schemeClr val="hlink"/>
          </a:solidFill>
          <a:latin typeface="Arial" charset="0"/>
        </a:defRPr>
      </a:lvl3pPr>
      <a:lvl4pPr algn="ctr" rtl="0" eaLnBrk="0" fontAlgn="base" hangingPunct="0">
        <a:lnSpc>
          <a:spcPct val="90000"/>
        </a:lnSpc>
        <a:spcBef>
          <a:spcPct val="0"/>
        </a:spcBef>
        <a:spcAft>
          <a:spcPct val="0"/>
        </a:spcAft>
        <a:defRPr sz="2500" b="1">
          <a:solidFill>
            <a:schemeClr val="hlink"/>
          </a:solidFill>
          <a:latin typeface="Arial" charset="0"/>
        </a:defRPr>
      </a:lvl4pPr>
      <a:lvl5pPr algn="ctr" rtl="0" eaLnBrk="0" fontAlgn="base" hangingPunct="0">
        <a:lnSpc>
          <a:spcPct val="90000"/>
        </a:lnSpc>
        <a:spcBef>
          <a:spcPct val="0"/>
        </a:spcBef>
        <a:spcAft>
          <a:spcPct val="0"/>
        </a:spcAft>
        <a:defRPr sz="2500" b="1">
          <a:solidFill>
            <a:schemeClr val="hlink"/>
          </a:solidFill>
          <a:latin typeface="Arial" charset="0"/>
        </a:defRPr>
      </a:lvl5pPr>
      <a:lvl6pPr marL="457200" algn="ctr" rtl="0" eaLnBrk="0" fontAlgn="base" hangingPunct="0">
        <a:lnSpc>
          <a:spcPct val="90000"/>
        </a:lnSpc>
        <a:spcBef>
          <a:spcPct val="0"/>
        </a:spcBef>
        <a:spcAft>
          <a:spcPct val="0"/>
        </a:spcAft>
        <a:defRPr sz="2500" b="1">
          <a:solidFill>
            <a:schemeClr val="hlink"/>
          </a:solidFill>
          <a:latin typeface="Arial" charset="0"/>
        </a:defRPr>
      </a:lvl6pPr>
      <a:lvl7pPr marL="914400" algn="ctr" rtl="0" eaLnBrk="0" fontAlgn="base" hangingPunct="0">
        <a:lnSpc>
          <a:spcPct val="90000"/>
        </a:lnSpc>
        <a:spcBef>
          <a:spcPct val="0"/>
        </a:spcBef>
        <a:spcAft>
          <a:spcPct val="0"/>
        </a:spcAft>
        <a:defRPr sz="2500" b="1">
          <a:solidFill>
            <a:schemeClr val="hlink"/>
          </a:solidFill>
          <a:latin typeface="Arial" charset="0"/>
        </a:defRPr>
      </a:lvl7pPr>
      <a:lvl8pPr marL="1371600" algn="ctr" rtl="0" eaLnBrk="0" fontAlgn="base" hangingPunct="0">
        <a:lnSpc>
          <a:spcPct val="90000"/>
        </a:lnSpc>
        <a:spcBef>
          <a:spcPct val="0"/>
        </a:spcBef>
        <a:spcAft>
          <a:spcPct val="0"/>
        </a:spcAft>
        <a:defRPr sz="2500" b="1">
          <a:solidFill>
            <a:schemeClr val="hlink"/>
          </a:solidFill>
          <a:latin typeface="Arial" charset="0"/>
        </a:defRPr>
      </a:lvl8pPr>
      <a:lvl9pPr marL="1828800" algn="ctr" rtl="0" eaLnBrk="0" fontAlgn="base" hangingPunct="0">
        <a:lnSpc>
          <a:spcPct val="90000"/>
        </a:lnSpc>
        <a:spcBef>
          <a:spcPct val="0"/>
        </a:spcBef>
        <a:spcAft>
          <a:spcPct val="0"/>
        </a:spcAft>
        <a:defRPr sz="2500" b="1">
          <a:solidFill>
            <a:schemeClr val="hlink"/>
          </a:solidFill>
          <a:latin typeface="Arial" charset="0"/>
        </a:defRPr>
      </a:lvl9pPr>
    </p:titleStyle>
    <p:bodyStyle>
      <a:lvl1pPr marL="230188" indent="-230188" algn="l" rtl="0" eaLnBrk="0" fontAlgn="base" hangingPunct="0">
        <a:lnSpc>
          <a:spcPct val="80000"/>
        </a:lnSpc>
        <a:spcBef>
          <a:spcPct val="10000"/>
        </a:spcBef>
        <a:spcAft>
          <a:spcPct val="10000"/>
        </a:spcAft>
        <a:buSzPct val="125000"/>
        <a:buChar char="•"/>
        <a:defRPr sz="2500" b="1">
          <a:solidFill>
            <a:schemeClr val="tx1"/>
          </a:solidFill>
          <a:latin typeface="+mn-lt"/>
          <a:ea typeface="+mn-ea"/>
          <a:cs typeface="+mn-cs"/>
        </a:defRPr>
      </a:lvl1pPr>
      <a:lvl2pPr marL="568325" indent="-222250" algn="l" rtl="0" eaLnBrk="0" fontAlgn="base" hangingPunct="0">
        <a:lnSpc>
          <a:spcPct val="80000"/>
        </a:lnSpc>
        <a:spcBef>
          <a:spcPct val="10000"/>
        </a:spcBef>
        <a:spcAft>
          <a:spcPct val="10000"/>
        </a:spcAft>
        <a:buSzPct val="125000"/>
        <a:buChar char="•"/>
        <a:defRPr sz="2200" b="1">
          <a:solidFill>
            <a:schemeClr val="tx1"/>
          </a:solidFill>
          <a:latin typeface="+mn-lt"/>
        </a:defRPr>
      </a:lvl2pPr>
      <a:lvl3pPr marL="914400" indent="-231775" algn="l" rtl="0" eaLnBrk="0" fontAlgn="base" hangingPunct="0">
        <a:lnSpc>
          <a:spcPct val="80000"/>
        </a:lnSpc>
        <a:spcBef>
          <a:spcPct val="10000"/>
        </a:spcBef>
        <a:spcAft>
          <a:spcPct val="10000"/>
        </a:spcAft>
        <a:buSzPct val="125000"/>
        <a:buChar char="-"/>
        <a:defRPr sz="2400" b="1">
          <a:solidFill>
            <a:schemeClr val="tx1"/>
          </a:solidFill>
          <a:latin typeface="+mn-lt"/>
        </a:defRPr>
      </a:lvl3pPr>
      <a:lvl4pPr marL="1260475" indent="-231775" algn="l" rtl="0" eaLnBrk="0" fontAlgn="base" hangingPunct="0">
        <a:lnSpc>
          <a:spcPct val="80000"/>
        </a:lnSpc>
        <a:spcBef>
          <a:spcPct val="10000"/>
        </a:spcBef>
        <a:spcAft>
          <a:spcPct val="10000"/>
        </a:spcAft>
        <a:buSzPct val="125000"/>
        <a:buChar char="-"/>
        <a:defRPr sz="2000" b="1">
          <a:solidFill>
            <a:schemeClr val="tx1"/>
          </a:solidFill>
          <a:latin typeface="+mn-lt"/>
        </a:defRPr>
      </a:lvl4pPr>
      <a:lvl5pPr marL="1597025" indent="-220663" algn="l" rtl="0" eaLnBrk="0" fontAlgn="base" hangingPunct="0">
        <a:lnSpc>
          <a:spcPct val="80000"/>
        </a:lnSpc>
        <a:spcBef>
          <a:spcPct val="10000"/>
        </a:spcBef>
        <a:spcAft>
          <a:spcPct val="10000"/>
        </a:spcAft>
        <a:buSzPct val="125000"/>
        <a:buChar char="•"/>
        <a:defRPr sz="2000" b="1">
          <a:solidFill>
            <a:schemeClr val="tx1"/>
          </a:solidFill>
          <a:latin typeface="+mn-lt"/>
        </a:defRPr>
      </a:lvl5pPr>
      <a:lvl6pPr marL="2054225" indent="-220663" algn="l" rtl="0" eaLnBrk="0" fontAlgn="base" hangingPunct="0">
        <a:lnSpc>
          <a:spcPct val="80000"/>
        </a:lnSpc>
        <a:spcBef>
          <a:spcPct val="10000"/>
        </a:spcBef>
        <a:spcAft>
          <a:spcPct val="10000"/>
        </a:spcAft>
        <a:buSzPct val="125000"/>
        <a:buChar char="•"/>
        <a:defRPr b="1">
          <a:solidFill>
            <a:schemeClr val="tx1"/>
          </a:solidFill>
          <a:latin typeface="+mn-lt"/>
        </a:defRPr>
      </a:lvl6pPr>
      <a:lvl7pPr marL="2511425" indent="-220663" algn="l" rtl="0" eaLnBrk="0" fontAlgn="base" hangingPunct="0">
        <a:lnSpc>
          <a:spcPct val="80000"/>
        </a:lnSpc>
        <a:spcBef>
          <a:spcPct val="10000"/>
        </a:spcBef>
        <a:spcAft>
          <a:spcPct val="10000"/>
        </a:spcAft>
        <a:buSzPct val="125000"/>
        <a:buChar char="•"/>
        <a:defRPr b="1">
          <a:solidFill>
            <a:schemeClr val="tx1"/>
          </a:solidFill>
          <a:latin typeface="+mn-lt"/>
        </a:defRPr>
      </a:lvl7pPr>
      <a:lvl8pPr marL="2968625" indent="-220663" algn="l" rtl="0" eaLnBrk="0" fontAlgn="base" hangingPunct="0">
        <a:lnSpc>
          <a:spcPct val="80000"/>
        </a:lnSpc>
        <a:spcBef>
          <a:spcPct val="10000"/>
        </a:spcBef>
        <a:spcAft>
          <a:spcPct val="10000"/>
        </a:spcAft>
        <a:buSzPct val="125000"/>
        <a:buChar char="•"/>
        <a:defRPr b="1">
          <a:solidFill>
            <a:schemeClr val="tx1"/>
          </a:solidFill>
          <a:latin typeface="+mn-lt"/>
        </a:defRPr>
      </a:lvl8pPr>
      <a:lvl9pPr marL="3425825" indent="-220663" algn="l" rtl="0" eaLnBrk="0" fontAlgn="base" hangingPunct="0">
        <a:lnSpc>
          <a:spcPct val="80000"/>
        </a:lnSpc>
        <a:spcBef>
          <a:spcPct val="10000"/>
        </a:spcBef>
        <a:spcAft>
          <a:spcPct val="10000"/>
        </a:spcAft>
        <a:buSzPct val="125000"/>
        <a:buChar char="•"/>
        <a:defRPr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jpg"/></Relationships>
</file>

<file path=ppt/slides/_rels/slide18.xml.rels><?xml version="1.0" encoding="UTF-8" standalone="yes"?>
<Relationships xmlns="http://schemas.openxmlformats.org/package/2006/relationships"><Relationship Id="rId20" Type="http://schemas.openxmlformats.org/officeDocument/2006/relationships/image" Target="../media/image22.png"/><Relationship Id="rId21" Type="http://schemas.openxmlformats.org/officeDocument/2006/relationships/image" Target="../media/image23.png"/><Relationship Id="rId22" Type="http://schemas.openxmlformats.org/officeDocument/2006/relationships/hyperlink" Target="http://public.ccsds.org/about/AreaDirectors/NestorPeccia.aspx" TargetMode="External"/><Relationship Id="rId23" Type="http://schemas.openxmlformats.org/officeDocument/2006/relationships/image" Target="../media/image24.jpeg"/><Relationship Id="rId24" Type="http://schemas.openxmlformats.org/officeDocument/2006/relationships/hyperlink" Target="http://public.ccsds.org/about/AreaDirectors/RogerThompson.aspx" TargetMode="External"/><Relationship Id="rId25" Type="http://schemas.openxmlformats.org/officeDocument/2006/relationships/image" Target="../media/image25.jpeg"/><Relationship Id="rId26" Type="http://schemas.openxmlformats.org/officeDocument/2006/relationships/image" Target="../media/image26.png"/><Relationship Id="rId27" Type="http://schemas.openxmlformats.org/officeDocument/2006/relationships/image" Target="../media/image27.png"/><Relationship Id="rId28" Type="http://schemas.openxmlformats.org/officeDocument/2006/relationships/hyperlink" Target="http://public.ccsds.org/about/AreaDirectors/GillesMoury.aspx" TargetMode="External"/><Relationship Id="rId29" Type="http://schemas.openxmlformats.org/officeDocument/2006/relationships/image" Target="../media/image28.jpeg"/><Relationship Id="rId1" Type="http://schemas.openxmlformats.org/officeDocument/2006/relationships/slideLayout" Target="../slideLayouts/slideLayout2.xml"/><Relationship Id="rId2" Type="http://schemas.openxmlformats.org/officeDocument/2006/relationships/image" Target="../media/image4.wmf"/><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30" Type="http://schemas.openxmlformats.org/officeDocument/2006/relationships/hyperlink" Target="http://public.ccsds.org/about/AreaDirectors/DaiStanton.aspx" TargetMode="External"/><Relationship Id="rId31" Type="http://schemas.openxmlformats.org/officeDocument/2006/relationships/image" Target="../media/image29.jpeg"/><Relationship Id="rId32" Type="http://schemas.openxmlformats.org/officeDocument/2006/relationships/hyperlink" Target="http://public.ccsds.org/about/AreaDirectors/TakahiroYamada.aspx" TargetMode="External"/><Relationship Id="rId9" Type="http://schemas.openxmlformats.org/officeDocument/2006/relationships/image" Target="../media/image11.png"/><Relationship Id="rId6" Type="http://schemas.openxmlformats.org/officeDocument/2006/relationships/image" Target="../media/image8.png"/><Relationship Id="rId7" Type="http://schemas.openxmlformats.org/officeDocument/2006/relationships/image" Target="../media/image9.png"/><Relationship Id="rId8" Type="http://schemas.openxmlformats.org/officeDocument/2006/relationships/image" Target="../media/image10.png"/><Relationship Id="rId33" Type="http://schemas.openxmlformats.org/officeDocument/2006/relationships/image" Target="../media/image30.jpeg"/><Relationship Id="rId34" Type="http://schemas.openxmlformats.org/officeDocument/2006/relationships/image" Target="../media/image31.jpeg"/><Relationship Id="rId35" Type="http://schemas.openxmlformats.org/officeDocument/2006/relationships/image" Target="../media/image32.jpeg"/><Relationship Id="rId36" Type="http://schemas.openxmlformats.org/officeDocument/2006/relationships/hyperlink" Target="http://public.ccsds.org/about/AreaDirectors/PeterShames.aspx" TargetMode="External"/><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19.png"/><Relationship Id="rId18" Type="http://schemas.openxmlformats.org/officeDocument/2006/relationships/image" Target="../media/image20.png"/><Relationship Id="rId19" Type="http://schemas.openxmlformats.org/officeDocument/2006/relationships/image" Target="../media/image21.png"/><Relationship Id="rId37" Type="http://schemas.openxmlformats.org/officeDocument/2006/relationships/image" Target="../media/image33.jpeg"/><Relationship Id="rId38" Type="http://schemas.openxmlformats.org/officeDocument/2006/relationships/hyperlink" Target="http://public.ccsds.org/about/AreaDirectors/ChrisTaylor.aspx" TargetMode="External"/><Relationship Id="rId39" Type="http://schemas.openxmlformats.org/officeDocument/2006/relationships/image" Target="../media/image34.jpeg"/><Relationship Id="rId40" Type="http://schemas.openxmlformats.org/officeDocument/2006/relationships/image" Target="../media/image35.png"/><Relationship Id="rId41" Type="http://schemas.openxmlformats.org/officeDocument/2006/relationships/image" Target="../media/image36.jpeg"/><Relationship Id="rId42" Type="http://schemas.openxmlformats.org/officeDocument/2006/relationships/image" Target="../media/image37.png"/><Relationship Id="rId43" Type="http://schemas.openxmlformats.org/officeDocument/2006/relationships/image" Target="../media/image38.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1.png"/></Relationships>
</file>

<file path=ppt/slides/_rels/slide22.xml.rels><?xml version="1.0" encoding="UTF-8" standalone="yes"?>
<Relationships xmlns="http://schemas.openxmlformats.org/package/2006/relationships"><Relationship Id="rId9" Type="http://schemas.openxmlformats.org/officeDocument/2006/relationships/image" Target="../media/image12.png"/><Relationship Id="rId20" Type="http://schemas.openxmlformats.org/officeDocument/2006/relationships/image" Target="../media/image23.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19.png"/><Relationship Id="rId17" Type="http://schemas.openxmlformats.org/officeDocument/2006/relationships/image" Target="../media/image20.png"/><Relationship Id="rId18" Type="http://schemas.openxmlformats.org/officeDocument/2006/relationships/image" Target="../media/image21.png"/><Relationship Id="rId19" Type="http://schemas.openxmlformats.org/officeDocument/2006/relationships/image" Target="../media/image22.png"/><Relationship Id="rId1" Type="http://schemas.openxmlformats.org/officeDocument/2006/relationships/slideLayout" Target="../slideLayouts/slideLayout4.xml"/><Relationship Id="rId2" Type="http://schemas.openxmlformats.org/officeDocument/2006/relationships/image" Target="../media/image5.png"/><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png"/><Relationship Id="rId6" Type="http://schemas.openxmlformats.org/officeDocument/2006/relationships/image" Target="../media/image9.png"/><Relationship Id="rId7" Type="http://schemas.openxmlformats.org/officeDocument/2006/relationships/image" Target="../media/image10.png"/><Relationship Id="rId8" Type="http://schemas.openxmlformats.org/officeDocument/2006/relationships/image" Target="../media/image1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sanaregistry.org/ccsds/recommendation?docid=520.0-G-3" TargetMode="External"/><Relationship Id="rId3" Type="http://schemas.openxmlformats.org/officeDocument/2006/relationships/hyperlink" Target="http://sanaregistry.org/r/terms/terms.html%23_term_argument"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Picture 4"/>
          <p:cNvPicPr>
            <a:picLocks noChangeAspect="1" noChangeArrowheads="1"/>
          </p:cNvPicPr>
          <p:nvPr/>
        </p:nvPicPr>
        <p:blipFill>
          <a:blip r:embed="rId3" cstate="print"/>
          <a:srcRect/>
          <a:stretch>
            <a:fillRect/>
          </a:stretch>
        </p:blipFill>
        <p:spPr bwMode="auto">
          <a:xfrm>
            <a:off x="3886200" y="76200"/>
            <a:ext cx="1295400" cy="569913"/>
          </a:xfrm>
          <a:prstGeom prst="rect">
            <a:avLst/>
          </a:prstGeom>
          <a:noFill/>
          <a:ln w="9525">
            <a:noFill/>
            <a:miter lim="800000"/>
            <a:headEnd/>
            <a:tailEnd/>
          </a:ln>
        </p:spPr>
      </p:pic>
      <p:sp>
        <p:nvSpPr>
          <p:cNvPr id="19458" name="Rectangle 5"/>
          <p:cNvSpPr>
            <a:spLocks noChangeArrowheads="1"/>
          </p:cNvSpPr>
          <p:nvPr/>
        </p:nvSpPr>
        <p:spPr bwMode="auto">
          <a:xfrm>
            <a:off x="0" y="0"/>
            <a:ext cx="1371600" cy="609600"/>
          </a:xfrm>
          <a:prstGeom prst="rect">
            <a:avLst/>
          </a:prstGeom>
          <a:solidFill>
            <a:schemeClr val="bg1"/>
          </a:solidFill>
          <a:ln w="9525" algn="ctr">
            <a:noFill/>
            <a:miter lim="800000"/>
            <a:headEnd/>
            <a:tailEnd/>
          </a:ln>
        </p:spPr>
        <p:txBody>
          <a:bodyPr wrap="none" anchor="ctr"/>
          <a:lstStyle/>
          <a:p>
            <a:pPr eaLnBrk="0" hangingPunct="0">
              <a:lnSpc>
                <a:spcPct val="90000"/>
              </a:lnSpc>
              <a:spcAft>
                <a:spcPct val="10000"/>
              </a:spcAft>
              <a:buSzPct val="125000"/>
            </a:pPr>
            <a:endParaRPr lang="en-GB" sz="1800" dirty="0"/>
          </a:p>
        </p:txBody>
      </p:sp>
      <p:sp>
        <p:nvSpPr>
          <p:cNvPr id="19459" name="Rectangle 6"/>
          <p:cNvSpPr>
            <a:spLocks noChangeArrowheads="1"/>
          </p:cNvSpPr>
          <p:nvPr/>
        </p:nvSpPr>
        <p:spPr bwMode="auto">
          <a:xfrm>
            <a:off x="7696200" y="0"/>
            <a:ext cx="1447800" cy="685800"/>
          </a:xfrm>
          <a:prstGeom prst="rect">
            <a:avLst/>
          </a:prstGeom>
          <a:solidFill>
            <a:schemeClr val="bg1"/>
          </a:solidFill>
          <a:ln w="9525" algn="ctr">
            <a:noFill/>
            <a:miter lim="800000"/>
            <a:headEnd/>
            <a:tailEnd/>
          </a:ln>
        </p:spPr>
        <p:txBody>
          <a:bodyPr wrap="none" anchor="ctr"/>
          <a:lstStyle/>
          <a:p>
            <a:pPr eaLnBrk="0" hangingPunct="0">
              <a:lnSpc>
                <a:spcPct val="90000"/>
              </a:lnSpc>
              <a:spcAft>
                <a:spcPct val="10000"/>
              </a:spcAft>
              <a:buSzPct val="125000"/>
            </a:pPr>
            <a:endParaRPr lang="en-GB" sz="1800" dirty="0"/>
          </a:p>
        </p:txBody>
      </p:sp>
      <p:sp>
        <p:nvSpPr>
          <p:cNvPr id="19460" name="Rectangle 8"/>
          <p:cNvSpPr>
            <a:spLocks noChangeArrowheads="1"/>
          </p:cNvSpPr>
          <p:nvPr/>
        </p:nvSpPr>
        <p:spPr bwMode="auto">
          <a:xfrm>
            <a:off x="7772400" y="6248400"/>
            <a:ext cx="1371600" cy="609600"/>
          </a:xfrm>
          <a:prstGeom prst="rect">
            <a:avLst/>
          </a:prstGeom>
          <a:solidFill>
            <a:schemeClr val="bg1"/>
          </a:solidFill>
          <a:ln w="9525" algn="ctr">
            <a:noFill/>
            <a:miter lim="800000"/>
            <a:headEnd/>
            <a:tailEnd/>
          </a:ln>
        </p:spPr>
        <p:txBody>
          <a:bodyPr wrap="none" anchor="ctr"/>
          <a:lstStyle/>
          <a:p>
            <a:pPr eaLnBrk="0" hangingPunct="0">
              <a:lnSpc>
                <a:spcPct val="90000"/>
              </a:lnSpc>
              <a:spcAft>
                <a:spcPct val="10000"/>
              </a:spcAft>
              <a:buSzPct val="125000"/>
            </a:pPr>
            <a:endParaRPr lang="en-GB" sz="1800" dirty="0"/>
          </a:p>
        </p:txBody>
      </p:sp>
      <p:sp>
        <p:nvSpPr>
          <p:cNvPr id="19462" name="Text Box 12"/>
          <p:cNvSpPr txBox="1">
            <a:spLocks noChangeArrowheads="1"/>
          </p:cNvSpPr>
          <p:nvPr/>
        </p:nvSpPr>
        <p:spPr bwMode="auto">
          <a:xfrm>
            <a:off x="2919082" y="4577662"/>
            <a:ext cx="3401124" cy="2000548"/>
          </a:xfrm>
          <a:prstGeom prst="rect">
            <a:avLst/>
          </a:prstGeom>
          <a:noFill/>
          <a:ln w="12700">
            <a:noFill/>
            <a:miter lim="800000"/>
            <a:headEnd type="none" w="sm" len="sm"/>
            <a:tailEnd type="none" w="sm" len="sm"/>
          </a:ln>
        </p:spPr>
        <p:txBody>
          <a:bodyPr wrap="none">
            <a:spAutoFit/>
          </a:bodyPr>
          <a:lstStyle/>
          <a:p>
            <a:pPr algn="ctr" eaLnBrk="0" hangingPunct="0"/>
            <a:endParaRPr lang="en-US" sz="2400" dirty="0">
              <a:solidFill>
                <a:srgbClr val="000099"/>
              </a:solidFill>
              <a:latin typeface="Calibri" pitchFamily="34" charset="0"/>
            </a:endParaRPr>
          </a:p>
          <a:p>
            <a:pPr algn="ctr" eaLnBrk="0" hangingPunct="0"/>
            <a:r>
              <a:rPr lang="en-US" sz="2400" dirty="0" smtClean="0">
                <a:solidFill>
                  <a:srgbClr val="000099"/>
                </a:solidFill>
                <a:latin typeface="Calibri" pitchFamily="34" charset="0"/>
              </a:rPr>
              <a:t>Joint CMC-CESG Meeting</a:t>
            </a:r>
          </a:p>
          <a:p>
            <a:pPr algn="ctr" eaLnBrk="0" hangingPunct="0"/>
            <a:r>
              <a:rPr lang="en-US" sz="1800" dirty="0" smtClean="0">
                <a:solidFill>
                  <a:srgbClr val="000099"/>
                </a:solidFill>
                <a:latin typeface="Calibri" pitchFamily="34" charset="0"/>
              </a:rPr>
              <a:t>BSI, London, UK</a:t>
            </a:r>
          </a:p>
          <a:p>
            <a:pPr algn="ctr" eaLnBrk="0" hangingPunct="0"/>
            <a:r>
              <a:rPr lang="en-US" sz="1800" dirty="0" smtClean="0">
                <a:solidFill>
                  <a:srgbClr val="000099"/>
                </a:solidFill>
                <a:latin typeface="Calibri" pitchFamily="34" charset="0"/>
              </a:rPr>
              <a:t>Hosted by UKSA</a:t>
            </a:r>
            <a:endParaRPr lang="en-US" sz="1800" dirty="0">
              <a:solidFill>
                <a:srgbClr val="000099"/>
              </a:solidFill>
              <a:latin typeface="Calibri" pitchFamily="34" charset="0"/>
            </a:endParaRPr>
          </a:p>
          <a:p>
            <a:pPr algn="ctr" eaLnBrk="0" hangingPunct="0"/>
            <a:endParaRPr lang="en-US" sz="1000" u="sng" dirty="0">
              <a:solidFill>
                <a:schemeClr val="accent1"/>
              </a:solidFill>
              <a:latin typeface="Calibri" pitchFamily="34" charset="0"/>
            </a:endParaRPr>
          </a:p>
          <a:p>
            <a:pPr algn="ctr" eaLnBrk="0" hangingPunct="0"/>
            <a:r>
              <a:rPr lang="en-US" sz="1800" dirty="0" smtClean="0">
                <a:solidFill>
                  <a:srgbClr val="000099"/>
                </a:solidFill>
                <a:latin typeface="Calibri" pitchFamily="34" charset="0"/>
              </a:rPr>
              <a:t>18 November 2014</a:t>
            </a:r>
            <a:endParaRPr lang="en-US" sz="1200" u="sng" dirty="0">
              <a:solidFill>
                <a:srgbClr val="0033CC"/>
              </a:solidFill>
              <a:latin typeface="Calibri" pitchFamily="34" charset="0"/>
            </a:endParaRPr>
          </a:p>
          <a:p>
            <a:pPr algn="ctr" eaLnBrk="0" hangingPunct="0"/>
            <a:endParaRPr lang="en-US" sz="1200" u="sng" dirty="0">
              <a:solidFill>
                <a:srgbClr val="0033CC"/>
              </a:solidFill>
              <a:latin typeface="Calibri" pitchFamily="34" charset="0"/>
            </a:endParaRPr>
          </a:p>
        </p:txBody>
      </p:sp>
      <p:sp>
        <p:nvSpPr>
          <p:cNvPr id="929803" name="Text Box 11"/>
          <p:cNvSpPr txBox="1">
            <a:spLocks noChangeArrowheads="1"/>
          </p:cNvSpPr>
          <p:nvPr/>
        </p:nvSpPr>
        <p:spPr bwMode="auto">
          <a:xfrm>
            <a:off x="735012" y="1310068"/>
            <a:ext cx="7597775" cy="3416320"/>
          </a:xfrm>
          <a:prstGeom prst="rect">
            <a:avLst/>
          </a:prstGeom>
          <a:noFill/>
          <a:ln w="76200">
            <a:solidFill>
              <a:srgbClr val="000099"/>
            </a:solidFill>
            <a:miter lim="800000"/>
            <a:headEnd type="none" w="sm" len="sm"/>
            <a:tailEnd type="none" w="sm" len="sm"/>
          </a:ln>
          <a:effectLst/>
        </p:spPr>
        <p:txBody>
          <a:bodyPr>
            <a:spAutoFit/>
          </a:bodyPr>
          <a:lstStyle/>
          <a:p>
            <a:pPr algn="ctr" eaLnBrk="0" hangingPunct="0">
              <a:defRPr/>
            </a:pPr>
            <a:r>
              <a:rPr lang="en-US" sz="2800" dirty="0" smtClean="0">
                <a:solidFill>
                  <a:srgbClr val="000099"/>
                </a:solidFill>
                <a:effectLst>
                  <a:outerShdw blurRad="38100" dist="38100" dir="2700000" algn="tl">
                    <a:srgbClr val="C0C0C0"/>
                  </a:outerShdw>
                </a:effectLst>
                <a:latin typeface="Calibri" pitchFamily="34" charset="0"/>
              </a:rPr>
              <a:t>CCSDS Engineering </a:t>
            </a:r>
            <a:r>
              <a:rPr lang="en-US" sz="2800" dirty="0">
                <a:solidFill>
                  <a:srgbClr val="000099"/>
                </a:solidFill>
                <a:effectLst>
                  <a:outerShdw blurRad="38100" dist="38100" dir="2700000" algn="tl">
                    <a:srgbClr val="C0C0C0"/>
                  </a:outerShdw>
                </a:effectLst>
                <a:latin typeface="Calibri" pitchFamily="34" charset="0"/>
              </a:rPr>
              <a:t>Steering </a:t>
            </a:r>
            <a:r>
              <a:rPr lang="en-US" sz="2800" dirty="0" smtClean="0">
                <a:solidFill>
                  <a:srgbClr val="000099"/>
                </a:solidFill>
                <a:effectLst>
                  <a:outerShdw blurRad="38100" dist="38100" dir="2700000" algn="tl">
                    <a:srgbClr val="C0C0C0"/>
                  </a:outerShdw>
                </a:effectLst>
                <a:latin typeface="Calibri" pitchFamily="34" charset="0"/>
              </a:rPr>
              <a:t>Group (CESG):</a:t>
            </a:r>
            <a:endParaRPr lang="en-US" sz="2800" dirty="0">
              <a:solidFill>
                <a:srgbClr val="000099"/>
              </a:solidFill>
              <a:effectLst>
                <a:outerShdw blurRad="38100" dist="38100" dir="2700000" algn="tl">
                  <a:srgbClr val="C0C0C0"/>
                </a:outerShdw>
              </a:effectLst>
              <a:latin typeface="Calibri" pitchFamily="34" charset="0"/>
            </a:endParaRPr>
          </a:p>
          <a:p>
            <a:pPr algn="ctr" eaLnBrk="0" hangingPunct="0">
              <a:defRPr/>
            </a:pPr>
            <a:r>
              <a:rPr lang="en-US" sz="2800" dirty="0">
                <a:solidFill>
                  <a:srgbClr val="000099"/>
                </a:solidFill>
                <a:effectLst>
                  <a:outerShdw blurRad="38100" dist="38100" dir="2700000" algn="tl">
                    <a:srgbClr val="C0C0C0"/>
                  </a:outerShdw>
                </a:effectLst>
                <a:latin typeface="Calibri" pitchFamily="34" charset="0"/>
              </a:rPr>
              <a:t>r</a:t>
            </a:r>
            <a:r>
              <a:rPr lang="en-US" sz="2800" dirty="0" smtClean="0">
                <a:solidFill>
                  <a:srgbClr val="000099"/>
                </a:solidFill>
                <a:effectLst>
                  <a:outerShdw blurRad="38100" dist="38100" dir="2700000" algn="tl">
                    <a:srgbClr val="C0C0C0"/>
                  </a:outerShdw>
                </a:effectLst>
                <a:latin typeface="Calibri" pitchFamily="34" charset="0"/>
              </a:rPr>
              <a:t>eport </a:t>
            </a:r>
            <a:r>
              <a:rPr lang="en-US" sz="2800" dirty="0">
                <a:solidFill>
                  <a:srgbClr val="000099"/>
                </a:solidFill>
                <a:effectLst>
                  <a:outerShdw blurRad="38100" dist="38100" dir="2700000" algn="tl">
                    <a:srgbClr val="C0C0C0"/>
                  </a:outerShdw>
                </a:effectLst>
                <a:latin typeface="Calibri" pitchFamily="34" charset="0"/>
              </a:rPr>
              <a:t>to the</a:t>
            </a:r>
          </a:p>
          <a:p>
            <a:pPr algn="ctr" eaLnBrk="0" hangingPunct="0">
              <a:defRPr/>
            </a:pPr>
            <a:r>
              <a:rPr lang="en-US" sz="2800" dirty="0">
                <a:solidFill>
                  <a:srgbClr val="000099"/>
                </a:solidFill>
                <a:effectLst>
                  <a:outerShdw blurRad="38100" dist="38100" dir="2700000" algn="tl">
                    <a:srgbClr val="C0C0C0"/>
                  </a:outerShdw>
                </a:effectLst>
                <a:latin typeface="Calibri" pitchFamily="34" charset="0"/>
              </a:rPr>
              <a:t>CCSDS Management Council (</a:t>
            </a:r>
            <a:r>
              <a:rPr lang="en-US" sz="2800" dirty="0" smtClean="0">
                <a:solidFill>
                  <a:srgbClr val="000099"/>
                </a:solidFill>
                <a:effectLst>
                  <a:outerShdw blurRad="38100" dist="38100" dir="2700000" algn="tl">
                    <a:srgbClr val="C0C0C0"/>
                  </a:outerShdw>
                </a:effectLst>
                <a:latin typeface="Calibri" pitchFamily="34" charset="0"/>
              </a:rPr>
              <a:t>CMC)</a:t>
            </a:r>
          </a:p>
          <a:p>
            <a:pPr algn="ctr" eaLnBrk="0" hangingPunct="0">
              <a:defRPr/>
            </a:pPr>
            <a:r>
              <a:rPr lang="en-US" sz="2800" dirty="0" smtClean="0">
                <a:solidFill>
                  <a:srgbClr val="000099"/>
                </a:solidFill>
                <a:effectLst>
                  <a:outerShdw blurRad="38100" dist="38100" dir="2700000" algn="tl">
                    <a:srgbClr val="C0C0C0"/>
                  </a:outerShdw>
                </a:effectLst>
                <a:latin typeface="Calibri" pitchFamily="34" charset="0"/>
              </a:rPr>
              <a:t>concerning the Fall 2014 Technical Plenary</a:t>
            </a:r>
          </a:p>
          <a:p>
            <a:pPr algn="ctr" eaLnBrk="0" hangingPunct="0">
              <a:defRPr/>
            </a:pPr>
            <a:r>
              <a:rPr lang="en-US" sz="2000" dirty="0" smtClean="0">
                <a:solidFill>
                  <a:srgbClr val="000099"/>
                </a:solidFill>
                <a:effectLst>
                  <a:outerShdw blurRad="38100" dist="38100" dir="2700000" algn="tl">
                    <a:srgbClr val="C0C0C0"/>
                  </a:outerShdw>
                </a:effectLst>
                <a:latin typeface="Calibri" pitchFamily="34" charset="0"/>
              </a:rPr>
              <a:t> </a:t>
            </a:r>
            <a:endParaRPr lang="en-US" dirty="0" smtClean="0">
              <a:solidFill>
                <a:srgbClr val="000099"/>
              </a:solidFill>
              <a:effectLst>
                <a:outerShdw blurRad="38100" dist="38100" dir="2700000" algn="tl">
                  <a:srgbClr val="C0C0C0"/>
                </a:outerShdw>
              </a:effectLst>
              <a:latin typeface="Calibri" pitchFamily="34" charset="0"/>
            </a:endParaRPr>
          </a:p>
          <a:p>
            <a:pPr algn="ctr" eaLnBrk="0" hangingPunct="0">
              <a:defRPr/>
            </a:pPr>
            <a:endParaRPr lang="en-US" sz="2800" dirty="0">
              <a:solidFill>
                <a:srgbClr val="000099"/>
              </a:solidFill>
              <a:effectLst>
                <a:outerShdw blurRad="38100" dist="38100" dir="2700000" algn="tl">
                  <a:srgbClr val="C0C0C0"/>
                </a:outerShdw>
              </a:effectLst>
              <a:latin typeface="Calibri" pitchFamily="34" charset="0"/>
            </a:endParaRPr>
          </a:p>
          <a:p>
            <a:pPr algn="ctr" eaLnBrk="0" hangingPunct="0">
              <a:defRPr/>
            </a:pPr>
            <a:endParaRPr lang="en-US" sz="2800" dirty="0">
              <a:solidFill>
                <a:srgbClr val="000099"/>
              </a:solidFill>
              <a:effectLst>
                <a:outerShdw blurRad="38100" dist="38100" dir="2700000" algn="tl">
                  <a:srgbClr val="C0C0C0"/>
                </a:outerShdw>
              </a:effectLst>
              <a:latin typeface="Calibri" pitchFamily="34" charset="0"/>
            </a:endParaRPr>
          </a:p>
          <a:p>
            <a:pPr algn="ctr" eaLnBrk="0" hangingPunct="0">
              <a:defRPr/>
            </a:pPr>
            <a:endParaRPr lang="en-US" sz="2800" dirty="0">
              <a:solidFill>
                <a:srgbClr val="000099"/>
              </a:solidFill>
              <a:effectLst>
                <a:outerShdw blurRad="38100" dist="38100" dir="2700000" algn="tl">
                  <a:srgbClr val="C0C0C0"/>
                </a:outerShdw>
              </a:effectLst>
              <a:latin typeface="Calibri"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457200" y="-65855"/>
            <a:ext cx="8229600" cy="831712"/>
          </a:xfrm>
        </p:spPr>
        <p:txBody>
          <a:bodyPr vert="horz" lIns="91440" tIns="45720" rIns="91440" bIns="45720" rtlCol="0" anchor="ctr">
            <a:normAutofit fontScale="90000"/>
          </a:bodyPr>
          <a:lstStyle/>
          <a:p>
            <a:r>
              <a:rPr lang="en-US" dirty="0">
                <a:solidFill>
                  <a:srgbClr val="000099"/>
                </a:solidFill>
                <a:effectLst>
                  <a:outerShdw blurRad="38100" dist="38100" dir="2700000" algn="tl">
                    <a:srgbClr val="000000">
                      <a:alpha val="43137"/>
                    </a:srgbClr>
                  </a:outerShdw>
                </a:effectLst>
                <a:latin typeface="Calibri" pitchFamily="34" charset="0"/>
                <a:cs typeface="Calibri" pitchFamily="34" charset="0"/>
              </a:rPr>
              <a:t>CCSDS Ref Arch, Option 2</a:t>
            </a:r>
            <a:r>
              <a:rPr lang="en-US" dirty="0">
                <a:solidFill>
                  <a:srgbClr val="000099"/>
                </a:solidFill>
                <a:effectLst>
                  <a:outerShdw blurRad="38100" dist="38100" dir="2700000" algn="tl">
                    <a:srgbClr val="000000">
                      <a:alpha val="43137"/>
                    </a:srgbClr>
                  </a:outerShdw>
                </a:effectLst>
                <a:latin typeface="Calibri" pitchFamily="34" charset="0"/>
                <a:cs typeface="Calibri" pitchFamily="34" charset="0"/>
              </a:rPr>
              <a:t> </a:t>
            </a:r>
            <a:r>
              <a:rPr lang="en-US" dirty="0">
                <a:solidFill>
                  <a:srgbClr val="000099"/>
                </a:solidFill>
                <a:effectLst>
                  <a:outerShdw blurRad="38100" dist="38100" dir="2700000" algn="tl">
                    <a:srgbClr val="000000">
                      <a:alpha val="43137"/>
                    </a:srgbClr>
                  </a:outerShdw>
                </a:effectLst>
                <a:latin typeface="Calibri" pitchFamily="34" charset="0"/>
                <a:cs typeface="Calibri" pitchFamily="34" charset="0"/>
              </a:rPr>
              <a:t/>
            </a:r>
            <a:br>
              <a:rPr lang="en-US" dirty="0">
                <a:solidFill>
                  <a:srgbClr val="000099"/>
                </a:solidFill>
                <a:effectLst>
                  <a:outerShdw blurRad="38100" dist="38100" dir="2700000" algn="tl">
                    <a:srgbClr val="000000">
                      <a:alpha val="43137"/>
                    </a:srgbClr>
                  </a:outerShdw>
                </a:effectLst>
                <a:latin typeface="Calibri" pitchFamily="34" charset="0"/>
                <a:cs typeface="Calibri" pitchFamily="34" charset="0"/>
              </a:rPr>
            </a:br>
            <a:r>
              <a:rPr lang="en-US" sz="2700" dirty="0">
                <a:solidFill>
                  <a:srgbClr val="FF0000"/>
                </a:solidFill>
                <a:effectLst>
                  <a:outerShdw blurRad="38100" dist="38100" dir="2700000" algn="tl">
                    <a:srgbClr val="000000">
                      <a:alpha val="43137"/>
                    </a:srgbClr>
                  </a:outerShdw>
                </a:effectLst>
                <a:latin typeface="Calibri" pitchFamily="34" charset="0"/>
                <a:cs typeface="Calibri" pitchFamily="34" charset="0"/>
              </a:rPr>
              <a:t>Example: </a:t>
            </a:r>
            <a:r>
              <a:rPr lang="en-US" sz="2700" dirty="0" smtClean="0">
                <a:solidFill>
                  <a:srgbClr val="FF0000"/>
                </a:solidFill>
                <a:effectLst>
                  <a:outerShdw blurRad="38100" dist="38100" dir="2700000" algn="tl">
                    <a:srgbClr val="000000">
                      <a:alpha val="43137"/>
                    </a:srgbClr>
                  </a:outerShdw>
                </a:effectLst>
                <a:latin typeface="Calibri" pitchFamily="34" charset="0"/>
                <a:cs typeface="Calibri" pitchFamily="34" charset="0"/>
              </a:rPr>
              <a:t>Mission Operations </a:t>
            </a:r>
            <a:r>
              <a:rPr lang="en-US" sz="2700" dirty="0">
                <a:solidFill>
                  <a:srgbClr val="FF0000"/>
                </a:solidFill>
                <a:effectLst>
                  <a:outerShdw blurRad="38100" dist="38100" dir="2700000" algn="tl">
                    <a:srgbClr val="000000">
                      <a:alpha val="43137"/>
                    </a:srgbClr>
                  </a:outerShdw>
                </a:effectLst>
                <a:latin typeface="Calibri" pitchFamily="34" charset="0"/>
                <a:cs typeface="Calibri" pitchFamily="34" charset="0"/>
              </a:rPr>
              <a:t>/ SOIS </a:t>
            </a:r>
            <a:r>
              <a:rPr lang="en-US" sz="2700" dirty="0" smtClean="0">
                <a:solidFill>
                  <a:srgbClr val="FF0000"/>
                </a:solidFill>
                <a:effectLst>
                  <a:outerShdw blurRad="38100" dist="38100" dir="2700000" algn="tl">
                    <a:srgbClr val="000000">
                      <a:alpha val="43137"/>
                    </a:srgbClr>
                  </a:outerShdw>
                </a:effectLst>
                <a:latin typeface="Calibri" pitchFamily="34" charset="0"/>
                <a:cs typeface="Calibri" pitchFamily="34" charset="0"/>
              </a:rPr>
              <a:t>Interfaces</a:t>
            </a:r>
            <a:endParaRPr lang="en-US" sz="2700" dirty="0">
              <a:solidFill>
                <a:srgbClr val="FF0000"/>
              </a:solidFill>
              <a:effectLst>
                <a:outerShdw blurRad="38100" dist="38100" dir="2700000" algn="tl">
                  <a:srgbClr val="000000">
                    <a:alpha val="43137"/>
                  </a:srgbClr>
                </a:outerShdw>
              </a:effectLst>
              <a:latin typeface="Calibri" pitchFamily="34" charset="0"/>
              <a:cs typeface="Calibri" pitchFamily="34" charset="0"/>
            </a:endParaRPr>
          </a:p>
        </p:txBody>
      </p:sp>
      <p:sp>
        <p:nvSpPr>
          <p:cNvPr id="3" name="AutoShape 2"/>
          <p:cNvSpPr>
            <a:spLocks noChangeArrowheads="1"/>
          </p:cNvSpPr>
          <p:nvPr/>
        </p:nvSpPr>
        <p:spPr bwMode="auto">
          <a:xfrm>
            <a:off x="501773" y="1508750"/>
            <a:ext cx="3724582" cy="4600610"/>
          </a:xfrm>
          <a:prstGeom prst="cube">
            <a:avLst>
              <a:gd name="adj" fmla="val 6336"/>
            </a:avLst>
          </a:prstGeom>
          <a:solidFill>
            <a:srgbClr val="C9FF63"/>
          </a:solidFill>
          <a:ln w="9525">
            <a:solidFill>
              <a:schemeClr val="tx1"/>
            </a:solidFill>
            <a:round/>
            <a:headEnd/>
            <a:tailEnd/>
          </a:ln>
        </p:spPr>
        <p:txBody>
          <a:bodyPr wrap="none" anchor="ctr"/>
          <a:lstStyle/>
          <a:p>
            <a:pPr algn="ctr" defTabSz="457200" fontAlgn="base">
              <a:spcBef>
                <a:spcPct val="0"/>
              </a:spcBef>
              <a:spcAft>
                <a:spcPct val="0"/>
              </a:spcAft>
            </a:pPr>
            <a:endParaRPr kumimoji="1" lang="en-US" sz="1400" b="1" dirty="0">
              <a:solidFill>
                <a:srgbClr val="000000"/>
              </a:solidFill>
              <a:ea typeface="ＭＳ Ｐゴシック" pitchFamily="34" charset="-128"/>
              <a:cs typeface="Arial" pitchFamily="34" charset="0"/>
            </a:endParaRPr>
          </a:p>
        </p:txBody>
      </p:sp>
      <p:sp>
        <p:nvSpPr>
          <p:cNvPr id="10251" name="AutoShape 4"/>
          <p:cNvSpPr>
            <a:spLocks noChangeArrowheads="1"/>
          </p:cNvSpPr>
          <p:nvPr/>
        </p:nvSpPr>
        <p:spPr bwMode="auto">
          <a:xfrm>
            <a:off x="4994455" y="1508750"/>
            <a:ext cx="3719702" cy="4600609"/>
          </a:xfrm>
          <a:prstGeom prst="cube">
            <a:avLst>
              <a:gd name="adj" fmla="val 5821"/>
            </a:avLst>
          </a:prstGeom>
          <a:solidFill>
            <a:srgbClr val="C9FF63"/>
          </a:solidFill>
          <a:ln w="9525">
            <a:solidFill>
              <a:schemeClr val="tx1"/>
            </a:solidFill>
            <a:round/>
            <a:headEnd/>
            <a:tailEnd/>
          </a:ln>
        </p:spPr>
        <p:txBody>
          <a:bodyPr wrap="none" anchor="ctr"/>
          <a:lstStyle/>
          <a:p>
            <a:pPr algn="ctr" defTabSz="457200" fontAlgn="base">
              <a:spcBef>
                <a:spcPct val="0"/>
              </a:spcBef>
              <a:spcAft>
                <a:spcPct val="0"/>
              </a:spcAft>
            </a:pPr>
            <a:endParaRPr kumimoji="1" lang="en-US" sz="1400" b="1" dirty="0">
              <a:solidFill>
                <a:srgbClr val="000000"/>
              </a:solidFill>
              <a:ea typeface="ＭＳ Ｐゴシック" pitchFamily="34" charset="-128"/>
              <a:cs typeface="Arial" pitchFamily="34" charset="0"/>
            </a:endParaRPr>
          </a:p>
        </p:txBody>
      </p:sp>
      <p:sp>
        <p:nvSpPr>
          <p:cNvPr id="5" name="Rectangle 4"/>
          <p:cNvSpPr/>
          <p:nvPr/>
        </p:nvSpPr>
        <p:spPr bwMode="auto">
          <a:xfrm>
            <a:off x="1454379" y="3189008"/>
            <a:ext cx="5584372" cy="2460172"/>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kumimoji="1" lang="en-US" sz="2400">
              <a:solidFill>
                <a:srgbClr val="000000"/>
              </a:solidFill>
              <a:ea typeface="ＭＳ Ｐゴシック" charset="-128"/>
              <a:cs typeface="ＭＳ Ｐゴシック" charset="-128"/>
            </a:endParaRPr>
          </a:p>
        </p:txBody>
      </p:sp>
      <p:sp>
        <p:nvSpPr>
          <p:cNvPr id="6" name="Rectangle 5"/>
          <p:cNvSpPr/>
          <p:nvPr/>
        </p:nvSpPr>
        <p:spPr>
          <a:xfrm>
            <a:off x="1538005" y="708799"/>
            <a:ext cx="1420985" cy="584776"/>
          </a:xfrm>
          <a:prstGeom prst="rect">
            <a:avLst/>
          </a:prstGeom>
        </p:spPr>
        <p:txBody>
          <a:bodyPr wrap="square">
            <a:spAutoFit/>
          </a:bodyPr>
          <a:lstStyle/>
          <a:p>
            <a:pPr algn="ctr" fontAlgn="base">
              <a:spcBef>
                <a:spcPct val="0"/>
              </a:spcBef>
              <a:spcAft>
                <a:spcPct val="0"/>
              </a:spcAft>
            </a:pPr>
            <a:r>
              <a:rPr kumimoji="1" lang="en-US" b="1" dirty="0" smtClean="0">
                <a:solidFill>
                  <a:srgbClr val="000000"/>
                </a:solidFill>
                <a:ea typeface="ＭＳ Ｐゴシック" pitchFamily="34" charset="-128"/>
                <a:cs typeface="Arial" pitchFamily="34" charset="0"/>
              </a:rPr>
              <a:t>Space User</a:t>
            </a:r>
          </a:p>
          <a:p>
            <a:pPr algn="ctr" fontAlgn="base">
              <a:spcBef>
                <a:spcPct val="0"/>
              </a:spcBef>
              <a:spcAft>
                <a:spcPct val="0"/>
              </a:spcAft>
            </a:pPr>
            <a:r>
              <a:rPr kumimoji="1" lang="en-US" dirty="0" smtClean="0">
                <a:solidFill>
                  <a:srgbClr val="000000"/>
                </a:solidFill>
                <a:ea typeface="ＭＳ Ｐゴシック" pitchFamily="34" charset="-128"/>
                <a:cs typeface="Arial" pitchFamily="34" charset="0"/>
              </a:rPr>
              <a:t>Node</a:t>
            </a:r>
            <a:endParaRPr kumimoji="1" lang="en-US" b="1" dirty="0">
              <a:solidFill>
                <a:srgbClr val="000000"/>
              </a:solidFill>
              <a:ea typeface="ＭＳ Ｐゴシック" pitchFamily="34" charset="-128"/>
              <a:cs typeface="Arial" pitchFamily="34" charset="0"/>
            </a:endParaRPr>
          </a:p>
        </p:txBody>
      </p:sp>
      <p:sp>
        <p:nvSpPr>
          <p:cNvPr id="7" name="Rectangle 6"/>
          <p:cNvSpPr/>
          <p:nvPr/>
        </p:nvSpPr>
        <p:spPr>
          <a:xfrm>
            <a:off x="5992985" y="708799"/>
            <a:ext cx="1244952" cy="646331"/>
          </a:xfrm>
          <a:prstGeom prst="rect">
            <a:avLst/>
          </a:prstGeom>
        </p:spPr>
        <p:txBody>
          <a:bodyPr wrap="square">
            <a:spAutoFit/>
          </a:bodyPr>
          <a:lstStyle/>
          <a:p>
            <a:pPr algn="ctr" fontAlgn="base">
              <a:spcBef>
                <a:spcPct val="0"/>
              </a:spcBef>
              <a:spcAft>
                <a:spcPct val="0"/>
              </a:spcAft>
            </a:pPr>
            <a:r>
              <a:rPr kumimoji="1" lang="en-US" b="1" dirty="0" smtClean="0">
                <a:solidFill>
                  <a:srgbClr val="000000"/>
                </a:solidFill>
                <a:ea typeface="ＭＳ Ｐゴシック" pitchFamily="34" charset="-128"/>
                <a:cs typeface="Arial" pitchFamily="34" charset="0"/>
              </a:rPr>
              <a:t>Earth User </a:t>
            </a:r>
            <a:endParaRPr kumimoji="1" lang="en-US" b="1" dirty="0">
              <a:solidFill>
                <a:srgbClr val="000000"/>
              </a:solidFill>
              <a:ea typeface="ＭＳ Ｐゴシック" pitchFamily="34" charset="-128"/>
              <a:cs typeface="Arial" pitchFamily="34" charset="0"/>
            </a:endParaRPr>
          </a:p>
          <a:p>
            <a:pPr algn="ctr" fontAlgn="base">
              <a:spcBef>
                <a:spcPct val="0"/>
              </a:spcBef>
              <a:spcAft>
                <a:spcPct val="0"/>
              </a:spcAft>
            </a:pPr>
            <a:r>
              <a:rPr kumimoji="1" lang="en-US" b="1" dirty="0">
                <a:solidFill>
                  <a:srgbClr val="000000"/>
                </a:solidFill>
                <a:ea typeface="ＭＳ Ｐゴシック" pitchFamily="34" charset="-128"/>
                <a:cs typeface="Arial" pitchFamily="34" charset="0"/>
              </a:rPr>
              <a:t>Node</a:t>
            </a:r>
          </a:p>
        </p:txBody>
      </p:sp>
      <p:sp>
        <p:nvSpPr>
          <p:cNvPr id="23" name="Oval 7"/>
          <p:cNvSpPr>
            <a:spLocks noChangeArrowheads="1"/>
          </p:cNvSpPr>
          <p:nvPr/>
        </p:nvSpPr>
        <p:spPr bwMode="auto">
          <a:xfrm>
            <a:off x="5263290" y="4811580"/>
            <a:ext cx="1368017" cy="611265"/>
          </a:xfrm>
          <a:prstGeom prst="ellipse">
            <a:avLst/>
          </a:prstGeom>
          <a:solidFill>
            <a:srgbClr val="4597A0"/>
          </a:solidFill>
          <a:ln w="9525">
            <a:solidFill>
              <a:srgbClr val="000000"/>
            </a:solidFill>
            <a:round/>
            <a:headEnd/>
            <a:tailEnd/>
          </a:ln>
        </p:spPr>
        <p:txBody>
          <a:bodyPr lIns="0" tIns="0" rIns="0" bIns="0" anchor="ctr"/>
          <a:lstStyle/>
          <a:p>
            <a:pPr algn="ctr" fontAlgn="base">
              <a:lnSpc>
                <a:spcPct val="80000"/>
              </a:lnSpc>
              <a:spcBef>
                <a:spcPct val="0"/>
              </a:spcBef>
              <a:spcAft>
                <a:spcPct val="0"/>
              </a:spcAft>
            </a:pPr>
            <a:r>
              <a:rPr lang="en-US" sz="1000" dirty="0">
                <a:solidFill>
                  <a:prstClr val="black"/>
                </a:solidFill>
                <a:latin typeface="Helvetica" pitchFamily="34" charset="0"/>
                <a:ea typeface="ÇlÇr ñæí©"/>
                <a:cs typeface="Helvetica" pitchFamily="34" charset="0"/>
              </a:rPr>
              <a:t>User </a:t>
            </a:r>
          </a:p>
          <a:p>
            <a:pPr algn="ctr" fontAlgn="base">
              <a:lnSpc>
                <a:spcPct val="80000"/>
              </a:lnSpc>
              <a:spcBef>
                <a:spcPct val="0"/>
              </a:spcBef>
              <a:spcAft>
                <a:spcPct val="0"/>
              </a:spcAft>
            </a:pPr>
            <a:r>
              <a:rPr lang="en-US" sz="1000" dirty="0" smtClean="0">
                <a:solidFill>
                  <a:prstClr val="black"/>
                </a:solidFill>
                <a:latin typeface="Helvetica" pitchFamily="34" charset="0"/>
                <a:ea typeface="ÇlÇr ñæí©"/>
                <a:cs typeface="Helvetica" pitchFamily="34" charset="0"/>
              </a:rPr>
              <a:t>Frame Processing</a:t>
            </a:r>
            <a:endParaRPr lang="en-US" sz="1000" dirty="0">
              <a:solidFill>
                <a:prstClr val="black"/>
              </a:solidFill>
              <a:latin typeface="Helvetica" pitchFamily="34" charset="0"/>
              <a:ea typeface="ÇlÇr ñæí©"/>
              <a:cs typeface="Helvetica" pitchFamily="34" charset="0"/>
            </a:endParaRPr>
          </a:p>
        </p:txBody>
      </p:sp>
      <p:sp>
        <p:nvSpPr>
          <p:cNvPr id="25" name="Oval 7"/>
          <p:cNvSpPr>
            <a:spLocks noChangeArrowheads="1"/>
          </p:cNvSpPr>
          <p:nvPr/>
        </p:nvSpPr>
        <p:spPr bwMode="auto">
          <a:xfrm>
            <a:off x="6876300" y="4849985"/>
            <a:ext cx="1283562" cy="585817"/>
          </a:xfrm>
          <a:prstGeom prst="ellipse">
            <a:avLst/>
          </a:prstGeom>
          <a:solidFill>
            <a:srgbClr val="4597A0"/>
          </a:solidFill>
          <a:ln w="9525">
            <a:solidFill>
              <a:srgbClr val="000000"/>
            </a:solidFill>
            <a:round/>
            <a:headEnd/>
            <a:tailEnd/>
          </a:ln>
        </p:spPr>
        <p:txBody>
          <a:bodyPr lIns="0" tIns="0" rIns="0" bIns="0" anchor="ctr"/>
          <a:lstStyle/>
          <a:p>
            <a:pPr algn="ctr" fontAlgn="base">
              <a:lnSpc>
                <a:spcPct val="80000"/>
              </a:lnSpc>
              <a:spcBef>
                <a:spcPct val="0"/>
              </a:spcBef>
              <a:spcAft>
                <a:spcPct val="0"/>
              </a:spcAft>
            </a:pPr>
            <a:r>
              <a:rPr lang="en-US" sz="1000" dirty="0" smtClean="0">
                <a:solidFill>
                  <a:prstClr val="black"/>
                </a:solidFill>
                <a:latin typeface="Helvetica" pitchFamily="34" charset="0"/>
                <a:ea typeface="ÇlÇr ñæí©"/>
                <a:cs typeface="Helvetica" pitchFamily="34" charset="0"/>
              </a:rPr>
              <a:t>User Radiometric</a:t>
            </a:r>
            <a:endParaRPr lang="en-US" sz="1000" dirty="0">
              <a:solidFill>
                <a:prstClr val="black"/>
              </a:solidFill>
              <a:latin typeface="Helvetica" pitchFamily="34" charset="0"/>
              <a:ea typeface="ÇlÇr ñæí©"/>
              <a:cs typeface="Helvetica" pitchFamily="34" charset="0"/>
            </a:endParaRPr>
          </a:p>
          <a:p>
            <a:pPr algn="ctr" fontAlgn="base">
              <a:lnSpc>
                <a:spcPct val="80000"/>
              </a:lnSpc>
              <a:spcBef>
                <a:spcPct val="0"/>
              </a:spcBef>
              <a:spcAft>
                <a:spcPct val="0"/>
              </a:spcAft>
            </a:pPr>
            <a:r>
              <a:rPr lang="en-US" sz="1000" dirty="0" smtClean="0">
                <a:solidFill>
                  <a:prstClr val="black"/>
                </a:solidFill>
                <a:latin typeface="Helvetica" pitchFamily="34" charset="0"/>
                <a:ea typeface="ÇlÇr ñæí©"/>
                <a:cs typeface="Helvetica" pitchFamily="34" charset="0"/>
              </a:rPr>
              <a:t>Processing</a:t>
            </a:r>
            <a:endParaRPr lang="en-US" sz="1000" dirty="0">
              <a:solidFill>
                <a:prstClr val="black"/>
              </a:solidFill>
              <a:latin typeface="Helvetica" pitchFamily="34" charset="0"/>
              <a:ea typeface="ÇlÇr ñæí©"/>
              <a:cs typeface="Helvetica" pitchFamily="34" charset="0"/>
            </a:endParaRPr>
          </a:p>
        </p:txBody>
      </p:sp>
      <p:sp>
        <p:nvSpPr>
          <p:cNvPr id="31" name="Text Box 306"/>
          <p:cNvSpPr txBox="1">
            <a:spLocks noChangeArrowheads="1"/>
          </p:cNvSpPr>
          <p:nvPr/>
        </p:nvSpPr>
        <p:spPr bwMode="auto">
          <a:xfrm>
            <a:off x="4264760" y="1662370"/>
            <a:ext cx="768100" cy="433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kumimoji="1">
                <a:solidFill>
                  <a:schemeClr val="tx1"/>
                </a:solidFill>
                <a:latin typeface="Arial" pitchFamily="34" charset="0"/>
                <a:ea typeface="ＭＳ Ｐゴシック" pitchFamily="34" charset="-128"/>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kumimoji="1">
                <a:solidFill>
                  <a:schemeClr val="tx1"/>
                </a:solidFill>
                <a:latin typeface="Arial" pitchFamily="34" charset="0"/>
                <a:ea typeface="ＭＳ Ｐゴシック" pitchFamily="34" charset="-128"/>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kumimoji="1">
                <a:solidFill>
                  <a:schemeClr val="tx1"/>
                </a:solidFill>
                <a:latin typeface="Arial" pitchFamily="34" charset="0"/>
                <a:ea typeface="ＭＳ Ｐゴシック" pitchFamily="34" charset="-128"/>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kumimoji="1">
                <a:solidFill>
                  <a:schemeClr val="tx1"/>
                </a:solidFill>
                <a:latin typeface="Arial" pitchFamily="34" charset="0"/>
                <a:ea typeface="ＭＳ Ｐゴシック" pitchFamily="34" charset="-128"/>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kumimoji="1">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kumimoji="1">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kumimoji="1">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kumimoji="1">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kumimoji="1">
                <a:solidFill>
                  <a:schemeClr val="tx1"/>
                </a:solidFill>
                <a:latin typeface="Arial" pitchFamily="34" charset="0"/>
                <a:ea typeface="ＭＳ Ｐゴシック" pitchFamily="34" charset="-128"/>
              </a:defRPr>
            </a:lvl9pPr>
          </a:lstStyle>
          <a:p>
            <a:pPr algn="ctr" defTabSz="457200" eaLnBrk="1" fontAlgn="base" hangingPunct="1">
              <a:spcBef>
                <a:spcPct val="0"/>
              </a:spcBef>
              <a:spcAft>
                <a:spcPct val="0"/>
              </a:spcAft>
            </a:pPr>
            <a:r>
              <a:rPr lang="en-US" sz="1100" b="1" i="1" dirty="0" smtClean="0">
                <a:solidFill>
                  <a:srgbClr val="FF0000"/>
                </a:solidFill>
                <a:cs typeface="Arial" pitchFamily="34" charset="0"/>
              </a:rPr>
              <a:t>Space</a:t>
            </a:r>
          </a:p>
          <a:p>
            <a:pPr algn="ctr" defTabSz="457200" eaLnBrk="1" fontAlgn="base" hangingPunct="1">
              <a:spcBef>
                <a:spcPct val="0"/>
              </a:spcBef>
              <a:spcAft>
                <a:spcPct val="0"/>
              </a:spcAft>
            </a:pPr>
            <a:r>
              <a:rPr lang="en-US" sz="1100" b="1" i="1" dirty="0" smtClean="0">
                <a:solidFill>
                  <a:srgbClr val="FF0000"/>
                </a:solidFill>
                <a:cs typeface="Arial" pitchFamily="34" charset="0"/>
              </a:rPr>
              <a:t>Link</a:t>
            </a:r>
            <a:endParaRPr lang="en-US" sz="1100" b="1" i="1" dirty="0">
              <a:solidFill>
                <a:srgbClr val="FF0000"/>
              </a:solidFill>
              <a:cs typeface="Arial" pitchFamily="34" charset="0"/>
            </a:endParaRPr>
          </a:p>
        </p:txBody>
      </p:sp>
      <p:sp>
        <p:nvSpPr>
          <p:cNvPr id="34" name="Line 302"/>
          <p:cNvSpPr>
            <a:spLocks noChangeShapeType="1"/>
          </p:cNvSpPr>
          <p:nvPr/>
        </p:nvSpPr>
        <p:spPr bwMode="auto">
          <a:xfrm flipH="1">
            <a:off x="4034329" y="6048318"/>
            <a:ext cx="883315" cy="0"/>
          </a:xfrm>
          <a:prstGeom prst="line">
            <a:avLst/>
          </a:prstGeom>
          <a:noFill/>
          <a:ln w="76320">
            <a:solidFill>
              <a:schemeClr val="tx1"/>
            </a:solidFill>
            <a:miter lim="800000"/>
            <a:headEnd/>
            <a:tailEnd/>
          </a:ln>
          <a:extLst>
            <a:ext uri="{909E8E84-426E-40dd-AFC4-6F175D3DCCD1}">
              <a14:hiddenFill xmlns:a14="http://schemas.microsoft.com/office/drawing/2010/main">
                <a:noFill/>
              </a14:hiddenFill>
            </a:ext>
          </a:extLst>
        </p:spPr>
        <p:txBody>
          <a:bodyPr/>
          <a:lstStyle/>
          <a:p>
            <a:pPr defTabSz="457200" fontAlgn="base">
              <a:spcBef>
                <a:spcPct val="0"/>
              </a:spcBef>
              <a:spcAft>
                <a:spcPct val="0"/>
              </a:spcAft>
            </a:pPr>
            <a:endParaRPr kumimoji="1" lang="en-US">
              <a:solidFill>
                <a:srgbClr val="000000"/>
              </a:solidFill>
              <a:ea typeface="ＭＳ Ｐゴシック" pitchFamily="34" charset="-128"/>
            </a:endParaRPr>
          </a:p>
        </p:txBody>
      </p:sp>
      <p:sp>
        <p:nvSpPr>
          <p:cNvPr id="35" name="Oval 7"/>
          <p:cNvSpPr>
            <a:spLocks noChangeArrowheads="1"/>
          </p:cNvSpPr>
          <p:nvPr/>
        </p:nvSpPr>
        <p:spPr bwMode="auto">
          <a:xfrm>
            <a:off x="7070589" y="2734297"/>
            <a:ext cx="1283562" cy="585817"/>
          </a:xfrm>
          <a:prstGeom prst="ellipse">
            <a:avLst/>
          </a:prstGeom>
          <a:solidFill>
            <a:srgbClr val="FF99CC"/>
          </a:solidFill>
          <a:ln w="9525">
            <a:solidFill>
              <a:srgbClr val="000000"/>
            </a:solidFill>
            <a:round/>
            <a:headEnd/>
            <a:tailEnd/>
          </a:ln>
        </p:spPr>
        <p:txBody>
          <a:bodyPr lIns="0" tIns="0" rIns="0" bIns="0" anchor="ctr"/>
          <a:lstStyle/>
          <a:p>
            <a:pPr algn="ctr" fontAlgn="base">
              <a:lnSpc>
                <a:spcPct val="80000"/>
              </a:lnSpc>
              <a:spcBef>
                <a:spcPct val="0"/>
              </a:spcBef>
              <a:spcAft>
                <a:spcPct val="0"/>
              </a:spcAft>
            </a:pPr>
            <a:r>
              <a:rPr lang="en-US" sz="1000" dirty="0" smtClean="0">
                <a:solidFill>
                  <a:prstClr val="black"/>
                </a:solidFill>
                <a:latin typeface="Helvetica" pitchFamily="34" charset="0"/>
                <a:ea typeface="ÇlÇr ñæí©"/>
                <a:cs typeface="Helvetica" pitchFamily="34" charset="0"/>
              </a:rPr>
              <a:t>Flight</a:t>
            </a:r>
          </a:p>
          <a:p>
            <a:pPr algn="ctr" fontAlgn="base">
              <a:lnSpc>
                <a:spcPct val="80000"/>
              </a:lnSpc>
              <a:spcBef>
                <a:spcPct val="0"/>
              </a:spcBef>
              <a:spcAft>
                <a:spcPct val="0"/>
              </a:spcAft>
            </a:pPr>
            <a:r>
              <a:rPr lang="en-US" sz="1000" dirty="0" smtClean="0">
                <a:solidFill>
                  <a:prstClr val="black"/>
                </a:solidFill>
                <a:latin typeface="Helvetica" pitchFamily="34" charset="0"/>
                <a:ea typeface="ÇlÇr ñæí©"/>
                <a:cs typeface="Helvetica" pitchFamily="34" charset="0"/>
              </a:rPr>
              <a:t>Dynamics</a:t>
            </a:r>
            <a:endParaRPr lang="en-US" sz="1000" dirty="0">
              <a:solidFill>
                <a:prstClr val="black"/>
              </a:solidFill>
              <a:latin typeface="Helvetica" pitchFamily="34" charset="0"/>
              <a:ea typeface="ÇlÇr ñæí©"/>
              <a:cs typeface="Helvetica" pitchFamily="34" charset="0"/>
            </a:endParaRPr>
          </a:p>
        </p:txBody>
      </p:sp>
      <p:sp>
        <p:nvSpPr>
          <p:cNvPr id="36" name="Oval 7"/>
          <p:cNvSpPr>
            <a:spLocks noChangeArrowheads="1"/>
          </p:cNvSpPr>
          <p:nvPr/>
        </p:nvSpPr>
        <p:spPr bwMode="auto">
          <a:xfrm>
            <a:off x="5224885" y="2020164"/>
            <a:ext cx="1283562" cy="585817"/>
          </a:xfrm>
          <a:prstGeom prst="ellipse">
            <a:avLst/>
          </a:prstGeom>
          <a:solidFill>
            <a:srgbClr val="FF99CC"/>
          </a:solidFill>
          <a:ln w="9525">
            <a:solidFill>
              <a:srgbClr val="000000"/>
            </a:solidFill>
            <a:round/>
            <a:headEnd/>
            <a:tailEnd/>
          </a:ln>
        </p:spPr>
        <p:txBody>
          <a:bodyPr lIns="0" tIns="0" rIns="0" bIns="0" anchor="ctr"/>
          <a:lstStyle/>
          <a:p>
            <a:pPr algn="ctr" fontAlgn="base">
              <a:lnSpc>
                <a:spcPct val="80000"/>
              </a:lnSpc>
              <a:spcBef>
                <a:spcPct val="0"/>
              </a:spcBef>
              <a:spcAft>
                <a:spcPct val="0"/>
              </a:spcAft>
            </a:pPr>
            <a:r>
              <a:rPr lang="en-US" sz="1000" dirty="0" smtClean="0">
                <a:solidFill>
                  <a:srgbClr val="FF0000"/>
                </a:solidFill>
                <a:latin typeface="Helvetica" pitchFamily="34" charset="0"/>
                <a:ea typeface="ÇlÇr ñæí©"/>
                <a:cs typeface="Helvetica" pitchFamily="34" charset="0"/>
              </a:rPr>
              <a:t>Mission</a:t>
            </a:r>
          </a:p>
          <a:p>
            <a:pPr algn="ctr" fontAlgn="base">
              <a:lnSpc>
                <a:spcPct val="80000"/>
              </a:lnSpc>
              <a:spcBef>
                <a:spcPct val="0"/>
              </a:spcBef>
              <a:spcAft>
                <a:spcPct val="0"/>
              </a:spcAft>
            </a:pPr>
            <a:r>
              <a:rPr lang="en-US" sz="1000" dirty="0" smtClean="0">
                <a:solidFill>
                  <a:prstClr val="black"/>
                </a:solidFill>
                <a:latin typeface="Helvetica" pitchFamily="34" charset="0"/>
                <a:ea typeface="ÇlÇr ñæí©"/>
                <a:cs typeface="Helvetica" pitchFamily="34" charset="0"/>
              </a:rPr>
              <a:t>Planning</a:t>
            </a:r>
            <a:endParaRPr lang="en-US" sz="1000" dirty="0">
              <a:solidFill>
                <a:prstClr val="black"/>
              </a:solidFill>
              <a:latin typeface="Helvetica" pitchFamily="34" charset="0"/>
              <a:ea typeface="ÇlÇr ñæí©"/>
              <a:cs typeface="Helvetica" pitchFamily="34" charset="0"/>
            </a:endParaRPr>
          </a:p>
        </p:txBody>
      </p:sp>
      <p:sp>
        <p:nvSpPr>
          <p:cNvPr id="37" name="Oval 7"/>
          <p:cNvSpPr>
            <a:spLocks noChangeArrowheads="1"/>
          </p:cNvSpPr>
          <p:nvPr/>
        </p:nvSpPr>
        <p:spPr bwMode="auto">
          <a:xfrm>
            <a:off x="7070589" y="2008015"/>
            <a:ext cx="1283562" cy="585817"/>
          </a:xfrm>
          <a:prstGeom prst="ellipse">
            <a:avLst/>
          </a:prstGeom>
          <a:solidFill>
            <a:srgbClr val="FF99CC"/>
          </a:solidFill>
          <a:ln w="9525">
            <a:solidFill>
              <a:srgbClr val="000000"/>
            </a:solidFill>
            <a:round/>
            <a:headEnd/>
            <a:tailEnd/>
          </a:ln>
        </p:spPr>
        <p:txBody>
          <a:bodyPr lIns="0" tIns="0" rIns="0" bIns="0" anchor="ctr"/>
          <a:lstStyle/>
          <a:p>
            <a:pPr algn="ctr" fontAlgn="base">
              <a:lnSpc>
                <a:spcPct val="80000"/>
              </a:lnSpc>
              <a:spcBef>
                <a:spcPct val="0"/>
              </a:spcBef>
              <a:spcAft>
                <a:spcPct val="0"/>
              </a:spcAft>
            </a:pPr>
            <a:r>
              <a:rPr lang="en-US" sz="1000" dirty="0" smtClean="0">
                <a:solidFill>
                  <a:srgbClr val="FF0000"/>
                </a:solidFill>
                <a:latin typeface="Helvetica" pitchFamily="34" charset="0"/>
                <a:ea typeface="ÇlÇr ñæí©"/>
                <a:cs typeface="Helvetica" pitchFamily="34" charset="0"/>
              </a:rPr>
              <a:t>Mission</a:t>
            </a:r>
          </a:p>
          <a:p>
            <a:pPr algn="ctr" fontAlgn="base">
              <a:lnSpc>
                <a:spcPct val="80000"/>
              </a:lnSpc>
              <a:spcBef>
                <a:spcPct val="0"/>
              </a:spcBef>
              <a:spcAft>
                <a:spcPct val="0"/>
              </a:spcAft>
            </a:pPr>
            <a:r>
              <a:rPr lang="en-US" sz="1000" dirty="0" smtClean="0">
                <a:solidFill>
                  <a:prstClr val="black"/>
                </a:solidFill>
                <a:latin typeface="Helvetica" pitchFamily="34" charset="0"/>
                <a:ea typeface="ÇlÇr ñæí©"/>
                <a:cs typeface="Helvetica" pitchFamily="34" charset="0"/>
              </a:rPr>
              <a:t>Schedule</a:t>
            </a:r>
          </a:p>
          <a:p>
            <a:pPr algn="ctr" fontAlgn="base">
              <a:lnSpc>
                <a:spcPct val="80000"/>
              </a:lnSpc>
              <a:spcBef>
                <a:spcPct val="0"/>
              </a:spcBef>
              <a:spcAft>
                <a:spcPct val="0"/>
              </a:spcAft>
            </a:pPr>
            <a:r>
              <a:rPr lang="en-US" sz="1000" dirty="0" smtClean="0">
                <a:solidFill>
                  <a:prstClr val="black"/>
                </a:solidFill>
                <a:latin typeface="Helvetica" pitchFamily="34" charset="0"/>
                <a:ea typeface="ÇlÇr ñæí©"/>
                <a:cs typeface="Helvetica" pitchFamily="34" charset="0"/>
              </a:rPr>
              <a:t>Execution</a:t>
            </a:r>
            <a:endParaRPr lang="en-US" sz="1000" dirty="0">
              <a:solidFill>
                <a:prstClr val="black"/>
              </a:solidFill>
              <a:latin typeface="Helvetica" pitchFamily="34" charset="0"/>
              <a:ea typeface="ÇlÇr ñæí©"/>
              <a:cs typeface="Helvetica" pitchFamily="34" charset="0"/>
            </a:endParaRPr>
          </a:p>
        </p:txBody>
      </p:sp>
      <p:sp>
        <p:nvSpPr>
          <p:cNvPr id="38" name="Oval 7"/>
          <p:cNvSpPr>
            <a:spLocks noChangeArrowheads="1"/>
          </p:cNvSpPr>
          <p:nvPr/>
        </p:nvSpPr>
        <p:spPr bwMode="auto">
          <a:xfrm>
            <a:off x="5244190" y="2734297"/>
            <a:ext cx="1283562" cy="585817"/>
          </a:xfrm>
          <a:prstGeom prst="ellipse">
            <a:avLst/>
          </a:prstGeom>
          <a:solidFill>
            <a:srgbClr val="FF99CC"/>
          </a:solidFill>
          <a:ln w="9525">
            <a:solidFill>
              <a:srgbClr val="000000"/>
            </a:solidFill>
            <a:round/>
            <a:headEnd/>
            <a:tailEnd/>
          </a:ln>
        </p:spPr>
        <p:txBody>
          <a:bodyPr lIns="0" tIns="0" rIns="0" bIns="0" anchor="ctr"/>
          <a:lstStyle/>
          <a:p>
            <a:pPr algn="ctr" fontAlgn="base">
              <a:lnSpc>
                <a:spcPct val="80000"/>
              </a:lnSpc>
              <a:spcBef>
                <a:spcPct val="0"/>
              </a:spcBef>
              <a:spcAft>
                <a:spcPct val="0"/>
              </a:spcAft>
            </a:pPr>
            <a:r>
              <a:rPr lang="en-US" sz="1000" dirty="0" smtClean="0">
                <a:solidFill>
                  <a:srgbClr val="FF0000"/>
                </a:solidFill>
                <a:latin typeface="Helvetica" pitchFamily="34" charset="0"/>
                <a:ea typeface="ÇlÇr ñæí©"/>
                <a:cs typeface="Helvetica" pitchFamily="34" charset="0"/>
              </a:rPr>
              <a:t>Mission </a:t>
            </a:r>
          </a:p>
          <a:p>
            <a:pPr algn="ctr" fontAlgn="base">
              <a:lnSpc>
                <a:spcPct val="80000"/>
              </a:lnSpc>
              <a:spcBef>
                <a:spcPct val="0"/>
              </a:spcBef>
              <a:spcAft>
                <a:spcPct val="0"/>
              </a:spcAft>
            </a:pPr>
            <a:r>
              <a:rPr lang="en-US" sz="1000" dirty="0" smtClean="0">
                <a:solidFill>
                  <a:prstClr val="black"/>
                </a:solidFill>
                <a:latin typeface="Helvetica" pitchFamily="34" charset="0"/>
                <a:ea typeface="ÇlÇr ñæí©"/>
                <a:cs typeface="Helvetica" pitchFamily="34" charset="0"/>
              </a:rPr>
              <a:t>Monitor &amp;</a:t>
            </a:r>
          </a:p>
          <a:p>
            <a:pPr algn="ctr" fontAlgn="base">
              <a:lnSpc>
                <a:spcPct val="80000"/>
              </a:lnSpc>
              <a:spcBef>
                <a:spcPct val="0"/>
              </a:spcBef>
              <a:spcAft>
                <a:spcPct val="0"/>
              </a:spcAft>
            </a:pPr>
            <a:r>
              <a:rPr lang="en-US" sz="1000" dirty="0" smtClean="0">
                <a:solidFill>
                  <a:prstClr val="black"/>
                </a:solidFill>
                <a:latin typeface="Helvetica" pitchFamily="34" charset="0"/>
                <a:ea typeface="ÇlÇr ñæí©"/>
                <a:cs typeface="Helvetica" pitchFamily="34" charset="0"/>
              </a:rPr>
              <a:t>Control</a:t>
            </a:r>
            <a:endParaRPr lang="en-US" sz="1000" dirty="0">
              <a:solidFill>
                <a:prstClr val="black"/>
              </a:solidFill>
              <a:latin typeface="Helvetica" pitchFamily="34" charset="0"/>
              <a:ea typeface="ÇlÇr ñæí©"/>
              <a:cs typeface="Helvetica" pitchFamily="34" charset="0"/>
            </a:endParaRPr>
          </a:p>
        </p:txBody>
      </p:sp>
      <p:sp>
        <p:nvSpPr>
          <p:cNvPr id="43" name="Oval 7"/>
          <p:cNvSpPr>
            <a:spLocks noChangeArrowheads="1"/>
          </p:cNvSpPr>
          <p:nvPr/>
        </p:nvSpPr>
        <p:spPr bwMode="auto">
          <a:xfrm rot="16200000">
            <a:off x="4860147" y="5990600"/>
            <a:ext cx="261057" cy="146060"/>
          </a:xfrm>
          <a:prstGeom prst="ellipse">
            <a:avLst/>
          </a:prstGeom>
          <a:solidFill>
            <a:schemeClr val="tx1"/>
          </a:solidFill>
          <a:ln w="9525">
            <a:solidFill>
              <a:srgbClr val="000000"/>
            </a:solidFill>
            <a:round/>
            <a:headEnd/>
            <a:tailEnd/>
          </a:ln>
        </p:spPr>
        <p:txBody>
          <a:bodyPr lIns="0" tIns="0" rIns="0" bIns="0" anchor="ctr"/>
          <a:lstStyle/>
          <a:p>
            <a:pPr algn="ctr" fontAlgn="base">
              <a:lnSpc>
                <a:spcPct val="80000"/>
              </a:lnSpc>
              <a:spcBef>
                <a:spcPct val="0"/>
              </a:spcBef>
              <a:spcAft>
                <a:spcPct val="0"/>
              </a:spcAft>
            </a:pPr>
            <a:endParaRPr lang="en-US" sz="1000" dirty="0">
              <a:solidFill>
                <a:prstClr val="black"/>
              </a:solidFill>
              <a:latin typeface="Helvetica" pitchFamily="34" charset="0"/>
              <a:ea typeface="ÇlÇr ñæí©"/>
              <a:cs typeface="Helvetica" pitchFamily="34" charset="0"/>
            </a:endParaRPr>
          </a:p>
        </p:txBody>
      </p:sp>
      <p:sp>
        <p:nvSpPr>
          <p:cNvPr id="47" name="Oval 7"/>
          <p:cNvSpPr>
            <a:spLocks noChangeArrowheads="1"/>
          </p:cNvSpPr>
          <p:nvPr/>
        </p:nvSpPr>
        <p:spPr bwMode="auto">
          <a:xfrm rot="16200000">
            <a:off x="3861617" y="5990601"/>
            <a:ext cx="261057" cy="146060"/>
          </a:xfrm>
          <a:prstGeom prst="ellipse">
            <a:avLst/>
          </a:prstGeom>
          <a:solidFill>
            <a:schemeClr val="tx1"/>
          </a:solidFill>
          <a:ln w="9525">
            <a:solidFill>
              <a:srgbClr val="000000"/>
            </a:solidFill>
            <a:round/>
            <a:headEnd/>
            <a:tailEnd/>
          </a:ln>
        </p:spPr>
        <p:txBody>
          <a:bodyPr lIns="0" tIns="0" rIns="0" bIns="0" anchor="ctr"/>
          <a:lstStyle/>
          <a:p>
            <a:pPr algn="ctr" fontAlgn="base">
              <a:lnSpc>
                <a:spcPct val="80000"/>
              </a:lnSpc>
              <a:spcBef>
                <a:spcPct val="0"/>
              </a:spcBef>
              <a:spcAft>
                <a:spcPct val="0"/>
              </a:spcAft>
            </a:pPr>
            <a:endParaRPr lang="en-US" sz="1000" dirty="0">
              <a:solidFill>
                <a:prstClr val="black"/>
              </a:solidFill>
              <a:latin typeface="Helvetica" pitchFamily="34" charset="0"/>
              <a:ea typeface="ÇlÇr ñæí©"/>
              <a:cs typeface="Helvetica" pitchFamily="34" charset="0"/>
            </a:endParaRPr>
          </a:p>
        </p:txBody>
      </p:sp>
      <p:sp>
        <p:nvSpPr>
          <p:cNvPr id="53" name="Rectangle 52"/>
          <p:cNvSpPr/>
          <p:nvPr/>
        </p:nvSpPr>
        <p:spPr>
          <a:xfrm>
            <a:off x="3765495" y="6178369"/>
            <a:ext cx="1489353" cy="246221"/>
          </a:xfrm>
          <a:prstGeom prst="rect">
            <a:avLst/>
          </a:prstGeom>
        </p:spPr>
        <p:txBody>
          <a:bodyPr wrap="none">
            <a:spAutoFit/>
          </a:bodyPr>
          <a:lstStyle/>
          <a:p>
            <a:r>
              <a:rPr lang="en-US" sz="1000" b="1" i="1" dirty="0" smtClean="0">
                <a:solidFill>
                  <a:srgbClr val="FF0000"/>
                </a:solidFill>
                <a:cs typeface="Arial" pitchFamily="34" charset="0"/>
              </a:rPr>
              <a:t>SPP over TM/TC/AOS</a:t>
            </a:r>
            <a:endParaRPr lang="en-US" sz="1000" dirty="0"/>
          </a:p>
        </p:txBody>
      </p:sp>
      <p:cxnSp>
        <p:nvCxnSpPr>
          <p:cNvPr id="59" name="Curved Connector 58"/>
          <p:cNvCxnSpPr>
            <a:stCxn id="43" idx="4"/>
            <a:endCxn id="25" idx="4"/>
          </p:cNvCxnSpPr>
          <p:nvPr/>
        </p:nvCxnSpPr>
        <p:spPr>
          <a:xfrm flipV="1">
            <a:off x="5063706" y="5435802"/>
            <a:ext cx="2454375" cy="627828"/>
          </a:xfrm>
          <a:prstGeom prst="curvedConnector2">
            <a:avLst/>
          </a:prstGeom>
          <a:ln>
            <a:solidFill>
              <a:srgbClr val="4597A0"/>
            </a:solidFill>
            <a:tailEnd type="arrow"/>
          </a:ln>
        </p:spPr>
        <p:style>
          <a:lnRef idx="2">
            <a:schemeClr val="accent1"/>
          </a:lnRef>
          <a:fillRef idx="0">
            <a:schemeClr val="accent1"/>
          </a:fillRef>
          <a:effectRef idx="1">
            <a:schemeClr val="accent1"/>
          </a:effectRef>
          <a:fontRef idx="minor">
            <a:schemeClr val="tx1"/>
          </a:fontRef>
        </p:style>
      </p:cxnSp>
      <p:cxnSp>
        <p:nvCxnSpPr>
          <p:cNvPr id="91" name="Curved Connector 90"/>
          <p:cNvCxnSpPr>
            <a:stCxn id="25" idx="0"/>
            <a:endCxn id="35" idx="4"/>
          </p:cNvCxnSpPr>
          <p:nvPr/>
        </p:nvCxnSpPr>
        <p:spPr>
          <a:xfrm rot="5400000" flipH="1" flipV="1">
            <a:off x="6850290" y="3987906"/>
            <a:ext cx="1529871" cy="194289"/>
          </a:xfrm>
          <a:prstGeom prst="curvedConnector3">
            <a:avLst>
              <a:gd name="adj1" fmla="val 50000"/>
            </a:avLst>
          </a:prstGeom>
          <a:ln>
            <a:solidFill>
              <a:srgbClr val="FF66CC"/>
            </a:solidFill>
            <a:tailEnd type="arrow"/>
          </a:ln>
        </p:spPr>
        <p:style>
          <a:lnRef idx="2">
            <a:schemeClr val="accent1"/>
          </a:lnRef>
          <a:fillRef idx="0">
            <a:schemeClr val="accent1"/>
          </a:fillRef>
          <a:effectRef idx="1">
            <a:schemeClr val="accent1"/>
          </a:effectRef>
          <a:fontRef idx="minor">
            <a:schemeClr val="tx1"/>
          </a:fontRef>
        </p:style>
      </p:cxnSp>
      <p:cxnSp>
        <p:nvCxnSpPr>
          <p:cNvPr id="110" name="Curved Connector 109"/>
          <p:cNvCxnSpPr>
            <a:stCxn id="23" idx="0"/>
            <a:endCxn id="38" idx="4"/>
          </p:cNvCxnSpPr>
          <p:nvPr/>
        </p:nvCxnSpPr>
        <p:spPr>
          <a:xfrm rot="16200000" flipV="1">
            <a:off x="5170902" y="4035183"/>
            <a:ext cx="1491466" cy="61328"/>
          </a:xfrm>
          <a:prstGeom prst="curvedConnector3">
            <a:avLst>
              <a:gd name="adj1" fmla="val 50000"/>
            </a:avLst>
          </a:prstGeom>
          <a:ln>
            <a:solidFill>
              <a:srgbClr val="FF66CC"/>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121" name="Oval 7"/>
          <p:cNvSpPr>
            <a:spLocks noChangeArrowheads="1"/>
          </p:cNvSpPr>
          <p:nvPr/>
        </p:nvSpPr>
        <p:spPr bwMode="auto">
          <a:xfrm>
            <a:off x="2613345" y="4811580"/>
            <a:ext cx="1076287" cy="587405"/>
          </a:xfrm>
          <a:prstGeom prst="ellipse">
            <a:avLst/>
          </a:prstGeom>
          <a:solidFill>
            <a:srgbClr val="4597A0"/>
          </a:solidFill>
          <a:ln w="9525">
            <a:solidFill>
              <a:srgbClr val="000000"/>
            </a:solidFill>
            <a:round/>
            <a:headEnd/>
            <a:tailEnd/>
          </a:ln>
        </p:spPr>
        <p:txBody>
          <a:bodyPr lIns="0" tIns="0" rIns="0" bIns="0" anchor="ctr"/>
          <a:lstStyle/>
          <a:p>
            <a:pPr algn="ctr" fontAlgn="base">
              <a:lnSpc>
                <a:spcPct val="80000"/>
              </a:lnSpc>
              <a:spcBef>
                <a:spcPct val="0"/>
              </a:spcBef>
              <a:spcAft>
                <a:spcPct val="0"/>
              </a:spcAft>
            </a:pPr>
            <a:r>
              <a:rPr lang="en-US" sz="1000" dirty="0" smtClean="0">
                <a:solidFill>
                  <a:prstClr val="black"/>
                </a:solidFill>
                <a:latin typeface="Helvetica" pitchFamily="34" charset="0"/>
                <a:ea typeface="ÇlÇr ñæí©"/>
                <a:cs typeface="Helvetica" pitchFamily="34" charset="0"/>
              </a:rPr>
              <a:t>Frame</a:t>
            </a:r>
            <a:endParaRPr lang="en-US" sz="1000" dirty="0">
              <a:solidFill>
                <a:prstClr val="black"/>
              </a:solidFill>
              <a:latin typeface="Helvetica" pitchFamily="34" charset="0"/>
              <a:ea typeface="ÇlÇr ñæí©"/>
              <a:cs typeface="Helvetica" pitchFamily="34" charset="0"/>
            </a:endParaRPr>
          </a:p>
          <a:p>
            <a:pPr algn="ctr" fontAlgn="base">
              <a:lnSpc>
                <a:spcPct val="80000"/>
              </a:lnSpc>
              <a:spcBef>
                <a:spcPct val="0"/>
              </a:spcBef>
              <a:spcAft>
                <a:spcPct val="0"/>
              </a:spcAft>
            </a:pPr>
            <a:r>
              <a:rPr lang="en-US" sz="1000" dirty="0" smtClean="0">
                <a:solidFill>
                  <a:prstClr val="black"/>
                </a:solidFill>
                <a:latin typeface="Helvetica" pitchFamily="34" charset="0"/>
                <a:ea typeface="ÇlÇr ñæí©"/>
                <a:cs typeface="Helvetica" pitchFamily="34" charset="0"/>
              </a:rPr>
              <a:t>Processing</a:t>
            </a:r>
            <a:endParaRPr lang="en-US" sz="1000" dirty="0">
              <a:solidFill>
                <a:prstClr val="black"/>
              </a:solidFill>
              <a:latin typeface="Helvetica" pitchFamily="34" charset="0"/>
              <a:ea typeface="ÇlÇr ñæí©"/>
              <a:cs typeface="Helvetica" pitchFamily="34" charset="0"/>
            </a:endParaRPr>
          </a:p>
        </p:txBody>
      </p:sp>
      <p:sp>
        <p:nvSpPr>
          <p:cNvPr id="122" name="Oval 7"/>
          <p:cNvSpPr>
            <a:spLocks noChangeArrowheads="1"/>
          </p:cNvSpPr>
          <p:nvPr/>
        </p:nvSpPr>
        <p:spPr bwMode="auto">
          <a:xfrm>
            <a:off x="654690" y="4811580"/>
            <a:ext cx="1175249" cy="627005"/>
          </a:xfrm>
          <a:prstGeom prst="ellipse">
            <a:avLst/>
          </a:prstGeom>
          <a:solidFill>
            <a:srgbClr val="4597A0"/>
          </a:solidFill>
          <a:ln w="9525">
            <a:solidFill>
              <a:srgbClr val="000000"/>
            </a:solidFill>
            <a:round/>
            <a:headEnd/>
            <a:tailEnd/>
          </a:ln>
        </p:spPr>
        <p:txBody>
          <a:bodyPr lIns="0" tIns="0" rIns="0" bIns="0" anchor="ctr"/>
          <a:lstStyle/>
          <a:p>
            <a:pPr algn="ctr" fontAlgn="base">
              <a:lnSpc>
                <a:spcPct val="80000"/>
              </a:lnSpc>
              <a:spcBef>
                <a:spcPct val="0"/>
              </a:spcBef>
              <a:spcAft>
                <a:spcPct val="0"/>
              </a:spcAft>
            </a:pPr>
            <a:r>
              <a:rPr lang="en-US" sz="1000" dirty="0" err="1" smtClean="0">
                <a:solidFill>
                  <a:prstClr val="black"/>
                </a:solidFill>
                <a:latin typeface="Helvetica" pitchFamily="34" charset="0"/>
                <a:ea typeface="ÇlÇr ñæí©"/>
                <a:cs typeface="Helvetica" pitchFamily="34" charset="0"/>
              </a:rPr>
              <a:t>RadiometricProcessing</a:t>
            </a:r>
            <a:endParaRPr lang="en-US" sz="1000" dirty="0">
              <a:solidFill>
                <a:prstClr val="black"/>
              </a:solidFill>
              <a:latin typeface="Helvetica" pitchFamily="34" charset="0"/>
              <a:ea typeface="ÇlÇr ñæí©"/>
              <a:cs typeface="Helvetica" pitchFamily="34" charset="0"/>
            </a:endParaRPr>
          </a:p>
          <a:p>
            <a:pPr algn="ctr" fontAlgn="base">
              <a:lnSpc>
                <a:spcPct val="80000"/>
              </a:lnSpc>
              <a:spcBef>
                <a:spcPct val="0"/>
              </a:spcBef>
              <a:spcAft>
                <a:spcPct val="0"/>
              </a:spcAft>
            </a:pPr>
            <a:r>
              <a:rPr lang="en-US" sz="1000" dirty="0" smtClean="0">
                <a:solidFill>
                  <a:prstClr val="black"/>
                </a:solidFill>
                <a:latin typeface="Helvetica" pitchFamily="34" charset="0"/>
                <a:ea typeface="ÇlÇr ñæí©"/>
                <a:cs typeface="Helvetica" pitchFamily="34" charset="0"/>
              </a:rPr>
              <a:t>(Real-</a:t>
            </a:r>
            <a:r>
              <a:rPr lang="en-US" sz="1000" dirty="0" smtClean="0">
                <a:solidFill>
                  <a:prstClr val="black"/>
                </a:solidFill>
                <a:latin typeface="Helvetica" pitchFamily="34" charset="0"/>
                <a:ea typeface="ÇlÇr ñæí©"/>
                <a:cs typeface="Helvetica" pitchFamily="34" charset="0"/>
              </a:rPr>
              <a:t>time)</a:t>
            </a:r>
            <a:endParaRPr lang="en-US" sz="1000" dirty="0">
              <a:solidFill>
                <a:prstClr val="black"/>
              </a:solidFill>
              <a:latin typeface="Helvetica" pitchFamily="34" charset="0"/>
              <a:ea typeface="ÇlÇr ñæí©"/>
              <a:cs typeface="Helvetica" pitchFamily="34" charset="0"/>
            </a:endParaRPr>
          </a:p>
        </p:txBody>
      </p:sp>
      <p:sp>
        <p:nvSpPr>
          <p:cNvPr id="61" name="Rectangle 60"/>
          <p:cNvSpPr/>
          <p:nvPr/>
        </p:nvSpPr>
        <p:spPr>
          <a:xfrm>
            <a:off x="5897482" y="1201510"/>
            <a:ext cx="2179904" cy="584776"/>
          </a:xfrm>
          <a:prstGeom prst="rect">
            <a:avLst/>
          </a:prstGeom>
        </p:spPr>
        <p:txBody>
          <a:bodyPr wrap="none">
            <a:spAutoFit/>
          </a:bodyPr>
          <a:lstStyle/>
          <a:p>
            <a:pPr algn="ctr"/>
            <a:r>
              <a:rPr lang="en-US" altLang="ja-JP" sz="1600" b="1" dirty="0" smtClean="0">
                <a:solidFill>
                  <a:srgbClr val="FF0000"/>
                </a:solidFill>
              </a:rPr>
              <a:t>SM&amp;C MO </a:t>
            </a:r>
            <a:r>
              <a:rPr lang="en-US" sz="1600" b="1" dirty="0" smtClean="0">
                <a:solidFill>
                  <a:srgbClr val="FF0000"/>
                </a:solidFill>
              </a:rPr>
              <a:t>Applications</a:t>
            </a:r>
          </a:p>
          <a:p>
            <a:pPr algn="ctr"/>
            <a:r>
              <a:rPr lang="en-US" sz="1600" b="1" dirty="0" smtClean="0">
                <a:solidFill>
                  <a:srgbClr val="FF0000"/>
                </a:solidFill>
              </a:rPr>
              <a:t>(MAL Compliant)</a:t>
            </a:r>
            <a:endParaRPr lang="en-US" sz="1600" b="1" dirty="0"/>
          </a:p>
        </p:txBody>
      </p:sp>
      <p:sp>
        <p:nvSpPr>
          <p:cNvPr id="63" name="Rectangle 62"/>
          <p:cNvSpPr/>
          <p:nvPr/>
        </p:nvSpPr>
        <p:spPr>
          <a:xfrm>
            <a:off x="5109670" y="3582620"/>
            <a:ext cx="3302830" cy="23043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b="1" dirty="0" smtClean="0">
                <a:solidFill>
                  <a:srgbClr val="000000"/>
                </a:solidFill>
              </a:rPr>
              <a:t>MAL &amp; Transport Adapter for </a:t>
            </a:r>
            <a:r>
              <a:rPr lang="en-US" sz="1100" b="1" dirty="0" smtClean="0">
                <a:solidFill>
                  <a:srgbClr val="000000"/>
                </a:solidFill>
              </a:rPr>
              <a:t>SPP, or whatever</a:t>
            </a:r>
            <a:endParaRPr lang="en-US" sz="1100" b="1" dirty="0">
              <a:solidFill>
                <a:srgbClr val="000000"/>
              </a:solidFill>
            </a:endParaRPr>
          </a:p>
        </p:txBody>
      </p:sp>
      <p:sp>
        <p:nvSpPr>
          <p:cNvPr id="67" name="Oval 7"/>
          <p:cNvSpPr>
            <a:spLocks noChangeArrowheads="1"/>
          </p:cNvSpPr>
          <p:nvPr/>
        </p:nvSpPr>
        <p:spPr bwMode="auto">
          <a:xfrm>
            <a:off x="769905" y="2017724"/>
            <a:ext cx="1283562" cy="585817"/>
          </a:xfrm>
          <a:prstGeom prst="ellipse">
            <a:avLst/>
          </a:prstGeom>
          <a:solidFill>
            <a:srgbClr val="FF99CC"/>
          </a:solidFill>
          <a:ln w="9525">
            <a:solidFill>
              <a:srgbClr val="000000"/>
            </a:solidFill>
            <a:round/>
            <a:headEnd/>
            <a:tailEnd/>
          </a:ln>
        </p:spPr>
        <p:txBody>
          <a:bodyPr lIns="0" tIns="0" rIns="0" bIns="0" anchor="ctr"/>
          <a:lstStyle/>
          <a:p>
            <a:pPr algn="ctr" fontAlgn="base">
              <a:lnSpc>
                <a:spcPct val="80000"/>
              </a:lnSpc>
              <a:spcBef>
                <a:spcPct val="0"/>
              </a:spcBef>
              <a:spcAft>
                <a:spcPct val="0"/>
              </a:spcAft>
            </a:pPr>
            <a:r>
              <a:rPr lang="en-US" sz="1000" dirty="0" smtClean="0">
                <a:solidFill>
                  <a:prstClr val="black"/>
                </a:solidFill>
                <a:latin typeface="Helvetica" pitchFamily="34" charset="0"/>
                <a:ea typeface="ÇlÇr ñæí©"/>
                <a:cs typeface="Helvetica" pitchFamily="34" charset="0"/>
              </a:rPr>
              <a:t>Flight</a:t>
            </a:r>
          </a:p>
          <a:p>
            <a:pPr algn="ctr" fontAlgn="base">
              <a:lnSpc>
                <a:spcPct val="80000"/>
              </a:lnSpc>
              <a:spcBef>
                <a:spcPct val="0"/>
              </a:spcBef>
              <a:spcAft>
                <a:spcPct val="0"/>
              </a:spcAft>
            </a:pPr>
            <a:r>
              <a:rPr lang="en-US" sz="1000" dirty="0" smtClean="0">
                <a:solidFill>
                  <a:prstClr val="black"/>
                </a:solidFill>
                <a:latin typeface="Helvetica" pitchFamily="34" charset="0"/>
                <a:ea typeface="ÇlÇr ñæí©"/>
                <a:cs typeface="Helvetica" pitchFamily="34" charset="0"/>
              </a:rPr>
              <a:t>Dynamics</a:t>
            </a:r>
          </a:p>
          <a:p>
            <a:pPr algn="ctr" fontAlgn="base">
              <a:lnSpc>
                <a:spcPct val="80000"/>
              </a:lnSpc>
              <a:spcBef>
                <a:spcPct val="0"/>
              </a:spcBef>
              <a:spcAft>
                <a:spcPct val="0"/>
              </a:spcAft>
            </a:pPr>
            <a:r>
              <a:rPr lang="en-US" sz="1000" dirty="0" smtClean="0">
                <a:solidFill>
                  <a:prstClr val="black"/>
                </a:solidFill>
                <a:latin typeface="Helvetica" pitchFamily="34" charset="0"/>
                <a:ea typeface="ÇlÇr ñæí©"/>
                <a:cs typeface="Helvetica" pitchFamily="34" charset="0"/>
              </a:rPr>
              <a:t>Control</a:t>
            </a:r>
            <a:endParaRPr lang="en-US" sz="1000" dirty="0">
              <a:solidFill>
                <a:prstClr val="black"/>
              </a:solidFill>
              <a:latin typeface="Helvetica" pitchFamily="34" charset="0"/>
              <a:ea typeface="ÇlÇr ñæí©"/>
              <a:cs typeface="Helvetica" pitchFamily="34" charset="0"/>
            </a:endParaRPr>
          </a:p>
        </p:txBody>
      </p:sp>
      <p:sp>
        <p:nvSpPr>
          <p:cNvPr id="68" name="Oval 7"/>
          <p:cNvSpPr>
            <a:spLocks noChangeArrowheads="1"/>
          </p:cNvSpPr>
          <p:nvPr/>
        </p:nvSpPr>
        <p:spPr bwMode="auto">
          <a:xfrm>
            <a:off x="2574940" y="2017724"/>
            <a:ext cx="1283562" cy="585817"/>
          </a:xfrm>
          <a:prstGeom prst="ellipse">
            <a:avLst/>
          </a:prstGeom>
          <a:solidFill>
            <a:srgbClr val="FF99CC"/>
          </a:solidFill>
          <a:ln w="9525">
            <a:solidFill>
              <a:srgbClr val="000000"/>
            </a:solidFill>
            <a:round/>
            <a:headEnd/>
            <a:tailEnd/>
          </a:ln>
        </p:spPr>
        <p:txBody>
          <a:bodyPr lIns="0" tIns="0" rIns="0" bIns="0" anchor="ctr"/>
          <a:lstStyle/>
          <a:p>
            <a:pPr algn="ctr" fontAlgn="base">
              <a:lnSpc>
                <a:spcPct val="80000"/>
              </a:lnSpc>
              <a:spcBef>
                <a:spcPct val="0"/>
              </a:spcBef>
              <a:spcAft>
                <a:spcPct val="0"/>
              </a:spcAft>
            </a:pPr>
            <a:r>
              <a:rPr lang="en-US" sz="1000" dirty="0" smtClean="0">
                <a:solidFill>
                  <a:srgbClr val="FF0000"/>
                </a:solidFill>
                <a:latin typeface="Helvetica" pitchFamily="34" charset="0"/>
                <a:ea typeface="ÇlÇr ñæí©"/>
                <a:cs typeface="Helvetica" pitchFamily="34" charset="0"/>
              </a:rPr>
              <a:t>Space</a:t>
            </a:r>
            <a:endParaRPr lang="en-US" sz="1000" dirty="0" smtClean="0">
              <a:solidFill>
                <a:srgbClr val="FF0000"/>
              </a:solidFill>
              <a:latin typeface="Helvetica" pitchFamily="34" charset="0"/>
              <a:ea typeface="ÇlÇr ñæí©"/>
              <a:cs typeface="Helvetica" pitchFamily="34" charset="0"/>
            </a:endParaRPr>
          </a:p>
          <a:p>
            <a:pPr algn="ctr" fontAlgn="base">
              <a:lnSpc>
                <a:spcPct val="80000"/>
              </a:lnSpc>
              <a:spcBef>
                <a:spcPct val="0"/>
              </a:spcBef>
              <a:spcAft>
                <a:spcPct val="0"/>
              </a:spcAft>
            </a:pPr>
            <a:r>
              <a:rPr lang="en-US" sz="1000" dirty="0" smtClean="0">
                <a:solidFill>
                  <a:prstClr val="black"/>
                </a:solidFill>
                <a:latin typeface="Helvetica" pitchFamily="34" charset="0"/>
                <a:ea typeface="ÇlÇr ñæí©"/>
                <a:cs typeface="Helvetica" pitchFamily="34" charset="0"/>
              </a:rPr>
              <a:t>Schedule</a:t>
            </a:r>
          </a:p>
          <a:p>
            <a:pPr algn="ctr" fontAlgn="base">
              <a:lnSpc>
                <a:spcPct val="80000"/>
              </a:lnSpc>
              <a:spcBef>
                <a:spcPct val="0"/>
              </a:spcBef>
              <a:spcAft>
                <a:spcPct val="0"/>
              </a:spcAft>
            </a:pPr>
            <a:r>
              <a:rPr lang="en-US" sz="1000" dirty="0" smtClean="0">
                <a:solidFill>
                  <a:prstClr val="black"/>
                </a:solidFill>
                <a:latin typeface="Helvetica" pitchFamily="34" charset="0"/>
                <a:ea typeface="ÇlÇr ñæí©"/>
                <a:cs typeface="Helvetica" pitchFamily="34" charset="0"/>
              </a:rPr>
              <a:t>Execution</a:t>
            </a:r>
            <a:endParaRPr lang="en-US" sz="1000" dirty="0">
              <a:solidFill>
                <a:prstClr val="black"/>
              </a:solidFill>
              <a:latin typeface="Helvetica" pitchFamily="34" charset="0"/>
              <a:ea typeface="ÇlÇr ñæí©"/>
              <a:cs typeface="Helvetica" pitchFamily="34" charset="0"/>
            </a:endParaRPr>
          </a:p>
        </p:txBody>
      </p:sp>
      <p:sp>
        <p:nvSpPr>
          <p:cNvPr id="69" name="Oval 7"/>
          <p:cNvSpPr>
            <a:spLocks noChangeArrowheads="1"/>
          </p:cNvSpPr>
          <p:nvPr/>
        </p:nvSpPr>
        <p:spPr bwMode="auto">
          <a:xfrm>
            <a:off x="2574940" y="2747419"/>
            <a:ext cx="1283562" cy="585817"/>
          </a:xfrm>
          <a:prstGeom prst="ellipse">
            <a:avLst/>
          </a:prstGeom>
          <a:solidFill>
            <a:srgbClr val="FF99CC"/>
          </a:solidFill>
          <a:ln w="9525">
            <a:solidFill>
              <a:srgbClr val="000000"/>
            </a:solidFill>
            <a:round/>
            <a:headEnd/>
            <a:tailEnd/>
          </a:ln>
        </p:spPr>
        <p:txBody>
          <a:bodyPr lIns="0" tIns="0" rIns="0" bIns="0" anchor="ctr"/>
          <a:lstStyle/>
          <a:p>
            <a:pPr algn="ctr" fontAlgn="base">
              <a:lnSpc>
                <a:spcPct val="80000"/>
              </a:lnSpc>
              <a:spcBef>
                <a:spcPct val="0"/>
              </a:spcBef>
              <a:spcAft>
                <a:spcPct val="0"/>
              </a:spcAft>
            </a:pPr>
            <a:r>
              <a:rPr lang="en-US" sz="1000" dirty="0" smtClean="0">
                <a:solidFill>
                  <a:srgbClr val="FF0000"/>
                </a:solidFill>
                <a:latin typeface="Helvetica" pitchFamily="34" charset="0"/>
                <a:ea typeface="ÇlÇr ñæí©"/>
                <a:cs typeface="Helvetica" pitchFamily="34" charset="0"/>
              </a:rPr>
              <a:t>Space</a:t>
            </a:r>
            <a:endParaRPr lang="en-US" sz="1000" dirty="0" smtClean="0">
              <a:solidFill>
                <a:srgbClr val="FF0000"/>
              </a:solidFill>
              <a:latin typeface="Helvetica" pitchFamily="34" charset="0"/>
              <a:ea typeface="ÇlÇr ñæí©"/>
              <a:cs typeface="Helvetica" pitchFamily="34" charset="0"/>
            </a:endParaRPr>
          </a:p>
          <a:p>
            <a:pPr algn="ctr" fontAlgn="base">
              <a:lnSpc>
                <a:spcPct val="80000"/>
              </a:lnSpc>
              <a:spcBef>
                <a:spcPct val="0"/>
              </a:spcBef>
              <a:spcAft>
                <a:spcPct val="0"/>
              </a:spcAft>
            </a:pPr>
            <a:r>
              <a:rPr lang="en-US" sz="1000" dirty="0" smtClean="0">
                <a:solidFill>
                  <a:prstClr val="black"/>
                </a:solidFill>
                <a:latin typeface="Helvetica" pitchFamily="34" charset="0"/>
                <a:ea typeface="ÇlÇr ñæí©"/>
                <a:cs typeface="Helvetica" pitchFamily="34" charset="0"/>
              </a:rPr>
              <a:t>Monitor &amp;</a:t>
            </a:r>
          </a:p>
          <a:p>
            <a:pPr algn="ctr" fontAlgn="base">
              <a:lnSpc>
                <a:spcPct val="80000"/>
              </a:lnSpc>
              <a:spcBef>
                <a:spcPct val="0"/>
              </a:spcBef>
              <a:spcAft>
                <a:spcPct val="0"/>
              </a:spcAft>
            </a:pPr>
            <a:r>
              <a:rPr lang="en-US" sz="1000" dirty="0" smtClean="0">
                <a:solidFill>
                  <a:prstClr val="black"/>
                </a:solidFill>
                <a:latin typeface="Helvetica" pitchFamily="34" charset="0"/>
                <a:ea typeface="ÇlÇr ñæí©"/>
                <a:cs typeface="Helvetica" pitchFamily="34" charset="0"/>
              </a:rPr>
              <a:t>Control</a:t>
            </a:r>
            <a:endParaRPr lang="en-US" sz="1000" dirty="0">
              <a:solidFill>
                <a:prstClr val="black"/>
              </a:solidFill>
              <a:latin typeface="Helvetica" pitchFamily="34" charset="0"/>
              <a:ea typeface="ÇlÇr ñæí©"/>
              <a:cs typeface="Helvetica" pitchFamily="34" charset="0"/>
            </a:endParaRPr>
          </a:p>
        </p:txBody>
      </p:sp>
      <p:sp>
        <p:nvSpPr>
          <p:cNvPr id="70" name="Rectangle 69"/>
          <p:cNvSpPr/>
          <p:nvPr/>
        </p:nvSpPr>
        <p:spPr>
          <a:xfrm>
            <a:off x="1845245" y="3573919"/>
            <a:ext cx="2381110" cy="584776"/>
          </a:xfrm>
          <a:prstGeom prst="rect">
            <a:avLst/>
          </a:prstGeom>
        </p:spPr>
        <p:txBody>
          <a:bodyPr wrap="square">
            <a:spAutoFit/>
          </a:bodyPr>
          <a:lstStyle/>
          <a:p>
            <a:pPr algn="ctr"/>
            <a:r>
              <a:rPr lang="en-US" altLang="ja-JP" sz="1600" b="1" dirty="0" smtClean="0">
                <a:solidFill>
                  <a:srgbClr val="FF0000"/>
                </a:solidFill>
              </a:rPr>
              <a:t>SOIS </a:t>
            </a:r>
            <a:r>
              <a:rPr lang="en-US" sz="1600" b="1" dirty="0" smtClean="0">
                <a:solidFill>
                  <a:srgbClr val="FF0000"/>
                </a:solidFill>
              </a:rPr>
              <a:t>Applications</a:t>
            </a:r>
            <a:endParaRPr lang="en-US" sz="1600" b="1" dirty="0" smtClean="0">
              <a:solidFill>
                <a:srgbClr val="FF0000"/>
              </a:solidFill>
            </a:endParaRPr>
          </a:p>
          <a:p>
            <a:pPr algn="ctr"/>
            <a:r>
              <a:rPr lang="en-US" sz="1600" b="1" dirty="0" smtClean="0">
                <a:solidFill>
                  <a:srgbClr val="FF0000"/>
                </a:solidFill>
              </a:rPr>
              <a:t>(FW Compliant</a:t>
            </a:r>
            <a:r>
              <a:rPr lang="en-US" sz="1600" b="1" dirty="0" smtClean="0">
                <a:solidFill>
                  <a:srgbClr val="FF0000"/>
                </a:solidFill>
              </a:rPr>
              <a:t>)</a:t>
            </a:r>
            <a:endParaRPr lang="en-US" sz="1600" b="1" dirty="0"/>
          </a:p>
        </p:txBody>
      </p:sp>
      <p:cxnSp>
        <p:nvCxnSpPr>
          <p:cNvPr id="71" name="Curved Connector 70"/>
          <p:cNvCxnSpPr>
            <a:stCxn id="43" idx="4"/>
            <a:endCxn id="23" idx="4"/>
          </p:cNvCxnSpPr>
          <p:nvPr/>
        </p:nvCxnSpPr>
        <p:spPr>
          <a:xfrm flipV="1">
            <a:off x="5063706" y="5422845"/>
            <a:ext cx="883593" cy="640785"/>
          </a:xfrm>
          <a:prstGeom prst="curvedConnector2">
            <a:avLst/>
          </a:prstGeom>
          <a:ln>
            <a:solidFill>
              <a:srgbClr val="4597A0"/>
            </a:solidFill>
            <a:tailEnd type="arrow"/>
          </a:ln>
        </p:spPr>
        <p:style>
          <a:lnRef idx="2">
            <a:schemeClr val="accent1"/>
          </a:lnRef>
          <a:fillRef idx="0">
            <a:schemeClr val="accent1"/>
          </a:fillRef>
          <a:effectRef idx="1">
            <a:schemeClr val="accent1"/>
          </a:effectRef>
          <a:fontRef idx="minor">
            <a:schemeClr val="tx1"/>
          </a:fontRef>
        </p:style>
      </p:cxnSp>
      <p:cxnSp>
        <p:nvCxnSpPr>
          <p:cNvPr id="74" name="Curved Connector 73"/>
          <p:cNvCxnSpPr>
            <a:stCxn id="121" idx="4"/>
            <a:endCxn id="47" idx="0"/>
          </p:cNvCxnSpPr>
          <p:nvPr/>
        </p:nvCxnSpPr>
        <p:spPr>
          <a:xfrm rot="16200000" flipH="1">
            <a:off x="3202979" y="5347494"/>
            <a:ext cx="664646" cy="767627"/>
          </a:xfrm>
          <a:prstGeom prst="curvedConnector2">
            <a:avLst/>
          </a:prstGeom>
          <a:ln>
            <a:solidFill>
              <a:srgbClr val="4597A0"/>
            </a:solidFill>
            <a:tailEnd type="arrow"/>
          </a:ln>
        </p:spPr>
        <p:style>
          <a:lnRef idx="2">
            <a:schemeClr val="accent1"/>
          </a:lnRef>
          <a:fillRef idx="0">
            <a:schemeClr val="accent1"/>
          </a:fillRef>
          <a:effectRef idx="1">
            <a:schemeClr val="accent1"/>
          </a:effectRef>
          <a:fontRef idx="minor">
            <a:schemeClr val="tx1"/>
          </a:fontRef>
        </p:style>
      </p:cxnSp>
      <p:cxnSp>
        <p:nvCxnSpPr>
          <p:cNvPr id="77" name="Curved Connector 76"/>
          <p:cNvCxnSpPr>
            <a:stCxn id="122" idx="4"/>
            <a:endCxn id="47" idx="0"/>
          </p:cNvCxnSpPr>
          <p:nvPr/>
        </p:nvCxnSpPr>
        <p:spPr>
          <a:xfrm rot="16200000" flipH="1">
            <a:off x="2268192" y="4412707"/>
            <a:ext cx="625046" cy="2676801"/>
          </a:xfrm>
          <a:prstGeom prst="curvedConnector2">
            <a:avLst/>
          </a:prstGeom>
          <a:ln>
            <a:solidFill>
              <a:srgbClr val="4597A0"/>
            </a:solidFill>
            <a:tailEnd type="arrow"/>
          </a:ln>
        </p:spPr>
        <p:style>
          <a:lnRef idx="2">
            <a:schemeClr val="accent1"/>
          </a:lnRef>
          <a:fillRef idx="0">
            <a:schemeClr val="accent1"/>
          </a:fillRef>
          <a:effectRef idx="1">
            <a:schemeClr val="accent1"/>
          </a:effectRef>
          <a:fontRef idx="minor">
            <a:schemeClr val="tx1"/>
          </a:fontRef>
        </p:style>
      </p:cxnSp>
      <p:sp>
        <p:nvSpPr>
          <p:cNvPr id="81" name="Rectangle 80"/>
          <p:cNvSpPr/>
          <p:nvPr/>
        </p:nvSpPr>
        <p:spPr>
          <a:xfrm>
            <a:off x="1115550" y="5618085"/>
            <a:ext cx="6874495" cy="268835"/>
          </a:xfrm>
          <a:prstGeom prst="rect">
            <a:avLst/>
          </a:prstGeom>
          <a:solidFill>
            <a:srgbClr val="4597A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b="1" dirty="0" smtClean="0">
                <a:solidFill>
                  <a:srgbClr val="000000"/>
                </a:solidFill>
              </a:rPr>
              <a:t>SCCS-ADD </a:t>
            </a:r>
            <a:r>
              <a:rPr lang="en-US" sz="1100" b="1" dirty="0" err="1" smtClean="0">
                <a:solidFill>
                  <a:srgbClr val="000000"/>
                </a:solidFill>
              </a:rPr>
              <a:t>Fwd</a:t>
            </a:r>
            <a:r>
              <a:rPr lang="en-US" sz="1100" b="1" dirty="0" smtClean="0">
                <a:solidFill>
                  <a:srgbClr val="000000"/>
                </a:solidFill>
              </a:rPr>
              <a:t> / Ret Space Link Services</a:t>
            </a:r>
            <a:endParaRPr lang="en-US" sz="1100" b="1" dirty="0">
              <a:solidFill>
                <a:srgbClr val="000000"/>
              </a:solidFill>
            </a:endParaRPr>
          </a:p>
        </p:txBody>
      </p:sp>
      <p:sp>
        <p:nvSpPr>
          <p:cNvPr id="85" name="Oval 7"/>
          <p:cNvSpPr>
            <a:spLocks noChangeArrowheads="1"/>
          </p:cNvSpPr>
          <p:nvPr/>
        </p:nvSpPr>
        <p:spPr bwMode="auto">
          <a:xfrm>
            <a:off x="2498130" y="4081885"/>
            <a:ext cx="1283562" cy="585817"/>
          </a:xfrm>
          <a:prstGeom prst="ellipse">
            <a:avLst/>
          </a:prstGeom>
          <a:pattFill prst="plaid">
            <a:fgClr>
              <a:srgbClr val="FF99CC"/>
            </a:fgClr>
            <a:bgClr>
              <a:prstClr val="white"/>
            </a:bgClr>
          </a:pattFill>
          <a:ln w="9525">
            <a:solidFill>
              <a:srgbClr val="000000"/>
            </a:solidFill>
            <a:round/>
            <a:headEnd/>
            <a:tailEnd/>
          </a:ln>
        </p:spPr>
        <p:txBody>
          <a:bodyPr lIns="0" tIns="0" rIns="0" bIns="0" anchor="ctr"/>
          <a:lstStyle/>
          <a:p>
            <a:pPr algn="ctr" fontAlgn="base">
              <a:lnSpc>
                <a:spcPct val="80000"/>
              </a:lnSpc>
              <a:spcBef>
                <a:spcPct val="0"/>
              </a:spcBef>
              <a:spcAft>
                <a:spcPct val="0"/>
              </a:spcAft>
            </a:pPr>
            <a:r>
              <a:rPr lang="en-US" sz="1000" dirty="0" smtClean="0">
                <a:solidFill>
                  <a:prstClr val="black"/>
                </a:solidFill>
                <a:latin typeface="Helvetica" pitchFamily="34" charset="0"/>
                <a:ea typeface="ÇlÇr ñæí©"/>
                <a:cs typeface="Helvetica" pitchFamily="34" charset="0"/>
              </a:rPr>
              <a:t>Spacecraft Subnets &amp; Devices</a:t>
            </a:r>
            <a:endParaRPr lang="en-US" sz="1000" dirty="0">
              <a:solidFill>
                <a:prstClr val="black"/>
              </a:solidFill>
              <a:latin typeface="Helvetica" pitchFamily="34" charset="0"/>
              <a:ea typeface="ÇlÇr ñæí©"/>
              <a:cs typeface="Helvetica" pitchFamily="34" charset="0"/>
            </a:endParaRPr>
          </a:p>
        </p:txBody>
      </p:sp>
      <p:sp>
        <p:nvSpPr>
          <p:cNvPr id="86" name="Oval 7"/>
          <p:cNvSpPr>
            <a:spLocks noChangeArrowheads="1"/>
          </p:cNvSpPr>
          <p:nvPr/>
        </p:nvSpPr>
        <p:spPr bwMode="auto">
          <a:xfrm>
            <a:off x="731500" y="3352190"/>
            <a:ext cx="1283562" cy="585817"/>
          </a:xfrm>
          <a:prstGeom prst="ellipse">
            <a:avLst/>
          </a:prstGeom>
          <a:pattFill prst="plaid">
            <a:fgClr>
              <a:srgbClr val="FF99CC"/>
            </a:fgClr>
            <a:bgClr>
              <a:prstClr val="white"/>
            </a:bgClr>
          </a:pattFill>
          <a:ln w="9525">
            <a:solidFill>
              <a:srgbClr val="000000"/>
            </a:solidFill>
            <a:round/>
            <a:headEnd/>
            <a:tailEnd/>
          </a:ln>
        </p:spPr>
        <p:txBody>
          <a:bodyPr lIns="0" tIns="0" rIns="0" bIns="0" anchor="ctr"/>
          <a:lstStyle/>
          <a:p>
            <a:pPr algn="ctr" fontAlgn="base">
              <a:lnSpc>
                <a:spcPct val="80000"/>
              </a:lnSpc>
              <a:spcBef>
                <a:spcPct val="0"/>
              </a:spcBef>
              <a:spcAft>
                <a:spcPct val="0"/>
              </a:spcAft>
            </a:pPr>
            <a:r>
              <a:rPr lang="en-US" sz="1000" dirty="0" smtClean="0">
                <a:latin typeface="Helvetica" pitchFamily="34" charset="0"/>
                <a:ea typeface="ÇlÇr ñæí©"/>
                <a:cs typeface="Helvetica" pitchFamily="34" charset="0"/>
              </a:rPr>
              <a:t>SOIS Application Support Services</a:t>
            </a:r>
            <a:endParaRPr lang="en-US" sz="1000" dirty="0">
              <a:latin typeface="Helvetica" pitchFamily="34" charset="0"/>
              <a:ea typeface="ÇlÇr ñæí©"/>
              <a:cs typeface="Helvetica" pitchFamily="34" charset="0"/>
            </a:endParaRPr>
          </a:p>
        </p:txBody>
      </p:sp>
      <p:sp>
        <p:nvSpPr>
          <p:cNvPr id="87" name="Oval 7"/>
          <p:cNvSpPr>
            <a:spLocks noChangeArrowheads="1"/>
          </p:cNvSpPr>
          <p:nvPr/>
        </p:nvSpPr>
        <p:spPr bwMode="auto">
          <a:xfrm>
            <a:off x="731500" y="4081885"/>
            <a:ext cx="1283562" cy="585817"/>
          </a:xfrm>
          <a:prstGeom prst="ellipse">
            <a:avLst/>
          </a:prstGeom>
          <a:pattFill prst="plaid">
            <a:fgClr>
              <a:srgbClr val="FF99CC"/>
            </a:fgClr>
            <a:bgClr>
              <a:prstClr val="white"/>
            </a:bgClr>
          </a:pattFill>
          <a:ln w="9525">
            <a:solidFill>
              <a:srgbClr val="000000"/>
            </a:solidFill>
            <a:round/>
            <a:headEnd/>
            <a:tailEnd/>
          </a:ln>
        </p:spPr>
        <p:txBody>
          <a:bodyPr lIns="0" tIns="0" rIns="0" bIns="0" anchor="ctr"/>
          <a:lstStyle/>
          <a:p>
            <a:pPr algn="ctr" fontAlgn="base">
              <a:lnSpc>
                <a:spcPct val="80000"/>
              </a:lnSpc>
              <a:spcBef>
                <a:spcPct val="0"/>
              </a:spcBef>
              <a:spcAft>
                <a:spcPct val="0"/>
              </a:spcAft>
            </a:pPr>
            <a:r>
              <a:rPr lang="en-US" sz="1000" dirty="0" smtClean="0">
                <a:solidFill>
                  <a:srgbClr val="000000"/>
                </a:solidFill>
                <a:latin typeface="Helvetica" pitchFamily="34" charset="0"/>
                <a:ea typeface="ÇlÇr ñæí©"/>
                <a:cs typeface="Helvetica" pitchFamily="34" charset="0"/>
              </a:rPr>
              <a:t>SOIS </a:t>
            </a:r>
            <a:r>
              <a:rPr lang="en-US" sz="1000" dirty="0" err="1" smtClean="0">
                <a:solidFill>
                  <a:srgbClr val="000000"/>
                </a:solidFill>
                <a:latin typeface="Helvetica" pitchFamily="34" charset="0"/>
                <a:ea typeface="ÇlÇr ñæí©"/>
                <a:cs typeface="Helvetica" pitchFamily="34" charset="0"/>
              </a:rPr>
              <a:t>Subnetwork</a:t>
            </a:r>
            <a:r>
              <a:rPr lang="en-US" sz="1000" dirty="0" smtClean="0">
                <a:solidFill>
                  <a:srgbClr val="000000"/>
                </a:solidFill>
                <a:latin typeface="Helvetica" pitchFamily="34" charset="0"/>
                <a:ea typeface="ÇlÇr ñæí©"/>
                <a:cs typeface="Helvetica" pitchFamily="34" charset="0"/>
              </a:rPr>
              <a:t> Layer Services</a:t>
            </a:r>
            <a:endParaRPr lang="en-US" sz="1000" dirty="0">
              <a:solidFill>
                <a:srgbClr val="000000"/>
              </a:solidFill>
              <a:latin typeface="Helvetica" pitchFamily="34" charset="0"/>
              <a:ea typeface="ÇlÇr ñæí©"/>
              <a:cs typeface="Helvetica" pitchFamily="34" charset="0"/>
            </a:endParaRPr>
          </a:p>
        </p:txBody>
      </p:sp>
      <p:sp>
        <p:nvSpPr>
          <p:cNvPr id="89" name="Rectangle 88"/>
          <p:cNvSpPr/>
          <p:nvPr/>
        </p:nvSpPr>
        <p:spPr>
          <a:xfrm>
            <a:off x="1768435" y="1231214"/>
            <a:ext cx="2179904" cy="584776"/>
          </a:xfrm>
          <a:prstGeom prst="rect">
            <a:avLst/>
          </a:prstGeom>
        </p:spPr>
        <p:txBody>
          <a:bodyPr wrap="none">
            <a:spAutoFit/>
          </a:bodyPr>
          <a:lstStyle/>
          <a:p>
            <a:pPr algn="ctr"/>
            <a:r>
              <a:rPr lang="en-US" altLang="ja-JP" sz="1600" b="1" dirty="0" smtClean="0">
                <a:solidFill>
                  <a:srgbClr val="FF0000"/>
                </a:solidFill>
              </a:rPr>
              <a:t>SM&amp;C MO </a:t>
            </a:r>
            <a:r>
              <a:rPr lang="en-US" sz="1600" b="1" dirty="0" smtClean="0">
                <a:solidFill>
                  <a:srgbClr val="FF0000"/>
                </a:solidFill>
              </a:rPr>
              <a:t>Applications</a:t>
            </a:r>
          </a:p>
          <a:p>
            <a:pPr algn="ctr"/>
            <a:r>
              <a:rPr lang="en-US" sz="1600" b="1" dirty="0" smtClean="0">
                <a:solidFill>
                  <a:srgbClr val="FF0000"/>
                </a:solidFill>
              </a:rPr>
              <a:t>(MAL Compliant)</a:t>
            </a:r>
            <a:endParaRPr lang="en-US" sz="1600" b="1" dirty="0"/>
          </a:p>
        </p:txBody>
      </p:sp>
      <p:sp>
        <p:nvSpPr>
          <p:cNvPr id="90" name="Oval 7"/>
          <p:cNvSpPr>
            <a:spLocks noChangeArrowheads="1"/>
          </p:cNvSpPr>
          <p:nvPr/>
        </p:nvSpPr>
        <p:spPr bwMode="auto">
          <a:xfrm>
            <a:off x="6084358" y="4081885"/>
            <a:ext cx="1368017" cy="611265"/>
          </a:xfrm>
          <a:prstGeom prst="ellipse">
            <a:avLst/>
          </a:prstGeom>
          <a:solidFill>
            <a:srgbClr val="4597A0"/>
          </a:solidFill>
          <a:ln w="9525">
            <a:solidFill>
              <a:srgbClr val="000000"/>
            </a:solidFill>
            <a:round/>
            <a:headEnd/>
            <a:tailEnd/>
          </a:ln>
        </p:spPr>
        <p:txBody>
          <a:bodyPr lIns="0" tIns="0" rIns="0" bIns="0" anchor="ctr"/>
          <a:lstStyle/>
          <a:p>
            <a:pPr algn="ctr" fontAlgn="base">
              <a:lnSpc>
                <a:spcPct val="80000"/>
              </a:lnSpc>
              <a:spcBef>
                <a:spcPct val="0"/>
              </a:spcBef>
              <a:spcAft>
                <a:spcPct val="0"/>
              </a:spcAft>
            </a:pPr>
            <a:r>
              <a:rPr lang="en-US" sz="1000" dirty="0">
                <a:solidFill>
                  <a:prstClr val="black"/>
                </a:solidFill>
                <a:latin typeface="Helvetica" pitchFamily="34" charset="0"/>
                <a:ea typeface="ÇlÇr ñæí©"/>
                <a:cs typeface="Helvetica" pitchFamily="34" charset="0"/>
              </a:rPr>
              <a:t>User </a:t>
            </a:r>
            <a:br>
              <a:rPr lang="en-US" sz="1000" dirty="0">
                <a:solidFill>
                  <a:prstClr val="black"/>
                </a:solidFill>
                <a:latin typeface="Helvetica" pitchFamily="34" charset="0"/>
                <a:ea typeface="ÇlÇr ñæí©"/>
                <a:cs typeface="Helvetica" pitchFamily="34" charset="0"/>
              </a:rPr>
            </a:br>
            <a:r>
              <a:rPr lang="en-US" sz="1000" dirty="0" smtClean="0">
                <a:solidFill>
                  <a:prstClr val="black"/>
                </a:solidFill>
                <a:latin typeface="Helvetica" pitchFamily="34" charset="0"/>
                <a:ea typeface="ÇlÇr ñæí©"/>
                <a:cs typeface="Helvetica" pitchFamily="34" charset="0"/>
              </a:rPr>
              <a:t>File/Packet</a:t>
            </a:r>
          </a:p>
          <a:p>
            <a:pPr algn="ctr" fontAlgn="base">
              <a:lnSpc>
                <a:spcPct val="80000"/>
              </a:lnSpc>
              <a:spcBef>
                <a:spcPct val="0"/>
              </a:spcBef>
              <a:spcAft>
                <a:spcPct val="0"/>
              </a:spcAft>
            </a:pPr>
            <a:r>
              <a:rPr lang="en-US" sz="1000" dirty="0" smtClean="0">
                <a:solidFill>
                  <a:prstClr val="black"/>
                </a:solidFill>
                <a:latin typeface="Helvetica" pitchFamily="34" charset="0"/>
                <a:ea typeface="ÇlÇr ñæí©"/>
                <a:cs typeface="Helvetica" pitchFamily="34" charset="0"/>
              </a:rPr>
              <a:t>Processing</a:t>
            </a:r>
            <a:endParaRPr lang="en-US" sz="1000" dirty="0">
              <a:solidFill>
                <a:prstClr val="black"/>
              </a:solidFill>
              <a:latin typeface="Helvetica" pitchFamily="34" charset="0"/>
              <a:ea typeface="ÇlÇr ñæí©"/>
              <a:cs typeface="Helvetica" pitchFamily="34" charset="0"/>
            </a:endParaRPr>
          </a:p>
        </p:txBody>
      </p:sp>
      <p:cxnSp>
        <p:nvCxnSpPr>
          <p:cNvPr id="55" name="Straight Connector 54"/>
          <p:cNvCxnSpPr/>
          <p:nvPr/>
        </p:nvCxnSpPr>
        <p:spPr bwMode="auto">
          <a:xfrm>
            <a:off x="309045" y="2891330"/>
            <a:ext cx="4070930" cy="1152150"/>
          </a:xfrm>
          <a:prstGeom prst="line">
            <a:avLst/>
          </a:prstGeom>
          <a:solidFill>
            <a:srgbClr val="FFFFFF"/>
          </a:solidFill>
          <a:ln w="57150" cap="flat" cmpd="sng" algn="ctr">
            <a:solidFill>
              <a:srgbClr val="FF99CC"/>
            </a:solidFill>
            <a:prstDash val="dash"/>
            <a:round/>
            <a:headEnd type="none" w="med" len="med"/>
            <a:tailEnd type="none" w="med" len="med"/>
          </a:ln>
          <a:effectLst/>
        </p:spPr>
      </p:cxnSp>
      <p:sp>
        <p:nvSpPr>
          <p:cNvPr id="95" name="Rectangle 94"/>
          <p:cNvSpPr/>
          <p:nvPr/>
        </p:nvSpPr>
        <p:spPr>
          <a:xfrm rot="980345">
            <a:off x="715921" y="2999854"/>
            <a:ext cx="2650677" cy="26976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b="1" dirty="0" smtClean="0">
                <a:solidFill>
                  <a:srgbClr val="000000"/>
                </a:solidFill>
              </a:rPr>
              <a:t>MAL &amp; Transport Adapter for </a:t>
            </a:r>
            <a:r>
              <a:rPr lang="en-US" sz="1100" b="1" dirty="0" smtClean="0">
                <a:solidFill>
                  <a:srgbClr val="000000"/>
                </a:solidFill>
              </a:rPr>
              <a:t>SOIS</a:t>
            </a:r>
            <a:endParaRPr lang="en-US" sz="1100" b="1" dirty="0">
              <a:solidFill>
                <a:srgbClr val="000000"/>
              </a:solidFill>
            </a:endParaRPr>
          </a:p>
        </p:txBody>
      </p:sp>
      <p:cxnSp>
        <p:nvCxnSpPr>
          <p:cNvPr id="96" name="Straight Connector 95"/>
          <p:cNvCxnSpPr/>
          <p:nvPr/>
        </p:nvCxnSpPr>
        <p:spPr bwMode="auto">
          <a:xfrm>
            <a:off x="309045" y="5541275"/>
            <a:ext cx="8602720" cy="0"/>
          </a:xfrm>
          <a:prstGeom prst="line">
            <a:avLst/>
          </a:prstGeom>
          <a:solidFill>
            <a:srgbClr val="FFFFFF"/>
          </a:solidFill>
          <a:ln w="57150" cap="flat" cmpd="sng" algn="ctr">
            <a:solidFill>
              <a:srgbClr val="4597A0"/>
            </a:solidFill>
            <a:prstDash val="dash"/>
            <a:round/>
            <a:headEnd type="none" w="med" len="med"/>
            <a:tailEnd type="none" w="med" len="med"/>
          </a:ln>
          <a:effectLst/>
        </p:spPr>
      </p:cxnSp>
    </p:spTree>
    <p:extLst>
      <p:ext uri="{BB962C8B-B14F-4D97-AF65-F5344CB8AC3E}">
        <p14:creationId xmlns:p14="http://schemas.microsoft.com/office/powerpoint/2010/main" val="80058641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8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8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8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9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61" grpId="0"/>
      <p:bldP spid="63" grpId="0" animBg="1"/>
      <p:bldP spid="67" grpId="0" animBg="1"/>
      <p:bldP spid="68" grpId="0" animBg="1"/>
      <p:bldP spid="69" grpId="0" animBg="1"/>
      <p:bldP spid="70" grpId="0"/>
      <p:bldP spid="81" grpId="0" animBg="1"/>
      <p:bldP spid="85" grpId="0" animBg="1"/>
      <p:bldP spid="86" grpId="0" animBg="1"/>
      <p:bldP spid="87" grpId="0" animBg="1"/>
      <p:bldP spid="89" grpId="0"/>
      <p:bldP spid="9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457200" y="-52657"/>
            <a:ext cx="8229600" cy="831712"/>
          </a:xfrm>
        </p:spPr>
        <p:txBody>
          <a:bodyPr vert="horz" lIns="91440" tIns="45720" rIns="91440" bIns="45720" rtlCol="0" anchor="ctr">
            <a:normAutofit fontScale="90000"/>
          </a:bodyPr>
          <a:lstStyle/>
          <a:p>
            <a:r>
              <a:rPr lang="en-US" dirty="0">
                <a:solidFill>
                  <a:srgbClr val="000099"/>
                </a:solidFill>
                <a:effectLst>
                  <a:outerShdw blurRad="38100" dist="38100" dir="2700000" algn="tl">
                    <a:srgbClr val="000000">
                      <a:alpha val="43137"/>
                    </a:srgbClr>
                  </a:outerShdw>
                </a:effectLst>
                <a:latin typeface="Calibri" pitchFamily="34" charset="0"/>
                <a:cs typeface="Calibri" pitchFamily="34" charset="0"/>
              </a:rPr>
              <a:t>CCSDS Ref Arch, Option 2</a:t>
            </a:r>
            <a:r>
              <a:rPr lang="en-US" dirty="0">
                <a:solidFill>
                  <a:srgbClr val="000099"/>
                </a:solidFill>
                <a:effectLst>
                  <a:outerShdw blurRad="38100" dist="38100" dir="2700000" algn="tl">
                    <a:srgbClr val="000000">
                      <a:alpha val="43137"/>
                    </a:srgbClr>
                  </a:outerShdw>
                </a:effectLst>
                <a:latin typeface="Calibri" pitchFamily="34" charset="0"/>
                <a:cs typeface="Calibri" pitchFamily="34" charset="0"/>
              </a:rPr>
              <a:t> </a:t>
            </a:r>
            <a:r>
              <a:rPr lang="en-US" dirty="0">
                <a:solidFill>
                  <a:srgbClr val="000099"/>
                </a:solidFill>
                <a:effectLst>
                  <a:outerShdw blurRad="38100" dist="38100" dir="2700000" algn="tl">
                    <a:srgbClr val="000000">
                      <a:alpha val="43137"/>
                    </a:srgbClr>
                  </a:outerShdw>
                </a:effectLst>
                <a:latin typeface="Calibri" pitchFamily="34" charset="0"/>
                <a:cs typeface="Calibri" pitchFamily="34" charset="0"/>
              </a:rPr>
              <a:t/>
            </a:r>
            <a:br>
              <a:rPr lang="en-US" dirty="0">
                <a:solidFill>
                  <a:srgbClr val="000099"/>
                </a:solidFill>
                <a:effectLst>
                  <a:outerShdw blurRad="38100" dist="38100" dir="2700000" algn="tl">
                    <a:srgbClr val="000000">
                      <a:alpha val="43137"/>
                    </a:srgbClr>
                  </a:outerShdw>
                </a:effectLst>
                <a:latin typeface="Calibri" pitchFamily="34" charset="0"/>
                <a:cs typeface="Calibri" pitchFamily="34" charset="0"/>
              </a:rPr>
            </a:br>
            <a:r>
              <a:rPr lang="en-US" sz="2700" dirty="0">
                <a:solidFill>
                  <a:srgbClr val="FF0000"/>
                </a:solidFill>
                <a:effectLst>
                  <a:outerShdw blurRad="38100" dist="38100" dir="2700000" algn="tl">
                    <a:srgbClr val="000000">
                      <a:alpha val="43137"/>
                    </a:srgbClr>
                  </a:outerShdw>
                </a:effectLst>
                <a:latin typeface="Calibri" pitchFamily="34" charset="0"/>
                <a:cs typeface="Calibri" pitchFamily="34" charset="0"/>
              </a:rPr>
              <a:t>Example: </a:t>
            </a:r>
            <a:r>
              <a:rPr lang="en-US" sz="2700" dirty="0" smtClean="0">
                <a:solidFill>
                  <a:srgbClr val="FF0000"/>
                </a:solidFill>
                <a:effectLst>
                  <a:outerShdw blurRad="38100" dist="38100" dir="2700000" algn="tl">
                    <a:srgbClr val="000000">
                      <a:alpha val="43137"/>
                    </a:srgbClr>
                  </a:outerShdw>
                </a:effectLst>
                <a:latin typeface="Calibri" pitchFamily="34" charset="0"/>
                <a:cs typeface="Calibri" pitchFamily="34" charset="0"/>
              </a:rPr>
              <a:t>Cross </a:t>
            </a:r>
            <a:r>
              <a:rPr lang="en-US" sz="2700" dirty="0">
                <a:solidFill>
                  <a:srgbClr val="FF0000"/>
                </a:solidFill>
                <a:effectLst>
                  <a:outerShdw blurRad="38100" dist="38100" dir="2700000" algn="tl">
                    <a:srgbClr val="000000">
                      <a:alpha val="43137"/>
                    </a:srgbClr>
                  </a:outerShdw>
                </a:effectLst>
                <a:latin typeface="Calibri" pitchFamily="34" charset="0"/>
                <a:cs typeface="Calibri" pitchFamily="34" charset="0"/>
              </a:rPr>
              <a:t>Support / Mission </a:t>
            </a:r>
            <a:r>
              <a:rPr lang="en-US" sz="2700" dirty="0" smtClean="0">
                <a:solidFill>
                  <a:srgbClr val="FF0000"/>
                </a:solidFill>
                <a:effectLst>
                  <a:outerShdw blurRad="38100" dist="38100" dir="2700000" algn="tl">
                    <a:srgbClr val="000000">
                      <a:alpha val="43137"/>
                    </a:srgbClr>
                  </a:outerShdw>
                </a:effectLst>
                <a:latin typeface="Calibri" pitchFamily="34" charset="0"/>
                <a:cs typeface="Calibri" pitchFamily="34" charset="0"/>
              </a:rPr>
              <a:t>Operations Interfaces</a:t>
            </a:r>
            <a:endParaRPr lang="en-US" sz="2700" dirty="0">
              <a:solidFill>
                <a:srgbClr val="FF0000"/>
              </a:solidFill>
              <a:effectLst>
                <a:outerShdw blurRad="38100" dist="38100" dir="2700000" algn="tl">
                  <a:srgbClr val="000000">
                    <a:alpha val="43137"/>
                  </a:srgbClr>
                </a:outerShdw>
              </a:effectLst>
              <a:latin typeface="Calibri" pitchFamily="34" charset="0"/>
              <a:cs typeface="Calibri" pitchFamily="34" charset="0"/>
            </a:endParaRPr>
          </a:p>
        </p:txBody>
      </p:sp>
      <p:sp>
        <p:nvSpPr>
          <p:cNvPr id="3" name="AutoShape 2"/>
          <p:cNvSpPr>
            <a:spLocks noChangeArrowheads="1"/>
          </p:cNvSpPr>
          <p:nvPr/>
        </p:nvSpPr>
        <p:spPr bwMode="auto">
          <a:xfrm>
            <a:off x="309748" y="2044454"/>
            <a:ext cx="1480775" cy="4064906"/>
          </a:xfrm>
          <a:prstGeom prst="cube">
            <a:avLst>
              <a:gd name="adj" fmla="val 15273"/>
            </a:avLst>
          </a:prstGeom>
          <a:solidFill>
            <a:srgbClr val="E0C62C"/>
          </a:solidFill>
          <a:ln w="9525">
            <a:solidFill>
              <a:schemeClr val="tx1"/>
            </a:solidFill>
            <a:round/>
            <a:headEnd/>
            <a:tailEnd/>
          </a:ln>
        </p:spPr>
        <p:txBody>
          <a:bodyPr wrap="none" anchor="ctr"/>
          <a:lstStyle/>
          <a:p>
            <a:pPr algn="ctr" defTabSz="457200" fontAlgn="base">
              <a:spcBef>
                <a:spcPct val="0"/>
              </a:spcBef>
              <a:spcAft>
                <a:spcPct val="0"/>
              </a:spcAft>
            </a:pPr>
            <a:endParaRPr kumimoji="1" lang="en-US" sz="1400" b="1" dirty="0">
              <a:solidFill>
                <a:srgbClr val="000000"/>
              </a:solidFill>
              <a:ea typeface="ＭＳ Ｐゴシック" pitchFamily="34" charset="-128"/>
              <a:cs typeface="Arial" pitchFamily="34" charset="0"/>
            </a:endParaRPr>
          </a:p>
        </p:txBody>
      </p:sp>
      <p:sp>
        <p:nvSpPr>
          <p:cNvPr id="10250" name="Line 3"/>
          <p:cNvSpPr>
            <a:spLocks noChangeShapeType="1"/>
          </p:cNvSpPr>
          <p:nvPr/>
        </p:nvSpPr>
        <p:spPr bwMode="auto">
          <a:xfrm>
            <a:off x="4637832" y="4363322"/>
            <a:ext cx="698500" cy="0"/>
          </a:xfrm>
          <a:prstGeom prst="line">
            <a:avLst/>
          </a:prstGeom>
          <a:noFill/>
          <a:ln w="28575" cmpd="sng">
            <a:solidFill>
              <a:srgbClr val="0000FF"/>
            </a:solidFill>
            <a:round/>
            <a:headEnd/>
            <a:tailEnd/>
          </a:ln>
          <a:extLst>
            <a:ext uri="{909E8E84-426E-40dd-AFC4-6F175D3DCCD1}">
              <a14:hiddenFill xmlns:a14="http://schemas.microsoft.com/office/drawing/2010/main">
                <a:noFill/>
              </a14:hiddenFill>
            </a:ext>
          </a:extLst>
        </p:spPr>
        <p:txBody>
          <a:bodyPr/>
          <a:lstStyle/>
          <a:p>
            <a:pPr defTabSz="457200" fontAlgn="base">
              <a:spcBef>
                <a:spcPct val="0"/>
              </a:spcBef>
              <a:spcAft>
                <a:spcPct val="0"/>
              </a:spcAft>
            </a:pPr>
            <a:endParaRPr kumimoji="1" lang="en-US">
              <a:solidFill>
                <a:srgbClr val="000000"/>
              </a:solidFill>
              <a:ea typeface="ＭＳ Ｐゴシック" pitchFamily="34" charset="-128"/>
            </a:endParaRPr>
          </a:p>
        </p:txBody>
      </p:sp>
      <p:sp>
        <p:nvSpPr>
          <p:cNvPr id="10251" name="AutoShape 4"/>
          <p:cNvSpPr>
            <a:spLocks noChangeArrowheads="1"/>
          </p:cNvSpPr>
          <p:nvPr/>
        </p:nvSpPr>
        <p:spPr bwMode="auto">
          <a:xfrm>
            <a:off x="2938410" y="2044453"/>
            <a:ext cx="5583722" cy="4064906"/>
          </a:xfrm>
          <a:prstGeom prst="cube">
            <a:avLst>
              <a:gd name="adj" fmla="val 5821"/>
            </a:avLst>
          </a:prstGeom>
          <a:solidFill>
            <a:srgbClr val="CCFF66"/>
          </a:solidFill>
          <a:ln w="9525">
            <a:solidFill>
              <a:schemeClr val="tx1"/>
            </a:solidFill>
            <a:round/>
            <a:headEnd/>
            <a:tailEnd/>
          </a:ln>
        </p:spPr>
        <p:txBody>
          <a:bodyPr wrap="none" anchor="ctr"/>
          <a:lstStyle/>
          <a:p>
            <a:pPr algn="ctr" defTabSz="457200" fontAlgn="base">
              <a:spcBef>
                <a:spcPct val="0"/>
              </a:spcBef>
              <a:spcAft>
                <a:spcPct val="0"/>
              </a:spcAft>
            </a:pPr>
            <a:endParaRPr kumimoji="1" lang="en-US" sz="1400" b="1" dirty="0">
              <a:solidFill>
                <a:srgbClr val="000000"/>
              </a:solidFill>
              <a:ea typeface="ＭＳ Ｐゴシック" pitchFamily="34" charset="-128"/>
              <a:cs typeface="Arial" pitchFamily="34" charset="0"/>
            </a:endParaRPr>
          </a:p>
        </p:txBody>
      </p:sp>
      <p:sp>
        <p:nvSpPr>
          <p:cNvPr id="5" name="Rectangle 4"/>
          <p:cNvSpPr/>
          <p:nvPr/>
        </p:nvSpPr>
        <p:spPr bwMode="auto">
          <a:xfrm>
            <a:off x="1262354" y="3189008"/>
            <a:ext cx="5584372" cy="2460172"/>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kumimoji="1" lang="en-US" sz="2400">
              <a:solidFill>
                <a:srgbClr val="000000"/>
              </a:solidFill>
              <a:ea typeface="ＭＳ Ｐゴシック" charset="-128"/>
              <a:cs typeface="ＭＳ Ｐゴシック" charset="-128"/>
            </a:endParaRPr>
          </a:p>
        </p:txBody>
      </p:sp>
      <p:sp>
        <p:nvSpPr>
          <p:cNvPr id="6" name="Rectangle 5"/>
          <p:cNvSpPr/>
          <p:nvPr/>
        </p:nvSpPr>
        <p:spPr>
          <a:xfrm>
            <a:off x="745410" y="1219635"/>
            <a:ext cx="900403" cy="646331"/>
          </a:xfrm>
          <a:prstGeom prst="rect">
            <a:avLst/>
          </a:prstGeom>
        </p:spPr>
        <p:txBody>
          <a:bodyPr wrap="square">
            <a:spAutoFit/>
          </a:bodyPr>
          <a:lstStyle/>
          <a:p>
            <a:pPr algn="ctr" fontAlgn="base">
              <a:spcBef>
                <a:spcPct val="0"/>
              </a:spcBef>
              <a:spcAft>
                <a:spcPct val="0"/>
              </a:spcAft>
            </a:pPr>
            <a:r>
              <a:rPr kumimoji="1" lang="en-US" b="1" dirty="0">
                <a:solidFill>
                  <a:srgbClr val="000000"/>
                </a:solidFill>
                <a:ea typeface="ＭＳ Ｐゴシック" pitchFamily="34" charset="-128"/>
                <a:cs typeface="Arial" pitchFamily="34" charset="0"/>
              </a:rPr>
              <a:t>ABA</a:t>
            </a:r>
          </a:p>
          <a:p>
            <a:pPr algn="ctr" fontAlgn="base">
              <a:spcBef>
                <a:spcPct val="0"/>
              </a:spcBef>
              <a:spcAft>
                <a:spcPct val="0"/>
              </a:spcAft>
            </a:pPr>
            <a:r>
              <a:rPr kumimoji="1" lang="en-US" b="1" dirty="0">
                <a:solidFill>
                  <a:srgbClr val="000000"/>
                </a:solidFill>
                <a:ea typeface="ＭＳ Ｐゴシック" pitchFamily="34" charset="-128"/>
                <a:cs typeface="Arial" pitchFamily="34" charset="0"/>
              </a:rPr>
              <a:t>ESLT</a:t>
            </a:r>
          </a:p>
        </p:txBody>
      </p:sp>
      <p:sp>
        <p:nvSpPr>
          <p:cNvPr id="7" name="Rectangle 6"/>
          <p:cNvSpPr/>
          <p:nvPr/>
        </p:nvSpPr>
        <p:spPr>
          <a:xfrm>
            <a:off x="4874339" y="1219635"/>
            <a:ext cx="1244952" cy="646331"/>
          </a:xfrm>
          <a:prstGeom prst="rect">
            <a:avLst/>
          </a:prstGeom>
        </p:spPr>
        <p:txBody>
          <a:bodyPr wrap="square">
            <a:spAutoFit/>
          </a:bodyPr>
          <a:lstStyle/>
          <a:p>
            <a:pPr algn="ctr" fontAlgn="base">
              <a:spcBef>
                <a:spcPct val="0"/>
              </a:spcBef>
              <a:spcAft>
                <a:spcPct val="0"/>
              </a:spcAft>
            </a:pPr>
            <a:r>
              <a:rPr kumimoji="1" lang="en-US" b="1" dirty="0" smtClean="0">
                <a:solidFill>
                  <a:srgbClr val="000000"/>
                </a:solidFill>
                <a:ea typeface="ＭＳ Ｐゴシック" pitchFamily="34" charset="-128"/>
                <a:cs typeface="Arial" pitchFamily="34" charset="0"/>
              </a:rPr>
              <a:t>Earth User </a:t>
            </a:r>
            <a:endParaRPr kumimoji="1" lang="en-US" b="1" dirty="0">
              <a:solidFill>
                <a:srgbClr val="000000"/>
              </a:solidFill>
              <a:ea typeface="ＭＳ Ｐゴシック" pitchFamily="34" charset="-128"/>
              <a:cs typeface="Arial" pitchFamily="34" charset="0"/>
            </a:endParaRPr>
          </a:p>
          <a:p>
            <a:pPr algn="ctr" fontAlgn="base">
              <a:spcBef>
                <a:spcPct val="0"/>
              </a:spcBef>
              <a:spcAft>
                <a:spcPct val="0"/>
              </a:spcAft>
            </a:pPr>
            <a:r>
              <a:rPr kumimoji="1" lang="en-US" b="1" dirty="0">
                <a:solidFill>
                  <a:srgbClr val="000000"/>
                </a:solidFill>
                <a:ea typeface="ＭＳ Ｐゴシック" pitchFamily="34" charset="-128"/>
                <a:cs typeface="Arial" pitchFamily="34" charset="0"/>
              </a:rPr>
              <a:t>Node</a:t>
            </a:r>
          </a:p>
        </p:txBody>
      </p:sp>
      <p:sp>
        <p:nvSpPr>
          <p:cNvPr id="19" name="Oval 7"/>
          <p:cNvSpPr>
            <a:spLocks noChangeArrowheads="1"/>
          </p:cNvSpPr>
          <p:nvPr/>
        </p:nvSpPr>
        <p:spPr bwMode="auto">
          <a:xfrm>
            <a:off x="3112610" y="2500268"/>
            <a:ext cx="2160602" cy="544682"/>
          </a:xfrm>
          <a:prstGeom prst="ellipse">
            <a:avLst/>
          </a:prstGeom>
          <a:solidFill>
            <a:srgbClr val="FBDD30"/>
          </a:solidFill>
          <a:ln w="9525">
            <a:solidFill>
              <a:schemeClr val="tx1"/>
            </a:solidFill>
            <a:round/>
            <a:headEnd/>
            <a:tailEnd/>
          </a:ln>
        </p:spPr>
        <p:txBody>
          <a:bodyPr lIns="0" tIns="0" rIns="0" bIns="0" anchor="ctr"/>
          <a:lstStyle/>
          <a:p>
            <a:pPr algn="ctr" fontAlgn="base">
              <a:spcBef>
                <a:spcPct val="0"/>
              </a:spcBef>
              <a:spcAft>
                <a:spcPct val="0"/>
              </a:spcAft>
            </a:pPr>
            <a:r>
              <a:rPr kumimoji="1" lang="en-US" sz="1000" dirty="0">
                <a:solidFill>
                  <a:srgbClr val="000000"/>
                </a:solidFill>
                <a:ea typeface="ＭＳ Ｐゴシック" pitchFamily="34" charset="-128"/>
                <a:cs typeface="Helvetica" pitchFamily="34" charset="0"/>
              </a:rPr>
              <a:t>User Service </a:t>
            </a:r>
            <a:r>
              <a:rPr kumimoji="1" lang="en-US" sz="1000" dirty="0" smtClean="0">
                <a:solidFill>
                  <a:srgbClr val="000000"/>
                </a:solidFill>
                <a:ea typeface="ＭＳ Ｐゴシック" pitchFamily="34" charset="-128"/>
                <a:cs typeface="Helvetica" pitchFamily="34" charset="0"/>
              </a:rPr>
              <a:t>Management Application</a:t>
            </a:r>
            <a:endParaRPr kumimoji="1" lang="en-US" sz="1000" dirty="0">
              <a:solidFill>
                <a:srgbClr val="000000"/>
              </a:solidFill>
              <a:ea typeface="ＭＳ Ｐゴシック" pitchFamily="34" charset="-128"/>
              <a:cs typeface="Helvetica" pitchFamily="34" charset="0"/>
            </a:endParaRPr>
          </a:p>
          <a:p>
            <a:pPr algn="ctr" fontAlgn="base">
              <a:spcBef>
                <a:spcPct val="0"/>
              </a:spcBef>
              <a:spcAft>
                <a:spcPct val="0"/>
              </a:spcAft>
            </a:pPr>
            <a:r>
              <a:rPr kumimoji="1" lang="en-US" sz="1000" dirty="0">
                <a:solidFill>
                  <a:srgbClr val="000000"/>
                </a:solidFill>
                <a:ea typeface="ＭＳ Ｐゴシック" pitchFamily="34" charset="-128"/>
                <a:cs typeface="Helvetica" pitchFamily="34" charset="0"/>
              </a:rPr>
              <a:t>(Planning &amp; Scheduling)</a:t>
            </a:r>
          </a:p>
        </p:txBody>
      </p:sp>
      <p:sp>
        <p:nvSpPr>
          <p:cNvPr id="22" name="Oval 7"/>
          <p:cNvSpPr>
            <a:spLocks noChangeArrowheads="1"/>
          </p:cNvSpPr>
          <p:nvPr/>
        </p:nvSpPr>
        <p:spPr bwMode="auto">
          <a:xfrm>
            <a:off x="3820498" y="4548842"/>
            <a:ext cx="1393876" cy="587449"/>
          </a:xfrm>
          <a:prstGeom prst="ellipse">
            <a:avLst/>
          </a:prstGeom>
          <a:solidFill>
            <a:srgbClr val="4597A0"/>
          </a:solidFill>
          <a:ln w="9525">
            <a:solidFill>
              <a:srgbClr val="000000"/>
            </a:solidFill>
            <a:round/>
            <a:headEnd/>
            <a:tailEnd/>
          </a:ln>
        </p:spPr>
        <p:txBody>
          <a:bodyPr lIns="0" tIns="0" rIns="0" bIns="0" anchor="ctr"/>
          <a:lstStyle/>
          <a:p>
            <a:pPr algn="ctr" fontAlgn="base">
              <a:lnSpc>
                <a:spcPct val="80000"/>
              </a:lnSpc>
              <a:spcBef>
                <a:spcPct val="0"/>
              </a:spcBef>
              <a:spcAft>
                <a:spcPct val="0"/>
              </a:spcAft>
            </a:pPr>
            <a:r>
              <a:rPr lang="en-US" sz="1000" dirty="0">
                <a:solidFill>
                  <a:prstClr val="black"/>
                </a:solidFill>
                <a:latin typeface="Helvetica" pitchFamily="34" charset="0"/>
                <a:ea typeface="ÇlÇr ñæí©"/>
                <a:cs typeface="Helvetica" pitchFamily="34" charset="0"/>
              </a:rPr>
              <a:t>User </a:t>
            </a:r>
            <a:r>
              <a:rPr lang="en-US" sz="1000" dirty="0" smtClean="0">
                <a:solidFill>
                  <a:prstClr val="black"/>
                </a:solidFill>
                <a:latin typeface="Helvetica" pitchFamily="34" charset="0"/>
                <a:ea typeface="ÇlÇr ñæí©"/>
                <a:cs typeface="Helvetica" pitchFamily="34" charset="0"/>
              </a:rPr>
              <a:t>Application</a:t>
            </a:r>
            <a:endParaRPr lang="en-US" sz="1000" dirty="0">
              <a:solidFill>
                <a:prstClr val="black"/>
              </a:solidFill>
              <a:latin typeface="Helvetica" pitchFamily="34" charset="0"/>
              <a:ea typeface="ÇlÇr ñæí©"/>
              <a:cs typeface="Helvetica" pitchFamily="34" charset="0"/>
            </a:endParaRPr>
          </a:p>
          <a:p>
            <a:pPr algn="ctr" fontAlgn="base">
              <a:lnSpc>
                <a:spcPct val="80000"/>
              </a:lnSpc>
              <a:spcBef>
                <a:spcPct val="0"/>
              </a:spcBef>
              <a:spcAft>
                <a:spcPct val="0"/>
              </a:spcAft>
            </a:pPr>
            <a:r>
              <a:rPr lang="en-US" sz="1000" dirty="0" smtClean="0">
                <a:solidFill>
                  <a:prstClr val="black"/>
                </a:solidFill>
                <a:latin typeface="Helvetica" pitchFamily="34" charset="0"/>
                <a:ea typeface="ÇlÇr ñæí©"/>
                <a:cs typeface="Helvetica" pitchFamily="34" charset="0"/>
              </a:rPr>
              <a:t>(Packet Processing</a:t>
            </a:r>
            <a:r>
              <a:rPr lang="en-US" sz="1000" dirty="0">
                <a:solidFill>
                  <a:prstClr val="black"/>
                </a:solidFill>
                <a:latin typeface="Helvetica" pitchFamily="34" charset="0"/>
                <a:ea typeface="ÇlÇr ñæí©"/>
                <a:cs typeface="Helvetica" pitchFamily="34" charset="0"/>
              </a:rPr>
              <a:t>)</a:t>
            </a:r>
          </a:p>
        </p:txBody>
      </p:sp>
      <p:sp>
        <p:nvSpPr>
          <p:cNvPr id="23" name="Oval 7"/>
          <p:cNvSpPr>
            <a:spLocks noChangeArrowheads="1"/>
          </p:cNvSpPr>
          <p:nvPr/>
        </p:nvSpPr>
        <p:spPr bwMode="auto">
          <a:xfrm>
            <a:off x="3418344" y="5280172"/>
            <a:ext cx="1368017" cy="611265"/>
          </a:xfrm>
          <a:prstGeom prst="ellipse">
            <a:avLst/>
          </a:prstGeom>
          <a:solidFill>
            <a:srgbClr val="4597A0"/>
          </a:solidFill>
          <a:ln w="9525">
            <a:solidFill>
              <a:srgbClr val="000000"/>
            </a:solidFill>
            <a:round/>
            <a:headEnd/>
            <a:tailEnd/>
          </a:ln>
        </p:spPr>
        <p:txBody>
          <a:bodyPr lIns="0" tIns="0" rIns="0" bIns="0" anchor="ctr"/>
          <a:lstStyle/>
          <a:p>
            <a:pPr algn="ctr" fontAlgn="base">
              <a:lnSpc>
                <a:spcPct val="80000"/>
              </a:lnSpc>
              <a:spcBef>
                <a:spcPct val="0"/>
              </a:spcBef>
              <a:spcAft>
                <a:spcPct val="0"/>
              </a:spcAft>
            </a:pPr>
            <a:r>
              <a:rPr lang="en-US" sz="1000" dirty="0">
                <a:solidFill>
                  <a:prstClr val="black"/>
                </a:solidFill>
                <a:latin typeface="Helvetica" pitchFamily="34" charset="0"/>
                <a:ea typeface="ÇlÇr ñæí©"/>
                <a:cs typeface="Helvetica" pitchFamily="34" charset="0"/>
              </a:rPr>
              <a:t>User RCF</a:t>
            </a:r>
            <a:br>
              <a:rPr lang="en-US" sz="1000" dirty="0">
                <a:solidFill>
                  <a:prstClr val="black"/>
                </a:solidFill>
                <a:latin typeface="Helvetica" pitchFamily="34" charset="0"/>
                <a:ea typeface="ÇlÇr ñæí©"/>
                <a:cs typeface="Helvetica" pitchFamily="34" charset="0"/>
              </a:rPr>
            </a:br>
            <a:r>
              <a:rPr lang="en-US" sz="1000" dirty="0">
                <a:solidFill>
                  <a:prstClr val="black"/>
                </a:solidFill>
                <a:latin typeface="Helvetica" pitchFamily="34" charset="0"/>
                <a:ea typeface="ÇlÇr ñæí©"/>
                <a:cs typeface="Helvetica" pitchFamily="34" charset="0"/>
              </a:rPr>
              <a:t>Application</a:t>
            </a:r>
          </a:p>
          <a:p>
            <a:pPr algn="ctr" fontAlgn="base">
              <a:lnSpc>
                <a:spcPct val="80000"/>
              </a:lnSpc>
              <a:spcBef>
                <a:spcPct val="0"/>
              </a:spcBef>
              <a:spcAft>
                <a:spcPct val="0"/>
              </a:spcAft>
            </a:pPr>
            <a:r>
              <a:rPr lang="en-US" sz="1000" dirty="0">
                <a:solidFill>
                  <a:prstClr val="black"/>
                </a:solidFill>
                <a:latin typeface="Helvetica" pitchFamily="34" charset="0"/>
                <a:ea typeface="ÇlÇr ñæí©"/>
                <a:cs typeface="Helvetica" pitchFamily="34" charset="0"/>
              </a:rPr>
              <a:t>(Frame Processing)</a:t>
            </a:r>
          </a:p>
        </p:txBody>
      </p:sp>
      <p:sp>
        <p:nvSpPr>
          <p:cNvPr id="25" name="Oval 7"/>
          <p:cNvSpPr>
            <a:spLocks noChangeArrowheads="1"/>
          </p:cNvSpPr>
          <p:nvPr/>
        </p:nvSpPr>
        <p:spPr bwMode="auto">
          <a:xfrm>
            <a:off x="5986196" y="5250112"/>
            <a:ext cx="1283562" cy="585817"/>
          </a:xfrm>
          <a:prstGeom prst="ellipse">
            <a:avLst/>
          </a:prstGeom>
          <a:solidFill>
            <a:srgbClr val="4597A0"/>
          </a:solidFill>
          <a:ln w="9525">
            <a:solidFill>
              <a:srgbClr val="000000"/>
            </a:solidFill>
            <a:round/>
            <a:headEnd/>
            <a:tailEnd/>
          </a:ln>
        </p:spPr>
        <p:txBody>
          <a:bodyPr lIns="0" tIns="0" rIns="0" bIns="0" anchor="ctr"/>
          <a:lstStyle/>
          <a:p>
            <a:pPr algn="ctr" fontAlgn="base">
              <a:lnSpc>
                <a:spcPct val="80000"/>
              </a:lnSpc>
              <a:spcBef>
                <a:spcPct val="0"/>
              </a:spcBef>
              <a:spcAft>
                <a:spcPct val="0"/>
              </a:spcAft>
            </a:pPr>
            <a:r>
              <a:rPr lang="en-US" sz="1000" dirty="0" smtClean="0">
                <a:solidFill>
                  <a:prstClr val="black"/>
                </a:solidFill>
                <a:latin typeface="Helvetica" pitchFamily="34" charset="0"/>
                <a:ea typeface="ÇlÇr ñæí©"/>
                <a:cs typeface="Helvetica" pitchFamily="34" charset="0"/>
              </a:rPr>
              <a:t>User Radiometric</a:t>
            </a:r>
            <a:endParaRPr lang="en-US" sz="1000" dirty="0">
              <a:solidFill>
                <a:prstClr val="black"/>
              </a:solidFill>
              <a:latin typeface="Helvetica" pitchFamily="34" charset="0"/>
              <a:ea typeface="ÇlÇr ñæí©"/>
              <a:cs typeface="Helvetica" pitchFamily="34" charset="0"/>
            </a:endParaRPr>
          </a:p>
          <a:p>
            <a:pPr algn="ctr" fontAlgn="base">
              <a:lnSpc>
                <a:spcPct val="80000"/>
              </a:lnSpc>
              <a:spcBef>
                <a:spcPct val="0"/>
              </a:spcBef>
              <a:spcAft>
                <a:spcPct val="0"/>
              </a:spcAft>
            </a:pPr>
            <a:r>
              <a:rPr lang="en-US" sz="1000" dirty="0" smtClean="0">
                <a:solidFill>
                  <a:prstClr val="black"/>
                </a:solidFill>
                <a:latin typeface="Helvetica" pitchFamily="34" charset="0"/>
                <a:ea typeface="ÇlÇr ñæí©"/>
                <a:cs typeface="Helvetica" pitchFamily="34" charset="0"/>
              </a:rPr>
              <a:t>Data Processing</a:t>
            </a:r>
            <a:endParaRPr lang="en-US" sz="1000" dirty="0">
              <a:solidFill>
                <a:prstClr val="black"/>
              </a:solidFill>
              <a:latin typeface="Helvetica" pitchFamily="34" charset="0"/>
              <a:ea typeface="ÇlÇr ñæí©"/>
              <a:cs typeface="Helvetica" pitchFamily="34" charset="0"/>
            </a:endParaRPr>
          </a:p>
        </p:txBody>
      </p:sp>
      <p:sp>
        <p:nvSpPr>
          <p:cNvPr id="26" name="Oval 7"/>
          <p:cNvSpPr>
            <a:spLocks noChangeArrowheads="1"/>
          </p:cNvSpPr>
          <p:nvPr/>
        </p:nvSpPr>
        <p:spPr bwMode="auto">
          <a:xfrm>
            <a:off x="3345368" y="3133097"/>
            <a:ext cx="1554753" cy="585817"/>
          </a:xfrm>
          <a:prstGeom prst="ellipse">
            <a:avLst/>
          </a:prstGeom>
          <a:solidFill>
            <a:srgbClr val="FBDD30"/>
          </a:solidFill>
          <a:ln w="9525">
            <a:solidFill>
              <a:schemeClr val="tx1"/>
            </a:solidFill>
            <a:round/>
            <a:headEnd/>
            <a:tailEnd/>
          </a:ln>
        </p:spPr>
        <p:txBody>
          <a:bodyPr lIns="0" tIns="0" rIns="0" bIns="0" anchor="ctr"/>
          <a:lstStyle/>
          <a:p>
            <a:pPr algn="ctr" fontAlgn="base">
              <a:spcBef>
                <a:spcPct val="0"/>
              </a:spcBef>
              <a:spcAft>
                <a:spcPct val="0"/>
              </a:spcAft>
            </a:pPr>
            <a:r>
              <a:rPr kumimoji="1" lang="en-US" sz="1000" dirty="0">
                <a:solidFill>
                  <a:srgbClr val="000000"/>
                </a:solidFill>
                <a:ea typeface="ＭＳ Ｐゴシック" pitchFamily="34" charset="-128"/>
                <a:cs typeface="Helvetica" pitchFamily="34" charset="0"/>
              </a:rPr>
              <a:t>User Service Monitor Data Processing</a:t>
            </a:r>
          </a:p>
        </p:txBody>
      </p:sp>
      <p:sp>
        <p:nvSpPr>
          <p:cNvPr id="27" name="Oval 7"/>
          <p:cNvSpPr>
            <a:spLocks noChangeArrowheads="1"/>
          </p:cNvSpPr>
          <p:nvPr/>
        </p:nvSpPr>
        <p:spPr bwMode="auto">
          <a:xfrm>
            <a:off x="3387652" y="3824800"/>
            <a:ext cx="1424568" cy="587449"/>
          </a:xfrm>
          <a:prstGeom prst="ellipse">
            <a:avLst/>
          </a:prstGeom>
          <a:solidFill>
            <a:srgbClr val="4597A0"/>
          </a:solidFill>
          <a:ln w="9525">
            <a:solidFill>
              <a:srgbClr val="000000"/>
            </a:solidFill>
            <a:round/>
            <a:headEnd/>
            <a:tailEnd/>
          </a:ln>
        </p:spPr>
        <p:txBody>
          <a:bodyPr lIns="0" tIns="0" rIns="0" bIns="0" anchor="ctr"/>
          <a:lstStyle/>
          <a:p>
            <a:pPr algn="ctr" fontAlgn="base">
              <a:lnSpc>
                <a:spcPct val="80000"/>
              </a:lnSpc>
              <a:spcBef>
                <a:spcPct val="0"/>
              </a:spcBef>
              <a:spcAft>
                <a:spcPct val="0"/>
              </a:spcAft>
            </a:pPr>
            <a:r>
              <a:rPr lang="en-US" sz="1000" dirty="0">
                <a:solidFill>
                  <a:prstClr val="black"/>
                </a:solidFill>
                <a:latin typeface="Helvetica" pitchFamily="34" charset="0"/>
                <a:ea typeface="ÇlÇr ñæí©"/>
                <a:cs typeface="Helvetica" pitchFamily="34" charset="0"/>
              </a:rPr>
              <a:t>User F-CLTU </a:t>
            </a:r>
            <a:br>
              <a:rPr lang="en-US" sz="1000" dirty="0">
                <a:solidFill>
                  <a:prstClr val="black"/>
                </a:solidFill>
                <a:latin typeface="Helvetica" pitchFamily="34" charset="0"/>
                <a:ea typeface="ÇlÇr ñæí©"/>
                <a:cs typeface="Helvetica" pitchFamily="34" charset="0"/>
              </a:rPr>
            </a:br>
            <a:r>
              <a:rPr lang="en-US" sz="1000" dirty="0">
                <a:solidFill>
                  <a:prstClr val="black"/>
                </a:solidFill>
                <a:latin typeface="Helvetica" pitchFamily="34" charset="0"/>
                <a:ea typeface="ÇlÇr ñæí©"/>
                <a:cs typeface="Helvetica" pitchFamily="34" charset="0"/>
              </a:rPr>
              <a:t>Application</a:t>
            </a:r>
          </a:p>
          <a:p>
            <a:pPr algn="ctr" fontAlgn="base">
              <a:lnSpc>
                <a:spcPct val="80000"/>
              </a:lnSpc>
              <a:spcBef>
                <a:spcPct val="0"/>
              </a:spcBef>
              <a:spcAft>
                <a:spcPct val="0"/>
              </a:spcAft>
            </a:pPr>
            <a:r>
              <a:rPr lang="en-US" sz="1000" dirty="0" smtClean="0">
                <a:solidFill>
                  <a:prstClr val="black"/>
                </a:solidFill>
                <a:latin typeface="Helvetica" pitchFamily="34" charset="0"/>
                <a:ea typeface="ÇlÇr ñæí©"/>
                <a:cs typeface="Helvetica" pitchFamily="34" charset="0"/>
              </a:rPr>
              <a:t>(CLTU Processing</a:t>
            </a:r>
            <a:r>
              <a:rPr lang="en-US" sz="1000" dirty="0">
                <a:solidFill>
                  <a:prstClr val="black"/>
                </a:solidFill>
                <a:latin typeface="Helvetica" pitchFamily="34" charset="0"/>
                <a:ea typeface="ÇlÇr ñæí©"/>
                <a:cs typeface="Helvetica" pitchFamily="34" charset="0"/>
              </a:rPr>
              <a:t>)</a:t>
            </a:r>
          </a:p>
        </p:txBody>
      </p:sp>
      <p:sp>
        <p:nvSpPr>
          <p:cNvPr id="28" name="Text Box 301"/>
          <p:cNvSpPr txBox="1">
            <a:spLocks noChangeArrowheads="1"/>
          </p:cNvSpPr>
          <p:nvPr/>
        </p:nvSpPr>
        <p:spPr bwMode="auto">
          <a:xfrm>
            <a:off x="1752033" y="5993125"/>
            <a:ext cx="1095191" cy="602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kumimoji="1">
                <a:solidFill>
                  <a:schemeClr val="tx1"/>
                </a:solidFill>
                <a:latin typeface="Arial" pitchFamily="34" charset="0"/>
                <a:ea typeface="ＭＳ Ｐゴシック" pitchFamily="34" charset="-128"/>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kumimoji="1">
                <a:solidFill>
                  <a:schemeClr val="tx1"/>
                </a:solidFill>
                <a:latin typeface="Arial" pitchFamily="34" charset="0"/>
                <a:ea typeface="ＭＳ Ｐゴシック" pitchFamily="34" charset="-128"/>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kumimoji="1">
                <a:solidFill>
                  <a:schemeClr val="tx1"/>
                </a:solidFill>
                <a:latin typeface="Arial" pitchFamily="34" charset="0"/>
                <a:ea typeface="ＭＳ Ｐゴシック" pitchFamily="34" charset="-128"/>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kumimoji="1">
                <a:solidFill>
                  <a:schemeClr val="tx1"/>
                </a:solidFill>
                <a:latin typeface="Arial" pitchFamily="34" charset="0"/>
                <a:ea typeface="ＭＳ Ｐゴシック" pitchFamily="34" charset="-128"/>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kumimoji="1">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kumimoji="1">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kumimoji="1">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kumimoji="1">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kumimoji="1">
                <a:solidFill>
                  <a:schemeClr val="tx1"/>
                </a:solidFill>
                <a:latin typeface="Arial" pitchFamily="34" charset="0"/>
                <a:ea typeface="ＭＳ Ｐゴシック" pitchFamily="34" charset="-128"/>
              </a:defRPr>
            </a:lvl9pPr>
          </a:lstStyle>
          <a:p>
            <a:pPr defTabSz="457200" eaLnBrk="1" fontAlgn="base" hangingPunct="1">
              <a:spcBef>
                <a:spcPct val="0"/>
              </a:spcBef>
              <a:spcAft>
                <a:spcPct val="0"/>
              </a:spcAft>
            </a:pPr>
            <a:r>
              <a:rPr lang="en-US" sz="1100" b="1" i="1" dirty="0">
                <a:solidFill>
                  <a:srgbClr val="0000FF"/>
                </a:solidFill>
                <a:cs typeface="Arial" pitchFamily="34" charset="0"/>
              </a:rPr>
              <a:t>Service</a:t>
            </a:r>
          </a:p>
          <a:p>
            <a:pPr defTabSz="457200" eaLnBrk="1" fontAlgn="base" hangingPunct="1">
              <a:spcBef>
                <a:spcPct val="0"/>
              </a:spcBef>
              <a:spcAft>
                <a:spcPct val="0"/>
              </a:spcAft>
            </a:pPr>
            <a:r>
              <a:rPr lang="en-US" sz="1100" b="1" i="1" dirty="0" smtClean="0">
                <a:solidFill>
                  <a:srgbClr val="0000FF"/>
                </a:solidFill>
                <a:cs typeface="Arial" pitchFamily="34" charset="0"/>
              </a:rPr>
              <a:t>Delivery (SD)</a:t>
            </a:r>
            <a:endParaRPr lang="en-US" sz="1100" b="1" i="1" dirty="0">
              <a:solidFill>
                <a:srgbClr val="0000FF"/>
              </a:solidFill>
              <a:cs typeface="Arial" pitchFamily="34" charset="0"/>
            </a:endParaRPr>
          </a:p>
          <a:p>
            <a:pPr defTabSz="457200" eaLnBrk="1" fontAlgn="base" hangingPunct="1">
              <a:spcBef>
                <a:spcPct val="0"/>
              </a:spcBef>
              <a:spcAft>
                <a:spcPct val="0"/>
              </a:spcAft>
            </a:pPr>
            <a:r>
              <a:rPr lang="en-US" sz="1100" b="1" i="1" dirty="0">
                <a:solidFill>
                  <a:srgbClr val="0000FF"/>
                </a:solidFill>
                <a:cs typeface="Arial" pitchFamily="34" charset="0"/>
              </a:rPr>
              <a:t>Interfaces</a:t>
            </a:r>
          </a:p>
        </p:txBody>
      </p:sp>
      <p:sp>
        <p:nvSpPr>
          <p:cNvPr id="29" name="Line 302"/>
          <p:cNvSpPr>
            <a:spLocks noChangeShapeType="1"/>
          </p:cNvSpPr>
          <p:nvPr/>
        </p:nvSpPr>
        <p:spPr bwMode="auto">
          <a:xfrm flipH="1">
            <a:off x="1583018" y="4160750"/>
            <a:ext cx="1357186" cy="3175"/>
          </a:xfrm>
          <a:prstGeom prst="line">
            <a:avLst/>
          </a:prstGeom>
          <a:noFill/>
          <a:ln w="76320">
            <a:solidFill>
              <a:srgbClr val="0000FF"/>
            </a:solidFill>
            <a:miter lim="800000"/>
            <a:headEnd/>
            <a:tailEnd/>
          </a:ln>
          <a:extLst>
            <a:ext uri="{909E8E84-426E-40dd-AFC4-6F175D3DCCD1}">
              <a14:hiddenFill xmlns:a14="http://schemas.microsoft.com/office/drawing/2010/main">
                <a:noFill/>
              </a14:hiddenFill>
            </a:ext>
          </a:extLst>
        </p:spPr>
        <p:txBody>
          <a:bodyPr/>
          <a:lstStyle/>
          <a:p>
            <a:pPr defTabSz="457200" fontAlgn="base">
              <a:spcBef>
                <a:spcPct val="0"/>
              </a:spcBef>
              <a:spcAft>
                <a:spcPct val="0"/>
              </a:spcAft>
            </a:pPr>
            <a:endParaRPr kumimoji="1" lang="en-US">
              <a:solidFill>
                <a:srgbClr val="000000"/>
              </a:solidFill>
              <a:ea typeface="ＭＳ Ｐゴシック" pitchFamily="34" charset="-128"/>
            </a:endParaRPr>
          </a:p>
        </p:txBody>
      </p:sp>
      <p:sp>
        <p:nvSpPr>
          <p:cNvPr id="30" name="Line 304"/>
          <p:cNvSpPr>
            <a:spLocks noChangeShapeType="1"/>
          </p:cNvSpPr>
          <p:nvPr/>
        </p:nvSpPr>
        <p:spPr bwMode="auto">
          <a:xfrm flipH="1" flipV="1">
            <a:off x="1590749" y="2752075"/>
            <a:ext cx="1347661" cy="7937"/>
          </a:xfrm>
          <a:prstGeom prst="line">
            <a:avLst/>
          </a:prstGeom>
          <a:noFill/>
          <a:ln w="76320">
            <a:solidFill>
              <a:srgbClr val="FF0000"/>
            </a:solidFill>
            <a:miter lim="800000"/>
            <a:headEnd/>
            <a:tailEnd/>
          </a:ln>
          <a:extLst>
            <a:ext uri="{909E8E84-426E-40dd-AFC4-6F175D3DCCD1}">
              <a14:hiddenFill xmlns:a14="http://schemas.microsoft.com/office/drawing/2010/main">
                <a:noFill/>
              </a14:hiddenFill>
            </a:ext>
          </a:extLst>
        </p:spPr>
        <p:txBody>
          <a:bodyPr/>
          <a:lstStyle/>
          <a:p>
            <a:pPr defTabSz="457200" fontAlgn="base">
              <a:spcBef>
                <a:spcPct val="0"/>
              </a:spcBef>
              <a:spcAft>
                <a:spcPct val="0"/>
              </a:spcAft>
            </a:pPr>
            <a:endParaRPr kumimoji="1" lang="en-US">
              <a:solidFill>
                <a:srgbClr val="000000"/>
              </a:solidFill>
              <a:ea typeface="ＭＳ Ｐゴシック" pitchFamily="34" charset="-128"/>
            </a:endParaRPr>
          </a:p>
        </p:txBody>
      </p:sp>
      <p:sp>
        <p:nvSpPr>
          <p:cNvPr id="31" name="Text Box 306"/>
          <p:cNvSpPr txBox="1">
            <a:spLocks noChangeArrowheads="1"/>
          </p:cNvSpPr>
          <p:nvPr/>
        </p:nvSpPr>
        <p:spPr bwMode="auto">
          <a:xfrm>
            <a:off x="1752033" y="1744557"/>
            <a:ext cx="1292597" cy="7716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kumimoji="1">
                <a:solidFill>
                  <a:schemeClr val="tx1"/>
                </a:solidFill>
                <a:latin typeface="Arial" pitchFamily="34" charset="0"/>
                <a:ea typeface="ＭＳ Ｐゴシック" pitchFamily="34" charset="-128"/>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kumimoji="1">
                <a:solidFill>
                  <a:schemeClr val="tx1"/>
                </a:solidFill>
                <a:latin typeface="Arial" pitchFamily="34" charset="0"/>
                <a:ea typeface="ＭＳ Ｐゴシック" pitchFamily="34" charset="-128"/>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kumimoji="1">
                <a:solidFill>
                  <a:schemeClr val="tx1"/>
                </a:solidFill>
                <a:latin typeface="Arial" pitchFamily="34" charset="0"/>
                <a:ea typeface="ＭＳ Ｐゴシック" pitchFamily="34" charset="-128"/>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kumimoji="1">
                <a:solidFill>
                  <a:schemeClr val="tx1"/>
                </a:solidFill>
                <a:latin typeface="Arial" pitchFamily="34" charset="0"/>
                <a:ea typeface="ＭＳ Ｐゴシック" pitchFamily="34" charset="-128"/>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kumimoji="1">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kumimoji="1">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kumimoji="1">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kumimoji="1">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kumimoji="1">
                <a:solidFill>
                  <a:schemeClr val="tx1"/>
                </a:solidFill>
                <a:latin typeface="Arial" pitchFamily="34" charset="0"/>
                <a:ea typeface="ＭＳ Ｐゴシック" pitchFamily="34" charset="-128"/>
              </a:defRPr>
            </a:lvl9pPr>
          </a:lstStyle>
          <a:p>
            <a:pPr defTabSz="457200" eaLnBrk="1" fontAlgn="base" hangingPunct="1">
              <a:spcBef>
                <a:spcPct val="0"/>
              </a:spcBef>
              <a:spcAft>
                <a:spcPct val="0"/>
              </a:spcAft>
            </a:pPr>
            <a:r>
              <a:rPr lang="en-US" sz="1100" b="1" i="1" dirty="0">
                <a:solidFill>
                  <a:srgbClr val="FF0000"/>
                </a:solidFill>
                <a:cs typeface="Arial" pitchFamily="34" charset="0"/>
              </a:rPr>
              <a:t>Service</a:t>
            </a:r>
          </a:p>
          <a:p>
            <a:pPr defTabSz="457200" eaLnBrk="1" fontAlgn="base" hangingPunct="1">
              <a:spcBef>
                <a:spcPct val="0"/>
              </a:spcBef>
              <a:spcAft>
                <a:spcPct val="0"/>
              </a:spcAft>
            </a:pPr>
            <a:r>
              <a:rPr lang="en-US" sz="1100" b="1" i="1" dirty="0" smtClean="0">
                <a:solidFill>
                  <a:srgbClr val="FF0000"/>
                </a:solidFill>
                <a:cs typeface="Arial" pitchFamily="34" charset="0"/>
              </a:rPr>
              <a:t>Management  (SM)</a:t>
            </a:r>
            <a:br>
              <a:rPr lang="en-US" sz="1100" b="1" i="1" dirty="0" smtClean="0">
                <a:solidFill>
                  <a:srgbClr val="FF0000"/>
                </a:solidFill>
                <a:cs typeface="Arial" pitchFamily="34" charset="0"/>
              </a:rPr>
            </a:br>
            <a:r>
              <a:rPr lang="en-US" sz="1100" b="1" i="1" dirty="0" smtClean="0">
                <a:solidFill>
                  <a:srgbClr val="FF0000"/>
                </a:solidFill>
                <a:cs typeface="Arial" pitchFamily="34" charset="0"/>
              </a:rPr>
              <a:t>Interface (I/F)</a:t>
            </a:r>
            <a:endParaRPr lang="en-US" sz="1100" b="1" i="1" dirty="0">
              <a:solidFill>
                <a:srgbClr val="FF0000"/>
              </a:solidFill>
              <a:cs typeface="Arial" pitchFamily="34" charset="0"/>
            </a:endParaRPr>
          </a:p>
        </p:txBody>
      </p:sp>
      <p:sp>
        <p:nvSpPr>
          <p:cNvPr id="32" name="Line 302"/>
          <p:cNvSpPr>
            <a:spLocks noChangeShapeType="1"/>
          </p:cNvSpPr>
          <p:nvPr/>
        </p:nvSpPr>
        <p:spPr bwMode="auto">
          <a:xfrm flipH="1">
            <a:off x="1581222" y="4885749"/>
            <a:ext cx="1357186" cy="3175"/>
          </a:xfrm>
          <a:prstGeom prst="line">
            <a:avLst/>
          </a:prstGeom>
          <a:noFill/>
          <a:ln w="76320">
            <a:solidFill>
              <a:srgbClr val="0000FF"/>
            </a:solidFill>
            <a:miter lim="800000"/>
            <a:headEnd/>
            <a:tailEnd/>
          </a:ln>
          <a:extLst>
            <a:ext uri="{909E8E84-426E-40dd-AFC4-6F175D3DCCD1}">
              <a14:hiddenFill xmlns:a14="http://schemas.microsoft.com/office/drawing/2010/main">
                <a:noFill/>
              </a14:hiddenFill>
            </a:ext>
          </a:extLst>
        </p:spPr>
        <p:txBody>
          <a:bodyPr/>
          <a:lstStyle/>
          <a:p>
            <a:pPr defTabSz="457200" fontAlgn="base">
              <a:spcBef>
                <a:spcPct val="0"/>
              </a:spcBef>
              <a:spcAft>
                <a:spcPct val="0"/>
              </a:spcAft>
            </a:pPr>
            <a:endParaRPr kumimoji="1" lang="en-US">
              <a:solidFill>
                <a:srgbClr val="000000"/>
              </a:solidFill>
              <a:ea typeface="ＭＳ Ｐゴシック" pitchFamily="34" charset="-128"/>
            </a:endParaRPr>
          </a:p>
        </p:txBody>
      </p:sp>
      <p:sp>
        <p:nvSpPr>
          <p:cNvPr id="33" name="Line 302"/>
          <p:cNvSpPr>
            <a:spLocks noChangeShapeType="1"/>
          </p:cNvSpPr>
          <p:nvPr/>
        </p:nvSpPr>
        <p:spPr bwMode="auto">
          <a:xfrm flipH="1">
            <a:off x="1581221" y="3438199"/>
            <a:ext cx="1357186" cy="3175"/>
          </a:xfrm>
          <a:prstGeom prst="line">
            <a:avLst/>
          </a:prstGeom>
          <a:noFill/>
          <a:ln w="76320">
            <a:solidFill>
              <a:srgbClr val="0000FF"/>
            </a:solidFill>
            <a:miter lim="800000"/>
            <a:headEnd/>
            <a:tailEnd/>
          </a:ln>
          <a:extLst>
            <a:ext uri="{909E8E84-426E-40dd-AFC4-6F175D3DCCD1}">
              <a14:hiddenFill xmlns:a14="http://schemas.microsoft.com/office/drawing/2010/main">
                <a:noFill/>
              </a14:hiddenFill>
            </a:ext>
          </a:extLst>
        </p:spPr>
        <p:txBody>
          <a:bodyPr/>
          <a:lstStyle/>
          <a:p>
            <a:pPr defTabSz="457200" fontAlgn="base">
              <a:spcBef>
                <a:spcPct val="0"/>
              </a:spcBef>
              <a:spcAft>
                <a:spcPct val="0"/>
              </a:spcAft>
            </a:pPr>
            <a:endParaRPr kumimoji="1" lang="en-US">
              <a:solidFill>
                <a:srgbClr val="000000"/>
              </a:solidFill>
              <a:ea typeface="ＭＳ Ｐゴシック" pitchFamily="34" charset="-128"/>
            </a:endParaRPr>
          </a:p>
        </p:txBody>
      </p:sp>
      <p:sp>
        <p:nvSpPr>
          <p:cNvPr id="34" name="Line 302"/>
          <p:cNvSpPr>
            <a:spLocks noChangeShapeType="1"/>
          </p:cNvSpPr>
          <p:nvPr/>
        </p:nvSpPr>
        <p:spPr bwMode="auto">
          <a:xfrm flipH="1">
            <a:off x="1581224" y="5605474"/>
            <a:ext cx="1357186" cy="3175"/>
          </a:xfrm>
          <a:prstGeom prst="line">
            <a:avLst/>
          </a:prstGeom>
          <a:noFill/>
          <a:ln w="76320">
            <a:solidFill>
              <a:srgbClr val="0000FF"/>
            </a:solidFill>
            <a:miter lim="800000"/>
            <a:headEnd/>
            <a:tailEnd/>
          </a:ln>
          <a:extLst>
            <a:ext uri="{909E8E84-426E-40dd-AFC4-6F175D3DCCD1}">
              <a14:hiddenFill xmlns:a14="http://schemas.microsoft.com/office/drawing/2010/main">
                <a:noFill/>
              </a14:hiddenFill>
            </a:ext>
          </a:extLst>
        </p:spPr>
        <p:txBody>
          <a:bodyPr/>
          <a:lstStyle/>
          <a:p>
            <a:pPr defTabSz="457200" fontAlgn="base">
              <a:spcBef>
                <a:spcPct val="0"/>
              </a:spcBef>
              <a:spcAft>
                <a:spcPct val="0"/>
              </a:spcAft>
            </a:pPr>
            <a:endParaRPr kumimoji="1" lang="en-US">
              <a:solidFill>
                <a:srgbClr val="000000"/>
              </a:solidFill>
              <a:ea typeface="ＭＳ Ｐゴシック" pitchFamily="34" charset="-128"/>
            </a:endParaRPr>
          </a:p>
        </p:txBody>
      </p:sp>
      <p:sp>
        <p:nvSpPr>
          <p:cNvPr id="35" name="Oval 7"/>
          <p:cNvSpPr>
            <a:spLocks noChangeArrowheads="1"/>
          </p:cNvSpPr>
          <p:nvPr/>
        </p:nvSpPr>
        <p:spPr bwMode="auto">
          <a:xfrm>
            <a:off x="6878564" y="3185448"/>
            <a:ext cx="1283562" cy="585817"/>
          </a:xfrm>
          <a:prstGeom prst="ellipse">
            <a:avLst/>
          </a:prstGeom>
          <a:solidFill>
            <a:srgbClr val="FF99CC"/>
          </a:solidFill>
          <a:ln w="9525">
            <a:solidFill>
              <a:srgbClr val="000000"/>
            </a:solidFill>
            <a:round/>
            <a:headEnd/>
            <a:tailEnd/>
          </a:ln>
        </p:spPr>
        <p:txBody>
          <a:bodyPr lIns="0" tIns="0" rIns="0" bIns="0" anchor="ctr"/>
          <a:lstStyle/>
          <a:p>
            <a:pPr algn="ctr" fontAlgn="base">
              <a:lnSpc>
                <a:spcPct val="80000"/>
              </a:lnSpc>
              <a:spcBef>
                <a:spcPct val="0"/>
              </a:spcBef>
              <a:spcAft>
                <a:spcPct val="0"/>
              </a:spcAft>
            </a:pPr>
            <a:r>
              <a:rPr lang="en-US" sz="1000" dirty="0" smtClean="0">
                <a:solidFill>
                  <a:prstClr val="black"/>
                </a:solidFill>
                <a:latin typeface="Helvetica" pitchFamily="34" charset="0"/>
                <a:ea typeface="ÇlÇr ñæí©"/>
                <a:cs typeface="Helvetica" pitchFamily="34" charset="0"/>
              </a:rPr>
              <a:t>Flight</a:t>
            </a:r>
          </a:p>
          <a:p>
            <a:pPr algn="ctr" fontAlgn="base">
              <a:lnSpc>
                <a:spcPct val="80000"/>
              </a:lnSpc>
              <a:spcBef>
                <a:spcPct val="0"/>
              </a:spcBef>
              <a:spcAft>
                <a:spcPct val="0"/>
              </a:spcAft>
            </a:pPr>
            <a:r>
              <a:rPr lang="en-US" sz="1000" dirty="0" smtClean="0">
                <a:solidFill>
                  <a:prstClr val="black"/>
                </a:solidFill>
                <a:latin typeface="Helvetica" pitchFamily="34" charset="0"/>
                <a:ea typeface="ÇlÇr ñæí©"/>
                <a:cs typeface="Helvetica" pitchFamily="34" charset="0"/>
              </a:rPr>
              <a:t>Dynamics</a:t>
            </a:r>
            <a:endParaRPr lang="en-US" sz="1000" dirty="0">
              <a:solidFill>
                <a:prstClr val="black"/>
              </a:solidFill>
              <a:latin typeface="Helvetica" pitchFamily="34" charset="0"/>
              <a:ea typeface="ÇlÇr ñæí©"/>
              <a:cs typeface="Helvetica" pitchFamily="34" charset="0"/>
            </a:endParaRPr>
          </a:p>
        </p:txBody>
      </p:sp>
      <p:sp>
        <p:nvSpPr>
          <p:cNvPr id="36" name="Oval 7"/>
          <p:cNvSpPr>
            <a:spLocks noChangeArrowheads="1"/>
          </p:cNvSpPr>
          <p:nvPr/>
        </p:nvSpPr>
        <p:spPr bwMode="auto">
          <a:xfrm>
            <a:off x="5477510" y="2471315"/>
            <a:ext cx="1283562" cy="585817"/>
          </a:xfrm>
          <a:prstGeom prst="ellipse">
            <a:avLst/>
          </a:prstGeom>
          <a:solidFill>
            <a:srgbClr val="FF99CC"/>
          </a:solidFill>
          <a:ln w="9525">
            <a:solidFill>
              <a:srgbClr val="000000"/>
            </a:solidFill>
            <a:round/>
            <a:headEnd/>
            <a:tailEnd/>
          </a:ln>
        </p:spPr>
        <p:txBody>
          <a:bodyPr lIns="0" tIns="0" rIns="0" bIns="0" anchor="ctr"/>
          <a:lstStyle/>
          <a:p>
            <a:pPr algn="ctr" fontAlgn="base">
              <a:lnSpc>
                <a:spcPct val="80000"/>
              </a:lnSpc>
              <a:spcBef>
                <a:spcPct val="0"/>
              </a:spcBef>
              <a:spcAft>
                <a:spcPct val="0"/>
              </a:spcAft>
            </a:pPr>
            <a:r>
              <a:rPr lang="en-US" sz="1000" dirty="0" smtClean="0">
                <a:solidFill>
                  <a:srgbClr val="FF0000"/>
                </a:solidFill>
                <a:latin typeface="Helvetica" pitchFamily="34" charset="0"/>
                <a:ea typeface="ÇlÇr ñæí©"/>
                <a:cs typeface="Helvetica" pitchFamily="34" charset="0"/>
              </a:rPr>
              <a:t>Mission</a:t>
            </a:r>
          </a:p>
          <a:p>
            <a:pPr algn="ctr" fontAlgn="base">
              <a:lnSpc>
                <a:spcPct val="80000"/>
              </a:lnSpc>
              <a:spcBef>
                <a:spcPct val="0"/>
              </a:spcBef>
              <a:spcAft>
                <a:spcPct val="0"/>
              </a:spcAft>
            </a:pPr>
            <a:r>
              <a:rPr lang="en-US" sz="1000" dirty="0" smtClean="0">
                <a:solidFill>
                  <a:prstClr val="black"/>
                </a:solidFill>
                <a:latin typeface="Helvetica" pitchFamily="34" charset="0"/>
                <a:ea typeface="ÇlÇr ñæí©"/>
                <a:cs typeface="Helvetica" pitchFamily="34" charset="0"/>
              </a:rPr>
              <a:t>Planning</a:t>
            </a:r>
            <a:endParaRPr lang="en-US" sz="1000" dirty="0">
              <a:solidFill>
                <a:prstClr val="black"/>
              </a:solidFill>
              <a:latin typeface="Helvetica" pitchFamily="34" charset="0"/>
              <a:ea typeface="ÇlÇr ñæí©"/>
              <a:cs typeface="Helvetica" pitchFamily="34" charset="0"/>
            </a:endParaRPr>
          </a:p>
        </p:txBody>
      </p:sp>
      <p:sp>
        <p:nvSpPr>
          <p:cNvPr id="37" name="Oval 7"/>
          <p:cNvSpPr>
            <a:spLocks noChangeArrowheads="1"/>
          </p:cNvSpPr>
          <p:nvPr/>
        </p:nvSpPr>
        <p:spPr bwMode="auto">
          <a:xfrm>
            <a:off x="6878564" y="2459166"/>
            <a:ext cx="1283562" cy="585817"/>
          </a:xfrm>
          <a:prstGeom prst="ellipse">
            <a:avLst/>
          </a:prstGeom>
          <a:solidFill>
            <a:srgbClr val="FF99CC"/>
          </a:solidFill>
          <a:ln w="9525">
            <a:solidFill>
              <a:srgbClr val="000000"/>
            </a:solidFill>
            <a:round/>
            <a:headEnd/>
            <a:tailEnd/>
          </a:ln>
        </p:spPr>
        <p:txBody>
          <a:bodyPr lIns="0" tIns="0" rIns="0" bIns="0" anchor="ctr"/>
          <a:lstStyle/>
          <a:p>
            <a:pPr algn="ctr" fontAlgn="base">
              <a:lnSpc>
                <a:spcPct val="80000"/>
              </a:lnSpc>
              <a:spcBef>
                <a:spcPct val="0"/>
              </a:spcBef>
              <a:spcAft>
                <a:spcPct val="0"/>
              </a:spcAft>
            </a:pPr>
            <a:r>
              <a:rPr lang="en-US" sz="1000" dirty="0" smtClean="0">
                <a:solidFill>
                  <a:srgbClr val="FF0000"/>
                </a:solidFill>
                <a:latin typeface="Helvetica" pitchFamily="34" charset="0"/>
                <a:ea typeface="ÇlÇr ñæí©"/>
                <a:cs typeface="Helvetica" pitchFamily="34" charset="0"/>
              </a:rPr>
              <a:t>Mission</a:t>
            </a:r>
          </a:p>
          <a:p>
            <a:pPr algn="ctr" fontAlgn="base">
              <a:lnSpc>
                <a:spcPct val="80000"/>
              </a:lnSpc>
              <a:spcBef>
                <a:spcPct val="0"/>
              </a:spcBef>
              <a:spcAft>
                <a:spcPct val="0"/>
              </a:spcAft>
            </a:pPr>
            <a:r>
              <a:rPr lang="en-US" sz="1000" dirty="0" smtClean="0">
                <a:solidFill>
                  <a:prstClr val="black"/>
                </a:solidFill>
                <a:latin typeface="Helvetica" pitchFamily="34" charset="0"/>
                <a:ea typeface="ÇlÇr ñæí©"/>
                <a:cs typeface="Helvetica" pitchFamily="34" charset="0"/>
              </a:rPr>
              <a:t>Schedule</a:t>
            </a:r>
          </a:p>
          <a:p>
            <a:pPr algn="ctr" fontAlgn="base">
              <a:lnSpc>
                <a:spcPct val="80000"/>
              </a:lnSpc>
              <a:spcBef>
                <a:spcPct val="0"/>
              </a:spcBef>
              <a:spcAft>
                <a:spcPct val="0"/>
              </a:spcAft>
            </a:pPr>
            <a:r>
              <a:rPr lang="en-US" sz="1000" dirty="0" smtClean="0">
                <a:solidFill>
                  <a:prstClr val="black"/>
                </a:solidFill>
                <a:latin typeface="Helvetica" pitchFamily="34" charset="0"/>
                <a:ea typeface="ÇlÇr ñæí©"/>
                <a:cs typeface="Helvetica" pitchFamily="34" charset="0"/>
              </a:rPr>
              <a:t>Execution</a:t>
            </a:r>
            <a:endParaRPr lang="en-US" sz="1000" dirty="0">
              <a:solidFill>
                <a:prstClr val="black"/>
              </a:solidFill>
              <a:latin typeface="Helvetica" pitchFamily="34" charset="0"/>
              <a:ea typeface="ÇlÇr ñæí©"/>
              <a:cs typeface="Helvetica" pitchFamily="34" charset="0"/>
            </a:endParaRPr>
          </a:p>
        </p:txBody>
      </p:sp>
      <p:sp>
        <p:nvSpPr>
          <p:cNvPr id="38" name="Oval 7"/>
          <p:cNvSpPr>
            <a:spLocks noChangeArrowheads="1"/>
          </p:cNvSpPr>
          <p:nvPr/>
        </p:nvSpPr>
        <p:spPr bwMode="auto">
          <a:xfrm>
            <a:off x="5496815" y="3185448"/>
            <a:ext cx="1283562" cy="585817"/>
          </a:xfrm>
          <a:prstGeom prst="ellipse">
            <a:avLst/>
          </a:prstGeom>
          <a:solidFill>
            <a:srgbClr val="FF99CC"/>
          </a:solidFill>
          <a:ln w="9525">
            <a:solidFill>
              <a:srgbClr val="000000"/>
            </a:solidFill>
            <a:round/>
            <a:headEnd/>
            <a:tailEnd/>
          </a:ln>
        </p:spPr>
        <p:txBody>
          <a:bodyPr lIns="0" tIns="0" rIns="0" bIns="0" anchor="ctr"/>
          <a:lstStyle/>
          <a:p>
            <a:pPr algn="ctr" fontAlgn="base">
              <a:lnSpc>
                <a:spcPct val="80000"/>
              </a:lnSpc>
              <a:spcBef>
                <a:spcPct val="0"/>
              </a:spcBef>
              <a:spcAft>
                <a:spcPct val="0"/>
              </a:spcAft>
            </a:pPr>
            <a:r>
              <a:rPr lang="en-US" sz="1000" dirty="0" smtClean="0">
                <a:solidFill>
                  <a:srgbClr val="FF0000"/>
                </a:solidFill>
                <a:latin typeface="Helvetica" pitchFamily="34" charset="0"/>
                <a:ea typeface="ÇlÇr ñæí©"/>
                <a:cs typeface="Helvetica" pitchFamily="34" charset="0"/>
              </a:rPr>
              <a:t>Mission </a:t>
            </a:r>
          </a:p>
          <a:p>
            <a:pPr algn="ctr" fontAlgn="base">
              <a:lnSpc>
                <a:spcPct val="80000"/>
              </a:lnSpc>
              <a:spcBef>
                <a:spcPct val="0"/>
              </a:spcBef>
              <a:spcAft>
                <a:spcPct val="0"/>
              </a:spcAft>
            </a:pPr>
            <a:r>
              <a:rPr lang="en-US" sz="1000" dirty="0" smtClean="0">
                <a:solidFill>
                  <a:prstClr val="black"/>
                </a:solidFill>
                <a:latin typeface="Helvetica" pitchFamily="34" charset="0"/>
                <a:ea typeface="ÇlÇr ñæí©"/>
                <a:cs typeface="Helvetica" pitchFamily="34" charset="0"/>
              </a:rPr>
              <a:t>Monitor &amp;</a:t>
            </a:r>
          </a:p>
          <a:p>
            <a:pPr algn="ctr" fontAlgn="base">
              <a:lnSpc>
                <a:spcPct val="80000"/>
              </a:lnSpc>
              <a:spcBef>
                <a:spcPct val="0"/>
              </a:spcBef>
              <a:spcAft>
                <a:spcPct val="0"/>
              </a:spcAft>
            </a:pPr>
            <a:r>
              <a:rPr lang="en-US" sz="1000" dirty="0" smtClean="0">
                <a:solidFill>
                  <a:prstClr val="black"/>
                </a:solidFill>
                <a:latin typeface="Helvetica" pitchFamily="34" charset="0"/>
                <a:ea typeface="ÇlÇr ñæí©"/>
                <a:cs typeface="Helvetica" pitchFamily="34" charset="0"/>
              </a:rPr>
              <a:t>Control</a:t>
            </a:r>
            <a:endParaRPr lang="en-US" sz="1000" dirty="0">
              <a:solidFill>
                <a:prstClr val="black"/>
              </a:solidFill>
              <a:latin typeface="Helvetica" pitchFamily="34" charset="0"/>
              <a:ea typeface="ÇlÇr ñæí©"/>
              <a:cs typeface="Helvetica" pitchFamily="34" charset="0"/>
            </a:endParaRPr>
          </a:p>
        </p:txBody>
      </p:sp>
      <p:sp>
        <p:nvSpPr>
          <p:cNvPr id="40" name="Oval 7"/>
          <p:cNvSpPr>
            <a:spLocks noChangeArrowheads="1"/>
          </p:cNvSpPr>
          <p:nvPr/>
        </p:nvSpPr>
        <p:spPr bwMode="auto">
          <a:xfrm rot="16200000">
            <a:off x="2809675" y="4087720"/>
            <a:ext cx="261057" cy="146060"/>
          </a:xfrm>
          <a:prstGeom prst="ellipse">
            <a:avLst/>
          </a:prstGeom>
          <a:solidFill>
            <a:srgbClr val="3366FF"/>
          </a:solidFill>
          <a:ln w="9525">
            <a:solidFill>
              <a:srgbClr val="000000"/>
            </a:solidFill>
            <a:round/>
            <a:headEnd/>
            <a:tailEnd/>
          </a:ln>
        </p:spPr>
        <p:txBody>
          <a:bodyPr lIns="0" tIns="0" rIns="0" bIns="0" anchor="ctr"/>
          <a:lstStyle/>
          <a:p>
            <a:pPr algn="ctr" fontAlgn="base">
              <a:lnSpc>
                <a:spcPct val="80000"/>
              </a:lnSpc>
              <a:spcBef>
                <a:spcPct val="0"/>
              </a:spcBef>
              <a:spcAft>
                <a:spcPct val="0"/>
              </a:spcAft>
            </a:pPr>
            <a:endParaRPr lang="en-US" sz="1000" dirty="0">
              <a:solidFill>
                <a:prstClr val="black"/>
              </a:solidFill>
              <a:latin typeface="Helvetica" pitchFamily="34" charset="0"/>
              <a:ea typeface="ÇlÇr ñæí©"/>
              <a:cs typeface="Helvetica" pitchFamily="34" charset="0"/>
            </a:endParaRPr>
          </a:p>
        </p:txBody>
      </p:sp>
      <p:sp>
        <p:nvSpPr>
          <p:cNvPr id="41" name="Oval 7"/>
          <p:cNvSpPr>
            <a:spLocks noChangeArrowheads="1"/>
          </p:cNvSpPr>
          <p:nvPr/>
        </p:nvSpPr>
        <p:spPr bwMode="auto">
          <a:xfrm rot="16200000">
            <a:off x="2807879" y="4808740"/>
            <a:ext cx="261057" cy="146060"/>
          </a:xfrm>
          <a:prstGeom prst="ellipse">
            <a:avLst/>
          </a:prstGeom>
          <a:solidFill>
            <a:srgbClr val="3366FF"/>
          </a:solidFill>
          <a:ln w="9525">
            <a:solidFill>
              <a:srgbClr val="000000"/>
            </a:solidFill>
            <a:round/>
            <a:headEnd/>
            <a:tailEnd/>
          </a:ln>
        </p:spPr>
        <p:txBody>
          <a:bodyPr lIns="0" tIns="0" rIns="0" bIns="0" anchor="ctr"/>
          <a:lstStyle/>
          <a:p>
            <a:pPr algn="ctr" fontAlgn="base">
              <a:lnSpc>
                <a:spcPct val="80000"/>
              </a:lnSpc>
              <a:spcBef>
                <a:spcPct val="0"/>
              </a:spcBef>
              <a:spcAft>
                <a:spcPct val="0"/>
              </a:spcAft>
            </a:pPr>
            <a:endParaRPr lang="en-US" sz="1000" dirty="0">
              <a:solidFill>
                <a:prstClr val="black"/>
              </a:solidFill>
              <a:latin typeface="Helvetica" pitchFamily="34" charset="0"/>
              <a:ea typeface="ÇlÇr ñæí©"/>
              <a:cs typeface="Helvetica" pitchFamily="34" charset="0"/>
            </a:endParaRPr>
          </a:p>
        </p:txBody>
      </p:sp>
      <p:sp>
        <p:nvSpPr>
          <p:cNvPr id="42" name="Oval 7"/>
          <p:cNvSpPr>
            <a:spLocks noChangeArrowheads="1"/>
          </p:cNvSpPr>
          <p:nvPr/>
        </p:nvSpPr>
        <p:spPr bwMode="auto">
          <a:xfrm rot="16200000">
            <a:off x="2807878" y="3357211"/>
            <a:ext cx="261057" cy="146060"/>
          </a:xfrm>
          <a:prstGeom prst="ellipse">
            <a:avLst/>
          </a:prstGeom>
          <a:solidFill>
            <a:srgbClr val="3366FF"/>
          </a:solidFill>
          <a:ln w="9525">
            <a:solidFill>
              <a:srgbClr val="000000"/>
            </a:solidFill>
            <a:round/>
            <a:headEnd/>
            <a:tailEnd/>
          </a:ln>
        </p:spPr>
        <p:txBody>
          <a:bodyPr lIns="0" tIns="0" rIns="0" bIns="0" anchor="ctr"/>
          <a:lstStyle/>
          <a:p>
            <a:pPr algn="ctr" fontAlgn="base">
              <a:lnSpc>
                <a:spcPct val="80000"/>
              </a:lnSpc>
              <a:spcBef>
                <a:spcPct val="0"/>
              </a:spcBef>
              <a:spcAft>
                <a:spcPct val="0"/>
              </a:spcAft>
            </a:pPr>
            <a:endParaRPr lang="en-US" sz="1000" dirty="0">
              <a:solidFill>
                <a:prstClr val="black"/>
              </a:solidFill>
              <a:latin typeface="Helvetica" pitchFamily="34" charset="0"/>
              <a:ea typeface="ÇlÇr ñæí©"/>
              <a:cs typeface="Helvetica" pitchFamily="34" charset="0"/>
            </a:endParaRPr>
          </a:p>
        </p:txBody>
      </p:sp>
      <p:sp>
        <p:nvSpPr>
          <p:cNvPr id="43" name="Oval 7"/>
          <p:cNvSpPr>
            <a:spLocks noChangeArrowheads="1"/>
          </p:cNvSpPr>
          <p:nvPr/>
        </p:nvSpPr>
        <p:spPr bwMode="auto">
          <a:xfrm rot="16200000">
            <a:off x="2807881" y="5520507"/>
            <a:ext cx="261057" cy="146060"/>
          </a:xfrm>
          <a:prstGeom prst="ellipse">
            <a:avLst/>
          </a:prstGeom>
          <a:solidFill>
            <a:srgbClr val="3366FF"/>
          </a:solidFill>
          <a:ln w="9525">
            <a:solidFill>
              <a:srgbClr val="000000"/>
            </a:solidFill>
            <a:round/>
            <a:headEnd/>
            <a:tailEnd/>
          </a:ln>
        </p:spPr>
        <p:txBody>
          <a:bodyPr lIns="0" tIns="0" rIns="0" bIns="0" anchor="ctr"/>
          <a:lstStyle/>
          <a:p>
            <a:pPr algn="ctr" fontAlgn="base">
              <a:lnSpc>
                <a:spcPct val="80000"/>
              </a:lnSpc>
              <a:spcBef>
                <a:spcPct val="0"/>
              </a:spcBef>
              <a:spcAft>
                <a:spcPct val="0"/>
              </a:spcAft>
            </a:pPr>
            <a:endParaRPr lang="en-US" sz="1000" dirty="0">
              <a:solidFill>
                <a:prstClr val="black"/>
              </a:solidFill>
              <a:latin typeface="Helvetica" pitchFamily="34" charset="0"/>
              <a:ea typeface="ÇlÇr ñæí©"/>
              <a:cs typeface="Helvetica" pitchFamily="34" charset="0"/>
            </a:endParaRPr>
          </a:p>
        </p:txBody>
      </p:sp>
      <p:sp>
        <p:nvSpPr>
          <p:cNvPr id="44" name="Oval 7"/>
          <p:cNvSpPr>
            <a:spLocks noChangeArrowheads="1"/>
          </p:cNvSpPr>
          <p:nvPr/>
        </p:nvSpPr>
        <p:spPr bwMode="auto">
          <a:xfrm rot="16200000">
            <a:off x="1444049" y="4090894"/>
            <a:ext cx="261057" cy="146060"/>
          </a:xfrm>
          <a:prstGeom prst="ellipse">
            <a:avLst/>
          </a:prstGeom>
          <a:solidFill>
            <a:srgbClr val="3366FF"/>
          </a:solidFill>
          <a:ln w="9525">
            <a:solidFill>
              <a:srgbClr val="000000"/>
            </a:solidFill>
            <a:round/>
            <a:headEnd/>
            <a:tailEnd/>
          </a:ln>
        </p:spPr>
        <p:txBody>
          <a:bodyPr lIns="0" tIns="0" rIns="0" bIns="0" anchor="ctr"/>
          <a:lstStyle/>
          <a:p>
            <a:pPr algn="ctr" fontAlgn="base">
              <a:lnSpc>
                <a:spcPct val="80000"/>
              </a:lnSpc>
              <a:spcBef>
                <a:spcPct val="0"/>
              </a:spcBef>
              <a:spcAft>
                <a:spcPct val="0"/>
              </a:spcAft>
            </a:pPr>
            <a:endParaRPr lang="en-US" sz="1000" dirty="0">
              <a:solidFill>
                <a:prstClr val="black"/>
              </a:solidFill>
              <a:latin typeface="Helvetica" pitchFamily="34" charset="0"/>
              <a:ea typeface="ÇlÇr ñæí©"/>
              <a:cs typeface="Helvetica" pitchFamily="34" charset="0"/>
            </a:endParaRPr>
          </a:p>
        </p:txBody>
      </p:sp>
      <p:sp>
        <p:nvSpPr>
          <p:cNvPr id="45" name="Oval 7"/>
          <p:cNvSpPr>
            <a:spLocks noChangeArrowheads="1"/>
          </p:cNvSpPr>
          <p:nvPr/>
        </p:nvSpPr>
        <p:spPr bwMode="auto">
          <a:xfrm rot="16200000">
            <a:off x="1442253" y="4808740"/>
            <a:ext cx="261057" cy="146060"/>
          </a:xfrm>
          <a:prstGeom prst="ellipse">
            <a:avLst/>
          </a:prstGeom>
          <a:solidFill>
            <a:srgbClr val="3366FF"/>
          </a:solidFill>
          <a:ln w="9525">
            <a:solidFill>
              <a:srgbClr val="000000"/>
            </a:solidFill>
            <a:round/>
            <a:headEnd/>
            <a:tailEnd/>
          </a:ln>
        </p:spPr>
        <p:txBody>
          <a:bodyPr lIns="0" tIns="0" rIns="0" bIns="0" anchor="ctr"/>
          <a:lstStyle/>
          <a:p>
            <a:pPr algn="ctr" fontAlgn="base">
              <a:lnSpc>
                <a:spcPct val="80000"/>
              </a:lnSpc>
              <a:spcBef>
                <a:spcPct val="0"/>
              </a:spcBef>
              <a:spcAft>
                <a:spcPct val="0"/>
              </a:spcAft>
            </a:pPr>
            <a:endParaRPr lang="en-US" sz="1000" dirty="0">
              <a:solidFill>
                <a:prstClr val="black"/>
              </a:solidFill>
              <a:latin typeface="Helvetica" pitchFamily="34" charset="0"/>
              <a:ea typeface="ÇlÇr ñæí©"/>
              <a:cs typeface="Helvetica" pitchFamily="34" charset="0"/>
            </a:endParaRPr>
          </a:p>
        </p:txBody>
      </p:sp>
      <p:sp>
        <p:nvSpPr>
          <p:cNvPr id="46" name="Oval 7"/>
          <p:cNvSpPr>
            <a:spLocks noChangeArrowheads="1"/>
          </p:cNvSpPr>
          <p:nvPr/>
        </p:nvSpPr>
        <p:spPr bwMode="auto">
          <a:xfrm rot="16200000">
            <a:off x="1442252" y="3354037"/>
            <a:ext cx="261057" cy="146060"/>
          </a:xfrm>
          <a:prstGeom prst="ellipse">
            <a:avLst/>
          </a:prstGeom>
          <a:solidFill>
            <a:srgbClr val="3366FF"/>
          </a:solidFill>
          <a:ln w="9525">
            <a:solidFill>
              <a:srgbClr val="000000"/>
            </a:solidFill>
            <a:round/>
            <a:headEnd/>
            <a:tailEnd/>
          </a:ln>
        </p:spPr>
        <p:txBody>
          <a:bodyPr lIns="0" tIns="0" rIns="0" bIns="0" anchor="ctr"/>
          <a:lstStyle/>
          <a:p>
            <a:pPr algn="ctr" fontAlgn="base">
              <a:lnSpc>
                <a:spcPct val="80000"/>
              </a:lnSpc>
              <a:spcBef>
                <a:spcPct val="0"/>
              </a:spcBef>
              <a:spcAft>
                <a:spcPct val="0"/>
              </a:spcAft>
            </a:pPr>
            <a:endParaRPr lang="en-US" sz="1000" dirty="0">
              <a:solidFill>
                <a:prstClr val="black"/>
              </a:solidFill>
              <a:latin typeface="Helvetica" pitchFamily="34" charset="0"/>
              <a:ea typeface="ÇlÇr ñæí©"/>
              <a:cs typeface="Helvetica" pitchFamily="34" charset="0"/>
            </a:endParaRPr>
          </a:p>
        </p:txBody>
      </p:sp>
      <p:sp>
        <p:nvSpPr>
          <p:cNvPr id="47" name="Oval 7"/>
          <p:cNvSpPr>
            <a:spLocks noChangeArrowheads="1"/>
          </p:cNvSpPr>
          <p:nvPr/>
        </p:nvSpPr>
        <p:spPr bwMode="auto">
          <a:xfrm rot="16200000">
            <a:off x="1442255" y="5514159"/>
            <a:ext cx="261057" cy="146060"/>
          </a:xfrm>
          <a:prstGeom prst="ellipse">
            <a:avLst/>
          </a:prstGeom>
          <a:solidFill>
            <a:srgbClr val="3366FF"/>
          </a:solidFill>
          <a:ln w="9525">
            <a:solidFill>
              <a:srgbClr val="000000"/>
            </a:solidFill>
            <a:round/>
            <a:headEnd/>
            <a:tailEnd/>
          </a:ln>
        </p:spPr>
        <p:txBody>
          <a:bodyPr lIns="0" tIns="0" rIns="0" bIns="0" anchor="ctr"/>
          <a:lstStyle/>
          <a:p>
            <a:pPr algn="ctr" fontAlgn="base">
              <a:lnSpc>
                <a:spcPct val="80000"/>
              </a:lnSpc>
              <a:spcBef>
                <a:spcPct val="0"/>
              </a:spcBef>
              <a:spcAft>
                <a:spcPct val="0"/>
              </a:spcAft>
            </a:pPr>
            <a:endParaRPr lang="en-US" sz="1000" dirty="0">
              <a:solidFill>
                <a:prstClr val="black"/>
              </a:solidFill>
              <a:latin typeface="Helvetica" pitchFamily="34" charset="0"/>
              <a:ea typeface="ÇlÇr ñæí©"/>
              <a:cs typeface="Helvetica" pitchFamily="34" charset="0"/>
            </a:endParaRPr>
          </a:p>
        </p:txBody>
      </p:sp>
      <p:sp>
        <p:nvSpPr>
          <p:cNvPr id="48" name="Oval 7"/>
          <p:cNvSpPr>
            <a:spLocks noChangeArrowheads="1"/>
          </p:cNvSpPr>
          <p:nvPr/>
        </p:nvSpPr>
        <p:spPr bwMode="auto">
          <a:xfrm rot="16200000">
            <a:off x="1442255" y="2679044"/>
            <a:ext cx="261057" cy="146060"/>
          </a:xfrm>
          <a:prstGeom prst="ellipse">
            <a:avLst/>
          </a:prstGeom>
          <a:solidFill>
            <a:srgbClr val="FF0000"/>
          </a:solidFill>
          <a:ln w="9525">
            <a:solidFill>
              <a:srgbClr val="000000"/>
            </a:solidFill>
            <a:round/>
            <a:headEnd/>
            <a:tailEnd/>
          </a:ln>
        </p:spPr>
        <p:txBody>
          <a:bodyPr lIns="0" tIns="0" rIns="0" bIns="0" anchor="ctr"/>
          <a:lstStyle/>
          <a:p>
            <a:pPr algn="ctr" fontAlgn="base">
              <a:lnSpc>
                <a:spcPct val="80000"/>
              </a:lnSpc>
              <a:spcBef>
                <a:spcPct val="0"/>
              </a:spcBef>
              <a:spcAft>
                <a:spcPct val="0"/>
              </a:spcAft>
            </a:pPr>
            <a:endParaRPr lang="en-US" sz="1000" dirty="0">
              <a:solidFill>
                <a:prstClr val="black"/>
              </a:solidFill>
              <a:latin typeface="Helvetica" pitchFamily="34" charset="0"/>
              <a:ea typeface="ÇlÇr ñæí©"/>
              <a:cs typeface="Helvetica" pitchFamily="34" charset="0"/>
            </a:endParaRPr>
          </a:p>
        </p:txBody>
      </p:sp>
      <p:sp>
        <p:nvSpPr>
          <p:cNvPr id="49" name="Oval 7"/>
          <p:cNvSpPr>
            <a:spLocks noChangeArrowheads="1"/>
          </p:cNvSpPr>
          <p:nvPr/>
        </p:nvSpPr>
        <p:spPr bwMode="auto">
          <a:xfrm rot="16200000">
            <a:off x="2807881" y="2679044"/>
            <a:ext cx="261057" cy="146060"/>
          </a:xfrm>
          <a:prstGeom prst="ellipse">
            <a:avLst/>
          </a:prstGeom>
          <a:solidFill>
            <a:srgbClr val="FF0000"/>
          </a:solidFill>
          <a:ln w="9525">
            <a:solidFill>
              <a:srgbClr val="000000"/>
            </a:solidFill>
            <a:round/>
            <a:headEnd/>
            <a:tailEnd/>
          </a:ln>
        </p:spPr>
        <p:txBody>
          <a:bodyPr lIns="0" tIns="0" rIns="0" bIns="0" anchor="ctr"/>
          <a:lstStyle/>
          <a:p>
            <a:pPr algn="ctr" fontAlgn="base">
              <a:lnSpc>
                <a:spcPct val="80000"/>
              </a:lnSpc>
              <a:spcBef>
                <a:spcPct val="0"/>
              </a:spcBef>
              <a:spcAft>
                <a:spcPct val="0"/>
              </a:spcAft>
            </a:pPr>
            <a:endParaRPr lang="en-US" sz="1000" dirty="0">
              <a:solidFill>
                <a:prstClr val="black"/>
              </a:solidFill>
              <a:latin typeface="Helvetica" pitchFamily="34" charset="0"/>
              <a:ea typeface="ÇlÇr ñæí©"/>
              <a:cs typeface="Helvetica" pitchFamily="34" charset="0"/>
            </a:endParaRPr>
          </a:p>
        </p:txBody>
      </p:sp>
      <p:sp>
        <p:nvSpPr>
          <p:cNvPr id="8" name="Rectangle 7"/>
          <p:cNvSpPr/>
          <p:nvPr/>
        </p:nvSpPr>
        <p:spPr>
          <a:xfrm>
            <a:off x="1876258" y="2760012"/>
            <a:ext cx="936161" cy="246221"/>
          </a:xfrm>
          <a:prstGeom prst="rect">
            <a:avLst/>
          </a:prstGeom>
        </p:spPr>
        <p:txBody>
          <a:bodyPr wrap="none">
            <a:spAutoFit/>
          </a:bodyPr>
          <a:lstStyle/>
          <a:p>
            <a:r>
              <a:rPr lang="en-US" sz="1000" b="1" i="1" dirty="0" smtClean="0">
                <a:solidFill>
                  <a:srgbClr val="FF0000"/>
                </a:solidFill>
                <a:cs typeface="Arial" pitchFamily="34" charset="0"/>
              </a:rPr>
              <a:t>SM over HTTP</a:t>
            </a:r>
            <a:endParaRPr lang="en-US" sz="1000" dirty="0"/>
          </a:p>
        </p:txBody>
      </p:sp>
      <p:sp>
        <p:nvSpPr>
          <p:cNvPr id="50" name="Rectangle 49"/>
          <p:cNvSpPr/>
          <p:nvPr/>
        </p:nvSpPr>
        <p:spPr>
          <a:xfrm>
            <a:off x="1817932" y="4168826"/>
            <a:ext cx="1051577" cy="246221"/>
          </a:xfrm>
          <a:prstGeom prst="rect">
            <a:avLst/>
          </a:prstGeom>
        </p:spPr>
        <p:txBody>
          <a:bodyPr wrap="none">
            <a:spAutoFit/>
          </a:bodyPr>
          <a:lstStyle/>
          <a:p>
            <a:r>
              <a:rPr lang="en-US" sz="1000" b="1" i="1" dirty="0" smtClean="0">
                <a:solidFill>
                  <a:srgbClr val="FF0000"/>
                </a:solidFill>
                <a:cs typeface="Arial" pitchFamily="34" charset="0"/>
              </a:rPr>
              <a:t>F-CLTU over TCP</a:t>
            </a:r>
            <a:endParaRPr lang="en-US" sz="1000" dirty="0"/>
          </a:p>
        </p:txBody>
      </p:sp>
      <p:sp>
        <p:nvSpPr>
          <p:cNvPr id="51" name="Rectangle 50"/>
          <p:cNvSpPr/>
          <p:nvPr/>
        </p:nvSpPr>
        <p:spPr>
          <a:xfrm>
            <a:off x="1861226" y="4890906"/>
            <a:ext cx="923337" cy="246221"/>
          </a:xfrm>
          <a:prstGeom prst="rect">
            <a:avLst/>
          </a:prstGeom>
        </p:spPr>
        <p:txBody>
          <a:bodyPr wrap="none">
            <a:spAutoFit/>
          </a:bodyPr>
          <a:lstStyle/>
          <a:p>
            <a:r>
              <a:rPr lang="en-US" sz="1000" b="1" i="1" dirty="0" smtClean="0">
                <a:solidFill>
                  <a:srgbClr val="FF0000"/>
                </a:solidFill>
                <a:cs typeface="Arial" pitchFamily="34" charset="0"/>
              </a:rPr>
              <a:t>R-CF over TCP</a:t>
            </a:r>
            <a:endParaRPr lang="en-US" sz="1000" dirty="0"/>
          </a:p>
        </p:txBody>
      </p:sp>
      <p:sp>
        <p:nvSpPr>
          <p:cNvPr id="52" name="Rectangle 51"/>
          <p:cNvSpPr/>
          <p:nvPr/>
        </p:nvSpPr>
        <p:spPr>
          <a:xfrm>
            <a:off x="1752030" y="3441374"/>
            <a:ext cx="1166994" cy="246221"/>
          </a:xfrm>
          <a:prstGeom prst="rect">
            <a:avLst/>
          </a:prstGeom>
        </p:spPr>
        <p:txBody>
          <a:bodyPr wrap="none">
            <a:spAutoFit/>
          </a:bodyPr>
          <a:lstStyle/>
          <a:p>
            <a:r>
              <a:rPr lang="en-US" sz="1000" b="1" i="1" dirty="0" smtClean="0">
                <a:solidFill>
                  <a:srgbClr val="FF0000"/>
                </a:solidFill>
                <a:cs typeface="Arial" pitchFamily="34" charset="0"/>
              </a:rPr>
              <a:t>MD-CSTS over TCP</a:t>
            </a:r>
            <a:endParaRPr lang="en-US" sz="1000" dirty="0"/>
          </a:p>
        </p:txBody>
      </p:sp>
      <p:sp>
        <p:nvSpPr>
          <p:cNvPr id="53" name="Rectangle 52"/>
          <p:cNvSpPr/>
          <p:nvPr/>
        </p:nvSpPr>
        <p:spPr>
          <a:xfrm>
            <a:off x="1752033" y="5605474"/>
            <a:ext cx="1117476" cy="246221"/>
          </a:xfrm>
          <a:prstGeom prst="rect">
            <a:avLst/>
          </a:prstGeom>
        </p:spPr>
        <p:txBody>
          <a:bodyPr wrap="none">
            <a:spAutoFit/>
          </a:bodyPr>
          <a:lstStyle/>
          <a:p>
            <a:r>
              <a:rPr lang="en-US" sz="1000" b="1" i="1" dirty="0">
                <a:solidFill>
                  <a:srgbClr val="FF0000"/>
                </a:solidFill>
                <a:cs typeface="Arial" pitchFamily="34" charset="0"/>
              </a:rPr>
              <a:t>T</a:t>
            </a:r>
            <a:r>
              <a:rPr lang="en-US" sz="1000" b="1" i="1" dirty="0" smtClean="0">
                <a:solidFill>
                  <a:srgbClr val="FF0000"/>
                </a:solidFill>
                <a:cs typeface="Arial" pitchFamily="34" charset="0"/>
              </a:rPr>
              <a:t>D-CSTS over TCP</a:t>
            </a:r>
            <a:endParaRPr lang="en-US" sz="1000" dirty="0"/>
          </a:p>
        </p:txBody>
      </p:sp>
      <p:cxnSp>
        <p:nvCxnSpPr>
          <p:cNvPr id="59" name="Curved Connector 58"/>
          <p:cNvCxnSpPr>
            <a:stCxn id="43" idx="4"/>
            <a:endCxn id="25" idx="3"/>
          </p:cNvCxnSpPr>
          <p:nvPr/>
        </p:nvCxnSpPr>
        <p:spPr>
          <a:xfrm>
            <a:off x="3011440" y="5593537"/>
            <a:ext cx="3162729" cy="156601"/>
          </a:xfrm>
          <a:prstGeom prst="curvedConnector4">
            <a:avLst>
              <a:gd name="adj1" fmla="val 10862"/>
              <a:gd name="adj2" fmla="val 489910"/>
            </a:avLst>
          </a:prstGeom>
          <a:ln>
            <a:solidFill>
              <a:srgbClr val="0000FF"/>
            </a:solidFill>
            <a:tailEnd type="arrow"/>
          </a:ln>
        </p:spPr>
        <p:style>
          <a:lnRef idx="2">
            <a:schemeClr val="accent1"/>
          </a:lnRef>
          <a:fillRef idx="0">
            <a:schemeClr val="accent1"/>
          </a:fillRef>
          <a:effectRef idx="1">
            <a:schemeClr val="accent1"/>
          </a:effectRef>
          <a:fontRef idx="minor">
            <a:schemeClr val="tx1"/>
          </a:fontRef>
        </p:style>
      </p:cxnSp>
      <p:cxnSp>
        <p:nvCxnSpPr>
          <p:cNvPr id="73" name="Curved Connector 72"/>
          <p:cNvCxnSpPr>
            <a:stCxn id="41" idx="4"/>
            <a:endCxn id="23" idx="2"/>
          </p:cNvCxnSpPr>
          <p:nvPr/>
        </p:nvCxnSpPr>
        <p:spPr>
          <a:xfrm>
            <a:off x="3011438" y="4881770"/>
            <a:ext cx="406906" cy="704035"/>
          </a:xfrm>
          <a:prstGeom prst="curvedConnector3">
            <a:avLst>
              <a:gd name="adj1" fmla="val 50000"/>
            </a:avLst>
          </a:prstGeom>
          <a:ln>
            <a:solidFill>
              <a:srgbClr val="0000FF"/>
            </a:solidFill>
            <a:tailEnd type="arrow"/>
          </a:ln>
        </p:spPr>
        <p:style>
          <a:lnRef idx="2">
            <a:schemeClr val="accent1"/>
          </a:lnRef>
          <a:fillRef idx="0">
            <a:schemeClr val="accent1"/>
          </a:fillRef>
          <a:effectRef idx="1">
            <a:schemeClr val="accent1"/>
          </a:effectRef>
          <a:fontRef idx="minor">
            <a:schemeClr val="tx1"/>
          </a:fontRef>
        </p:style>
      </p:cxnSp>
      <p:cxnSp>
        <p:nvCxnSpPr>
          <p:cNvPr id="76" name="Curved Connector 75"/>
          <p:cNvCxnSpPr>
            <a:stCxn id="42" idx="4"/>
            <a:endCxn id="26" idx="2"/>
          </p:cNvCxnSpPr>
          <p:nvPr/>
        </p:nvCxnSpPr>
        <p:spPr>
          <a:xfrm flipV="1">
            <a:off x="3011437" y="3426006"/>
            <a:ext cx="333931" cy="4235"/>
          </a:xfrm>
          <a:prstGeom prst="curvedConnector3">
            <a:avLst>
              <a:gd name="adj1" fmla="val 50000"/>
            </a:avLst>
          </a:prstGeom>
          <a:ln>
            <a:solidFill>
              <a:srgbClr val="0000FF"/>
            </a:solidFill>
            <a:tailEnd type="arrow"/>
          </a:ln>
        </p:spPr>
        <p:style>
          <a:lnRef idx="2">
            <a:schemeClr val="accent1"/>
          </a:lnRef>
          <a:fillRef idx="0">
            <a:schemeClr val="accent1"/>
          </a:fillRef>
          <a:effectRef idx="1">
            <a:schemeClr val="accent1"/>
          </a:effectRef>
          <a:fontRef idx="minor">
            <a:schemeClr val="tx1"/>
          </a:fontRef>
        </p:style>
      </p:cxnSp>
      <p:cxnSp>
        <p:nvCxnSpPr>
          <p:cNvPr id="80" name="Curved Connector 79"/>
          <p:cNvCxnSpPr>
            <a:stCxn id="27" idx="2"/>
            <a:endCxn id="40" idx="4"/>
          </p:cNvCxnSpPr>
          <p:nvPr/>
        </p:nvCxnSpPr>
        <p:spPr>
          <a:xfrm rot="10800000" flipV="1">
            <a:off x="3013234" y="4118524"/>
            <a:ext cx="374418" cy="42225"/>
          </a:xfrm>
          <a:prstGeom prst="curvedConnector3">
            <a:avLst>
              <a:gd name="adj1" fmla="val 50000"/>
            </a:avLst>
          </a:prstGeom>
          <a:ln>
            <a:solidFill>
              <a:srgbClr val="0000FF"/>
            </a:solidFill>
            <a:tailEnd type="arrow"/>
          </a:ln>
        </p:spPr>
        <p:style>
          <a:lnRef idx="2">
            <a:schemeClr val="accent1"/>
          </a:lnRef>
          <a:fillRef idx="0">
            <a:schemeClr val="accent1"/>
          </a:fillRef>
          <a:effectRef idx="1">
            <a:schemeClr val="accent1"/>
          </a:effectRef>
          <a:fontRef idx="minor">
            <a:schemeClr val="tx1"/>
          </a:fontRef>
        </p:style>
      </p:cxnSp>
      <p:cxnSp>
        <p:nvCxnSpPr>
          <p:cNvPr id="88" name="Curved Connector 87"/>
          <p:cNvCxnSpPr>
            <a:stCxn id="26" idx="6"/>
            <a:endCxn id="38" idx="2"/>
          </p:cNvCxnSpPr>
          <p:nvPr/>
        </p:nvCxnSpPr>
        <p:spPr>
          <a:xfrm>
            <a:off x="4900121" y="3426006"/>
            <a:ext cx="596694" cy="52351"/>
          </a:xfrm>
          <a:prstGeom prst="curvedConnector3">
            <a:avLst>
              <a:gd name="adj1" fmla="val 50000"/>
            </a:avLst>
          </a:prstGeom>
          <a:ln>
            <a:solidFill>
              <a:srgbClr val="FF66CC"/>
            </a:solidFill>
            <a:tailEnd type="arrow"/>
          </a:ln>
        </p:spPr>
        <p:style>
          <a:lnRef idx="2">
            <a:schemeClr val="accent1"/>
          </a:lnRef>
          <a:fillRef idx="0">
            <a:schemeClr val="accent1"/>
          </a:fillRef>
          <a:effectRef idx="1">
            <a:schemeClr val="accent1"/>
          </a:effectRef>
          <a:fontRef idx="minor">
            <a:schemeClr val="tx1"/>
          </a:fontRef>
        </p:style>
      </p:cxnSp>
      <p:cxnSp>
        <p:nvCxnSpPr>
          <p:cNvPr id="91" name="Curved Connector 90"/>
          <p:cNvCxnSpPr>
            <a:stCxn id="25" idx="6"/>
            <a:endCxn id="35" idx="4"/>
          </p:cNvCxnSpPr>
          <p:nvPr/>
        </p:nvCxnSpPr>
        <p:spPr>
          <a:xfrm flipV="1">
            <a:off x="7269758" y="3771265"/>
            <a:ext cx="250587" cy="1771756"/>
          </a:xfrm>
          <a:prstGeom prst="curvedConnector2">
            <a:avLst/>
          </a:prstGeom>
          <a:ln>
            <a:solidFill>
              <a:srgbClr val="FF66CC"/>
            </a:solidFill>
            <a:tailEnd type="arrow"/>
          </a:ln>
        </p:spPr>
        <p:style>
          <a:lnRef idx="2">
            <a:schemeClr val="accent1"/>
          </a:lnRef>
          <a:fillRef idx="0">
            <a:schemeClr val="accent1"/>
          </a:fillRef>
          <a:effectRef idx="1">
            <a:schemeClr val="accent1"/>
          </a:effectRef>
          <a:fontRef idx="minor">
            <a:schemeClr val="tx1"/>
          </a:fontRef>
        </p:style>
      </p:cxnSp>
      <p:cxnSp>
        <p:nvCxnSpPr>
          <p:cNvPr id="94" name="Curved Connector 93"/>
          <p:cNvCxnSpPr>
            <a:stCxn id="36" idx="2"/>
            <a:endCxn id="19" idx="6"/>
          </p:cNvCxnSpPr>
          <p:nvPr/>
        </p:nvCxnSpPr>
        <p:spPr>
          <a:xfrm rot="10800000" flipV="1">
            <a:off x="5273212" y="2764223"/>
            <a:ext cx="204298" cy="8385"/>
          </a:xfrm>
          <a:prstGeom prst="curvedConnector3">
            <a:avLst>
              <a:gd name="adj1" fmla="val 50000"/>
            </a:avLst>
          </a:prstGeom>
          <a:ln>
            <a:solidFill>
              <a:srgbClr val="FF66CC"/>
            </a:solidFill>
            <a:tailEnd type="arrow"/>
          </a:ln>
        </p:spPr>
        <p:style>
          <a:lnRef idx="2">
            <a:schemeClr val="accent1"/>
          </a:lnRef>
          <a:fillRef idx="0">
            <a:schemeClr val="accent1"/>
          </a:fillRef>
          <a:effectRef idx="1">
            <a:schemeClr val="accent1"/>
          </a:effectRef>
          <a:fontRef idx="minor">
            <a:schemeClr val="tx1"/>
          </a:fontRef>
        </p:style>
      </p:cxnSp>
      <p:cxnSp>
        <p:nvCxnSpPr>
          <p:cNvPr id="97" name="Curved Connector 96"/>
          <p:cNvCxnSpPr>
            <a:stCxn id="19" idx="2"/>
            <a:endCxn id="49" idx="4"/>
          </p:cNvCxnSpPr>
          <p:nvPr/>
        </p:nvCxnSpPr>
        <p:spPr>
          <a:xfrm rot="10800000">
            <a:off x="3011440" y="2752075"/>
            <a:ext cx="101170" cy="20535"/>
          </a:xfrm>
          <a:prstGeom prst="curvedConnector3">
            <a:avLst>
              <a:gd name="adj1" fmla="val 50000"/>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00" name="Curved Connector 99"/>
          <p:cNvCxnSpPr>
            <a:stCxn id="35" idx="1"/>
            <a:endCxn id="19" idx="5"/>
          </p:cNvCxnSpPr>
          <p:nvPr/>
        </p:nvCxnSpPr>
        <p:spPr>
          <a:xfrm rot="16200000" flipV="1">
            <a:off x="5858640" y="2063342"/>
            <a:ext cx="306056" cy="2109738"/>
          </a:xfrm>
          <a:prstGeom prst="curvedConnector3">
            <a:avLst>
              <a:gd name="adj1" fmla="val 50000"/>
            </a:avLst>
          </a:prstGeom>
          <a:ln>
            <a:solidFill>
              <a:srgbClr val="FF66CC"/>
            </a:solidFill>
            <a:tailEnd type="arrow"/>
          </a:ln>
        </p:spPr>
        <p:style>
          <a:lnRef idx="2">
            <a:schemeClr val="accent1"/>
          </a:lnRef>
          <a:fillRef idx="0">
            <a:schemeClr val="accent1"/>
          </a:fillRef>
          <a:effectRef idx="1">
            <a:schemeClr val="accent1"/>
          </a:effectRef>
          <a:fontRef idx="minor">
            <a:schemeClr val="tx1"/>
          </a:fontRef>
        </p:style>
      </p:cxnSp>
      <p:cxnSp>
        <p:nvCxnSpPr>
          <p:cNvPr id="103" name="Curved Connector 102"/>
          <p:cNvCxnSpPr>
            <a:stCxn id="23" idx="6"/>
            <a:endCxn id="22" idx="5"/>
          </p:cNvCxnSpPr>
          <p:nvPr/>
        </p:nvCxnSpPr>
        <p:spPr>
          <a:xfrm flipV="1">
            <a:off x="4786361" y="5050261"/>
            <a:ext cx="223885" cy="535544"/>
          </a:xfrm>
          <a:prstGeom prst="curvedConnector2">
            <a:avLst/>
          </a:prstGeom>
          <a:ln>
            <a:solidFill>
              <a:srgbClr val="FF66CC"/>
            </a:solidFill>
            <a:tailEnd type="arrow"/>
          </a:ln>
        </p:spPr>
        <p:style>
          <a:lnRef idx="2">
            <a:schemeClr val="accent1"/>
          </a:lnRef>
          <a:fillRef idx="0">
            <a:schemeClr val="accent1"/>
          </a:fillRef>
          <a:effectRef idx="1">
            <a:schemeClr val="accent1"/>
          </a:effectRef>
          <a:fontRef idx="minor">
            <a:schemeClr val="tx1"/>
          </a:fontRef>
        </p:style>
      </p:cxnSp>
      <p:cxnSp>
        <p:nvCxnSpPr>
          <p:cNvPr id="106" name="Curved Connector 105"/>
          <p:cNvCxnSpPr>
            <a:stCxn id="22" idx="7"/>
            <a:endCxn id="27" idx="6"/>
          </p:cNvCxnSpPr>
          <p:nvPr/>
        </p:nvCxnSpPr>
        <p:spPr>
          <a:xfrm rot="16200000" flipV="1">
            <a:off x="4653060" y="4277686"/>
            <a:ext cx="516347" cy="198026"/>
          </a:xfrm>
          <a:prstGeom prst="curvedConnector2">
            <a:avLst/>
          </a:prstGeom>
          <a:ln>
            <a:solidFill>
              <a:srgbClr val="FF66CC"/>
            </a:solidFill>
            <a:tailEnd type="arrow"/>
          </a:ln>
        </p:spPr>
        <p:style>
          <a:lnRef idx="2">
            <a:schemeClr val="accent1"/>
          </a:lnRef>
          <a:fillRef idx="0">
            <a:schemeClr val="accent1"/>
          </a:fillRef>
          <a:effectRef idx="1">
            <a:schemeClr val="accent1"/>
          </a:effectRef>
          <a:fontRef idx="minor">
            <a:schemeClr val="tx1"/>
          </a:fontRef>
        </p:style>
      </p:cxnSp>
      <p:cxnSp>
        <p:nvCxnSpPr>
          <p:cNvPr id="110" name="Curved Connector 109"/>
          <p:cNvCxnSpPr>
            <a:stCxn id="22" idx="6"/>
            <a:endCxn id="38" idx="4"/>
          </p:cNvCxnSpPr>
          <p:nvPr/>
        </p:nvCxnSpPr>
        <p:spPr>
          <a:xfrm flipV="1">
            <a:off x="5214374" y="3771265"/>
            <a:ext cx="924222" cy="1071302"/>
          </a:xfrm>
          <a:prstGeom prst="curvedConnector2">
            <a:avLst/>
          </a:prstGeom>
          <a:ln>
            <a:solidFill>
              <a:srgbClr val="FF66CC"/>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120" name="Oval 7"/>
          <p:cNvSpPr>
            <a:spLocks noChangeArrowheads="1"/>
          </p:cNvSpPr>
          <p:nvPr/>
        </p:nvSpPr>
        <p:spPr bwMode="auto">
          <a:xfrm>
            <a:off x="361373" y="3921957"/>
            <a:ext cx="1076287" cy="493737"/>
          </a:xfrm>
          <a:prstGeom prst="ellipse">
            <a:avLst/>
          </a:prstGeom>
          <a:solidFill>
            <a:srgbClr val="4597A0"/>
          </a:solidFill>
          <a:ln w="9525">
            <a:solidFill>
              <a:srgbClr val="000000"/>
            </a:solidFill>
            <a:round/>
            <a:headEnd/>
            <a:tailEnd/>
          </a:ln>
        </p:spPr>
        <p:txBody>
          <a:bodyPr lIns="0" tIns="0" rIns="0" bIns="0" anchor="ctr"/>
          <a:lstStyle/>
          <a:p>
            <a:pPr algn="ctr" fontAlgn="base">
              <a:lnSpc>
                <a:spcPct val="80000"/>
              </a:lnSpc>
              <a:spcBef>
                <a:spcPct val="0"/>
              </a:spcBef>
              <a:spcAft>
                <a:spcPct val="0"/>
              </a:spcAft>
            </a:pPr>
            <a:r>
              <a:rPr lang="en-US" sz="1000" dirty="0">
                <a:solidFill>
                  <a:prstClr val="black"/>
                </a:solidFill>
                <a:latin typeface="Helvetica" pitchFamily="34" charset="0"/>
                <a:ea typeface="ÇlÇr ñæí©"/>
                <a:cs typeface="Helvetica" pitchFamily="34" charset="0"/>
              </a:rPr>
              <a:t>SLE F-CLTU</a:t>
            </a:r>
          </a:p>
          <a:p>
            <a:pPr algn="ctr" fontAlgn="base">
              <a:lnSpc>
                <a:spcPct val="80000"/>
              </a:lnSpc>
              <a:spcBef>
                <a:spcPct val="0"/>
              </a:spcBef>
              <a:spcAft>
                <a:spcPct val="0"/>
              </a:spcAft>
            </a:pPr>
            <a:r>
              <a:rPr lang="en-US" sz="1000" dirty="0" smtClean="0">
                <a:solidFill>
                  <a:prstClr val="black"/>
                </a:solidFill>
                <a:latin typeface="Helvetica" pitchFamily="34" charset="0"/>
                <a:ea typeface="ÇlÇr ñæí©"/>
                <a:cs typeface="Helvetica" pitchFamily="34" charset="0"/>
              </a:rPr>
              <a:t>Processing</a:t>
            </a:r>
            <a:endParaRPr lang="en-US" sz="1000" dirty="0">
              <a:solidFill>
                <a:prstClr val="black"/>
              </a:solidFill>
              <a:latin typeface="Helvetica" pitchFamily="34" charset="0"/>
              <a:ea typeface="ÇlÇr ñæí©"/>
              <a:cs typeface="Helvetica" pitchFamily="34" charset="0"/>
            </a:endParaRPr>
          </a:p>
        </p:txBody>
      </p:sp>
      <p:sp>
        <p:nvSpPr>
          <p:cNvPr id="121" name="Oval 7"/>
          <p:cNvSpPr>
            <a:spLocks noChangeArrowheads="1"/>
          </p:cNvSpPr>
          <p:nvPr/>
        </p:nvSpPr>
        <p:spPr bwMode="auto">
          <a:xfrm>
            <a:off x="361373" y="4597203"/>
            <a:ext cx="1076287" cy="587405"/>
          </a:xfrm>
          <a:prstGeom prst="ellipse">
            <a:avLst/>
          </a:prstGeom>
          <a:solidFill>
            <a:srgbClr val="4597A0"/>
          </a:solidFill>
          <a:ln w="9525">
            <a:solidFill>
              <a:srgbClr val="000000"/>
            </a:solidFill>
            <a:round/>
            <a:headEnd/>
            <a:tailEnd/>
          </a:ln>
        </p:spPr>
        <p:txBody>
          <a:bodyPr lIns="0" tIns="0" rIns="0" bIns="0" anchor="ctr"/>
          <a:lstStyle/>
          <a:p>
            <a:pPr algn="ctr" fontAlgn="base">
              <a:lnSpc>
                <a:spcPct val="80000"/>
              </a:lnSpc>
              <a:spcBef>
                <a:spcPct val="0"/>
              </a:spcBef>
              <a:spcAft>
                <a:spcPct val="0"/>
              </a:spcAft>
            </a:pPr>
            <a:r>
              <a:rPr lang="en-US" sz="1000" dirty="0">
                <a:solidFill>
                  <a:prstClr val="black"/>
                </a:solidFill>
                <a:latin typeface="Helvetica" pitchFamily="34" charset="0"/>
                <a:ea typeface="ÇlÇr ñæí©"/>
                <a:cs typeface="Helvetica" pitchFamily="34" charset="0"/>
              </a:rPr>
              <a:t>SLE RCF</a:t>
            </a:r>
          </a:p>
          <a:p>
            <a:pPr algn="ctr" fontAlgn="base">
              <a:lnSpc>
                <a:spcPct val="80000"/>
              </a:lnSpc>
              <a:spcBef>
                <a:spcPct val="0"/>
              </a:spcBef>
              <a:spcAft>
                <a:spcPct val="0"/>
              </a:spcAft>
            </a:pPr>
            <a:r>
              <a:rPr lang="en-US" sz="1000" dirty="0" smtClean="0">
                <a:solidFill>
                  <a:prstClr val="black"/>
                </a:solidFill>
                <a:latin typeface="Helvetica" pitchFamily="34" charset="0"/>
                <a:ea typeface="ÇlÇr ñæí©"/>
                <a:cs typeface="Helvetica" pitchFamily="34" charset="0"/>
              </a:rPr>
              <a:t>Processing</a:t>
            </a:r>
            <a:endParaRPr lang="en-US" sz="1000" dirty="0">
              <a:solidFill>
                <a:prstClr val="black"/>
              </a:solidFill>
              <a:latin typeface="Helvetica" pitchFamily="34" charset="0"/>
              <a:ea typeface="ÇlÇr ñæí©"/>
              <a:cs typeface="Helvetica" pitchFamily="34" charset="0"/>
            </a:endParaRPr>
          </a:p>
          <a:p>
            <a:pPr algn="ctr" fontAlgn="base">
              <a:lnSpc>
                <a:spcPct val="80000"/>
              </a:lnSpc>
              <a:spcBef>
                <a:spcPct val="0"/>
              </a:spcBef>
              <a:spcAft>
                <a:spcPct val="0"/>
              </a:spcAft>
            </a:pPr>
            <a:r>
              <a:rPr lang="en-US" sz="1000" dirty="0">
                <a:solidFill>
                  <a:prstClr val="black"/>
                </a:solidFill>
                <a:latin typeface="Helvetica" pitchFamily="34" charset="0"/>
                <a:ea typeface="ÇlÇr ñæí©"/>
                <a:cs typeface="Helvetica" pitchFamily="34" charset="0"/>
              </a:rPr>
              <a:t>(Frame De-</a:t>
            </a:r>
            <a:r>
              <a:rPr lang="en-US" sz="1000" dirty="0" err="1">
                <a:solidFill>
                  <a:prstClr val="black"/>
                </a:solidFill>
                <a:latin typeface="Helvetica" pitchFamily="34" charset="0"/>
                <a:ea typeface="ÇlÇr ñæí©"/>
                <a:cs typeface="Helvetica" pitchFamily="34" charset="0"/>
              </a:rPr>
              <a:t>Muxing</a:t>
            </a:r>
            <a:r>
              <a:rPr lang="en-US" sz="1000" dirty="0">
                <a:solidFill>
                  <a:prstClr val="black"/>
                </a:solidFill>
                <a:latin typeface="Helvetica" pitchFamily="34" charset="0"/>
                <a:ea typeface="ÇlÇr ñæí©"/>
                <a:cs typeface="Helvetica" pitchFamily="34" charset="0"/>
              </a:rPr>
              <a:t>)</a:t>
            </a:r>
          </a:p>
        </p:txBody>
      </p:sp>
      <p:sp>
        <p:nvSpPr>
          <p:cNvPr id="122" name="Oval 7"/>
          <p:cNvSpPr>
            <a:spLocks noChangeArrowheads="1"/>
          </p:cNvSpPr>
          <p:nvPr/>
        </p:nvSpPr>
        <p:spPr bwMode="auto">
          <a:xfrm>
            <a:off x="309748" y="5268523"/>
            <a:ext cx="1175249" cy="627005"/>
          </a:xfrm>
          <a:prstGeom prst="ellipse">
            <a:avLst/>
          </a:prstGeom>
          <a:solidFill>
            <a:srgbClr val="4597A0"/>
          </a:solidFill>
          <a:ln w="9525">
            <a:solidFill>
              <a:srgbClr val="000000"/>
            </a:solidFill>
            <a:round/>
            <a:headEnd/>
            <a:tailEnd/>
          </a:ln>
        </p:spPr>
        <p:txBody>
          <a:bodyPr lIns="0" tIns="0" rIns="0" bIns="0" anchor="ctr"/>
          <a:lstStyle/>
          <a:p>
            <a:pPr algn="ctr" fontAlgn="base">
              <a:lnSpc>
                <a:spcPct val="80000"/>
              </a:lnSpc>
              <a:spcBef>
                <a:spcPct val="0"/>
              </a:spcBef>
              <a:spcAft>
                <a:spcPct val="0"/>
              </a:spcAft>
            </a:pPr>
            <a:r>
              <a:rPr lang="en-US" sz="1000" dirty="0" smtClean="0">
                <a:solidFill>
                  <a:prstClr val="black"/>
                </a:solidFill>
                <a:latin typeface="Helvetica" pitchFamily="34" charset="0"/>
                <a:ea typeface="ÇlÇr ñæí©"/>
                <a:cs typeface="Helvetica" pitchFamily="34" charset="0"/>
              </a:rPr>
              <a:t>TD-CSTS</a:t>
            </a:r>
            <a:endParaRPr lang="en-US" sz="1000" dirty="0">
              <a:solidFill>
                <a:prstClr val="black"/>
              </a:solidFill>
              <a:latin typeface="Helvetica" pitchFamily="34" charset="0"/>
              <a:ea typeface="ÇlÇr ñæí©"/>
              <a:cs typeface="Helvetica" pitchFamily="34" charset="0"/>
            </a:endParaRPr>
          </a:p>
          <a:p>
            <a:pPr algn="ctr" fontAlgn="base">
              <a:lnSpc>
                <a:spcPct val="80000"/>
              </a:lnSpc>
              <a:spcBef>
                <a:spcPct val="0"/>
              </a:spcBef>
              <a:spcAft>
                <a:spcPct val="0"/>
              </a:spcAft>
            </a:pPr>
            <a:r>
              <a:rPr lang="en-US" sz="1000" dirty="0" smtClean="0">
                <a:solidFill>
                  <a:prstClr val="black"/>
                </a:solidFill>
                <a:latin typeface="Helvetica" pitchFamily="34" charset="0"/>
                <a:ea typeface="ÇlÇr ñæí©"/>
                <a:cs typeface="Helvetica" pitchFamily="34" charset="0"/>
              </a:rPr>
              <a:t>Processing</a:t>
            </a:r>
            <a:endParaRPr lang="en-US" sz="1000" dirty="0">
              <a:solidFill>
                <a:prstClr val="black"/>
              </a:solidFill>
              <a:latin typeface="Helvetica" pitchFamily="34" charset="0"/>
              <a:ea typeface="ÇlÇr ñæí©"/>
              <a:cs typeface="Helvetica" pitchFamily="34" charset="0"/>
            </a:endParaRPr>
          </a:p>
          <a:p>
            <a:pPr algn="ctr" fontAlgn="base">
              <a:lnSpc>
                <a:spcPct val="80000"/>
              </a:lnSpc>
              <a:spcBef>
                <a:spcPct val="0"/>
              </a:spcBef>
              <a:spcAft>
                <a:spcPct val="0"/>
              </a:spcAft>
            </a:pPr>
            <a:r>
              <a:rPr lang="en-US" sz="1000" dirty="0" smtClean="0">
                <a:solidFill>
                  <a:prstClr val="black"/>
                </a:solidFill>
                <a:latin typeface="Helvetica" pitchFamily="34" charset="0"/>
                <a:ea typeface="ÇlÇr ñæí©"/>
                <a:cs typeface="Helvetica" pitchFamily="34" charset="0"/>
              </a:rPr>
              <a:t>(Real-time Radiometric Data)</a:t>
            </a:r>
            <a:endParaRPr lang="en-US" sz="1000" dirty="0">
              <a:solidFill>
                <a:prstClr val="black"/>
              </a:solidFill>
              <a:latin typeface="Helvetica" pitchFamily="34" charset="0"/>
              <a:ea typeface="ÇlÇr ñæí©"/>
              <a:cs typeface="Helvetica" pitchFamily="34" charset="0"/>
            </a:endParaRPr>
          </a:p>
        </p:txBody>
      </p:sp>
      <p:sp>
        <p:nvSpPr>
          <p:cNvPr id="123" name="Oval 7"/>
          <p:cNvSpPr>
            <a:spLocks noChangeArrowheads="1"/>
          </p:cNvSpPr>
          <p:nvPr/>
        </p:nvSpPr>
        <p:spPr bwMode="auto">
          <a:xfrm>
            <a:off x="309748" y="3137332"/>
            <a:ext cx="1152087" cy="585817"/>
          </a:xfrm>
          <a:prstGeom prst="ellipse">
            <a:avLst/>
          </a:prstGeom>
          <a:solidFill>
            <a:srgbClr val="FBDD30"/>
          </a:solidFill>
          <a:ln w="9525">
            <a:solidFill>
              <a:schemeClr val="tx1"/>
            </a:solidFill>
            <a:round/>
            <a:headEnd/>
            <a:tailEnd/>
          </a:ln>
        </p:spPr>
        <p:txBody>
          <a:bodyPr lIns="0" tIns="0" rIns="0" bIns="0" anchor="ctr"/>
          <a:lstStyle/>
          <a:p>
            <a:pPr algn="ctr" fontAlgn="base">
              <a:spcBef>
                <a:spcPct val="0"/>
              </a:spcBef>
              <a:spcAft>
                <a:spcPct val="0"/>
              </a:spcAft>
            </a:pPr>
            <a:r>
              <a:rPr kumimoji="1" lang="en-US" sz="1000" dirty="0" smtClean="0">
                <a:solidFill>
                  <a:srgbClr val="000000"/>
                </a:solidFill>
                <a:ea typeface="ＭＳ Ｐゴシック" pitchFamily="34" charset="-128"/>
                <a:cs typeface="Helvetica" pitchFamily="34" charset="0"/>
              </a:rPr>
              <a:t>Service </a:t>
            </a:r>
            <a:r>
              <a:rPr kumimoji="1" lang="en-US" sz="1000" dirty="0">
                <a:solidFill>
                  <a:srgbClr val="000000"/>
                </a:solidFill>
                <a:ea typeface="ＭＳ Ｐゴシック" pitchFamily="34" charset="-128"/>
                <a:cs typeface="Helvetica" pitchFamily="34" charset="0"/>
              </a:rPr>
              <a:t>Management Processing</a:t>
            </a:r>
          </a:p>
          <a:p>
            <a:pPr algn="ctr" fontAlgn="base">
              <a:spcBef>
                <a:spcPct val="0"/>
              </a:spcBef>
              <a:spcAft>
                <a:spcPct val="0"/>
              </a:spcAft>
            </a:pPr>
            <a:r>
              <a:rPr kumimoji="1" lang="en-US" sz="1000" dirty="0">
                <a:solidFill>
                  <a:srgbClr val="000000"/>
                </a:solidFill>
                <a:ea typeface="ＭＳ Ｐゴシック" pitchFamily="34" charset="-128"/>
                <a:cs typeface="Helvetica" pitchFamily="34" charset="0"/>
              </a:rPr>
              <a:t>(Monitor Data)</a:t>
            </a:r>
          </a:p>
        </p:txBody>
      </p:sp>
      <p:sp>
        <p:nvSpPr>
          <p:cNvPr id="124" name="Oval 7"/>
          <p:cNvSpPr>
            <a:spLocks noChangeArrowheads="1"/>
          </p:cNvSpPr>
          <p:nvPr/>
        </p:nvSpPr>
        <p:spPr bwMode="auto">
          <a:xfrm>
            <a:off x="340246" y="2434633"/>
            <a:ext cx="1121589" cy="587449"/>
          </a:xfrm>
          <a:prstGeom prst="ellipse">
            <a:avLst/>
          </a:prstGeom>
          <a:solidFill>
            <a:srgbClr val="FBDD30"/>
          </a:solidFill>
          <a:ln w="9525">
            <a:solidFill>
              <a:schemeClr val="tx1"/>
            </a:solidFill>
            <a:round/>
            <a:headEnd/>
            <a:tailEnd/>
          </a:ln>
        </p:spPr>
        <p:txBody>
          <a:bodyPr lIns="0" tIns="0" rIns="0" bIns="0" anchor="ctr"/>
          <a:lstStyle/>
          <a:p>
            <a:pPr algn="ctr" fontAlgn="base">
              <a:spcBef>
                <a:spcPct val="0"/>
              </a:spcBef>
              <a:spcAft>
                <a:spcPct val="0"/>
              </a:spcAft>
            </a:pPr>
            <a:r>
              <a:rPr kumimoji="1" lang="en-US" sz="1000" dirty="0" smtClean="0">
                <a:solidFill>
                  <a:srgbClr val="000000"/>
                </a:solidFill>
                <a:ea typeface="ＭＳ Ｐゴシック" pitchFamily="34" charset="-128"/>
                <a:cs typeface="Helvetica" pitchFamily="34" charset="0"/>
              </a:rPr>
              <a:t>Service </a:t>
            </a:r>
            <a:r>
              <a:rPr kumimoji="1" lang="en-US" sz="1000" dirty="0">
                <a:solidFill>
                  <a:srgbClr val="000000"/>
                </a:solidFill>
                <a:ea typeface="ＭＳ Ｐゴシック" pitchFamily="34" charset="-128"/>
                <a:cs typeface="Helvetica" pitchFamily="34" charset="0"/>
              </a:rPr>
              <a:t>Management Processing</a:t>
            </a:r>
          </a:p>
          <a:p>
            <a:pPr algn="ctr" fontAlgn="base">
              <a:spcBef>
                <a:spcPct val="0"/>
              </a:spcBef>
              <a:spcAft>
                <a:spcPct val="0"/>
              </a:spcAft>
            </a:pPr>
            <a:r>
              <a:rPr kumimoji="1" lang="en-US" sz="1000" dirty="0" smtClean="0">
                <a:solidFill>
                  <a:srgbClr val="000000"/>
                </a:solidFill>
                <a:ea typeface="ＭＳ Ｐゴシック" pitchFamily="34" charset="-128"/>
                <a:cs typeface="Helvetica" pitchFamily="34" charset="0"/>
              </a:rPr>
              <a:t>(</a:t>
            </a:r>
            <a:r>
              <a:rPr kumimoji="1" lang="en-US" sz="1000" dirty="0" smtClean="0">
                <a:solidFill>
                  <a:srgbClr val="FF0000"/>
                </a:solidFill>
                <a:ea typeface="ＭＳ Ｐゴシック" pitchFamily="34" charset="-128"/>
                <a:cs typeface="Helvetica" pitchFamily="34" charset="0"/>
              </a:rPr>
              <a:t>Network</a:t>
            </a:r>
            <a:r>
              <a:rPr kumimoji="1" lang="en-US" sz="1000" dirty="0" smtClean="0">
                <a:solidFill>
                  <a:srgbClr val="000000"/>
                </a:solidFill>
                <a:ea typeface="ＭＳ Ｐゴシック" pitchFamily="34" charset="-128"/>
                <a:cs typeface="Helvetica" pitchFamily="34" charset="0"/>
              </a:rPr>
              <a:t> Scheduling</a:t>
            </a:r>
            <a:r>
              <a:rPr kumimoji="1" lang="en-US" sz="1000" dirty="0">
                <a:solidFill>
                  <a:srgbClr val="000000"/>
                </a:solidFill>
                <a:ea typeface="ＭＳ Ｐゴシック" pitchFamily="34" charset="-128"/>
                <a:cs typeface="Helvetica" pitchFamily="34" charset="0"/>
              </a:rPr>
              <a:t>)</a:t>
            </a:r>
          </a:p>
        </p:txBody>
      </p:sp>
      <p:cxnSp>
        <p:nvCxnSpPr>
          <p:cNvPr id="60" name="Straight Connector 59"/>
          <p:cNvCxnSpPr/>
          <p:nvPr/>
        </p:nvCxnSpPr>
        <p:spPr>
          <a:xfrm>
            <a:off x="5255380" y="4383085"/>
            <a:ext cx="3126620" cy="36515"/>
          </a:xfrm>
          <a:prstGeom prst="line">
            <a:avLst/>
          </a:prstGeom>
          <a:ln w="38100" cmpd="sng">
            <a:solidFill>
              <a:srgbClr val="FF0000"/>
            </a:solidFill>
            <a:prstDash val="dash"/>
          </a:ln>
        </p:spPr>
        <p:style>
          <a:lnRef idx="2">
            <a:schemeClr val="accent1"/>
          </a:lnRef>
          <a:fillRef idx="0">
            <a:schemeClr val="accent1"/>
          </a:fillRef>
          <a:effectRef idx="1">
            <a:schemeClr val="accent1"/>
          </a:effectRef>
          <a:fontRef idx="minor">
            <a:schemeClr val="tx1"/>
          </a:fontRef>
        </p:style>
      </p:cxnSp>
      <p:sp>
        <p:nvSpPr>
          <p:cNvPr id="61" name="Rectangle 60"/>
          <p:cNvSpPr/>
          <p:nvPr/>
        </p:nvSpPr>
        <p:spPr>
          <a:xfrm>
            <a:off x="5743862" y="1727758"/>
            <a:ext cx="2179904" cy="584776"/>
          </a:xfrm>
          <a:prstGeom prst="rect">
            <a:avLst/>
          </a:prstGeom>
        </p:spPr>
        <p:txBody>
          <a:bodyPr wrap="none">
            <a:spAutoFit/>
          </a:bodyPr>
          <a:lstStyle/>
          <a:p>
            <a:pPr algn="ctr"/>
            <a:r>
              <a:rPr lang="en-US" altLang="ja-JP" sz="1600" b="1" dirty="0" smtClean="0">
                <a:solidFill>
                  <a:srgbClr val="FF0000"/>
                </a:solidFill>
              </a:rPr>
              <a:t>SM&amp;C MO </a:t>
            </a:r>
            <a:r>
              <a:rPr lang="en-US" sz="1600" b="1" dirty="0" smtClean="0">
                <a:solidFill>
                  <a:srgbClr val="FF0000"/>
                </a:solidFill>
              </a:rPr>
              <a:t>Applications</a:t>
            </a:r>
          </a:p>
          <a:p>
            <a:pPr algn="ctr"/>
            <a:r>
              <a:rPr lang="en-US" sz="1600" b="1" dirty="0" smtClean="0">
                <a:solidFill>
                  <a:srgbClr val="FF0000"/>
                </a:solidFill>
              </a:rPr>
              <a:t>(MAL Compliant)</a:t>
            </a:r>
            <a:endParaRPr lang="en-US" sz="1600" b="1" dirty="0"/>
          </a:p>
        </p:txBody>
      </p:sp>
      <p:cxnSp>
        <p:nvCxnSpPr>
          <p:cNvPr id="62" name="Straight Connector 61"/>
          <p:cNvCxnSpPr/>
          <p:nvPr/>
        </p:nvCxnSpPr>
        <p:spPr>
          <a:xfrm flipV="1">
            <a:off x="5255380" y="2133600"/>
            <a:ext cx="2420" cy="2231148"/>
          </a:xfrm>
          <a:prstGeom prst="line">
            <a:avLst/>
          </a:prstGeom>
          <a:ln w="38100" cmpd="sng">
            <a:solidFill>
              <a:srgbClr val="FF0000"/>
            </a:solidFill>
            <a:prstDash val="dash"/>
          </a:ln>
        </p:spPr>
        <p:style>
          <a:lnRef idx="2">
            <a:schemeClr val="accent1"/>
          </a:lnRef>
          <a:fillRef idx="0">
            <a:schemeClr val="accent1"/>
          </a:fillRef>
          <a:effectRef idx="1">
            <a:schemeClr val="accent1"/>
          </a:effectRef>
          <a:fontRef idx="minor">
            <a:schemeClr val="tx1"/>
          </a:fontRef>
        </p:style>
      </p:cxnSp>
      <p:sp>
        <p:nvSpPr>
          <p:cNvPr id="63" name="Rectangle 62"/>
          <p:cNvSpPr/>
          <p:nvPr/>
        </p:nvSpPr>
        <p:spPr>
          <a:xfrm>
            <a:off x="5625432" y="3986819"/>
            <a:ext cx="2441187" cy="25309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b="1" dirty="0" smtClean="0">
                <a:solidFill>
                  <a:srgbClr val="FF0000"/>
                </a:solidFill>
              </a:rPr>
              <a:t>MAL &amp; Transport Adapter for SPP</a:t>
            </a:r>
            <a:endParaRPr lang="en-US" sz="1100" b="1" dirty="0">
              <a:solidFill>
                <a:srgbClr val="FF0000"/>
              </a:solidFill>
            </a:endParaRPr>
          </a:p>
        </p:txBody>
      </p:sp>
    </p:spTree>
    <p:extLst>
      <p:ext uri="{BB962C8B-B14F-4D97-AF65-F5344CB8AC3E}">
        <p14:creationId xmlns:p14="http://schemas.microsoft.com/office/powerpoint/2010/main" val="32792087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61" grpId="0"/>
      <p:bldP spid="6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9409" name="Text Box 3"/>
          <p:cNvSpPr txBox="1">
            <a:spLocks noChangeArrowheads="1"/>
          </p:cNvSpPr>
          <p:nvPr/>
        </p:nvSpPr>
        <p:spPr bwMode="auto">
          <a:xfrm>
            <a:off x="533400" y="838200"/>
            <a:ext cx="6781800" cy="854075"/>
          </a:xfrm>
          <a:prstGeom prst="rect">
            <a:avLst/>
          </a:prstGeom>
          <a:noFill/>
          <a:ln w="9525">
            <a:noFill/>
            <a:miter lim="800000"/>
            <a:headEnd/>
            <a:tailEnd/>
          </a:ln>
        </p:spPr>
        <p:txBody>
          <a:bodyPr>
            <a:spAutoFit/>
          </a:bodyPr>
          <a:lstStyle/>
          <a:p>
            <a:pPr eaLnBrk="0" hangingPunct="0">
              <a:spcBef>
                <a:spcPct val="50000"/>
              </a:spcBef>
            </a:pPr>
            <a:endParaRPr lang="en-US" sz="2000">
              <a:solidFill>
                <a:srgbClr val="CC0000"/>
              </a:solidFill>
              <a:latin typeface="Calibri" pitchFamily="34" charset="0"/>
              <a:ea typeface="ＭＳ Ｐゴシック" charset="-128"/>
            </a:endParaRPr>
          </a:p>
          <a:p>
            <a:pPr eaLnBrk="0" hangingPunct="0">
              <a:spcBef>
                <a:spcPct val="50000"/>
              </a:spcBef>
            </a:pPr>
            <a:endParaRPr lang="en-GB" sz="2000">
              <a:solidFill>
                <a:srgbClr val="CC0000"/>
              </a:solidFill>
              <a:latin typeface="Calibri" pitchFamily="34" charset="0"/>
              <a:ea typeface="ＭＳ Ｐゴシック" charset="-128"/>
            </a:endParaRPr>
          </a:p>
        </p:txBody>
      </p:sp>
      <p:sp>
        <p:nvSpPr>
          <p:cNvPr id="1667076" name="Text Box 5"/>
          <p:cNvSpPr txBox="1">
            <a:spLocks noChangeArrowheads="1"/>
          </p:cNvSpPr>
          <p:nvPr/>
        </p:nvSpPr>
        <p:spPr bwMode="auto">
          <a:xfrm>
            <a:off x="309045" y="669437"/>
            <a:ext cx="8758145" cy="6124754"/>
          </a:xfrm>
          <a:prstGeom prst="rect">
            <a:avLst/>
          </a:prstGeom>
          <a:noFill/>
          <a:ln w="9525">
            <a:noFill/>
            <a:miter lim="800000"/>
            <a:headEnd/>
            <a:tailEnd/>
          </a:ln>
        </p:spPr>
        <p:txBody>
          <a:bodyPr wrap="square">
            <a:spAutoFit/>
          </a:bodyPr>
          <a:lstStyle/>
          <a:p>
            <a:pPr marL="0" lvl="1" eaLnBrk="0" hangingPunct="0">
              <a:spcBef>
                <a:spcPts val="600"/>
              </a:spcBef>
              <a:spcAft>
                <a:spcPts val="600"/>
              </a:spcAft>
              <a:defRPr/>
            </a:pPr>
            <a:r>
              <a:rPr lang="en-US" sz="2400" dirty="0" smtClean="0">
                <a:solidFill>
                  <a:srgbClr val="000099"/>
                </a:solidFill>
                <a:effectLst>
                  <a:outerShdw blurRad="38100" dist="38100" dir="2700000" algn="tl">
                    <a:srgbClr val="C0C0C0"/>
                  </a:outerShdw>
                </a:effectLst>
                <a:latin typeface="Calibri" pitchFamily="34" charset="0"/>
              </a:rPr>
              <a:t>XML Standards &amp; Guidelines SIG</a:t>
            </a:r>
            <a:endParaRPr lang="en-US" sz="1800" dirty="0" smtClean="0">
              <a:solidFill>
                <a:srgbClr val="000099"/>
              </a:solidFill>
              <a:effectLst>
                <a:outerShdw blurRad="38100" dist="38100" dir="2700000" algn="tl">
                  <a:srgbClr val="C0C0C0"/>
                </a:outerShdw>
              </a:effectLst>
              <a:latin typeface="Calibri" pitchFamily="34" charset="0"/>
            </a:endParaRPr>
          </a:p>
          <a:p>
            <a:pPr marL="0" lvl="1" indent="-457200" eaLnBrk="0" hangingPunct="0">
              <a:spcBef>
                <a:spcPts val="600"/>
              </a:spcBef>
              <a:spcAft>
                <a:spcPts val="600"/>
              </a:spcAft>
              <a:buSzPct val="125000"/>
              <a:defRPr/>
            </a:pPr>
            <a:r>
              <a:rPr lang="en-GB" sz="1800" dirty="0" smtClean="0">
                <a:latin typeface="Calibri" pitchFamily="34" charset="0"/>
                <a:cs typeface="Times New Roman" pitchFamily="18" charset="0"/>
              </a:rPr>
              <a:t>Goals: </a:t>
            </a:r>
          </a:p>
          <a:p>
            <a:pPr marL="0" lvl="1" eaLnBrk="0" hangingPunct="0">
              <a:spcBef>
                <a:spcPts val="0"/>
              </a:spcBef>
              <a:spcAft>
                <a:spcPts val="0"/>
              </a:spcAft>
              <a:buSzPct val="125000"/>
              <a:buFontTx/>
              <a:buChar char="•"/>
              <a:defRPr/>
            </a:pPr>
            <a:r>
              <a:rPr lang="en-US" altLang="ja-JP" sz="1800" dirty="0" smtClean="0">
                <a:latin typeface="Calibri" pitchFamily="34" charset="0"/>
                <a:ea typeface="ＭＳ Ｐゴシック" pitchFamily="-107" charset="-128"/>
              </a:rPr>
              <a:t> Create CCSDS standards and guidelines for the creation and use of XML Schema</a:t>
            </a:r>
            <a:endParaRPr lang="en-US" altLang="ja-JP" sz="1700" dirty="0">
              <a:latin typeface="Calibri" pitchFamily="34" charset="0"/>
              <a:ea typeface="ＭＳ Ｐゴシック" pitchFamily="-107" charset="-128"/>
            </a:endParaRPr>
          </a:p>
          <a:p>
            <a:pPr marL="401638" lvl="1" eaLnBrk="0" hangingPunct="0">
              <a:spcBef>
                <a:spcPts val="0"/>
              </a:spcBef>
              <a:spcAft>
                <a:spcPts val="0"/>
              </a:spcAft>
              <a:buSzPct val="125000"/>
              <a:buFontTx/>
              <a:buChar char="•"/>
              <a:defRPr/>
            </a:pPr>
            <a:r>
              <a:rPr lang="en-US" altLang="ja-JP" dirty="0">
                <a:latin typeface="Calibri" pitchFamily="34" charset="0"/>
                <a:ea typeface="ＭＳ Ｐゴシック" pitchFamily="-107" charset="-128"/>
              </a:rPr>
              <a:t> </a:t>
            </a:r>
            <a:r>
              <a:rPr lang="en-US" altLang="ja-JP" sz="1500" dirty="0" smtClean="0">
                <a:latin typeface="Calibri" pitchFamily="34" charset="0"/>
                <a:ea typeface="ＭＳ Ｐゴシック" pitchFamily="-107" charset="-128"/>
              </a:rPr>
              <a:t>Relevant for </a:t>
            </a:r>
            <a:r>
              <a:rPr lang="en-US" altLang="ja-JP" sz="1500" dirty="0">
                <a:latin typeface="Calibri" pitchFamily="34" charset="0"/>
                <a:ea typeface="ＭＳ Ｐゴシック" pitchFamily="-107" charset="-128"/>
              </a:rPr>
              <a:t>work in other WGs </a:t>
            </a:r>
            <a:r>
              <a:rPr lang="en-US" altLang="ja-JP" sz="1500" dirty="0" smtClean="0">
                <a:latin typeface="Calibri" pitchFamily="34" charset="0"/>
                <a:ea typeface="ＭＳ Ｐゴシック" pitchFamily="-107" charset="-128"/>
              </a:rPr>
              <a:t>(CSS/SM, MOIMS/SM&amp;C, </a:t>
            </a:r>
            <a:r>
              <a:rPr lang="en-US" altLang="ja-JP" sz="1500" dirty="0" err="1" smtClean="0">
                <a:latin typeface="Calibri" pitchFamily="34" charset="0"/>
                <a:ea typeface="ＭＳ Ｐゴシック" pitchFamily="-107" charset="-128"/>
              </a:rPr>
              <a:t>Nav</a:t>
            </a:r>
            <a:r>
              <a:rPr lang="en-US" altLang="ja-JP" sz="1500" dirty="0">
                <a:latin typeface="Calibri" pitchFamily="34" charset="0"/>
                <a:ea typeface="ＭＳ Ｐゴシック" pitchFamily="-107" charset="-128"/>
              </a:rPr>
              <a:t>, </a:t>
            </a:r>
            <a:r>
              <a:rPr lang="en-US" altLang="ja-JP" sz="1500" dirty="0" smtClean="0">
                <a:latin typeface="Calibri" pitchFamily="34" charset="0"/>
                <a:ea typeface="ＭＳ Ｐゴシック" pitchFamily="-107" charset="-128"/>
              </a:rPr>
              <a:t>DAI, SOIS/ASS)</a:t>
            </a:r>
            <a:endParaRPr lang="en-US" altLang="ja-JP" sz="1500" dirty="0">
              <a:latin typeface="Calibri" pitchFamily="34" charset="0"/>
              <a:ea typeface="ＭＳ Ｐゴシック" pitchFamily="-107" charset="-128"/>
            </a:endParaRPr>
          </a:p>
          <a:p>
            <a:pPr marL="401638" lvl="1" eaLnBrk="0" hangingPunct="0">
              <a:spcBef>
                <a:spcPts val="0"/>
              </a:spcBef>
              <a:spcAft>
                <a:spcPts val="0"/>
              </a:spcAft>
              <a:buSzPct val="125000"/>
              <a:buFontTx/>
              <a:buChar char="•"/>
              <a:defRPr/>
            </a:pPr>
            <a:r>
              <a:rPr lang="en-US" altLang="ja-JP" sz="1500" dirty="0" smtClean="0">
                <a:latin typeface="Calibri" pitchFamily="34" charset="0"/>
                <a:ea typeface="ＭＳ Ｐゴシック" pitchFamily="-107" charset="-128"/>
              </a:rPr>
              <a:t> Develop agreed standards for CCSDS namespace and use, XML content, management and versioning policies, </a:t>
            </a:r>
            <a:r>
              <a:rPr lang="en-US" altLang="ja-JP" sz="1500" strike="sngStrike" dirty="0" smtClean="0">
                <a:latin typeface="Calibri" pitchFamily="34" charset="0"/>
                <a:ea typeface="ＭＳ Ｐゴシック" pitchFamily="-107" charset="-128"/>
              </a:rPr>
              <a:t>and eventually, XML style &amp; schema construction</a:t>
            </a:r>
            <a:endParaRPr lang="en-GB" sz="1500" strike="sngStrike" dirty="0" smtClean="0">
              <a:latin typeface="Calibri" pitchFamily="34" charset="0"/>
            </a:endParaRPr>
          </a:p>
          <a:p>
            <a:pPr marL="0" lvl="1" indent="-457200" eaLnBrk="0" hangingPunct="0">
              <a:spcBef>
                <a:spcPts val="600"/>
              </a:spcBef>
              <a:spcAft>
                <a:spcPts val="600"/>
              </a:spcAft>
              <a:defRPr/>
            </a:pPr>
            <a:r>
              <a:rPr lang="en-GB" sz="2000" dirty="0" smtClean="0">
                <a:latin typeface="Calibri" pitchFamily="34" charset="0"/>
                <a:cs typeface="Times New Roman" pitchFamily="18" charset="0"/>
              </a:rPr>
              <a:t>Special Interest Group (SIG) Status:</a:t>
            </a:r>
          </a:p>
          <a:p>
            <a:pPr marL="285750" indent="-285750">
              <a:buFont typeface="Arial"/>
              <a:buChar char="•"/>
            </a:pPr>
            <a:r>
              <a:rPr lang="en-US" sz="1700" dirty="0" smtClean="0">
                <a:latin typeface="Calibri"/>
                <a:cs typeface="Calibri"/>
              </a:rPr>
              <a:t>Poorly attended working meeting</a:t>
            </a:r>
            <a:r>
              <a:rPr lang="en-US" sz="1700" dirty="0">
                <a:latin typeface="Calibri"/>
                <a:cs typeface="Calibri"/>
              </a:rPr>
              <a:t>, </a:t>
            </a:r>
            <a:r>
              <a:rPr lang="en-US" sz="1700" dirty="0" smtClean="0">
                <a:latin typeface="Calibri"/>
                <a:cs typeface="Calibri"/>
              </a:rPr>
              <a:t>two </a:t>
            </a:r>
            <a:r>
              <a:rPr lang="en-US" sz="1700" dirty="0" smtClean="0">
                <a:latin typeface="Calibri"/>
                <a:cs typeface="Calibri"/>
              </a:rPr>
              <a:t>agencies, two working groups, and </a:t>
            </a:r>
            <a:r>
              <a:rPr lang="en-US" sz="1700" dirty="0" err="1" smtClean="0">
                <a:latin typeface="Calibri"/>
                <a:cs typeface="Calibri"/>
              </a:rPr>
              <a:t>Secratariat</a:t>
            </a:r>
            <a:r>
              <a:rPr lang="en-US" sz="1700" dirty="0" smtClean="0">
                <a:latin typeface="Calibri"/>
                <a:cs typeface="Calibri"/>
              </a:rPr>
              <a:t> were represented</a:t>
            </a:r>
            <a:endParaRPr lang="en-US" sz="1700" dirty="0">
              <a:latin typeface="Calibri"/>
              <a:cs typeface="Calibri"/>
            </a:endParaRPr>
          </a:p>
          <a:p>
            <a:pPr marL="285750" indent="-285750">
              <a:buFont typeface="Arial"/>
              <a:buChar char="•"/>
            </a:pPr>
            <a:r>
              <a:rPr lang="en-US" sz="1700" dirty="0" smtClean="0">
                <a:latin typeface="Calibri"/>
                <a:cs typeface="Calibri"/>
              </a:rPr>
              <a:t>Presented final CCSDS namespace RFC, an approach to namespace use</a:t>
            </a:r>
            <a:r>
              <a:rPr lang="en-US" sz="1700" dirty="0">
                <a:latin typeface="Calibri"/>
                <a:cs typeface="Calibri"/>
              </a:rPr>
              <a:t> </a:t>
            </a:r>
            <a:r>
              <a:rPr lang="en-US" sz="1700" dirty="0" smtClean="0">
                <a:latin typeface="Calibri"/>
                <a:cs typeface="Calibri"/>
              </a:rPr>
              <a:t>and versioning, and the draft </a:t>
            </a:r>
            <a:r>
              <a:rPr lang="en-US" sz="1700" dirty="0">
                <a:latin typeface="Calibri"/>
                <a:cs typeface="Calibri"/>
              </a:rPr>
              <a:t>SANA registry management </a:t>
            </a:r>
            <a:r>
              <a:rPr lang="en-US" sz="1700" dirty="0" smtClean="0">
                <a:latin typeface="Calibri"/>
                <a:cs typeface="Calibri"/>
              </a:rPr>
              <a:t>and XML policy YB</a:t>
            </a:r>
          </a:p>
          <a:p>
            <a:pPr marL="285750" indent="-285750">
              <a:buFont typeface="Arial"/>
              <a:buChar char="•"/>
            </a:pPr>
            <a:r>
              <a:rPr lang="en-US" sz="1700" dirty="0" smtClean="0">
                <a:latin typeface="Calibri"/>
                <a:cs typeface="Calibri"/>
              </a:rPr>
              <a:t>Agreement among the SIG members on </a:t>
            </a:r>
            <a:r>
              <a:rPr lang="en-US" sz="1700" dirty="0">
                <a:latin typeface="Calibri"/>
                <a:cs typeface="Calibri"/>
              </a:rPr>
              <a:t>overall approach, </a:t>
            </a:r>
            <a:r>
              <a:rPr lang="en-US" sz="1700" dirty="0" smtClean="0">
                <a:latin typeface="Calibri"/>
                <a:cs typeface="Calibri"/>
              </a:rPr>
              <a:t>RFC, and policy</a:t>
            </a:r>
          </a:p>
          <a:p>
            <a:pPr marL="742950" lvl="1" indent="-285750">
              <a:buFont typeface="Arial"/>
              <a:buChar char="•"/>
            </a:pPr>
            <a:r>
              <a:rPr lang="en-US" sz="1500" dirty="0" smtClean="0">
                <a:latin typeface="Calibri"/>
                <a:cs typeface="Calibri"/>
              </a:rPr>
              <a:t>RFC draft is complete as is revised draft </a:t>
            </a:r>
            <a:r>
              <a:rPr lang="en-US" sz="1500" dirty="0">
                <a:latin typeface="Calibri"/>
                <a:cs typeface="Calibri"/>
              </a:rPr>
              <a:t>CCSDS XML </a:t>
            </a:r>
            <a:r>
              <a:rPr lang="en-US" sz="1500" dirty="0" smtClean="0">
                <a:latin typeface="Calibri"/>
                <a:cs typeface="Calibri"/>
              </a:rPr>
              <a:t>governance policy, will be submitted for CESG and then CMC review (within 1 month)</a:t>
            </a:r>
          </a:p>
          <a:p>
            <a:pPr marL="742950" lvl="1" indent="-285750">
              <a:buFont typeface="Arial"/>
              <a:buChar char="•"/>
            </a:pPr>
            <a:r>
              <a:rPr lang="en-US" sz="1500" dirty="0" smtClean="0">
                <a:latin typeface="Calibri"/>
                <a:cs typeface="Calibri"/>
              </a:rPr>
              <a:t>These documents are to be reviewed by the CESG, approved by the CMC and then submitted to the IETF for publication</a:t>
            </a:r>
            <a:endParaRPr lang="en-US" sz="1500" dirty="0">
              <a:latin typeface="Calibri"/>
              <a:cs typeface="Calibri"/>
            </a:endParaRPr>
          </a:p>
          <a:p>
            <a:pPr marL="285750" lvl="1" indent="-285750">
              <a:buFont typeface="Arial"/>
              <a:buChar char="•"/>
            </a:pPr>
            <a:r>
              <a:rPr lang="en-US" sz="1500" dirty="0">
                <a:latin typeface="Calibri"/>
                <a:cs typeface="Calibri"/>
              </a:rPr>
              <a:t>NASA / JPL </a:t>
            </a:r>
            <a:r>
              <a:rPr lang="en-US" sz="1500" dirty="0" smtClean="0">
                <a:latin typeface="Calibri"/>
                <a:cs typeface="Calibri"/>
              </a:rPr>
              <a:t>presented a first cut at an XML Guideline </a:t>
            </a:r>
            <a:r>
              <a:rPr lang="en-US" sz="1500" dirty="0">
                <a:latin typeface="Calibri"/>
                <a:cs typeface="Calibri"/>
              </a:rPr>
              <a:t>based on </a:t>
            </a:r>
            <a:r>
              <a:rPr lang="en-US" sz="1500" dirty="0" smtClean="0">
                <a:latin typeface="Calibri"/>
                <a:cs typeface="Calibri"/>
              </a:rPr>
              <a:t>ESA, Google &amp; XML-DEV inputs</a:t>
            </a:r>
            <a:endParaRPr lang="en-US" sz="1500" dirty="0">
              <a:latin typeface="Calibri"/>
              <a:cs typeface="Calibri"/>
            </a:endParaRPr>
          </a:p>
          <a:p>
            <a:pPr marL="742950" lvl="1" indent="-285750">
              <a:buFont typeface="Arial"/>
              <a:buChar char="•"/>
            </a:pPr>
            <a:r>
              <a:rPr lang="en-US" sz="1500" dirty="0" smtClean="0">
                <a:solidFill>
                  <a:srgbClr val="E814F5"/>
                </a:solidFill>
                <a:latin typeface="Calibri"/>
                <a:cs typeface="Calibri"/>
              </a:rPr>
              <a:t>General consensus that this is a </a:t>
            </a:r>
            <a:r>
              <a:rPr lang="en-US" sz="1500" dirty="0" smtClean="0">
                <a:solidFill>
                  <a:srgbClr val="E814F5"/>
                </a:solidFill>
                <a:latin typeface="Calibri"/>
                <a:cs typeface="Calibri"/>
              </a:rPr>
              <a:t>possible approach, </a:t>
            </a:r>
            <a:r>
              <a:rPr lang="en-US" sz="1500" dirty="0" smtClean="0">
                <a:solidFill>
                  <a:srgbClr val="E814F5"/>
                </a:solidFill>
                <a:latin typeface="Calibri"/>
                <a:cs typeface="Calibri"/>
              </a:rPr>
              <a:t>but work is to be completed in the </a:t>
            </a:r>
            <a:r>
              <a:rPr lang="en-US" sz="1500" dirty="0" smtClean="0">
                <a:solidFill>
                  <a:srgbClr val="E814F5"/>
                </a:solidFill>
                <a:latin typeface="Calibri"/>
                <a:cs typeface="Calibri"/>
              </a:rPr>
              <a:t>restarted SAWG</a:t>
            </a:r>
            <a:endParaRPr lang="en-US" sz="1500" dirty="0" smtClean="0">
              <a:solidFill>
                <a:srgbClr val="E814F5"/>
              </a:solidFill>
              <a:latin typeface="Calibri"/>
              <a:cs typeface="Calibri"/>
            </a:endParaRPr>
          </a:p>
          <a:p>
            <a:pPr marL="285750" lvl="1" indent="-285750">
              <a:buFont typeface="Arial"/>
              <a:buChar char="•"/>
            </a:pPr>
            <a:r>
              <a:rPr lang="en-US" altLang="ja-JP" sz="1800" u="sng" dirty="0">
                <a:latin typeface="Calibri" pitchFamily="34" charset="0"/>
                <a:ea typeface="ＭＳ Ｐゴシック" pitchFamily="-107" charset="-128"/>
              </a:rPr>
              <a:t>Resolution: </a:t>
            </a:r>
            <a:r>
              <a:rPr lang="en-US" altLang="ja-JP" sz="1800" u="sng" dirty="0" smtClean="0">
                <a:latin typeface="Calibri" pitchFamily="34" charset="0"/>
                <a:ea typeface="ＭＳ Ｐゴシック" pitchFamily="-107" charset="-128"/>
              </a:rPr>
              <a:t>XML SIG wishes </a:t>
            </a:r>
            <a:r>
              <a:rPr lang="en-US" altLang="ja-JP" sz="1800" u="sng" dirty="0">
                <a:latin typeface="Calibri" pitchFamily="34" charset="0"/>
                <a:ea typeface="ＭＳ Ｐゴシック" pitchFamily="-107" charset="-128"/>
              </a:rPr>
              <a:t>to </a:t>
            </a:r>
            <a:r>
              <a:rPr lang="en-US" altLang="ja-JP" sz="1800" u="sng" dirty="0" smtClean="0">
                <a:latin typeface="Calibri" pitchFamily="34" charset="0"/>
                <a:ea typeface="ＭＳ Ｐゴシック" pitchFamily="-107" charset="-128"/>
              </a:rPr>
              <a:t>publish the XML RFC &amp; Policy and then close.  Future work on XML guidelines </a:t>
            </a:r>
            <a:r>
              <a:rPr lang="en-US" altLang="ja-JP" sz="1800" u="sng" dirty="0" smtClean="0">
                <a:latin typeface="Calibri" pitchFamily="34" charset="0"/>
                <a:ea typeface="ＭＳ Ｐゴシック" pitchFamily="-107" charset="-128"/>
              </a:rPr>
              <a:t>and validation tools to </a:t>
            </a:r>
            <a:r>
              <a:rPr lang="en-US" altLang="ja-JP" sz="1800" u="sng" dirty="0" smtClean="0">
                <a:latin typeface="Calibri" pitchFamily="34" charset="0"/>
                <a:ea typeface="ＭＳ Ｐゴシック" pitchFamily="-107" charset="-128"/>
              </a:rPr>
              <a:t>be done in restarted SAWG</a:t>
            </a:r>
            <a:endParaRPr lang="en-GB" altLang="ja-JP" sz="1800" u="sng" dirty="0">
              <a:latin typeface="Calibri" pitchFamily="34" charset="0"/>
              <a:ea typeface="ＭＳ Ｐゴシック" pitchFamily="-107" charset="-128"/>
            </a:endParaRPr>
          </a:p>
          <a:p>
            <a:endParaRPr lang="en-US" sz="1500" dirty="0" smtClean="0">
              <a:solidFill>
                <a:srgbClr val="E814F5"/>
              </a:solidFill>
              <a:latin typeface="Calibri"/>
              <a:cs typeface="Calibri"/>
            </a:endParaRPr>
          </a:p>
        </p:txBody>
      </p:sp>
      <p:sp>
        <p:nvSpPr>
          <p:cNvPr id="24" name="Text Box 2"/>
          <p:cNvSpPr txBox="1">
            <a:spLocks noChangeArrowheads="1"/>
          </p:cNvSpPr>
          <p:nvPr/>
        </p:nvSpPr>
        <p:spPr bwMode="auto">
          <a:xfrm>
            <a:off x="1752600" y="90488"/>
            <a:ext cx="6019800" cy="461962"/>
          </a:xfrm>
          <a:prstGeom prst="rect">
            <a:avLst/>
          </a:prstGeom>
          <a:noFill/>
          <a:ln w="9525">
            <a:noFill/>
            <a:miter lim="800000"/>
            <a:headEnd/>
            <a:tailEnd/>
          </a:ln>
        </p:spPr>
        <p:txBody>
          <a:bodyPr>
            <a:spAutoFit/>
          </a:bodyPr>
          <a:lstStyle/>
          <a:p>
            <a:pPr lvl="1" eaLnBrk="0" hangingPunct="0">
              <a:spcBef>
                <a:spcPct val="50000"/>
              </a:spcBef>
              <a:defRPr/>
            </a:pPr>
            <a:r>
              <a:rPr lang="en-GB" sz="2400" dirty="0">
                <a:solidFill>
                  <a:srgbClr val="000099"/>
                </a:solidFill>
                <a:effectLst>
                  <a:outerShdw blurRad="38100" dist="38100" dir="2700000" algn="tl">
                    <a:srgbClr val="000000">
                      <a:alpha val="43137"/>
                    </a:srgbClr>
                  </a:outerShdw>
                </a:effectLst>
                <a:latin typeface="Calibri" pitchFamily="34" charset="0"/>
              </a:rPr>
              <a:t>Systems Engineering Area Report</a:t>
            </a:r>
            <a:endParaRPr lang="en-US" sz="2400" dirty="0">
              <a:solidFill>
                <a:srgbClr val="000099"/>
              </a:solidFill>
              <a:effectLst>
                <a:outerShdw blurRad="38100" dist="38100" dir="2700000" algn="tl">
                  <a:srgbClr val="000000">
                    <a:alpha val="43137"/>
                  </a:srgbClr>
                </a:outerShdw>
              </a:effectLst>
              <a:latin typeface="Calibri" pitchFamily="34" charset="0"/>
            </a:endParaRPr>
          </a:p>
        </p:txBody>
      </p:sp>
    </p:spTree>
    <p:extLst>
      <p:ext uri="{BB962C8B-B14F-4D97-AF65-F5344CB8AC3E}">
        <p14:creationId xmlns:p14="http://schemas.microsoft.com/office/powerpoint/2010/main" val="4167203686"/>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24" name="Text Box 5"/>
          <p:cNvSpPr txBox="1">
            <a:spLocks noChangeArrowheads="1"/>
          </p:cNvSpPr>
          <p:nvPr/>
        </p:nvSpPr>
        <p:spPr bwMode="auto">
          <a:xfrm>
            <a:off x="533400" y="902281"/>
            <a:ext cx="8153400" cy="3724097"/>
          </a:xfrm>
          <a:prstGeom prst="rect">
            <a:avLst/>
          </a:prstGeom>
          <a:noFill/>
          <a:ln w="9525">
            <a:noFill/>
            <a:miter lim="800000"/>
            <a:headEnd/>
            <a:tailEnd/>
          </a:ln>
        </p:spPr>
        <p:txBody>
          <a:bodyPr>
            <a:spAutoFit/>
          </a:bodyPr>
          <a:lstStyle/>
          <a:p>
            <a:pPr eaLnBrk="0" hangingPunct="0">
              <a:spcBef>
                <a:spcPct val="10000"/>
              </a:spcBef>
              <a:spcAft>
                <a:spcPct val="10000"/>
              </a:spcAft>
              <a:defRPr/>
            </a:pPr>
            <a:r>
              <a:rPr lang="en-US" sz="2000" dirty="0">
                <a:solidFill>
                  <a:srgbClr val="000099"/>
                </a:solidFill>
                <a:effectLst>
                  <a:outerShdw blurRad="38100" dist="38100" dir="2700000" algn="tl">
                    <a:srgbClr val="C0C0C0"/>
                  </a:outerShdw>
                </a:effectLst>
                <a:latin typeface="Calibri" pitchFamily="34" charset="0"/>
                <a:ea typeface="ＭＳ Ｐゴシック" charset="-128"/>
              </a:rPr>
              <a:t>SANA </a:t>
            </a:r>
            <a:r>
              <a:rPr lang="en-US" sz="2000" dirty="0" smtClean="0">
                <a:solidFill>
                  <a:srgbClr val="000099"/>
                </a:solidFill>
                <a:effectLst>
                  <a:outerShdw blurRad="38100" dist="38100" dir="2700000" algn="tl">
                    <a:srgbClr val="C0C0C0"/>
                  </a:outerShdw>
                </a:effectLst>
                <a:latin typeface="Calibri" pitchFamily="34" charset="0"/>
                <a:ea typeface="ＭＳ Ｐゴシック" charset="-128"/>
              </a:rPr>
              <a:t>Operations &amp; SANA Steering Group (SSG)</a:t>
            </a:r>
            <a:endParaRPr lang="en-US" sz="2000" dirty="0">
              <a:solidFill>
                <a:srgbClr val="000099"/>
              </a:solidFill>
              <a:effectLst>
                <a:outerShdw blurRad="38100" dist="38100" dir="2700000" algn="tl">
                  <a:srgbClr val="C0C0C0"/>
                </a:outerShdw>
              </a:effectLst>
              <a:latin typeface="Calibri" pitchFamily="34" charset="0"/>
              <a:ea typeface="ＭＳ Ｐゴシック" charset="-128"/>
            </a:endParaRPr>
          </a:p>
          <a:p>
            <a:pPr marL="457200" indent="-457200" eaLnBrk="0" hangingPunct="0">
              <a:buFont typeface="Arial" charset="0"/>
              <a:buNone/>
              <a:defRPr/>
            </a:pPr>
            <a:r>
              <a:rPr lang="en-GB" sz="1800" dirty="0">
                <a:latin typeface="Calibri" pitchFamily="34" charset="0"/>
                <a:ea typeface="ＭＳ Ｐゴシック" charset="-128"/>
                <a:cs typeface="Times New Roman" pitchFamily="18" charset="0"/>
              </a:rPr>
              <a:t>Goals: </a:t>
            </a:r>
          </a:p>
          <a:p>
            <a:pPr marL="914400" lvl="1" indent="-457200" eaLnBrk="0" hangingPunct="0">
              <a:buFontTx/>
              <a:buChar char="•"/>
              <a:defRPr/>
            </a:pPr>
            <a:r>
              <a:rPr lang="en-US" altLang="ja-JP" sz="1800" dirty="0">
                <a:latin typeface="Calibri" pitchFamily="34" charset="0"/>
                <a:ea typeface="ＭＳ Ｐゴシック" charset="-128"/>
              </a:rPr>
              <a:t>Operate the Space Assigned Numbers Authority (SANA) </a:t>
            </a:r>
            <a:endParaRPr lang="en-US" altLang="ja-JP" sz="1800" dirty="0" smtClean="0">
              <a:latin typeface="Calibri" pitchFamily="34" charset="0"/>
              <a:ea typeface="ＭＳ Ｐゴシック" charset="-128"/>
            </a:endParaRPr>
          </a:p>
          <a:p>
            <a:pPr marL="914400" lvl="1" indent="-457200" eaLnBrk="0" hangingPunct="0">
              <a:buFontTx/>
              <a:buChar char="•"/>
              <a:defRPr/>
            </a:pPr>
            <a:r>
              <a:rPr lang="en-US" sz="1800" dirty="0" smtClean="0">
                <a:latin typeface="Calibri" pitchFamily="34" charset="0"/>
                <a:ea typeface="ＭＳ Ｐゴシック" charset="-128"/>
              </a:rPr>
              <a:t>Support CCSDS WG use of the registry functions</a:t>
            </a:r>
            <a:endParaRPr lang="en-GB" sz="1800" dirty="0">
              <a:latin typeface="Calibri" pitchFamily="34" charset="0"/>
              <a:ea typeface="ＭＳ Ｐゴシック" charset="-128"/>
            </a:endParaRPr>
          </a:p>
          <a:p>
            <a:pPr marL="457200" indent="-457200" eaLnBrk="0" hangingPunct="0">
              <a:defRPr/>
            </a:pPr>
            <a:r>
              <a:rPr lang="en-GB" sz="1800" dirty="0">
                <a:latin typeface="Calibri" pitchFamily="34" charset="0"/>
                <a:ea typeface="ＭＳ Ｐゴシック" charset="-128"/>
              </a:rPr>
              <a:t>Operations Status:</a:t>
            </a:r>
          </a:p>
          <a:p>
            <a:pPr marL="914400" lvl="1" indent="-457200" eaLnBrk="0" hangingPunct="0">
              <a:lnSpc>
                <a:spcPts val="1800"/>
              </a:lnSpc>
              <a:buSzPct val="125000"/>
              <a:buFontTx/>
              <a:buChar char="•"/>
              <a:defRPr/>
            </a:pPr>
            <a:r>
              <a:rPr lang="en-US" altLang="ja-JP" dirty="0" smtClean="0">
                <a:latin typeface="Calibri" pitchFamily="34" charset="0"/>
                <a:ea typeface="ＭＳ Ｐゴシック" charset="-128"/>
              </a:rPr>
              <a:t>SANA and web </a:t>
            </a:r>
            <a:r>
              <a:rPr lang="en-US" altLang="ja-JP" dirty="0">
                <a:latin typeface="Calibri" pitchFamily="34" charset="0"/>
                <a:ea typeface="ＭＳ Ｐゴシック" charset="-128"/>
              </a:rPr>
              <a:t>site operational, </a:t>
            </a:r>
            <a:r>
              <a:rPr lang="en-US" altLang="ja-JP" dirty="0" smtClean="0">
                <a:latin typeface="Calibri" pitchFamily="34" charset="0"/>
                <a:ea typeface="ＭＳ Ｐゴシック" charset="-128"/>
              </a:rPr>
              <a:t>thirty-two (32) approved registries, seven (</a:t>
            </a:r>
            <a:r>
              <a:rPr lang="en-US" altLang="ja-JP" dirty="0">
                <a:latin typeface="Calibri" pitchFamily="34" charset="0"/>
                <a:ea typeface="ＭＳ Ｐゴシック" charset="-128"/>
              </a:rPr>
              <a:t>7</a:t>
            </a:r>
            <a:r>
              <a:rPr lang="en-US" altLang="ja-JP" dirty="0" smtClean="0">
                <a:latin typeface="Calibri" pitchFamily="34" charset="0"/>
                <a:ea typeface="ＭＳ Ｐゴシック" charset="-128"/>
              </a:rPr>
              <a:t>) candidate </a:t>
            </a:r>
            <a:r>
              <a:rPr lang="en-US" altLang="ja-JP" dirty="0">
                <a:solidFill>
                  <a:srgbClr val="000000"/>
                </a:solidFill>
                <a:latin typeface="Calibri" pitchFamily="34" charset="0"/>
                <a:ea typeface="ＭＳ Ｐゴシック" charset="-128"/>
              </a:rPr>
              <a:t>registries </a:t>
            </a:r>
            <a:r>
              <a:rPr lang="en-US" altLang="ja-JP" dirty="0" smtClean="0">
                <a:solidFill>
                  <a:srgbClr val="000000"/>
                </a:solidFill>
                <a:latin typeface="Calibri" pitchFamily="34" charset="0"/>
                <a:ea typeface="ＭＳ Ｐゴシック" charset="-128"/>
              </a:rPr>
              <a:t>not yet approved, most waiting on final Blue Book publication. </a:t>
            </a:r>
            <a:endParaRPr lang="en-US" altLang="ja-JP" dirty="0">
              <a:solidFill>
                <a:srgbClr val="FF00FF"/>
              </a:solidFill>
              <a:latin typeface="Calibri" pitchFamily="34" charset="0"/>
              <a:ea typeface="ＭＳ Ｐゴシック" charset="-128"/>
            </a:endParaRPr>
          </a:p>
          <a:p>
            <a:pPr marL="914400" lvl="1" indent="-457200" eaLnBrk="0" hangingPunct="0">
              <a:buSzPct val="125000"/>
              <a:buFontTx/>
              <a:buChar char="•"/>
              <a:defRPr/>
            </a:pPr>
            <a:r>
              <a:rPr lang="fr-CA" dirty="0" smtClean="0">
                <a:solidFill>
                  <a:srgbClr val="000000"/>
                </a:solidFill>
                <a:latin typeface="Calibri" pitchFamily="34" charset="0"/>
                <a:ea typeface="ＭＳ Ｐゴシック" charset="-128"/>
              </a:rPr>
              <a:t>SANA </a:t>
            </a:r>
            <a:r>
              <a:rPr lang="fr-CA" dirty="0" err="1" smtClean="0">
                <a:solidFill>
                  <a:srgbClr val="000000"/>
                </a:solidFill>
                <a:latin typeface="Calibri" pitchFamily="34" charset="0"/>
                <a:ea typeface="ＭＳ Ｐゴシック" charset="-128"/>
              </a:rPr>
              <a:t>is</a:t>
            </a:r>
            <a:r>
              <a:rPr lang="fr-CA" dirty="0" smtClean="0">
                <a:solidFill>
                  <a:srgbClr val="000000"/>
                </a:solidFill>
                <a:latin typeface="Calibri" pitchFamily="34" charset="0"/>
                <a:ea typeface="ＭＳ Ｐゴシック" charset="-128"/>
              </a:rPr>
              <a:t> </a:t>
            </a:r>
            <a:r>
              <a:rPr lang="fr-CA" dirty="0" err="1" smtClean="0">
                <a:solidFill>
                  <a:srgbClr val="000000"/>
                </a:solidFill>
                <a:latin typeface="Calibri" pitchFamily="34" charset="0"/>
                <a:ea typeface="ＭＳ Ｐゴシック" charset="-128"/>
              </a:rPr>
              <a:t>now</a:t>
            </a:r>
            <a:r>
              <a:rPr lang="fr-CA" dirty="0" smtClean="0">
                <a:solidFill>
                  <a:srgbClr val="000000"/>
                </a:solidFill>
                <a:latin typeface="Calibri" pitchFamily="34" charset="0"/>
                <a:ea typeface="ＭＳ Ｐゴシック" charset="-128"/>
              </a:rPr>
              <a:t> official CCSDS SCID MACAO, and </a:t>
            </a:r>
            <a:r>
              <a:rPr lang="fr-CA" dirty="0" err="1" smtClean="0">
                <a:solidFill>
                  <a:srgbClr val="000000"/>
                </a:solidFill>
                <a:latin typeface="Calibri" pitchFamily="34" charset="0"/>
                <a:ea typeface="ＭＳ Ｐゴシック" charset="-128"/>
              </a:rPr>
              <a:t>agency</a:t>
            </a:r>
            <a:r>
              <a:rPr lang="fr-CA" dirty="0" smtClean="0">
                <a:solidFill>
                  <a:srgbClr val="000000"/>
                </a:solidFill>
                <a:latin typeface="Calibri" pitchFamily="34" charset="0"/>
                <a:ea typeface="ＭＳ Ｐゴシック" charset="-128"/>
              </a:rPr>
              <a:t> </a:t>
            </a:r>
            <a:r>
              <a:rPr lang="fr-CA" dirty="0" err="1" smtClean="0">
                <a:solidFill>
                  <a:srgbClr val="000000"/>
                </a:solidFill>
                <a:latin typeface="Calibri" pitchFamily="34" charset="0"/>
                <a:ea typeface="ＭＳ Ｐゴシック" charset="-128"/>
              </a:rPr>
              <a:t>rep</a:t>
            </a:r>
            <a:r>
              <a:rPr lang="fr-CA" dirty="0" smtClean="0">
                <a:solidFill>
                  <a:srgbClr val="000000"/>
                </a:solidFill>
                <a:latin typeface="Calibri" pitchFamily="34" charset="0"/>
                <a:ea typeface="ＭＳ Ｐゴシック" charset="-128"/>
              </a:rPr>
              <a:t> </a:t>
            </a:r>
            <a:r>
              <a:rPr lang="fr-CA" dirty="0" err="1" smtClean="0">
                <a:solidFill>
                  <a:srgbClr val="000000"/>
                </a:solidFill>
                <a:latin typeface="Calibri" pitchFamily="34" charset="0"/>
                <a:ea typeface="ＭＳ Ｐゴシック" charset="-128"/>
              </a:rPr>
              <a:t>registry</a:t>
            </a:r>
            <a:r>
              <a:rPr lang="fr-CA" dirty="0" smtClean="0">
                <a:solidFill>
                  <a:srgbClr val="000000"/>
                </a:solidFill>
                <a:latin typeface="Calibri" pitchFamily="34" charset="0"/>
                <a:ea typeface="ＭＳ Ｐゴシック" charset="-128"/>
              </a:rPr>
              <a:t>, </a:t>
            </a:r>
            <a:r>
              <a:rPr lang="fr-CA" dirty="0" err="1" smtClean="0">
                <a:solidFill>
                  <a:srgbClr val="000000"/>
                </a:solidFill>
                <a:latin typeface="Calibri" pitchFamily="34" charset="0"/>
                <a:ea typeface="ＭＳ Ｐゴシック" charset="-128"/>
              </a:rPr>
              <a:t>handles</a:t>
            </a:r>
            <a:r>
              <a:rPr lang="fr-CA" dirty="0" smtClean="0">
                <a:solidFill>
                  <a:srgbClr val="000000"/>
                </a:solidFill>
                <a:latin typeface="Calibri" pitchFamily="34" charset="0"/>
                <a:ea typeface="ＭＳ Ｐゴシック" charset="-128"/>
              </a:rPr>
              <a:t> all </a:t>
            </a:r>
            <a:r>
              <a:rPr lang="fr-CA" dirty="0" err="1" smtClean="0">
                <a:solidFill>
                  <a:srgbClr val="000000"/>
                </a:solidFill>
                <a:latin typeface="Calibri" pitchFamily="34" charset="0"/>
                <a:ea typeface="ＭＳ Ｐゴシック" charset="-128"/>
              </a:rPr>
              <a:t>assignments</a:t>
            </a:r>
            <a:r>
              <a:rPr lang="fr-CA" dirty="0" smtClean="0">
                <a:solidFill>
                  <a:srgbClr val="000000"/>
                </a:solidFill>
                <a:latin typeface="Calibri" pitchFamily="34" charset="0"/>
                <a:ea typeface="ＭＳ Ｐゴシック" charset="-128"/>
              </a:rPr>
              <a:t>.  All relevant publications have bene </a:t>
            </a:r>
            <a:r>
              <a:rPr lang="fr-CA" dirty="0" err="1" smtClean="0">
                <a:solidFill>
                  <a:srgbClr val="000000"/>
                </a:solidFill>
                <a:latin typeface="Calibri" pitchFamily="34" charset="0"/>
                <a:ea typeface="ＭＳ Ｐゴシック" charset="-128"/>
              </a:rPr>
              <a:t>updated</a:t>
            </a:r>
            <a:r>
              <a:rPr lang="fr-CA" dirty="0" smtClean="0">
                <a:solidFill>
                  <a:srgbClr val="000000"/>
                </a:solidFill>
                <a:latin typeface="Calibri" pitchFamily="34" charset="0"/>
                <a:ea typeface="ＭＳ Ｐゴシック" charset="-128"/>
              </a:rPr>
              <a:t> to </a:t>
            </a:r>
            <a:r>
              <a:rPr lang="fr-CA" dirty="0" err="1" smtClean="0">
                <a:solidFill>
                  <a:srgbClr val="000000"/>
                </a:solidFill>
                <a:latin typeface="Calibri" pitchFamily="34" charset="0"/>
                <a:ea typeface="ＭＳ Ｐゴシック" charset="-128"/>
              </a:rPr>
              <a:t>reflect</a:t>
            </a:r>
            <a:r>
              <a:rPr lang="fr-CA" dirty="0" smtClean="0">
                <a:solidFill>
                  <a:srgbClr val="000000"/>
                </a:solidFill>
                <a:latin typeface="Calibri" pitchFamily="34" charset="0"/>
                <a:ea typeface="ＭＳ Ｐゴシック" charset="-128"/>
              </a:rPr>
              <a:t> change.</a:t>
            </a:r>
          </a:p>
          <a:p>
            <a:pPr marL="914400" lvl="1" indent="-457200" eaLnBrk="0" hangingPunct="0">
              <a:buSzPct val="125000"/>
              <a:buFontTx/>
              <a:buChar char="•"/>
              <a:defRPr/>
            </a:pPr>
            <a:r>
              <a:rPr lang="fr-CA" dirty="0" err="1" smtClean="0">
                <a:solidFill>
                  <a:srgbClr val="E814F5"/>
                </a:solidFill>
                <a:latin typeface="Calibri" pitchFamily="34" charset="0"/>
                <a:ea typeface="ＭＳ Ｐゴシック" charset="-128"/>
              </a:rPr>
              <a:t>Discussed</a:t>
            </a:r>
            <a:r>
              <a:rPr lang="fr-CA" dirty="0" smtClean="0">
                <a:solidFill>
                  <a:srgbClr val="E814F5"/>
                </a:solidFill>
                <a:latin typeface="Calibri" pitchFamily="34" charset="0"/>
                <a:ea typeface="ＭＳ Ｐゴシック" charset="-128"/>
              </a:rPr>
              <a:t> SCID </a:t>
            </a:r>
            <a:r>
              <a:rPr lang="fr-CA" dirty="0" err="1" smtClean="0">
                <a:solidFill>
                  <a:srgbClr val="E814F5"/>
                </a:solidFill>
                <a:latin typeface="Calibri" pitchFamily="34" charset="0"/>
                <a:ea typeface="ＭＳ Ｐゴシック" charset="-128"/>
              </a:rPr>
              <a:t>registry</a:t>
            </a:r>
            <a:r>
              <a:rPr lang="fr-CA" dirty="0" smtClean="0">
                <a:solidFill>
                  <a:srgbClr val="E814F5"/>
                </a:solidFill>
                <a:latin typeface="Calibri" pitchFamily="34" charset="0"/>
                <a:ea typeface="ＭＳ Ｐゴシック" charset="-128"/>
              </a:rPr>
              <a:t> and </a:t>
            </a:r>
            <a:r>
              <a:rPr lang="fr-CA" dirty="0" err="1" smtClean="0">
                <a:solidFill>
                  <a:srgbClr val="E814F5"/>
                </a:solidFill>
                <a:latin typeface="Calibri" pitchFamily="34" charset="0"/>
                <a:ea typeface="ＭＳ Ｐゴシック" charset="-128"/>
              </a:rPr>
              <a:t>operations</a:t>
            </a:r>
            <a:r>
              <a:rPr lang="fr-CA" dirty="0" smtClean="0">
                <a:solidFill>
                  <a:srgbClr val="E814F5"/>
                </a:solidFill>
                <a:latin typeface="Calibri" pitchFamily="34" charset="0"/>
                <a:ea typeface="ＭＳ Ｐゴシック" charset="-128"/>
              </a:rPr>
              <a:t> </a:t>
            </a:r>
            <a:r>
              <a:rPr lang="fr-CA" dirty="0" err="1" smtClean="0">
                <a:solidFill>
                  <a:srgbClr val="E814F5"/>
                </a:solidFill>
                <a:latin typeface="Calibri" pitchFamily="34" charset="0"/>
                <a:ea typeface="ＭＳ Ｐゴシック" charset="-128"/>
              </a:rPr>
              <a:t>handover</a:t>
            </a:r>
            <a:r>
              <a:rPr lang="fr-CA" dirty="0">
                <a:solidFill>
                  <a:srgbClr val="E814F5"/>
                </a:solidFill>
                <a:latin typeface="Calibri" pitchFamily="34" charset="0"/>
                <a:ea typeface="ＭＳ Ｐゴシック" charset="-128"/>
              </a:rPr>
              <a:t> </a:t>
            </a:r>
            <a:r>
              <a:rPr lang="fr-CA" dirty="0" smtClean="0">
                <a:solidFill>
                  <a:srgbClr val="E814F5"/>
                </a:solidFill>
                <a:latin typeface="Calibri" pitchFamily="34" charset="0"/>
                <a:ea typeface="ＭＳ Ｐゴシック" charset="-128"/>
              </a:rPr>
              <a:t>issues, </a:t>
            </a:r>
            <a:r>
              <a:rPr lang="fr-CA" dirty="0" err="1" smtClean="0">
                <a:solidFill>
                  <a:srgbClr val="E814F5"/>
                </a:solidFill>
                <a:latin typeface="Calibri" pitchFamily="34" charset="0"/>
                <a:ea typeface="ＭＳ Ｐゴシック" charset="-128"/>
              </a:rPr>
              <a:t>they</a:t>
            </a:r>
            <a:r>
              <a:rPr lang="fr-CA" dirty="0" smtClean="0">
                <a:solidFill>
                  <a:srgbClr val="E814F5"/>
                </a:solidFill>
                <a:latin typeface="Calibri" pitchFamily="34" charset="0"/>
                <a:ea typeface="ＭＳ Ｐゴシック" charset="-128"/>
              </a:rPr>
              <a:t> have been </a:t>
            </a:r>
            <a:r>
              <a:rPr lang="fr-CA" dirty="0" err="1" smtClean="0">
                <a:solidFill>
                  <a:srgbClr val="E814F5"/>
                </a:solidFill>
                <a:latin typeface="Calibri" pitchFamily="34" charset="0"/>
                <a:ea typeface="ＭＳ Ｐゴシック" charset="-128"/>
              </a:rPr>
              <a:t>resolved</a:t>
            </a:r>
            <a:r>
              <a:rPr lang="fr-CA" dirty="0" smtClean="0">
                <a:solidFill>
                  <a:srgbClr val="E814F5"/>
                </a:solidFill>
                <a:latin typeface="Calibri" pitchFamily="34" charset="0"/>
                <a:ea typeface="ＭＳ Ｐゴシック" charset="-128"/>
              </a:rPr>
              <a:t>, but </a:t>
            </a:r>
            <a:r>
              <a:rPr lang="fr-CA" dirty="0" err="1" smtClean="0">
                <a:solidFill>
                  <a:srgbClr val="E814F5"/>
                </a:solidFill>
                <a:latin typeface="Calibri" pitchFamily="34" charset="0"/>
                <a:ea typeface="ＭＳ Ｐゴシック" charset="-128"/>
              </a:rPr>
              <a:t>there</a:t>
            </a:r>
            <a:r>
              <a:rPr lang="fr-CA" dirty="0" smtClean="0">
                <a:solidFill>
                  <a:srgbClr val="E814F5"/>
                </a:solidFill>
                <a:latin typeface="Calibri" pitchFamily="34" charset="0"/>
                <a:ea typeface="ＭＳ Ｐゴシック" charset="-128"/>
              </a:rPr>
              <a:t> are 6 </a:t>
            </a:r>
            <a:r>
              <a:rPr lang="fr-CA" dirty="0" err="1" smtClean="0">
                <a:solidFill>
                  <a:srgbClr val="E814F5"/>
                </a:solidFill>
                <a:latin typeface="Calibri" pitchFamily="34" charset="0"/>
                <a:ea typeface="ＭＳ Ｐゴシック" charset="-128"/>
              </a:rPr>
              <a:t>remaining</a:t>
            </a:r>
            <a:r>
              <a:rPr lang="fr-CA" dirty="0" smtClean="0">
                <a:solidFill>
                  <a:srgbClr val="E814F5"/>
                </a:solidFill>
                <a:latin typeface="Calibri" pitchFamily="34" charset="0"/>
                <a:ea typeface="ＭＳ Ｐゴシック" charset="-128"/>
              </a:rPr>
              <a:t> SCID </a:t>
            </a:r>
            <a:r>
              <a:rPr lang="fr-CA" dirty="0" err="1" smtClean="0">
                <a:solidFill>
                  <a:srgbClr val="E814F5"/>
                </a:solidFill>
                <a:latin typeface="Calibri" pitchFamily="34" charset="0"/>
                <a:ea typeface="ＭＳ Ｐゴシック" charset="-128"/>
              </a:rPr>
              <a:t>overlaps</a:t>
            </a:r>
            <a:r>
              <a:rPr lang="fr-CA" dirty="0" smtClean="0">
                <a:solidFill>
                  <a:srgbClr val="E814F5"/>
                </a:solidFill>
                <a:latin typeface="Calibri" pitchFamily="34" charset="0"/>
                <a:ea typeface="ＭＳ Ｐゴシック" charset="-128"/>
              </a:rPr>
              <a:t> (</a:t>
            </a:r>
            <a:r>
              <a:rPr lang="fr-CA" dirty="0" err="1" smtClean="0">
                <a:solidFill>
                  <a:srgbClr val="E814F5"/>
                </a:solidFill>
                <a:latin typeface="Calibri" pitchFamily="34" charset="0"/>
                <a:ea typeface="ＭＳ Ｐゴシック" charset="-128"/>
              </a:rPr>
              <a:t>see</a:t>
            </a:r>
            <a:r>
              <a:rPr lang="fr-CA" dirty="0" smtClean="0">
                <a:solidFill>
                  <a:srgbClr val="E814F5"/>
                </a:solidFill>
                <a:latin typeface="Calibri" pitchFamily="34" charset="0"/>
                <a:ea typeface="ＭＳ Ｐゴシック" charset="-128"/>
              </a:rPr>
              <a:t> SANA report)</a:t>
            </a:r>
          </a:p>
          <a:p>
            <a:pPr marL="914400" lvl="1" indent="-457200" eaLnBrk="0" hangingPunct="0">
              <a:buSzPct val="125000"/>
              <a:buFontTx/>
              <a:buChar char="•"/>
              <a:defRPr/>
            </a:pPr>
            <a:r>
              <a:rPr lang="en-US" altLang="ja-JP" dirty="0" err="1" smtClean="0">
                <a:solidFill>
                  <a:srgbClr val="000000"/>
                </a:solidFill>
                <a:latin typeface="Calibri" pitchFamily="34" charset="0"/>
                <a:ea typeface="ＭＳ Ｐゴシック" charset="-128"/>
              </a:rPr>
              <a:t>RESTful</a:t>
            </a:r>
            <a:r>
              <a:rPr lang="en-US" altLang="ja-JP" dirty="0" smtClean="0">
                <a:solidFill>
                  <a:srgbClr val="000000"/>
                </a:solidFill>
                <a:latin typeface="Calibri" pitchFamily="34" charset="0"/>
                <a:ea typeface="ＭＳ Ｐゴシック" charset="-128"/>
              </a:rPr>
              <a:t> </a:t>
            </a:r>
            <a:r>
              <a:rPr lang="en-US" altLang="ja-JP" dirty="0">
                <a:solidFill>
                  <a:srgbClr val="000000"/>
                </a:solidFill>
                <a:latin typeface="Calibri" pitchFamily="34" charset="0"/>
                <a:ea typeface="ＭＳ Ｐゴシック" charset="-128"/>
              </a:rPr>
              <a:t>programmatic interface for </a:t>
            </a:r>
            <a:r>
              <a:rPr lang="en-US" altLang="ja-JP" dirty="0" smtClean="0">
                <a:solidFill>
                  <a:srgbClr val="000000"/>
                </a:solidFill>
                <a:latin typeface="Calibri" pitchFamily="34" charset="0"/>
                <a:ea typeface="ＭＳ Ｐゴシック" charset="-128"/>
              </a:rPr>
              <a:t>all SANA registries is available now, needs further vetting as a production capability.</a:t>
            </a:r>
            <a:endParaRPr lang="en-US" altLang="ja-JP" dirty="0">
              <a:solidFill>
                <a:srgbClr val="000000"/>
              </a:solidFill>
              <a:latin typeface="Calibri" pitchFamily="34" charset="0"/>
              <a:ea typeface="ＭＳ Ｐゴシック" charset="-128"/>
            </a:endParaRPr>
          </a:p>
          <a:p>
            <a:pPr marL="914400" lvl="1" indent="-457200" eaLnBrk="0" hangingPunct="0">
              <a:buSzPct val="125000"/>
              <a:buFontTx/>
              <a:buChar char="•"/>
              <a:defRPr/>
            </a:pPr>
            <a:r>
              <a:rPr lang="fr-CA" dirty="0" smtClean="0">
                <a:solidFill>
                  <a:srgbClr val="000000"/>
                </a:solidFill>
                <a:latin typeface="Calibri" pitchFamily="34" charset="0"/>
                <a:ea typeface="ＭＳ Ｐゴシック" charset="-128"/>
              </a:rPr>
              <a:t>Changes to SANA and SSG </a:t>
            </a:r>
            <a:r>
              <a:rPr lang="fr-CA" dirty="0" err="1" smtClean="0">
                <a:solidFill>
                  <a:srgbClr val="000000"/>
                </a:solidFill>
                <a:latin typeface="Calibri" pitchFamily="34" charset="0"/>
                <a:ea typeface="ＭＳ Ｐゴシック" charset="-128"/>
              </a:rPr>
              <a:t>presence</a:t>
            </a:r>
            <a:r>
              <a:rPr lang="fr-CA" dirty="0" smtClean="0">
                <a:solidFill>
                  <a:srgbClr val="000000"/>
                </a:solidFill>
                <a:latin typeface="Calibri" pitchFamily="34" charset="0"/>
                <a:ea typeface="ＭＳ Ｐゴシック" charset="-128"/>
              </a:rPr>
              <a:t> on CCSDS web site have been </a:t>
            </a:r>
            <a:r>
              <a:rPr lang="fr-CA" dirty="0" err="1" smtClean="0">
                <a:solidFill>
                  <a:srgbClr val="000000"/>
                </a:solidFill>
                <a:latin typeface="Calibri" pitchFamily="34" charset="0"/>
                <a:ea typeface="ＭＳ Ｐゴシック" charset="-128"/>
              </a:rPr>
              <a:t>done</a:t>
            </a:r>
            <a:r>
              <a:rPr lang="fr-CA" dirty="0" smtClean="0">
                <a:solidFill>
                  <a:srgbClr val="000000"/>
                </a:solidFill>
                <a:latin typeface="Calibri" pitchFamily="34" charset="0"/>
                <a:ea typeface="ＭＳ Ｐゴシック" charset="-128"/>
              </a:rPr>
              <a:t>.</a:t>
            </a:r>
            <a:endParaRPr lang="fr-CA" dirty="0">
              <a:solidFill>
                <a:srgbClr val="000000"/>
              </a:solidFill>
              <a:latin typeface="Calibri" pitchFamily="34" charset="0"/>
              <a:ea typeface="ＭＳ Ｐゴシック" charset="-128"/>
            </a:endParaRPr>
          </a:p>
        </p:txBody>
      </p:sp>
      <p:sp>
        <p:nvSpPr>
          <p:cNvPr id="23" name="Text Box 2"/>
          <p:cNvSpPr txBox="1">
            <a:spLocks noChangeArrowheads="1"/>
          </p:cNvSpPr>
          <p:nvPr/>
        </p:nvSpPr>
        <p:spPr bwMode="auto">
          <a:xfrm>
            <a:off x="1752600" y="90488"/>
            <a:ext cx="6019800" cy="461962"/>
          </a:xfrm>
          <a:prstGeom prst="rect">
            <a:avLst/>
          </a:prstGeom>
          <a:noFill/>
          <a:ln w="9525">
            <a:noFill/>
            <a:miter lim="800000"/>
            <a:headEnd/>
            <a:tailEnd/>
          </a:ln>
        </p:spPr>
        <p:txBody>
          <a:bodyPr>
            <a:spAutoFit/>
          </a:bodyPr>
          <a:lstStyle/>
          <a:p>
            <a:pPr lvl="1" eaLnBrk="0" hangingPunct="0">
              <a:spcBef>
                <a:spcPct val="50000"/>
              </a:spcBef>
              <a:defRPr/>
            </a:pPr>
            <a:r>
              <a:rPr lang="en-GB" sz="2400" dirty="0">
                <a:solidFill>
                  <a:srgbClr val="000099"/>
                </a:solidFill>
                <a:effectLst>
                  <a:outerShdw blurRad="38100" dist="38100" dir="2700000" algn="tl">
                    <a:srgbClr val="000000">
                      <a:alpha val="43137"/>
                    </a:srgbClr>
                  </a:outerShdw>
                </a:effectLst>
                <a:latin typeface="Calibri" pitchFamily="34" charset="0"/>
              </a:rPr>
              <a:t>Systems Engineering Area Report</a:t>
            </a:r>
            <a:endParaRPr lang="en-US" sz="2400" dirty="0">
              <a:solidFill>
                <a:srgbClr val="000099"/>
              </a:solidFill>
              <a:effectLst>
                <a:outerShdw blurRad="38100" dist="38100" dir="2700000" algn="tl">
                  <a:srgbClr val="000000">
                    <a:alpha val="43137"/>
                  </a:srgbClr>
                </a:outerShdw>
              </a:effectLst>
              <a:latin typeface="Calibri" pitchFamily="34" charset="0"/>
            </a:endParaRPr>
          </a:p>
        </p:txBody>
      </p:sp>
    </p:spTree>
    <p:extLst>
      <p:ext uri="{BB962C8B-B14F-4D97-AF65-F5344CB8AC3E}">
        <p14:creationId xmlns:p14="http://schemas.microsoft.com/office/powerpoint/2010/main" val="3290472374"/>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SEA Issues &amp; Concerns</a:t>
            </a:r>
            <a:endParaRPr lang="en-US" dirty="0"/>
          </a:p>
        </p:txBody>
      </p:sp>
      <p:sp>
        <p:nvSpPr>
          <p:cNvPr id="3" name="Content Placeholder 2"/>
          <p:cNvSpPr>
            <a:spLocks noGrp="1"/>
          </p:cNvSpPr>
          <p:nvPr>
            <p:ph idx="1"/>
          </p:nvPr>
        </p:nvSpPr>
        <p:spPr>
          <a:xfrm>
            <a:off x="462665" y="817460"/>
            <a:ext cx="8229600" cy="5952775"/>
          </a:xfrm>
        </p:spPr>
        <p:txBody>
          <a:bodyPr/>
          <a:lstStyle/>
          <a:p>
            <a:r>
              <a:rPr lang="en-US" sz="1800" dirty="0" smtClean="0"/>
              <a:t>SEC WG</a:t>
            </a:r>
          </a:p>
          <a:p>
            <a:pPr lvl="1"/>
            <a:r>
              <a:rPr lang="en-US" sz="1600" dirty="0" smtClean="0"/>
              <a:t>Security </a:t>
            </a:r>
            <a:r>
              <a:rPr lang="en-US" sz="1600" dirty="0"/>
              <a:t>credentials MB to be added to the </a:t>
            </a:r>
            <a:r>
              <a:rPr lang="en-US" sz="1600" dirty="0" smtClean="0"/>
              <a:t>list of work</a:t>
            </a:r>
            <a:endParaRPr lang="en-US" sz="1600" dirty="0"/>
          </a:p>
          <a:p>
            <a:pPr lvl="1"/>
            <a:r>
              <a:rPr lang="en-US" sz="1600" dirty="0" smtClean="0"/>
              <a:t>Many </a:t>
            </a:r>
            <a:r>
              <a:rPr lang="en-US" sz="1600" dirty="0"/>
              <a:t>mailing lists are open to the world and provide access to the </a:t>
            </a:r>
            <a:r>
              <a:rPr lang="en-US" sz="1600" dirty="0" smtClean="0"/>
              <a:t>list of members in each ML</a:t>
            </a:r>
            <a:r>
              <a:rPr lang="en-US" sz="1600" dirty="0"/>
              <a:t>, turn it off?</a:t>
            </a:r>
          </a:p>
          <a:p>
            <a:pPr lvl="1"/>
            <a:r>
              <a:rPr lang="en-US" sz="1600" dirty="0" smtClean="0">
                <a:solidFill>
                  <a:srgbClr val="FF0000"/>
                </a:solidFill>
              </a:rPr>
              <a:t>Mailing list admin </a:t>
            </a:r>
            <a:r>
              <a:rPr lang="en-US" sz="1600" dirty="0">
                <a:solidFill>
                  <a:srgbClr val="FF0000"/>
                </a:solidFill>
              </a:rPr>
              <a:t>interface is not HTTPS, it is in the </a:t>
            </a:r>
            <a:r>
              <a:rPr lang="en-US" sz="1600" dirty="0" smtClean="0">
                <a:solidFill>
                  <a:srgbClr val="FF0000"/>
                </a:solidFill>
              </a:rPr>
              <a:t>clear</a:t>
            </a:r>
          </a:p>
          <a:p>
            <a:r>
              <a:rPr lang="en-US" sz="1800" dirty="0" smtClean="0"/>
              <a:t>D-DOR</a:t>
            </a:r>
          </a:p>
          <a:p>
            <a:pPr lvl="1"/>
            <a:r>
              <a:rPr lang="en-US" sz="1600" dirty="0" smtClean="0"/>
              <a:t>Continuing concern </a:t>
            </a:r>
            <a:r>
              <a:rPr lang="en-US" sz="1600" dirty="0"/>
              <a:t>that the Generic File Transfer may be too complicated and/or affect their on-going operations</a:t>
            </a:r>
          </a:p>
          <a:p>
            <a:pPr lvl="1"/>
            <a:r>
              <a:rPr lang="en-US" sz="1600" dirty="0"/>
              <a:t>Considering development of a simple D-DOR XML service request, should align with (current &amp; future) SM to extent </a:t>
            </a:r>
            <a:r>
              <a:rPr lang="en-US" sz="1600" dirty="0" smtClean="0"/>
              <a:t>possible, no progress</a:t>
            </a:r>
            <a:endParaRPr lang="en-US" sz="1600" dirty="0"/>
          </a:p>
          <a:p>
            <a:r>
              <a:rPr lang="en-US" sz="1800" dirty="0" smtClean="0"/>
              <a:t>TDE </a:t>
            </a:r>
            <a:r>
              <a:rPr lang="en-US" sz="1800" dirty="0" err="1" smtClean="0"/>
              <a:t>BoF</a:t>
            </a:r>
            <a:endParaRPr lang="en-US" sz="1800" dirty="0" smtClean="0"/>
          </a:p>
          <a:p>
            <a:pPr lvl="1"/>
            <a:r>
              <a:rPr lang="en-US" sz="1600" dirty="0" smtClean="0"/>
              <a:t>Propose a quick WG to develop an Orange Book and then close</a:t>
            </a:r>
            <a:endParaRPr lang="en-US" sz="1600" dirty="0"/>
          </a:p>
          <a:p>
            <a:pPr lvl="1"/>
            <a:r>
              <a:rPr lang="en-US" sz="1600" dirty="0" smtClean="0"/>
              <a:t>Does not overlap in any way with SM&amp;C services framework, separable effort</a:t>
            </a:r>
            <a:endParaRPr lang="en-US" sz="1600" dirty="0"/>
          </a:p>
          <a:p>
            <a:r>
              <a:rPr lang="en-US" sz="1800" dirty="0" smtClean="0"/>
              <a:t>XSG SIG</a:t>
            </a:r>
          </a:p>
          <a:p>
            <a:pPr lvl="1"/>
            <a:r>
              <a:rPr lang="en-US" sz="1600" dirty="0"/>
              <a:t>Concern that the resources to accomplish this work </a:t>
            </a:r>
            <a:r>
              <a:rPr lang="en-US" sz="1600" dirty="0" smtClean="0"/>
              <a:t>have not been made available</a:t>
            </a:r>
            <a:endParaRPr lang="en-US" sz="1600" dirty="0"/>
          </a:p>
          <a:p>
            <a:pPr lvl="1"/>
            <a:r>
              <a:rPr lang="en-US" sz="1600" dirty="0" smtClean="0"/>
              <a:t>Produce XML RFC and policy then close the SIG</a:t>
            </a:r>
          </a:p>
          <a:p>
            <a:pPr lvl="1"/>
            <a:r>
              <a:rPr lang="en-US" sz="1600" dirty="0" smtClean="0"/>
              <a:t>Move XML guidelines work into restarted SAWG along with validation tools and CCSDS </a:t>
            </a:r>
            <a:r>
              <a:rPr lang="en-US" sz="1600" dirty="0" smtClean="0"/>
              <a:t>wide </a:t>
            </a:r>
            <a:r>
              <a:rPr lang="en-US" sz="1600" dirty="0" smtClean="0"/>
              <a:t>ontology efforts (core &amp; domain)</a:t>
            </a:r>
            <a:endParaRPr lang="en-US" sz="1600" dirty="0"/>
          </a:p>
        </p:txBody>
      </p:sp>
    </p:spTree>
    <p:extLst>
      <p:ext uri="{BB962C8B-B14F-4D97-AF65-F5344CB8AC3E}">
        <p14:creationId xmlns:p14="http://schemas.microsoft.com/office/powerpoint/2010/main" val="3047369428"/>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SEA </a:t>
            </a:r>
            <a:r>
              <a:rPr lang="en-US" dirty="0" smtClean="0"/>
              <a:t>Planned Resolution Summary</a:t>
            </a:r>
            <a:endParaRPr lang="en-US" dirty="0"/>
          </a:p>
        </p:txBody>
      </p:sp>
      <p:sp>
        <p:nvSpPr>
          <p:cNvPr id="3" name="Content Placeholder 2"/>
          <p:cNvSpPr>
            <a:spLocks noGrp="1"/>
          </p:cNvSpPr>
          <p:nvPr>
            <p:ph idx="1"/>
          </p:nvPr>
        </p:nvSpPr>
        <p:spPr>
          <a:xfrm>
            <a:off x="462665" y="740650"/>
            <a:ext cx="8229600" cy="5952775"/>
          </a:xfrm>
        </p:spPr>
        <p:txBody>
          <a:bodyPr/>
          <a:lstStyle/>
          <a:p>
            <a:r>
              <a:rPr lang="en-US" sz="2000" dirty="0" smtClean="0"/>
              <a:t>SEC WG</a:t>
            </a:r>
          </a:p>
          <a:p>
            <a:pPr marL="577850" lvl="2">
              <a:spcBef>
                <a:spcPts val="0"/>
              </a:spcBef>
              <a:spcAft>
                <a:spcPts val="0"/>
              </a:spcAft>
              <a:buFont typeface="Arial"/>
              <a:buChar char="•"/>
              <a:defRPr/>
            </a:pPr>
            <a:r>
              <a:rPr lang="en-US" sz="1800" u="sng" dirty="0">
                <a:latin typeface="Calibri" pitchFamily="34" charset="0"/>
                <a:ea typeface="ＭＳ Ｐゴシック" pitchFamily="-107" charset="-128"/>
              </a:rPr>
              <a:t>Resolution: Recommendation that cloud based environment set up to facilitate security end-to-end </a:t>
            </a:r>
            <a:r>
              <a:rPr lang="en-US" sz="1800" u="sng" dirty="0" smtClean="0">
                <a:latin typeface="Calibri" pitchFamily="34" charset="0"/>
                <a:ea typeface="ＭＳ Ｐゴシック" pitchFamily="-107" charset="-128"/>
              </a:rPr>
              <a:t>testing (joint with SLS, AWS is $15/</a:t>
            </a:r>
            <a:r>
              <a:rPr lang="en-US" sz="1800" u="sng" dirty="0" err="1" smtClean="0">
                <a:latin typeface="Calibri" pitchFamily="34" charset="0"/>
                <a:ea typeface="ＭＳ Ｐゴシック" pitchFamily="-107" charset="-128"/>
              </a:rPr>
              <a:t>mo</a:t>
            </a:r>
            <a:r>
              <a:rPr lang="en-US" sz="1800" u="sng" dirty="0" smtClean="0">
                <a:latin typeface="Calibri" pitchFamily="34" charset="0"/>
                <a:ea typeface="ＭＳ Ｐゴシック" pitchFamily="-107" charset="-128"/>
              </a:rPr>
              <a:t>)</a:t>
            </a:r>
            <a:endParaRPr lang="en-GB" altLang="ja-JP" sz="1800" u="sng" dirty="0">
              <a:latin typeface="Calibri" pitchFamily="34" charset="0"/>
              <a:ea typeface="ＭＳ Ｐゴシック" pitchFamily="-107" charset="-128"/>
            </a:endParaRPr>
          </a:p>
          <a:p>
            <a:endParaRPr lang="en-US" sz="2000" dirty="0" smtClean="0"/>
          </a:p>
          <a:p>
            <a:r>
              <a:rPr lang="en-US" sz="2000" dirty="0" smtClean="0"/>
              <a:t>D</a:t>
            </a:r>
            <a:r>
              <a:rPr lang="en-US" sz="2000" dirty="0" smtClean="0"/>
              <a:t>-DOR</a:t>
            </a:r>
          </a:p>
          <a:p>
            <a:pPr lvl="1"/>
            <a:r>
              <a:rPr lang="en-US" sz="1600" u="sng" dirty="0" smtClean="0"/>
              <a:t>None.</a:t>
            </a:r>
            <a:endParaRPr lang="en-US" sz="1600" u="sng" dirty="0">
              <a:solidFill>
                <a:srgbClr val="FF0000"/>
              </a:solidFill>
            </a:endParaRPr>
          </a:p>
          <a:p>
            <a:endParaRPr lang="en-US" sz="2000" dirty="0" smtClean="0"/>
          </a:p>
          <a:p>
            <a:r>
              <a:rPr lang="en-US" sz="2000" dirty="0" smtClean="0"/>
              <a:t>TDE </a:t>
            </a:r>
            <a:r>
              <a:rPr lang="en-US" sz="2000" dirty="0" err="1" smtClean="0"/>
              <a:t>BoF</a:t>
            </a:r>
            <a:endParaRPr lang="en-US" sz="2000" dirty="0" smtClean="0"/>
          </a:p>
          <a:p>
            <a:pPr marL="688975" lvl="2" indent="-342900">
              <a:spcBef>
                <a:spcPts val="0"/>
              </a:spcBef>
              <a:spcAft>
                <a:spcPts val="0"/>
              </a:spcAft>
              <a:buFont typeface="Arial"/>
              <a:buChar char="•"/>
              <a:defRPr/>
            </a:pPr>
            <a:r>
              <a:rPr lang="en-US" altLang="ja-JP" sz="1800" u="sng" dirty="0">
                <a:latin typeface="Calibri" pitchFamily="34" charset="0"/>
                <a:ea typeface="ＭＳ Ｐゴシック" pitchFamily="-107" charset="-128"/>
              </a:rPr>
              <a:t>Resolution: TDE </a:t>
            </a:r>
            <a:r>
              <a:rPr lang="en-US" altLang="ja-JP" sz="1800" u="sng" dirty="0" err="1">
                <a:latin typeface="Calibri" pitchFamily="34" charset="0"/>
                <a:ea typeface="ＭＳ Ｐゴシック" pitchFamily="-107" charset="-128"/>
              </a:rPr>
              <a:t>BoF</a:t>
            </a:r>
            <a:r>
              <a:rPr lang="en-US" altLang="ja-JP" sz="1800" u="sng" dirty="0">
                <a:latin typeface="Calibri" pitchFamily="34" charset="0"/>
                <a:ea typeface="ＭＳ Ｐゴシック" pitchFamily="-107" charset="-128"/>
              </a:rPr>
              <a:t> wishes to request permission to become a WG with one specific product, a TDE Orange </a:t>
            </a:r>
            <a:r>
              <a:rPr lang="en-US" altLang="ja-JP" sz="1800" u="sng" dirty="0" smtClean="0">
                <a:latin typeface="Calibri" pitchFamily="34" charset="0"/>
                <a:ea typeface="ＭＳ Ｐゴシック" pitchFamily="-107" charset="-128"/>
              </a:rPr>
              <a:t>Book.</a:t>
            </a:r>
            <a:endParaRPr lang="en-GB" altLang="ja-JP" sz="1800" u="sng" dirty="0">
              <a:latin typeface="Calibri" pitchFamily="34" charset="0"/>
              <a:ea typeface="ＭＳ Ｐゴシック" pitchFamily="-107" charset="-128"/>
            </a:endParaRPr>
          </a:p>
          <a:p>
            <a:endParaRPr lang="en-US" sz="2000" dirty="0" smtClean="0"/>
          </a:p>
          <a:p>
            <a:r>
              <a:rPr lang="en-US" sz="2000" dirty="0" smtClean="0"/>
              <a:t>SAWG </a:t>
            </a:r>
            <a:r>
              <a:rPr lang="en-US" sz="2000" dirty="0" err="1" smtClean="0"/>
              <a:t>BoF</a:t>
            </a:r>
            <a:endParaRPr lang="en-US" sz="2000" dirty="0" smtClean="0"/>
          </a:p>
          <a:p>
            <a:pPr marL="688975" lvl="2" indent="-342900">
              <a:spcBef>
                <a:spcPts val="0"/>
              </a:spcBef>
              <a:spcAft>
                <a:spcPts val="0"/>
              </a:spcAft>
              <a:buFont typeface="Arial"/>
              <a:buChar char="•"/>
              <a:defRPr/>
            </a:pPr>
            <a:r>
              <a:rPr lang="en-US" altLang="ja-JP" sz="1800" u="sng" dirty="0">
                <a:latin typeface="Calibri" pitchFamily="34" charset="0"/>
                <a:ea typeface="ＭＳ Ｐゴシック" pitchFamily="-107" charset="-128"/>
              </a:rPr>
              <a:t>Resolution: SAWG wishes to restart and develop </a:t>
            </a:r>
            <a:r>
              <a:rPr lang="en-US" altLang="ja-JP" sz="1800" u="sng" dirty="0" smtClean="0">
                <a:latin typeface="Calibri" pitchFamily="34" charset="0"/>
                <a:ea typeface="ＭＳ Ｐゴシック" pitchFamily="-107" charset="-128"/>
              </a:rPr>
              <a:t>the identified </a:t>
            </a:r>
            <a:r>
              <a:rPr lang="en-US" altLang="ja-JP" sz="1800" u="sng" dirty="0">
                <a:latin typeface="Calibri" pitchFamily="34" charset="0"/>
                <a:ea typeface="ＭＳ Ｐゴシック" pitchFamily="-107" charset="-128"/>
              </a:rPr>
              <a:t>set of standards and guidelines.  </a:t>
            </a:r>
            <a:r>
              <a:rPr lang="en-US" altLang="ja-JP" sz="1800" u="sng" dirty="0">
                <a:latin typeface="Calibri" pitchFamily="34" charset="0"/>
                <a:ea typeface="ＭＳ Ｐゴシック" pitchFamily="-107" charset="-128"/>
              </a:rPr>
              <a:t>Some external resources appear to be available, but agency involvement is sought.</a:t>
            </a:r>
            <a:endParaRPr lang="en-GB" altLang="ja-JP" sz="1800" u="sng" dirty="0">
              <a:latin typeface="Calibri" pitchFamily="34" charset="0"/>
              <a:ea typeface="ＭＳ Ｐゴシック" pitchFamily="-107" charset="-128"/>
            </a:endParaRPr>
          </a:p>
          <a:p>
            <a:pPr lvl="1">
              <a:lnSpc>
                <a:spcPts val="1800"/>
              </a:lnSpc>
              <a:defRPr/>
            </a:pPr>
            <a:endParaRPr lang="fr-CA" dirty="0">
              <a:solidFill>
                <a:srgbClr val="000000"/>
              </a:solidFill>
              <a:latin typeface="Calibri" pitchFamily="34" charset="0"/>
              <a:ea typeface="ＭＳ Ｐゴシック" charset="-128"/>
            </a:endParaRPr>
          </a:p>
          <a:p>
            <a:r>
              <a:rPr lang="en-US" sz="2000" dirty="0"/>
              <a:t>XSG SIG</a:t>
            </a:r>
          </a:p>
          <a:p>
            <a:pPr marL="688975" lvl="2" indent="-342900">
              <a:spcBef>
                <a:spcPts val="0"/>
              </a:spcBef>
              <a:spcAft>
                <a:spcPts val="0"/>
              </a:spcAft>
              <a:buFont typeface="Arial"/>
              <a:buChar char="•"/>
              <a:defRPr/>
            </a:pPr>
            <a:r>
              <a:rPr lang="en-US" altLang="ja-JP" sz="1800" u="sng" dirty="0">
                <a:latin typeface="Calibri" pitchFamily="34" charset="0"/>
                <a:ea typeface="ＭＳ Ｐゴシック" pitchFamily="-107" charset="-128"/>
              </a:rPr>
              <a:t>Resolution: XML SIG wishes to publish the XML RFC &amp; Policy and then close.  Future work on XML guidelines and validation tools to be done in restarted </a:t>
            </a:r>
            <a:r>
              <a:rPr lang="en-US" altLang="ja-JP" sz="1800" u="sng" dirty="0" smtClean="0">
                <a:latin typeface="Calibri" pitchFamily="34" charset="0"/>
                <a:ea typeface="ＭＳ Ｐゴシック" pitchFamily="-107" charset="-128"/>
              </a:rPr>
              <a:t>SAWG.</a:t>
            </a:r>
            <a:endParaRPr lang="en-US" sz="1800" u="sng" dirty="0">
              <a:latin typeface="Calibri" pitchFamily="34" charset="0"/>
              <a:ea typeface="ＭＳ Ｐゴシック" pitchFamily="-107" charset="-128"/>
            </a:endParaRPr>
          </a:p>
          <a:p>
            <a:pPr lvl="1"/>
            <a:endParaRPr lang="en-US" sz="1600" dirty="0"/>
          </a:p>
        </p:txBody>
      </p:sp>
    </p:spTree>
    <p:extLst>
      <p:ext uri="{BB962C8B-B14F-4D97-AF65-F5344CB8AC3E}">
        <p14:creationId xmlns:p14="http://schemas.microsoft.com/office/powerpoint/2010/main" val="614577503"/>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SEA </a:t>
            </a:r>
            <a:r>
              <a:rPr lang="en-US" dirty="0" smtClean="0"/>
              <a:t>Response to CMC</a:t>
            </a:r>
            <a:endParaRPr lang="en-US" dirty="0"/>
          </a:p>
        </p:txBody>
      </p:sp>
      <p:sp>
        <p:nvSpPr>
          <p:cNvPr id="3" name="Content Placeholder 2"/>
          <p:cNvSpPr>
            <a:spLocks noGrp="1"/>
          </p:cNvSpPr>
          <p:nvPr>
            <p:ph idx="1"/>
          </p:nvPr>
        </p:nvSpPr>
        <p:spPr>
          <a:xfrm>
            <a:off x="462665" y="817460"/>
            <a:ext cx="8229600" cy="5952775"/>
          </a:xfrm>
        </p:spPr>
        <p:txBody>
          <a:bodyPr/>
          <a:lstStyle/>
          <a:p>
            <a:pPr marL="342900" indent="-342900">
              <a:buFont typeface="+mj-lt"/>
              <a:buAutoNum type="arabicPeriod"/>
            </a:pPr>
            <a:r>
              <a:rPr lang="en-US" sz="1400" dirty="0" smtClean="0"/>
              <a:t>The </a:t>
            </a:r>
            <a:r>
              <a:rPr lang="en-US" sz="1400" dirty="0"/>
              <a:t>standards on security architecture and D-DOR will be completed by 2016. No other standards are currently approved beyond 2016. Goals achieved? </a:t>
            </a:r>
            <a:r>
              <a:rPr lang="en-US" sz="1400" dirty="0" smtClean="0"/>
              <a:t> </a:t>
            </a:r>
            <a:r>
              <a:rPr lang="en-US" sz="1400" dirty="0" smtClean="0">
                <a:solidFill>
                  <a:srgbClr val="FF0000"/>
                </a:solidFill>
              </a:rPr>
              <a:t>Have been extended by WGs</a:t>
            </a:r>
            <a:endParaRPr lang="en-US" sz="1400" dirty="0">
              <a:solidFill>
                <a:srgbClr val="FF0000"/>
              </a:solidFill>
            </a:endParaRPr>
          </a:p>
          <a:p>
            <a:pPr marL="342900" indent="-342900">
              <a:buFont typeface="+mj-lt"/>
              <a:buAutoNum type="arabicPeriod"/>
            </a:pPr>
            <a:r>
              <a:rPr lang="en-US" sz="1400" dirty="0" smtClean="0"/>
              <a:t>SEA </a:t>
            </a:r>
            <a:r>
              <a:rPr lang="en-US" sz="1400" dirty="0"/>
              <a:t>plan of work does contain approved documents for XML schemas although this is needed in all areas, in particular CS, MOIS and SOIS. Is this an issue? </a:t>
            </a:r>
            <a:r>
              <a:rPr lang="en-US" sz="1400" dirty="0" smtClean="0"/>
              <a:t> </a:t>
            </a:r>
            <a:r>
              <a:rPr lang="en-US" sz="1400" dirty="0" smtClean="0">
                <a:solidFill>
                  <a:srgbClr val="FF0000"/>
                </a:solidFill>
              </a:rPr>
              <a:t>Plan to cover in restarted SAWG if resources are provided by CMC.</a:t>
            </a:r>
            <a:endParaRPr lang="en-US" sz="1400" dirty="0">
              <a:solidFill>
                <a:srgbClr val="FF0000"/>
              </a:solidFill>
            </a:endParaRPr>
          </a:p>
          <a:p>
            <a:pPr marL="342900" indent="-342900">
              <a:buFont typeface="+mj-lt"/>
              <a:buAutoNum type="arabicPeriod"/>
            </a:pPr>
            <a:r>
              <a:rPr lang="en-US" sz="1400" dirty="0" smtClean="0"/>
              <a:t>SEA </a:t>
            </a:r>
            <a:r>
              <a:rPr lang="en-US" sz="1400" dirty="0"/>
              <a:t>midterm focus  (2017) is on timeline exchange (overlap with MO M&amp;C / MAL). Issue to be </a:t>
            </a:r>
            <a:r>
              <a:rPr lang="en-US" sz="1400" dirty="0" smtClean="0"/>
              <a:t>resolved.  </a:t>
            </a:r>
            <a:r>
              <a:rPr lang="en-US" sz="1400" dirty="0" smtClean="0">
                <a:solidFill>
                  <a:srgbClr val="FF0000"/>
                </a:solidFill>
              </a:rPr>
              <a:t>Propose a data format Orange Book in ASN.1 or other standard syntax.</a:t>
            </a:r>
            <a:endParaRPr lang="en-US" sz="1400" dirty="0">
              <a:solidFill>
                <a:srgbClr val="FF0000"/>
              </a:solidFill>
            </a:endParaRPr>
          </a:p>
          <a:p>
            <a:pPr marL="342900" indent="-342900">
              <a:buFont typeface="+mj-lt"/>
              <a:buAutoNum type="arabicPeriod"/>
            </a:pPr>
            <a:r>
              <a:rPr lang="en-US" sz="1400" dirty="0" smtClean="0"/>
              <a:t>SEA </a:t>
            </a:r>
            <a:r>
              <a:rPr lang="en-US" sz="1400" dirty="0"/>
              <a:t>long term plan is to </a:t>
            </a:r>
            <a:r>
              <a:rPr lang="en-US" sz="1400" dirty="0" err="1"/>
              <a:t>standardise</a:t>
            </a:r>
            <a:r>
              <a:rPr lang="en-US" sz="1400" dirty="0"/>
              <a:t> time services; this was discussed a long time ago in CMC but no decision yet. A decision is needed in order to ensure resource </a:t>
            </a:r>
            <a:r>
              <a:rPr lang="en-US" sz="1400" dirty="0" smtClean="0"/>
              <a:t>availability.  </a:t>
            </a:r>
            <a:r>
              <a:rPr lang="en-US" sz="1400" dirty="0" smtClean="0">
                <a:solidFill>
                  <a:srgbClr val="FF0000"/>
                </a:solidFill>
              </a:rPr>
              <a:t>Open issue until requirements and resources are identified.</a:t>
            </a:r>
            <a:endParaRPr lang="en-US" sz="1400" dirty="0">
              <a:solidFill>
                <a:srgbClr val="FF0000"/>
              </a:solidFill>
            </a:endParaRPr>
          </a:p>
          <a:p>
            <a:pPr marL="342900" indent="-342900">
              <a:buFont typeface="+mj-lt"/>
              <a:buAutoNum type="arabicPeriod"/>
            </a:pPr>
            <a:r>
              <a:rPr lang="en-US" sz="1400" dirty="0"/>
              <a:t> Goal #7 CCSDS Standards  Reference Architecture is a project not approved.  This project is considered as high priority and should be started </a:t>
            </a:r>
            <a:r>
              <a:rPr lang="en-US" sz="1400" dirty="0" err="1"/>
              <a:t>asap</a:t>
            </a:r>
            <a:r>
              <a:rPr lang="en-US" sz="1400" dirty="0"/>
              <a:t>. This decision should be taken by the CMC in the very near future. </a:t>
            </a:r>
            <a:r>
              <a:rPr lang="en-US" sz="1400" dirty="0">
                <a:solidFill>
                  <a:srgbClr val="FF0000"/>
                </a:solidFill>
              </a:rPr>
              <a:t>Plan to cover in restarted SAWG if resources are provided by CMC</a:t>
            </a:r>
            <a:endParaRPr lang="en-US" sz="1400" dirty="0" smtClean="0"/>
          </a:p>
          <a:p>
            <a:pPr marL="342900" indent="-342900">
              <a:buFont typeface="+mj-lt"/>
              <a:buAutoNum type="arabicPeriod"/>
            </a:pPr>
            <a:r>
              <a:rPr lang="en-US" sz="1400" dirty="0" smtClean="0"/>
              <a:t>Security</a:t>
            </a:r>
            <a:r>
              <a:rPr lang="en-US" sz="1400" dirty="0"/>
              <a:t>: key management BB is behind schedule and should terminate 2017. Is this an issue for other WGs (e.g.: interdependency with SLS / SDLS)</a:t>
            </a:r>
            <a:r>
              <a:rPr lang="en-US" sz="1400" dirty="0">
                <a:solidFill>
                  <a:srgbClr val="FF0000"/>
                </a:solidFill>
              </a:rPr>
              <a:t>? </a:t>
            </a:r>
            <a:r>
              <a:rPr lang="en-US" sz="1400" dirty="0" smtClean="0">
                <a:solidFill>
                  <a:srgbClr val="FF0000"/>
                </a:solidFill>
              </a:rPr>
              <a:t> Issue is being worked collaboratively with SLS.</a:t>
            </a:r>
            <a:endParaRPr lang="en-US" sz="1400" dirty="0">
              <a:solidFill>
                <a:srgbClr val="FF0000"/>
              </a:solidFill>
            </a:endParaRPr>
          </a:p>
          <a:p>
            <a:pPr marL="342900" indent="-342900">
              <a:buFont typeface="+mj-lt"/>
              <a:buAutoNum type="arabicPeriod"/>
            </a:pPr>
            <a:r>
              <a:rPr lang="en-US" sz="1400" dirty="0"/>
              <a:t> XML SIG is still a SIG while standards should be produced within 2 years: is there an issue as the WG(s) is (are) still to be created? </a:t>
            </a:r>
            <a:r>
              <a:rPr lang="en-US" sz="1400" dirty="0" smtClean="0"/>
              <a:t> </a:t>
            </a:r>
            <a:r>
              <a:rPr lang="en-US" sz="1400" dirty="0" smtClean="0">
                <a:solidFill>
                  <a:srgbClr val="FF0000"/>
                </a:solidFill>
              </a:rPr>
              <a:t>Propose publication of RFC &amp; Policy then closing SIG.  Standards will be covered in SAWG.</a:t>
            </a:r>
            <a:endParaRPr lang="en-US" sz="1400" dirty="0">
              <a:solidFill>
                <a:srgbClr val="FF0000"/>
              </a:solidFill>
            </a:endParaRPr>
          </a:p>
          <a:p>
            <a:pPr marL="342900" indent="-342900">
              <a:buFont typeface="+mj-lt"/>
              <a:buAutoNum type="arabicPeriod"/>
            </a:pPr>
            <a:r>
              <a:rPr lang="en-US" sz="1400" dirty="0" smtClean="0"/>
              <a:t>Only </a:t>
            </a:r>
            <a:r>
              <a:rPr lang="en-US" sz="1400" dirty="0"/>
              <a:t>Security and DDOR are approved WGs/Projects; Timelines and XML SIG could / should start soon, while not yet present in the FW. </a:t>
            </a:r>
            <a:r>
              <a:rPr lang="en-US" sz="1400" dirty="0" smtClean="0"/>
              <a:t> </a:t>
            </a:r>
            <a:r>
              <a:rPr lang="en-US" sz="1400" dirty="0" smtClean="0">
                <a:solidFill>
                  <a:srgbClr val="FF0000"/>
                </a:solidFill>
              </a:rPr>
              <a:t>See 3 and 7.</a:t>
            </a:r>
            <a:endParaRPr lang="en-US" sz="1400" dirty="0">
              <a:solidFill>
                <a:srgbClr val="FF0000"/>
              </a:solidFill>
            </a:endParaRPr>
          </a:p>
          <a:p>
            <a:pPr marL="342900" indent="-342900">
              <a:buFont typeface="+mj-lt"/>
              <a:buAutoNum type="arabicPeriod"/>
            </a:pPr>
            <a:r>
              <a:rPr lang="en-US" sz="1400" dirty="0" smtClean="0"/>
              <a:t>In </a:t>
            </a:r>
            <a:r>
              <a:rPr lang="en-US" sz="1400" dirty="0"/>
              <a:t>this context, is it wise to authorize the new Architecture activities (goals 3 and 7) which, in the past have always suffered a lack of resources, in the proposed schedule? </a:t>
            </a:r>
            <a:r>
              <a:rPr lang="en-US" sz="1400" dirty="0" smtClean="0"/>
              <a:t> </a:t>
            </a:r>
            <a:r>
              <a:rPr lang="en-US" sz="1400" dirty="0" smtClean="0">
                <a:solidFill>
                  <a:srgbClr val="FF0000"/>
                </a:solidFill>
              </a:rPr>
              <a:t>See 2, 5, &amp; 7, these will be started if resources are provided.  Some external resources identified.</a:t>
            </a:r>
            <a:endParaRPr lang="en-US" sz="1400" dirty="0">
              <a:solidFill>
                <a:srgbClr val="FF0000"/>
              </a:solidFill>
            </a:endParaRPr>
          </a:p>
          <a:p>
            <a:pPr marL="342900" indent="-342900">
              <a:buFont typeface="+mj-lt"/>
              <a:buAutoNum type="arabicPeriod"/>
            </a:pPr>
            <a:r>
              <a:rPr lang="en-US" sz="1400" dirty="0" smtClean="0"/>
              <a:t>Where </a:t>
            </a:r>
            <a:r>
              <a:rPr lang="en-US" sz="1400" dirty="0"/>
              <a:t>are the priorities? Is there a risk to delay or interfere with one or the other of the approved / engaged activities? </a:t>
            </a:r>
            <a:r>
              <a:rPr lang="en-US" sz="1400" dirty="0" smtClean="0"/>
              <a:t> </a:t>
            </a:r>
            <a:r>
              <a:rPr lang="en-US" sz="1400" dirty="0" smtClean="0">
                <a:solidFill>
                  <a:srgbClr val="FF0000"/>
                </a:solidFill>
              </a:rPr>
              <a:t>Lack of assigned resources carries risk of delay.</a:t>
            </a:r>
            <a:endParaRPr lang="en-US" sz="1400" dirty="0">
              <a:solidFill>
                <a:srgbClr val="FF0000"/>
              </a:solidFill>
            </a:endParaRPr>
          </a:p>
          <a:p>
            <a:pPr marL="342900" indent="-342900">
              <a:buFont typeface="+mj-lt"/>
              <a:buAutoNum type="arabicPeriod"/>
            </a:pPr>
            <a:r>
              <a:rPr lang="en-US" sz="1400" dirty="0" smtClean="0"/>
              <a:t>Security </a:t>
            </a:r>
            <a:r>
              <a:rPr lang="en-US" sz="1400" dirty="0"/>
              <a:t>and DDOR WGs have no activities identified as part of FP beyond 2016. Is it anticipated that all goals will then be achieved and the group has no further activity ? </a:t>
            </a:r>
            <a:r>
              <a:rPr lang="en-US" sz="1400" dirty="0" smtClean="0"/>
              <a:t>  </a:t>
            </a:r>
            <a:r>
              <a:rPr lang="en-US" sz="1400" dirty="0" smtClean="0">
                <a:solidFill>
                  <a:srgbClr val="FF0000"/>
                </a:solidFill>
              </a:rPr>
              <a:t>See 1.</a:t>
            </a:r>
            <a:endParaRPr lang="en-US" sz="1400" dirty="0">
              <a:solidFill>
                <a:srgbClr val="FF0000"/>
              </a:solidFill>
            </a:endParaRPr>
          </a:p>
        </p:txBody>
      </p:sp>
    </p:spTree>
    <p:extLst>
      <p:ext uri="{BB962C8B-B14F-4D97-AF65-F5344CB8AC3E}">
        <p14:creationId xmlns:p14="http://schemas.microsoft.com/office/powerpoint/2010/main" val="1730181476"/>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t>
            </a:r>
            <a:r>
              <a:rPr lang="en-US" dirty="0" smtClean="0"/>
              <a:t>et’s do this right and </a:t>
            </a:r>
            <a:br>
              <a:rPr lang="en-US" dirty="0" smtClean="0"/>
            </a:br>
            <a:r>
              <a:rPr lang="en-US" dirty="0" smtClean="0"/>
              <a:t>avoid anything like this …</a:t>
            </a:r>
            <a:endParaRPr lang="en-US" dirty="0"/>
          </a:p>
        </p:txBody>
      </p:sp>
      <p:pic>
        <p:nvPicPr>
          <p:cNvPr id="4" name="Content Placeholder 3" descr="image034.jpg"/>
          <p:cNvPicPr>
            <a:picLocks noGrp="1" noChangeAspect="1"/>
          </p:cNvPicPr>
          <p:nvPr>
            <p:ph idx="1"/>
          </p:nvPr>
        </p:nvPicPr>
        <p:blipFill>
          <a:blip r:embed="rId2">
            <a:extLst>
              <a:ext uri="{28A0092B-C50C-407E-A947-70E740481C1C}">
                <a14:useLocalDpi xmlns:a14="http://schemas.microsoft.com/office/drawing/2010/main" val="0"/>
              </a:ext>
            </a:extLst>
          </a:blip>
          <a:srcRect l="3348" r="3348"/>
          <a:stretch>
            <a:fillRect/>
          </a:stretch>
        </p:blipFill>
        <p:spPr/>
      </p:pic>
    </p:spTree>
    <p:extLst>
      <p:ext uri="{BB962C8B-B14F-4D97-AF65-F5344CB8AC3E}">
        <p14:creationId xmlns:p14="http://schemas.microsoft.com/office/powerpoint/2010/main" val="1445120449"/>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00065" name="Picture 19" descr="MCj02544040000[1]"/>
          <p:cNvPicPr>
            <a:picLocks noChangeAspect="1" noChangeArrowheads="1"/>
          </p:cNvPicPr>
          <p:nvPr/>
        </p:nvPicPr>
        <p:blipFill>
          <a:blip r:embed="rId2" cstate="print"/>
          <a:srcRect/>
          <a:stretch>
            <a:fillRect/>
          </a:stretch>
        </p:blipFill>
        <p:spPr bwMode="auto">
          <a:xfrm>
            <a:off x="885120" y="395005"/>
            <a:ext cx="1488796" cy="2836529"/>
          </a:xfrm>
          <a:prstGeom prst="rect">
            <a:avLst/>
          </a:prstGeom>
          <a:noFill/>
          <a:ln w="9525">
            <a:noFill/>
            <a:miter lim="800000"/>
            <a:headEnd/>
            <a:tailEnd/>
          </a:ln>
        </p:spPr>
      </p:pic>
      <p:sp>
        <p:nvSpPr>
          <p:cNvPr id="3800066" name="TextBox 21"/>
          <p:cNvSpPr txBox="1">
            <a:spLocks noChangeArrowheads="1"/>
          </p:cNvSpPr>
          <p:nvPr/>
        </p:nvSpPr>
        <p:spPr bwMode="auto">
          <a:xfrm>
            <a:off x="3241858" y="1354142"/>
            <a:ext cx="5523035" cy="757130"/>
          </a:xfrm>
          <a:prstGeom prst="rect">
            <a:avLst/>
          </a:prstGeom>
          <a:noFill/>
          <a:ln w="9525">
            <a:noFill/>
            <a:miter lim="800000"/>
            <a:headEnd/>
            <a:tailEnd/>
          </a:ln>
        </p:spPr>
        <p:txBody>
          <a:bodyPr wrap="square">
            <a:spAutoFit/>
          </a:bodyPr>
          <a:lstStyle/>
          <a:p>
            <a:pPr eaLnBrk="0" hangingPunct="0">
              <a:lnSpc>
                <a:spcPct val="90000"/>
              </a:lnSpc>
              <a:spcAft>
                <a:spcPct val="10000"/>
              </a:spcAft>
              <a:buSzPct val="125000"/>
            </a:pPr>
            <a:r>
              <a:rPr lang="en-US" sz="2400" dirty="0" smtClean="0">
                <a:solidFill>
                  <a:srgbClr val="C00000"/>
                </a:solidFill>
                <a:effectLst>
                  <a:outerShdw blurRad="38100" dist="38100" dir="2700000" algn="tl">
                    <a:srgbClr val="000000">
                      <a:alpha val="43137"/>
                    </a:srgbClr>
                  </a:outerShdw>
                </a:effectLst>
                <a:latin typeface="Calibri" pitchFamily="34" charset="0"/>
              </a:rPr>
              <a:t>Many thanks to ESA for meeting </a:t>
            </a:r>
            <a:r>
              <a:rPr lang="en-US" sz="2400" dirty="0">
                <a:solidFill>
                  <a:srgbClr val="C00000"/>
                </a:solidFill>
                <a:effectLst>
                  <a:outerShdw blurRad="38100" dist="38100" dir="2700000" algn="tl">
                    <a:srgbClr val="000000">
                      <a:alpha val="43137"/>
                    </a:srgbClr>
                  </a:outerShdw>
                </a:effectLst>
                <a:latin typeface="Calibri" pitchFamily="34" charset="0"/>
              </a:rPr>
              <a:t>hosting </a:t>
            </a:r>
            <a:r>
              <a:rPr lang="en-US" sz="2400" dirty="0" smtClean="0">
                <a:solidFill>
                  <a:srgbClr val="C00000"/>
                </a:solidFill>
                <a:effectLst>
                  <a:outerShdw blurRad="38100" dist="38100" dir="2700000" algn="tl">
                    <a:srgbClr val="000000">
                      <a:alpha val="43137"/>
                    </a:srgbClr>
                  </a:outerShdw>
                </a:effectLst>
                <a:latin typeface="Calibri" pitchFamily="34" charset="0"/>
              </a:rPr>
              <a:t>during the CCSDS Spring 2014 meetings!</a:t>
            </a:r>
            <a:endParaRPr lang="en-US" sz="2400" dirty="0">
              <a:solidFill>
                <a:srgbClr val="C00000"/>
              </a:solidFill>
              <a:effectLst>
                <a:outerShdw blurRad="38100" dist="38100" dir="2700000" algn="tl">
                  <a:srgbClr val="000000">
                    <a:alpha val="43137"/>
                  </a:srgbClr>
                </a:outerShdw>
              </a:effectLst>
              <a:latin typeface="Calibri" pitchFamily="34" charset="0"/>
            </a:endParaRPr>
          </a:p>
        </p:txBody>
      </p:sp>
      <p:sp>
        <p:nvSpPr>
          <p:cNvPr id="22" name="Rectangle 5"/>
          <p:cNvSpPr>
            <a:spLocks noChangeArrowheads="1"/>
          </p:cNvSpPr>
          <p:nvPr/>
        </p:nvSpPr>
        <p:spPr bwMode="auto">
          <a:xfrm>
            <a:off x="457200" y="104127"/>
            <a:ext cx="8229600" cy="566065"/>
          </a:xfrm>
          <a:prstGeom prst="rect">
            <a:avLst/>
          </a:prstGeom>
          <a:noFill/>
          <a:ln w="9525">
            <a:noFill/>
            <a:miter lim="800000"/>
            <a:headEnd/>
            <a:tailEnd/>
          </a:ln>
        </p:spPr>
        <p:txBody>
          <a:bodyPr/>
          <a:lstStyle/>
          <a:p>
            <a:pPr algn="ctr" eaLnBrk="0" hangingPunct="0">
              <a:lnSpc>
                <a:spcPct val="90000"/>
              </a:lnSpc>
              <a:spcAft>
                <a:spcPct val="10000"/>
              </a:spcAft>
              <a:buSzPct val="125000"/>
              <a:defRPr/>
            </a:pPr>
            <a:r>
              <a:rPr lang="en-US" sz="3200" dirty="0" smtClean="0">
                <a:solidFill>
                  <a:srgbClr val="000099"/>
                </a:solidFill>
                <a:effectLst>
                  <a:outerShdw blurRad="38100" dist="38100" dir="2700000" algn="tl">
                    <a:srgbClr val="C0C0C0"/>
                  </a:outerShdw>
                </a:effectLst>
                <a:latin typeface="Calibri" pitchFamily="34" charset="0"/>
              </a:rPr>
              <a:t>We’re done!</a:t>
            </a:r>
            <a:endParaRPr lang="en-US" sz="3200" dirty="0">
              <a:solidFill>
                <a:srgbClr val="000099"/>
              </a:solidFill>
              <a:effectLst>
                <a:outerShdw blurRad="38100" dist="38100" dir="2700000" algn="tl">
                  <a:srgbClr val="C0C0C0"/>
                </a:outerShdw>
              </a:effectLst>
              <a:latin typeface="Calibri" pitchFamily="34" charset="0"/>
            </a:endParaRPr>
          </a:p>
        </p:txBody>
      </p:sp>
      <p:grpSp>
        <p:nvGrpSpPr>
          <p:cNvPr id="173" name="Group 172"/>
          <p:cNvGrpSpPr>
            <a:grpSpLocks noChangeAspect="1"/>
          </p:cNvGrpSpPr>
          <p:nvPr/>
        </p:nvGrpSpPr>
        <p:grpSpPr>
          <a:xfrm>
            <a:off x="168428" y="2660900"/>
            <a:ext cx="3789092" cy="3383280"/>
            <a:chOff x="731500" y="1163105"/>
            <a:chExt cx="5548490" cy="4954245"/>
          </a:xfrm>
        </p:grpSpPr>
        <p:sp>
          <p:nvSpPr>
            <p:cNvPr id="174" name="AutoShape 5"/>
            <p:cNvSpPr>
              <a:spLocks noChangeArrowheads="1"/>
            </p:cNvSpPr>
            <p:nvPr/>
          </p:nvSpPr>
          <p:spPr bwMode="ltGray">
            <a:xfrm>
              <a:off x="808310" y="1163105"/>
              <a:ext cx="1497795" cy="704528"/>
            </a:xfrm>
            <a:prstGeom prst="roundRect">
              <a:avLst>
                <a:gd name="adj" fmla="val 32106"/>
              </a:avLst>
            </a:prstGeom>
            <a:solidFill>
              <a:srgbClr val="FF9933"/>
            </a:solidFill>
            <a:ln w="165100" algn="ctr">
              <a:solidFill>
                <a:srgbClr val="FF9933"/>
              </a:solidFill>
              <a:round/>
              <a:headEnd type="none" w="sm" len="sm"/>
              <a:tailEnd type="none" w="sm" len="sm"/>
            </a:ln>
          </p:spPr>
          <p:txBody>
            <a:bodyPr/>
            <a:lstStyle/>
            <a:p>
              <a:pPr algn="l"/>
              <a:endParaRPr lang="en-GB" sz="1050">
                <a:solidFill>
                  <a:srgbClr val="000000"/>
                </a:solidFill>
              </a:endParaRPr>
            </a:p>
          </p:txBody>
        </p:sp>
        <p:grpSp>
          <p:nvGrpSpPr>
            <p:cNvPr id="175" name="Group 174"/>
            <p:cNvGrpSpPr/>
            <p:nvPr/>
          </p:nvGrpSpPr>
          <p:grpSpPr>
            <a:xfrm>
              <a:off x="731500" y="1201510"/>
              <a:ext cx="5548490" cy="4915840"/>
              <a:chOff x="214064" y="587030"/>
              <a:chExt cx="8767755" cy="6563878"/>
            </a:xfrm>
          </p:grpSpPr>
          <p:grpSp>
            <p:nvGrpSpPr>
              <p:cNvPr id="190" name="Group 153"/>
              <p:cNvGrpSpPr/>
              <p:nvPr/>
            </p:nvGrpSpPr>
            <p:grpSpPr>
              <a:xfrm>
                <a:off x="625460" y="1725455"/>
                <a:ext cx="7794467" cy="2754522"/>
                <a:chOff x="648204" y="1970299"/>
                <a:chExt cx="7794467" cy="2754522"/>
              </a:xfrm>
            </p:grpSpPr>
            <p:cxnSp>
              <p:nvCxnSpPr>
                <p:cNvPr id="328" name="Straight Connector 452"/>
                <p:cNvCxnSpPr>
                  <a:cxnSpLocks noChangeShapeType="1"/>
                </p:cNvCxnSpPr>
                <p:nvPr/>
              </p:nvCxnSpPr>
              <p:spPr bwMode="ltGray">
                <a:xfrm>
                  <a:off x="6021329" y="2741109"/>
                  <a:ext cx="1479482" cy="4216"/>
                </a:xfrm>
                <a:prstGeom prst="line">
                  <a:avLst/>
                </a:prstGeom>
                <a:noFill/>
                <a:ln w="38100">
                  <a:solidFill>
                    <a:schemeClr val="tx1"/>
                  </a:solidFill>
                  <a:round/>
                  <a:headEnd/>
                  <a:tailEnd/>
                </a:ln>
              </p:spPr>
            </p:cxnSp>
            <p:cxnSp>
              <p:nvCxnSpPr>
                <p:cNvPr id="329" name="Straight Connector 452"/>
                <p:cNvCxnSpPr>
                  <a:cxnSpLocks noChangeShapeType="1"/>
                </p:cNvCxnSpPr>
                <p:nvPr/>
              </p:nvCxnSpPr>
              <p:spPr bwMode="ltGray">
                <a:xfrm>
                  <a:off x="6056635" y="4010293"/>
                  <a:ext cx="1681187" cy="0"/>
                </a:xfrm>
                <a:prstGeom prst="line">
                  <a:avLst/>
                </a:prstGeom>
                <a:noFill/>
                <a:ln w="38100">
                  <a:solidFill>
                    <a:schemeClr val="tx1"/>
                  </a:solidFill>
                  <a:round/>
                  <a:headEnd/>
                  <a:tailEnd/>
                </a:ln>
              </p:spPr>
            </p:cxnSp>
            <p:cxnSp>
              <p:nvCxnSpPr>
                <p:cNvPr id="330" name="Straight Connector 520"/>
                <p:cNvCxnSpPr>
                  <a:cxnSpLocks noChangeShapeType="1"/>
                </p:cNvCxnSpPr>
                <p:nvPr/>
              </p:nvCxnSpPr>
              <p:spPr bwMode="auto">
                <a:xfrm rot="10800000" flipH="1" flipV="1">
                  <a:off x="4305787" y="2741937"/>
                  <a:ext cx="1326698" cy="9567"/>
                </a:xfrm>
                <a:prstGeom prst="line">
                  <a:avLst/>
                </a:prstGeom>
                <a:noFill/>
                <a:ln w="38100">
                  <a:solidFill>
                    <a:schemeClr val="tx1"/>
                  </a:solidFill>
                  <a:round/>
                  <a:headEnd/>
                  <a:tailEnd/>
                </a:ln>
              </p:spPr>
            </p:cxnSp>
            <p:cxnSp>
              <p:nvCxnSpPr>
                <p:cNvPr id="331" name="Straight Connector 520"/>
                <p:cNvCxnSpPr>
                  <a:cxnSpLocks noChangeShapeType="1"/>
                </p:cNvCxnSpPr>
                <p:nvPr/>
              </p:nvCxnSpPr>
              <p:spPr bwMode="auto">
                <a:xfrm rot="10800000" flipH="1" flipV="1">
                  <a:off x="4307684" y="3994168"/>
                  <a:ext cx="1326698" cy="9567"/>
                </a:xfrm>
                <a:prstGeom prst="line">
                  <a:avLst/>
                </a:prstGeom>
                <a:noFill/>
                <a:ln w="38100">
                  <a:solidFill>
                    <a:schemeClr val="tx1"/>
                  </a:solidFill>
                  <a:round/>
                  <a:headEnd/>
                  <a:tailEnd/>
                </a:ln>
              </p:spPr>
            </p:cxnSp>
            <p:sp>
              <p:nvSpPr>
                <p:cNvPr id="332" name="Freeform 492"/>
                <p:cNvSpPr>
                  <a:spLocks noChangeArrowheads="1"/>
                </p:cNvSpPr>
                <p:nvPr/>
              </p:nvSpPr>
              <p:spPr bwMode="auto">
                <a:xfrm flipV="1">
                  <a:off x="2548843" y="1970299"/>
                  <a:ext cx="1248991" cy="751276"/>
                </a:xfrm>
                <a:custGeom>
                  <a:avLst/>
                  <a:gdLst>
                    <a:gd name="T0" fmla="*/ 1259681 w 1259681"/>
                    <a:gd name="T1" fmla="*/ 0 h 893864"/>
                    <a:gd name="T2" fmla="*/ 831056 w 1259681"/>
                    <a:gd name="T3" fmla="*/ 677344 h 893864"/>
                    <a:gd name="T4" fmla="*/ 0 w 1259681"/>
                    <a:gd name="T5" fmla="*/ 690441 h 893864"/>
                    <a:gd name="T6" fmla="*/ 0 60000 65536"/>
                    <a:gd name="T7" fmla="*/ 0 60000 65536"/>
                    <a:gd name="T8" fmla="*/ 0 60000 65536"/>
                    <a:gd name="T9" fmla="*/ 0 w 1259681"/>
                    <a:gd name="T10" fmla="*/ 0 h 893864"/>
                    <a:gd name="T11" fmla="*/ 1259681 w 1259681"/>
                    <a:gd name="T12" fmla="*/ 893864 h 893864"/>
                  </a:gdLst>
                  <a:ahLst/>
                  <a:cxnLst>
                    <a:cxn ang="T6">
                      <a:pos x="T0" y="T1"/>
                    </a:cxn>
                    <a:cxn ang="T7">
                      <a:pos x="T2" y="T3"/>
                    </a:cxn>
                    <a:cxn ang="T8">
                      <a:pos x="T4" y="T5"/>
                    </a:cxn>
                  </a:cxnLst>
                  <a:rect l="T9" t="T10" r="T11" b="T12"/>
                  <a:pathLst>
                    <a:path w="1259681" h="893864">
                      <a:moveTo>
                        <a:pt x="1259681" y="0"/>
                      </a:moveTo>
                      <a:lnTo>
                        <a:pt x="831056" y="876906"/>
                      </a:lnTo>
                      <a:lnTo>
                        <a:pt x="0" y="893864"/>
                      </a:lnTo>
                    </a:path>
                  </a:pathLst>
                </a:custGeom>
                <a:noFill/>
                <a:ln w="38100">
                  <a:solidFill>
                    <a:schemeClr val="tx1"/>
                  </a:solidFill>
                  <a:round/>
                  <a:headEnd/>
                  <a:tailEnd/>
                </a:ln>
              </p:spPr>
              <p:txBody>
                <a:bodyPr wrap="none" anchor="ctr"/>
                <a:lstStyle/>
                <a:p>
                  <a:pPr algn="l"/>
                  <a:endParaRPr lang="en-GB" sz="1050">
                    <a:solidFill>
                      <a:srgbClr val="000000"/>
                    </a:solidFill>
                  </a:endParaRPr>
                </a:p>
              </p:txBody>
            </p:sp>
            <p:sp>
              <p:nvSpPr>
                <p:cNvPr id="333" name="Freeform 492"/>
                <p:cNvSpPr>
                  <a:spLocks noChangeArrowheads="1"/>
                </p:cNvSpPr>
                <p:nvPr/>
              </p:nvSpPr>
              <p:spPr bwMode="auto">
                <a:xfrm flipV="1">
                  <a:off x="1609148" y="2481371"/>
                  <a:ext cx="2200491" cy="242239"/>
                </a:xfrm>
                <a:custGeom>
                  <a:avLst/>
                  <a:gdLst>
                    <a:gd name="T0" fmla="*/ 2219325 w 2219325"/>
                    <a:gd name="T1" fmla="*/ 0 h 288215"/>
                    <a:gd name="T2" fmla="*/ 1790715 w 2219325"/>
                    <a:gd name="T3" fmla="*/ 207655 h 288215"/>
                    <a:gd name="T4" fmla="*/ 0 w 2219325"/>
                    <a:gd name="T5" fmla="*/ 222625 h 288215"/>
                    <a:gd name="T6" fmla="*/ 0 60000 65536"/>
                    <a:gd name="T7" fmla="*/ 0 60000 65536"/>
                    <a:gd name="T8" fmla="*/ 0 60000 65536"/>
                    <a:gd name="T9" fmla="*/ 0 w 2219325"/>
                    <a:gd name="T10" fmla="*/ 0 h 288215"/>
                    <a:gd name="T11" fmla="*/ 2219325 w 2219325"/>
                    <a:gd name="T12" fmla="*/ 288215 h 288215"/>
                  </a:gdLst>
                  <a:ahLst/>
                  <a:cxnLst>
                    <a:cxn ang="T6">
                      <a:pos x="T0" y="T1"/>
                    </a:cxn>
                    <a:cxn ang="T7">
                      <a:pos x="T2" y="T3"/>
                    </a:cxn>
                    <a:cxn ang="T8">
                      <a:pos x="T4" y="T5"/>
                    </a:cxn>
                  </a:cxnLst>
                  <a:rect l="T9" t="T10" r="T11" b="T12"/>
                  <a:pathLst>
                    <a:path w="2219325" h="288215">
                      <a:moveTo>
                        <a:pt x="2219325" y="0"/>
                      </a:moveTo>
                      <a:lnTo>
                        <a:pt x="1790700" y="268835"/>
                      </a:lnTo>
                      <a:lnTo>
                        <a:pt x="0" y="288215"/>
                      </a:lnTo>
                    </a:path>
                  </a:pathLst>
                </a:custGeom>
                <a:noFill/>
                <a:ln w="38100">
                  <a:solidFill>
                    <a:schemeClr val="tx1"/>
                  </a:solidFill>
                  <a:round/>
                  <a:headEnd/>
                  <a:tailEnd/>
                </a:ln>
              </p:spPr>
              <p:txBody>
                <a:bodyPr wrap="none" anchor="ctr"/>
                <a:lstStyle/>
                <a:p>
                  <a:pPr algn="l"/>
                  <a:endParaRPr lang="en-GB" sz="1050">
                    <a:solidFill>
                      <a:srgbClr val="000000"/>
                    </a:solidFill>
                  </a:endParaRPr>
                </a:p>
              </p:txBody>
            </p:sp>
            <p:sp>
              <p:nvSpPr>
                <p:cNvPr id="334" name="Freeform 492"/>
                <p:cNvSpPr>
                  <a:spLocks noChangeArrowheads="1"/>
                </p:cNvSpPr>
                <p:nvPr/>
              </p:nvSpPr>
              <p:spPr bwMode="auto">
                <a:xfrm flipV="1">
                  <a:off x="648204" y="3625684"/>
                  <a:ext cx="3104769" cy="342010"/>
                </a:xfrm>
                <a:custGeom>
                  <a:avLst/>
                  <a:gdLst>
                    <a:gd name="T0" fmla="*/ 3131343 w 3131343"/>
                    <a:gd name="T1" fmla="*/ 0 h 406921"/>
                    <a:gd name="T2" fmla="*/ 2105025 w 3131343"/>
                    <a:gd name="T3" fmla="*/ 303103 h 406921"/>
                    <a:gd name="T4" fmla="*/ 0 w 3131343"/>
                    <a:gd name="T5" fmla="*/ 314328 h 406921"/>
                    <a:gd name="T6" fmla="*/ 0 60000 65536"/>
                    <a:gd name="T7" fmla="*/ 0 60000 65536"/>
                    <a:gd name="T8" fmla="*/ 0 60000 65536"/>
                    <a:gd name="T9" fmla="*/ 0 w 3131343"/>
                    <a:gd name="T10" fmla="*/ 0 h 406921"/>
                    <a:gd name="T11" fmla="*/ 3131343 w 3131343"/>
                    <a:gd name="T12" fmla="*/ 406921 h 406921"/>
                  </a:gdLst>
                  <a:ahLst/>
                  <a:cxnLst>
                    <a:cxn ang="T6">
                      <a:pos x="T0" y="T1"/>
                    </a:cxn>
                    <a:cxn ang="T7">
                      <a:pos x="T2" y="T3"/>
                    </a:cxn>
                    <a:cxn ang="T8">
                      <a:pos x="T4" y="T5"/>
                    </a:cxn>
                  </a:cxnLst>
                  <a:rect l="T9" t="T10" r="T11" b="T12"/>
                  <a:pathLst>
                    <a:path w="3131343" h="406921">
                      <a:moveTo>
                        <a:pt x="3131343" y="0"/>
                      </a:moveTo>
                      <a:lnTo>
                        <a:pt x="2105024" y="392387"/>
                      </a:lnTo>
                      <a:lnTo>
                        <a:pt x="0" y="406921"/>
                      </a:lnTo>
                    </a:path>
                  </a:pathLst>
                </a:custGeom>
                <a:noFill/>
                <a:ln w="38100">
                  <a:solidFill>
                    <a:schemeClr val="tx1"/>
                  </a:solidFill>
                  <a:round/>
                  <a:headEnd/>
                  <a:tailEnd/>
                </a:ln>
              </p:spPr>
              <p:txBody>
                <a:bodyPr wrap="none" anchor="ctr"/>
                <a:lstStyle/>
                <a:p>
                  <a:pPr algn="l"/>
                  <a:endParaRPr lang="en-GB" sz="1050">
                    <a:solidFill>
                      <a:srgbClr val="000000"/>
                    </a:solidFill>
                  </a:endParaRPr>
                </a:p>
              </p:txBody>
            </p:sp>
            <p:sp>
              <p:nvSpPr>
                <p:cNvPr id="335" name="Freeform 492"/>
                <p:cNvSpPr>
                  <a:spLocks noChangeArrowheads="1"/>
                </p:cNvSpPr>
                <p:nvPr/>
              </p:nvSpPr>
              <p:spPr bwMode="auto">
                <a:xfrm flipV="1">
                  <a:off x="915002" y="3961586"/>
                  <a:ext cx="2835611" cy="358423"/>
                </a:xfrm>
                <a:custGeom>
                  <a:avLst/>
                  <a:gdLst>
                    <a:gd name="T0" fmla="*/ 2859881 w 2859881"/>
                    <a:gd name="T1" fmla="*/ 329415 h 426449"/>
                    <a:gd name="T2" fmla="*/ 1924064 w 2859881"/>
                    <a:gd name="T3" fmla="*/ 1 h 426449"/>
                    <a:gd name="T4" fmla="*/ 0 w 2859881"/>
                    <a:gd name="T5" fmla="*/ 0 h 426449"/>
                    <a:gd name="T6" fmla="*/ 0 60000 65536"/>
                    <a:gd name="T7" fmla="*/ 0 60000 65536"/>
                    <a:gd name="T8" fmla="*/ 0 60000 65536"/>
                    <a:gd name="T9" fmla="*/ 0 w 2859881"/>
                    <a:gd name="T10" fmla="*/ 0 h 426449"/>
                    <a:gd name="T11" fmla="*/ 2859881 w 2859881"/>
                    <a:gd name="T12" fmla="*/ 426449 h 426449"/>
                  </a:gdLst>
                  <a:ahLst/>
                  <a:cxnLst>
                    <a:cxn ang="T6">
                      <a:pos x="T0" y="T1"/>
                    </a:cxn>
                    <a:cxn ang="T7">
                      <a:pos x="T2" y="T3"/>
                    </a:cxn>
                    <a:cxn ang="T8">
                      <a:pos x="T4" y="T5"/>
                    </a:cxn>
                  </a:cxnLst>
                  <a:rect l="T9" t="T10" r="T11" b="T12"/>
                  <a:pathLst>
                    <a:path w="2859881" h="426449">
                      <a:moveTo>
                        <a:pt x="2859881" y="426449"/>
                      </a:moveTo>
                      <a:lnTo>
                        <a:pt x="1924049" y="1"/>
                      </a:lnTo>
                      <a:lnTo>
                        <a:pt x="0" y="0"/>
                      </a:lnTo>
                    </a:path>
                  </a:pathLst>
                </a:custGeom>
                <a:noFill/>
                <a:ln w="38100">
                  <a:solidFill>
                    <a:schemeClr val="tx1"/>
                  </a:solidFill>
                  <a:round/>
                  <a:headEnd/>
                  <a:tailEnd/>
                </a:ln>
              </p:spPr>
              <p:txBody>
                <a:bodyPr wrap="none" anchor="ctr"/>
                <a:lstStyle/>
                <a:p>
                  <a:pPr algn="l"/>
                  <a:endParaRPr lang="en-GB" sz="1050">
                    <a:solidFill>
                      <a:srgbClr val="000000"/>
                    </a:solidFill>
                  </a:endParaRPr>
                </a:p>
              </p:txBody>
            </p:sp>
            <p:sp>
              <p:nvSpPr>
                <p:cNvPr id="336" name="Freeform 492"/>
                <p:cNvSpPr>
                  <a:spLocks noChangeArrowheads="1"/>
                </p:cNvSpPr>
                <p:nvPr/>
              </p:nvSpPr>
              <p:spPr bwMode="auto">
                <a:xfrm flipV="1">
                  <a:off x="913288" y="2735828"/>
                  <a:ext cx="2891629" cy="377879"/>
                </a:xfrm>
                <a:custGeom>
                  <a:avLst/>
                  <a:gdLst>
                    <a:gd name="T0" fmla="*/ 2993231 w 2993231"/>
                    <a:gd name="T1" fmla="*/ 344374 h 445830"/>
                    <a:gd name="T2" fmla="*/ 2469357 w 2993231"/>
                    <a:gd name="T3" fmla="*/ 0 h 445830"/>
                    <a:gd name="T4" fmla="*/ 0 w 2993231"/>
                    <a:gd name="T5" fmla="*/ 1870 h 445830"/>
                    <a:gd name="T6" fmla="*/ 0 60000 65536"/>
                    <a:gd name="T7" fmla="*/ 0 60000 65536"/>
                    <a:gd name="T8" fmla="*/ 0 60000 65536"/>
                    <a:gd name="T9" fmla="*/ 0 w 2993231"/>
                    <a:gd name="T10" fmla="*/ 0 h 445830"/>
                    <a:gd name="T11" fmla="*/ 2993231 w 2993231"/>
                    <a:gd name="T12" fmla="*/ 445830 h 445830"/>
                    <a:gd name="connsiteX0" fmla="*/ 2993231 w 2993231"/>
                    <a:gd name="connsiteY0" fmla="*/ 445830 h 445830"/>
                    <a:gd name="connsiteX1" fmla="*/ 2469356 w 2993231"/>
                    <a:gd name="connsiteY1" fmla="*/ 0 h 445830"/>
                    <a:gd name="connsiteX2" fmla="*/ 353301 w 2993231"/>
                    <a:gd name="connsiteY2" fmla="*/ 1898 h 445830"/>
                    <a:gd name="connsiteX3" fmla="*/ 0 w 2993231"/>
                    <a:gd name="connsiteY3" fmla="*/ 2421 h 445830"/>
                    <a:gd name="connsiteX0" fmla="*/ 2916379 w 2916379"/>
                    <a:gd name="connsiteY0" fmla="*/ 445830 h 445830"/>
                    <a:gd name="connsiteX1" fmla="*/ 2392504 w 2916379"/>
                    <a:gd name="connsiteY1" fmla="*/ 0 h 445830"/>
                    <a:gd name="connsiteX2" fmla="*/ 276449 w 2916379"/>
                    <a:gd name="connsiteY2" fmla="*/ 1898 h 445830"/>
                    <a:gd name="connsiteX3" fmla="*/ 0 w 2916379"/>
                    <a:gd name="connsiteY3" fmla="*/ 268742 h 445830"/>
                    <a:gd name="connsiteX0" fmla="*/ 2916379 w 2916379"/>
                    <a:gd name="connsiteY0" fmla="*/ 449598 h 449598"/>
                    <a:gd name="connsiteX1" fmla="*/ 2392504 w 2916379"/>
                    <a:gd name="connsiteY1" fmla="*/ 3768 h 449598"/>
                    <a:gd name="connsiteX2" fmla="*/ 468580 w 2916379"/>
                    <a:gd name="connsiteY2" fmla="*/ 0 h 449598"/>
                    <a:gd name="connsiteX3" fmla="*/ 0 w 2916379"/>
                    <a:gd name="connsiteY3" fmla="*/ 272510 h 449598"/>
                  </a:gdLst>
                  <a:ahLst/>
                  <a:cxnLst>
                    <a:cxn ang="0">
                      <a:pos x="connsiteX0" y="connsiteY0"/>
                    </a:cxn>
                    <a:cxn ang="0">
                      <a:pos x="connsiteX1" y="connsiteY1"/>
                    </a:cxn>
                    <a:cxn ang="0">
                      <a:pos x="connsiteX2" y="connsiteY2"/>
                    </a:cxn>
                    <a:cxn ang="0">
                      <a:pos x="connsiteX3" y="connsiteY3"/>
                    </a:cxn>
                  </a:cxnLst>
                  <a:rect l="l" t="t" r="r" b="b"/>
                  <a:pathLst>
                    <a:path w="2916379" h="449598">
                      <a:moveTo>
                        <a:pt x="2916379" y="449598"/>
                      </a:moveTo>
                      <a:lnTo>
                        <a:pt x="2392504" y="3768"/>
                      </a:lnTo>
                      <a:lnTo>
                        <a:pt x="468580" y="0"/>
                      </a:lnTo>
                      <a:lnTo>
                        <a:pt x="0" y="272510"/>
                      </a:lnTo>
                    </a:path>
                  </a:pathLst>
                </a:custGeom>
                <a:noFill/>
                <a:ln w="38100">
                  <a:solidFill>
                    <a:schemeClr val="tx1"/>
                  </a:solidFill>
                  <a:round/>
                  <a:headEnd/>
                  <a:tailEnd/>
                </a:ln>
              </p:spPr>
              <p:txBody>
                <a:bodyPr wrap="none" anchor="ctr"/>
                <a:lstStyle/>
                <a:p>
                  <a:pPr algn="l"/>
                  <a:endParaRPr lang="en-GB" sz="1050">
                    <a:solidFill>
                      <a:srgbClr val="000000"/>
                    </a:solidFill>
                  </a:endParaRPr>
                </a:p>
              </p:txBody>
            </p:sp>
            <p:sp>
              <p:nvSpPr>
                <p:cNvPr id="337" name="Freeform 336"/>
                <p:cNvSpPr/>
                <p:nvPr/>
              </p:nvSpPr>
              <p:spPr bwMode="auto">
                <a:xfrm>
                  <a:off x="7693201" y="2743203"/>
                  <a:ext cx="749470" cy="1225118"/>
                </a:xfrm>
                <a:custGeom>
                  <a:avLst/>
                  <a:gdLst>
                    <a:gd name="connsiteX0" fmla="*/ 0 w 1145219"/>
                    <a:gd name="connsiteY0" fmla="*/ 0 h 1269506"/>
                    <a:gd name="connsiteX1" fmla="*/ 1145219 w 1145219"/>
                    <a:gd name="connsiteY1" fmla="*/ 8877 h 1269506"/>
                    <a:gd name="connsiteX2" fmla="*/ 1136341 w 1145219"/>
                    <a:gd name="connsiteY2" fmla="*/ 1269506 h 1269506"/>
                    <a:gd name="connsiteX3" fmla="*/ 8877 w 1145219"/>
                    <a:gd name="connsiteY3" fmla="*/ 1269506 h 1269506"/>
                    <a:gd name="connsiteX4" fmla="*/ 8877 w 1145219"/>
                    <a:gd name="connsiteY4" fmla="*/ 1269506 h 12695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5219" h="1269506">
                      <a:moveTo>
                        <a:pt x="0" y="0"/>
                      </a:moveTo>
                      <a:lnTo>
                        <a:pt x="1145219" y="8877"/>
                      </a:lnTo>
                      <a:cubicBezTo>
                        <a:pt x="1142260" y="429087"/>
                        <a:pt x="1139300" y="849296"/>
                        <a:pt x="1136341" y="1269506"/>
                      </a:cubicBezTo>
                      <a:lnTo>
                        <a:pt x="8877" y="1269506"/>
                      </a:lnTo>
                      <a:lnTo>
                        <a:pt x="8877" y="1269506"/>
                      </a:lnTo>
                    </a:path>
                  </a:pathLst>
                </a:custGeom>
                <a:noFill/>
                <a:ln w="38100">
                  <a:solidFill>
                    <a:schemeClr val="tx1"/>
                  </a:solidFill>
                  <a:round/>
                  <a:headEnd/>
                  <a:tailEn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Times New Roman" pitchFamily="18" charset="0"/>
                  </a:endParaRPr>
                </a:p>
              </p:txBody>
            </p:sp>
            <p:sp>
              <p:nvSpPr>
                <p:cNvPr id="338" name="Freeform 492"/>
                <p:cNvSpPr>
                  <a:spLocks noChangeArrowheads="1"/>
                </p:cNvSpPr>
                <p:nvPr/>
              </p:nvSpPr>
              <p:spPr bwMode="auto">
                <a:xfrm flipV="1">
                  <a:off x="2600926" y="4018736"/>
                  <a:ext cx="1225886" cy="706085"/>
                </a:xfrm>
                <a:custGeom>
                  <a:avLst/>
                  <a:gdLst>
                    <a:gd name="T0" fmla="*/ 2859881 w 2859881"/>
                    <a:gd name="T1" fmla="*/ 329415 h 426449"/>
                    <a:gd name="T2" fmla="*/ 1924064 w 2859881"/>
                    <a:gd name="T3" fmla="*/ 1 h 426449"/>
                    <a:gd name="T4" fmla="*/ 0 w 2859881"/>
                    <a:gd name="T5" fmla="*/ 0 h 426449"/>
                    <a:gd name="T6" fmla="*/ 0 60000 65536"/>
                    <a:gd name="T7" fmla="*/ 0 60000 65536"/>
                    <a:gd name="T8" fmla="*/ 0 60000 65536"/>
                    <a:gd name="T9" fmla="*/ 0 w 2859881"/>
                    <a:gd name="T10" fmla="*/ 0 h 426449"/>
                    <a:gd name="T11" fmla="*/ 2859881 w 2859881"/>
                    <a:gd name="T12" fmla="*/ 426449 h 426449"/>
                    <a:gd name="connsiteX0" fmla="*/ 2490029 w 2490029"/>
                    <a:gd name="connsiteY0" fmla="*/ 630439 h 630439"/>
                    <a:gd name="connsiteX1" fmla="*/ 1924049 w 2490029"/>
                    <a:gd name="connsiteY1" fmla="*/ 1 h 630439"/>
                    <a:gd name="connsiteX2" fmla="*/ 0 w 2490029"/>
                    <a:gd name="connsiteY2" fmla="*/ 0 h 630439"/>
                    <a:gd name="connsiteX0" fmla="*/ 2490029 w 2490029"/>
                    <a:gd name="connsiteY0" fmla="*/ 840095 h 840095"/>
                    <a:gd name="connsiteX1" fmla="*/ 1813574 w 2490029"/>
                    <a:gd name="connsiteY1" fmla="*/ 0 h 840095"/>
                    <a:gd name="connsiteX2" fmla="*/ 0 w 2490029"/>
                    <a:gd name="connsiteY2" fmla="*/ 209656 h 840095"/>
                    <a:gd name="connsiteX0" fmla="*/ 1236378 w 1236378"/>
                    <a:gd name="connsiteY0" fmla="*/ 840095 h 840095"/>
                    <a:gd name="connsiteX1" fmla="*/ 559923 w 1236378"/>
                    <a:gd name="connsiteY1" fmla="*/ 0 h 840095"/>
                    <a:gd name="connsiteX2" fmla="*/ 0 w 1236378"/>
                    <a:gd name="connsiteY2" fmla="*/ 0 h 840095"/>
                  </a:gdLst>
                  <a:ahLst/>
                  <a:cxnLst>
                    <a:cxn ang="0">
                      <a:pos x="connsiteX0" y="connsiteY0"/>
                    </a:cxn>
                    <a:cxn ang="0">
                      <a:pos x="connsiteX1" y="connsiteY1"/>
                    </a:cxn>
                    <a:cxn ang="0">
                      <a:pos x="connsiteX2" y="connsiteY2"/>
                    </a:cxn>
                  </a:cxnLst>
                  <a:rect l="l" t="t" r="r" b="b"/>
                  <a:pathLst>
                    <a:path w="1236378" h="840095">
                      <a:moveTo>
                        <a:pt x="1236378" y="840095"/>
                      </a:moveTo>
                      <a:lnTo>
                        <a:pt x="559923" y="0"/>
                      </a:lnTo>
                      <a:lnTo>
                        <a:pt x="0" y="0"/>
                      </a:lnTo>
                    </a:path>
                  </a:pathLst>
                </a:custGeom>
                <a:noFill/>
                <a:ln w="38100">
                  <a:solidFill>
                    <a:schemeClr val="tx1"/>
                  </a:solidFill>
                  <a:round/>
                  <a:headEnd/>
                  <a:tailEnd/>
                </a:ln>
              </p:spPr>
              <p:txBody>
                <a:bodyPr wrap="none" anchor="ctr"/>
                <a:lstStyle/>
                <a:p>
                  <a:pPr algn="l"/>
                  <a:endParaRPr lang="en-GB" sz="1050">
                    <a:solidFill>
                      <a:srgbClr val="000000"/>
                    </a:solidFill>
                  </a:endParaRPr>
                </a:p>
              </p:txBody>
            </p:sp>
          </p:grpSp>
          <p:grpSp>
            <p:nvGrpSpPr>
              <p:cNvPr id="191" name="Group 140"/>
              <p:cNvGrpSpPr/>
              <p:nvPr/>
            </p:nvGrpSpPr>
            <p:grpSpPr>
              <a:xfrm>
                <a:off x="625460" y="1725455"/>
                <a:ext cx="7794467" cy="2754522"/>
                <a:chOff x="648204" y="1970299"/>
                <a:chExt cx="7794467" cy="2754522"/>
              </a:xfrm>
            </p:grpSpPr>
            <p:cxnSp>
              <p:nvCxnSpPr>
                <p:cNvPr id="317" name="Straight Connector 452"/>
                <p:cNvCxnSpPr>
                  <a:cxnSpLocks noChangeShapeType="1"/>
                </p:cNvCxnSpPr>
                <p:nvPr/>
              </p:nvCxnSpPr>
              <p:spPr bwMode="ltGray">
                <a:xfrm>
                  <a:off x="6021329" y="2741109"/>
                  <a:ext cx="1479482" cy="4216"/>
                </a:xfrm>
                <a:prstGeom prst="line">
                  <a:avLst/>
                </a:prstGeom>
                <a:noFill/>
                <a:ln w="38100">
                  <a:solidFill>
                    <a:schemeClr val="bg1">
                      <a:lumMod val="65000"/>
                    </a:schemeClr>
                  </a:solidFill>
                  <a:round/>
                  <a:headEnd/>
                  <a:tailEnd/>
                </a:ln>
              </p:spPr>
            </p:cxnSp>
            <p:cxnSp>
              <p:nvCxnSpPr>
                <p:cNvPr id="318" name="Straight Connector 452"/>
                <p:cNvCxnSpPr>
                  <a:cxnSpLocks noChangeShapeType="1"/>
                </p:cNvCxnSpPr>
                <p:nvPr/>
              </p:nvCxnSpPr>
              <p:spPr bwMode="ltGray">
                <a:xfrm>
                  <a:off x="6056635" y="4010293"/>
                  <a:ext cx="1681187" cy="0"/>
                </a:xfrm>
                <a:prstGeom prst="line">
                  <a:avLst/>
                </a:prstGeom>
                <a:noFill/>
                <a:ln w="38100">
                  <a:solidFill>
                    <a:schemeClr val="bg1">
                      <a:lumMod val="65000"/>
                    </a:schemeClr>
                  </a:solidFill>
                  <a:round/>
                  <a:headEnd/>
                  <a:tailEnd/>
                </a:ln>
              </p:spPr>
            </p:cxnSp>
            <p:cxnSp>
              <p:nvCxnSpPr>
                <p:cNvPr id="319" name="Straight Connector 520"/>
                <p:cNvCxnSpPr>
                  <a:cxnSpLocks noChangeShapeType="1"/>
                </p:cNvCxnSpPr>
                <p:nvPr/>
              </p:nvCxnSpPr>
              <p:spPr bwMode="auto">
                <a:xfrm rot="10800000" flipH="1" flipV="1">
                  <a:off x="4305787" y="2741937"/>
                  <a:ext cx="1326698" cy="9567"/>
                </a:xfrm>
                <a:prstGeom prst="line">
                  <a:avLst/>
                </a:prstGeom>
                <a:noFill/>
                <a:ln w="38100">
                  <a:solidFill>
                    <a:schemeClr val="bg1">
                      <a:lumMod val="65000"/>
                    </a:schemeClr>
                  </a:solidFill>
                  <a:round/>
                  <a:headEnd/>
                  <a:tailEnd/>
                </a:ln>
              </p:spPr>
            </p:cxnSp>
            <p:cxnSp>
              <p:nvCxnSpPr>
                <p:cNvPr id="320" name="Straight Connector 520"/>
                <p:cNvCxnSpPr>
                  <a:cxnSpLocks noChangeShapeType="1"/>
                </p:cNvCxnSpPr>
                <p:nvPr/>
              </p:nvCxnSpPr>
              <p:spPr bwMode="auto">
                <a:xfrm rot="10800000" flipH="1" flipV="1">
                  <a:off x="4307684" y="3994168"/>
                  <a:ext cx="1326698" cy="9567"/>
                </a:xfrm>
                <a:prstGeom prst="line">
                  <a:avLst/>
                </a:prstGeom>
                <a:noFill/>
                <a:ln w="38100">
                  <a:solidFill>
                    <a:schemeClr val="bg1">
                      <a:lumMod val="65000"/>
                    </a:schemeClr>
                  </a:solidFill>
                  <a:round/>
                  <a:headEnd/>
                  <a:tailEnd/>
                </a:ln>
              </p:spPr>
            </p:cxnSp>
            <p:sp>
              <p:nvSpPr>
                <p:cNvPr id="321" name="Freeform 492"/>
                <p:cNvSpPr>
                  <a:spLocks noChangeArrowheads="1"/>
                </p:cNvSpPr>
                <p:nvPr/>
              </p:nvSpPr>
              <p:spPr bwMode="auto">
                <a:xfrm flipV="1">
                  <a:off x="2548843" y="1970299"/>
                  <a:ext cx="1248991" cy="751276"/>
                </a:xfrm>
                <a:custGeom>
                  <a:avLst/>
                  <a:gdLst>
                    <a:gd name="T0" fmla="*/ 1259681 w 1259681"/>
                    <a:gd name="T1" fmla="*/ 0 h 893864"/>
                    <a:gd name="T2" fmla="*/ 831056 w 1259681"/>
                    <a:gd name="T3" fmla="*/ 677344 h 893864"/>
                    <a:gd name="T4" fmla="*/ 0 w 1259681"/>
                    <a:gd name="T5" fmla="*/ 690441 h 893864"/>
                    <a:gd name="T6" fmla="*/ 0 60000 65536"/>
                    <a:gd name="T7" fmla="*/ 0 60000 65536"/>
                    <a:gd name="T8" fmla="*/ 0 60000 65536"/>
                    <a:gd name="T9" fmla="*/ 0 w 1259681"/>
                    <a:gd name="T10" fmla="*/ 0 h 893864"/>
                    <a:gd name="T11" fmla="*/ 1259681 w 1259681"/>
                    <a:gd name="T12" fmla="*/ 893864 h 893864"/>
                  </a:gdLst>
                  <a:ahLst/>
                  <a:cxnLst>
                    <a:cxn ang="T6">
                      <a:pos x="T0" y="T1"/>
                    </a:cxn>
                    <a:cxn ang="T7">
                      <a:pos x="T2" y="T3"/>
                    </a:cxn>
                    <a:cxn ang="T8">
                      <a:pos x="T4" y="T5"/>
                    </a:cxn>
                  </a:cxnLst>
                  <a:rect l="T9" t="T10" r="T11" b="T12"/>
                  <a:pathLst>
                    <a:path w="1259681" h="893864">
                      <a:moveTo>
                        <a:pt x="1259681" y="0"/>
                      </a:moveTo>
                      <a:lnTo>
                        <a:pt x="831056" y="876906"/>
                      </a:lnTo>
                      <a:lnTo>
                        <a:pt x="0" y="893864"/>
                      </a:lnTo>
                    </a:path>
                  </a:pathLst>
                </a:custGeom>
                <a:noFill/>
                <a:ln w="38100">
                  <a:solidFill>
                    <a:schemeClr val="bg1">
                      <a:lumMod val="65000"/>
                    </a:schemeClr>
                  </a:solidFill>
                  <a:round/>
                  <a:headEnd/>
                  <a:tailEnd/>
                </a:ln>
              </p:spPr>
              <p:txBody>
                <a:bodyPr wrap="none" anchor="ctr"/>
                <a:lstStyle/>
                <a:p>
                  <a:pPr algn="l"/>
                  <a:endParaRPr lang="en-GB" sz="1050">
                    <a:solidFill>
                      <a:srgbClr val="000000"/>
                    </a:solidFill>
                  </a:endParaRPr>
                </a:p>
              </p:txBody>
            </p:sp>
            <p:sp>
              <p:nvSpPr>
                <p:cNvPr id="322" name="Freeform 492"/>
                <p:cNvSpPr>
                  <a:spLocks noChangeArrowheads="1"/>
                </p:cNvSpPr>
                <p:nvPr/>
              </p:nvSpPr>
              <p:spPr bwMode="auto">
                <a:xfrm flipV="1">
                  <a:off x="1609148" y="2481371"/>
                  <a:ext cx="2200491" cy="242239"/>
                </a:xfrm>
                <a:custGeom>
                  <a:avLst/>
                  <a:gdLst>
                    <a:gd name="T0" fmla="*/ 2219325 w 2219325"/>
                    <a:gd name="T1" fmla="*/ 0 h 288215"/>
                    <a:gd name="T2" fmla="*/ 1790715 w 2219325"/>
                    <a:gd name="T3" fmla="*/ 207655 h 288215"/>
                    <a:gd name="T4" fmla="*/ 0 w 2219325"/>
                    <a:gd name="T5" fmla="*/ 222625 h 288215"/>
                    <a:gd name="T6" fmla="*/ 0 60000 65536"/>
                    <a:gd name="T7" fmla="*/ 0 60000 65536"/>
                    <a:gd name="T8" fmla="*/ 0 60000 65536"/>
                    <a:gd name="T9" fmla="*/ 0 w 2219325"/>
                    <a:gd name="T10" fmla="*/ 0 h 288215"/>
                    <a:gd name="T11" fmla="*/ 2219325 w 2219325"/>
                    <a:gd name="T12" fmla="*/ 288215 h 288215"/>
                  </a:gdLst>
                  <a:ahLst/>
                  <a:cxnLst>
                    <a:cxn ang="T6">
                      <a:pos x="T0" y="T1"/>
                    </a:cxn>
                    <a:cxn ang="T7">
                      <a:pos x="T2" y="T3"/>
                    </a:cxn>
                    <a:cxn ang="T8">
                      <a:pos x="T4" y="T5"/>
                    </a:cxn>
                  </a:cxnLst>
                  <a:rect l="T9" t="T10" r="T11" b="T12"/>
                  <a:pathLst>
                    <a:path w="2219325" h="288215">
                      <a:moveTo>
                        <a:pt x="2219325" y="0"/>
                      </a:moveTo>
                      <a:lnTo>
                        <a:pt x="1790700" y="268835"/>
                      </a:lnTo>
                      <a:lnTo>
                        <a:pt x="0" y="288215"/>
                      </a:lnTo>
                    </a:path>
                  </a:pathLst>
                </a:custGeom>
                <a:noFill/>
                <a:ln w="38100">
                  <a:solidFill>
                    <a:schemeClr val="bg1">
                      <a:lumMod val="65000"/>
                    </a:schemeClr>
                  </a:solidFill>
                  <a:round/>
                  <a:headEnd/>
                  <a:tailEnd/>
                </a:ln>
              </p:spPr>
              <p:txBody>
                <a:bodyPr wrap="none" anchor="ctr"/>
                <a:lstStyle/>
                <a:p>
                  <a:pPr algn="l"/>
                  <a:endParaRPr lang="en-GB" sz="1050">
                    <a:solidFill>
                      <a:srgbClr val="000000"/>
                    </a:solidFill>
                  </a:endParaRPr>
                </a:p>
              </p:txBody>
            </p:sp>
            <p:sp>
              <p:nvSpPr>
                <p:cNvPr id="323" name="Freeform 492"/>
                <p:cNvSpPr>
                  <a:spLocks noChangeArrowheads="1"/>
                </p:cNvSpPr>
                <p:nvPr/>
              </p:nvSpPr>
              <p:spPr bwMode="auto">
                <a:xfrm flipV="1">
                  <a:off x="648204" y="3625684"/>
                  <a:ext cx="3104769" cy="342010"/>
                </a:xfrm>
                <a:custGeom>
                  <a:avLst/>
                  <a:gdLst>
                    <a:gd name="T0" fmla="*/ 3131343 w 3131343"/>
                    <a:gd name="T1" fmla="*/ 0 h 406921"/>
                    <a:gd name="T2" fmla="*/ 2105025 w 3131343"/>
                    <a:gd name="T3" fmla="*/ 303103 h 406921"/>
                    <a:gd name="T4" fmla="*/ 0 w 3131343"/>
                    <a:gd name="T5" fmla="*/ 314328 h 406921"/>
                    <a:gd name="T6" fmla="*/ 0 60000 65536"/>
                    <a:gd name="T7" fmla="*/ 0 60000 65536"/>
                    <a:gd name="T8" fmla="*/ 0 60000 65536"/>
                    <a:gd name="T9" fmla="*/ 0 w 3131343"/>
                    <a:gd name="T10" fmla="*/ 0 h 406921"/>
                    <a:gd name="T11" fmla="*/ 3131343 w 3131343"/>
                    <a:gd name="T12" fmla="*/ 406921 h 406921"/>
                  </a:gdLst>
                  <a:ahLst/>
                  <a:cxnLst>
                    <a:cxn ang="T6">
                      <a:pos x="T0" y="T1"/>
                    </a:cxn>
                    <a:cxn ang="T7">
                      <a:pos x="T2" y="T3"/>
                    </a:cxn>
                    <a:cxn ang="T8">
                      <a:pos x="T4" y="T5"/>
                    </a:cxn>
                  </a:cxnLst>
                  <a:rect l="T9" t="T10" r="T11" b="T12"/>
                  <a:pathLst>
                    <a:path w="3131343" h="406921">
                      <a:moveTo>
                        <a:pt x="3131343" y="0"/>
                      </a:moveTo>
                      <a:lnTo>
                        <a:pt x="2105024" y="392387"/>
                      </a:lnTo>
                      <a:lnTo>
                        <a:pt x="0" y="406921"/>
                      </a:lnTo>
                    </a:path>
                  </a:pathLst>
                </a:custGeom>
                <a:noFill/>
                <a:ln w="38100">
                  <a:solidFill>
                    <a:schemeClr val="bg1">
                      <a:lumMod val="65000"/>
                    </a:schemeClr>
                  </a:solidFill>
                  <a:round/>
                  <a:headEnd/>
                  <a:tailEnd/>
                </a:ln>
              </p:spPr>
              <p:txBody>
                <a:bodyPr wrap="none" anchor="ctr"/>
                <a:lstStyle/>
                <a:p>
                  <a:pPr algn="l"/>
                  <a:endParaRPr lang="en-GB" sz="1050">
                    <a:solidFill>
                      <a:srgbClr val="000000"/>
                    </a:solidFill>
                  </a:endParaRPr>
                </a:p>
              </p:txBody>
            </p:sp>
            <p:sp>
              <p:nvSpPr>
                <p:cNvPr id="324" name="Freeform 492"/>
                <p:cNvSpPr>
                  <a:spLocks noChangeArrowheads="1"/>
                </p:cNvSpPr>
                <p:nvPr/>
              </p:nvSpPr>
              <p:spPr bwMode="auto">
                <a:xfrm flipV="1">
                  <a:off x="915002" y="3961586"/>
                  <a:ext cx="2835611" cy="358423"/>
                </a:xfrm>
                <a:custGeom>
                  <a:avLst/>
                  <a:gdLst>
                    <a:gd name="T0" fmla="*/ 2859881 w 2859881"/>
                    <a:gd name="T1" fmla="*/ 329415 h 426449"/>
                    <a:gd name="T2" fmla="*/ 1924064 w 2859881"/>
                    <a:gd name="T3" fmla="*/ 1 h 426449"/>
                    <a:gd name="T4" fmla="*/ 0 w 2859881"/>
                    <a:gd name="T5" fmla="*/ 0 h 426449"/>
                    <a:gd name="T6" fmla="*/ 0 60000 65536"/>
                    <a:gd name="T7" fmla="*/ 0 60000 65536"/>
                    <a:gd name="T8" fmla="*/ 0 60000 65536"/>
                    <a:gd name="T9" fmla="*/ 0 w 2859881"/>
                    <a:gd name="T10" fmla="*/ 0 h 426449"/>
                    <a:gd name="T11" fmla="*/ 2859881 w 2859881"/>
                    <a:gd name="T12" fmla="*/ 426449 h 426449"/>
                  </a:gdLst>
                  <a:ahLst/>
                  <a:cxnLst>
                    <a:cxn ang="T6">
                      <a:pos x="T0" y="T1"/>
                    </a:cxn>
                    <a:cxn ang="T7">
                      <a:pos x="T2" y="T3"/>
                    </a:cxn>
                    <a:cxn ang="T8">
                      <a:pos x="T4" y="T5"/>
                    </a:cxn>
                  </a:cxnLst>
                  <a:rect l="T9" t="T10" r="T11" b="T12"/>
                  <a:pathLst>
                    <a:path w="2859881" h="426449">
                      <a:moveTo>
                        <a:pt x="2859881" y="426449"/>
                      </a:moveTo>
                      <a:lnTo>
                        <a:pt x="1924049" y="1"/>
                      </a:lnTo>
                      <a:lnTo>
                        <a:pt x="0" y="0"/>
                      </a:lnTo>
                    </a:path>
                  </a:pathLst>
                </a:custGeom>
                <a:noFill/>
                <a:ln w="38100">
                  <a:solidFill>
                    <a:schemeClr val="bg1">
                      <a:lumMod val="65000"/>
                    </a:schemeClr>
                  </a:solidFill>
                  <a:round/>
                  <a:headEnd/>
                  <a:tailEnd/>
                </a:ln>
              </p:spPr>
              <p:txBody>
                <a:bodyPr wrap="none" anchor="ctr"/>
                <a:lstStyle/>
                <a:p>
                  <a:pPr algn="l"/>
                  <a:endParaRPr lang="en-GB" sz="1050">
                    <a:solidFill>
                      <a:srgbClr val="000000"/>
                    </a:solidFill>
                  </a:endParaRPr>
                </a:p>
              </p:txBody>
            </p:sp>
            <p:sp>
              <p:nvSpPr>
                <p:cNvPr id="325" name="Freeform 492"/>
                <p:cNvSpPr>
                  <a:spLocks noChangeArrowheads="1"/>
                </p:cNvSpPr>
                <p:nvPr/>
              </p:nvSpPr>
              <p:spPr bwMode="auto">
                <a:xfrm flipV="1">
                  <a:off x="913288" y="2735828"/>
                  <a:ext cx="2891629" cy="377879"/>
                </a:xfrm>
                <a:custGeom>
                  <a:avLst/>
                  <a:gdLst>
                    <a:gd name="T0" fmla="*/ 2993231 w 2993231"/>
                    <a:gd name="T1" fmla="*/ 344374 h 445830"/>
                    <a:gd name="T2" fmla="*/ 2469357 w 2993231"/>
                    <a:gd name="T3" fmla="*/ 0 h 445830"/>
                    <a:gd name="T4" fmla="*/ 0 w 2993231"/>
                    <a:gd name="T5" fmla="*/ 1870 h 445830"/>
                    <a:gd name="T6" fmla="*/ 0 60000 65536"/>
                    <a:gd name="T7" fmla="*/ 0 60000 65536"/>
                    <a:gd name="T8" fmla="*/ 0 60000 65536"/>
                    <a:gd name="T9" fmla="*/ 0 w 2993231"/>
                    <a:gd name="T10" fmla="*/ 0 h 445830"/>
                    <a:gd name="T11" fmla="*/ 2993231 w 2993231"/>
                    <a:gd name="T12" fmla="*/ 445830 h 445830"/>
                    <a:gd name="connsiteX0" fmla="*/ 2993231 w 2993231"/>
                    <a:gd name="connsiteY0" fmla="*/ 445830 h 445830"/>
                    <a:gd name="connsiteX1" fmla="*/ 2469356 w 2993231"/>
                    <a:gd name="connsiteY1" fmla="*/ 0 h 445830"/>
                    <a:gd name="connsiteX2" fmla="*/ 353301 w 2993231"/>
                    <a:gd name="connsiteY2" fmla="*/ 1898 h 445830"/>
                    <a:gd name="connsiteX3" fmla="*/ 0 w 2993231"/>
                    <a:gd name="connsiteY3" fmla="*/ 2421 h 445830"/>
                    <a:gd name="connsiteX0" fmla="*/ 2916379 w 2916379"/>
                    <a:gd name="connsiteY0" fmla="*/ 445830 h 445830"/>
                    <a:gd name="connsiteX1" fmla="*/ 2392504 w 2916379"/>
                    <a:gd name="connsiteY1" fmla="*/ 0 h 445830"/>
                    <a:gd name="connsiteX2" fmla="*/ 276449 w 2916379"/>
                    <a:gd name="connsiteY2" fmla="*/ 1898 h 445830"/>
                    <a:gd name="connsiteX3" fmla="*/ 0 w 2916379"/>
                    <a:gd name="connsiteY3" fmla="*/ 268742 h 445830"/>
                    <a:gd name="connsiteX0" fmla="*/ 2916379 w 2916379"/>
                    <a:gd name="connsiteY0" fmla="*/ 449598 h 449598"/>
                    <a:gd name="connsiteX1" fmla="*/ 2392504 w 2916379"/>
                    <a:gd name="connsiteY1" fmla="*/ 3768 h 449598"/>
                    <a:gd name="connsiteX2" fmla="*/ 468580 w 2916379"/>
                    <a:gd name="connsiteY2" fmla="*/ 0 h 449598"/>
                    <a:gd name="connsiteX3" fmla="*/ 0 w 2916379"/>
                    <a:gd name="connsiteY3" fmla="*/ 272510 h 449598"/>
                  </a:gdLst>
                  <a:ahLst/>
                  <a:cxnLst>
                    <a:cxn ang="0">
                      <a:pos x="connsiteX0" y="connsiteY0"/>
                    </a:cxn>
                    <a:cxn ang="0">
                      <a:pos x="connsiteX1" y="connsiteY1"/>
                    </a:cxn>
                    <a:cxn ang="0">
                      <a:pos x="connsiteX2" y="connsiteY2"/>
                    </a:cxn>
                    <a:cxn ang="0">
                      <a:pos x="connsiteX3" y="connsiteY3"/>
                    </a:cxn>
                  </a:cxnLst>
                  <a:rect l="l" t="t" r="r" b="b"/>
                  <a:pathLst>
                    <a:path w="2916379" h="449598">
                      <a:moveTo>
                        <a:pt x="2916379" y="449598"/>
                      </a:moveTo>
                      <a:lnTo>
                        <a:pt x="2392504" y="3768"/>
                      </a:lnTo>
                      <a:lnTo>
                        <a:pt x="468580" y="0"/>
                      </a:lnTo>
                      <a:lnTo>
                        <a:pt x="0" y="272510"/>
                      </a:lnTo>
                    </a:path>
                  </a:pathLst>
                </a:custGeom>
                <a:noFill/>
                <a:ln w="38100">
                  <a:solidFill>
                    <a:schemeClr val="bg1">
                      <a:lumMod val="65000"/>
                    </a:schemeClr>
                  </a:solidFill>
                  <a:round/>
                  <a:headEnd/>
                  <a:tailEnd/>
                </a:ln>
              </p:spPr>
              <p:txBody>
                <a:bodyPr wrap="none" anchor="ctr"/>
                <a:lstStyle/>
                <a:p>
                  <a:pPr algn="l"/>
                  <a:endParaRPr lang="en-GB" sz="1050">
                    <a:solidFill>
                      <a:srgbClr val="000000"/>
                    </a:solidFill>
                  </a:endParaRPr>
                </a:p>
              </p:txBody>
            </p:sp>
            <p:sp>
              <p:nvSpPr>
                <p:cNvPr id="326" name="Freeform 325"/>
                <p:cNvSpPr/>
                <p:nvPr/>
              </p:nvSpPr>
              <p:spPr bwMode="auto">
                <a:xfrm>
                  <a:off x="7693201" y="2743203"/>
                  <a:ext cx="749470" cy="1225118"/>
                </a:xfrm>
                <a:custGeom>
                  <a:avLst/>
                  <a:gdLst>
                    <a:gd name="connsiteX0" fmla="*/ 0 w 1145219"/>
                    <a:gd name="connsiteY0" fmla="*/ 0 h 1269506"/>
                    <a:gd name="connsiteX1" fmla="*/ 1145219 w 1145219"/>
                    <a:gd name="connsiteY1" fmla="*/ 8877 h 1269506"/>
                    <a:gd name="connsiteX2" fmla="*/ 1136341 w 1145219"/>
                    <a:gd name="connsiteY2" fmla="*/ 1269506 h 1269506"/>
                    <a:gd name="connsiteX3" fmla="*/ 8877 w 1145219"/>
                    <a:gd name="connsiteY3" fmla="*/ 1269506 h 1269506"/>
                    <a:gd name="connsiteX4" fmla="*/ 8877 w 1145219"/>
                    <a:gd name="connsiteY4" fmla="*/ 1269506 h 12695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5219" h="1269506">
                      <a:moveTo>
                        <a:pt x="0" y="0"/>
                      </a:moveTo>
                      <a:lnTo>
                        <a:pt x="1145219" y="8877"/>
                      </a:lnTo>
                      <a:cubicBezTo>
                        <a:pt x="1142260" y="429087"/>
                        <a:pt x="1139300" y="849296"/>
                        <a:pt x="1136341" y="1269506"/>
                      </a:cubicBezTo>
                      <a:lnTo>
                        <a:pt x="8877" y="1269506"/>
                      </a:lnTo>
                      <a:lnTo>
                        <a:pt x="8877" y="1269506"/>
                      </a:lnTo>
                    </a:path>
                  </a:pathLst>
                </a:custGeom>
                <a:noFill/>
                <a:ln w="38100">
                  <a:solidFill>
                    <a:schemeClr val="bg1">
                      <a:lumMod val="65000"/>
                    </a:schemeClr>
                  </a:solidFill>
                  <a:round/>
                  <a:headEnd/>
                  <a:tailEn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Times New Roman" pitchFamily="18" charset="0"/>
                  </a:endParaRPr>
                </a:p>
              </p:txBody>
            </p:sp>
            <p:sp>
              <p:nvSpPr>
                <p:cNvPr id="327" name="Freeform 492"/>
                <p:cNvSpPr>
                  <a:spLocks noChangeArrowheads="1"/>
                </p:cNvSpPr>
                <p:nvPr/>
              </p:nvSpPr>
              <p:spPr bwMode="auto">
                <a:xfrm flipV="1">
                  <a:off x="2600926" y="4018736"/>
                  <a:ext cx="1225886" cy="706085"/>
                </a:xfrm>
                <a:custGeom>
                  <a:avLst/>
                  <a:gdLst>
                    <a:gd name="T0" fmla="*/ 2859881 w 2859881"/>
                    <a:gd name="T1" fmla="*/ 329415 h 426449"/>
                    <a:gd name="T2" fmla="*/ 1924064 w 2859881"/>
                    <a:gd name="T3" fmla="*/ 1 h 426449"/>
                    <a:gd name="T4" fmla="*/ 0 w 2859881"/>
                    <a:gd name="T5" fmla="*/ 0 h 426449"/>
                    <a:gd name="T6" fmla="*/ 0 60000 65536"/>
                    <a:gd name="T7" fmla="*/ 0 60000 65536"/>
                    <a:gd name="T8" fmla="*/ 0 60000 65536"/>
                    <a:gd name="T9" fmla="*/ 0 w 2859881"/>
                    <a:gd name="T10" fmla="*/ 0 h 426449"/>
                    <a:gd name="T11" fmla="*/ 2859881 w 2859881"/>
                    <a:gd name="T12" fmla="*/ 426449 h 426449"/>
                    <a:gd name="connsiteX0" fmla="*/ 2490029 w 2490029"/>
                    <a:gd name="connsiteY0" fmla="*/ 630439 h 630439"/>
                    <a:gd name="connsiteX1" fmla="*/ 1924049 w 2490029"/>
                    <a:gd name="connsiteY1" fmla="*/ 1 h 630439"/>
                    <a:gd name="connsiteX2" fmla="*/ 0 w 2490029"/>
                    <a:gd name="connsiteY2" fmla="*/ 0 h 630439"/>
                    <a:gd name="connsiteX0" fmla="*/ 2490029 w 2490029"/>
                    <a:gd name="connsiteY0" fmla="*/ 840095 h 840095"/>
                    <a:gd name="connsiteX1" fmla="*/ 1813574 w 2490029"/>
                    <a:gd name="connsiteY1" fmla="*/ 0 h 840095"/>
                    <a:gd name="connsiteX2" fmla="*/ 0 w 2490029"/>
                    <a:gd name="connsiteY2" fmla="*/ 209656 h 840095"/>
                    <a:gd name="connsiteX0" fmla="*/ 1236378 w 1236378"/>
                    <a:gd name="connsiteY0" fmla="*/ 840095 h 840095"/>
                    <a:gd name="connsiteX1" fmla="*/ 559923 w 1236378"/>
                    <a:gd name="connsiteY1" fmla="*/ 0 h 840095"/>
                    <a:gd name="connsiteX2" fmla="*/ 0 w 1236378"/>
                    <a:gd name="connsiteY2" fmla="*/ 0 h 840095"/>
                  </a:gdLst>
                  <a:ahLst/>
                  <a:cxnLst>
                    <a:cxn ang="0">
                      <a:pos x="connsiteX0" y="connsiteY0"/>
                    </a:cxn>
                    <a:cxn ang="0">
                      <a:pos x="connsiteX1" y="connsiteY1"/>
                    </a:cxn>
                    <a:cxn ang="0">
                      <a:pos x="connsiteX2" y="connsiteY2"/>
                    </a:cxn>
                  </a:cxnLst>
                  <a:rect l="l" t="t" r="r" b="b"/>
                  <a:pathLst>
                    <a:path w="1236378" h="840095">
                      <a:moveTo>
                        <a:pt x="1236378" y="840095"/>
                      </a:moveTo>
                      <a:lnTo>
                        <a:pt x="559923" y="0"/>
                      </a:lnTo>
                      <a:lnTo>
                        <a:pt x="0" y="0"/>
                      </a:lnTo>
                    </a:path>
                  </a:pathLst>
                </a:custGeom>
                <a:noFill/>
                <a:ln w="38100">
                  <a:solidFill>
                    <a:schemeClr val="bg1">
                      <a:lumMod val="65000"/>
                    </a:schemeClr>
                  </a:solidFill>
                  <a:round/>
                  <a:headEnd/>
                  <a:tailEnd/>
                </a:ln>
              </p:spPr>
              <p:txBody>
                <a:bodyPr wrap="none" anchor="ctr"/>
                <a:lstStyle/>
                <a:p>
                  <a:pPr algn="l"/>
                  <a:endParaRPr lang="en-GB" sz="1050">
                    <a:solidFill>
                      <a:srgbClr val="000000"/>
                    </a:solidFill>
                  </a:endParaRPr>
                </a:p>
              </p:txBody>
            </p:sp>
          </p:grpSp>
          <p:sp>
            <p:nvSpPr>
              <p:cNvPr id="192" name="Rounded Rectangle 191"/>
              <p:cNvSpPr/>
              <p:nvPr/>
            </p:nvSpPr>
            <p:spPr bwMode="auto">
              <a:xfrm>
                <a:off x="7236528" y="1432139"/>
                <a:ext cx="1386472" cy="5718767"/>
              </a:xfrm>
              <a:prstGeom prst="roundRect">
                <a:avLst/>
              </a:prstGeom>
              <a:gradFill>
                <a:gsLst>
                  <a:gs pos="0">
                    <a:srgbClr val="FFB3B3"/>
                  </a:gs>
                  <a:gs pos="100000">
                    <a:srgbClr val="FFDDDE"/>
                  </a:gs>
                </a:gsLst>
                <a:lin ang="5400000" scaled="0"/>
              </a:gradFill>
              <a:ln w="38100">
                <a:noFill/>
                <a:round/>
                <a:headEnd/>
                <a:tailEnd/>
              </a:ln>
            </p:spPr>
            <p:txBody>
              <a:bodyPr wrap="none" rtlCol="0" anchor="ctr"/>
              <a:lstStyle/>
              <a:p>
                <a:pPr algn="ctr"/>
                <a:endParaRPr lang="en-US" sz="1050"/>
              </a:p>
            </p:txBody>
          </p:sp>
          <p:grpSp>
            <p:nvGrpSpPr>
              <p:cNvPr id="193" name="Group 237"/>
              <p:cNvGrpSpPr/>
              <p:nvPr/>
            </p:nvGrpSpPr>
            <p:grpSpPr>
              <a:xfrm>
                <a:off x="7111406" y="5096575"/>
                <a:ext cx="1516617" cy="1804059"/>
                <a:chOff x="7111406" y="5282220"/>
                <a:chExt cx="1516617" cy="1804059"/>
              </a:xfrm>
            </p:grpSpPr>
            <p:sp>
              <p:nvSpPr>
                <p:cNvPr id="315" name="Text Box 162"/>
                <p:cNvSpPr txBox="1">
                  <a:spLocks noChangeArrowheads="1"/>
                </p:cNvSpPr>
                <p:nvPr/>
              </p:nvSpPr>
              <p:spPr bwMode="auto">
                <a:xfrm>
                  <a:off x="7111406" y="5714219"/>
                  <a:ext cx="1516617" cy="1372060"/>
                </a:xfrm>
                <a:prstGeom prst="rect">
                  <a:avLst/>
                </a:prstGeom>
                <a:noFill/>
                <a:ln w="9525">
                  <a:noFill/>
                  <a:miter lim="800000"/>
                  <a:headEnd/>
                  <a:tailEnd/>
                </a:ln>
              </p:spPr>
              <p:txBody>
                <a:bodyPr wrap="square">
                  <a:spAutoFit/>
                </a:bodyPr>
                <a:lstStyle/>
                <a:p>
                  <a:pPr marL="112713" indent="-112713" algn="l">
                    <a:lnSpc>
                      <a:spcPct val="90000"/>
                    </a:lnSpc>
                    <a:buFont typeface="Wingdings" pitchFamily="2" charset="2"/>
                    <a:buChar char="t"/>
                  </a:pPr>
                  <a:r>
                    <a:rPr lang="en-US" sz="400" b="1" dirty="0">
                      <a:solidFill>
                        <a:srgbClr val="0033CC"/>
                      </a:solidFill>
                      <a:latin typeface="Arial" charset="0"/>
                    </a:rPr>
                    <a:t>Data Archive Ingestion</a:t>
                  </a:r>
                </a:p>
                <a:p>
                  <a:pPr marL="112713" indent="-112713" algn="l">
                    <a:lnSpc>
                      <a:spcPct val="90000"/>
                    </a:lnSpc>
                    <a:buFont typeface="Wingdings" pitchFamily="2" charset="2"/>
                    <a:buChar char="t"/>
                  </a:pPr>
                  <a:r>
                    <a:rPr lang="en-US" sz="400" b="1" dirty="0">
                      <a:solidFill>
                        <a:srgbClr val="0033CC"/>
                      </a:solidFill>
                      <a:latin typeface="Arial" charset="0"/>
                    </a:rPr>
                    <a:t>Navigation </a:t>
                  </a:r>
                </a:p>
                <a:p>
                  <a:pPr marL="112713" indent="-112713" algn="l">
                    <a:lnSpc>
                      <a:spcPct val="90000"/>
                    </a:lnSpc>
                    <a:buFont typeface="Wingdings" pitchFamily="2" charset="2"/>
                    <a:buChar char="t"/>
                  </a:pPr>
                  <a:r>
                    <a:rPr lang="en-US" sz="400" b="1" dirty="0" smtClean="0">
                      <a:solidFill>
                        <a:srgbClr val="0033CC"/>
                      </a:solidFill>
                      <a:latin typeface="Arial" charset="0"/>
                    </a:rPr>
                    <a:t>Spacecraft Monitor &amp; </a:t>
                  </a:r>
                  <a:r>
                    <a:rPr lang="en-US" sz="400" b="1" dirty="0">
                      <a:solidFill>
                        <a:srgbClr val="0033CC"/>
                      </a:solidFill>
                      <a:latin typeface="Arial" charset="0"/>
                    </a:rPr>
                    <a:t>Control</a:t>
                  </a:r>
                </a:p>
                <a:p>
                  <a:pPr marL="112713" indent="-112713" algn="l">
                    <a:lnSpc>
                      <a:spcPct val="90000"/>
                    </a:lnSpc>
                    <a:buFont typeface="Wingdings" pitchFamily="2" charset="2"/>
                    <a:buChar char="t"/>
                  </a:pPr>
                  <a:r>
                    <a:rPr lang="en-US" sz="400" b="1" dirty="0">
                      <a:solidFill>
                        <a:srgbClr val="0033CC"/>
                      </a:solidFill>
                      <a:latin typeface="Arial" charset="0"/>
                    </a:rPr>
                    <a:t>Digital Repository </a:t>
                  </a:r>
                  <a:r>
                    <a:rPr lang="en-US" sz="400" b="1" dirty="0" smtClean="0">
                      <a:solidFill>
                        <a:srgbClr val="0033CC"/>
                      </a:solidFill>
                      <a:latin typeface="Arial" charset="0"/>
                    </a:rPr>
                    <a:t>Audit/Certification</a:t>
                  </a:r>
                </a:p>
                <a:p>
                  <a:pPr marL="112713" indent="-112713" algn="l">
                    <a:lnSpc>
                      <a:spcPct val="90000"/>
                    </a:lnSpc>
                    <a:buClr>
                      <a:srgbClr val="FF0000"/>
                    </a:buClr>
                    <a:buFont typeface="Wingdings" pitchFamily="2" charset="2"/>
                    <a:buChar char="t"/>
                  </a:pPr>
                  <a:r>
                    <a:rPr lang="en-US" sz="400" b="1" dirty="0" err="1" smtClean="0">
                      <a:solidFill>
                        <a:srgbClr val="0033CC"/>
                      </a:solidFill>
                      <a:latin typeface="Arial" charset="0"/>
                    </a:rPr>
                    <a:t>Telerobotics</a:t>
                  </a:r>
                  <a:endParaRPr lang="en-US" sz="400" b="1" dirty="0">
                    <a:solidFill>
                      <a:srgbClr val="0033CC"/>
                    </a:solidFill>
                    <a:latin typeface="Arial" charset="0"/>
                  </a:endParaRPr>
                </a:p>
              </p:txBody>
            </p:sp>
            <p:sp>
              <p:nvSpPr>
                <p:cNvPr id="316" name="Rounded Rectangle 315"/>
                <p:cNvSpPr/>
                <p:nvPr/>
              </p:nvSpPr>
              <p:spPr bwMode="auto">
                <a:xfrm>
                  <a:off x="7236528" y="5282220"/>
                  <a:ext cx="1386472" cy="363985"/>
                </a:xfrm>
                <a:prstGeom prst="roundRect">
                  <a:avLst>
                    <a:gd name="adj" fmla="val 16667"/>
                  </a:avLst>
                </a:prstGeom>
                <a:solidFill>
                  <a:srgbClr val="FF0000"/>
                </a:solidFill>
                <a:ln w="25400">
                  <a:solidFill>
                    <a:srgbClr val="FF0000"/>
                  </a:solidFill>
                </a:ln>
                <a:effectLst>
                  <a:outerShdw blurRad="50800" dist="38100" dir="2700000" algn="tl" rotWithShape="0">
                    <a:srgbClr val="000000">
                      <a:alpha val="43000"/>
                    </a:srgbClr>
                  </a:outerShdw>
                </a:effectLst>
              </p:spPr>
              <p:txBody>
                <a:bodyPr wrap="none" rtlCol="0" anchor="ctr"/>
                <a:lstStyle/>
                <a:p>
                  <a:pPr algn="ctr" fontAlgn="auto">
                    <a:spcBef>
                      <a:spcPts val="0"/>
                    </a:spcBef>
                    <a:spcAft>
                      <a:spcPts val="0"/>
                    </a:spcAft>
                    <a:defRPr/>
                  </a:pPr>
                  <a:r>
                    <a:rPr lang="en-US" sz="700" b="1" dirty="0" smtClean="0">
                      <a:solidFill>
                        <a:srgbClr val="FFFFFF"/>
                      </a:solidFill>
                      <a:latin typeface="Arial Narrow"/>
                      <a:cs typeface="Arial Narrow"/>
                    </a:rPr>
                    <a:t>Mission Ops &amp;</a:t>
                  </a:r>
                </a:p>
                <a:p>
                  <a:pPr algn="ctr" fontAlgn="auto">
                    <a:spcBef>
                      <a:spcPts val="0"/>
                    </a:spcBef>
                    <a:spcAft>
                      <a:spcPts val="0"/>
                    </a:spcAft>
                    <a:defRPr/>
                  </a:pPr>
                  <a:r>
                    <a:rPr lang="en-US" sz="700" b="1" dirty="0" smtClean="0">
                      <a:solidFill>
                        <a:srgbClr val="FFFFFF"/>
                      </a:solidFill>
                      <a:latin typeface="Arial Narrow"/>
                      <a:cs typeface="Arial Narrow"/>
                    </a:rPr>
                    <a:t>Info Mgt Services</a:t>
                  </a:r>
                </a:p>
              </p:txBody>
            </p:sp>
          </p:grpSp>
          <p:sp>
            <p:nvSpPr>
              <p:cNvPr id="194" name="Rounded Rectangle 193"/>
              <p:cNvSpPr/>
              <p:nvPr/>
            </p:nvSpPr>
            <p:spPr bwMode="auto">
              <a:xfrm>
                <a:off x="5546924" y="1445457"/>
                <a:ext cx="1386472" cy="5705451"/>
              </a:xfrm>
              <a:prstGeom prst="roundRect">
                <a:avLst/>
              </a:prstGeom>
              <a:gradFill>
                <a:gsLst>
                  <a:gs pos="0">
                    <a:srgbClr val="FFCCFF"/>
                  </a:gs>
                  <a:gs pos="100000">
                    <a:srgbClr val="FFE1FF"/>
                  </a:gs>
                </a:gsLst>
                <a:lin ang="5400000" scaled="0"/>
              </a:gradFill>
              <a:ln w="38100">
                <a:noFill/>
                <a:round/>
                <a:headEnd/>
                <a:tailEnd/>
              </a:ln>
            </p:spPr>
            <p:txBody>
              <a:bodyPr wrap="none" rtlCol="0" anchor="ctr"/>
              <a:lstStyle/>
              <a:p>
                <a:pPr algn="ctr"/>
                <a:endParaRPr lang="en-US" sz="1050"/>
              </a:p>
            </p:txBody>
          </p:sp>
          <p:grpSp>
            <p:nvGrpSpPr>
              <p:cNvPr id="195" name="Group 215"/>
              <p:cNvGrpSpPr/>
              <p:nvPr/>
            </p:nvGrpSpPr>
            <p:grpSpPr>
              <a:xfrm>
                <a:off x="5430255" y="5096575"/>
                <a:ext cx="1722175" cy="1802545"/>
                <a:chOff x="5430255" y="5282220"/>
                <a:chExt cx="1965325" cy="1802545"/>
              </a:xfrm>
            </p:grpSpPr>
            <p:sp>
              <p:nvSpPr>
                <p:cNvPr id="313" name="Text Box 166"/>
                <p:cNvSpPr txBox="1">
                  <a:spLocks noChangeArrowheads="1"/>
                </p:cNvSpPr>
                <p:nvPr/>
              </p:nvSpPr>
              <p:spPr bwMode="auto">
                <a:xfrm>
                  <a:off x="5430255" y="5712704"/>
                  <a:ext cx="1965325" cy="1372061"/>
                </a:xfrm>
                <a:prstGeom prst="rect">
                  <a:avLst/>
                </a:prstGeom>
                <a:noFill/>
                <a:ln w="9525">
                  <a:noFill/>
                  <a:miter lim="800000"/>
                  <a:headEnd/>
                  <a:tailEnd/>
                </a:ln>
              </p:spPr>
              <p:txBody>
                <a:bodyPr>
                  <a:spAutoFit/>
                </a:bodyPr>
                <a:lstStyle/>
                <a:p>
                  <a:pPr marL="112713" indent="-112713" algn="l">
                    <a:lnSpc>
                      <a:spcPct val="90000"/>
                    </a:lnSpc>
                    <a:buFont typeface="Wingdings" pitchFamily="2" charset="2"/>
                    <a:buChar char="t"/>
                  </a:pPr>
                  <a:r>
                    <a:rPr lang="en-US" sz="400" b="1" strike="sngStrike" dirty="0" smtClean="0">
                      <a:solidFill>
                        <a:srgbClr val="0033CC"/>
                      </a:solidFill>
                      <a:latin typeface="Arial" charset="0"/>
                    </a:rPr>
                    <a:t>Asynchronous </a:t>
                  </a:r>
                  <a:r>
                    <a:rPr lang="en-US" sz="400" b="1" strike="sngStrike" dirty="0">
                      <a:solidFill>
                        <a:srgbClr val="0033CC"/>
                      </a:solidFill>
                      <a:latin typeface="Arial" charset="0"/>
                    </a:rPr>
                    <a:t>Messaging</a:t>
                  </a:r>
                </a:p>
                <a:p>
                  <a:pPr marL="112713" indent="-112713" algn="l">
                    <a:lnSpc>
                      <a:spcPct val="90000"/>
                    </a:lnSpc>
                    <a:buFont typeface="Wingdings" pitchFamily="2" charset="2"/>
                    <a:buChar char="t"/>
                  </a:pPr>
                  <a:r>
                    <a:rPr lang="en-US" sz="400" b="1" strike="sngStrike" dirty="0">
                      <a:solidFill>
                        <a:srgbClr val="0033CC"/>
                      </a:solidFill>
                      <a:latin typeface="Arial" charset="0"/>
                    </a:rPr>
                    <a:t>IP-over-CCSDS Links</a:t>
                  </a:r>
                </a:p>
                <a:p>
                  <a:pPr marL="112713" indent="-112713" algn="l">
                    <a:lnSpc>
                      <a:spcPct val="90000"/>
                    </a:lnSpc>
                    <a:buFont typeface="Wingdings" pitchFamily="2" charset="2"/>
                    <a:buChar char="t"/>
                  </a:pPr>
                  <a:r>
                    <a:rPr lang="en-US" sz="400" b="1" dirty="0">
                      <a:solidFill>
                        <a:srgbClr val="0033CC"/>
                      </a:solidFill>
                      <a:latin typeface="Arial" charset="0"/>
                    </a:rPr>
                    <a:t>Motion Imagery &amp; Apps</a:t>
                  </a:r>
                </a:p>
                <a:p>
                  <a:pPr marL="112713" indent="-112713" algn="l">
                    <a:lnSpc>
                      <a:spcPct val="90000"/>
                    </a:lnSpc>
                    <a:buFont typeface="Wingdings" pitchFamily="2" charset="2"/>
                    <a:buChar char="t"/>
                  </a:pPr>
                  <a:r>
                    <a:rPr lang="en-US" sz="400" b="1" dirty="0">
                      <a:solidFill>
                        <a:srgbClr val="0033CC"/>
                      </a:solidFill>
                      <a:latin typeface="Arial" charset="0"/>
                    </a:rPr>
                    <a:t>Delay Tolerant Networking</a:t>
                  </a:r>
                </a:p>
                <a:p>
                  <a:pPr marL="112713" indent="-112713" algn="l">
                    <a:lnSpc>
                      <a:spcPct val="90000"/>
                    </a:lnSpc>
                    <a:buFont typeface="Wingdings" pitchFamily="2" charset="2"/>
                    <a:buChar char="t"/>
                  </a:pPr>
                  <a:r>
                    <a:rPr lang="en-US" sz="400" b="1" dirty="0" smtClean="0">
                      <a:solidFill>
                        <a:srgbClr val="0033CC"/>
                      </a:solidFill>
                      <a:latin typeface="Arial" charset="0"/>
                    </a:rPr>
                    <a:t>Voice</a:t>
                  </a:r>
                </a:p>
                <a:p>
                  <a:pPr marL="112713" indent="-112713" algn="l">
                    <a:lnSpc>
                      <a:spcPct val="90000"/>
                    </a:lnSpc>
                    <a:buClr>
                      <a:schemeClr val="accent5">
                        <a:lumMod val="50000"/>
                      </a:schemeClr>
                    </a:buClr>
                    <a:buFont typeface="Wingdings" pitchFamily="2" charset="2"/>
                    <a:buChar char="t"/>
                  </a:pPr>
                  <a:r>
                    <a:rPr lang="en-US" sz="400" b="1" dirty="0" smtClean="0">
                      <a:solidFill>
                        <a:srgbClr val="0033CC"/>
                      </a:solidFill>
                      <a:latin typeface="Arial" charset="0"/>
                    </a:rPr>
                    <a:t>CFDP over Encapsulation</a:t>
                  </a:r>
                  <a:endParaRPr lang="en-US" sz="400" b="1" dirty="0">
                    <a:solidFill>
                      <a:srgbClr val="0033CC"/>
                    </a:solidFill>
                    <a:latin typeface="Arial" charset="0"/>
                  </a:endParaRPr>
                </a:p>
              </p:txBody>
            </p:sp>
            <p:sp>
              <p:nvSpPr>
                <p:cNvPr id="314" name="Rounded Rectangle 313"/>
                <p:cNvSpPr/>
                <p:nvPr/>
              </p:nvSpPr>
              <p:spPr bwMode="auto">
                <a:xfrm>
                  <a:off x="5546923" y="5282220"/>
                  <a:ext cx="1588824" cy="363985"/>
                </a:xfrm>
                <a:prstGeom prst="roundRect">
                  <a:avLst>
                    <a:gd name="adj" fmla="val 16667"/>
                  </a:avLst>
                </a:prstGeom>
                <a:solidFill>
                  <a:srgbClr val="FF33CC"/>
                </a:solidFill>
                <a:ln w="38100">
                  <a:noFill/>
                  <a:round/>
                  <a:headEnd/>
                  <a:tailEnd/>
                </a:ln>
                <a:effectLst>
                  <a:outerShdw blurRad="50800" dist="38100" dir="2700000" algn="tl" rotWithShape="0">
                    <a:prstClr val="black">
                      <a:alpha val="40000"/>
                    </a:prstClr>
                  </a:outerShdw>
                </a:effectLst>
              </p:spPr>
              <p:txBody>
                <a:bodyPr wrap="none" rtlCol="0" anchor="ctr"/>
                <a:lstStyle/>
                <a:p>
                  <a:pPr algn="ctr" fontAlgn="auto">
                    <a:spcBef>
                      <a:spcPts val="0"/>
                    </a:spcBef>
                    <a:spcAft>
                      <a:spcPts val="0"/>
                    </a:spcAft>
                    <a:defRPr/>
                  </a:pPr>
                  <a:r>
                    <a:rPr lang="en-US" sz="700" b="1" dirty="0" smtClean="0">
                      <a:solidFill>
                        <a:srgbClr val="FFFFFF"/>
                      </a:solidFill>
                      <a:latin typeface="Arial Narrow"/>
                      <a:cs typeface="Arial Narrow"/>
                    </a:rPr>
                    <a:t>Space Internetworking</a:t>
                  </a:r>
                </a:p>
                <a:p>
                  <a:pPr algn="ctr" fontAlgn="auto">
                    <a:spcBef>
                      <a:spcPts val="0"/>
                    </a:spcBef>
                    <a:spcAft>
                      <a:spcPts val="0"/>
                    </a:spcAft>
                    <a:defRPr/>
                  </a:pPr>
                  <a:r>
                    <a:rPr lang="en-US" sz="700" b="1" dirty="0" smtClean="0">
                      <a:solidFill>
                        <a:srgbClr val="FFFFFF"/>
                      </a:solidFill>
                      <a:latin typeface="Arial Narrow"/>
                      <a:cs typeface="Arial Narrow"/>
                    </a:rPr>
                    <a:t>Services</a:t>
                  </a:r>
                </a:p>
              </p:txBody>
            </p:sp>
          </p:grpSp>
          <p:sp>
            <p:nvSpPr>
              <p:cNvPr id="196" name="Rounded Rectangle 195"/>
              <p:cNvSpPr/>
              <p:nvPr/>
            </p:nvSpPr>
            <p:spPr bwMode="auto">
              <a:xfrm>
                <a:off x="3875075" y="1445457"/>
                <a:ext cx="1386472" cy="5705451"/>
              </a:xfrm>
              <a:prstGeom prst="roundRect">
                <a:avLst/>
              </a:prstGeom>
              <a:gradFill>
                <a:gsLst>
                  <a:gs pos="0">
                    <a:srgbClr val="FFE3AB"/>
                  </a:gs>
                  <a:gs pos="100000">
                    <a:srgbClr val="FFEED5"/>
                  </a:gs>
                </a:gsLst>
                <a:lin ang="5400000" scaled="0"/>
              </a:gradFill>
              <a:ln w="38100">
                <a:noFill/>
                <a:round/>
                <a:headEnd/>
                <a:tailEnd/>
              </a:ln>
            </p:spPr>
            <p:txBody>
              <a:bodyPr wrap="none" rtlCol="0" anchor="ctr"/>
              <a:lstStyle/>
              <a:p>
                <a:pPr algn="ctr"/>
                <a:endParaRPr lang="en-US" sz="1050"/>
              </a:p>
            </p:txBody>
          </p:sp>
          <p:grpSp>
            <p:nvGrpSpPr>
              <p:cNvPr id="197" name="Group 211"/>
              <p:cNvGrpSpPr/>
              <p:nvPr/>
            </p:nvGrpSpPr>
            <p:grpSpPr>
              <a:xfrm>
                <a:off x="3754281" y="5096575"/>
                <a:ext cx="1536456" cy="1253647"/>
                <a:chOff x="3754281" y="5282220"/>
                <a:chExt cx="1536456" cy="1253647"/>
              </a:xfrm>
            </p:grpSpPr>
            <p:sp>
              <p:nvSpPr>
                <p:cNvPr id="311" name="Text Box 162"/>
                <p:cNvSpPr txBox="1">
                  <a:spLocks noChangeArrowheads="1"/>
                </p:cNvSpPr>
                <p:nvPr/>
              </p:nvSpPr>
              <p:spPr bwMode="auto">
                <a:xfrm>
                  <a:off x="3754281" y="5705410"/>
                  <a:ext cx="1536456" cy="830457"/>
                </a:xfrm>
                <a:prstGeom prst="rect">
                  <a:avLst/>
                </a:prstGeom>
                <a:noFill/>
                <a:ln w="9525">
                  <a:noFill/>
                  <a:miter lim="800000"/>
                  <a:headEnd/>
                  <a:tailEnd/>
                </a:ln>
              </p:spPr>
              <p:txBody>
                <a:bodyPr wrap="square">
                  <a:spAutoFit/>
                </a:bodyPr>
                <a:lstStyle/>
                <a:p>
                  <a:pPr marL="112713" indent="-112713" algn="l">
                    <a:lnSpc>
                      <a:spcPct val="90000"/>
                    </a:lnSpc>
                    <a:buFont typeface="Wingdings" pitchFamily="2" charset="2"/>
                    <a:buChar char="t"/>
                  </a:pPr>
                  <a:r>
                    <a:rPr lang="en-US" sz="400" b="1" dirty="0">
                      <a:solidFill>
                        <a:srgbClr val="0033CC"/>
                      </a:solidFill>
                      <a:latin typeface="Arial" charset="0"/>
                    </a:rPr>
                    <a:t>CS Service </a:t>
                  </a:r>
                  <a:r>
                    <a:rPr lang="en-US" sz="400" b="1" dirty="0" smtClean="0">
                      <a:solidFill>
                        <a:srgbClr val="0033CC"/>
                      </a:solidFill>
                      <a:latin typeface="Arial" charset="0"/>
                    </a:rPr>
                    <a:t>Management</a:t>
                  </a:r>
                  <a:endParaRPr lang="en-US" sz="400" b="1" dirty="0">
                    <a:solidFill>
                      <a:srgbClr val="0033CC"/>
                    </a:solidFill>
                    <a:latin typeface="Arial" charset="0"/>
                  </a:endParaRPr>
                </a:p>
                <a:p>
                  <a:pPr marL="112713" indent="-112713" algn="l">
                    <a:lnSpc>
                      <a:spcPct val="90000"/>
                    </a:lnSpc>
                    <a:buFont typeface="Wingdings" pitchFamily="2" charset="2"/>
                    <a:buChar char="t"/>
                  </a:pPr>
                  <a:r>
                    <a:rPr lang="en-US" sz="400" b="1" dirty="0">
                      <a:solidFill>
                        <a:srgbClr val="0033CC"/>
                      </a:solidFill>
                      <a:latin typeface="Arial" charset="0"/>
                    </a:rPr>
                    <a:t>CS </a:t>
                  </a:r>
                  <a:r>
                    <a:rPr lang="en-US" sz="400" b="1" dirty="0" smtClean="0">
                      <a:solidFill>
                        <a:srgbClr val="0033CC"/>
                      </a:solidFill>
                      <a:latin typeface="Arial" charset="0"/>
                    </a:rPr>
                    <a:t>Transfer Services</a:t>
                  </a:r>
                  <a:endParaRPr lang="en-US" sz="400" b="1" dirty="0">
                    <a:solidFill>
                      <a:srgbClr val="0033CC"/>
                    </a:solidFill>
                    <a:latin typeface="Arial" charset="0"/>
                  </a:endParaRPr>
                </a:p>
                <a:p>
                  <a:pPr marL="112713" indent="-112713" algn="l">
                    <a:lnSpc>
                      <a:spcPct val="90000"/>
                    </a:lnSpc>
                    <a:buFont typeface="Wingdings" pitchFamily="2" charset="2"/>
                    <a:buChar char="t"/>
                  </a:pPr>
                  <a:r>
                    <a:rPr lang="en-US" sz="400" b="1" dirty="0">
                      <a:solidFill>
                        <a:srgbClr val="0033CC"/>
                      </a:solidFill>
                      <a:latin typeface="Arial" charset="0"/>
                    </a:rPr>
                    <a:t>Cross </a:t>
                  </a:r>
                  <a:r>
                    <a:rPr lang="en-US" sz="400" b="1" dirty="0" smtClean="0">
                      <a:solidFill>
                        <a:srgbClr val="0033CC"/>
                      </a:solidFill>
                      <a:latin typeface="Arial" charset="0"/>
                    </a:rPr>
                    <a:t>Supt Service Arch.</a:t>
                  </a:r>
                  <a:endParaRPr lang="en-US" sz="400" b="1" dirty="0">
                    <a:solidFill>
                      <a:srgbClr val="0033CC"/>
                    </a:solidFill>
                    <a:latin typeface="Arial" charset="0"/>
                  </a:endParaRPr>
                </a:p>
              </p:txBody>
            </p:sp>
            <p:sp>
              <p:nvSpPr>
                <p:cNvPr id="312" name="Rounded Rectangle 311"/>
                <p:cNvSpPr/>
                <p:nvPr/>
              </p:nvSpPr>
              <p:spPr bwMode="auto">
                <a:xfrm>
                  <a:off x="3875075" y="5282220"/>
                  <a:ext cx="1386472" cy="363985"/>
                </a:xfrm>
                <a:prstGeom prst="roundRect">
                  <a:avLst>
                    <a:gd name="adj" fmla="val 16667"/>
                  </a:avLst>
                </a:prstGeom>
                <a:solidFill>
                  <a:srgbClr val="FF9900"/>
                </a:solidFill>
                <a:ln w="38100">
                  <a:noFill/>
                  <a:round/>
                  <a:headEnd/>
                  <a:tailEnd/>
                </a:ln>
              </p:spPr>
              <p:txBody>
                <a:bodyPr wrap="none" rtlCol="0" anchor="ctr"/>
                <a:lstStyle/>
                <a:p>
                  <a:pPr algn="ctr" fontAlgn="auto">
                    <a:spcBef>
                      <a:spcPts val="0"/>
                    </a:spcBef>
                    <a:spcAft>
                      <a:spcPts val="0"/>
                    </a:spcAft>
                    <a:defRPr/>
                  </a:pPr>
                  <a:r>
                    <a:rPr lang="en-US" sz="700" b="1" dirty="0" smtClean="0">
                      <a:solidFill>
                        <a:srgbClr val="FFFFFF"/>
                      </a:solidFill>
                      <a:latin typeface="Arial Narrow"/>
                      <a:cs typeface="Arial Narrow"/>
                    </a:rPr>
                    <a:t>Cross Support</a:t>
                  </a:r>
                </a:p>
                <a:p>
                  <a:pPr algn="ctr" fontAlgn="auto">
                    <a:spcBef>
                      <a:spcPts val="0"/>
                    </a:spcBef>
                    <a:spcAft>
                      <a:spcPts val="0"/>
                    </a:spcAft>
                    <a:defRPr/>
                  </a:pPr>
                  <a:r>
                    <a:rPr lang="en-US" sz="700" b="1" dirty="0" smtClean="0">
                      <a:solidFill>
                        <a:srgbClr val="FFFFFF"/>
                      </a:solidFill>
                      <a:latin typeface="Arial Narrow"/>
                      <a:cs typeface="Arial Narrow"/>
                    </a:rPr>
                    <a:t>Services</a:t>
                  </a:r>
                  <a:endParaRPr lang="en-US" sz="700" b="1" dirty="0">
                    <a:solidFill>
                      <a:srgbClr val="FFFFFF"/>
                    </a:solidFill>
                    <a:latin typeface="Arial Narrow"/>
                    <a:cs typeface="Arial Narrow"/>
                  </a:endParaRPr>
                </a:p>
              </p:txBody>
            </p:sp>
          </p:grpSp>
          <p:grpSp>
            <p:nvGrpSpPr>
              <p:cNvPr id="198" name="Group 209"/>
              <p:cNvGrpSpPr/>
              <p:nvPr/>
            </p:nvGrpSpPr>
            <p:grpSpPr>
              <a:xfrm>
                <a:off x="4087184" y="2390216"/>
                <a:ext cx="1678008" cy="1633054"/>
                <a:chOff x="4087184" y="2575861"/>
                <a:chExt cx="1678008" cy="1633054"/>
              </a:xfrm>
              <a:effectLst>
                <a:glow rad="63500">
                  <a:schemeClr val="accent4">
                    <a:satMod val="175000"/>
                    <a:alpha val="40000"/>
                  </a:schemeClr>
                </a:glow>
              </a:effectLst>
            </p:grpSpPr>
            <p:sp>
              <p:nvSpPr>
                <p:cNvPr id="307" name="Rectangle 308"/>
                <p:cNvSpPr>
                  <a:spLocks noChangeArrowheads="1"/>
                </p:cNvSpPr>
                <p:nvPr/>
              </p:nvSpPr>
              <p:spPr bwMode="auto">
                <a:xfrm>
                  <a:off x="4109963" y="2586229"/>
                  <a:ext cx="1655229" cy="318268"/>
                </a:xfrm>
                <a:prstGeom prst="rect">
                  <a:avLst/>
                </a:prstGeom>
                <a:solidFill>
                  <a:srgbClr val="FF9933"/>
                </a:solidFill>
                <a:ln w="38100">
                  <a:noFill/>
                  <a:round/>
                  <a:headEnd/>
                  <a:tailEnd/>
                </a:ln>
              </p:spPr>
              <p:txBody>
                <a:bodyPr wrap="none" anchor="ctr"/>
                <a:lstStyle/>
                <a:p>
                  <a:endParaRPr lang="en-GB" sz="1050">
                    <a:solidFill>
                      <a:srgbClr val="000000"/>
                    </a:solidFill>
                  </a:endParaRPr>
                </a:p>
              </p:txBody>
            </p:sp>
            <p:sp>
              <p:nvSpPr>
                <p:cNvPr id="308" name="Rectangle 309"/>
                <p:cNvSpPr>
                  <a:spLocks noChangeArrowheads="1"/>
                </p:cNvSpPr>
                <p:nvPr/>
              </p:nvSpPr>
              <p:spPr bwMode="auto">
                <a:xfrm>
                  <a:off x="4087184" y="3853124"/>
                  <a:ext cx="1662822" cy="297209"/>
                </a:xfrm>
                <a:prstGeom prst="rect">
                  <a:avLst/>
                </a:prstGeom>
                <a:solidFill>
                  <a:srgbClr val="FF9933"/>
                </a:solidFill>
                <a:ln w="38100">
                  <a:noFill/>
                  <a:round/>
                  <a:headEnd/>
                  <a:tailEnd/>
                </a:ln>
              </p:spPr>
              <p:txBody>
                <a:bodyPr wrap="none" anchor="ctr"/>
                <a:lstStyle/>
                <a:p>
                  <a:endParaRPr lang="en-GB" sz="1050">
                    <a:solidFill>
                      <a:srgbClr val="000000"/>
                    </a:solidFill>
                  </a:endParaRPr>
                </a:p>
              </p:txBody>
            </p:sp>
            <p:sp>
              <p:nvSpPr>
                <p:cNvPr id="309" name="Rectangle 310"/>
                <p:cNvSpPr>
                  <a:spLocks noChangeArrowheads="1"/>
                </p:cNvSpPr>
                <p:nvPr/>
              </p:nvSpPr>
              <p:spPr bwMode="auto">
                <a:xfrm rot="3372725">
                  <a:off x="4243419" y="3238135"/>
                  <a:ext cx="1549653" cy="274584"/>
                </a:xfrm>
                <a:prstGeom prst="rect">
                  <a:avLst/>
                </a:prstGeom>
                <a:solidFill>
                  <a:srgbClr val="FF9933"/>
                </a:solidFill>
                <a:ln w="38100">
                  <a:noFill/>
                  <a:round/>
                  <a:headEnd/>
                  <a:tailEnd/>
                </a:ln>
              </p:spPr>
              <p:txBody>
                <a:bodyPr wrap="none" anchor="ctr"/>
                <a:lstStyle/>
                <a:p>
                  <a:endParaRPr lang="en-GB" sz="1050">
                    <a:solidFill>
                      <a:srgbClr val="000000"/>
                    </a:solidFill>
                  </a:endParaRPr>
                </a:p>
              </p:txBody>
            </p:sp>
            <p:sp>
              <p:nvSpPr>
                <p:cNvPr id="310" name="Rectangle 312"/>
                <p:cNvSpPr>
                  <a:spLocks noChangeArrowheads="1"/>
                </p:cNvSpPr>
                <p:nvPr/>
              </p:nvSpPr>
              <p:spPr bwMode="auto">
                <a:xfrm rot="18236087" flipH="1">
                  <a:off x="4195108" y="3253303"/>
                  <a:ext cx="1633054" cy="278170"/>
                </a:xfrm>
                <a:prstGeom prst="rect">
                  <a:avLst/>
                </a:prstGeom>
                <a:solidFill>
                  <a:srgbClr val="FF9933"/>
                </a:solidFill>
                <a:ln w="38100">
                  <a:noFill/>
                  <a:round/>
                  <a:headEnd/>
                  <a:tailEnd/>
                </a:ln>
              </p:spPr>
              <p:txBody>
                <a:bodyPr wrap="none" anchor="ctr"/>
                <a:lstStyle/>
                <a:p>
                  <a:endParaRPr lang="en-GB" sz="1050">
                    <a:solidFill>
                      <a:srgbClr val="000000"/>
                    </a:solidFill>
                  </a:endParaRPr>
                </a:p>
              </p:txBody>
            </p:sp>
          </p:grpSp>
          <p:grpSp>
            <p:nvGrpSpPr>
              <p:cNvPr id="199" name="Group 210"/>
              <p:cNvGrpSpPr/>
              <p:nvPr/>
            </p:nvGrpSpPr>
            <p:grpSpPr>
              <a:xfrm>
                <a:off x="4121277" y="2457731"/>
                <a:ext cx="1676215" cy="1449943"/>
                <a:chOff x="4111753" y="2643376"/>
                <a:chExt cx="1676215" cy="1449943"/>
              </a:xfrm>
            </p:grpSpPr>
            <p:sp>
              <p:nvSpPr>
                <p:cNvPr id="303" name="Rectangle 430"/>
                <p:cNvSpPr>
                  <a:spLocks noChangeArrowheads="1"/>
                </p:cNvSpPr>
                <p:nvPr/>
              </p:nvSpPr>
              <p:spPr bwMode="auto">
                <a:xfrm>
                  <a:off x="4151722" y="3901922"/>
                  <a:ext cx="1636246" cy="191397"/>
                </a:xfrm>
                <a:prstGeom prst="rect">
                  <a:avLst/>
                </a:prstGeom>
                <a:solidFill>
                  <a:srgbClr val="00B050"/>
                </a:solidFill>
                <a:ln w="38100">
                  <a:noFill/>
                  <a:round/>
                  <a:headEnd/>
                  <a:tailEnd/>
                </a:ln>
              </p:spPr>
              <p:txBody>
                <a:bodyPr wrap="none" anchor="ctr"/>
                <a:lstStyle/>
                <a:p>
                  <a:endParaRPr lang="en-GB" sz="1050">
                    <a:solidFill>
                      <a:srgbClr val="000000"/>
                    </a:solidFill>
                  </a:endParaRPr>
                </a:p>
              </p:txBody>
            </p:sp>
            <p:sp>
              <p:nvSpPr>
                <p:cNvPr id="304" name="Rectangle 431"/>
                <p:cNvSpPr>
                  <a:spLocks noChangeArrowheads="1"/>
                </p:cNvSpPr>
                <p:nvPr/>
              </p:nvSpPr>
              <p:spPr bwMode="auto">
                <a:xfrm>
                  <a:off x="4140332" y="2643376"/>
                  <a:ext cx="1636247" cy="216040"/>
                </a:xfrm>
                <a:prstGeom prst="rect">
                  <a:avLst/>
                </a:prstGeom>
                <a:solidFill>
                  <a:srgbClr val="00B050"/>
                </a:solidFill>
                <a:ln w="38100">
                  <a:noFill/>
                  <a:round/>
                  <a:headEnd/>
                  <a:tailEnd/>
                </a:ln>
              </p:spPr>
              <p:txBody>
                <a:bodyPr wrap="none" anchor="ctr"/>
                <a:lstStyle/>
                <a:p>
                  <a:endParaRPr lang="en-GB" sz="1050">
                    <a:solidFill>
                      <a:srgbClr val="000000"/>
                    </a:solidFill>
                  </a:endParaRPr>
                </a:p>
              </p:txBody>
            </p:sp>
            <p:sp>
              <p:nvSpPr>
                <p:cNvPr id="305" name="Freeform 432"/>
                <p:cNvSpPr>
                  <a:spLocks noChangeArrowheads="1"/>
                </p:cNvSpPr>
                <p:nvPr/>
              </p:nvSpPr>
              <p:spPr bwMode="auto">
                <a:xfrm>
                  <a:off x="4134155" y="2663946"/>
                  <a:ext cx="1647636" cy="1421228"/>
                </a:xfrm>
                <a:custGeom>
                  <a:avLst/>
                  <a:gdLst>
                    <a:gd name="T0" fmla="*/ 0 w 2066925"/>
                    <a:gd name="T1" fmla="*/ 0 h 1662112"/>
                    <a:gd name="T2" fmla="*/ 647700 w 2066925"/>
                    <a:gd name="T3" fmla="*/ 4762 h 1662112"/>
                    <a:gd name="T4" fmla="*/ 823912 w 2066925"/>
                    <a:gd name="T5" fmla="*/ 233362 h 1662112"/>
                    <a:gd name="T6" fmla="*/ 1690686 w 2066925"/>
                    <a:gd name="T7" fmla="*/ 1452563 h 1662112"/>
                    <a:gd name="T8" fmla="*/ 2062161 w 2066925"/>
                    <a:gd name="T9" fmla="*/ 1447801 h 1662112"/>
                    <a:gd name="T10" fmla="*/ 2066924 w 2066925"/>
                    <a:gd name="T11" fmla="*/ 1657351 h 1662112"/>
                    <a:gd name="T12" fmla="*/ 1552574 w 2066925"/>
                    <a:gd name="T13" fmla="*/ 1662113 h 1662112"/>
                    <a:gd name="T14" fmla="*/ 1428749 w 2066925"/>
                    <a:gd name="T15" fmla="*/ 1452563 h 1662112"/>
                    <a:gd name="T16" fmla="*/ 559593 w 2066925"/>
                    <a:gd name="T17" fmla="*/ 223837 h 1662112"/>
                    <a:gd name="T18" fmla="*/ 9525 w 2066925"/>
                    <a:gd name="T19" fmla="*/ 228600 h 1662112"/>
                    <a:gd name="T20" fmla="*/ 0 w 2066925"/>
                    <a:gd name="T21" fmla="*/ 0 h 16621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66925"/>
                    <a:gd name="T34" fmla="*/ 0 h 1662112"/>
                    <a:gd name="T35" fmla="*/ 2066925 w 2066925"/>
                    <a:gd name="T36" fmla="*/ 1662112 h 16621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66925" h="1662112">
                      <a:moveTo>
                        <a:pt x="0" y="0"/>
                      </a:moveTo>
                      <a:lnTo>
                        <a:pt x="647700" y="4762"/>
                      </a:lnTo>
                      <a:lnTo>
                        <a:pt x="823912" y="233362"/>
                      </a:lnTo>
                      <a:lnTo>
                        <a:pt x="1690687" y="1452562"/>
                      </a:lnTo>
                      <a:lnTo>
                        <a:pt x="2062162" y="1447800"/>
                      </a:lnTo>
                      <a:lnTo>
                        <a:pt x="2066925" y="1657350"/>
                      </a:lnTo>
                      <a:lnTo>
                        <a:pt x="1552575" y="1662112"/>
                      </a:lnTo>
                      <a:lnTo>
                        <a:pt x="1428750" y="1452562"/>
                      </a:lnTo>
                      <a:lnTo>
                        <a:pt x="559593" y="223837"/>
                      </a:lnTo>
                      <a:cubicBezTo>
                        <a:pt x="386578" y="227012"/>
                        <a:pt x="261938" y="234957"/>
                        <a:pt x="9525" y="228600"/>
                      </a:cubicBezTo>
                      <a:lnTo>
                        <a:pt x="0" y="0"/>
                      </a:lnTo>
                      <a:close/>
                    </a:path>
                  </a:pathLst>
                </a:custGeom>
                <a:solidFill>
                  <a:srgbClr val="00B050"/>
                </a:solidFill>
                <a:ln w="38100">
                  <a:noFill/>
                  <a:round/>
                  <a:headEnd/>
                  <a:tailEnd/>
                </a:ln>
              </p:spPr>
              <p:txBody>
                <a:bodyPr wrap="none" anchor="ctr"/>
                <a:lstStyle/>
                <a:p>
                  <a:pPr algn="l"/>
                  <a:endParaRPr lang="en-GB" sz="1050">
                    <a:solidFill>
                      <a:srgbClr val="000000"/>
                    </a:solidFill>
                  </a:endParaRPr>
                </a:p>
              </p:txBody>
            </p:sp>
            <p:sp>
              <p:nvSpPr>
                <p:cNvPr id="306" name="Freeform 433"/>
                <p:cNvSpPr>
                  <a:spLocks noChangeArrowheads="1"/>
                </p:cNvSpPr>
                <p:nvPr/>
              </p:nvSpPr>
              <p:spPr bwMode="auto">
                <a:xfrm flipV="1">
                  <a:off x="4111753" y="2658145"/>
                  <a:ext cx="1643839" cy="1410670"/>
                </a:xfrm>
                <a:custGeom>
                  <a:avLst/>
                  <a:gdLst>
                    <a:gd name="T0" fmla="*/ 0 w 2066925"/>
                    <a:gd name="T1" fmla="*/ 0 h 1662112"/>
                    <a:gd name="T2" fmla="*/ 647700 w 2066925"/>
                    <a:gd name="T3" fmla="*/ 4762 h 1662112"/>
                    <a:gd name="T4" fmla="*/ 823912 w 2066925"/>
                    <a:gd name="T5" fmla="*/ 233362 h 1662112"/>
                    <a:gd name="T6" fmla="*/ 1690686 w 2066925"/>
                    <a:gd name="T7" fmla="*/ 1452576 h 1662112"/>
                    <a:gd name="T8" fmla="*/ 2062161 w 2066925"/>
                    <a:gd name="T9" fmla="*/ 1447814 h 1662112"/>
                    <a:gd name="T10" fmla="*/ 2066924 w 2066925"/>
                    <a:gd name="T11" fmla="*/ 1657364 h 1662112"/>
                    <a:gd name="T12" fmla="*/ 1552574 w 2066925"/>
                    <a:gd name="T13" fmla="*/ 1662126 h 1662112"/>
                    <a:gd name="T14" fmla="*/ 1428749 w 2066925"/>
                    <a:gd name="T15" fmla="*/ 1452576 h 1662112"/>
                    <a:gd name="T16" fmla="*/ 559593 w 2066925"/>
                    <a:gd name="T17" fmla="*/ 223837 h 1662112"/>
                    <a:gd name="T18" fmla="*/ 9525 w 2066925"/>
                    <a:gd name="T19" fmla="*/ 228600 h 1662112"/>
                    <a:gd name="T20" fmla="*/ 0 w 2066925"/>
                    <a:gd name="T21" fmla="*/ 0 h 16621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66925"/>
                    <a:gd name="T34" fmla="*/ 0 h 1662112"/>
                    <a:gd name="T35" fmla="*/ 2066925 w 2066925"/>
                    <a:gd name="T36" fmla="*/ 1662112 h 1662112"/>
                    <a:gd name="connsiteX0" fmla="*/ 0 w 2066925"/>
                    <a:gd name="connsiteY0" fmla="*/ 0 h 1662112"/>
                    <a:gd name="connsiteX1" fmla="*/ 647700 w 2066925"/>
                    <a:gd name="connsiteY1" fmla="*/ 4762 h 1662112"/>
                    <a:gd name="connsiteX2" fmla="*/ 823912 w 2066925"/>
                    <a:gd name="connsiteY2" fmla="*/ 233362 h 1662112"/>
                    <a:gd name="connsiteX3" fmla="*/ 1732507 w 2066925"/>
                    <a:gd name="connsiteY3" fmla="*/ 1452562 h 1662112"/>
                    <a:gd name="connsiteX4" fmla="*/ 2062162 w 2066925"/>
                    <a:gd name="connsiteY4" fmla="*/ 1447800 h 1662112"/>
                    <a:gd name="connsiteX5" fmla="*/ 2066925 w 2066925"/>
                    <a:gd name="connsiteY5" fmla="*/ 1657350 h 1662112"/>
                    <a:gd name="connsiteX6" fmla="*/ 1552575 w 2066925"/>
                    <a:gd name="connsiteY6" fmla="*/ 1662112 h 1662112"/>
                    <a:gd name="connsiteX7" fmla="*/ 1428750 w 2066925"/>
                    <a:gd name="connsiteY7" fmla="*/ 1452562 h 1662112"/>
                    <a:gd name="connsiteX8" fmla="*/ 559593 w 2066925"/>
                    <a:gd name="connsiteY8" fmla="*/ 223837 h 1662112"/>
                    <a:gd name="connsiteX9" fmla="*/ 9525 w 2066925"/>
                    <a:gd name="connsiteY9" fmla="*/ 228600 h 1662112"/>
                    <a:gd name="connsiteX10" fmla="*/ 0 w 2066925"/>
                    <a:gd name="connsiteY10" fmla="*/ 0 h 1662112"/>
                    <a:gd name="connsiteX0" fmla="*/ 0 w 2066925"/>
                    <a:gd name="connsiteY0" fmla="*/ 0 h 1662112"/>
                    <a:gd name="connsiteX1" fmla="*/ 713419 w 2066925"/>
                    <a:gd name="connsiteY1" fmla="*/ 15902 h 1662112"/>
                    <a:gd name="connsiteX2" fmla="*/ 823912 w 2066925"/>
                    <a:gd name="connsiteY2" fmla="*/ 233362 h 1662112"/>
                    <a:gd name="connsiteX3" fmla="*/ 1732507 w 2066925"/>
                    <a:gd name="connsiteY3" fmla="*/ 1452562 h 1662112"/>
                    <a:gd name="connsiteX4" fmla="*/ 2062162 w 2066925"/>
                    <a:gd name="connsiteY4" fmla="*/ 1447800 h 1662112"/>
                    <a:gd name="connsiteX5" fmla="*/ 2066925 w 2066925"/>
                    <a:gd name="connsiteY5" fmla="*/ 1657350 h 1662112"/>
                    <a:gd name="connsiteX6" fmla="*/ 1552575 w 2066925"/>
                    <a:gd name="connsiteY6" fmla="*/ 1662112 h 1662112"/>
                    <a:gd name="connsiteX7" fmla="*/ 1428750 w 2066925"/>
                    <a:gd name="connsiteY7" fmla="*/ 1452562 h 1662112"/>
                    <a:gd name="connsiteX8" fmla="*/ 559593 w 2066925"/>
                    <a:gd name="connsiteY8" fmla="*/ 223837 h 1662112"/>
                    <a:gd name="connsiteX9" fmla="*/ 9525 w 2066925"/>
                    <a:gd name="connsiteY9" fmla="*/ 228600 h 1662112"/>
                    <a:gd name="connsiteX10" fmla="*/ 0 w 2066925"/>
                    <a:gd name="connsiteY10" fmla="*/ 0 h 1662112"/>
                    <a:gd name="connsiteX0" fmla="*/ 0 w 2066925"/>
                    <a:gd name="connsiteY0" fmla="*/ 0 h 1662112"/>
                    <a:gd name="connsiteX1" fmla="*/ 713419 w 2066925"/>
                    <a:gd name="connsiteY1" fmla="*/ 15902 h 1662112"/>
                    <a:gd name="connsiteX2" fmla="*/ 871707 w 2066925"/>
                    <a:gd name="connsiteY2" fmla="*/ 233362 h 1662112"/>
                    <a:gd name="connsiteX3" fmla="*/ 1732507 w 2066925"/>
                    <a:gd name="connsiteY3" fmla="*/ 1452562 h 1662112"/>
                    <a:gd name="connsiteX4" fmla="*/ 2062162 w 2066925"/>
                    <a:gd name="connsiteY4" fmla="*/ 1447800 h 1662112"/>
                    <a:gd name="connsiteX5" fmla="*/ 2066925 w 2066925"/>
                    <a:gd name="connsiteY5" fmla="*/ 1657350 h 1662112"/>
                    <a:gd name="connsiteX6" fmla="*/ 1552575 w 2066925"/>
                    <a:gd name="connsiteY6" fmla="*/ 1662112 h 1662112"/>
                    <a:gd name="connsiteX7" fmla="*/ 1428750 w 2066925"/>
                    <a:gd name="connsiteY7" fmla="*/ 1452562 h 1662112"/>
                    <a:gd name="connsiteX8" fmla="*/ 559593 w 2066925"/>
                    <a:gd name="connsiteY8" fmla="*/ 223837 h 1662112"/>
                    <a:gd name="connsiteX9" fmla="*/ 9525 w 2066925"/>
                    <a:gd name="connsiteY9" fmla="*/ 228600 h 1662112"/>
                    <a:gd name="connsiteX10" fmla="*/ 0 w 2066925"/>
                    <a:gd name="connsiteY10" fmla="*/ 0 h 1662112"/>
                    <a:gd name="connsiteX0" fmla="*/ 0 w 2066925"/>
                    <a:gd name="connsiteY0" fmla="*/ 0 h 1662112"/>
                    <a:gd name="connsiteX1" fmla="*/ 713419 w 2066925"/>
                    <a:gd name="connsiteY1" fmla="*/ 15902 h 1662112"/>
                    <a:gd name="connsiteX2" fmla="*/ 1732507 w 2066925"/>
                    <a:gd name="connsiteY2" fmla="*/ 1452562 h 1662112"/>
                    <a:gd name="connsiteX3" fmla="*/ 2062162 w 2066925"/>
                    <a:gd name="connsiteY3" fmla="*/ 1447800 h 1662112"/>
                    <a:gd name="connsiteX4" fmla="*/ 2066925 w 2066925"/>
                    <a:gd name="connsiteY4" fmla="*/ 1657350 h 1662112"/>
                    <a:gd name="connsiteX5" fmla="*/ 1552575 w 2066925"/>
                    <a:gd name="connsiteY5" fmla="*/ 1662112 h 1662112"/>
                    <a:gd name="connsiteX6" fmla="*/ 1428750 w 2066925"/>
                    <a:gd name="connsiteY6" fmla="*/ 1452562 h 1662112"/>
                    <a:gd name="connsiteX7" fmla="*/ 559593 w 2066925"/>
                    <a:gd name="connsiteY7" fmla="*/ 223837 h 1662112"/>
                    <a:gd name="connsiteX8" fmla="*/ 9525 w 2066925"/>
                    <a:gd name="connsiteY8" fmla="*/ 228600 h 1662112"/>
                    <a:gd name="connsiteX9" fmla="*/ 0 w 2066925"/>
                    <a:gd name="connsiteY9" fmla="*/ 0 h 1662112"/>
                    <a:gd name="connsiteX0" fmla="*/ 0 w 2066925"/>
                    <a:gd name="connsiteY0" fmla="*/ 0 h 1662112"/>
                    <a:gd name="connsiteX1" fmla="*/ 713419 w 2066925"/>
                    <a:gd name="connsiteY1" fmla="*/ 15902 h 1662112"/>
                    <a:gd name="connsiteX2" fmla="*/ 1732507 w 2066925"/>
                    <a:gd name="connsiteY2" fmla="*/ 1452562 h 1662112"/>
                    <a:gd name="connsiteX3" fmla="*/ 2062162 w 2066925"/>
                    <a:gd name="connsiteY3" fmla="*/ 1447800 h 1662112"/>
                    <a:gd name="connsiteX4" fmla="*/ 2066925 w 2066925"/>
                    <a:gd name="connsiteY4" fmla="*/ 1657350 h 1662112"/>
                    <a:gd name="connsiteX5" fmla="*/ 1552575 w 2066925"/>
                    <a:gd name="connsiteY5" fmla="*/ 1662112 h 1662112"/>
                    <a:gd name="connsiteX6" fmla="*/ 1428750 w 2066925"/>
                    <a:gd name="connsiteY6" fmla="*/ 1452562 h 1662112"/>
                    <a:gd name="connsiteX7" fmla="*/ 1421686 w 2066925"/>
                    <a:gd name="connsiteY7" fmla="*/ 1449108 h 1662112"/>
                    <a:gd name="connsiteX8" fmla="*/ 559593 w 2066925"/>
                    <a:gd name="connsiteY8" fmla="*/ 223837 h 1662112"/>
                    <a:gd name="connsiteX9" fmla="*/ 9525 w 2066925"/>
                    <a:gd name="connsiteY9" fmla="*/ 228600 h 1662112"/>
                    <a:gd name="connsiteX10" fmla="*/ 0 w 2066925"/>
                    <a:gd name="connsiteY10" fmla="*/ 0 h 1662112"/>
                    <a:gd name="connsiteX0" fmla="*/ 0 w 2066925"/>
                    <a:gd name="connsiteY0" fmla="*/ 0 h 1662112"/>
                    <a:gd name="connsiteX1" fmla="*/ 713419 w 2066925"/>
                    <a:gd name="connsiteY1" fmla="*/ 15902 h 1662112"/>
                    <a:gd name="connsiteX2" fmla="*/ 1732507 w 2066925"/>
                    <a:gd name="connsiteY2" fmla="*/ 1452562 h 1662112"/>
                    <a:gd name="connsiteX3" fmla="*/ 2062162 w 2066925"/>
                    <a:gd name="connsiteY3" fmla="*/ 1447800 h 1662112"/>
                    <a:gd name="connsiteX4" fmla="*/ 2066925 w 2066925"/>
                    <a:gd name="connsiteY4" fmla="*/ 1657350 h 1662112"/>
                    <a:gd name="connsiteX5" fmla="*/ 1552575 w 2066925"/>
                    <a:gd name="connsiteY5" fmla="*/ 1662112 h 1662112"/>
                    <a:gd name="connsiteX6" fmla="*/ 1428750 w 2066925"/>
                    <a:gd name="connsiteY6" fmla="*/ 1452562 h 1662112"/>
                    <a:gd name="connsiteX7" fmla="*/ 1421686 w 2066925"/>
                    <a:gd name="connsiteY7" fmla="*/ 1449108 h 1662112"/>
                    <a:gd name="connsiteX8" fmla="*/ 559593 w 2066925"/>
                    <a:gd name="connsiteY8" fmla="*/ 223837 h 1662112"/>
                    <a:gd name="connsiteX9" fmla="*/ 9525 w 2066925"/>
                    <a:gd name="connsiteY9" fmla="*/ 228600 h 1662112"/>
                    <a:gd name="connsiteX10" fmla="*/ 0 w 2066925"/>
                    <a:gd name="connsiteY10" fmla="*/ 0 h 1662112"/>
                    <a:gd name="connsiteX0" fmla="*/ 0 w 2066925"/>
                    <a:gd name="connsiteY0" fmla="*/ 0 h 1662112"/>
                    <a:gd name="connsiteX1" fmla="*/ 713419 w 2066925"/>
                    <a:gd name="connsiteY1" fmla="*/ 15902 h 1662112"/>
                    <a:gd name="connsiteX2" fmla="*/ 1732507 w 2066925"/>
                    <a:gd name="connsiteY2" fmla="*/ 1452562 h 1662112"/>
                    <a:gd name="connsiteX3" fmla="*/ 2062162 w 2066925"/>
                    <a:gd name="connsiteY3" fmla="*/ 1447800 h 1662112"/>
                    <a:gd name="connsiteX4" fmla="*/ 2066925 w 2066925"/>
                    <a:gd name="connsiteY4" fmla="*/ 1657350 h 1662112"/>
                    <a:gd name="connsiteX5" fmla="*/ 1552575 w 2066925"/>
                    <a:gd name="connsiteY5" fmla="*/ 1662112 h 1662112"/>
                    <a:gd name="connsiteX6" fmla="*/ 1428750 w 2066925"/>
                    <a:gd name="connsiteY6" fmla="*/ 1452562 h 1662112"/>
                    <a:gd name="connsiteX7" fmla="*/ 559593 w 2066925"/>
                    <a:gd name="connsiteY7" fmla="*/ 223837 h 1662112"/>
                    <a:gd name="connsiteX8" fmla="*/ 9525 w 2066925"/>
                    <a:gd name="connsiteY8" fmla="*/ 228600 h 1662112"/>
                    <a:gd name="connsiteX9" fmla="*/ 0 w 2066925"/>
                    <a:gd name="connsiteY9" fmla="*/ 0 h 1662112"/>
                    <a:gd name="connsiteX0" fmla="*/ 0 w 2066925"/>
                    <a:gd name="connsiteY0" fmla="*/ 0 h 1662112"/>
                    <a:gd name="connsiteX1" fmla="*/ 713419 w 2066925"/>
                    <a:gd name="connsiteY1" fmla="*/ 15902 h 1662112"/>
                    <a:gd name="connsiteX2" fmla="*/ 1732507 w 2066925"/>
                    <a:gd name="connsiteY2" fmla="*/ 1452562 h 1662112"/>
                    <a:gd name="connsiteX3" fmla="*/ 2062162 w 2066925"/>
                    <a:gd name="connsiteY3" fmla="*/ 1447800 h 1662112"/>
                    <a:gd name="connsiteX4" fmla="*/ 2066925 w 2066925"/>
                    <a:gd name="connsiteY4" fmla="*/ 1657350 h 1662112"/>
                    <a:gd name="connsiteX5" fmla="*/ 1552575 w 2066925"/>
                    <a:gd name="connsiteY5" fmla="*/ 1662112 h 1662112"/>
                    <a:gd name="connsiteX6" fmla="*/ 1428750 w 2066925"/>
                    <a:gd name="connsiteY6" fmla="*/ 1452562 h 1662112"/>
                    <a:gd name="connsiteX7" fmla="*/ 559593 w 2066925"/>
                    <a:gd name="connsiteY7" fmla="*/ 223837 h 1662112"/>
                    <a:gd name="connsiteX8" fmla="*/ 9525 w 2066925"/>
                    <a:gd name="connsiteY8" fmla="*/ 228600 h 1662112"/>
                    <a:gd name="connsiteX9" fmla="*/ 0 w 2066925"/>
                    <a:gd name="connsiteY9" fmla="*/ 0 h 1662112"/>
                    <a:gd name="connsiteX0" fmla="*/ 0 w 2066925"/>
                    <a:gd name="connsiteY0" fmla="*/ 0 h 1662112"/>
                    <a:gd name="connsiteX1" fmla="*/ 713419 w 2066925"/>
                    <a:gd name="connsiteY1" fmla="*/ 15902 h 1662112"/>
                    <a:gd name="connsiteX2" fmla="*/ 1732507 w 2066925"/>
                    <a:gd name="connsiteY2" fmla="*/ 1452562 h 1662112"/>
                    <a:gd name="connsiteX3" fmla="*/ 2062162 w 2066925"/>
                    <a:gd name="connsiteY3" fmla="*/ 1447800 h 1662112"/>
                    <a:gd name="connsiteX4" fmla="*/ 2066925 w 2066925"/>
                    <a:gd name="connsiteY4" fmla="*/ 1657350 h 1662112"/>
                    <a:gd name="connsiteX5" fmla="*/ 1552575 w 2066925"/>
                    <a:gd name="connsiteY5" fmla="*/ 1662112 h 1662112"/>
                    <a:gd name="connsiteX6" fmla="*/ 559593 w 2066925"/>
                    <a:gd name="connsiteY6" fmla="*/ 223837 h 1662112"/>
                    <a:gd name="connsiteX7" fmla="*/ 9525 w 2066925"/>
                    <a:gd name="connsiteY7" fmla="*/ 228600 h 1662112"/>
                    <a:gd name="connsiteX8" fmla="*/ 0 w 2066925"/>
                    <a:gd name="connsiteY8" fmla="*/ 0 h 1662112"/>
                    <a:gd name="connsiteX0" fmla="*/ 0 w 2066925"/>
                    <a:gd name="connsiteY0" fmla="*/ 0 h 1678820"/>
                    <a:gd name="connsiteX1" fmla="*/ 713419 w 2066925"/>
                    <a:gd name="connsiteY1" fmla="*/ 15902 h 1678820"/>
                    <a:gd name="connsiteX2" fmla="*/ 1732507 w 2066925"/>
                    <a:gd name="connsiteY2" fmla="*/ 1452562 h 1678820"/>
                    <a:gd name="connsiteX3" fmla="*/ 2062162 w 2066925"/>
                    <a:gd name="connsiteY3" fmla="*/ 1447800 h 1678820"/>
                    <a:gd name="connsiteX4" fmla="*/ 2066925 w 2066925"/>
                    <a:gd name="connsiteY4" fmla="*/ 1657350 h 1678820"/>
                    <a:gd name="connsiteX5" fmla="*/ 1576473 w 2066925"/>
                    <a:gd name="connsiteY5" fmla="*/ 1678820 h 1678820"/>
                    <a:gd name="connsiteX6" fmla="*/ 559593 w 2066925"/>
                    <a:gd name="connsiteY6" fmla="*/ 223837 h 1678820"/>
                    <a:gd name="connsiteX7" fmla="*/ 9525 w 2066925"/>
                    <a:gd name="connsiteY7" fmla="*/ 228600 h 1678820"/>
                    <a:gd name="connsiteX8" fmla="*/ 0 w 2066925"/>
                    <a:gd name="connsiteY8" fmla="*/ 0 h 1678820"/>
                    <a:gd name="connsiteX0" fmla="*/ 0 w 2066925"/>
                    <a:gd name="connsiteY0" fmla="*/ 0 h 1678820"/>
                    <a:gd name="connsiteX1" fmla="*/ 713419 w 2066925"/>
                    <a:gd name="connsiteY1" fmla="*/ 15902 h 1678820"/>
                    <a:gd name="connsiteX2" fmla="*/ 1732507 w 2066925"/>
                    <a:gd name="connsiteY2" fmla="*/ 1452562 h 1678820"/>
                    <a:gd name="connsiteX3" fmla="*/ 2062162 w 2066925"/>
                    <a:gd name="connsiteY3" fmla="*/ 1447800 h 1678820"/>
                    <a:gd name="connsiteX4" fmla="*/ 2066925 w 2066925"/>
                    <a:gd name="connsiteY4" fmla="*/ 1657350 h 1678820"/>
                    <a:gd name="connsiteX5" fmla="*/ 1612321 w 2066925"/>
                    <a:gd name="connsiteY5" fmla="*/ 1678820 h 1678820"/>
                    <a:gd name="connsiteX6" fmla="*/ 559593 w 2066925"/>
                    <a:gd name="connsiteY6" fmla="*/ 223837 h 1678820"/>
                    <a:gd name="connsiteX7" fmla="*/ 9525 w 2066925"/>
                    <a:gd name="connsiteY7" fmla="*/ 228600 h 1678820"/>
                    <a:gd name="connsiteX8" fmla="*/ 0 w 2066925"/>
                    <a:gd name="connsiteY8" fmla="*/ 0 h 1678820"/>
                    <a:gd name="connsiteX0" fmla="*/ 0 w 2066925"/>
                    <a:gd name="connsiteY0" fmla="*/ 0 h 1657351"/>
                    <a:gd name="connsiteX1" fmla="*/ 713419 w 2066925"/>
                    <a:gd name="connsiteY1" fmla="*/ 15902 h 1657351"/>
                    <a:gd name="connsiteX2" fmla="*/ 1732507 w 2066925"/>
                    <a:gd name="connsiteY2" fmla="*/ 1452562 h 1657351"/>
                    <a:gd name="connsiteX3" fmla="*/ 2062162 w 2066925"/>
                    <a:gd name="connsiteY3" fmla="*/ 1447800 h 1657351"/>
                    <a:gd name="connsiteX4" fmla="*/ 2066925 w 2066925"/>
                    <a:gd name="connsiteY4" fmla="*/ 1657350 h 1657351"/>
                    <a:gd name="connsiteX5" fmla="*/ 1612717 w 2066925"/>
                    <a:gd name="connsiteY5" fmla="*/ 1635839 h 1657351"/>
                    <a:gd name="connsiteX6" fmla="*/ 559593 w 2066925"/>
                    <a:gd name="connsiteY6" fmla="*/ 223837 h 1657351"/>
                    <a:gd name="connsiteX7" fmla="*/ 9525 w 2066925"/>
                    <a:gd name="connsiteY7" fmla="*/ 228600 h 1657351"/>
                    <a:gd name="connsiteX8" fmla="*/ 0 w 2066925"/>
                    <a:gd name="connsiteY8" fmla="*/ 0 h 1657351"/>
                    <a:gd name="connsiteX0" fmla="*/ 0 w 2066925"/>
                    <a:gd name="connsiteY0" fmla="*/ 0 h 1657350"/>
                    <a:gd name="connsiteX1" fmla="*/ 713419 w 2066925"/>
                    <a:gd name="connsiteY1" fmla="*/ 15902 h 1657350"/>
                    <a:gd name="connsiteX2" fmla="*/ 1732507 w 2066925"/>
                    <a:gd name="connsiteY2" fmla="*/ 1452562 h 1657350"/>
                    <a:gd name="connsiteX3" fmla="*/ 2062162 w 2066925"/>
                    <a:gd name="connsiteY3" fmla="*/ 1447800 h 1657350"/>
                    <a:gd name="connsiteX4" fmla="*/ 2066925 w 2066925"/>
                    <a:gd name="connsiteY4" fmla="*/ 1657350 h 1657350"/>
                    <a:gd name="connsiteX5" fmla="*/ 1612717 w 2066925"/>
                    <a:gd name="connsiteY5" fmla="*/ 1649763 h 1657350"/>
                    <a:gd name="connsiteX6" fmla="*/ 559593 w 2066925"/>
                    <a:gd name="connsiteY6" fmla="*/ 223837 h 1657350"/>
                    <a:gd name="connsiteX7" fmla="*/ 9525 w 2066925"/>
                    <a:gd name="connsiteY7" fmla="*/ 228600 h 1657350"/>
                    <a:gd name="connsiteX8" fmla="*/ 0 w 2066925"/>
                    <a:gd name="connsiteY8" fmla="*/ 0 h 1657350"/>
                    <a:gd name="connsiteX0" fmla="*/ 0 w 2062162"/>
                    <a:gd name="connsiteY0" fmla="*/ 0 h 1649764"/>
                    <a:gd name="connsiteX1" fmla="*/ 713419 w 2062162"/>
                    <a:gd name="connsiteY1" fmla="*/ 15902 h 1649764"/>
                    <a:gd name="connsiteX2" fmla="*/ 1732507 w 2062162"/>
                    <a:gd name="connsiteY2" fmla="*/ 1452562 h 1649764"/>
                    <a:gd name="connsiteX3" fmla="*/ 2062162 w 2062162"/>
                    <a:gd name="connsiteY3" fmla="*/ 1447800 h 1649764"/>
                    <a:gd name="connsiteX4" fmla="*/ 2060950 w 2062162"/>
                    <a:gd name="connsiteY4" fmla="*/ 1637856 h 1649764"/>
                    <a:gd name="connsiteX5" fmla="*/ 1612717 w 2062162"/>
                    <a:gd name="connsiteY5" fmla="*/ 1649763 h 1649764"/>
                    <a:gd name="connsiteX6" fmla="*/ 559593 w 2062162"/>
                    <a:gd name="connsiteY6" fmla="*/ 223837 h 1649764"/>
                    <a:gd name="connsiteX7" fmla="*/ 9525 w 2062162"/>
                    <a:gd name="connsiteY7" fmla="*/ 228600 h 1649764"/>
                    <a:gd name="connsiteX8" fmla="*/ 0 w 2062162"/>
                    <a:gd name="connsiteY8" fmla="*/ 0 h 1649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2162" h="1649764">
                      <a:moveTo>
                        <a:pt x="0" y="0"/>
                      </a:moveTo>
                      <a:lnTo>
                        <a:pt x="713419" y="15902"/>
                      </a:lnTo>
                      <a:lnTo>
                        <a:pt x="1732507" y="1452562"/>
                      </a:lnTo>
                      <a:lnTo>
                        <a:pt x="2062162" y="1447800"/>
                      </a:lnTo>
                      <a:lnTo>
                        <a:pt x="2060950" y="1637856"/>
                      </a:lnTo>
                      <a:lnTo>
                        <a:pt x="1612717" y="1649763"/>
                      </a:lnTo>
                      <a:lnTo>
                        <a:pt x="559593" y="223837"/>
                      </a:lnTo>
                      <a:cubicBezTo>
                        <a:pt x="386578" y="227012"/>
                        <a:pt x="261938" y="234957"/>
                        <a:pt x="9525" y="228600"/>
                      </a:cubicBezTo>
                      <a:lnTo>
                        <a:pt x="0" y="0"/>
                      </a:lnTo>
                      <a:close/>
                    </a:path>
                  </a:pathLst>
                </a:custGeom>
                <a:solidFill>
                  <a:srgbClr val="00B050"/>
                </a:solidFill>
                <a:ln w="38100">
                  <a:noFill/>
                  <a:round/>
                  <a:headEnd/>
                  <a:tailEnd/>
                </a:ln>
              </p:spPr>
              <p:txBody>
                <a:bodyPr wrap="none" anchor="ctr"/>
                <a:lstStyle/>
                <a:p>
                  <a:pPr algn="l"/>
                  <a:endParaRPr lang="en-GB" sz="1050">
                    <a:solidFill>
                      <a:srgbClr val="000000"/>
                    </a:solidFill>
                  </a:endParaRPr>
                </a:p>
              </p:txBody>
            </p:sp>
          </p:grpSp>
          <p:sp>
            <p:nvSpPr>
              <p:cNvPr id="200" name="Rounded Rectangle 199"/>
              <p:cNvSpPr/>
              <p:nvPr/>
            </p:nvSpPr>
            <p:spPr bwMode="auto">
              <a:xfrm>
                <a:off x="2194349" y="1454335"/>
                <a:ext cx="1386472" cy="5645293"/>
              </a:xfrm>
              <a:prstGeom prst="roundRect">
                <a:avLst/>
              </a:prstGeom>
              <a:gradFill>
                <a:gsLst>
                  <a:gs pos="0">
                    <a:srgbClr val="99FF99"/>
                  </a:gs>
                  <a:gs pos="100000">
                    <a:srgbClr val="C2F0C2"/>
                  </a:gs>
                </a:gsLst>
                <a:lin ang="5400000" scaled="0"/>
              </a:gradFill>
              <a:ln w="38100">
                <a:noFill/>
                <a:round/>
                <a:headEnd/>
                <a:tailEnd/>
              </a:ln>
            </p:spPr>
            <p:txBody>
              <a:bodyPr wrap="none" rtlCol="0" anchor="ctr"/>
              <a:lstStyle/>
              <a:p>
                <a:pPr algn="ctr"/>
                <a:endParaRPr lang="en-US" sz="1050"/>
              </a:p>
            </p:txBody>
          </p:sp>
          <p:grpSp>
            <p:nvGrpSpPr>
              <p:cNvPr id="201" name="Group 417"/>
              <p:cNvGrpSpPr>
                <a:grpSpLocks/>
              </p:cNvGrpSpPr>
              <p:nvPr/>
            </p:nvGrpSpPr>
            <p:grpSpPr bwMode="auto">
              <a:xfrm>
                <a:off x="1674579" y="1704565"/>
                <a:ext cx="2150350" cy="2930368"/>
                <a:chOff x="1423988" y="1019175"/>
                <a:chExt cx="2167767" cy="3427032"/>
              </a:xfrm>
              <a:effectLst>
                <a:glow rad="63500">
                  <a:schemeClr val="accent4">
                    <a:satMod val="175000"/>
                    <a:alpha val="40000"/>
                  </a:schemeClr>
                </a:glow>
              </a:effectLst>
            </p:grpSpPr>
            <p:sp>
              <p:nvSpPr>
                <p:cNvPr id="297" name="Freeform 384"/>
                <p:cNvSpPr>
                  <a:spLocks noChangeArrowheads="1"/>
                </p:cNvSpPr>
                <p:nvPr/>
              </p:nvSpPr>
              <p:spPr bwMode="auto">
                <a:xfrm>
                  <a:off x="2286000" y="1019175"/>
                  <a:ext cx="1300991" cy="1014412"/>
                </a:xfrm>
                <a:custGeom>
                  <a:avLst/>
                  <a:gdLst>
                    <a:gd name="T0" fmla="*/ 0 w 1300991"/>
                    <a:gd name="T1" fmla="*/ 0 h 1014412"/>
                    <a:gd name="T2" fmla="*/ 4763 w 1300991"/>
                    <a:gd name="T3" fmla="*/ 223838 h 1014412"/>
                    <a:gd name="T4" fmla="*/ 795337 w 1300991"/>
                    <a:gd name="T5" fmla="*/ 228600 h 1014412"/>
                    <a:gd name="T6" fmla="*/ 1195388 w 1300991"/>
                    <a:gd name="T7" fmla="*/ 1014412 h 1014412"/>
                    <a:gd name="T8" fmla="*/ 1300163 w 1300991"/>
                    <a:gd name="T9" fmla="*/ 776288 h 1014412"/>
                    <a:gd name="T10" fmla="*/ 914400 w 1300991"/>
                    <a:gd name="T11" fmla="*/ 4763 h 1014412"/>
                    <a:gd name="T12" fmla="*/ 0 w 1300991"/>
                    <a:gd name="T13" fmla="*/ 0 h 1014412"/>
                    <a:gd name="T14" fmla="*/ 0 60000 65536"/>
                    <a:gd name="T15" fmla="*/ 0 60000 65536"/>
                    <a:gd name="T16" fmla="*/ 0 60000 65536"/>
                    <a:gd name="T17" fmla="*/ 0 60000 65536"/>
                    <a:gd name="T18" fmla="*/ 0 60000 65536"/>
                    <a:gd name="T19" fmla="*/ 0 60000 65536"/>
                    <a:gd name="T20" fmla="*/ 0 60000 65536"/>
                    <a:gd name="T21" fmla="*/ 0 w 1300991"/>
                    <a:gd name="T22" fmla="*/ 0 h 1014412"/>
                    <a:gd name="T23" fmla="*/ 1300991 w 1300991"/>
                    <a:gd name="T24" fmla="*/ 1014412 h 10144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00991" h="1014412">
                      <a:moveTo>
                        <a:pt x="0" y="0"/>
                      </a:moveTo>
                      <a:lnTo>
                        <a:pt x="4763" y="223838"/>
                      </a:lnTo>
                      <a:lnTo>
                        <a:pt x="795337" y="228600"/>
                      </a:lnTo>
                      <a:lnTo>
                        <a:pt x="1195388" y="1014412"/>
                      </a:lnTo>
                      <a:cubicBezTo>
                        <a:pt x="1300991" y="841608"/>
                        <a:pt x="1300163" y="848027"/>
                        <a:pt x="1300163" y="776288"/>
                      </a:cubicBezTo>
                      <a:lnTo>
                        <a:pt x="914400" y="4763"/>
                      </a:lnTo>
                      <a:lnTo>
                        <a:pt x="0" y="0"/>
                      </a:lnTo>
                      <a:close/>
                    </a:path>
                  </a:pathLst>
                </a:custGeom>
                <a:solidFill>
                  <a:srgbClr val="00B050"/>
                </a:solidFill>
                <a:ln w="38100">
                  <a:noFill/>
                  <a:round/>
                  <a:headEnd/>
                  <a:tailEnd/>
                </a:ln>
              </p:spPr>
              <p:txBody>
                <a:bodyPr wrap="none" anchor="ctr"/>
                <a:lstStyle/>
                <a:p>
                  <a:pPr algn="l"/>
                  <a:endParaRPr lang="en-GB" sz="1050">
                    <a:solidFill>
                      <a:srgbClr val="000000"/>
                    </a:solidFill>
                  </a:endParaRPr>
                </a:p>
              </p:txBody>
            </p:sp>
            <p:sp>
              <p:nvSpPr>
                <p:cNvPr id="298" name="Freeform 389"/>
                <p:cNvSpPr>
                  <a:spLocks noChangeArrowheads="1"/>
                </p:cNvSpPr>
                <p:nvPr/>
              </p:nvSpPr>
              <p:spPr bwMode="auto">
                <a:xfrm>
                  <a:off x="2593977" y="1609724"/>
                  <a:ext cx="940628" cy="466724"/>
                </a:xfrm>
                <a:custGeom>
                  <a:avLst/>
                  <a:gdLst>
                    <a:gd name="T0" fmla="*/ 106362 w 940628"/>
                    <a:gd name="T1" fmla="*/ 0 h 466724"/>
                    <a:gd name="T2" fmla="*/ 1587 w 940628"/>
                    <a:gd name="T3" fmla="*/ 223838 h 466724"/>
                    <a:gd name="T4" fmla="*/ 511175 w 940628"/>
                    <a:gd name="T5" fmla="*/ 228600 h 466724"/>
                    <a:gd name="T6" fmla="*/ 906462 w 940628"/>
                    <a:gd name="T7" fmla="*/ 466724 h 466724"/>
                    <a:gd name="T8" fmla="*/ 939800 w 940628"/>
                    <a:gd name="T9" fmla="*/ 242888 h 466724"/>
                    <a:gd name="T10" fmla="*/ 554037 w 940628"/>
                    <a:gd name="T11" fmla="*/ 4763 h 466724"/>
                    <a:gd name="T12" fmla="*/ 106362 w 940628"/>
                    <a:gd name="T13" fmla="*/ 0 h 466724"/>
                    <a:gd name="T14" fmla="*/ 0 60000 65536"/>
                    <a:gd name="T15" fmla="*/ 0 60000 65536"/>
                    <a:gd name="T16" fmla="*/ 0 60000 65536"/>
                    <a:gd name="T17" fmla="*/ 0 60000 65536"/>
                    <a:gd name="T18" fmla="*/ 0 60000 65536"/>
                    <a:gd name="T19" fmla="*/ 0 60000 65536"/>
                    <a:gd name="T20" fmla="*/ 0 60000 65536"/>
                    <a:gd name="T21" fmla="*/ 0 w 940628"/>
                    <a:gd name="T22" fmla="*/ 0 h 466724"/>
                    <a:gd name="T23" fmla="*/ 940628 w 940628"/>
                    <a:gd name="T24" fmla="*/ 466724 h 4667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40628" h="466724">
                      <a:moveTo>
                        <a:pt x="106362" y="0"/>
                      </a:moveTo>
                      <a:cubicBezTo>
                        <a:pt x="107949" y="74613"/>
                        <a:pt x="0" y="149225"/>
                        <a:pt x="1587" y="223838"/>
                      </a:cubicBezTo>
                      <a:lnTo>
                        <a:pt x="511175" y="228600"/>
                      </a:lnTo>
                      <a:lnTo>
                        <a:pt x="906462" y="466724"/>
                      </a:lnTo>
                      <a:cubicBezTo>
                        <a:pt x="940628" y="265345"/>
                        <a:pt x="939800" y="314627"/>
                        <a:pt x="939800" y="242888"/>
                      </a:cubicBezTo>
                      <a:lnTo>
                        <a:pt x="554037" y="4763"/>
                      </a:lnTo>
                      <a:lnTo>
                        <a:pt x="106362" y="0"/>
                      </a:lnTo>
                      <a:close/>
                    </a:path>
                  </a:pathLst>
                </a:custGeom>
                <a:solidFill>
                  <a:srgbClr val="00B050"/>
                </a:solidFill>
                <a:ln w="38100">
                  <a:noFill/>
                  <a:round/>
                  <a:headEnd/>
                  <a:tailEnd/>
                </a:ln>
              </p:spPr>
              <p:txBody>
                <a:bodyPr wrap="none" anchor="ctr"/>
                <a:lstStyle/>
                <a:p>
                  <a:pPr algn="l"/>
                  <a:endParaRPr lang="en-GB" sz="1050">
                    <a:solidFill>
                      <a:srgbClr val="000000"/>
                    </a:solidFill>
                  </a:endParaRPr>
                </a:p>
              </p:txBody>
            </p:sp>
            <p:sp>
              <p:nvSpPr>
                <p:cNvPr id="299" name="Freeform 390"/>
                <p:cNvSpPr>
                  <a:spLocks noChangeArrowheads="1"/>
                </p:cNvSpPr>
                <p:nvPr/>
              </p:nvSpPr>
              <p:spPr bwMode="auto">
                <a:xfrm flipV="1">
                  <a:off x="2527303" y="1933574"/>
                  <a:ext cx="1016000" cy="623886"/>
                </a:xfrm>
                <a:custGeom>
                  <a:avLst/>
                  <a:gdLst>
                    <a:gd name="T0" fmla="*/ 25399 w 1016000"/>
                    <a:gd name="T1" fmla="*/ 9525 h 623886"/>
                    <a:gd name="T2" fmla="*/ 1587 w 1016000"/>
                    <a:gd name="T3" fmla="*/ 219075 h 623886"/>
                    <a:gd name="T4" fmla="*/ 511175 w 1016000"/>
                    <a:gd name="T5" fmla="*/ 223837 h 623886"/>
                    <a:gd name="T6" fmla="*/ 977900 w 1016000"/>
                    <a:gd name="T7" fmla="*/ 623886 h 623886"/>
                    <a:gd name="T8" fmla="*/ 1016000 w 1016000"/>
                    <a:gd name="T9" fmla="*/ 371475 h 623886"/>
                    <a:gd name="T10" fmla="*/ 554037 w 1016000"/>
                    <a:gd name="T11" fmla="*/ 0 h 623886"/>
                    <a:gd name="T12" fmla="*/ 25399 w 1016000"/>
                    <a:gd name="T13" fmla="*/ 9525 h 623886"/>
                    <a:gd name="T14" fmla="*/ 0 60000 65536"/>
                    <a:gd name="T15" fmla="*/ 0 60000 65536"/>
                    <a:gd name="T16" fmla="*/ 0 60000 65536"/>
                    <a:gd name="T17" fmla="*/ 0 60000 65536"/>
                    <a:gd name="T18" fmla="*/ 0 60000 65536"/>
                    <a:gd name="T19" fmla="*/ 0 60000 65536"/>
                    <a:gd name="T20" fmla="*/ 0 60000 65536"/>
                    <a:gd name="T21" fmla="*/ 0 w 1016000"/>
                    <a:gd name="T22" fmla="*/ 0 h 623886"/>
                    <a:gd name="T23" fmla="*/ 1016000 w 1016000"/>
                    <a:gd name="T24" fmla="*/ 623886 h 62388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16000" h="623886">
                      <a:moveTo>
                        <a:pt x="25399" y="9525"/>
                      </a:moveTo>
                      <a:cubicBezTo>
                        <a:pt x="26986" y="84138"/>
                        <a:pt x="0" y="144462"/>
                        <a:pt x="1587" y="219075"/>
                      </a:cubicBezTo>
                      <a:lnTo>
                        <a:pt x="511175" y="223837"/>
                      </a:lnTo>
                      <a:lnTo>
                        <a:pt x="977900" y="623886"/>
                      </a:lnTo>
                      <a:cubicBezTo>
                        <a:pt x="1012066" y="422507"/>
                        <a:pt x="1016000" y="443214"/>
                        <a:pt x="1016000" y="371475"/>
                      </a:cubicBezTo>
                      <a:lnTo>
                        <a:pt x="554037" y="0"/>
                      </a:lnTo>
                      <a:lnTo>
                        <a:pt x="25399" y="9525"/>
                      </a:lnTo>
                      <a:close/>
                    </a:path>
                  </a:pathLst>
                </a:custGeom>
                <a:solidFill>
                  <a:srgbClr val="00B050"/>
                </a:solidFill>
                <a:ln w="38100">
                  <a:noFill/>
                  <a:round/>
                  <a:headEnd/>
                  <a:tailEnd/>
                </a:ln>
              </p:spPr>
              <p:txBody>
                <a:bodyPr wrap="none" anchor="ctr"/>
                <a:lstStyle/>
                <a:p>
                  <a:pPr algn="l"/>
                  <a:endParaRPr lang="en-GB" sz="1050">
                    <a:solidFill>
                      <a:srgbClr val="000000"/>
                    </a:solidFill>
                  </a:endParaRPr>
                </a:p>
              </p:txBody>
            </p:sp>
            <p:sp>
              <p:nvSpPr>
                <p:cNvPr id="300" name="Freeform 411"/>
                <p:cNvSpPr>
                  <a:spLocks noChangeArrowheads="1"/>
                </p:cNvSpPr>
                <p:nvPr/>
              </p:nvSpPr>
              <p:spPr bwMode="auto">
                <a:xfrm>
                  <a:off x="1423988" y="2952749"/>
                  <a:ext cx="2082042" cy="581024"/>
                </a:xfrm>
                <a:custGeom>
                  <a:avLst/>
                  <a:gdLst>
                    <a:gd name="T0" fmla="*/ 0 w 2082042"/>
                    <a:gd name="T1" fmla="*/ 0 h 581024"/>
                    <a:gd name="T2" fmla="*/ 9526 w 2082042"/>
                    <a:gd name="T3" fmla="*/ 223838 h 581024"/>
                    <a:gd name="T4" fmla="*/ 1033464 w 2082042"/>
                    <a:gd name="T5" fmla="*/ 228600 h 581024"/>
                    <a:gd name="T6" fmla="*/ 2047876 w 2082042"/>
                    <a:gd name="T7" fmla="*/ 581024 h 581024"/>
                    <a:gd name="T8" fmla="*/ 2071689 w 2082042"/>
                    <a:gd name="T9" fmla="*/ 333376 h 581024"/>
                    <a:gd name="T10" fmla="*/ 1076326 w 2082042"/>
                    <a:gd name="T11" fmla="*/ 4763 h 581024"/>
                    <a:gd name="T12" fmla="*/ 0 w 2082042"/>
                    <a:gd name="T13" fmla="*/ 0 h 581024"/>
                    <a:gd name="T14" fmla="*/ 0 60000 65536"/>
                    <a:gd name="T15" fmla="*/ 0 60000 65536"/>
                    <a:gd name="T16" fmla="*/ 0 60000 65536"/>
                    <a:gd name="T17" fmla="*/ 0 60000 65536"/>
                    <a:gd name="T18" fmla="*/ 0 60000 65536"/>
                    <a:gd name="T19" fmla="*/ 0 60000 65536"/>
                    <a:gd name="T20" fmla="*/ 0 60000 65536"/>
                    <a:gd name="T21" fmla="*/ 0 w 2082042"/>
                    <a:gd name="T22" fmla="*/ 0 h 581024"/>
                    <a:gd name="T23" fmla="*/ 2082042 w 2082042"/>
                    <a:gd name="T24" fmla="*/ 581024 h 5810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82042" h="581024">
                      <a:moveTo>
                        <a:pt x="0" y="0"/>
                      </a:moveTo>
                      <a:cubicBezTo>
                        <a:pt x="1587" y="74613"/>
                        <a:pt x="7939" y="149225"/>
                        <a:pt x="9526" y="223838"/>
                      </a:cubicBezTo>
                      <a:lnTo>
                        <a:pt x="1033464" y="228600"/>
                      </a:lnTo>
                      <a:lnTo>
                        <a:pt x="2047876" y="581024"/>
                      </a:lnTo>
                      <a:cubicBezTo>
                        <a:pt x="2082042" y="379645"/>
                        <a:pt x="2071689" y="405115"/>
                        <a:pt x="2071689" y="333376"/>
                      </a:cubicBezTo>
                      <a:lnTo>
                        <a:pt x="1076326" y="4763"/>
                      </a:lnTo>
                      <a:lnTo>
                        <a:pt x="0" y="0"/>
                      </a:lnTo>
                      <a:close/>
                    </a:path>
                  </a:pathLst>
                </a:custGeom>
                <a:solidFill>
                  <a:srgbClr val="00B050"/>
                </a:solidFill>
                <a:ln w="38100">
                  <a:noFill/>
                  <a:round/>
                  <a:headEnd/>
                  <a:tailEnd/>
                </a:ln>
              </p:spPr>
              <p:txBody>
                <a:bodyPr wrap="none" anchor="ctr"/>
                <a:lstStyle/>
                <a:p>
                  <a:pPr algn="l"/>
                  <a:endParaRPr lang="en-GB" sz="1050">
                    <a:solidFill>
                      <a:srgbClr val="000000"/>
                    </a:solidFill>
                  </a:endParaRPr>
                </a:p>
              </p:txBody>
            </p:sp>
            <p:sp>
              <p:nvSpPr>
                <p:cNvPr id="301" name="Freeform 415"/>
                <p:cNvSpPr>
                  <a:spLocks noChangeArrowheads="1"/>
                </p:cNvSpPr>
                <p:nvPr/>
              </p:nvSpPr>
              <p:spPr bwMode="auto">
                <a:xfrm flipV="1">
                  <a:off x="1500188" y="3295650"/>
                  <a:ext cx="2082042" cy="681037"/>
                </a:xfrm>
                <a:custGeom>
                  <a:avLst/>
                  <a:gdLst>
                    <a:gd name="T0" fmla="*/ 0 w 2082042"/>
                    <a:gd name="T1" fmla="*/ 0 h 681036"/>
                    <a:gd name="T2" fmla="*/ 9526 w 2082042"/>
                    <a:gd name="T3" fmla="*/ 223838 h 681036"/>
                    <a:gd name="T4" fmla="*/ 1033464 w 2082042"/>
                    <a:gd name="T5" fmla="*/ 228600 h 681036"/>
                    <a:gd name="T6" fmla="*/ 2047876 w 2082042"/>
                    <a:gd name="T7" fmla="*/ 681036 h 681036"/>
                    <a:gd name="T8" fmla="*/ 2071689 w 2082042"/>
                    <a:gd name="T9" fmla="*/ 438151 h 681036"/>
                    <a:gd name="T10" fmla="*/ 1076326 w 2082042"/>
                    <a:gd name="T11" fmla="*/ 4763 h 681036"/>
                    <a:gd name="T12" fmla="*/ 0 w 2082042"/>
                    <a:gd name="T13" fmla="*/ 0 h 681036"/>
                    <a:gd name="T14" fmla="*/ 0 60000 65536"/>
                    <a:gd name="T15" fmla="*/ 0 60000 65536"/>
                    <a:gd name="T16" fmla="*/ 0 60000 65536"/>
                    <a:gd name="T17" fmla="*/ 0 60000 65536"/>
                    <a:gd name="T18" fmla="*/ 0 60000 65536"/>
                    <a:gd name="T19" fmla="*/ 0 60000 65536"/>
                    <a:gd name="T20" fmla="*/ 0 60000 65536"/>
                    <a:gd name="T21" fmla="*/ 0 w 2082042"/>
                    <a:gd name="T22" fmla="*/ 0 h 681036"/>
                    <a:gd name="T23" fmla="*/ 2082042 w 2082042"/>
                    <a:gd name="T24" fmla="*/ 681036 h 68103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82042" h="681036">
                      <a:moveTo>
                        <a:pt x="0" y="0"/>
                      </a:moveTo>
                      <a:cubicBezTo>
                        <a:pt x="1587" y="74613"/>
                        <a:pt x="7939" y="149225"/>
                        <a:pt x="9526" y="223838"/>
                      </a:cubicBezTo>
                      <a:lnTo>
                        <a:pt x="1033464" y="228600"/>
                      </a:lnTo>
                      <a:lnTo>
                        <a:pt x="2047876" y="681036"/>
                      </a:lnTo>
                      <a:cubicBezTo>
                        <a:pt x="2082042" y="479657"/>
                        <a:pt x="2071689" y="509890"/>
                        <a:pt x="2071689" y="438151"/>
                      </a:cubicBezTo>
                      <a:lnTo>
                        <a:pt x="1076326" y="4763"/>
                      </a:lnTo>
                      <a:lnTo>
                        <a:pt x="0" y="0"/>
                      </a:lnTo>
                      <a:close/>
                    </a:path>
                  </a:pathLst>
                </a:custGeom>
                <a:solidFill>
                  <a:srgbClr val="00B050"/>
                </a:solidFill>
                <a:ln w="38100">
                  <a:noFill/>
                  <a:round/>
                  <a:headEnd/>
                  <a:tailEnd/>
                </a:ln>
              </p:spPr>
              <p:txBody>
                <a:bodyPr wrap="none" anchor="ctr"/>
                <a:lstStyle/>
                <a:p>
                  <a:pPr algn="l"/>
                  <a:endParaRPr lang="en-GB" sz="1050">
                    <a:solidFill>
                      <a:srgbClr val="000000"/>
                    </a:solidFill>
                  </a:endParaRPr>
                </a:p>
              </p:txBody>
            </p:sp>
            <p:sp>
              <p:nvSpPr>
                <p:cNvPr id="302" name="Freeform 416"/>
                <p:cNvSpPr>
                  <a:spLocks noChangeArrowheads="1"/>
                </p:cNvSpPr>
                <p:nvPr/>
              </p:nvSpPr>
              <p:spPr bwMode="auto">
                <a:xfrm flipV="1">
                  <a:off x="2179083" y="3376609"/>
                  <a:ext cx="1412672" cy="1069598"/>
                </a:xfrm>
                <a:custGeom>
                  <a:avLst/>
                  <a:gdLst>
                    <a:gd name="T0" fmla="*/ 0 w 1805817"/>
                    <a:gd name="T1" fmla="*/ 0 h 1176336"/>
                    <a:gd name="T2" fmla="*/ 9526 w 1805817"/>
                    <a:gd name="T3" fmla="*/ 223838 h 1176336"/>
                    <a:gd name="T4" fmla="*/ 928689 w 1805817"/>
                    <a:gd name="T5" fmla="*/ 223837 h 1176336"/>
                    <a:gd name="T6" fmla="*/ 866775 w 1805817"/>
                    <a:gd name="T7" fmla="*/ 223835 h 1176336"/>
                    <a:gd name="T8" fmla="*/ 1771651 w 1805817"/>
                    <a:gd name="T9" fmla="*/ 1176336 h 1176336"/>
                    <a:gd name="T10" fmla="*/ 1771651 w 1805817"/>
                    <a:gd name="T11" fmla="*/ 862013 h 1176336"/>
                    <a:gd name="T12" fmla="*/ 971551 w 1805817"/>
                    <a:gd name="T13" fmla="*/ 0 h 1176336"/>
                    <a:gd name="T14" fmla="*/ 0 w 1805817"/>
                    <a:gd name="T15" fmla="*/ 0 h 1176336"/>
                    <a:gd name="T16" fmla="*/ 0 60000 65536"/>
                    <a:gd name="T17" fmla="*/ 0 60000 65536"/>
                    <a:gd name="T18" fmla="*/ 0 60000 65536"/>
                    <a:gd name="T19" fmla="*/ 0 60000 65536"/>
                    <a:gd name="T20" fmla="*/ 0 60000 65536"/>
                    <a:gd name="T21" fmla="*/ 0 60000 65536"/>
                    <a:gd name="T22" fmla="*/ 0 60000 65536"/>
                    <a:gd name="T23" fmla="*/ 0 60000 65536"/>
                    <a:gd name="T24" fmla="*/ 0 w 1805817"/>
                    <a:gd name="T25" fmla="*/ 0 h 1176336"/>
                    <a:gd name="T26" fmla="*/ 1805817 w 1805817"/>
                    <a:gd name="T27" fmla="*/ 1176336 h 1176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805817" h="1176336">
                      <a:moveTo>
                        <a:pt x="0" y="0"/>
                      </a:moveTo>
                      <a:cubicBezTo>
                        <a:pt x="1587" y="74613"/>
                        <a:pt x="7939" y="149225"/>
                        <a:pt x="9526" y="223838"/>
                      </a:cubicBezTo>
                      <a:lnTo>
                        <a:pt x="928689" y="223837"/>
                      </a:lnTo>
                      <a:lnTo>
                        <a:pt x="866775" y="223835"/>
                      </a:lnTo>
                      <a:lnTo>
                        <a:pt x="1771651" y="1176336"/>
                      </a:lnTo>
                      <a:cubicBezTo>
                        <a:pt x="1805817" y="974957"/>
                        <a:pt x="1771651" y="933752"/>
                        <a:pt x="1771651" y="862013"/>
                      </a:cubicBezTo>
                      <a:lnTo>
                        <a:pt x="971551" y="0"/>
                      </a:lnTo>
                      <a:lnTo>
                        <a:pt x="0" y="0"/>
                      </a:lnTo>
                      <a:close/>
                    </a:path>
                  </a:pathLst>
                </a:custGeom>
                <a:solidFill>
                  <a:srgbClr val="00B050"/>
                </a:solidFill>
                <a:ln w="38100">
                  <a:noFill/>
                  <a:round/>
                  <a:headEnd/>
                  <a:tailEnd/>
                </a:ln>
              </p:spPr>
              <p:txBody>
                <a:bodyPr wrap="none" anchor="ctr"/>
                <a:lstStyle/>
                <a:p>
                  <a:pPr algn="l"/>
                  <a:endParaRPr lang="en-GB" sz="1050">
                    <a:solidFill>
                      <a:srgbClr val="000000"/>
                    </a:solidFill>
                  </a:endParaRPr>
                </a:p>
              </p:txBody>
            </p:sp>
          </p:grpSp>
          <p:grpSp>
            <p:nvGrpSpPr>
              <p:cNvPr id="202" name="Group 200"/>
              <p:cNvGrpSpPr/>
              <p:nvPr/>
            </p:nvGrpSpPr>
            <p:grpSpPr>
              <a:xfrm>
                <a:off x="2052518" y="5096575"/>
                <a:ext cx="1684638" cy="1976030"/>
                <a:chOff x="2052518" y="5282220"/>
                <a:chExt cx="1684638" cy="1976030"/>
              </a:xfrm>
            </p:grpSpPr>
            <p:sp>
              <p:nvSpPr>
                <p:cNvPr id="295" name="Text Box 167"/>
                <p:cNvSpPr txBox="1">
                  <a:spLocks noChangeArrowheads="1"/>
                </p:cNvSpPr>
                <p:nvPr/>
              </p:nvSpPr>
              <p:spPr bwMode="auto">
                <a:xfrm>
                  <a:off x="2052518" y="5669551"/>
                  <a:ext cx="1684638" cy="1588699"/>
                </a:xfrm>
                <a:prstGeom prst="rect">
                  <a:avLst/>
                </a:prstGeom>
                <a:noFill/>
                <a:ln w="9525">
                  <a:noFill/>
                  <a:miter lim="800000"/>
                  <a:headEnd/>
                  <a:tailEnd/>
                </a:ln>
              </p:spPr>
              <p:txBody>
                <a:bodyPr wrap="square">
                  <a:spAutoFit/>
                </a:bodyPr>
                <a:lstStyle/>
                <a:p>
                  <a:pPr marL="112713" indent="-112713" algn="l">
                    <a:lnSpc>
                      <a:spcPct val="90000"/>
                    </a:lnSpc>
                    <a:buFont typeface="Wingdings" pitchFamily="2" charset="2"/>
                    <a:buChar char="t"/>
                  </a:pPr>
                  <a:r>
                    <a:rPr lang="en-US" sz="400" b="1" dirty="0">
                      <a:solidFill>
                        <a:srgbClr val="0033CC"/>
                      </a:solidFill>
                      <a:latin typeface="Arial" charset="0"/>
                    </a:rPr>
                    <a:t>RF &amp; Modulation </a:t>
                  </a:r>
                </a:p>
                <a:p>
                  <a:pPr marL="112713" indent="-112713" algn="l">
                    <a:lnSpc>
                      <a:spcPct val="90000"/>
                    </a:lnSpc>
                    <a:buFont typeface="Wingdings" pitchFamily="2" charset="2"/>
                    <a:buChar char="t"/>
                  </a:pPr>
                  <a:r>
                    <a:rPr lang="en-US" sz="400" b="1" dirty="0" smtClean="0">
                      <a:solidFill>
                        <a:srgbClr val="0033CC"/>
                      </a:solidFill>
                      <a:latin typeface="Arial" charset="0"/>
                    </a:rPr>
                    <a:t>Coding </a:t>
                  </a:r>
                  <a:r>
                    <a:rPr lang="en-US" sz="400" b="1" dirty="0">
                      <a:solidFill>
                        <a:srgbClr val="0033CC"/>
                      </a:solidFill>
                      <a:latin typeface="Arial" charset="0"/>
                    </a:rPr>
                    <a:t>&amp; Sync. </a:t>
                  </a:r>
                </a:p>
                <a:p>
                  <a:pPr marL="112713" indent="-112713" algn="l">
                    <a:lnSpc>
                      <a:spcPct val="90000"/>
                    </a:lnSpc>
                    <a:buFont typeface="Wingdings" pitchFamily="2" charset="2"/>
                    <a:buChar char="t"/>
                  </a:pPr>
                  <a:r>
                    <a:rPr lang="en-US" sz="400" b="1" dirty="0">
                      <a:solidFill>
                        <a:srgbClr val="0033CC"/>
                      </a:solidFill>
                      <a:latin typeface="Arial" charset="0"/>
                    </a:rPr>
                    <a:t>Multi/Hyper Data </a:t>
                  </a:r>
                  <a:r>
                    <a:rPr lang="en-US" sz="400" b="1" dirty="0" smtClean="0">
                      <a:solidFill>
                        <a:srgbClr val="0033CC"/>
                      </a:solidFill>
                      <a:latin typeface="Arial" charset="0"/>
                    </a:rPr>
                    <a:t>Comp.</a:t>
                  </a:r>
                  <a:endParaRPr lang="en-US" sz="400" b="1" dirty="0">
                    <a:solidFill>
                      <a:srgbClr val="0033CC"/>
                    </a:solidFill>
                    <a:latin typeface="Arial" charset="0"/>
                  </a:endParaRPr>
                </a:p>
                <a:p>
                  <a:pPr marL="112713" indent="-112713" algn="l">
                    <a:lnSpc>
                      <a:spcPct val="90000"/>
                    </a:lnSpc>
                    <a:buFont typeface="Wingdings" pitchFamily="2" charset="2"/>
                    <a:buChar char="t"/>
                  </a:pPr>
                  <a:r>
                    <a:rPr lang="en-US" sz="400" b="1" dirty="0">
                      <a:solidFill>
                        <a:srgbClr val="0033CC"/>
                      </a:solidFill>
                      <a:latin typeface="Arial" charset="0"/>
                    </a:rPr>
                    <a:t>Space Link Protocols </a:t>
                  </a:r>
                </a:p>
                <a:p>
                  <a:pPr marL="112713" indent="-112713" algn="l">
                    <a:lnSpc>
                      <a:spcPct val="90000"/>
                    </a:lnSpc>
                    <a:buFont typeface="Wingdings" pitchFamily="2" charset="2"/>
                    <a:buChar char="t"/>
                  </a:pPr>
                  <a:r>
                    <a:rPr lang="en-US" sz="400" b="1" dirty="0">
                      <a:solidFill>
                        <a:srgbClr val="0033CC"/>
                      </a:solidFill>
                      <a:latin typeface="Arial" charset="0"/>
                    </a:rPr>
                    <a:t>Next Generation Uplink</a:t>
                  </a:r>
                </a:p>
                <a:p>
                  <a:pPr marL="112713" indent="-112713" algn="l">
                    <a:lnSpc>
                      <a:spcPct val="90000"/>
                    </a:lnSpc>
                    <a:buFont typeface="Wingdings" pitchFamily="2" charset="2"/>
                    <a:buChar char="t"/>
                  </a:pPr>
                  <a:r>
                    <a:rPr lang="en-US" sz="400" b="1" dirty="0">
                      <a:solidFill>
                        <a:srgbClr val="0033CC"/>
                      </a:solidFill>
                      <a:latin typeface="Arial" charset="0"/>
                    </a:rPr>
                    <a:t>Space Data Link Security</a:t>
                  </a:r>
                  <a:endParaRPr lang="en-US" sz="400" b="1" dirty="0">
                    <a:solidFill>
                      <a:srgbClr val="FF9900"/>
                    </a:solidFill>
                    <a:latin typeface="Arial" charset="0"/>
                  </a:endParaRPr>
                </a:p>
                <a:p>
                  <a:pPr marL="112713" indent="-112713" algn="l">
                    <a:lnSpc>
                      <a:spcPct val="90000"/>
                    </a:lnSpc>
                    <a:buClr>
                      <a:srgbClr val="FF9900"/>
                    </a:buClr>
                    <a:buFont typeface="Wingdings" pitchFamily="2" charset="2"/>
                    <a:buChar char="t"/>
                  </a:pPr>
                  <a:r>
                    <a:rPr lang="en-US" sz="400" b="1" dirty="0" smtClean="0">
                      <a:solidFill>
                        <a:srgbClr val="0033CC"/>
                      </a:solidFill>
                      <a:latin typeface="Arial" charset="0"/>
                    </a:rPr>
                    <a:t>Planetary</a:t>
                  </a:r>
                  <a:r>
                    <a:rPr lang="en-US" sz="400" b="1" dirty="0" smtClean="0">
                      <a:solidFill>
                        <a:srgbClr val="FF9900"/>
                      </a:solidFill>
                      <a:latin typeface="Arial" charset="0"/>
                    </a:rPr>
                    <a:t> </a:t>
                  </a:r>
                  <a:r>
                    <a:rPr lang="en-US" sz="400" b="1" dirty="0" smtClean="0">
                      <a:solidFill>
                        <a:srgbClr val="0033CC"/>
                      </a:solidFill>
                      <a:latin typeface="Arial" charset="0"/>
                    </a:rPr>
                    <a:t>Comm</a:t>
                  </a:r>
                  <a:endParaRPr lang="en-US" sz="400" b="1" dirty="0" smtClean="0">
                    <a:solidFill>
                      <a:srgbClr val="FF9900"/>
                    </a:solidFill>
                    <a:latin typeface="Arial" charset="0"/>
                  </a:endParaRPr>
                </a:p>
                <a:p>
                  <a:pPr marL="112713" indent="-112713" algn="l">
                    <a:lnSpc>
                      <a:spcPct val="90000"/>
                    </a:lnSpc>
                    <a:buClr>
                      <a:srgbClr val="FF9900"/>
                    </a:buClr>
                    <a:buFont typeface="Wingdings" pitchFamily="2" charset="2"/>
                    <a:buChar char="t"/>
                  </a:pPr>
                  <a:r>
                    <a:rPr lang="en-US" sz="400" b="1" dirty="0" smtClean="0">
                      <a:solidFill>
                        <a:srgbClr val="0033CC"/>
                      </a:solidFill>
                      <a:latin typeface="Arial" charset="0"/>
                    </a:rPr>
                    <a:t>Optical </a:t>
                  </a:r>
                  <a:r>
                    <a:rPr lang="en-US" sz="400" b="1" dirty="0">
                      <a:solidFill>
                        <a:srgbClr val="0033CC"/>
                      </a:solidFill>
                      <a:latin typeface="Arial" charset="0"/>
                    </a:rPr>
                    <a:t>Coding and </a:t>
                  </a:r>
                  <a:r>
                    <a:rPr lang="en-US" sz="400" b="1" dirty="0" smtClean="0">
                      <a:solidFill>
                        <a:srgbClr val="0033CC"/>
                      </a:solidFill>
                      <a:latin typeface="Arial" charset="0"/>
                    </a:rPr>
                    <a:t>Mod</a:t>
                  </a:r>
                  <a:endParaRPr lang="en-US" sz="400" b="1" dirty="0">
                    <a:solidFill>
                      <a:srgbClr val="009D00">
                        <a:lumMod val="60000"/>
                        <a:lumOff val="40000"/>
                      </a:srgbClr>
                    </a:solidFill>
                    <a:latin typeface="Arial" charset="0"/>
                  </a:endParaRPr>
                </a:p>
              </p:txBody>
            </p:sp>
            <p:sp>
              <p:nvSpPr>
                <p:cNvPr id="296" name="Rounded Rectangle 295"/>
                <p:cNvSpPr/>
                <p:nvPr/>
              </p:nvSpPr>
              <p:spPr bwMode="auto">
                <a:xfrm>
                  <a:off x="2194349" y="5282220"/>
                  <a:ext cx="1386472" cy="363985"/>
                </a:xfrm>
                <a:prstGeom prst="roundRect">
                  <a:avLst>
                    <a:gd name="adj" fmla="val 16667"/>
                  </a:avLst>
                </a:prstGeom>
                <a:solidFill>
                  <a:srgbClr val="33CC33"/>
                </a:solidFill>
                <a:ln w="38100">
                  <a:noFill/>
                  <a:round/>
                  <a:headEnd/>
                  <a:tailEnd/>
                </a:ln>
              </p:spPr>
              <p:txBody>
                <a:bodyPr wrap="none" rtlCol="0" anchor="ctr"/>
                <a:lstStyle/>
                <a:p>
                  <a:pPr algn="ctr" fontAlgn="auto">
                    <a:spcBef>
                      <a:spcPts val="0"/>
                    </a:spcBef>
                    <a:spcAft>
                      <a:spcPts val="0"/>
                    </a:spcAft>
                    <a:defRPr/>
                  </a:pPr>
                  <a:r>
                    <a:rPr lang="en-US" sz="700" b="1" dirty="0" smtClean="0">
                      <a:solidFill>
                        <a:srgbClr val="FFFFFF"/>
                      </a:solidFill>
                      <a:latin typeface="Arial Narrow"/>
                      <a:cs typeface="Arial Narrow"/>
                    </a:rPr>
                    <a:t>Space Link</a:t>
                  </a:r>
                </a:p>
                <a:p>
                  <a:pPr algn="ctr" fontAlgn="auto">
                    <a:spcBef>
                      <a:spcPts val="0"/>
                    </a:spcBef>
                    <a:spcAft>
                      <a:spcPts val="0"/>
                    </a:spcAft>
                    <a:defRPr/>
                  </a:pPr>
                  <a:r>
                    <a:rPr lang="en-US" sz="700" b="1" dirty="0" smtClean="0">
                      <a:solidFill>
                        <a:srgbClr val="FFFFFF"/>
                      </a:solidFill>
                      <a:latin typeface="Arial Narrow"/>
                      <a:cs typeface="Arial Narrow"/>
                    </a:rPr>
                    <a:t>Services</a:t>
                  </a:r>
                  <a:endParaRPr lang="en-US" sz="700" b="1" dirty="0">
                    <a:solidFill>
                      <a:srgbClr val="FFFFFF"/>
                    </a:solidFill>
                    <a:latin typeface="Arial Narrow"/>
                    <a:cs typeface="Arial Narrow"/>
                  </a:endParaRPr>
                </a:p>
              </p:txBody>
            </p:sp>
          </p:grpSp>
          <p:sp>
            <p:nvSpPr>
              <p:cNvPr id="203" name="Rounded Rectangle 202"/>
              <p:cNvSpPr/>
              <p:nvPr/>
            </p:nvSpPr>
            <p:spPr bwMode="auto">
              <a:xfrm>
                <a:off x="509183" y="1449898"/>
                <a:ext cx="1386472" cy="5649730"/>
              </a:xfrm>
              <a:prstGeom prst="roundRect">
                <a:avLst>
                  <a:gd name="adj" fmla="val 16667"/>
                </a:avLst>
              </a:prstGeom>
              <a:gradFill>
                <a:gsLst>
                  <a:gs pos="0">
                    <a:srgbClr val="9BBCFF"/>
                  </a:gs>
                  <a:gs pos="100000">
                    <a:srgbClr val="E1EBFF"/>
                  </a:gs>
                </a:gsLst>
                <a:lin ang="5400000" scaled="0"/>
              </a:gradFill>
              <a:ln w="38100">
                <a:noFill/>
                <a:round/>
                <a:headEnd/>
                <a:tailEnd/>
              </a:ln>
            </p:spPr>
            <p:txBody>
              <a:bodyPr wrap="none" rtlCol="0" anchor="ctr"/>
              <a:lstStyle/>
              <a:p>
                <a:pPr algn="ctr"/>
                <a:endParaRPr lang="en-US" sz="1050"/>
              </a:p>
            </p:txBody>
          </p:sp>
          <p:grpSp>
            <p:nvGrpSpPr>
              <p:cNvPr id="204" name="Group 176"/>
              <p:cNvGrpSpPr/>
              <p:nvPr/>
            </p:nvGrpSpPr>
            <p:grpSpPr>
              <a:xfrm>
                <a:off x="379402" y="5096575"/>
                <a:ext cx="1609200" cy="1301027"/>
                <a:chOff x="379402" y="5282220"/>
                <a:chExt cx="1609200" cy="1301027"/>
              </a:xfrm>
            </p:grpSpPr>
            <p:sp>
              <p:nvSpPr>
                <p:cNvPr id="293" name="Text Box 380"/>
                <p:cNvSpPr txBox="1">
                  <a:spLocks noChangeArrowheads="1"/>
                </p:cNvSpPr>
                <p:nvPr/>
              </p:nvSpPr>
              <p:spPr bwMode="auto">
                <a:xfrm>
                  <a:off x="379402" y="5680577"/>
                  <a:ext cx="1609200" cy="902670"/>
                </a:xfrm>
                <a:prstGeom prst="rect">
                  <a:avLst/>
                </a:prstGeom>
                <a:noFill/>
                <a:ln w="12700">
                  <a:noFill/>
                  <a:miter lim="800000"/>
                  <a:headEnd type="none" w="sm" len="sm"/>
                  <a:tailEnd type="none" w="sm" len="sm"/>
                </a:ln>
              </p:spPr>
              <p:txBody>
                <a:bodyPr wrap="square">
                  <a:spAutoFit/>
                </a:bodyPr>
                <a:lstStyle/>
                <a:p>
                  <a:pPr marL="112713" indent="-112713" algn="l">
                    <a:buFont typeface="Wingdings" pitchFamily="2" charset="2"/>
                    <a:buChar char=""/>
                  </a:pPr>
                  <a:r>
                    <a:rPr lang="en-US" sz="400" b="1" dirty="0">
                      <a:solidFill>
                        <a:srgbClr val="0033CC"/>
                      </a:solidFill>
                      <a:latin typeface="Arial" charset="0"/>
                    </a:rPr>
                    <a:t>Onboard Wireless WG</a:t>
                  </a:r>
                  <a:endParaRPr lang="en-US" sz="400" b="1" dirty="0">
                    <a:solidFill>
                      <a:srgbClr val="FF0000"/>
                    </a:solidFill>
                    <a:latin typeface="Arial" charset="0"/>
                  </a:endParaRPr>
                </a:p>
                <a:p>
                  <a:pPr marL="112713" indent="-112713" algn="l">
                    <a:buFont typeface="Wingdings" pitchFamily="2" charset="2"/>
                    <a:buChar char=""/>
                  </a:pPr>
                  <a:r>
                    <a:rPr lang="en-US" sz="400" b="1" dirty="0">
                      <a:solidFill>
                        <a:srgbClr val="0033CC"/>
                      </a:solidFill>
                      <a:latin typeface="Arial" charset="0"/>
                    </a:rPr>
                    <a:t>Application </a:t>
                  </a:r>
                  <a:r>
                    <a:rPr lang="en-US" sz="400" b="1" dirty="0" smtClean="0">
                      <a:solidFill>
                        <a:srgbClr val="0033CC"/>
                      </a:solidFill>
                      <a:latin typeface="Arial" charset="0"/>
                    </a:rPr>
                    <a:t>Supt Services (incl. Plug-n-Play)</a:t>
                  </a:r>
                  <a:endParaRPr lang="en-US" sz="400" b="1" dirty="0">
                    <a:solidFill>
                      <a:srgbClr val="0033CC"/>
                    </a:solidFill>
                    <a:latin typeface="Arial" charset="0"/>
                  </a:endParaRPr>
                </a:p>
              </p:txBody>
            </p:sp>
            <p:sp>
              <p:nvSpPr>
                <p:cNvPr id="294" name="Rounded Rectangle 293"/>
                <p:cNvSpPr/>
                <p:nvPr/>
              </p:nvSpPr>
              <p:spPr bwMode="auto">
                <a:xfrm>
                  <a:off x="509183" y="5282220"/>
                  <a:ext cx="1386472" cy="363985"/>
                </a:xfrm>
                <a:prstGeom prst="roundRect">
                  <a:avLst>
                    <a:gd name="adj" fmla="val 16667"/>
                  </a:avLst>
                </a:prstGeom>
                <a:solidFill>
                  <a:srgbClr val="3D86FD"/>
                </a:solidFill>
                <a:ln w="38100">
                  <a:noFill/>
                  <a:round/>
                  <a:headEnd/>
                  <a:tailEnd/>
                </a:ln>
              </p:spPr>
              <p:txBody>
                <a:bodyPr wrap="none" rtlCol="0" anchor="ctr"/>
                <a:lstStyle/>
                <a:p>
                  <a:pPr algn="ctr" fontAlgn="auto">
                    <a:spcBef>
                      <a:spcPts val="0"/>
                    </a:spcBef>
                    <a:spcAft>
                      <a:spcPts val="0"/>
                    </a:spcAft>
                    <a:defRPr/>
                  </a:pPr>
                  <a:r>
                    <a:rPr lang="en-US" sz="700" b="1" dirty="0" smtClean="0">
                      <a:solidFill>
                        <a:srgbClr val="FFFFFF"/>
                      </a:solidFill>
                      <a:latin typeface="Arial Narrow"/>
                      <a:cs typeface="Arial Narrow"/>
                    </a:rPr>
                    <a:t>Spacecraft Onboard </a:t>
                  </a:r>
                </a:p>
                <a:p>
                  <a:pPr algn="ctr" fontAlgn="auto">
                    <a:spcBef>
                      <a:spcPts val="0"/>
                    </a:spcBef>
                    <a:spcAft>
                      <a:spcPts val="0"/>
                    </a:spcAft>
                    <a:defRPr/>
                  </a:pPr>
                  <a:r>
                    <a:rPr lang="en-US" sz="700" b="1" dirty="0" smtClean="0">
                      <a:solidFill>
                        <a:srgbClr val="FFFFFF"/>
                      </a:solidFill>
                      <a:latin typeface="Arial Narrow"/>
                      <a:cs typeface="Arial Narrow"/>
                    </a:rPr>
                    <a:t>Interface Services</a:t>
                  </a:r>
                  <a:endParaRPr lang="en-US" sz="700" b="1" dirty="0">
                    <a:solidFill>
                      <a:srgbClr val="FFFFFF"/>
                    </a:solidFill>
                    <a:latin typeface="Arial Narrow"/>
                    <a:cs typeface="Arial Narrow"/>
                  </a:endParaRPr>
                </a:p>
              </p:txBody>
            </p:sp>
          </p:grpSp>
          <p:grpSp>
            <p:nvGrpSpPr>
              <p:cNvPr id="205" name="Group 376"/>
              <p:cNvGrpSpPr>
                <a:grpSpLocks/>
              </p:cNvGrpSpPr>
              <p:nvPr/>
            </p:nvGrpSpPr>
            <p:grpSpPr bwMode="auto">
              <a:xfrm>
                <a:off x="649778" y="2702870"/>
                <a:ext cx="1937834" cy="1543286"/>
                <a:chOff x="457200" y="2195342"/>
                <a:chExt cx="1955006" cy="1805732"/>
              </a:xfrm>
              <a:effectLst>
                <a:glow rad="63500">
                  <a:schemeClr val="accent4">
                    <a:satMod val="175000"/>
                    <a:alpha val="40000"/>
                  </a:schemeClr>
                </a:glow>
              </a:effectLst>
            </p:grpSpPr>
            <p:sp>
              <p:nvSpPr>
                <p:cNvPr id="289" name="Rectangle 288"/>
                <p:cNvSpPr/>
                <p:nvPr/>
              </p:nvSpPr>
              <p:spPr bwMode="auto">
                <a:xfrm>
                  <a:off x="1177352" y="2345532"/>
                  <a:ext cx="1234854" cy="228711"/>
                </a:xfrm>
                <a:prstGeom prst="rect">
                  <a:avLst/>
                </a:prstGeom>
                <a:solidFill>
                  <a:schemeClr val="accent1">
                    <a:lumMod val="75000"/>
                  </a:schemeClr>
                </a:solidFill>
                <a:ln w="38100">
                  <a:noFill/>
                  <a:round/>
                  <a:headEnd/>
                  <a:tailEnd/>
                </a:ln>
              </p:spPr>
              <p:txBody>
                <a:bodyPr wrap="none" anchor="ctr"/>
                <a:lstStyle/>
                <a:p>
                  <a:pPr>
                    <a:defRPr/>
                  </a:pPr>
                  <a:endParaRPr lang="en-US" sz="1050">
                    <a:solidFill>
                      <a:srgbClr val="000000"/>
                    </a:solidFill>
                  </a:endParaRPr>
                </a:p>
              </p:txBody>
            </p:sp>
            <p:sp>
              <p:nvSpPr>
                <p:cNvPr id="290" name="Rectangle 289"/>
                <p:cNvSpPr/>
                <p:nvPr/>
              </p:nvSpPr>
              <p:spPr bwMode="auto">
                <a:xfrm>
                  <a:off x="457200" y="2952251"/>
                  <a:ext cx="955581" cy="228711"/>
                </a:xfrm>
                <a:prstGeom prst="rect">
                  <a:avLst/>
                </a:prstGeom>
                <a:solidFill>
                  <a:schemeClr val="accent1">
                    <a:lumMod val="75000"/>
                  </a:schemeClr>
                </a:solidFill>
                <a:ln w="38100">
                  <a:noFill/>
                  <a:round/>
                  <a:headEnd/>
                  <a:tailEnd/>
                </a:ln>
              </p:spPr>
              <p:txBody>
                <a:bodyPr wrap="none" anchor="ctr"/>
                <a:lstStyle/>
                <a:p>
                  <a:pPr>
                    <a:defRPr/>
                  </a:pPr>
                  <a:endParaRPr lang="en-US" sz="1050">
                    <a:solidFill>
                      <a:srgbClr val="000000"/>
                    </a:solidFill>
                  </a:endParaRPr>
                </a:p>
              </p:txBody>
            </p:sp>
            <p:sp>
              <p:nvSpPr>
                <p:cNvPr id="291" name="Rectangle 290"/>
                <p:cNvSpPr/>
                <p:nvPr/>
              </p:nvSpPr>
              <p:spPr bwMode="auto">
                <a:xfrm>
                  <a:off x="609661" y="3772363"/>
                  <a:ext cx="956870" cy="228711"/>
                </a:xfrm>
                <a:prstGeom prst="rect">
                  <a:avLst/>
                </a:prstGeom>
                <a:solidFill>
                  <a:schemeClr val="accent1">
                    <a:lumMod val="75000"/>
                  </a:schemeClr>
                </a:solidFill>
                <a:ln w="38100">
                  <a:noFill/>
                  <a:round/>
                  <a:headEnd/>
                  <a:tailEnd/>
                </a:ln>
              </p:spPr>
              <p:txBody>
                <a:bodyPr wrap="none" anchor="ctr"/>
                <a:lstStyle/>
                <a:p>
                  <a:pPr>
                    <a:defRPr/>
                  </a:pPr>
                  <a:endParaRPr lang="en-US" sz="1050">
                    <a:solidFill>
                      <a:srgbClr val="000000"/>
                    </a:solidFill>
                  </a:endParaRPr>
                </a:p>
              </p:txBody>
            </p:sp>
            <p:sp>
              <p:nvSpPr>
                <p:cNvPr id="292" name="Rectangle 291"/>
                <p:cNvSpPr/>
                <p:nvPr/>
              </p:nvSpPr>
              <p:spPr bwMode="auto">
                <a:xfrm rot="1532171">
                  <a:off x="619139" y="2195342"/>
                  <a:ext cx="660713" cy="232863"/>
                </a:xfrm>
                <a:prstGeom prst="rect">
                  <a:avLst/>
                </a:prstGeom>
                <a:solidFill>
                  <a:schemeClr val="accent1">
                    <a:lumMod val="75000"/>
                  </a:schemeClr>
                </a:solidFill>
                <a:ln w="38100">
                  <a:noFill/>
                  <a:round/>
                  <a:headEnd/>
                  <a:tailEnd/>
                </a:ln>
              </p:spPr>
              <p:txBody>
                <a:bodyPr wrap="none" anchor="ctr"/>
                <a:lstStyle/>
                <a:p>
                  <a:pPr>
                    <a:defRPr/>
                  </a:pPr>
                  <a:endParaRPr lang="en-US" sz="1050">
                    <a:solidFill>
                      <a:srgbClr val="000000"/>
                    </a:solidFill>
                  </a:endParaRPr>
                </a:p>
              </p:txBody>
            </p:sp>
          </p:grpSp>
          <p:sp>
            <p:nvSpPr>
              <p:cNvPr id="206" name="Rectangle 418"/>
              <p:cNvSpPr>
                <a:spLocks noChangeArrowheads="1"/>
              </p:cNvSpPr>
              <p:nvPr/>
            </p:nvSpPr>
            <p:spPr bwMode="auto">
              <a:xfrm rot="1717673">
                <a:off x="1490439" y="2536381"/>
                <a:ext cx="1308155" cy="195470"/>
              </a:xfrm>
              <a:prstGeom prst="rect">
                <a:avLst/>
              </a:prstGeom>
              <a:solidFill>
                <a:srgbClr val="00B050"/>
              </a:solidFill>
              <a:ln w="38100">
                <a:noFill/>
                <a:round/>
                <a:headEnd/>
                <a:tailEnd/>
              </a:ln>
              <a:effectLst>
                <a:glow rad="63500">
                  <a:schemeClr val="accent4">
                    <a:satMod val="175000"/>
                    <a:alpha val="40000"/>
                  </a:schemeClr>
                </a:glow>
              </a:effectLst>
            </p:spPr>
            <p:txBody>
              <a:bodyPr wrap="none" anchor="ctr"/>
              <a:lstStyle/>
              <a:p>
                <a:endParaRPr lang="en-GB" sz="1050">
                  <a:solidFill>
                    <a:srgbClr val="000000"/>
                  </a:solidFill>
                </a:endParaRPr>
              </a:p>
            </p:txBody>
          </p:sp>
          <p:sp>
            <p:nvSpPr>
              <p:cNvPr id="207" name="Rectangle 419"/>
              <p:cNvSpPr>
                <a:spLocks noChangeArrowheads="1"/>
              </p:cNvSpPr>
              <p:nvPr/>
            </p:nvSpPr>
            <p:spPr bwMode="auto">
              <a:xfrm rot="19983654">
                <a:off x="1569108" y="3053205"/>
                <a:ext cx="1306582" cy="195470"/>
              </a:xfrm>
              <a:prstGeom prst="rect">
                <a:avLst/>
              </a:prstGeom>
              <a:solidFill>
                <a:srgbClr val="00B050"/>
              </a:solidFill>
              <a:ln w="38100">
                <a:noFill/>
                <a:round/>
                <a:headEnd/>
                <a:tailEnd/>
              </a:ln>
              <a:effectLst>
                <a:glow rad="63500">
                  <a:schemeClr val="accent4">
                    <a:satMod val="175000"/>
                    <a:alpha val="40000"/>
                  </a:schemeClr>
                </a:glow>
              </a:effectLst>
            </p:spPr>
            <p:txBody>
              <a:bodyPr wrap="none" anchor="ctr"/>
              <a:lstStyle/>
              <a:p>
                <a:endParaRPr lang="en-GB" sz="1050">
                  <a:solidFill>
                    <a:srgbClr val="000000"/>
                  </a:solidFill>
                </a:endParaRPr>
              </a:p>
            </p:txBody>
          </p:sp>
          <p:sp>
            <p:nvSpPr>
              <p:cNvPr id="208" name="Rectangle 377"/>
              <p:cNvSpPr>
                <a:spLocks noChangeArrowheads="1"/>
              </p:cNvSpPr>
              <p:nvPr/>
            </p:nvSpPr>
            <p:spPr bwMode="auto">
              <a:xfrm>
                <a:off x="1603740" y="2193240"/>
                <a:ext cx="1308156" cy="195470"/>
              </a:xfrm>
              <a:prstGeom prst="rect">
                <a:avLst/>
              </a:prstGeom>
              <a:solidFill>
                <a:srgbClr val="00B050"/>
              </a:solidFill>
              <a:ln w="38100">
                <a:noFill/>
                <a:round/>
                <a:headEnd/>
                <a:tailEnd/>
              </a:ln>
              <a:effectLst>
                <a:glow rad="63500">
                  <a:schemeClr val="accent4">
                    <a:satMod val="175000"/>
                    <a:alpha val="40000"/>
                  </a:schemeClr>
                </a:glow>
              </a:effectLst>
            </p:spPr>
            <p:txBody>
              <a:bodyPr wrap="none" anchor="ctr"/>
              <a:lstStyle/>
              <a:p>
                <a:endParaRPr lang="en-GB" sz="1050">
                  <a:solidFill>
                    <a:srgbClr val="000000"/>
                  </a:solidFill>
                </a:endParaRPr>
              </a:p>
            </p:txBody>
          </p:sp>
          <p:grpSp>
            <p:nvGrpSpPr>
              <p:cNvPr id="209" name="Group 410"/>
              <p:cNvGrpSpPr/>
              <p:nvPr/>
            </p:nvGrpSpPr>
            <p:grpSpPr>
              <a:xfrm>
                <a:off x="6037820" y="2519377"/>
                <a:ext cx="1479482" cy="1285495"/>
                <a:chOff x="6482411" y="2137070"/>
                <a:chExt cx="997822" cy="1239689"/>
              </a:xfrm>
              <a:effectLst>
                <a:glow rad="63500">
                  <a:schemeClr val="accent4">
                    <a:satMod val="175000"/>
                    <a:alpha val="40000"/>
                  </a:schemeClr>
                </a:glow>
              </a:effectLst>
            </p:grpSpPr>
            <p:cxnSp>
              <p:nvCxnSpPr>
                <p:cNvPr id="285" name="Straight Connector 452"/>
                <p:cNvCxnSpPr>
                  <a:cxnSpLocks noChangeShapeType="1"/>
                </p:cNvCxnSpPr>
                <p:nvPr/>
              </p:nvCxnSpPr>
              <p:spPr bwMode="ltGray">
                <a:xfrm>
                  <a:off x="6482411" y="2137070"/>
                  <a:ext cx="997822" cy="4066"/>
                </a:xfrm>
                <a:prstGeom prst="line">
                  <a:avLst/>
                </a:prstGeom>
                <a:noFill/>
                <a:ln w="127000">
                  <a:solidFill>
                    <a:srgbClr val="FF66CC"/>
                  </a:solidFill>
                  <a:round/>
                  <a:headEnd/>
                  <a:tailEnd/>
                </a:ln>
                <a:effectLst/>
              </p:spPr>
            </p:cxnSp>
            <p:cxnSp>
              <p:nvCxnSpPr>
                <p:cNvPr id="286" name="Straight Connector 452"/>
                <p:cNvCxnSpPr>
                  <a:cxnSpLocks noChangeShapeType="1"/>
                </p:cNvCxnSpPr>
                <p:nvPr/>
              </p:nvCxnSpPr>
              <p:spPr bwMode="ltGray">
                <a:xfrm>
                  <a:off x="6496698" y="3367152"/>
                  <a:ext cx="872263" cy="5872"/>
                </a:xfrm>
                <a:prstGeom prst="line">
                  <a:avLst/>
                </a:prstGeom>
                <a:noFill/>
                <a:ln w="127000">
                  <a:solidFill>
                    <a:srgbClr val="FF66CC"/>
                  </a:solidFill>
                  <a:round/>
                  <a:headEnd/>
                  <a:tailEnd/>
                </a:ln>
                <a:effectLst/>
              </p:spPr>
            </p:cxnSp>
            <p:sp>
              <p:nvSpPr>
                <p:cNvPr id="287" name="Freeform 492"/>
                <p:cNvSpPr>
                  <a:spLocks noChangeArrowheads="1"/>
                </p:cNvSpPr>
                <p:nvPr/>
              </p:nvSpPr>
              <p:spPr bwMode="ltGray">
                <a:xfrm flipV="1">
                  <a:off x="6698456" y="2140418"/>
                  <a:ext cx="697708" cy="1227339"/>
                </a:xfrm>
                <a:custGeom>
                  <a:avLst/>
                  <a:gdLst>
                    <a:gd name="T0" fmla="*/ 1543050 w 1543050"/>
                    <a:gd name="T1" fmla="*/ 1610392 h 1436156"/>
                    <a:gd name="T2" fmla="*/ 1535905 w 1543050"/>
                    <a:gd name="T3" fmla="*/ 1621034 h 1436156"/>
                    <a:gd name="T4" fmla="*/ 1276350 w 1543050"/>
                    <a:gd name="T5" fmla="*/ 1613042 h 1436156"/>
                    <a:gd name="T6" fmla="*/ 254794 w 1543050"/>
                    <a:gd name="T7" fmla="*/ 2714 h 1436156"/>
                    <a:gd name="T8" fmla="*/ 0 w 1543050"/>
                    <a:gd name="T9" fmla="*/ 0 h 1436156"/>
                    <a:gd name="T10" fmla="*/ 0 60000 65536"/>
                    <a:gd name="T11" fmla="*/ 0 60000 65536"/>
                    <a:gd name="T12" fmla="*/ 0 60000 65536"/>
                    <a:gd name="T13" fmla="*/ 0 60000 65536"/>
                    <a:gd name="T14" fmla="*/ 0 60000 65536"/>
                    <a:gd name="T15" fmla="*/ 0 w 1543050"/>
                    <a:gd name="T16" fmla="*/ 0 h 1436156"/>
                    <a:gd name="T17" fmla="*/ 1543050 w 1543050"/>
                    <a:gd name="T18" fmla="*/ 1436156 h 1436156"/>
                  </a:gdLst>
                  <a:ahLst/>
                  <a:cxnLst>
                    <a:cxn ang="T10">
                      <a:pos x="T0" y="T1"/>
                    </a:cxn>
                    <a:cxn ang="T11">
                      <a:pos x="T2" y="T3"/>
                    </a:cxn>
                    <a:cxn ang="T12">
                      <a:pos x="T4" y="T5"/>
                    </a:cxn>
                    <a:cxn ang="T13">
                      <a:pos x="T6" y="T7"/>
                    </a:cxn>
                    <a:cxn ang="T14">
                      <a:pos x="T8" y="T9"/>
                    </a:cxn>
                  </a:cxnLst>
                  <a:rect l="T15" t="T16" r="T17" b="T18"/>
                  <a:pathLst>
                    <a:path w="1543050" h="1436156">
                      <a:moveTo>
                        <a:pt x="1543050" y="1426727"/>
                      </a:moveTo>
                      <a:lnTo>
                        <a:pt x="1535905" y="1436156"/>
                      </a:lnTo>
                      <a:lnTo>
                        <a:pt x="1276350" y="1429075"/>
                      </a:lnTo>
                      <a:lnTo>
                        <a:pt x="254794" y="2405"/>
                      </a:lnTo>
                      <a:lnTo>
                        <a:pt x="0" y="0"/>
                      </a:lnTo>
                    </a:path>
                  </a:pathLst>
                </a:custGeom>
                <a:noFill/>
                <a:ln w="127000">
                  <a:solidFill>
                    <a:srgbClr val="FF66CC"/>
                  </a:solidFill>
                  <a:round/>
                  <a:headEnd/>
                  <a:tailEnd/>
                </a:ln>
              </p:spPr>
              <p:txBody>
                <a:bodyPr wrap="none" anchor="ctr"/>
                <a:lstStyle/>
                <a:p>
                  <a:pPr algn="l"/>
                  <a:endParaRPr lang="en-GB" sz="1050">
                    <a:solidFill>
                      <a:srgbClr val="000000"/>
                    </a:solidFill>
                  </a:endParaRPr>
                </a:p>
              </p:txBody>
            </p:sp>
            <p:sp>
              <p:nvSpPr>
                <p:cNvPr id="288" name="Freeform 492"/>
                <p:cNvSpPr>
                  <a:spLocks noChangeArrowheads="1"/>
                </p:cNvSpPr>
                <p:nvPr/>
              </p:nvSpPr>
              <p:spPr bwMode="ltGray">
                <a:xfrm flipH="1" flipV="1">
                  <a:off x="6712741" y="2141417"/>
                  <a:ext cx="702469" cy="1235342"/>
                </a:xfrm>
                <a:custGeom>
                  <a:avLst/>
                  <a:gdLst>
                    <a:gd name="T0" fmla="*/ 465839 w 1633665"/>
                    <a:gd name="T1" fmla="*/ 1693107 h 1443850"/>
                    <a:gd name="T2" fmla="*/ 389789 w 1633665"/>
                    <a:gd name="T3" fmla="*/ 1695863 h 1443850"/>
                    <a:gd name="T4" fmla="*/ 68255 w 1633665"/>
                    <a:gd name="T5" fmla="*/ 5198 h 1443850"/>
                    <a:gd name="T6" fmla="*/ 0 w 1633665"/>
                    <a:gd name="T7" fmla="*/ 0 h 1443850"/>
                    <a:gd name="T8" fmla="*/ 0 60000 65536"/>
                    <a:gd name="T9" fmla="*/ 0 60000 65536"/>
                    <a:gd name="T10" fmla="*/ 0 60000 65536"/>
                    <a:gd name="T11" fmla="*/ 0 60000 65536"/>
                    <a:gd name="T12" fmla="*/ 0 w 1633665"/>
                    <a:gd name="T13" fmla="*/ 0 h 1443850"/>
                    <a:gd name="T14" fmla="*/ 1633665 w 1633665"/>
                    <a:gd name="T15" fmla="*/ 1443850 h 1443850"/>
                  </a:gdLst>
                  <a:ahLst/>
                  <a:cxnLst>
                    <a:cxn ang="T8">
                      <a:pos x="T0" y="T1"/>
                    </a:cxn>
                    <a:cxn ang="T9">
                      <a:pos x="T2" y="T3"/>
                    </a:cxn>
                    <a:cxn ang="T10">
                      <a:pos x="T4" y="T5"/>
                    </a:cxn>
                    <a:cxn ang="T11">
                      <a:pos x="T6" y="T7"/>
                    </a:cxn>
                  </a:cxnLst>
                  <a:rect l="T12" t="T13" r="T14" b="T15"/>
                  <a:pathLst>
                    <a:path w="1633665" h="1443850">
                      <a:moveTo>
                        <a:pt x="1633665" y="1441503"/>
                      </a:moveTo>
                      <a:lnTo>
                        <a:pt x="1366965" y="1443850"/>
                      </a:lnTo>
                      <a:lnTo>
                        <a:pt x="239371" y="4426"/>
                      </a:lnTo>
                      <a:lnTo>
                        <a:pt x="0" y="0"/>
                      </a:lnTo>
                    </a:path>
                  </a:pathLst>
                </a:custGeom>
                <a:noFill/>
                <a:ln w="127000">
                  <a:solidFill>
                    <a:srgbClr val="FF66CC"/>
                  </a:solidFill>
                  <a:round/>
                  <a:headEnd/>
                  <a:tailEnd/>
                </a:ln>
              </p:spPr>
              <p:txBody>
                <a:bodyPr wrap="none" anchor="ctr"/>
                <a:lstStyle/>
                <a:p>
                  <a:pPr algn="l"/>
                  <a:endParaRPr lang="en-GB" sz="1050">
                    <a:solidFill>
                      <a:srgbClr val="000000"/>
                    </a:solidFill>
                  </a:endParaRPr>
                </a:p>
              </p:txBody>
            </p:sp>
          </p:grpSp>
          <p:grpSp>
            <p:nvGrpSpPr>
              <p:cNvPr id="210" name="Group 233"/>
              <p:cNvGrpSpPr/>
              <p:nvPr/>
            </p:nvGrpSpPr>
            <p:grpSpPr>
              <a:xfrm>
                <a:off x="766428" y="1798689"/>
                <a:ext cx="5004584" cy="2753626"/>
                <a:chOff x="766428" y="1984334"/>
                <a:chExt cx="5004584" cy="2753626"/>
              </a:xfrm>
            </p:grpSpPr>
            <p:sp>
              <p:nvSpPr>
                <p:cNvPr id="274" name="Freeform 492"/>
                <p:cNvSpPr>
                  <a:spLocks noChangeArrowheads="1"/>
                </p:cNvSpPr>
                <p:nvPr/>
              </p:nvSpPr>
              <p:spPr bwMode="ltGray">
                <a:xfrm flipH="1" flipV="1">
                  <a:off x="4426560" y="2758645"/>
                  <a:ext cx="1197628" cy="1239474"/>
                </a:xfrm>
                <a:custGeom>
                  <a:avLst/>
                  <a:gdLst>
                    <a:gd name="T0" fmla="*/ 465839 w 1633665"/>
                    <a:gd name="T1" fmla="*/ 1693107 h 1443850"/>
                    <a:gd name="T2" fmla="*/ 389789 w 1633665"/>
                    <a:gd name="T3" fmla="*/ 1695863 h 1443850"/>
                    <a:gd name="T4" fmla="*/ 68255 w 1633665"/>
                    <a:gd name="T5" fmla="*/ 5198 h 1443850"/>
                    <a:gd name="T6" fmla="*/ 0 w 1633665"/>
                    <a:gd name="T7" fmla="*/ 0 h 1443850"/>
                    <a:gd name="T8" fmla="*/ 0 60000 65536"/>
                    <a:gd name="T9" fmla="*/ 0 60000 65536"/>
                    <a:gd name="T10" fmla="*/ 0 60000 65536"/>
                    <a:gd name="T11" fmla="*/ 0 60000 65536"/>
                    <a:gd name="T12" fmla="*/ 0 w 1633665"/>
                    <a:gd name="T13" fmla="*/ 0 h 1443850"/>
                    <a:gd name="T14" fmla="*/ 1633665 w 1633665"/>
                    <a:gd name="T15" fmla="*/ 1443850 h 1443850"/>
                  </a:gdLst>
                  <a:ahLst/>
                  <a:cxnLst>
                    <a:cxn ang="T8">
                      <a:pos x="T0" y="T1"/>
                    </a:cxn>
                    <a:cxn ang="T9">
                      <a:pos x="T2" y="T3"/>
                    </a:cxn>
                    <a:cxn ang="T10">
                      <a:pos x="T4" y="T5"/>
                    </a:cxn>
                    <a:cxn ang="T11">
                      <a:pos x="T6" y="T7"/>
                    </a:cxn>
                  </a:cxnLst>
                  <a:rect l="T12" t="T13" r="T14" b="T15"/>
                  <a:pathLst>
                    <a:path w="1633665" h="1443850">
                      <a:moveTo>
                        <a:pt x="1633665" y="1441503"/>
                      </a:moveTo>
                      <a:lnTo>
                        <a:pt x="1366965" y="1443850"/>
                      </a:lnTo>
                      <a:lnTo>
                        <a:pt x="239371" y="4426"/>
                      </a:lnTo>
                      <a:lnTo>
                        <a:pt x="0" y="0"/>
                      </a:lnTo>
                    </a:path>
                  </a:pathLst>
                </a:custGeom>
                <a:noFill/>
                <a:ln w="127000">
                  <a:solidFill>
                    <a:srgbClr val="FF66CC"/>
                  </a:solidFill>
                  <a:round/>
                  <a:headEnd/>
                  <a:tailEnd/>
                </a:ln>
              </p:spPr>
              <p:txBody>
                <a:bodyPr wrap="none" anchor="ctr"/>
                <a:lstStyle/>
                <a:p>
                  <a:pPr algn="l"/>
                  <a:endParaRPr lang="en-GB" sz="1050">
                    <a:solidFill>
                      <a:srgbClr val="000000"/>
                    </a:solidFill>
                  </a:endParaRPr>
                </a:p>
              </p:txBody>
            </p:sp>
            <p:sp>
              <p:nvSpPr>
                <p:cNvPr id="275" name="Freeform 448"/>
                <p:cNvSpPr>
                  <a:spLocks noChangeArrowheads="1"/>
                </p:cNvSpPr>
                <p:nvPr/>
              </p:nvSpPr>
              <p:spPr bwMode="ltGray">
                <a:xfrm flipV="1">
                  <a:off x="4142543" y="2747651"/>
                  <a:ext cx="1626571" cy="6109"/>
                </a:xfrm>
                <a:custGeom>
                  <a:avLst/>
                  <a:gdLst>
                    <a:gd name="T0" fmla="*/ 0 w 1846264"/>
                    <a:gd name="T1" fmla="*/ 7144 h 7144"/>
                    <a:gd name="T2" fmla="*/ 8292252 w 1846264"/>
                    <a:gd name="T3" fmla="*/ 0 h 7144"/>
                    <a:gd name="T4" fmla="*/ 0 60000 65536"/>
                    <a:gd name="T5" fmla="*/ 0 60000 65536"/>
                    <a:gd name="T6" fmla="*/ 0 w 1846264"/>
                    <a:gd name="T7" fmla="*/ 0 h 7144"/>
                    <a:gd name="T8" fmla="*/ 1846264 w 1846264"/>
                    <a:gd name="T9" fmla="*/ 7144 h 7144"/>
                  </a:gdLst>
                  <a:ahLst/>
                  <a:cxnLst>
                    <a:cxn ang="T4">
                      <a:pos x="T0" y="T1"/>
                    </a:cxn>
                    <a:cxn ang="T5">
                      <a:pos x="T2" y="T3"/>
                    </a:cxn>
                  </a:cxnLst>
                  <a:rect l="T6" t="T7" r="T8" b="T9"/>
                  <a:pathLst>
                    <a:path w="1846264" h="7144">
                      <a:moveTo>
                        <a:pt x="0" y="7144"/>
                      </a:moveTo>
                      <a:lnTo>
                        <a:pt x="1846264" y="0"/>
                      </a:lnTo>
                    </a:path>
                  </a:pathLst>
                </a:custGeom>
                <a:noFill/>
                <a:ln w="127000">
                  <a:solidFill>
                    <a:srgbClr val="FF66CC"/>
                  </a:solidFill>
                  <a:round/>
                  <a:headEnd/>
                  <a:tailEnd/>
                </a:ln>
              </p:spPr>
              <p:txBody>
                <a:bodyPr/>
                <a:lstStyle/>
                <a:p>
                  <a:pPr algn="l"/>
                  <a:endParaRPr lang="en-GB" sz="1050">
                    <a:solidFill>
                      <a:srgbClr val="000000"/>
                    </a:solidFill>
                  </a:endParaRPr>
                </a:p>
              </p:txBody>
            </p:sp>
            <p:sp>
              <p:nvSpPr>
                <p:cNvPr id="276" name="Freeform 492"/>
                <p:cNvSpPr>
                  <a:spLocks noChangeArrowheads="1"/>
                </p:cNvSpPr>
                <p:nvPr/>
              </p:nvSpPr>
              <p:spPr bwMode="ltGray">
                <a:xfrm flipV="1">
                  <a:off x="4419684" y="2735398"/>
                  <a:ext cx="1229893" cy="1237973"/>
                </a:xfrm>
                <a:custGeom>
                  <a:avLst/>
                  <a:gdLst>
                    <a:gd name="T0" fmla="*/ 1543050 w 1543050"/>
                    <a:gd name="T1" fmla="*/ 1610392 h 1436156"/>
                    <a:gd name="T2" fmla="*/ 1535905 w 1543050"/>
                    <a:gd name="T3" fmla="*/ 1621034 h 1436156"/>
                    <a:gd name="T4" fmla="*/ 1276350 w 1543050"/>
                    <a:gd name="T5" fmla="*/ 1613042 h 1436156"/>
                    <a:gd name="T6" fmla="*/ 254794 w 1543050"/>
                    <a:gd name="T7" fmla="*/ 2714 h 1436156"/>
                    <a:gd name="T8" fmla="*/ 0 w 1543050"/>
                    <a:gd name="T9" fmla="*/ 0 h 1436156"/>
                    <a:gd name="T10" fmla="*/ 0 60000 65536"/>
                    <a:gd name="T11" fmla="*/ 0 60000 65536"/>
                    <a:gd name="T12" fmla="*/ 0 60000 65536"/>
                    <a:gd name="T13" fmla="*/ 0 60000 65536"/>
                    <a:gd name="T14" fmla="*/ 0 60000 65536"/>
                    <a:gd name="T15" fmla="*/ 0 w 1543050"/>
                    <a:gd name="T16" fmla="*/ 0 h 1436156"/>
                    <a:gd name="T17" fmla="*/ 1543050 w 1543050"/>
                    <a:gd name="T18" fmla="*/ 1436156 h 1436156"/>
                    <a:gd name="connsiteX0" fmla="*/ 1543050 w 1543050"/>
                    <a:gd name="connsiteY0" fmla="*/ 1426727 h 1436156"/>
                    <a:gd name="connsiteX1" fmla="*/ 1535905 w 1543050"/>
                    <a:gd name="connsiteY1" fmla="*/ 1436156 h 1436156"/>
                    <a:gd name="connsiteX2" fmla="*/ 1273363 w 1543050"/>
                    <a:gd name="connsiteY2" fmla="*/ 1412500 h 1436156"/>
                    <a:gd name="connsiteX3" fmla="*/ 254794 w 1543050"/>
                    <a:gd name="connsiteY3" fmla="*/ 2405 h 1436156"/>
                    <a:gd name="connsiteX4" fmla="*/ 0 w 1543050"/>
                    <a:gd name="connsiteY4" fmla="*/ 0 h 1436156"/>
                    <a:gd name="connsiteX0" fmla="*/ 1543050 w 1543050"/>
                    <a:gd name="connsiteY0" fmla="*/ 1426727 h 1436156"/>
                    <a:gd name="connsiteX1" fmla="*/ 1535905 w 1543050"/>
                    <a:gd name="connsiteY1" fmla="*/ 1436156 h 1436156"/>
                    <a:gd name="connsiteX2" fmla="*/ 1273363 w 1543050"/>
                    <a:gd name="connsiteY2" fmla="*/ 1412500 h 1436156"/>
                    <a:gd name="connsiteX3" fmla="*/ 254794 w 1543050"/>
                    <a:gd name="connsiteY3" fmla="*/ 2405 h 1436156"/>
                    <a:gd name="connsiteX4" fmla="*/ 0 w 1543050"/>
                    <a:gd name="connsiteY4" fmla="*/ 0 h 1436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3050" h="1436156">
                      <a:moveTo>
                        <a:pt x="1543050" y="1426727"/>
                      </a:moveTo>
                      <a:lnTo>
                        <a:pt x="1535905" y="1436156"/>
                      </a:lnTo>
                      <a:cubicBezTo>
                        <a:pt x="1448391" y="1428271"/>
                        <a:pt x="1474405" y="1412097"/>
                        <a:pt x="1273363" y="1412500"/>
                      </a:cubicBezTo>
                      <a:lnTo>
                        <a:pt x="254794" y="2405"/>
                      </a:lnTo>
                      <a:lnTo>
                        <a:pt x="0" y="0"/>
                      </a:lnTo>
                    </a:path>
                  </a:pathLst>
                </a:custGeom>
                <a:noFill/>
                <a:ln w="127000">
                  <a:solidFill>
                    <a:srgbClr val="FF66CC"/>
                  </a:solidFill>
                  <a:round/>
                  <a:headEnd/>
                  <a:tailEnd/>
                </a:ln>
              </p:spPr>
              <p:txBody>
                <a:bodyPr wrap="none" anchor="ctr"/>
                <a:lstStyle/>
                <a:p>
                  <a:pPr algn="l"/>
                  <a:endParaRPr lang="en-GB" sz="1050">
                    <a:solidFill>
                      <a:srgbClr val="000000"/>
                    </a:solidFill>
                  </a:endParaRPr>
                </a:p>
              </p:txBody>
            </p:sp>
            <p:sp>
              <p:nvSpPr>
                <p:cNvPr id="277" name="Freeform 443"/>
                <p:cNvSpPr>
                  <a:spLocks noChangeArrowheads="1"/>
                </p:cNvSpPr>
                <p:nvPr/>
              </p:nvSpPr>
              <p:spPr bwMode="ltGray">
                <a:xfrm flipV="1">
                  <a:off x="4144441" y="3989699"/>
                  <a:ext cx="1626571" cy="6109"/>
                </a:xfrm>
                <a:custGeom>
                  <a:avLst/>
                  <a:gdLst>
                    <a:gd name="T0" fmla="*/ 0 w 1846264"/>
                    <a:gd name="T1" fmla="*/ 7144 h 7144"/>
                    <a:gd name="T2" fmla="*/ 8292252 w 1846264"/>
                    <a:gd name="T3" fmla="*/ 0 h 7144"/>
                    <a:gd name="T4" fmla="*/ 0 60000 65536"/>
                    <a:gd name="T5" fmla="*/ 0 60000 65536"/>
                    <a:gd name="T6" fmla="*/ 0 w 1846264"/>
                    <a:gd name="T7" fmla="*/ 0 h 7144"/>
                    <a:gd name="T8" fmla="*/ 1846264 w 1846264"/>
                    <a:gd name="T9" fmla="*/ 7144 h 7144"/>
                  </a:gdLst>
                  <a:ahLst/>
                  <a:cxnLst>
                    <a:cxn ang="T4">
                      <a:pos x="T0" y="T1"/>
                    </a:cxn>
                    <a:cxn ang="T5">
                      <a:pos x="T2" y="T3"/>
                    </a:cxn>
                  </a:cxnLst>
                  <a:rect l="T6" t="T7" r="T8" b="T9"/>
                  <a:pathLst>
                    <a:path w="1846264" h="7144">
                      <a:moveTo>
                        <a:pt x="0" y="7144"/>
                      </a:moveTo>
                      <a:lnTo>
                        <a:pt x="1846264" y="0"/>
                      </a:lnTo>
                    </a:path>
                  </a:pathLst>
                </a:custGeom>
                <a:noFill/>
                <a:ln w="127000">
                  <a:solidFill>
                    <a:srgbClr val="FF66CC"/>
                  </a:solidFill>
                  <a:round/>
                  <a:headEnd/>
                  <a:tailEnd/>
                </a:ln>
              </p:spPr>
              <p:txBody>
                <a:bodyPr/>
                <a:lstStyle/>
                <a:p>
                  <a:pPr algn="l"/>
                  <a:endParaRPr lang="en-GB" sz="1050">
                    <a:solidFill>
                      <a:srgbClr val="000000"/>
                    </a:solidFill>
                  </a:endParaRPr>
                </a:p>
              </p:txBody>
            </p:sp>
            <p:sp>
              <p:nvSpPr>
                <p:cNvPr id="278" name="Freeform 492"/>
                <p:cNvSpPr>
                  <a:spLocks noChangeArrowheads="1"/>
                </p:cNvSpPr>
                <p:nvPr/>
              </p:nvSpPr>
              <p:spPr bwMode="ltGray">
                <a:xfrm flipV="1">
                  <a:off x="2603466" y="1984334"/>
                  <a:ext cx="1227732" cy="753310"/>
                </a:xfrm>
                <a:custGeom>
                  <a:avLst/>
                  <a:gdLst>
                    <a:gd name="T0" fmla="*/ 1238249 w 1238249"/>
                    <a:gd name="T1" fmla="*/ 0 h 896285"/>
                    <a:gd name="T2" fmla="*/ 812006 w 1238249"/>
                    <a:gd name="T3" fmla="*/ 686704 h 896285"/>
                    <a:gd name="T4" fmla="*/ 0 w 1238249"/>
                    <a:gd name="T5" fmla="*/ 692317 h 896285"/>
                    <a:gd name="T6" fmla="*/ 0 60000 65536"/>
                    <a:gd name="T7" fmla="*/ 0 60000 65536"/>
                    <a:gd name="T8" fmla="*/ 0 60000 65536"/>
                    <a:gd name="T9" fmla="*/ 0 w 1238249"/>
                    <a:gd name="T10" fmla="*/ 0 h 896285"/>
                    <a:gd name="T11" fmla="*/ 1238249 w 1238249"/>
                    <a:gd name="T12" fmla="*/ 896285 h 896285"/>
                  </a:gdLst>
                  <a:ahLst/>
                  <a:cxnLst>
                    <a:cxn ang="T6">
                      <a:pos x="T0" y="T1"/>
                    </a:cxn>
                    <a:cxn ang="T7">
                      <a:pos x="T2" y="T3"/>
                    </a:cxn>
                    <a:cxn ang="T8">
                      <a:pos x="T4" y="T5"/>
                    </a:cxn>
                  </a:cxnLst>
                  <a:rect l="T9" t="T10" r="T11" b="T12"/>
                  <a:pathLst>
                    <a:path w="1238249" h="896285">
                      <a:moveTo>
                        <a:pt x="1238249" y="0"/>
                      </a:moveTo>
                      <a:lnTo>
                        <a:pt x="812006" y="889018"/>
                      </a:lnTo>
                      <a:lnTo>
                        <a:pt x="0" y="896285"/>
                      </a:lnTo>
                    </a:path>
                  </a:pathLst>
                </a:custGeom>
                <a:noFill/>
                <a:ln w="127000">
                  <a:solidFill>
                    <a:srgbClr val="FF66CC"/>
                  </a:solidFill>
                  <a:round/>
                  <a:headEnd/>
                  <a:tailEnd/>
                </a:ln>
              </p:spPr>
              <p:txBody>
                <a:bodyPr wrap="none" anchor="ctr"/>
                <a:lstStyle/>
                <a:p>
                  <a:pPr algn="l"/>
                  <a:endParaRPr lang="en-GB" sz="1050">
                    <a:solidFill>
                      <a:srgbClr val="000000"/>
                    </a:solidFill>
                  </a:endParaRPr>
                </a:p>
              </p:txBody>
            </p:sp>
            <p:sp>
              <p:nvSpPr>
                <p:cNvPr id="279" name="Freeform 492"/>
                <p:cNvSpPr>
                  <a:spLocks noChangeArrowheads="1"/>
                </p:cNvSpPr>
                <p:nvPr/>
              </p:nvSpPr>
              <p:spPr bwMode="ltGray">
                <a:xfrm flipV="1">
                  <a:off x="1552486" y="2478874"/>
                  <a:ext cx="2245334" cy="254454"/>
                </a:xfrm>
                <a:custGeom>
                  <a:avLst/>
                  <a:gdLst>
                    <a:gd name="T0" fmla="*/ 2264568 w 2264568"/>
                    <a:gd name="T1" fmla="*/ 0 h 302748"/>
                    <a:gd name="T2" fmla="*/ 1838325 w 2264568"/>
                    <a:gd name="T3" fmla="*/ 224496 h 302748"/>
                    <a:gd name="T4" fmla="*/ 0 w 2264568"/>
                    <a:gd name="T5" fmla="*/ 233852 h 302748"/>
                    <a:gd name="T6" fmla="*/ 0 60000 65536"/>
                    <a:gd name="T7" fmla="*/ 0 60000 65536"/>
                    <a:gd name="T8" fmla="*/ 0 60000 65536"/>
                    <a:gd name="T9" fmla="*/ 0 w 2264568"/>
                    <a:gd name="T10" fmla="*/ 0 h 302748"/>
                    <a:gd name="T11" fmla="*/ 2264568 w 2264568"/>
                    <a:gd name="T12" fmla="*/ 302748 h 302748"/>
                  </a:gdLst>
                  <a:ahLst/>
                  <a:cxnLst>
                    <a:cxn ang="T6">
                      <a:pos x="T0" y="T1"/>
                    </a:cxn>
                    <a:cxn ang="T7">
                      <a:pos x="T2" y="T3"/>
                    </a:cxn>
                    <a:cxn ang="T8">
                      <a:pos x="T4" y="T5"/>
                    </a:cxn>
                  </a:cxnLst>
                  <a:rect l="T9" t="T10" r="T11" b="T12"/>
                  <a:pathLst>
                    <a:path w="2264568" h="302748">
                      <a:moveTo>
                        <a:pt x="2264568" y="0"/>
                      </a:moveTo>
                      <a:lnTo>
                        <a:pt x="1838325" y="290637"/>
                      </a:lnTo>
                      <a:lnTo>
                        <a:pt x="0" y="302748"/>
                      </a:lnTo>
                    </a:path>
                  </a:pathLst>
                </a:custGeom>
                <a:noFill/>
                <a:ln w="127000">
                  <a:solidFill>
                    <a:srgbClr val="FF66CC"/>
                  </a:solidFill>
                  <a:round/>
                  <a:headEnd/>
                  <a:tailEnd/>
                </a:ln>
              </p:spPr>
              <p:txBody>
                <a:bodyPr wrap="none" anchor="ctr"/>
                <a:lstStyle/>
                <a:p>
                  <a:pPr algn="l"/>
                  <a:endParaRPr lang="en-GB" sz="1050">
                    <a:solidFill>
                      <a:srgbClr val="000000"/>
                    </a:solidFill>
                  </a:endParaRPr>
                </a:p>
              </p:txBody>
            </p:sp>
            <p:sp>
              <p:nvSpPr>
                <p:cNvPr id="280" name="Freeform 492"/>
                <p:cNvSpPr>
                  <a:spLocks noChangeArrowheads="1"/>
                </p:cNvSpPr>
                <p:nvPr/>
              </p:nvSpPr>
              <p:spPr bwMode="ltGray">
                <a:xfrm flipV="1">
                  <a:off x="908329" y="2728359"/>
                  <a:ext cx="2926779" cy="392828"/>
                </a:xfrm>
                <a:custGeom>
                  <a:avLst/>
                  <a:gdLst>
                    <a:gd name="T0" fmla="*/ 3057524 w 3057524"/>
                    <a:gd name="T1" fmla="*/ 351865 h 455523"/>
                    <a:gd name="T2" fmla="*/ 2545556 w 3057524"/>
                    <a:gd name="T3" fmla="*/ 0 h 455523"/>
                    <a:gd name="T4" fmla="*/ 0 w 3057524"/>
                    <a:gd name="T5" fmla="*/ 1869 h 455523"/>
                    <a:gd name="T6" fmla="*/ 0 60000 65536"/>
                    <a:gd name="T7" fmla="*/ 0 60000 65536"/>
                    <a:gd name="T8" fmla="*/ 0 60000 65536"/>
                    <a:gd name="T9" fmla="*/ 0 w 3057524"/>
                    <a:gd name="T10" fmla="*/ 0 h 455523"/>
                    <a:gd name="T11" fmla="*/ 3057524 w 3057524"/>
                    <a:gd name="T12" fmla="*/ 455523 h 455523"/>
                    <a:gd name="connsiteX0" fmla="*/ 3057524 w 3057524"/>
                    <a:gd name="connsiteY0" fmla="*/ 467384 h 467384"/>
                    <a:gd name="connsiteX1" fmla="*/ 2545556 w 3057524"/>
                    <a:gd name="connsiteY1" fmla="*/ 11861 h 467384"/>
                    <a:gd name="connsiteX2" fmla="*/ 638500 w 3057524"/>
                    <a:gd name="connsiteY2" fmla="*/ 0 h 467384"/>
                    <a:gd name="connsiteX3" fmla="*/ 0 w 3057524"/>
                    <a:gd name="connsiteY3" fmla="*/ 14281 h 467384"/>
                    <a:gd name="connsiteX0" fmla="*/ 2927834 w 2927834"/>
                    <a:gd name="connsiteY0" fmla="*/ 467384 h 467384"/>
                    <a:gd name="connsiteX1" fmla="*/ 2415866 w 2927834"/>
                    <a:gd name="connsiteY1" fmla="*/ 11861 h 467384"/>
                    <a:gd name="connsiteX2" fmla="*/ 508810 w 2927834"/>
                    <a:gd name="connsiteY2" fmla="*/ 0 h 467384"/>
                    <a:gd name="connsiteX3" fmla="*/ 0 w 2927834"/>
                    <a:gd name="connsiteY3" fmla="*/ 320266 h 467384"/>
                    <a:gd name="connsiteX0" fmla="*/ 2951850 w 2951850"/>
                    <a:gd name="connsiteY0" fmla="*/ 467384 h 467384"/>
                    <a:gd name="connsiteX1" fmla="*/ 2439882 w 2951850"/>
                    <a:gd name="connsiteY1" fmla="*/ 11861 h 467384"/>
                    <a:gd name="connsiteX2" fmla="*/ 532826 w 2951850"/>
                    <a:gd name="connsiteY2" fmla="*/ 0 h 467384"/>
                    <a:gd name="connsiteX3" fmla="*/ 0 w 2951850"/>
                    <a:gd name="connsiteY3" fmla="*/ 286268 h 467384"/>
                  </a:gdLst>
                  <a:ahLst/>
                  <a:cxnLst>
                    <a:cxn ang="0">
                      <a:pos x="connsiteX0" y="connsiteY0"/>
                    </a:cxn>
                    <a:cxn ang="0">
                      <a:pos x="connsiteX1" y="connsiteY1"/>
                    </a:cxn>
                    <a:cxn ang="0">
                      <a:pos x="connsiteX2" y="connsiteY2"/>
                    </a:cxn>
                    <a:cxn ang="0">
                      <a:pos x="connsiteX3" y="connsiteY3"/>
                    </a:cxn>
                  </a:cxnLst>
                  <a:rect l="l" t="t" r="r" b="b"/>
                  <a:pathLst>
                    <a:path w="2951850" h="467384">
                      <a:moveTo>
                        <a:pt x="2951850" y="467384"/>
                      </a:moveTo>
                      <a:lnTo>
                        <a:pt x="2439882" y="11861"/>
                      </a:lnTo>
                      <a:lnTo>
                        <a:pt x="532826" y="0"/>
                      </a:lnTo>
                      <a:lnTo>
                        <a:pt x="0" y="286268"/>
                      </a:lnTo>
                    </a:path>
                  </a:pathLst>
                </a:custGeom>
                <a:noFill/>
                <a:ln w="127000">
                  <a:solidFill>
                    <a:srgbClr val="FF66CC"/>
                  </a:solidFill>
                  <a:round/>
                  <a:headEnd/>
                  <a:tailEnd/>
                </a:ln>
              </p:spPr>
              <p:txBody>
                <a:bodyPr wrap="none" anchor="ctr"/>
                <a:lstStyle/>
                <a:p>
                  <a:pPr algn="l"/>
                  <a:endParaRPr lang="en-GB" sz="1050">
                    <a:solidFill>
                      <a:srgbClr val="000000"/>
                    </a:solidFill>
                  </a:endParaRPr>
                </a:p>
              </p:txBody>
            </p:sp>
            <p:sp>
              <p:nvSpPr>
                <p:cNvPr id="281" name="Freeform 492"/>
                <p:cNvSpPr>
                  <a:spLocks noChangeArrowheads="1"/>
                </p:cNvSpPr>
                <p:nvPr/>
              </p:nvSpPr>
              <p:spPr bwMode="ltGray">
                <a:xfrm flipV="1">
                  <a:off x="766428" y="3633610"/>
                  <a:ext cx="2998500" cy="333864"/>
                </a:xfrm>
                <a:custGeom>
                  <a:avLst/>
                  <a:gdLst>
                    <a:gd name="T0" fmla="*/ 3024186 w 3024186"/>
                    <a:gd name="T1" fmla="*/ 0 h 397231"/>
                    <a:gd name="T2" fmla="*/ 1988343 w 3024186"/>
                    <a:gd name="T3" fmla="*/ 297472 h 397231"/>
                    <a:gd name="T4" fmla="*/ 0 w 3024186"/>
                    <a:gd name="T5" fmla="*/ 306826 h 397231"/>
                    <a:gd name="T6" fmla="*/ 0 60000 65536"/>
                    <a:gd name="T7" fmla="*/ 0 60000 65536"/>
                    <a:gd name="T8" fmla="*/ 0 60000 65536"/>
                    <a:gd name="T9" fmla="*/ 0 w 3024186"/>
                    <a:gd name="T10" fmla="*/ 0 h 397231"/>
                    <a:gd name="T11" fmla="*/ 3024186 w 3024186"/>
                    <a:gd name="T12" fmla="*/ 397231 h 397231"/>
                  </a:gdLst>
                  <a:ahLst/>
                  <a:cxnLst>
                    <a:cxn ang="T6">
                      <a:pos x="T0" y="T1"/>
                    </a:cxn>
                    <a:cxn ang="T7">
                      <a:pos x="T2" y="T3"/>
                    </a:cxn>
                    <a:cxn ang="T8">
                      <a:pos x="T4" y="T5"/>
                    </a:cxn>
                  </a:cxnLst>
                  <a:rect l="T9" t="T10" r="T11" b="T12"/>
                  <a:pathLst>
                    <a:path w="3024186" h="397231">
                      <a:moveTo>
                        <a:pt x="3024186" y="0"/>
                      </a:moveTo>
                      <a:lnTo>
                        <a:pt x="1988343" y="385118"/>
                      </a:lnTo>
                      <a:lnTo>
                        <a:pt x="0" y="397231"/>
                      </a:lnTo>
                    </a:path>
                  </a:pathLst>
                </a:custGeom>
                <a:noFill/>
                <a:ln w="127000">
                  <a:solidFill>
                    <a:srgbClr val="FF66CC"/>
                  </a:solidFill>
                  <a:round/>
                  <a:headEnd/>
                  <a:tailEnd/>
                </a:ln>
              </p:spPr>
              <p:txBody>
                <a:bodyPr wrap="none" anchor="ctr"/>
                <a:lstStyle/>
                <a:p>
                  <a:pPr algn="l"/>
                  <a:endParaRPr lang="en-GB" sz="1050">
                    <a:solidFill>
                      <a:srgbClr val="000000"/>
                    </a:solidFill>
                  </a:endParaRPr>
                </a:p>
              </p:txBody>
            </p:sp>
            <p:sp>
              <p:nvSpPr>
                <p:cNvPr id="282" name="Freeform 492"/>
                <p:cNvSpPr>
                  <a:spLocks noChangeArrowheads="1"/>
                </p:cNvSpPr>
                <p:nvPr/>
              </p:nvSpPr>
              <p:spPr bwMode="ltGray">
                <a:xfrm flipV="1">
                  <a:off x="936259" y="3969753"/>
                  <a:ext cx="2786008" cy="366569"/>
                </a:xfrm>
                <a:custGeom>
                  <a:avLst/>
                  <a:gdLst>
                    <a:gd name="T0" fmla="*/ 2809874 w 2809874"/>
                    <a:gd name="T1" fmla="*/ 336885 h 436143"/>
                    <a:gd name="T2" fmla="*/ 1888331 w 2809874"/>
                    <a:gd name="T3" fmla="*/ 9357 h 436143"/>
                    <a:gd name="T4" fmla="*/ 0 w 2809874"/>
                    <a:gd name="T5" fmla="*/ 0 h 436143"/>
                    <a:gd name="T6" fmla="*/ 0 60000 65536"/>
                    <a:gd name="T7" fmla="*/ 0 60000 65536"/>
                    <a:gd name="T8" fmla="*/ 0 60000 65536"/>
                    <a:gd name="T9" fmla="*/ 0 w 2809874"/>
                    <a:gd name="T10" fmla="*/ 0 h 436143"/>
                    <a:gd name="T11" fmla="*/ 2809874 w 2809874"/>
                    <a:gd name="T12" fmla="*/ 436143 h 436143"/>
                  </a:gdLst>
                  <a:ahLst/>
                  <a:cxnLst>
                    <a:cxn ang="T6">
                      <a:pos x="T0" y="T1"/>
                    </a:cxn>
                    <a:cxn ang="T7">
                      <a:pos x="T2" y="T3"/>
                    </a:cxn>
                    <a:cxn ang="T8">
                      <a:pos x="T4" y="T5"/>
                    </a:cxn>
                  </a:cxnLst>
                  <a:rect l="T9" t="T10" r="T11" b="T12"/>
                  <a:pathLst>
                    <a:path w="2809874" h="436143">
                      <a:moveTo>
                        <a:pt x="2809874" y="436143"/>
                      </a:moveTo>
                      <a:lnTo>
                        <a:pt x="1888331" y="12112"/>
                      </a:lnTo>
                      <a:lnTo>
                        <a:pt x="0" y="0"/>
                      </a:lnTo>
                    </a:path>
                  </a:pathLst>
                </a:custGeom>
                <a:noFill/>
                <a:ln w="127000">
                  <a:solidFill>
                    <a:srgbClr val="FF66CC"/>
                  </a:solidFill>
                  <a:round/>
                  <a:headEnd/>
                  <a:tailEnd/>
                </a:ln>
              </p:spPr>
              <p:txBody>
                <a:bodyPr wrap="none" anchor="ctr"/>
                <a:lstStyle/>
                <a:p>
                  <a:pPr algn="l"/>
                  <a:endParaRPr lang="en-GB" sz="1050">
                    <a:solidFill>
                      <a:srgbClr val="000000"/>
                    </a:solidFill>
                  </a:endParaRPr>
                </a:p>
              </p:txBody>
            </p:sp>
            <p:sp>
              <p:nvSpPr>
                <p:cNvPr id="283" name="Freeform 492"/>
                <p:cNvSpPr>
                  <a:spLocks noChangeArrowheads="1"/>
                </p:cNvSpPr>
                <p:nvPr/>
              </p:nvSpPr>
              <p:spPr bwMode="ltGray">
                <a:xfrm flipV="1">
                  <a:off x="1685082" y="2638629"/>
                  <a:ext cx="1004482" cy="980175"/>
                </a:xfrm>
                <a:custGeom>
                  <a:avLst/>
                  <a:gdLst>
                    <a:gd name="T0" fmla="*/ 0 w 1202532"/>
                    <a:gd name="T1" fmla="*/ 1012444 h 1310700"/>
                    <a:gd name="T2" fmla="*/ 1202532 w 1202532"/>
                    <a:gd name="T3" fmla="*/ 473446 h 1310700"/>
                    <a:gd name="T4" fmla="*/ 33339 w 1202532"/>
                    <a:gd name="T5" fmla="*/ 0 h 1310700"/>
                    <a:gd name="T6" fmla="*/ 0 60000 65536"/>
                    <a:gd name="T7" fmla="*/ 0 60000 65536"/>
                    <a:gd name="T8" fmla="*/ 0 60000 65536"/>
                    <a:gd name="T9" fmla="*/ 0 w 1202532"/>
                    <a:gd name="T10" fmla="*/ 0 h 1310700"/>
                    <a:gd name="T11" fmla="*/ 1202532 w 1202532"/>
                    <a:gd name="T12" fmla="*/ 1310700 h 1310700"/>
                    <a:gd name="connsiteX0" fmla="*/ 0 w 1202532"/>
                    <a:gd name="connsiteY0" fmla="*/ 1324866 h 1324866"/>
                    <a:gd name="connsiteX1" fmla="*/ 1202532 w 1202532"/>
                    <a:gd name="connsiteY1" fmla="*/ 627084 h 1324866"/>
                    <a:gd name="connsiteX2" fmla="*/ 146216 w 1202532"/>
                    <a:gd name="connsiteY2" fmla="*/ 0 h 1324866"/>
                    <a:gd name="connsiteX0" fmla="*/ 0 w 1178516"/>
                    <a:gd name="connsiteY0" fmla="*/ 1324866 h 1324866"/>
                    <a:gd name="connsiteX1" fmla="*/ 1178516 w 1178516"/>
                    <a:gd name="connsiteY1" fmla="*/ 655416 h 1324866"/>
                    <a:gd name="connsiteX2" fmla="*/ 146216 w 1178516"/>
                    <a:gd name="connsiteY2" fmla="*/ 0 h 1324866"/>
                    <a:gd name="connsiteX0" fmla="*/ 156391 w 1032300"/>
                    <a:gd name="connsiteY0" fmla="*/ 1186040 h 1186040"/>
                    <a:gd name="connsiteX1" fmla="*/ 1032300 w 1032300"/>
                    <a:gd name="connsiteY1" fmla="*/ 655416 h 1186040"/>
                    <a:gd name="connsiteX2" fmla="*/ 0 w 1032300"/>
                    <a:gd name="connsiteY2" fmla="*/ 0 h 1186040"/>
                    <a:gd name="connsiteX0" fmla="*/ 153990 w 1032300"/>
                    <a:gd name="connsiteY0" fmla="*/ 1166207 h 1166207"/>
                    <a:gd name="connsiteX1" fmla="*/ 1032300 w 1032300"/>
                    <a:gd name="connsiteY1" fmla="*/ 655416 h 1166207"/>
                    <a:gd name="connsiteX2" fmla="*/ 0 w 1032300"/>
                    <a:gd name="connsiteY2" fmla="*/ 0 h 1166207"/>
                    <a:gd name="connsiteX0" fmla="*/ 153990 w 1013087"/>
                    <a:gd name="connsiteY0" fmla="*/ 1166207 h 1166207"/>
                    <a:gd name="connsiteX1" fmla="*/ 1013087 w 1013087"/>
                    <a:gd name="connsiteY1" fmla="*/ 612918 h 1166207"/>
                    <a:gd name="connsiteX2" fmla="*/ 0 w 1013087"/>
                    <a:gd name="connsiteY2" fmla="*/ 0 h 1166207"/>
                  </a:gdLst>
                  <a:ahLst/>
                  <a:cxnLst>
                    <a:cxn ang="0">
                      <a:pos x="connsiteX0" y="connsiteY0"/>
                    </a:cxn>
                    <a:cxn ang="0">
                      <a:pos x="connsiteX1" y="connsiteY1"/>
                    </a:cxn>
                    <a:cxn ang="0">
                      <a:pos x="connsiteX2" y="connsiteY2"/>
                    </a:cxn>
                  </a:cxnLst>
                  <a:rect l="l" t="t" r="r" b="b"/>
                  <a:pathLst>
                    <a:path w="1013087" h="1166207">
                      <a:moveTo>
                        <a:pt x="153990" y="1166207"/>
                      </a:moveTo>
                      <a:lnTo>
                        <a:pt x="1013087" y="612918"/>
                      </a:lnTo>
                      <a:lnTo>
                        <a:pt x="0" y="0"/>
                      </a:lnTo>
                    </a:path>
                  </a:pathLst>
                </a:custGeom>
                <a:noFill/>
                <a:ln w="127000">
                  <a:solidFill>
                    <a:srgbClr val="FF66CC"/>
                  </a:solidFill>
                  <a:round/>
                  <a:headEnd/>
                  <a:tailEnd/>
                </a:ln>
              </p:spPr>
              <p:txBody>
                <a:bodyPr wrap="none" anchor="ctr"/>
                <a:lstStyle/>
                <a:p>
                  <a:pPr algn="l"/>
                  <a:endParaRPr lang="en-GB" sz="1050">
                    <a:solidFill>
                      <a:srgbClr val="000000"/>
                    </a:solidFill>
                  </a:endParaRPr>
                </a:p>
              </p:txBody>
            </p:sp>
            <p:sp>
              <p:nvSpPr>
                <p:cNvPr id="284" name="Freeform 492"/>
                <p:cNvSpPr>
                  <a:spLocks noChangeArrowheads="1"/>
                </p:cNvSpPr>
                <p:nvPr/>
              </p:nvSpPr>
              <p:spPr bwMode="ltGray">
                <a:xfrm flipV="1">
                  <a:off x="2477722" y="4008599"/>
                  <a:ext cx="1351270" cy="729361"/>
                </a:xfrm>
                <a:custGeom>
                  <a:avLst/>
                  <a:gdLst>
                    <a:gd name="T0" fmla="*/ 2809874 w 2809874"/>
                    <a:gd name="T1" fmla="*/ 336885 h 436143"/>
                    <a:gd name="T2" fmla="*/ 1888331 w 2809874"/>
                    <a:gd name="T3" fmla="*/ 9357 h 436143"/>
                    <a:gd name="T4" fmla="*/ 0 w 2809874"/>
                    <a:gd name="T5" fmla="*/ 0 h 436143"/>
                    <a:gd name="T6" fmla="*/ 0 60000 65536"/>
                    <a:gd name="T7" fmla="*/ 0 60000 65536"/>
                    <a:gd name="T8" fmla="*/ 0 60000 65536"/>
                    <a:gd name="T9" fmla="*/ 0 w 2809874"/>
                    <a:gd name="T10" fmla="*/ 0 h 436143"/>
                    <a:gd name="T11" fmla="*/ 2809874 w 2809874"/>
                    <a:gd name="T12" fmla="*/ 436143 h 436143"/>
                    <a:gd name="connsiteX0" fmla="*/ 2809874 w 2809874"/>
                    <a:gd name="connsiteY0" fmla="*/ 436143 h 862126"/>
                    <a:gd name="connsiteX1" fmla="*/ 2750999 w 2809874"/>
                    <a:gd name="connsiteY1" fmla="*/ 862126 h 862126"/>
                    <a:gd name="connsiteX2" fmla="*/ 1888331 w 2809874"/>
                    <a:gd name="connsiteY2" fmla="*/ 12112 h 862126"/>
                    <a:gd name="connsiteX3" fmla="*/ 0 w 2809874"/>
                    <a:gd name="connsiteY3" fmla="*/ 0 h 862126"/>
                    <a:gd name="connsiteX0" fmla="*/ 2809874 w 2809874"/>
                    <a:gd name="connsiteY0" fmla="*/ 436143 h 862126"/>
                    <a:gd name="connsiteX1" fmla="*/ 2750999 w 2809874"/>
                    <a:gd name="connsiteY1" fmla="*/ 862126 h 862126"/>
                    <a:gd name="connsiteX2" fmla="*/ 1888331 w 2809874"/>
                    <a:gd name="connsiteY2" fmla="*/ 12112 h 862126"/>
                    <a:gd name="connsiteX3" fmla="*/ 0 w 2809874"/>
                    <a:gd name="connsiteY3" fmla="*/ 0 h 862126"/>
                    <a:gd name="connsiteX0" fmla="*/ 2809874 w 2809874"/>
                    <a:gd name="connsiteY0" fmla="*/ 436143 h 862126"/>
                    <a:gd name="connsiteX1" fmla="*/ 2750999 w 2809874"/>
                    <a:gd name="connsiteY1" fmla="*/ 862126 h 862126"/>
                    <a:gd name="connsiteX2" fmla="*/ 1888331 w 2809874"/>
                    <a:gd name="connsiteY2" fmla="*/ 12112 h 862126"/>
                    <a:gd name="connsiteX3" fmla="*/ 0 w 2809874"/>
                    <a:gd name="connsiteY3" fmla="*/ 0 h 862126"/>
                    <a:gd name="connsiteX0" fmla="*/ 2809874 w 2809874"/>
                    <a:gd name="connsiteY0" fmla="*/ 436143 h 862126"/>
                    <a:gd name="connsiteX1" fmla="*/ 2750999 w 2809874"/>
                    <a:gd name="connsiteY1" fmla="*/ 862126 h 862126"/>
                    <a:gd name="connsiteX2" fmla="*/ 1888331 w 2809874"/>
                    <a:gd name="connsiteY2" fmla="*/ 12112 h 862126"/>
                    <a:gd name="connsiteX3" fmla="*/ 0 w 2809874"/>
                    <a:gd name="connsiteY3" fmla="*/ 0 h 862126"/>
                    <a:gd name="connsiteX0" fmla="*/ 2809874 w 2986360"/>
                    <a:gd name="connsiteY0" fmla="*/ 436143 h 924457"/>
                    <a:gd name="connsiteX1" fmla="*/ 2986360 w 2986360"/>
                    <a:gd name="connsiteY1" fmla="*/ 924457 h 924457"/>
                    <a:gd name="connsiteX2" fmla="*/ 2750999 w 2986360"/>
                    <a:gd name="connsiteY2" fmla="*/ 862126 h 924457"/>
                    <a:gd name="connsiteX3" fmla="*/ 1888331 w 2986360"/>
                    <a:gd name="connsiteY3" fmla="*/ 12112 h 924457"/>
                    <a:gd name="connsiteX4" fmla="*/ 0 w 2986360"/>
                    <a:gd name="connsiteY4" fmla="*/ 0 h 924457"/>
                    <a:gd name="connsiteX0" fmla="*/ 2809874 w 2986360"/>
                    <a:gd name="connsiteY0" fmla="*/ 436143 h 924457"/>
                    <a:gd name="connsiteX1" fmla="*/ 2986360 w 2986360"/>
                    <a:gd name="connsiteY1" fmla="*/ 924457 h 924457"/>
                    <a:gd name="connsiteX2" fmla="*/ 2750999 w 2986360"/>
                    <a:gd name="connsiteY2" fmla="*/ 862126 h 924457"/>
                    <a:gd name="connsiteX3" fmla="*/ 1888331 w 2986360"/>
                    <a:gd name="connsiteY3" fmla="*/ 12112 h 924457"/>
                    <a:gd name="connsiteX4" fmla="*/ 0 w 2986360"/>
                    <a:gd name="connsiteY4" fmla="*/ 0 h 924457"/>
                    <a:gd name="connsiteX0" fmla="*/ 2809874 w 2986360"/>
                    <a:gd name="connsiteY0" fmla="*/ 436143 h 924457"/>
                    <a:gd name="connsiteX1" fmla="*/ 2986360 w 2986360"/>
                    <a:gd name="connsiteY1" fmla="*/ 924457 h 924457"/>
                    <a:gd name="connsiteX2" fmla="*/ 2750999 w 2986360"/>
                    <a:gd name="connsiteY2" fmla="*/ 862126 h 924457"/>
                    <a:gd name="connsiteX3" fmla="*/ 1888331 w 2986360"/>
                    <a:gd name="connsiteY3" fmla="*/ 12112 h 924457"/>
                    <a:gd name="connsiteX4" fmla="*/ 0 w 2986360"/>
                    <a:gd name="connsiteY4" fmla="*/ 0 h 924457"/>
                    <a:gd name="connsiteX0" fmla="*/ 2809874 w 2981557"/>
                    <a:gd name="connsiteY0" fmla="*/ 436143 h 924457"/>
                    <a:gd name="connsiteX1" fmla="*/ 2981557 w 2981557"/>
                    <a:gd name="connsiteY1" fmla="*/ 924457 h 924457"/>
                    <a:gd name="connsiteX2" fmla="*/ 2750999 w 2981557"/>
                    <a:gd name="connsiteY2" fmla="*/ 862126 h 924457"/>
                    <a:gd name="connsiteX3" fmla="*/ 1888331 w 2981557"/>
                    <a:gd name="connsiteY3" fmla="*/ 12112 h 924457"/>
                    <a:gd name="connsiteX4" fmla="*/ 0 w 2981557"/>
                    <a:gd name="connsiteY4" fmla="*/ 0 h 924457"/>
                    <a:gd name="connsiteX0" fmla="*/ 2809874 w 2809874"/>
                    <a:gd name="connsiteY0" fmla="*/ 436143 h 862126"/>
                    <a:gd name="connsiteX1" fmla="*/ 2750999 w 2809874"/>
                    <a:gd name="connsiteY1" fmla="*/ 862126 h 862126"/>
                    <a:gd name="connsiteX2" fmla="*/ 1888331 w 2809874"/>
                    <a:gd name="connsiteY2" fmla="*/ 12112 h 862126"/>
                    <a:gd name="connsiteX3" fmla="*/ 0 w 2809874"/>
                    <a:gd name="connsiteY3" fmla="*/ 0 h 862126"/>
                    <a:gd name="connsiteX0" fmla="*/ 2809874 w 2809874"/>
                    <a:gd name="connsiteY0" fmla="*/ 436143 h 862126"/>
                    <a:gd name="connsiteX1" fmla="*/ 2750999 w 2809874"/>
                    <a:gd name="connsiteY1" fmla="*/ 862126 h 862126"/>
                    <a:gd name="connsiteX2" fmla="*/ 1888331 w 2809874"/>
                    <a:gd name="connsiteY2" fmla="*/ 12112 h 862126"/>
                    <a:gd name="connsiteX3" fmla="*/ 0 w 2809874"/>
                    <a:gd name="connsiteY3" fmla="*/ 0 h 862126"/>
                    <a:gd name="connsiteX0" fmla="*/ 2809874 w 2809874"/>
                    <a:gd name="connsiteY0" fmla="*/ 436143 h 862126"/>
                    <a:gd name="connsiteX1" fmla="*/ 2750999 w 2809874"/>
                    <a:gd name="connsiteY1" fmla="*/ 862126 h 862126"/>
                    <a:gd name="connsiteX2" fmla="*/ 1888331 w 2809874"/>
                    <a:gd name="connsiteY2" fmla="*/ 12112 h 862126"/>
                    <a:gd name="connsiteX3" fmla="*/ 0 w 2809874"/>
                    <a:gd name="connsiteY3" fmla="*/ 0 h 862126"/>
                    <a:gd name="connsiteX0" fmla="*/ 2805070 w 2805070"/>
                    <a:gd name="connsiteY0" fmla="*/ 436143 h 862126"/>
                    <a:gd name="connsiteX1" fmla="*/ 2750999 w 2805070"/>
                    <a:gd name="connsiteY1" fmla="*/ 862126 h 862126"/>
                    <a:gd name="connsiteX2" fmla="*/ 1888331 w 2805070"/>
                    <a:gd name="connsiteY2" fmla="*/ 12112 h 862126"/>
                    <a:gd name="connsiteX3" fmla="*/ 0 w 2805070"/>
                    <a:gd name="connsiteY3" fmla="*/ 0 h 862126"/>
                    <a:gd name="connsiteX0" fmla="*/ 2750999 w 2750999"/>
                    <a:gd name="connsiteY0" fmla="*/ 862126 h 862126"/>
                    <a:gd name="connsiteX1" fmla="*/ 1888331 w 2750999"/>
                    <a:gd name="connsiteY1" fmla="*/ 12112 h 862126"/>
                    <a:gd name="connsiteX2" fmla="*/ 0 w 2750999"/>
                    <a:gd name="connsiteY2" fmla="*/ 0 h 862126"/>
                    <a:gd name="connsiteX0" fmla="*/ 2789425 w 2789425"/>
                    <a:gd name="connsiteY0" fmla="*/ 896124 h 896124"/>
                    <a:gd name="connsiteX1" fmla="*/ 1888331 w 2789425"/>
                    <a:gd name="connsiteY1" fmla="*/ 12112 h 896124"/>
                    <a:gd name="connsiteX2" fmla="*/ 0 w 2789425"/>
                    <a:gd name="connsiteY2" fmla="*/ 0 h 896124"/>
                    <a:gd name="connsiteX0" fmla="*/ 2789425 w 2789425"/>
                    <a:gd name="connsiteY0" fmla="*/ 896124 h 896124"/>
                    <a:gd name="connsiteX1" fmla="*/ 2066053 w 2789425"/>
                    <a:gd name="connsiteY1" fmla="*/ 779 h 896124"/>
                    <a:gd name="connsiteX2" fmla="*/ 0 w 2789425"/>
                    <a:gd name="connsiteY2" fmla="*/ 0 h 896124"/>
                    <a:gd name="connsiteX0" fmla="*/ 2789425 w 2789425"/>
                    <a:gd name="connsiteY0" fmla="*/ 896124 h 896124"/>
                    <a:gd name="connsiteX1" fmla="*/ 2090070 w 2789425"/>
                    <a:gd name="connsiteY1" fmla="*/ 12112 h 896124"/>
                    <a:gd name="connsiteX2" fmla="*/ 0 w 2789425"/>
                    <a:gd name="connsiteY2" fmla="*/ 0 h 896124"/>
                    <a:gd name="connsiteX0" fmla="*/ 1578994 w 1578994"/>
                    <a:gd name="connsiteY0" fmla="*/ 901791 h 901791"/>
                    <a:gd name="connsiteX1" fmla="*/ 879639 w 1578994"/>
                    <a:gd name="connsiteY1" fmla="*/ 17779 h 901791"/>
                    <a:gd name="connsiteX2" fmla="*/ 0 w 1578994"/>
                    <a:gd name="connsiteY2" fmla="*/ 0 h 901791"/>
                    <a:gd name="connsiteX0" fmla="*/ 1382058 w 1382058"/>
                    <a:gd name="connsiteY0" fmla="*/ 890458 h 890458"/>
                    <a:gd name="connsiteX1" fmla="*/ 682703 w 1382058"/>
                    <a:gd name="connsiteY1" fmla="*/ 6446 h 890458"/>
                    <a:gd name="connsiteX2" fmla="*/ 0 w 1382058"/>
                    <a:gd name="connsiteY2" fmla="*/ 0 h 890458"/>
                    <a:gd name="connsiteX0" fmla="*/ 1324418 w 1324418"/>
                    <a:gd name="connsiteY0" fmla="*/ 918789 h 918789"/>
                    <a:gd name="connsiteX1" fmla="*/ 682703 w 1324418"/>
                    <a:gd name="connsiteY1" fmla="*/ 6446 h 918789"/>
                    <a:gd name="connsiteX2" fmla="*/ 0 w 1324418"/>
                    <a:gd name="connsiteY2" fmla="*/ 0 h 918789"/>
                    <a:gd name="connsiteX0" fmla="*/ 1343631 w 1343631"/>
                    <a:gd name="connsiteY0" fmla="*/ 850792 h 850792"/>
                    <a:gd name="connsiteX1" fmla="*/ 682703 w 1343631"/>
                    <a:gd name="connsiteY1" fmla="*/ 6446 h 850792"/>
                    <a:gd name="connsiteX2" fmla="*/ 0 w 1343631"/>
                    <a:gd name="connsiteY2" fmla="*/ 0 h 850792"/>
                    <a:gd name="connsiteX0" fmla="*/ 1362844 w 1362844"/>
                    <a:gd name="connsiteY0" fmla="*/ 867791 h 867791"/>
                    <a:gd name="connsiteX1" fmla="*/ 682703 w 1362844"/>
                    <a:gd name="connsiteY1" fmla="*/ 6446 h 867791"/>
                    <a:gd name="connsiteX2" fmla="*/ 0 w 1362844"/>
                    <a:gd name="connsiteY2" fmla="*/ 0 h 867791"/>
                  </a:gdLst>
                  <a:ahLst/>
                  <a:cxnLst>
                    <a:cxn ang="0">
                      <a:pos x="connsiteX0" y="connsiteY0"/>
                    </a:cxn>
                    <a:cxn ang="0">
                      <a:pos x="connsiteX1" y="connsiteY1"/>
                    </a:cxn>
                    <a:cxn ang="0">
                      <a:pos x="connsiteX2" y="connsiteY2"/>
                    </a:cxn>
                  </a:cxnLst>
                  <a:rect l="l" t="t" r="r" b="b"/>
                  <a:pathLst>
                    <a:path w="1362844" h="867791">
                      <a:moveTo>
                        <a:pt x="1362844" y="867791"/>
                      </a:moveTo>
                      <a:lnTo>
                        <a:pt x="682703" y="6446"/>
                      </a:lnTo>
                      <a:lnTo>
                        <a:pt x="0" y="0"/>
                      </a:lnTo>
                    </a:path>
                  </a:pathLst>
                </a:custGeom>
                <a:noFill/>
                <a:ln w="127000">
                  <a:solidFill>
                    <a:srgbClr val="FF66CC"/>
                  </a:solidFill>
                  <a:round/>
                  <a:headEnd/>
                  <a:tailEnd/>
                </a:ln>
              </p:spPr>
              <p:txBody>
                <a:bodyPr wrap="none" anchor="ctr"/>
                <a:lstStyle/>
                <a:p>
                  <a:pPr algn="l"/>
                  <a:endParaRPr lang="en-GB" sz="1050">
                    <a:solidFill>
                      <a:srgbClr val="000000"/>
                    </a:solidFill>
                  </a:endParaRPr>
                </a:p>
              </p:txBody>
            </p:sp>
          </p:grpSp>
          <p:grpSp>
            <p:nvGrpSpPr>
              <p:cNvPr id="211" name="Group 256"/>
              <p:cNvGrpSpPr/>
              <p:nvPr/>
            </p:nvGrpSpPr>
            <p:grpSpPr>
              <a:xfrm>
                <a:off x="648204" y="1784654"/>
                <a:ext cx="7794467" cy="2754522"/>
                <a:chOff x="648204" y="1970299"/>
                <a:chExt cx="7794467" cy="2754522"/>
              </a:xfrm>
            </p:grpSpPr>
            <p:grpSp>
              <p:nvGrpSpPr>
                <p:cNvPr id="256" name="Group 252"/>
                <p:cNvGrpSpPr/>
                <p:nvPr/>
              </p:nvGrpSpPr>
              <p:grpSpPr>
                <a:xfrm>
                  <a:off x="648204" y="1970299"/>
                  <a:ext cx="7794467" cy="2754522"/>
                  <a:chOff x="648204" y="1970299"/>
                  <a:chExt cx="7794467" cy="2754522"/>
                </a:xfrm>
              </p:grpSpPr>
              <p:grpSp>
                <p:nvGrpSpPr>
                  <p:cNvPr id="260" name="Group 411"/>
                  <p:cNvGrpSpPr/>
                  <p:nvPr/>
                </p:nvGrpSpPr>
                <p:grpSpPr>
                  <a:xfrm>
                    <a:off x="6021329" y="2708384"/>
                    <a:ext cx="1510576" cy="1288947"/>
                    <a:chOff x="6472886" y="2130009"/>
                    <a:chExt cx="1018793" cy="1243021"/>
                  </a:xfrm>
                  <a:effectLst/>
                </p:grpSpPr>
                <p:cxnSp>
                  <p:nvCxnSpPr>
                    <p:cNvPr id="270" name="Straight Connector 452"/>
                    <p:cNvCxnSpPr>
                      <a:cxnSpLocks noChangeShapeType="1"/>
                    </p:cNvCxnSpPr>
                    <p:nvPr/>
                  </p:nvCxnSpPr>
                  <p:spPr bwMode="ltGray">
                    <a:xfrm>
                      <a:off x="6472886" y="2130009"/>
                      <a:ext cx="997822" cy="4066"/>
                    </a:xfrm>
                    <a:prstGeom prst="line">
                      <a:avLst/>
                    </a:prstGeom>
                    <a:noFill/>
                    <a:ln w="38100">
                      <a:solidFill>
                        <a:srgbClr val="FF0000"/>
                      </a:solidFill>
                      <a:round/>
                      <a:headEnd/>
                      <a:tailEnd/>
                    </a:ln>
                  </p:spPr>
                </p:cxnSp>
                <p:cxnSp>
                  <p:nvCxnSpPr>
                    <p:cNvPr id="271" name="Straight Connector 452"/>
                    <p:cNvCxnSpPr>
                      <a:cxnSpLocks noChangeShapeType="1"/>
                    </p:cNvCxnSpPr>
                    <p:nvPr/>
                  </p:nvCxnSpPr>
                  <p:spPr bwMode="ltGray">
                    <a:xfrm>
                      <a:off x="6619416" y="3367158"/>
                      <a:ext cx="872263" cy="5872"/>
                    </a:xfrm>
                    <a:prstGeom prst="line">
                      <a:avLst/>
                    </a:prstGeom>
                    <a:noFill/>
                    <a:ln w="38100">
                      <a:solidFill>
                        <a:srgbClr val="FF0000"/>
                      </a:solidFill>
                      <a:round/>
                      <a:headEnd/>
                      <a:tailEnd/>
                    </a:ln>
                  </p:spPr>
                </p:cxnSp>
                <p:sp>
                  <p:nvSpPr>
                    <p:cNvPr id="272" name="Freeform 492"/>
                    <p:cNvSpPr>
                      <a:spLocks noChangeArrowheads="1"/>
                    </p:cNvSpPr>
                    <p:nvPr/>
                  </p:nvSpPr>
                  <p:spPr bwMode="ltGray">
                    <a:xfrm flipV="1">
                      <a:off x="6698456" y="2131233"/>
                      <a:ext cx="697708" cy="1227342"/>
                    </a:xfrm>
                    <a:custGeom>
                      <a:avLst/>
                      <a:gdLst>
                        <a:gd name="T0" fmla="*/ 1543050 w 1543050"/>
                        <a:gd name="T1" fmla="*/ 1610392 h 1436156"/>
                        <a:gd name="T2" fmla="*/ 1535905 w 1543050"/>
                        <a:gd name="T3" fmla="*/ 1621034 h 1436156"/>
                        <a:gd name="T4" fmla="*/ 1276350 w 1543050"/>
                        <a:gd name="T5" fmla="*/ 1613042 h 1436156"/>
                        <a:gd name="T6" fmla="*/ 254794 w 1543050"/>
                        <a:gd name="T7" fmla="*/ 2714 h 1436156"/>
                        <a:gd name="T8" fmla="*/ 0 w 1543050"/>
                        <a:gd name="T9" fmla="*/ 0 h 1436156"/>
                        <a:gd name="T10" fmla="*/ 0 60000 65536"/>
                        <a:gd name="T11" fmla="*/ 0 60000 65536"/>
                        <a:gd name="T12" fmla="*/ 0 60000 65536"/>
                        <a:gd name="T13" fmla="*/ 0 60000 65536"/>
                        <a:gd name="T14" fmla="*/ 0 60000 65536"/>
                        <a:gd name="T15" fmla="*/ 0 w 1543050"/>
                        <a:gd name="T16" fmla="*/ 0 h 1436156"/>
                        <a:gd name="T17" fmla="*/ 1543050 w 1543050"/>
                        <a:gd name="T18" fmla="*/ 1436156 h 1436156"/>
                      </a:gdLst>
                      <a:ahLst/>
                      <a:cxnLst>
                        <a:cxn ang="T10">
                          <a:pos x="T0" y="T1"/>
                        </a:cxn>
                        <a:cxn ang="T11">
                          <a:pos x="T2" y="T3"/>
                        </a:cxn>
                        <a:cxn ang="T12">
                          <a:pos x="T4" y="T5"/>
                        </a:cxn>
                        <a:cxn ang="T13">
                          <a:pos x="T6" y="T7"/>
                        </a:cxn>
                        <a:cxn ang="T14">
                          <a:pos x="T8" y="T9"/>
                        </a:cxn>
                      </a:cxnLst>
                      <a:rect l="T15" t="T16" r="T17" b="T18"/>
                      <a:pathLst>
                        <a:path w="1543050" h="1436156">
                          <a:moveTo>
                            <a:pt x="1543050" y="1426727"/>
                          </a:moveTo>
                          <a:lnTo>
                            <a:pt x="1535905" y="1436156"/>
                          </a:lnTo>
                          <a:lnTo>
                            <a:pt x="1276350" y="1429075"/>
                          </a:lnTo>
                          <a:lnTo>
                            <a:pt x="254794" y="2405"/>
                          </a:lnTo>
                          <a:lnTo>
                            <a:pt x="0" y="0"/>
                          </a:lnTo>
                        </a:path>
                      </a:pathLst>
                    </a:custGeom>
                    <a:noFill/>
                    <a:ln w="38100">
                      <a:solidFill>
                        <a:srgbClr val="FF0000"/>
                      </a:solidFill>
                      <a:round/>
                      <a:headEnd/>
                      <a:tailEnd/>
                    </a:ln>
                  </p:spPr>
                  <p:txBody>
                    <a:bodyPr wrap="none" anchor="ctr"/>
                    <a:lstStyle/>
                    <a:p>
                      <a:endParaRPr lang="en-GB" sz="1050">
                        <a:solidFill>
                          <a:srgbClr val="000000"/>
                        </a:solidFill>
                      </a:endParaRPr>
                    </a:p>
                  </p:txBody>
                </p:sp>
                <p:sp>
                  <p:nvSpPr>
                    <p:cNvPr id="273" name="Freeform 492"/>
                    <p:cNvSpPr>
                      <a:spLocks noChangeArrowheads="1"/>
                    </p:cNvSpPr>
                    <p:nvPr/>
                  </p:nvSpPr>
                  <p:spPr bwMode="ltGray">
                    <a:xfrm flipH="1" flipV="1">
                      <a:off x="6709530" y="2136826"/>
                      <a:ext cx="702469" cy="1235345"/>
                    </a:xfrm>
                    <a:custGeom>
                      <a:avLst/>
                      <a:gdLst>
                        <a:gd name="T0" fmla="*/ 465839 w 1633665"/>
                        <a:gd name="T1" fmla="*/ 1693107 h 1443850"/>
                        <a:gd name="T2" fmla="*/ 389789 w 1633665"/>
                        <a:gd name="T3" fmla="*/ 1695863 h 1443850"/>
                        <a:gd name="T4" fmla="*/ 68255 w 1633665"/>
                        <a:gd name="T5" fmla="*/ 5198 h 1443850"/>
                        <a:gd name="T6" fmla="*/ 0 w 1633665"/>
                        <a:gd name="T7" fmla="*/ 0 h 1443850"/>
                        <a:gd name="T8" fmla="*/ 0 60000 65536"/>
                        <a:gd name="T9" fmla="*/ 0 60000 65536"/>
                        <a:gd name="T10" fmla="*/ 0 60000 65536"/>
                        <a:gd name="T11" fmla="*/ 0 60000 65536"/>
                        <a:gd name="T12" fmla="*/ 0 w 1633665"/>
                        <a:gd name="T13" fmla="*/ 0 h 1443850"/>
                        <a:gd name="T14" fmla="*/ 1633665 w 1633665"/>
                        <a:gd name="T15" fmla="*/ 1443850 h 1443850"/>
                      </a:gdLst>
                      <a:ahLst/>
                      <a:cxnLst>
                        <a:cxn ang="T8">
                          <a:pos x="T0" y="T1"/>
                        </a:cxn>
                        <a:cxn ang="T9">
                          <a:pos x="T2" y="T3"/>
                        </a:cxn>
                        <a:cxn ang="T10">
                          <a:pos x="T4" y="T5"/>
                        </a:cxn>
                        <a:cxn ang="T11">
                          <a:pos x="T6" y="T7"/>
                        </a:cxn>
                      </a:cxnLst>
                      <a:rect l="T12" t="T13" r="T14" b="T15"/>
                      <a:pathLst>
                        <a:path w="1633665" h="1443850">
                          <a:moveTo>
                            <a:pt x="1633665" y="1441503"/>
                          </a:moveTo>
                          <a:lnTo>
                            <a:pt x="1366965" y="1443850"/>
                          </a:lnTo>
                          <a:lnTo>
                            <a:pt x="239371" y="4426"/>
                          </a:lnTo>
                          <a:lnTo>
                            <a:pt x="0" y="0"/>
                          </a:lnTo>
                        </a:path>
                      </a:pathLst>
                    </a:custGeom>
                    <a:noFill/>
                    <a:ln w="38100">
                      <a:solidFill>
                        <a:srgbClr val="FF0000"/>
                      </a:solidFill>
                      <a:round/>
                      <a:headEnd/>
                      <a:tailEnd/>
                    </a:ln>
                  </p:spPr>
                  <p:txBody>
                    <a:bodyPr wrap="none" anchor="ctr"/>
                    <a:lstStyle/>
                    <a:p>
                      <a:endParaRPr lang="en-GB" sz="1050">
                        <a:solidFill>
                          <a:srgbClr val="000000"/>
                        </a:solidFill>
                      </a:endParaRPr>
                    </a:p>
                  </p:txBody>
                </p:sp>
              </p:grpSp>
              <p:sp>
                <p:nvSpPr>
                  <p:cNvPr id="261" name="Freeform 492"/>
                  <p:cNvSpPr>
                    <a:spLocks noChangeArrowheads="1"/>
                  </p:cNvSpPr>
                  <p:nvPr/>
                </p:nvSpPr>
                <p:spPr bwMode="auto">
                  <a:xfrm flipV="1">
                    <a:off x="4324766" y="2750147"/>
                    <a:ext cx="1349475" cy="1246016"/>
                  </a:xfrm>
                  <a:custGeom>
                    <a:avLst/>
                    <a:gdLst>
                      <a:gd name="T0" fmla="*/ 1693068 w 1693068"/>
                      <a:gd name="T1" fmla="*/ 2093608 h 1419626"/>
                      <a:gd name="T2" fmla="*/ 1419225 w 1693068"/>
                      <a:gd name="T3" fmla="*/ 2100662 h 1419626"/>
                      <a:gd name="T4" fmla="*/ 354806 w 1693068"/>
                      <a:gd name="T5" fmla="*/ 3256 h 1419626"/>
                      <a:gd name="T6" fmla="*/ 0 w 1693068"/>
                      <a:gd name="T7" fmla="*/ 0 h 1419626"/>
                      <a:gd name="T8" fmla="*/ 0 60000 65536"/>
                      <a:gd name="T9" fmla="*/ 0 60000 65536"/>
                      <a:gd name="T10" fmla="*/ 0 60000 65536"/>
                      <a:gd name="T11" fmla="*/ 0 60000 65536"/>
                      <a:gd name="T12" fmla="*/ 0 w 1693068"/>
                      <a:gd name="T13" fmla="*/ 0 h 1419626"/>
                      <a:gd name="T14" fmla="*/ 1693068 w 1693068"/>
                      <a:gd name="T15" fmla="*/ 1419626 h 1419626"/>
                      <a:gd name="connsiteX0" fmla="*/ 1693068 w 1693068"/>
                      <a:gd name="connsiteY0" fmla="*/ 1414857 h 1419626"/>
                      <a:gd name="connsiteX1" fmla="*/ 1400012 w 1693068"/>
                      <a:gd name="connsiteY1" fmla="*/ 1419626 h 1419626"/>
                      <a:gd name="connsiteX2" fmla="*/ 354806 w 1693068"/>
                      <a:gd name="connsiteY2" fmla="*/ 2199 h 1419626"/>
                      <a:gd name="connsiteX3" fmla="*/ 0 w 1693068"/>
                      <a:gd name="connsiteY3" fmla="*/ 0 h 1419626"/>
                    </a:gdLst>
                    <a:ahLst/>
                    <a:cxnLst>
                      <a:cxn ang="0">
                        <a:pos x="connsiteX0" y="connsiteY0"/>
                      </a:cxn>
                      <a:cxn ang="0">
                        <a:pos x="connsiteX1" y="connsiteY1"/>
                      </a:cxn>
                      <a:cxn ang="0">
                        <a:pos x="connsiteX2" y="connsiteY2"/>
                      </a:cxn>
                      <a:cxn ang="0">
                        <a:pos x="connsiteX3" y="connsiteY3"/>
                      </a:cxn>
                    </a:cxnLst>
                    <a:rect l="l" t="t" r="r" b="b"/>
                    <a:pathLst>
                      <a:path w="1693068" h="1419626">
                        <a:moveTo>
                          <a:pt x="1693068" y="1414857"/>
                        </a:moveTo>
                        <a:lnTo>
                          <a:pt x="1400012" y="1419626"/>
                        </a:lnTo>
                        <a:lnTo>
                          <a:pt x="354806" y="2199"/>
                        </a:lnTo>
                        <a:lnTo>
                          <a:pt x="0" y="0"/>
                        </a:lnTo>
                      </a:path>
                    </a:pathLst>
                  </a:custGeom>
                  <a:noFill/>
                  <a:ln w="38100">
                    <a:solidFill>
                      <a:srgbClr val="FF0000"/>
                    </a:solidFill>
                    <a:round/>
                    <a:headEnd/>
                    <a:tailEnd/>
                  </a:ln>
                </p:spPr>
                <p:txBody>
                  <a:bodyPr wrap="none" anchor="ctr"/>
                  <a:lstStyle/>
                  <a:p>
                    <a:pPr algn="l"/>
                    <a:endParaRPr lang="en-GB" sz="1050">
                      <a:solidFill>
                        <a:srgbClr val="000000"/>
                      </a:solidFill>
                    </a:endParaRPr>
                  </a:p>
                </p:txBody>
              </p:sp>
              <p:sp>
                <p:nvSpPr>
                  <p:cNvPr id="262" name="Freeform 492"/>
                  <p:cNvSpPr>
                    <a:spLocks noChangeArrowheads="1"/>
                  </p:cNvSpPr>
                  <p:nvPr/>
                </p:nvSpPr>
                <p:spPr bwMode="auto">
                  <a:xfrm flipV="1">
                    <a:off x="2572658" y="1970299"/>
                    <a:ext cx="1248991" cy="751276"/>
                  </a:xfrm>
                  <a:custGeom>
                    <a:avLst/>
                    <a:gdLst>
                      <a:gd name="T0" fmla="*/ 1259681 w 1259681"/>
                      <a:gd name="T1" fmla="*/ 0 h 893864"/>
                      <a:gd name="T2" fmla="*/ 831056 w 1259681"/>
                      <a:gd name="T3" fmla="*/ 677344 h 893864"/>
                      <a:gd name="T4" fmla="*/ 0 w 1259681"/>
                      <a:gd name="T5" fmla="*/ 690441 h 893864"/>
                      <a:gd name="T6" fmla="*/ 0 60000 65536"/>
                      <a:gd name="T7" fmla="*/ 0 60000 65536"/>
                      <a:gd name="T8" fmla="*/ 0 60000 65536"/>
                      <a:gd name="T9" fmla="*/ 0 w 1259681"/>
                      <a:gd name="T10" fmla="*/ 0 h 893864"/>
                      <a:gd name="T11" fmla="*/ 1259681 w 1259681"/>
                      <a:gd name="T12" fmla="*/ 893864 h 893864"/>
                    </a:gdLst>
                    <a:ahLst/>
                    <a:cxnLst>
                      <a:cxn ang="T6">
                        <a:pos x="T0" y="T1"/>
                      </a:cxn>
                      <a:cxn ang="T7">
                        <a:pos x="T2" y="T3"/>
                      </a:cxn>
                      <a:cxn ang="T8">
                        <a:pos x="T4" y="T5"/>
                      </a:cxn>
                    </a:cxnLst>
                    <a:rect l="T9" t="T10" r="T11" b="T12"/>
                    <a:pathLst>
                      <a:path w="1259681" h="893864">
                        <a:moveTo>
                          <a:pt x="1259681" y="0"/>
                        </a:moveTo>
                        <a:lnTo>
                          <a:pt x="831056" y="876906"/>
                        </a:lnTo>
                        <a:lnTo>
                          <a:pt x="0" y="893864"/>
                        </a:lnTo>
                      </a:path>
                    </a:pathLst>
                  </a:custGeom>
                  <a:noFill/>
                  <a:ln w="38100">
                    <a:solidFill>
                      <a:srgbClr val="FF0000"/>
                    </a:solidFill>
                    <a:round/>
                    <a:headEnd/>
                    <a:tailEnd/>
                  </a:ln>
                </p:spPr>
                <p:txBody>
                  <a:bodyPr wrap="none" anchor="ctr"/>
                  <a:lstStyle/>
                  <a:p>
                    <a:pPr algn="l"/>
                    <a:endParaRPr lang="en-GB" sz="1050">
                      <a:solidFill>
                        <a:srgbClr val="000000"/>
                      </a:solidFill>
                    </a:endParaRPr>
                  </a:p>
                </p:txBody>
              </p:sp>
              <p:sp>
                <p:nvSpPr>
                  <p:cNvPr id="263" name="Freeform 492"/>
                  <p:cNvSpPr>
                    <a:spLocks noChangeArrowheads="1"/>
                  </p:cNvSpPr>
                  <p:nvPr/>
                </p:nvSpPr>
                <p:spPr bwMode="auto">
                  <a:xfrm flipV="1">
                    <a:off x="1609148" y="2481371"/>
                    <a:ext cx="2200491" cy="242239"/>
                  </a:xfrm>
                  <a:custGeom>
                    <a:avLst/>
                    <a:gdLst>
                      <a:gd name="T0" fmla="*/ 2219325 w 2219325"/>
                      <a:gd name="T1" fmla="*/ 0 h 288215"/>
                      <a:gd name="T2" fmla="*/ 1790715 w 2219325"/>
                      <a:gd name="T3" fmla="*/ 207655 h 288215"/>
                      <a:gd name="T4" fmla="*/ 0 w 2219325"/>
                      <a:gd name="T5" fmla="*/ 222625 h 288215"/>
                      <a:gd name="T6" fmla="*/ 0 60000 65536"/>
                      <a:gd name="T7" fmla="*/ 0 60000 65536"/>
                      <a:gd name="T8" fmla="*/ 0 60000 65536"/>
                      <a:gd name="T9" fmla="*/ 0 w 2219325"/>
                      <a:gd name="T10" fmla="*/ 0 h 288215"/>
                      <a:gd name="T11" fmla="*/ 2219325 w 2219325"/>
                      <a:gd name="T12" fmla="*/ 288215 h 288215"/>
                    </a:gdLst>
                    <a:ahLst/>
                    <a:cxnLst>
                      <a:cxn ang="T6">
                        <a:pos x="T0" y="T1"/>
                      </a:cxn>
                      <a:cxn ang="T7">
                        <a:pos x="T2" y="T3"/>
                      </a:cxn>
                      <a:cxn ang="T8">
                        <a:pos x="T4" y="T5"/>
                      </a:cxn>
                    </a:cxnLst>
                    <a:rect l="T9" t="T10" r="T11" b="T12"/>
                    <a:pathLst>
                      <a:path w="2219325" h="288215">
                        <a:moveTo>
                          <a:pt x="2219325" y="0"/>
                        </a:moveTo>
                        <a:lnTo>
                          <a:pt x="1790700" y="268835"/>
                        </a:lnTo>
                        <a:lnTo>
                          <a:pt x="0" y="288215"/>
                        </a:lnTo>
                      </a:path>
                    </a:pathLst>
                  </a:custGeom>
                  <a:noFill/>
                  <a:ln w="38100">
                    <a:solidFill>
                      <a:srgbClr val="FF0000"/>
                    </a:solidFill>
                    <a:round/>
                    <a:headEnd/>
                    <a:tailEnd/>
                  </a:ln>
                </p:spPr>
                <p:txBody>
                  <a:bodyPr wrap="none" anchor="ctr"/>
                  <a:lstStyle/>
                  <a:p>
                    <a:pPr algn="l"/>
                    <a:endParaRPr lang="en-GB" sz="1050">
                      <a:solidFill>
                        <a:srgbClr val="000000"/>
                      </a:solidFill>
                    </a:endParaRPr>
                  </a:p>
                </p:txBody>
              </p:sp>
              <p:sp>
                <p:nvSpPr>
                  <p:cNvPr id="264" name="Freeform 492"/>
                  <p:cNvSpPr>
                    <a:spLocks noChangeArrowheads="1"/>
                  </p:cNvSpPr>
                  <p:nvPr/>
                </p:nvSpPr>
                <p:spPr bwMode="auto">
                  <a:xfrm flipV="1">
                    <a:off x="648204" y="3630447"/>
                    <a:ext cx="3104769" cy="342010"/>
                  </a:xfrm>
                  <a:custGeom>
                    <a:avLst/>
                    <a:gdLst>
                      <a:gd name="T0" fmla="*/ 3131343 w 3131343"/>
                      <a:gd name="T1" fmla="*/ 0 h 406921"/>
                      <a:gd name="T2" fmla="*/ 2105025 w 3131343"/>
                      <a:gd name="T3" fmla="*/ 303103 h 406921"/>
                      <a:gd name="T4" fmla="*/ 0 w 3131343"/>
                      <a:gd name="T5" fmla="*/ 314328 h 406921"/>
                      <a:gd name="T6" fmla="*/ 0 60000 65536"/>
                      <a:gd name="T7" fmla="*/ 0 60000 65536"/>
                      <a:gd name="T8" fmla="*/ 0 60000 65536"/>
                      <a:gd name="T9" fmla="*/ 0 w 3131343"/>
                      <a:gd name="T10" fmla="*/ 0 h 406921"/>
                      <a:gd name="T11" fmla="*/ 3131343 w 3131343"/>
                      <a:gd name="T12" fmla="*/ 406921 h 406921"/>
                    </a:gdLst>
                    <a:ahLst/>
                    <a:cxnLst>
                      <a:cxn ang="T6">
                        <a:pos x="T0" y="T1"/>
                      </a:cxn>
                      <a:cxn ang="T7">
                        <a:pos x="T2" y="T3"/>
                      </a:cxn>
                      <a:cxn ang="T8">
                        <a:pos x="T4" y="T5"/>
                      </a:cxn>
                    </a:cxnLst>
                    <a:rect l="T9" t="T10" r="T11" b="T12"/>
                    <a:pathLst>
                      <a:path w="3131343" h="406921">
                        <a:moveTo>
                          <a:pt x="3131343" y="0"/>
                        </a:moveTo>
                        <a:lnTo>
                          <a:pt x="2105024" y="392387"/>
                        </a:lnTo>
                        <a:lnTo>
                          <a:pt x="0" y="406921"/>
                        </a:lnTo>
                      </a:path>
                    </a:pathLst>
                  </a:custGeom>
                  <a:noFill/>
                  <a:ln w="38100">
                    <a:solidFill>
                      <a:srgbClr val="FF0000"/>
                    </a:solidFill>
                    <a:round/>
                    <a:headEnd/>
                    <a:tailEnd/>
                  </a:ln>
                </p:spPr>
                <p:txBody>
                  <a:bodyPr wrap="none" anchor="ctr"/>
                  <a:lstStyle/>
                  <a:p>
                    <a:pPr algn="l"/>
                    <a:endParaRPr lang="en-GB" sz="1050">
                      <a:solidFill>
                        <a:srgbClr val="000000"/>
                      </a:solidFill>
                    </a:endParaRPr>
                  </a:p>
                </p:txBody>
              </p:sp>
              <p:sp>
                <p:nvSpPr>
                  <p:cNvPr id="265" name="Freeform 492"/>
                  <p:cNvSpPr>
                    <a:spLocks noChangeArrowheads="1"/>
                  </p:cNvSpPr>
                  <p:nvPr/>
                </p:nvSpPr>
                <p:spPr bwMode="auto">
                  <a:xfrm flipV="1">
                    <a:off x="900713" y="3980638"/>
                    <a:ext cx="2835611" cy="358423"/>
                  </a:xfrm>
                  <a:custGeom>
                    <a:avLst/>
                    <a:gdLst>
                      <a:gd name="T0" fmla="*/ 2859881 w 2859881"/>
                      <a:gd name="T1" fmla="*/ 329415 h 426449"/>
                      <a:gd name="T2" fmla="*/ 1924064 w 2859881"/>
                      <a:gd name="T3" fmla="*/ 1 h 426449"/>
                      <a:gd name="T4" fmla="*/ 0 w 2859881"/>
                      <a:gd name="T5" fmla="*/ 0 h 426449"/>
                      <a:gd name="T6" fmla="*/ 0 60000 65536"/>
                      <a:gd name="T7" fmla="*/ 0 60000 65536"/>
                      <a:gd name="T8" fmla="*/ 0 60000 65536"/>
                      <a:gd name="T9" fmla="*/ 0 w 2859881"/>
                      <a:gd name="T10" fmla="*/ 0 h 426449"/>
                      <a:gd name="T11" fmla="*/ 2859881 w 2859881"/>
                      <a:gd name="T12" fmla="*/ 426449 h 426449"/>
                    </a:gdLst>
                    <a:ahLst/>
                    <a:cxnLst>
                      <a:cxn ang="T6">
                        <a:pos x="T0" y="T1"/>
                      </a:cxn>
                      <a:cxn ang="T7">
                        <a:pos x="T2" y="T3"/>
                      </a:cxn>
                      <a:cxn ang="T8">
                        <a:pos x="T4" y="T5"/>
                      </a:cxn>
                    </a:cxnLst>
                    <a:rect l="T9" t="T10" r="T11" b="T12"/>
                    <a:pathLst>
                      <a:path w="2859881" h="426449">
                        <a:moveTo>
                          <a:pt x="2859881" y="426449"/>
                        </a:moveTo>
                        <a:lnTo>
                          <a:pt x="1924049" y="1"/>
                        </a:lnTo>
                        <a:lnTo>
                          <a:pt x="0" y="0"/>
                        </a:lnTo>
                      </a:path>
                    </a:pathLst>
                  </a:custGeom>
                  <a:noFill/>
                  <a:ln w="38100">
                    <a:solidFill>
                      <a:srgbClr val="FF0000"/>
                    </a:solidFill>
                    <a:round/>
                    <a:headEnd/>
                    <a:tailEnd/>
                  </a:ln>
                </p:spPr>
                <p:txBody>
                  <a:bodyPr wrap="none" anchor="ctr"/>
                  <a:lstStyle/>
                  <a:p>
                    <a:pPr algn="l"/>
                    <a:endParaRPr lang="en-GB" sz="1050">
                      <a:solidFill>
                        <a:srgbClr val="000000"/>
                      </a:solidFill>
                    </a:endParaRPr>
                  </a:p>
                </p:txBody>
              </p:sp>
              <p:sp>
                <p:nvSpPr>
                  <p:cNvPr id="266" name="Freeform 492"/>
                  <p:cNvSpPr>
                    <a:spLocks noChangeArrowheads="1"/>
                  </p:cNvSpPr>
                  <p:nvPr/>
                </p:nvSpPr>
                <p:spPr bwMode="auto">
                  <a:xfrm flipV="1">
                    <a:off x="946629" y="2735828"/>
                    <a:ext cx="2891629" cy="377879"/>
                  </a:xfrm>
                  <a:custGeom>
                    <a:avLst/>
                    <a:gdLst>
                      <a:gd name="T0" fmla="*/ 2993231 w 2993231"/>
                      <a:gd name="T1" fmla="*/ 344374 h 445830"/>
                      <a:gd name="T2" fmla="*/ 2469357 w 2993231"/>
                      <a:gd name="T3" fmla="*/ 0 h 445830"/>
                      <a:gd name="T4" fmla="*/ 0 w 2993231"/>
                      <a:gd name="T5" fmla="*/ 1870 h 445830"/>
                      <a:gd name="T6" fmla="*/ 0 60000 65536"/>
                      <a:gd name="T7" fmla="*/ 0 60000 65536"/>
                      <a:gd name="T8" fmla="*/ 0 60000 65536"/>
                      <a:gd name="T9" fmla="*/ 0 w 2993231"/>
                      <a:gd name="T10" fmla="*/ 0 h 445830"/>
                      <a:gd name="T11" fmla="*/ 2993231 w 2993231"/>
                      <a:gd name="T12" fmla="*/ 445830 h 445830"/>
                      <a:gd name="connsiteX0" fmla="*/ 2993231 w 2993231"/>
                      <a:gd name="connsiteY0" fmla="*/ 445830 h 445830"/>
                      <a:gd name="connsiteX1" fmla="*/ 2469356 w 2993231"/>
                      <a:gd name="connsiteY1" fmla="*/ 0 h 445830"/>
                      <a:gd name="connsiteX2" fmla="*/ 353301 w 2993231"/>
                      <a:gd name="connsiteY2" fmla="*/ 1898 h 445830"/>
                      <a:gd name="connsiteX3" fmla="*/ 0 w 2993231"/>
                      <a:gd name="connsiteY3" fmla="*/ 2421 h 445830"/>
                      <a:gd name="connsiteX0" fmla="*/ 2916379 w 2916379"/>
                      <a:gd name="connsiteY0" fmla="*/ 445830 h 445830"/>
                      <a:gd name="connsiteX1" fmla="*/ 2392504 w 2916379"/>
                      <a:gd name="connsiteY1" fmla="*/ 0 h 445830"/>
                      <a:gd name="connsiteX2" fmla="*/ 276449 w 2916379"/>
                      <a:gd name="connsiteY2" fmla="*/ 1898 h 445830"/>
                      <a:gd name="connsiteX3" fmla="*/ 0 w 2916379"/>
                      <a:gd name="connsiteY3" fmla="*/ 268742 h 445830"/>
                      <a:gd name="connsiteX0" fmla="*/ 2916379 w 2916379"/>
                      <a:gd name="connsiteY0" fmla="*/ 449598 h 449598"/>
                      <a:gd name="connsiteX1" fmla="*/ 2392504 w 2916379"/>
                      <a:gd name="connsiteY1" fmla="*/ 3768 h 449598"/>
                      <a:gd name="connsiteX2" fmla="*/ 468580 w 2916379"/>
                      <a:gd name="connsiteY2" fmla="*/ 0 h 449598"/>
                      <a:gd name="connsiteX3" fmla="*/ 0 w 2916379"/>
                      <a:gd name="connsiteY3" fmla="*/ 272510 h 449598"/>
                    </a:gdLst>
                    <a:ahLst/>
                    <a:cxnLst>
                      <a:cxn ang="0">
                        <a:pos x="connsiteX0" y="connsiteY0"/>
                      </a:cxn>
                      <a:cxn ang="0">
                        <a:pos x="connsiteX1" y="connsiteY1"/>
                      </a:cxn>
                      <a:cxn ang="0">
                        <a:pos x="connsiteX2" y="connsiteY2"/>
                      </a:cxn>
                      <a:cxn ang="0">
                        <a:pos x="connsiteX3" y="connsiteY3"/>
                      </a:cxn>
                    </a:cxnLst>
                    <a:rect l="l" t="t" r="r" b="b"/>
                    <a:pathLst>
                      <a:path w="2916379" h="449598">
                        <a:moveTo>
                          <a:pt x="2916379" y="449598"/>
                        </a:moveTo>
                        <a:lnTo>
                          <a:pt x="2392504" y="3768"/>
                        </a:lnTo>
                        <a:lnTo>
                          <a:pt x="468580" y="0"/>
                        </a:lnTo>
                        <a:lnTo>
                          <a:pt x="0" y="272510"/>
                        </a:lnTo>
                      </a:path>
                    </a:pathLst>
                  </a:custGeom>
                  <a:noFill/>
                  <a:ln w="38100">
                    <a:solidFill>
                      <a:srgbClr val="FF0000"/>
                    </a:solidFill>
                    <a:round/>
                    <a:headEnd/>
                    <a:tailEnd/>
                  </a:ln>
                </p:spPr>
                <p:txBody>
                  <a:bodyPr wrap="none" anchor="ctr"/>
                  <a:lstStyle/>
                  <a:p>
                    <a:pPr algn="l"/>
                    <a:endParaRPr lang="en-GB" sz="1050">
                      <a:solidFill>
                        <a:srgbClr val="000000"/>
                      </a:solidFill>
                    </a:endParaRPr>
                  </a:p>
                </p:txBody>
              </p:sp>
              <p:sp>
                <p:nvSpPr>
                  <p:cNvPr id="267" name="Freeform 492"/>
                  <p:cNvSpPr>
                    <a:spLocks noChangeArrowheads="1"/>
                  </p:cNvSpPr>
                  <p:nvPr/>
                </p:nvSpPr>
                <p:spPr bwMode="auto">
                  <a:xfrm flipV="1">
                    <a:off x="1834361" y="2663554"/>
                    <a:ext cx="841679" cy="886766"/>
                  </a:xfrm>
                  <a:custGeom>
                    <a:avLst/>
                    <a:gdLst>
                      <a:gd name="T0" fmla="*/ 152400 w 1145381"/>
                      <a:gd name="T1" fmla="*/ 0 h 1179728"/>
                      <a:gd name="T2" fmla="*/ 1145381 w 1145381"/>
                      <a:gd name="T3" fmla="*/ 402275 h 1179728"/>
                      <a:gd name="T4" fmla="*/ 0 w 1145381"/>
                      <a:gd name="T5" fmla="*/ 911272 h 1179728"/>
                      <a:gd name="T6" fmla="*/ 0 60000 65536"/>
                      <a:gd name="T7" fmla="*/ 0 60000 65536"/>
                      <a:gd name="T8" fmla="*/ 0 60000 65536"/>
                      <a:gd name="T9" fmla="*/ 0 w 1145381"/>
                      <a:gd name="T10" fmla="*/ 0 h 1179728"/>
                      <a:gd name="T11" fmla="*/ 1145381 w 1145381"/>
                      <a:gd name="T12" fmla="*/ 1179728 h 1179728"/>
                      <a:gd name="connsiteX0" fmla="*/ 0 w 992981"/>
                      <a:gd name="connsiteY0" fmla="*/ 0 h 1038069"/>
                      <a:gd name="connsiteX1" fmla="*/ 992981 w 992981"/>
                      <a:gd name="connsiteY1" fmla="*/ 520784 h 1038069"/>
                      <a:gd name="connsiteX2" fmla="*/ 140598 w 992981"/>
                      <a:gd name="connsiteY2" fmla="*/ 1038069 h 1038069"/>
                      <a:gd name="connsiteX0" fmla="*/ 0 w 947350"/>
                      <a:gd name="connsiteY0" fmla="*/ 0 h 1038069"/>
                      <a:gd name="connsiteX1" fmla="*/ 947350 w 947350"/>
                      <a:gd name="connsiteY1" fmla="*/ 543450 h 1038069"/>
                      <a:gd name="connsiteX2" fmla="*/ 140598 w 947350"/>
                      <a:gd name="connsiteY2" fmla="*/ 1038069 h 1038069"/>
                      <a:gd name="connsiteX0" fmla="*/ 0 w 868096"/>
                      <a:gd name="connsiteY0" fmla="*/ 0 h 1055068"/>
                      <a:gd name="connsiteX1" fmla="*/ 868096 w 868096"/>
                      <a:gd name="connsiteY1" fmla="*/ 560449 h 1055068"/>
                      <a:gd name="connsiteX2" fmla="*/ 61344 w 868096"/>
                      <a:gd name="connsiteY2" fmla="*/ 1055068 h 1055068"/>
                      <a:gd name="connsiteX0" fmla="*/ 0 w 848883"/>
                      <a:gd name="connsiteY0" fmla="*/ 0 h 1055068"/>
                      <a:gd name="connsiteX1" fmla="*/ 848883 w 848883"/>
                      <a:gd name="connsiteY1" fmla="*/ 526451 h 1055068"/>
                      <a:gd name="connsiteX2" fmla="*/ 61344 w 848883"/>
                      <a:gd name="connsiteY2" fmla="*/ 1055068 h 1055068"/>
                    </a:gdLst>
                    <a:ahLst/>
                    <a:cxnLst>
                      <a:cxn ang="0">
                        <a:pos x="connsiteX0" y="connsiteY0"/>
                      </a:cxn>
                      <a:cxn ang="0">
                        <a:pos x="connsiteX1" y="connsiteY1"/>
                      </a:cxn>
                      <a:cxn ang="0">
                        <a:pos x="connsiteX2" y="connsiteY2"/>
                      </a:cxn>
                    </a:cxnLst>
                    <a:rect l="l" t="t" r="r" b="b"/>
                    <a:pathLst>
                      <a:path w="848883" h="1055068">
                        <a:moveTo>
                          <a:pt x="0" y="0"/>
                        </a:moveTo>
                        <a:lnTo>
                          <a:pt x="848883" y="526451"/>
                        </a:lnTo>
                        <a:lnTo>
                          <a:pt x="61344" y="1055068"/>
                        </a:lnTo>
                      </a:path>
                    </a:pathLst>
                  </a:custGeom>
                  <a:noFill/>
                  <a:ln w="38100">
                    <a:solidFill>
                      <a:srgbClr val="FF0000"/>
                    </a:solidFill>
                    <a:round/>
                    <a:headEnd/>
                    <a:tailEnd/>
                  </a:ln>
                </p:spPr>
                <p:txBody>
                  <a:bodyPr wrap="none" anchor="ctr"/>
                  <a:lstStyle/>
                  <a:p>
                    <a:pPr algn="l"/>
                    <a:endParaRPr lang="en-GB" sz="1050">
                      <a:solidFill>
                        <a:srgbClr val="000000"/>
                      </a:solidFill>
                    </a:endParaRPr>
                  </a:p>
                </p:txBody>
              </p:sp>
              <p:sp>
                <p:nvSpPr>
                  <p:cNvPr id="268" name="Freeform 267"/>
                  <p:cNvSpPr/>
                  <p:nvPr/>
                </p:nvSpPr>
                <p:spPr bwMode="auto">
                  <a:xfrm>
                    <a:off x="7693201" y="2743203"/>
                    <a:ext cx="749470" cy="1225118"/>
                  </a:xfrm>
                  <a:custGeom>
                    <a:avLst/>
                    <a:gdLst>
                      <a:gd name="connsiteX0" fmla="*/ 0 w 1145219"/>
                      <a:gd name="connsiteY0" fmla="*/ 0 h 1269506"/>
                      <a:gd name="connsiteX1" fmla="*/ 1145219 w 1145219"/>
                      <a:gd name="connsiteY1" fmla="*/ 8877 h 1269506"/>
                      <a:gd name="connsiteX2" fmla="*/ 1136341 w 1145219"/>
                      <a:gd name="connsiteY2" fmla="*/ 1269506 h 1269506"/>
                      <a:gd name="connsiteX3" fmla="*/ 8877 w 1145219"/>
                      <a:gd name="connsiteY3" fmla="*/ 1269506 h 1269506"/>
                      <a:gd name="connsiteX4" fmla="*/ 8877 w 1145219"/>
                      <a:gd name="connsiteY4" fmla="*/ 1269506 h 12695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5219" h="1269506">
                        <a:moveTo>
                          <a:pt x="0" y="0"/>
                        </a:moveTo>
                        <a:lnTo>
                          <a:pt x="1145219" y="8877"/>
                        </a:lnTo>
                        <a:cubicBezTo>
                          <a:pt x="1142260" y="429087"/>
                          <a:pt x="1139300" y="849296"/>
                          <a:pt x="1136341" y="1269506"/>
                        </a:cubicBezTo>
                        <a:lnTo>
                          <a:pt x="8877" y="1269506"/>
                        </a:lnTo>
                        <a:lnTo>
                          <a:pt x="8877" y="1269506"/>
                        </a:lnTo>
                      </a:path>
                    </a:pathLst>
                  </a:custGeom>
                  <a:noFill/>
                  <a:ln w="38100">
                    <a:solidFill>
                      <a:srgbClr val="FF0000"/>
                    </a:solidFill>
                    <a:round/>
                    <a:headEnd/>
                    <a:tailEnd/>
                  </a:ln>
                  <a:effectLst>
                    <a:glow rad="63500">
                      <a:schemeClr val="accent4">
                        <a:satMod val="175000"/>
                        <a:alpha val="40000"/>
                      </a:schemeClr>
                    </a:glo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Times New Roman" pitchFamily="18" charset="0"/>
                    </a:endParaRPr>
                  </a:p>
                </p:txBody>
              </p:sp>
              <p:sp>
                <p:nvSpPr>
                  <p:cNvPr id="269" name="Freeform 492"/>
                  <p:cNvSpPr>
                    <a:spLocks noChangeArrowheads="1"/>
                  </p:cNvSpPr>
                  <p:nvPr/>
                </p:nvSpPr>
                <p:spPr bwMode="auto">
                  <a:xfrm flipV="1">
                    <a:off x="2600926" y="4018736"/>
                    <a:ext cx="1225886" cy="706085"/>
                  </a:xfrm>
                  <a:custGeom>
                    <a:avLst/>
                    <a:gdLst>
                      <a:gd name="T0" fmla="*/ 2859881 w 2859881"/>
                      <a:gd name="T1" fmla="*/ 329415 h 426449"/>
                      <a:gd name="T2" fmla="*/ 1924064 w 2859881"/>
                      <a:gd name="T3" fmla="*/ 1 h 426449"/>
                      <a:gd name="T4" fmla="*/ 0 w 2859881"/>
                      <a:gd name="T5" fmla="*/ 0 h 426449"/>
                      <a:gd name="T6" fmla="*/ 0 60000 65536"/>
                      <a:gd name="T7" fmla="*/ 0 60000 65536"/>
                      <a:gd name="T8" fmla="*/ 0 60000 65536"/>
                      <a:gd name="T9" fmla="*/ 0 w 2859881"/>
                      <a:gd name="T10" fmla="*/ 0 h 426449"/>
                      <a:gd name="T11" fmla="*/ 2859881 w 2859881"/>
                      <a:gd name="T12" fmla="*/ 426449 h 426449"/>
                      <a:gd name="connsiteX0" fmla="*/ 2490029 w 2490029"/>
                      <a:gd name="connsiteY0" fmla="*/ 630439 h 630439"/>
                      <a:gd name="connsiteX1" fmla="*/ 1924049 w 2490029"/>
                      <a:gd name="connsiteY1" fmla="*/ 1 h 630439"/>
                      <a:gd name="connsiteX2" fmla="*/ 0 w 2490029"/>
                      <a:gd name="connsiteY2" fmla="*/ 0 h 630439"/>
                      <a:gd name="connsiteX0" fmla="*/ 2490029 w 2490029"/>
                      <a:gd name="connsiteY0" fmla="*/ 840095 h 840095"/>
                      <a:gd name="connsiteX1" fmla="*/ 1813574 w 2490029"/>
                      <a:gd name="connsiteY1" fmla="*/ 0 h 840095"/>
                      <a:gd name="connsiteX2" fmla="*/ 0 w 2490029"/>
                      <a:gd name="connsiteY2" fmla="*/ 209656 h 840095"/>
                      <a:gd name="connsiteX0" fmla="*/ 1236378 w 1236378"/>
                      <a:gd name="connsiteY0" fmla="*/ 840095 h 840095"/>
                      <a:gd name="connsiteX1" fmla="*/ 559923 w 1236378"/>
                      <a:gd name="connsiteY1" fmla="*/ 0 h 840095"/>
                      <a:gd name="connsiteX2" fmla="*/ 0 w 1236378"/>
                      <a:gd name="connsiteY2" fmla="*/ 0 h 840095"/>
                    </a:gdLst>
                    <a:ahLst/>
                    <a:cxnLst>
                      <a:cxn ang="0">
                        <a:pos x="connsiteX0" y="connsiteY0"/>
                      </a:cxn>
                      <a:cxn ang="0">
                        <a:pos x="connsiteX1" y="connsiteY1"/>
                      </a:cxn>
                      <a:cxn ang="0">
                        <a:pos x="connsiteX2" y="connsiteY2"/>
                      </a:cxn>
                    </a:cxnLst>
                    <a:rect l="l" t="t" r="r" b="b"/>
                    <a:pathLst>
                      <a:path w="1236378" h="840095">
                        <a:moveTo>
                          <a:pt x="1236378" y="840095"/>
                        </a:moveTo>
                        <a:lnTo>
                          <a:pt x="559923" y="0"/>
                        </a:lnTo>
                        <a:lnTo>
                          <a:pt x="0" y="0"/>
                        </a:lnTo>
                      </a:path>
                    </a:pathLst>
                  </a:custGeom>
                  <a:noFill/>
                  <a:ln w="38100">
                    <a:solidFill>
                      <a:srgbClr val="FF0000"/>
                    </a:solidFill>
                    <a:round/>
                    <a:headEnd/>
                    <a:tailEnd/>
                  </a:ln>
                </p:spPr>
                <p:txBody>
                  <a:bodyPr wrap="none" anchor="ctr"/>
                  <a:lstStyle/>
                  <a:p>
                    <a:pPr algn="l"/>
                    <a:endParaRPr lang="en-GB" sz="1050">
                      <a:solidFill>
                        <a:srgbClr val="000000"/>
                      </a:solidFill>
                    </a:endParaRPr>
                  </a:p>
                </p:txBody>
              </p:sp>
            </p:grpSp>
            <p:cxnSp>
              <p:nvCxnSpPr>
                <p:cNvPr id="257" name="Straight Connector 520"/>
                <p:cNvCxnSpPr>
                  <a:cxnSpLocks noChangeShapeType="1"/>
                </p:cNvCxnSpPr>
                <p:nvPr/>
              </p:nvCxnSpPr>
              <p:spPr bwMode="auto">
                <a:xfrm rot="10800000" flipH="1" flipV="1">
                  <a:off x="4305787" y="2741937"/>
                  <a:ext cx="1326698" cy="9567"/>
                </a:xfrm>
                <a:prstGeom prst="line">
                  <a:avLst/>
                </a:prstGeom>
                <a:noFill/>
                <a:ln w="38100">
                  <a:solidFill>
                    <a:srgbClr val="FF0000"/>
                  </a:solidFill>
                  <a:round/>
                  <a:headEnd/>
                  <a:tailEnd/>
                </a:ln>
              </p:spPr>
            </p:cxnSp>
            <p:cxnSp>
              <p:nvCxnSpPr>
                <p:cNvPr id="258" name="Straight Connector 520"/>
                <p:cNvCxnSpPr>
                  <a:cxnSpLocks noChangeShapeType="1"/>
                </p:cNvCxnSpPr>
                <p:nvPr/>
              </p:nvCxnSpPr>
              <p:spPr bwMode="auto">
                <a:xfrm rot="10800000" flipH="1" flipV="1">
                  <a:off x="4307684" y="3994168"/>
                  <a:ext cx="1326698" cy="9567"/>
                </a:xfrm>
                <a:prstGeom prst="line">
                  <a:avLst/>
                </a:prstGeom>
                <a:noFill/>
                <a:ln w="38100">
                  <a:solidFill>
                    <a:srgbClr val="FF0000"/>
                  </a:solidFill>
                  <a:round/>
                  <a:headEnd/>
                  <a:tailEnd/>
                </a:ln>
              </p:spPr>
            </p:cxnSp>
            <p:sp>
              <p:nvSpPr>
                <p:cNvPr id="259" name="Freeform 492"/>
                <p:cNvSpPr>
                  <a:spLocks noChangeArrowheads="1"/>
                </p:cNvSpPr>
                <p:nvPr/>
              </p:nvSpPr>
              <p:spPr bwMode="auto">
                <a:xfrm flipH="1" flipV="1">
                  <a:off x="4277313" y="2748109"/>
                  <a:ext cx="1398823" cy="1252391"/>
                </a:xfrm>
                <a:custGeom>
                  <a:avLst/>
                  <a:gdLst>
                    <a:gd name="T0" fmla="*/ 1754981 w 1754981"/>
                    <a:gd name="T1" fmla="*/ 2432144 h 1417278"/>
                    <a:gd name="T2" fmla="*/ 1316831 w 1754981"/>
                    <a:gd name="T3" fmla="*/ 2420545 h 1417278"/>
                    <a:gd name="T4" fmla="*/ 278606 w 1754981"/>
                    <a:gd name="T5" fmla="*/ 4496 h 1417278"/>
                    <a:gd name="T6" fmla="*/ 0 w 1754981"/>
                    <a:gd name="T7" fmla="*/ 0 h 1417278"/>
                    <a:gd name="T8" fmla="*/ 0 60000 65536"/>
                    <a:gd name="T9" fmla="*/ 0 60000 65536"/>
                    <a:gd name="T10" fmla="*/ 0 60000 65536"/>
                    <a:gd name="T11" fmla="*/ 0 60000 65536"/>
                    <a:gd name="T12" fmla="*/ 0 w 1754981"/>
                    <a:gd name="T13" fmla="*/ 0 h 1417278"/>
                    <a:gd name="T14" fmla="*/ 1754981 w 1754981"/>
                    <a:gd name="T15" fmla="*/ 1417278 h 1417278"/>
                    <a:gd name="connsiteX0" fmla="*/ 1754981 w 1754981"/>
                    <a:gd name="connsiteY0" fmla="*/ 1417278 h 1417278"/>
                    <a:gd name="connsiteX1" fmla="*/ 1340847 w 1754981"/>
                    <a:gd name="connsiteY1" fmla="*/ 1415894 h 1417278"/>
                    <a:gd name="connsiteX2" fmla="*/ 278606 w 1754981"/>
                    <a:gd name="connsiteY2" fmla="*/ 2619 h 1417278"/>
                    <a:gd name="connsiteX3" fmla="*/ 0 w 1754981"/>
                    <a:gd name="connsiteY3" fmla="*/ 0 h 1417278"/>
                    <a:gd name="connsiteX0" fmla="*/ 1754981 w 1754981"/>
                    <a:gd name="connsiteY0" fmla="*/ 1420031 h 1420031"/>
                    <a:gd name="connsiteX1" fmla="*/ 1340847 w 1754981"/>
                    <a:gd name="connsiteY1" fmla="*/ 1418647 h 1420031"/>
                    <a:gd name="connsiteX2" fmla="*/ 293017 w 1754981"/>
                    <a:gd name="connsiteY2" fmla="*/ 0 h 1420031"/>
                    <a:gd name="connsiteX3" fmla="*/ 0 w 1754981"/>
                    <a:gd name="connsiteY3" fmla="*/ 2753 h 1420031"/>
                  </a:gdLst>
                  <a:ahLst/>
                  <a:cxnLst>
                    <a:cxn ang="0">
                      <a:pos x="connsiteX0" y="connsiteY0"/>
                    </a:cxn>
                    <a:cxn ang="0">
                      <a:pos x="connsiteX1" y="connsiteY1"/>
                    </a:cxn>
                    <a:cxn ang="0">
                      <a:pos x="connsiteX2" y="connsiteY2"/>
                    </a:cxn>
                    <a:cxn ang="0">
                      <a:pos x="connsiteX3" y="connsiteY3"/>
                    </a:cxn>
                  </a:cxnLst>
                  <a:rect l="l" t="t" r="r" b="b"/>
                  <a:pathLst>
                    <a:path w="1754981" h="1420031">
                      <a:moveTo>
                        <a:pt x="1754981" y="1420031"/>
                      </a:moveTo>
                      <a:lnTo>
                        <a:pt x="1340847" y="1418647"/>
                      </a:lnTo>
                      <a:lnTo>
                        <a:pt x="293017" y="0"/>
                      </a:lnTo>
                      <a:lnTo>
                        <a:pt x="0" y="2753"/>
                      </a:lnTo>
                    </a:path>
                  </a:pathLst>
                </a:custGeom>
                <a:noFill/>
                <a:ln w="38100">
                  <a:solidFill>
                    <a:srgbClr val="FF0000"/>
                  </a:solidFill>
                  <a:round/>
                  <a:headEnd/>
                  <a:tailEnd/>
                </a:ln>
              </p:spPr>
              <p:txBody>
                <a:bodyPr wrap="none" anchor="ctr"/>
                <a:lstStyle/>
                <a:p>
                  <a:pPr algn="l"/>
                  <a:endParaRPr lang="en-GB" sz="1050">
                    <a:solidFill>
                      <a:srgbClr val="000000"/>
                    </a:solidFill>
                  </a:endParaRPr>
                </a:p>
              </p:txBody>
            </p:sp>
          </p:grpSp>
          <p:sp>
            <p:nvSpPr>
              <p:cNvPr id="212" name="AutoShape 5"/>
              <p:cNvSpPr>
                <a:spLocks noChangeArrowheads="1"/>
              </p:cNvSpPr>
              <p:nvPr/>
            </p:nvSpPr>
            <p:spPr bwMode="ltGray">
              <a:xfrm>
                <a:off x="214064" y="1528757"/>
                <a:ext cx="8719464" cy="3405790"/>
              </a:xfrm>
              <a:prstGeom prst="roundRect">
                <a:avLst>
                  <a:gd name="adj" fmla="val 10995"/>
                </a:avLst>
              </a:prstGeom>
              <a:noFill/>
              <a:ln w="165100" algn="ctr">
                <a:solidFill>
                  <a:schemeClr val="bg1">
                    <a:lumMod val="75000"/>
                  </a:schemeClr>
                </a:solidFill>
                <a:round/>
                <a:headEnd type="none" w="sm" len="sm"/>
                <a:tailEnd type="none" w="sm" len="sm"/>
              </a:ln>
            </p:spPr>
            <p:txBody>
              <a:bodyPr/>
              <a:lstStyle/>
              <a:p>
                <a:pPr algn="l"/>
                <a:endParaRPr lang="en-GB" sz="1050">
                  <a:solidFill>
                    <a:srgbClr val="000000"/>
                  </a:solidFill>
                </a:endParaRPr>
              </a:p>
            </p:txBody>
          </p:sp>
          <p:grpSp>
            <p:nvGrpSpPr>
              <p:cNvPr id="213" name="Group 166"/>
              <p:cNvGrpSpPr/>
              <p:nvPr/>
            </p:nvGrpSpPr>
            <p:grpSpPr>
              <a:xfrm>
                <a:off x="443118" y="1581859"/>
                <a:ext cx="8373232" cy="3360741"/>
                <a:chOff x="443118" y="1767504"/>
                <a:chExt cx="8373232" cy="3360741"/>
              </a:xfrm>
            </p:grpSpPr>
            <p:pic>
              <p:nvPicPr>
                <p:cNvPr id="221" name="Picture 220"/>
                <p:cNvPicPr>
                  <a:picLocks noChangeAspect="1"/>
                </p:cNvPicPr>
                <p:nvPr/>
              </p:nvPicPr>
              <p:blipFill>
                <a:blip r:embed="rId3" cstate="print"/>
                <a:stretch>
                  <a:fillRect/>
                </a:stretch>
              </p:blipFill>
              <p:spPr>
                <a:xfrm>
                  <a:off x="2503556" y="2791276"/>
                  <a:ext cx="677171" cy="677171"/>
                </a:xfrm>
                <a:prstGeom prst="roundRect">
                  <a:avLst/>
                </a:prstGeom>
                <a:ln w="25400">
                  <a:solidFill>
                    <a:srgbClr val="008000"/>
                  </a:solidFill>
                </a:ln>
                <a:effectLst>
                  <a:outerShdw blurRad="50800" dist="38100" dir="2700000" algn="tl" rotWithShape="0">
                    <a:srgbClr val="000000">
                      <a:alpha val="43000"/>
                    </a:srgbClr>
                  </a:outerShdw>
                </a:effectLst>
              </p:spPr>
            </p:pic>
            <p:pic>
              <p:nvPicPr>
                <p:cNvPr id="222" name="Picture 221"/>
                <p:cNvPicPr>
                  <a:picLocks noChangeAspect="1"/>
                </p:cNvPicPr>
                <p:nvPr/>
              </p:nvPicPr>
              <p:blipFill>
                <a:blip r:embed="rId4" cstate="print"/>
                <a:stretch>
                  <a:fillRect/>
                </a:stretch>
              </p:blipFill>
              <p:spPr>
                <a:xfrm>
                  <a:off x="1435430" y="3352799"/>
                  <a:ext cx="683055" cy="683055"/>
                </a:xfrm>
                <a:prstGeom prst="roundRect">
                  <a:avLst/>
                </a:prstGeom>
                <a:ln w="25400">
                  <a:solidFill>
                    <a:srgbClr val="008000"/>
                  </a:solidFill>
                </a:ln>
                <a:effectLst>
                  <a:outerShdw blurRad="50800" dist="38100" dir="2700000" algn="tl" rotWithShape="0">
                    <a:srgbClr val="000000">
                      <a:alpha val="43000"/>
                    </a:srgbClr>
                  </a:outerShdw>
                </a:effectLst>
              </p:spPr>
            </p:pic>
            <p:pic>
              <p:nvPicPr>
                <p:cNvPr id="223" name="Picture 9"/>
                <p:cNvPicPr>
                  <a:picLocks noChangeAspect="1" noChangeArrowheads="1"/>
                </p:cNvPicPr>
                <p:nvPr/>
              </p:nvPicPr>
              <p:blipFill>
                <a:blip r:embed="rId5" cstate="print">
                  <a:clrChange>
                    <a:clrFrom>
                      <a:srgbClr val="3838FF"/>
                    </a:clrFrom>
                    <a:clrTo>
                      <a:srgbClr val="3838FF">
                        <a:alpha val="0"/>
                      </a:srgbClr>
                    </a:clrTo>
                  </a:clrChange>
                </a:blip>
                <a:srcRect/>
                <a:stretch>
                  <a:fillRect/>
                </a:stretch>
              </p:blipFill>
              <p:spPr bwMode="auto">
                <a:xfrm rot="21002872">
                  <a:off x="2506368" y="2888328"/>
                  <a:ext cx="620416" cy="431377"/>
                </a:xfrm>
                <a:prstGeom prst="rect">
                  <a:avLst/>
                </a:prstGeom>
                <a:noFill/>
                <a:ln w="12700">
                  <a:noFill/>
                  <a:miter lim="800000"/>
                  <a:headEnd type="none" w="sm" len="sm"/>
                  <a:tailEnd type="none" w="sm" len="sm"/>
                </a:ln>
              </p:spPr>
            </p:pic>
            <p:pic>
              <p:nvPicPr>
                <p:cNvPr id="224" name="Picture 223"/>
                <p:cNvPicPr>
                  <a:picLocks noChangeAspect="1"/>
                </p:cNvPicPr>
                <p:nvPr/>
              </p:nvPicPr>
              <p:blipFill>
                <a:blip r:embed="rId6" cstate="print"/>
                <a:stretch>
                  <a:fillRect/>
                </a:stretch>
              </p:blipFill>
              <p:spPr>
                <a:xfrm>
                  <a:off x="623788" y="2355725"/>
                  <a:ext cx="457200" cy="685799"/>
                </a:xfrm>
                <a:prstGeom prst="roundRect">
                  <a:avLst/>
                </a:prstGeom>
                <a:ln w="25400">
                  <a:solidFill>
                    <a:srgbClr val="3366FF"/>
                  </a:solidFill>
                </a:ln>
                <a:effectLst>
                  <a:outerShdw blurRad="50800" dist="38100" dir="2700000" algn="tl" rotWithShape="0">
                    <a:srgbClr val="000000">
                      <a:alpha val="43000"/>
                    </a:srgbClr>
                  </a:outerShdw>
                </a:effectLst>
              </p:spPr>
            </p:pic>
            <p:pic>
              <p:nvPicPr>
                <p:cNvPr id="225" name="Picture 224"/>
                <p:cNvPicPr>
                  <a:picLocks noChangeAspect="1"/>
                </p:cNvPicPr>
                <p:nvPr/>
              </p:nvPicPr>
              <p:blipFill>
                <a:blip r:embed="rId7" cstate="print"/>
                <a:stretch>
                  <a:fillRect/>
                </a:stretch>
              </p:blipFill>
              <p:spPr>
                <a:xfrm flipH="1">
                  <a:off x="443118" y="3252788"/>
                  <a:ext cx="457200" cy="685799"/>
                </a:xfrm>
                <a:prstGeom prst="roundRect">
                  <a:avLst/>
                </a:prstGeom>
                <a:ln w="25400">
                  <a:solidFill>
                    <a:srgbClr val="3366FF"/>
                  </a:solidFill>
                </a:ln>
                <a:effectLst>
                  <a:outerShdw blurRad="50800" dist="38100" dir="2700000" algn="tl" rotWithShape="0">
                    <a:srgbClr val="000000">
                      <a:alpha val="43000"/>
                    </a:srgbClr>
                  </a:outerShdw>
                </a:effectLst>
              </p:spPr>
            </p:pic>
            <p:pic>
              <p:nvPicPr>
                <p:cNvPr id="226" name="Picture 225"/>
                <p:cNvPicPr>
                  <a:picLocks noChangeAspect="1"/>
                </p:cNvPicPr>
                <p:nvPr/>
              </p:nvPicPr>
              <p:blipFill>
                <a:blip r:embed="rId8" cstate="print"/>
                <a:stretch>
                  <a:fillRect/>
                </a:stretch>
              </p:blipFill>
              <p:spPr>
                <a:xfrm>
                  <a:off x="590451" y="4068582"/>
                  <a:ext cx="457200" cy="685799"/>
                </a:xfrm>
                <a:prstGeom prst="roundRect">
                  <a:avLst/>
                </a:prstGeom>
                <a:ln w="25400">
                  <a:solidFill>
                    <a:srgbClr val="3366FF"/>
                  </a:solidFill>
                </a:ln>
                <a:effectLst>
                  <a:outerShdw blurRad="50800" dist="38100" dir="2700000" algn="tl" rotWithShape="0">
                    <a:srgbClr val="000000">
                      <a:alpha val="43000"/>
                    </a:srgbClr>
                  </a:outerShdw>
                </a:effectLst>
              </p:spPr>
            </p:pic>
            <p:pic>
              <p:nvPicPr>
                <p:cNvPr id="227" name="Picture 226"/>
                <p:cNvPicPr>
                  <a:picLocks noChangeAspect="1"/>
                </p:cNvPicPr>
                <p:nvPr/>
              </p:nvPicPr>
              <p:blipFill>
                <a:blip r:embed="rId9" cstate="print"/>
                <a:stretch>
                  <a:fillRect/>
                </a:stretch>
              </p:blipFill>
              <p:spPr>
                <a:xfrm>
                  <a:off x="1643761" y="4149545"/>
                  <a:ext cx="511968" cy="511968"/>
                </a:xfrm>
                <a:prstGeom prst="roundRect">
                  <a:avLst/>
                </a:prstGeom>
                <a:ln w="25400">
                  <a:solidFill>
                    <a:srgbClr val="008000"/>
                  </a:solidFill>
                </a:ln>
                <a:effectLst>
                  <a:outerShdw blurRad="50800" dist="38100" dir="2700000" algn="tl" rotWithShape="0">
                    <a:srgbClr val="000000">
                      <a:alpha val="43000"/>
                    </a:srgbClr>
                  </a:outerShdw>
                </a:effectLst>
              </p:spPr>
            </p:pic>
            <p:pic>
              <p:nvPicPr>
                <p:cNvPr id="228" name="Picture 227"/>
                <p:cNvPicPr>
                  <a:picLocks noChangeAspect="1"/>
                </p:cNvPicPr>
                <p:nvPr/>
              </p:nvPicPr>
              <p:blipFill>
                <a:blip r:embed="rId10" cstate="print"/>
                <a:stretch>
                  <a:fillRect/>
                </a:stretch>
              </p:blipFill>
              <p:spPr>
                <a:xfrm>
                  <a:off x="1487818" y="2319149"/>
                  <a:ext cx="582577" cy="582577"/>
                </a:xfrm>
                <a:prstGeom prst="roundRect">
                  <a:avLst/>
                </a:prstGeom>
                <a:ln w="25400">
                  <a:solidFill>
                    <a:srgbClr val="008000"/>
                  </a:solidFill>
                </a:ln>
                <a:effectLst>
                  <a:outerShdw blurRad="50800" dist="38100" dir="2700000" algn="tl" rotWithShape="0">
                    <a:srgbClr val="000000">
                      <a:alpha val="43000"/>
                    </a:srgbClr>
                  </a:outerShdw>
                </a:effectLst>
              </p:spPr>
            </p:pic>
            <p:pic>
              <p:nvPicPr>
                <p:cNvPr id="229" name="Picture 10"/>
                <p:cNvPicPr>
                  <a:picLocks noChangeAspect="1" noChangeArrowheads="1"/>
                </p:cNvPicPr>
                <p:nvPr/>
              </p:nvPicPr>
              <p:blipFill>
                <a:blip r:embed="rId11" cstate="print">
                  <a:clrChange>
                    <a:clrFrom>
                      <a:srgbClr val="000CFC"/>
                    </a:clrFrom>
                    <a:clrTo>
                      <a:srgbClr val="000CFC">
                        <a:alpha val="0"/>
                      </a:srgbClr>
                    </a:clrTo>
                  </a:clrChange>
                </a:blip>
                <a:srcRect/>
                <a:stretch>
                  <a:fillRect/>
                </a:stretch>
              </p:blipFill>
              <p:spPr bwMode="auto">
                <a:xfrm>
                  <a:off x="1485135" y="3422044"/>
                  <a:ext cx="573207" cy="511969"/>
                </a:xfrm>
                <a:prstGeom prst="rect">
                  <a:avLst/>
                </a:prstGeom>
                <a:noFill/>
                <a:ln w="12700">
                  <a:noFill/>
                  <a:miter lim="800000"/>
                  <a:headEnd type="none" w="sm" len="sm"/>
                  <a:tailEnd type="none" w="sm" len="sm"/>
                </a:ln>
              </p:spPr>
            </p:pic>
            <p:pic>
              <p:nvPicPr>
                <p:cNvPr id="230" name="Picture 229"/>
                <p:cNvPicPr>
                  <a:picLocks noChangeAspect="1"/>
                </p:cNvPicPr>
                <p:nvPr/>
              </p:nvPicPr>
              <p:blipFill>
                <a:blip r:embed="rId12" cstate="print"/>
                <a:stretch>
                  <a:fillRect/>
                </a:stretch>
              </p:blipFill>
              <p:spPr>
                <a:xfrm>
                  <a:off x="2035115" y="1767504"/>
                  <a:ext cx="588469" cy="472591"/>
                </a:xfrm>
                <a:prstGeom prst="roundRect">
                  <a:avLst/>
                </a:prstGeom>
                <a:ln w="25400">
                  <a:solidFill>
                    <a:srgbClr val="008000"/>
                  </a:solidFill>
                </a:ln>
                <a:effectLst>
                  <a:outerShdw blurRad="50800" dist="38100" dir="2700000" algn="tl" rotWithShape="0">
                    <a:srgbClr val="000000">
                      <a:alpha val="43000"/>
                    </a:srgbClr>
                  </a:outerShdw>
                </a:effectLst>
              </p:spPr>
            </p:pic>
            <p:pic>
              <p:nvPicPr>
                <p:cNvPr id="231" name="Picture 230"/>
                <p:cNvPicPr>
                  <a:picLocks noChangeAspect="1"/>
                </p:cNvPicPr>
                <p:nvPr/>
              </p:nvPicPr>
              <p:blipFill>
                <a:blip r:embed="rId13" cstate="print"/>
                <a:stretch>
                  <a:fillRect/>
                </a:stretch>
              </p:blipFill>
              <p:spPr>
                <a:xfrm>
                  <a:off x="2687056" y="2204712"/>
                  <a:ext cx="667273" cy="472591"/>
                </a:xfrm>
                <a:prstGeom prst="roundRect">
                  <a:avLst/>
                </a:prstGeom>
                <a:ln w="25400">
                  <a:solidFill>
                    <a:srgbClr val="008000"/>
                  </a:solidFill>
                </a:ln>
                <a:effectLst>
                  <a:outerShdw blurRad="50800" dist="38100" dir="2700000" algn="tl" rotWithShape="0">
                    <a:srgbClr val="000000">
                      <a:alpha val="43000"/>
                    </a:srgbClr>
                  </a:outerShdw>
                </a:effectLst>
              </p:spPr>
            </p:pic>
            <p:pic>
              <p:nvPicPr>
                <p:cNvPr id="232" name="Picture 231"/>
                <p:cNvPicPr>
                  <a:picLocks noChangeAspect="1"/>
                </p:cNvPicPr>
                <p:nvPr/>
              </p:nvPicPr>
              <p:blipFill>
                <a:blip r:embed="rId14" cstate="print"/>
                <a:stretch>
                  <a:fillRect/>
                </a:stretch>
              </p:blipFill>
              <p:spPr>
                <a:xfrm>
                  <a:off x="3741616" y="2418899"/>
                  <a:ext cx="661511" cy="661511"/>
                </a:xfrm>
                <a:prstGeom prst="roundRect">
                  <a:avLst/>
                </a:prstGeom>
                <a:ln w="25400">
                  <a:solidFill>
                    <a:srgbClr val="FF9900"/>
                  </a:solidFill>
                </a:ln>
                <a:effectLst>
                  <a:outerShdw blurRad="50800" dist="38100" dir="2700000" algn="tl" rotWithShape="0">
                    <a:srgbClr val="000000">
                      <a:alpha val="43000"/>
                    </a:srgbClr>
                  </a:outerShdw>
                </a:effectLst>
              </p:spPr>
            </p:pic>
            <p:grpSp>
              <p:nvGrpSpPr>
                <p:cNvPr id="233" name="Group 370"/>
                <p:cNvGrpSpPr/>
                <p:nvPr/>
              </p:nvGrpSpPr>
              <p:grpSpPr>
                <a:xfrm>
                  <a:off x="5481431" y="3562639"/>
                  <a:ext cx="1091856" cy="838100"/>
                  <a:chOff x="5774530" y="2719488"/>
                  <a:chExt cx="985837" cy="756721"/>
                </a:xfrm>
              </p:grpSpPr>
              <p:sp>
                <p:nvSpPr>
                  <p:cNvPr id="253" name="Rounded Rectangle 252"/>
                  <p:cNvSpPr/>
                  <p:nvPr/>
                </p:nvSpPr>
                <p:spPr bwMode="auto">
                  <a:xfrm>
                    <a:off x="5879306" y="2757488"/>
                    <a:ext cx="764382" cy="716756"/>
                  </a:xfrm>
                  <a:prstGeom prst="roundRect">
                    <a:avLst/>
                  </a:prstGeom>
                  <a:solidFill>
                    <a:srgbClr val="FF33CC"/>
                  </a:solidFill>
                  <a:ln w="38100">
                    <a:noFill/>
                    <a:round/>
                    <a:headEnd/>
                    <a:tailEnd/>
                  </a:ln>
                  <a:effectLst>
                    <a:outerShdw blurRad="50800" dist="38100" dir="2700000" algn="tl" rotWithShape="0">
                      <a:prstClr val="black">
                        <a:alpha val="40000"/>
                      </a:prstClr>
                    </a:outerShdw>
                  </a:effectLst>
                </p:spPr>
                <p:txBody>
                  <a:bodyPr wrap="none" rtlCol="0" anchor="ctr"/>
                  <a:lstStyle/>
                  <a:p>
                    <a:pPr algn="ctr"/>
                    <a:endParaRPr lang="en-US" sz="1050"/>
                  </a:p>
                </p:txBody>
              </p:sp>
              <p:sp>
                <p:nvSpPr>
                  <p:cNvPr id="254" name="TextBox 253"/>
                  <p:cNvSpPr txBox="1">
                    <a:spLocks noChangeArrowheads="1"/>
                  </p:cNvSpPr>
                  <p:nvPr/>
                </p:nvSpPr>
                <p:spPr bwMode="auto">
                  <a:xfrm>
                    <a:off x="5774530" y="2719488"/>
                    <a:ext cx="985837" cy="326009"/>
                  </a:xfrm>
                  <a:prstGeom prst="rect">
                    <a:avLst/>
                  </a:prstGeom>
                  <a:noFill/>
                  <a:ln w="9525">
                    <a:noFill/>
                    <a:miter lim="800000"/>
                    <a:headEnd/>
                    <a:tailEnd/>
                  </a:ln>
                  <a:effectLst/>
                </p:spPr>
                <p:txBody>
                  <a:bodyPr wrap="square">
                    <a:spAutoFit/>
                  </a:bodyPr>
                  <a:lstStyle/>
                  <a:p>
                    <a:pPr algn="ctr" fontAlgn="auto">
                      <a:spcBef>
                        <a:spcPts val="0"/>
                      </a:spcBef>
                      <a:spcAft>
                        <a:spcPts val="0"/>
                      </a:spcAft>
                      <a:defRPr/>
                    </a:pPr>
                    <a:r>
                      <a:rPr lang="en-US" sz="300" b="1" dirty="0" smtClean="0">
                        <a:solidFill>
                          <a:schemeClr val="bg1"/>
                        </a:solidFill>
                        <a:latin typeface="Arial Narrow"/>
                        <a:ea typeface="+mn-ea"/>
                        <a:cs typeface="Arial Narrow"/>
                      </a:rPr>
                      <a:t>MISSION CONTROL</a:t>
                    </a:r>
                    <a:endParaRPr lang="en-US" sz="300" b="1" dirty="0">
                      <a:solidFill>
                        <a:schemeClr val="bg1"/>
                      </a:solidFill>
                      <a:latin typeface="Arial Narrow"/>
                      <a:ea typeface="+mn-ea"/>
                      <a:cs typeface="Arial Narrow"/>
                    </a:endParaRPr>
                  </a:p>
                  <a:p>
                    <a:pPr algn="ctr" fontAlgn="auto">
                      <a:spcBef>
                        <a:spcPts val="0"/>
                      </a:spcBef>
                      <a:spcAft>
                        <a:spcPts val="0"/>
                      </a:spcAft>
                      <a:defRPr/>
                    </a:pPr>
                    <a:r>
                      <a:rPr lang="en-US" sz="300" b="1" dirty="0">
                        <a:solidFill>
                          <a:schemeClr val="bg1"/>
                        </a:solidFill>
                        <a:latin typeface="Arial Narrow"/>
                        <a:ea typeface="+mn-ea"/>
                        <a:cs typeface="Arial Narrow"/>
                      </a:rPr>
                      <a:t>CENTER</a:t>
                    </a:r>
                  </a:p>
                </p:txBody>
              </p:sp>
              <p:pic>
                <p:nvPicPr>
                  <p:cNvPr id="255" name="Picture 254"/>
                  <p:cNvPicPr>
                    <a:picLocks noChangeAspect="1"/>
                  </p:cNvPicPr>
                  <p:nvPr/>
                </p:nvPicPr>
                <p:blipFill>
                  <a:blip r:embed="rId15" cstate="print"/>
                  <a:stretch>
                    <a:fillRect/>
                  </a:stretch>
                </p:blipFill>
                <p:spPr>
                  <a:xfrm>
                    <a:off x="5903003" y="2977442"/>
                    <a:ext cx="716872" cy="498767"/>
                  </a:xfrm>
                  <a:prstGeom prst="roundRect">
                    <a:avLst/>
                  </a:prstGeom>
                  <a:ln w="25400">
                    <a:solidFill>
                      <a:srgbClr val="FF33CC"/>
                    </a:solidFill>
                  </a:ln>
                  <a:effectLst/>
                </p:spPr>
              </p:pic>
            </p:grpSp>
            <p:grpSp>
              <p:nvGrpSpPr>
                <p:cNvPr id="234" name="Group 371"/>
                <p:cNvGrpSpPr/>
                <p:nvPr/>
              </p:nvGrpSpPr>
              <p:grpSpPr>
                <a:xfrm>
                  <a:off x="5469524" y="2171989"/>
                  <a:ext cx="1082256" cy="828574"/>
                  <a:chOff x="5791199" y="1466951"/>
                  <a:chExt cx="985837" cy="754756"/>
                </a:xfrm>
              </p:grpSpPr>
              <p:sp>
                <p:nvSpPr>
                  <p:cNvPr id="250" name="Rounded Rectangle 249"/>
                  <p:cNvSpPr/>
                  <p:nvPr/>
                </p:nvSpPr>
                <p:spPr bwMode="auto">
                  <a:xfrm>
                    <a:off x="5895975" y="1504951"/>
                    <a:ext cx="764382" cy="716756"/>
                  </a:xfrm>
                  <a:prstGeom prst="roundRect">
                    <a:avLst/>
                  </a:prstGeom>
                  <a:solidFill>
                    <a:srgbClr val="FF33CC"/>
                  </a:solidFill>
                  <a:ln w="38100">
                    <a:noFill/>
                    <a:round/>
                    <a:headEnd/>
                    <a:tailEnd/>
                  </a:ln>
                  <a:effectLst>
                    <a:outerShdw blurRad="50800" dist="38100" dir="2700000" algn="tl" rotWithShape="0">
                      <a:prstClr val="black">
                        <a:alpha val="40000"/>
                      </a:prstClr>
                    </a:outerShdw>
                  </a:effectLst>
                </p:spPr>
                <p:txBody>
                  <a:bodyPr wrap="none" rtlCol="0" anchor="ctr"/>
                  <a:lstStyle/>
                  <a:p>
                    <a:pPr algn="ctr"/>
                    <a:endParaRPr lang="en-US" sz="1050"/>
                  </a:p>
                </p:txBody>
              </p:sp>
              <p:pic>
                <p:nvPicPr>
                  <p:cNvPr id="251" name="Picture 250"/>
                  <p:cNvPicPr>
                    <a:picLocks noChangeAspect="1"/>
                  </p:cNvPicPr>
                  <p:nvPr/>
                </p:nvPicPr>
                <p:blipFill>
                  <a:blip r:embed="rId16" cstate="print"/>
                  <a:stretch>
                    <a:fillRect/>
                  </a:stretch>
                </p:blipFill>
                <p:spPr>
                  <a:xfrm>
                    <a:off x="5924790" y="1721744"/>
                    <a:ext cx="708886" cy="472591"/>
                  </a:xfrm>
                  <a:prstGeom prst="roundRect">
                    <a:avLst/>
                  </a:prstGeom>
                  <a:ln w="25400">
                    <a:solidFill>
                      <a:srgbClr val="FF33CC"/>
                    </a:solidFill>
                  </a:ln>
                  <a:effectLst/>
                </p:spPr>
              </p:pic>
              <p:sp>
                <p:nvSpPr>
                  <p:cNvPr id="252" name="TextBox 251"/>
                  <p:cNvSpPr txBox="1">
                    <a:spLocks noChangeArrowheads="1"/>
                  </p:cNvSpPr>
                  <p:nvPr/>
                </p:nvSpPr>
                <p:spPr bwMode="auto">
                  <a:xfrm>
                    <a:off x="5791199" y="1466951"/>
                    <a:ext cx="985837" cy="411125"/>
                  </a:xfrm>
                  <a:prstGeom prst="rect">
                    <a:avLst/>
                  </a:prstGeom>
                  <a:noFill/>
                  <a:ln w="9525">
                    <a:noFill/>
                    <a:miter lim="800000"/>
                    <a:headEnd/>
                    <a:tailEnd/>
                  </a:ln>
                  <a:effectLst/>
                </p:spPr>
                <p:txBody>
                  <a:bodyPr wrap="square">
                    <a:spAutoFit/>
                  </a:bodyPr>
                  <a:lstStyle/>
                  <a:p>
                    <a:pPr algn="ctr" fontAlgn="auto">
                      <a:spcBef>
                        <a:spcPts val="0"/>
                      </a:spcBef>
                      <a:spcAft>
                        <a:spcPts val="0"/>
                      </a:spcAft>
                      <a:defRPr/>
                    </a:pPr>
                    <a:r>
                      <a:rPr lang="en-US" sz="300" b="1" dirty="0" smtClean="0">
                        <a:solidFill>
                          <a:schemeClr val="bg1"/>
                        </a:solidFill>
                        <a:latin typeface="Arial Narrow"/>
                        <a:ea typeface="+mn-ea"/>
                        <a:cs typeface="Arial Narrow"/>
                      </a:rPr>
                      <a:t>MISSION CONTROL</a:t>
                    </a:r>
                    <a:endParaRPr lang="en-US" sz="300" b="1" dirty="0">
                      <a:solidFill>
                        <a:schemeClr val="bg1"/>
                      </a:solidFill>
                      <a:latin typeface="Arial Narrow"/>
                      <a:ea typeface="+mn-ea"/>
                      <a:cs typeface="Arial Narrow"/>
                    </a:endParaRPr>
                  </a:p>
                  <a:p>
                    <a:pPr algn="ctr" fontAlgn="auto">
                      <a:spcBef>
                        <a:spcPts val="0"/>
                      </a:spcBef>
                      <a:spcAft>
                        <a:spcPts val="0"/>
                      </a:spcAft>
                      <a:defRPr/>
                    </a:pPr>
                    <a:r>
                      <a:rPr lang="en-US" sz="300" b="1" dirty="0">
                        <a:solidFill>
                          <a:schemeClr val="bg1"/>
                        </a:solidFill>
                        <a:latin typeface="Arial Narrow"/>
                        <a:ea typeface="+mn-ea"/>
                        <a:cs typeface="Arial Narrow"/>
                      </a:rPr>
                      <a:t>CENTER</a:t>
                    </a:r>
                  </a:p>
                </p:txBody>
              </p:sp>
            </p:grpSp>
            <p:grpSp>
              <p:nvGrpSpPr>
                <p:cNvPr id="235" name="Group 384"/>
                <p:cNvGrpSpPr/>
                <p:nvPr/>
              </p:nvGrpSpPr>
              <p:grpSpPr>
                <a:xfrm>
                  <a:off x="7314994" y="2186277"/>
                  <a:ext cx="1082256" cy="742848"/>
                  <a:chOff x="7022953" y="1815770"/>
                  <a:chExt cx="1082256" cy="742848"/>
                </a:xfrm>
              </p:grpSpPr>
              <p:sp>
                <p:nvSpPr>
                  <p:cNvPr id="247" name="Rounded Rectangle 246"/>
                  <p:cNvSpPr/>
                  <p:nvPr/>
                </p:nvSpPr>
                <p:spPr bwMode="auto">
                  <a:xfrm>
                    <a:off x="7147502" y="1857376"/>
                    <a:ext cx="839142" cy="701242"/>
                  </a:xfrm>
                  <a:prstGeom prst="roundRect">
                    <a:avLst/>
                  </a:prstGeom>
                  <a:solidFill>
                    <a:srgbClr val="FF0000"/>
                  </a:solidFill>
                  <a:ln w="25400">
                    <a:solidFill>
                      <a:srgbClr val="FF0000"/>
                    </a:solidFill>
                  </a:ln>
                  <a:effectLst>
                    <a:outerShdw blurRad="50800" dist="38100" dir="2700000" algn="tl" rotWithShape="0">
                      <a:srgbClr val="000000">
                        <a:alpha val="43000"/>
                      </a:srgbClr>
                    </a:outerShdw>
                  </a:effectLst>
                </p:spPr>
                <p:txBody>
                  <a:bodyPr wrap="none" rtlCol="0" anchor="ctr"/>
                  <a:lstStyle/>
                  <a:p>
                    <a:pPr algn="ctr"/>
                    <a:endParaRPr lang="en-US" sz="1050"/>
                  </a:p>
                </p:txBody>
              </p:sp>
              <p:sp>
                <p:nvSpPr>
                  <p:cNvPr id="248" name="TextBox 247"/>
                  <p:cNvSpPr txBox="1">
                    <a:spLocks noChangeArrowheads="1"/>
                  </p:cNvSpPr>
                  <p:nvPr/>
                </p:nvSpPr>
                <p:spPr bwMode="auto">
                  <a:xfrm>
                    <a:off x="7022953" y="1815770"/>
                    <a:ext cx="1082256" cy="270800"/>
                  </a:xfrm>
                  <a:prstGeom prst="rect">
                    <a:avLst/>
                  </a:prstGeom>
                  <a:noFill/>
                  <a:ln w="9525">
                    <a:noFill/>
                    <a:miter lim="800000"/>
                    <a:headEnd/>
                    <a:tailEnd/>
                  </a:ln>
                  <a:effectLst/>
                </p:spPr>
                <p:txBody>
                  <a:bodyPr wrap="square">
                    <a:spAutoFit/>
                  </a:bodyPr>
                  <a:lstStyle/>
                  <a:p>
                    <a:pPr algn="ctr" fontAlgn="auto">
                      <a:spcBef>
                        <a:spcPts val="0"/>
                      </a:spcBef>
                      <a:spcAft>
                        <a:spcPts val="0"/>
                      </a:spcAft>
                      <a:defRPr/>
                    </a:pPr>
                    <a:r>
                      <a:rPr lang="en-US" sz="300" b="1" dirty="0" smtClean="0">
                        <a:solidFill>
                          <a:schemeClr val="bg1"/>
                        </a:solidFill>
                        <a:latin typeface="Arial Narrow"/>
                        <a:ea typeface="+mn-ea"/>
                        <a:cs typeface="Arial Narrow"/>
                      </a:rPr>
                      <a:t>End Users</a:t>
                    </a:r>
                    <a:endParaRPr lang="en-US" sz="300" b="1" dirty="0">
                      <a:solidFill>
                        <a:schemeClr val="bg1"/>
                      </a:solidFill>
                      <a:latin typeface="Arial Narrow"/>
                      <a:ea typeface="+mn-ea"/>
                      <a:cs typeface="Arial Narrow"/>
                    </a:endParaRPr>
                  </a:p>
                </p:txBody>
              </p:sp>
              <p:pic>
                <p:nvPicPr>
                  <p:cNvPr id="249" name="Picture 248"/>
                  <p:cNvPicPr>
                    <a:picLocks noChangeAspect="1"/>
                  </p:cNvPicPr>
                  <p:nvPr/>
                </p:nvPicPr>
                <p:blipFill>
                  <a:blip r:embed="rId17" cstate="print"/>
                  <a:stretch>
                    <a:fillRect/>
                  </a:stretch>
                </p:blipFill>
                <p:spPr>
                  <a:xfrm>
                    <a:off x="7167754" y="1988344"/>
                    <a:ext cx="812865" cy="541911"/>
                  </a:xfrm>
                  <a:prstGeom prst="roundRect">
                    <a:avLst>
                      <a:gd name="adj" fmla="val 16667"/>
                    </a:avLst>
                  </a:prstGeom>
                  <a:ln w="25400">
                    <a:solidFill>
                      <a:srgbClr val="FF0000"/>
                    </a:solidFill>
                  </a:ln>
                  <a:effectLst/>
                </p:spPr>
              </p:pic>
            </p:grpSp>
            <p:grpSp>
              <p:nvGrpSpPr>
                <p:cNvPr id="236" name="Group 389"/>
                <p:cNvGrpSpPr/>
                <p:nvPr/>
              </p:nvGrpSpPr>
              <p:grpSpPr>
                <a:xfrm>
                  <a:off x="7300707" y="3681710"/>
                  <a:ext cx="1082256" cy="742848"/>
                  <a:chOff x="7111060" y="3099264"/>
                  <a:chExt cx="1082256" cy="742848"/>
                </a:xfrm>
              </p:grpSpPr>
              <p:sp>
                <p:nvSpPr>
                  <p:cNvPr id="244" name="Rounded Rectangle 243"/>
                  <p:cNvSpPr/>
                  <p:nvPr/>
                </p:nvSpPr>
                <p:spPr bwMode="auto">
                  <a:xfrm>
                    <a:off x="7235609" y="3140870"/>
                    <a:ext cx="839142" cy="701242"/>
                  </a:xfrm>
                  <a:prstGeom prst="roundRect">
                    <a:avLst/>
                  </a:prstGeom>
                  <a:solidFill>
                    <a:srgbClr val="FF0000"/>
                  </a:solidFill>
                  <a:ln w="25400">
                    <a:solidFill>
                      <a:srgbClr val="FF0000"/>
                    </a:solidFill>
                  </a:ln>
                  <a:effectLst>
                    <a:outerShdw blurRad="50800" dist="38100" dir="2700000" algn="tl" rotWithShape="0">
                      <a:srgbClr val="000000">
                        <a:alpha val="43000"/>
                      </a:srgbClr>
                    </a:outerShdw>
                  </a:effectLst>
                </p:spPr>
                <p:txBody>
                  <a:bodyPr wrap="none" rtlCol="0" anchor="ctr"/>
                  <a:lstStyle/>
                  <a:p>
                    <a:pPr algn="ctr"/>
                    <a:endParaRPr lang="en-US" sz="1050"/>
                  </a:p>
                </p:txBody>
              </p:sp>
              <p:sp>
                <p:nvSpPr>
                  <p:cNvPr id="245" name="TextBox 244"/>
                  <p:cNvSpPr txBox="1">
                    <a:spLocks noChangeArrowheads="1"/>
                  </p:cNvSpPr>
                  <p:nvPr/>
                </p:nvSpPr>
                <p:spPr bwMode="auto">
                  <a:xfrm>
                    <a:off x="7111060" y="3099264"/>
                    <a:ext cx="1082256" cy="270800"/>
                  </a:xfrm>
                  <a:prstGeom prst="rect">
                    <a:avLst/>
                  </a:prstGeom>
                  <a:noFill/>
                  <a:ln w="9525">
                    <a:noFill/>
                    <a:miter lim="800000"/>
                    <a:headEnd/>
                    <a:tailEnd/>
                  </a:ln>
                  <a:effectLst/>
                </p:spPr>
                <p:txBody>
                  <a:bodyPr wrap="square">
                    <a:spAutoFit/>
                  </a:bodyPr>
                  <a:lstStyle/>
                  <a:p>
                    <a:pPr algn="ctr" fontAlgn="auto">
                      <a:spcBef>
                        <a:spcPts val="0"/>
                      </a:spcBef>
                      <a:spcAft>
                        <a:spcPts val="0"/>
                      </a:spcAft>
                      <a:defRPr/>
                    </a:pPr>
                    <a:r>
                      <a:rPr lang="en-US" sz="300" b="1" dirty="0" smtClean="0">
                        <a:solidFill>
                          <a:schemeClr val="bg1"/>
                        </a:solidFill>
                        <a:latin typeface="Arial Narrow"/>
                        <a:ea typeface="+mn-ea"/>
                        <a:cs typeface="Arial Narrow"/>
                      </a:rPr>
                      <a:t>End Users</a:t>
                    </a:r>
                    <a:endParaRPr lang="en-US" sz="300" b="1" dirty="0">
                      <a:solidFill>
                        <a:schemeClr val="bg1"/>
                      </a:solidFill>
                      <a:latin typeface="Arial Narrow"/>
                      <a:ea typeface="+mn-ea"/>
                      <a:cs typeface="Arial Narrow"/>
                    </a:endParaRPr>
                  </a:p>
                </p:txBody>
              </p:sp>
              <p:pic>
                <p:nvPicPr>
                  <p:cNvPr id="246" name="Picture 245"/>
                  <p:cNvPicPr>
                    <a:picLocks noChangeAspect="1"/>
                  </p:cNvPicPr>
                  <p:nvPr/>
                </p:nvPicPr>
                <p:blipFill>
                  <a:blip r:embed="rId18" cstate="print"/>
                  <a:stretch>
                    <a:fillRect/>
                  </a:stretch>
                </p:blipFill>
                <p:spPr>
                  <a:xfrm>
                    <a:off x="7250905" y="3283744"/>
                    <a:ext cx="811223" cy="545994"/>
                  </a:xfrm>
                  <a:prstGeom prst="roundRect">
                    <a:avLst/>
                  </a:prstGeom>
                  <a:ln w="25400">
                    <a:solidFill>
                      <a:srgbClr val="FF0000"/>
                    </a:solidFill>
                  </a:ln>
                  <a:effectLst/>
                </p:spPr>
              </p:pic>
            </p:grpSp>
            <p:grpSp>
              <p:nvGrpSpPr>
                <p:cNvPr id="237" name="Group 394"/>
                <p:cNvGrpSpPr/>
                <p:nvPr/>
              </p:nvGrpSpPr>
              <p:grpSpPr>
                <a:xfrm>
                  <a:off x="7734094" y="3038763"/>
                  <a:ext cx="1082256" cy="589295"/>
                  <a:chOff x="7818290" y="2544430"/>
                  <a:chExt cx="1082256" cy="589295"/>
                </a:xfrm>
              </p:grpSpPr>
              <p:grpSp>
                <p:nvGrpSpPr>
                  <p:cNvPr id="240" name="Group 390"/>
                  <p:cNvGrpSpPr/>
                  <p:nvPr/>
                </p:nvGrpSpPr>
                <p:grpSpPr>
                  <a:xfrm>
                    <a:off x="7818290" y="2544430"/>
                    <a:ext cx="1082256" cy="589295"/>
                    <a:chOff x="7032478" y="1901494"/>
                    <a:chExt cx="1082256" cy="589295"/>
                  </a:xfrm>
                </p:grpSpPr>
                <p:sp>
                  <p:nvSpPr>
                    <p:cNvPr id="242" name="Rounded Rectangle 241"/>
                    <p:cNvSpPr/>
                    <p:nvPr/>
                  </p:nvSpPr>
                  <p:spPr bwMode="auto">
                    <a:xfrm>
                      <a:off x="7147502" y="1933577"/>
                      <a:ext cx="839142" cy="557212"/>
                    </a:xfrm>
                    <a:prstGeom prst="roundRect">
                      <a:avLst/>
                    </a:prstGeom>
                    <a:solidFill>
                      <a:srgbClr val="FF0000"/>
                    </a:solidFill>
                    <a:ln w="25400">
                      <a:solidFill>
                        <a:srgbClr val="FF0000"/>
                      </a:solidFill>
                    </a:ln>
                    <a:effectLst>
                      <a:outerShdw blurRad="50800" dist="38100" dir="2700000" algn="tl" rotWithShape="0">
                        <a:srgbClr val="000000">
                          <a:alpha val="43000"/>
                        </a:srgbClr>
                      </a:outerShdw>
                    </a:effectLst>
                  </p:spPr>
                  <p:txBody>
                    <a:bodyPr wrap="none" rtlCol="0" anchor="ctr"/>
                    <a:lstStyle/>
                    <a:p>
                      <a:pPr algn="ctr"/>
                      <a:endParaRPr lang="en-US" sz="1050"/>
                    </a:p>
                  </p:txBody>
                </p:sp>
                <p:sp>
                  <p:nvSpPr>
                    <p:cNvPr id="243" name="TextBox 242"/>
                    <p:cNvSpPr txBox="1">
                      <a:spLocks noChangeArrowheads="1"/>
                    </p:cNvSpPr>
                    <p:nvPr/>
                  </p:nvSpPr>
                  <p:spPr bwMode="auto">
                    <a:xfrm>
                      <a:off x="7032478" y="1901494"/>
                      <a:ext cx="1082256" cy="361068"/>
                    </a:xfrm>
                    <a:prstGeom prst="rect">
                      <a:avLst/>
                    </a:prstGeom>
                    <a:noFill/>
                    <a:ln w="9525">
                      <a:noFill/>
                      <a:miter lim="800000"/>
                      <a:headEnd/>
                      <a:tailEnd/>
                    </a:ln>
                    <a:effectLst/>
                  </p:spPr>
                  <p:txBody>
                    <a:bodyPr wrap="square">
                      <a:spAutoFit/>
                    </a:bodyPr>
                    <a:lstStyle/>
                    <a:p>
                      <a:pPr algn="ctr" fontAlgn="auto">
                        <a:spcBef>
                          <a:spcPts val="0"/>
                        </a:spcBef>
                        <a:spcAft>
                          <a:spcPts val="0"/>
                        </a:spcAft>
                        <a:defRPr/>
                      </a:pPr>
                      <a:r>
                        <a:rPr lang="en-US" sz="300" b="1" dirty="0" smtClean="0">
                          <a:solidFill>
                            <a:schemeClr val="bg1"/>
                          </a:solidFill>
                          <a:latin typeface="Arial Narrow"/>
                          <a:cs typeface="Arial Narrow"/>
                        </a:rPr>
                        <a:t>Applications/Archives</a:t>
                      </a:r>
                      <a:endParaRPr lang="en-US" sz="300" b="1" dirty="0">
                        <a:solidFill>
                          <a:schemeClr val="bg1"/>
                        </a:solidFill>
                        <a:latin typeface="Arial Narrow"/>
                        <a:cs typeface="Arial Narrow"/>
                      </a:endParaRPr>
                    </a:p>
                  </p:txBody>
                </p:sp>
              </p:grpSp>
              <p:pic>
                <p:nvPicPr>
                  <p:cNvPr id="241" name="Picture 240"/>
                  <p:cNvPicPr>
                    <a:picLocks noChangeAspect="1"/>
                  </p:cNvPicPr>
                  <p:nvPr/>
                </p:nvPicPr>
                <p:blipFill>
                  <a:blip r:embed="rId19" cstate="print"/>
                  <a:stretch>
                    <a:fillRect/>
                  </a:stretch>
                </p:blipFill>
                <p:spPr>
                  <a:xfrm>
                    <a:off x="7960253" y="2726178"/>
                    <a:ext cx="788460" cy="383735"/>
                  </a:xfrm>
                  <a:prstGeom prst="roundRect">
                    <a:avLst/>
                  </a:prstGeom>
                  <a:ln w="25400">
                    <a:solidFill>
                      <a:srgbClr val="FF0000"/>
                    </a:solidFill>
                  </a:ln>
                  <a:effectLst/>
                </p:spPr>
              </p:pic>
            </p:grpSp>
            <p:pic>
              <p:nvPicPr>
                <p:cNvPr id="238" name="Picture 237"/>
                <p:cNvPicPr>
                  <a:picLocks noChangeAspect="1"/>
                </p:cNvPicPr>
                <p:nvPr/>
              </p:nvPicPr>
              <p:blipFill>
                <a:blip r:embed="rId20" cstate="print"/>
                <a:stretch>
                  <a:fillRect/>
                </a:stretch>
              </p:blipFill>
              <p:spPr>
                <a:xfrm>
                  <a:off x="3732093" y="3568302"/>
                  <a:ext cx="728494" cy="728494"/>
                </a:xfrm>
                <a:prstGeom prst="roundRect">
                  <a:avLst/>
                </a:prstGeom>
                <a:ln w="25400">
                  <a:solidFill>
                    <a:srgbClr val="FF9900"/>
                  </a:solidFill>
                </a:ln>
                <a:effectLst>
                  <a:outerShdw blurRad="50800" dist="38100" dir="2700000" algn="tl" rotWithShape="0">
                    <a:srgbClr val="000000">
                      <a:alpha val="43000"/>
                    </a:srgbClr>
                  </a:outerShdw>
                </a:effectLst>
              </p:spPr>
            </p:pic>
            <p:pic>
              <p:nvPicPr>
                <p:cNvPr id="239" name="Picture 238"/>
                <p:cNvPicPr>
                  <a:picLocks noChangeAspect="1"/>
                </p:cNvPicPr>
                <p:nvPr/>
              </p:nvPicPr>
              <p:blipFill>
                <a:blip r:embed="rId21" cstate="print"/>
                <a:stretch>
                  <a:fillRect/>
                </a:stretch>
              </p:blipFill>
              <p:spPr>
                <a:xfrm>
                  <a:off x="2250616" y="4457583"/>
                  <a:ext cx="457200" cy="670662"/>
                </a:xfrm>
                <a:prstGeom prst="roundRect">
                  <a:avLst/>
                </a:prstGeom>
                <a:ln w="25400">
                  <a:solidFill>
                    <a:srgbClr val="008000"/>
                  </a:solidFill>
                </a:ln>
                <a:effectLst>
                  <a:outerShdw blurRad="50800" dist="38100" dir="2700000" algn="tl" rotWithShape="0">
                    <a:srgbClr val="000000">
                      <a:alpha val="43000"/>
                    </a:srgbClr>
                  </a:outerShdw>
                </a:effectLst>
              </p:spPr>
            </p:pic>
          </p:grpSp>
          <p:grpSp>
            <p:nvGrpSpPr>
              <p:cNvPr id="214" name="Group 272"/>
              <p:cNvGrpSpPr/>
              <p:nvPr/>
            </p:nvGrpSpPr>
            <p:grpSpPr>
              <a:xfrm>
                <a:off x="4620835" y="587030"/>
                <a:ext cx="4360984" cy="1329111"/>
                <a:chOff x="4620835" y="772675"/>
                <a:chExt cx="4360984" cy="1329111"/>
              </a:xfrm>
            </p:grpSpPr>
            <p:grpSp>
              <p:nvGrpSpPr>
                <p:cNvPr id="215" name="Group 264"/>
                <p:cNvGrpSpPr/>
                <p:nvPr/>
              </p:nvGrpSpPr>
              <p:grpSpPr>
                <a:xfrm>
                  <a:off x="4620835" y="772676"/>
                  <a:ext cx="4360984" cy="1329110"/>
                  <a:chOff x="4620835" y="772676"/>
                  <a:chExt cx="4360984" cy="1329110"/>
                </a:xfrm>
              </p:grpSpPr>
              <p:sp>
                <p:nvSpPr>
                  <p:cNvPr id="217" name="AutoShape 5"/>
                  <p:cNvSpPr>
                    <a:spLocks noChangeArrowheads="1"/>
                  </p:cNvSpPr>
                  <p:nvPr/>
                </p:nvSpPr>
                <p:spPr bwMode="ltGray">
                  <a:xfrm>
                    <a:off x="5251151" y="772676"/>
                    <a:ext cx="3679790" cy="940722"/>
                  </a:xfrm>
                  <a:prstGeom prst="roundRect">
                    <a:avLst>
                      <a:gd name="adj" fmla="val 32106"/>
                    </a:avLst>
                  </a:prstGeom>
                  <a:solidFill>
                    <a:schemeClr val="bg1">
                      <a:lumMod val="75000"/>
                    </a:schemeClr>
                  </a:solidFill>
                  <a:ln w="165100" algn="ctr">
                    <a:solidFill>
                      <a:schemeClr val="bg1">
                        <a:lumMod val="75000"/>
                      </a:schemeClr>
                    </a:solidFill>
                    <a:round/>
                    <a:headEnd type="none" w="sm" len="sm"/>
                    <a:tailEnd type="none" w="sm" len="sm"/>
                  </a:ln>
                </p:spPr>
                <p:txBody>
                  <a:bodyPr/>
                  <a:lstStyle/>
                  <a:p>
                    <a:pPr algn="l"/>
                    <a:endParaRPr lang="en-GB" sz="1050">
                      <a:solidFill>
                        <a:srgbClr val="000000"/>
                      </a:solidFill>
                    </a:endParaRPr>
                  </a:p>
                </p:txBody>
              </p:sp>
              <p:sp>
                <p:nvSpPr>
                  <p:cNvPr id="218" name="Text Box 379"/>
                  <p:cNvSpPr txBox="1">
                    <a:spLocks noChangeArrowheads="1"/>
                  </p:cNvSpPr>
                  <p:nvPr/>
                </p:nvSpPr>
                <p:spPr bwMode="auto">
                  <a:xfrm>
                    <a:off x="6655643" y="1163009"/>
                    <a:ext cx="2326176" cy="938777"/>
                  </a:xfrm>
                  <a:prstGeom prst="rect">
                    <a:avLst/>
                  </a:prstGeom>
                  <a:noFill/>
                  <a:ln w="12700">
                    <a:noFill/>
                    <a:miter lim="800000"/>
                    <a:headEnd type="none" w="sm" len="sm"/>
                    <a:tailEnd type="none" w="sm" len="sm"/>
                  </a:ln>
                </p:spPr>
                <p:txBody>
                  <a:bodyPr wrap="square">
                    <a:spAutoFit/>
                  </a:bodyPr>
                  <a:lstStyle/>
                  <a:p>
                    <a:pPr marL="112713" indent="-112713" algn="l">
                      <a:lnSpc>
                        <a:spcPct val="90000"/>
                      </a:lnSpc>
                      <a:buFont typeface="Wingdings" pitchFamily="2" charset="2"/>
                      <a:buChar char="t"/>
                    </a:pPr>
                    <a:r>
                      <a:rPr lang="en-US" sz="400" b="1" dirty="0" smtClean="0">
                        <a:solidFill>
                          <a:srgbClr val="0033CC"/>
                        </a:solidFill>
                        <a:latin typeface="Arial" charset="0"/>
                      </a:rPr>
                      <a:t>Security</a:t>
                    </a:r>
                    <a:endParaRPr lang="en-US" sz="400" b="1" dirty="0">
                      <a:solidFill>
                        <a:srgbClr val="0033CC"/>
                      </a:solidFill>
                      <a:latin typeface="Arial" charset="0"/>
                    </a:endParaRPr>
                  </a:p>
                  <a:p>
                    <a:pPr marL="112713" indent="-112713" algn="l">
                      <a:lnSpc>
                        <a:spcPct val="90000"/>
                      </a:lnSpc>
                      <a:buFont typeface="Wingdings" pitchFamily="2" charset="2"/>
                      <a:buChar char="t"/>
                    </a:pPr>
                    <a:r>
                      <a:rPr lang="en-US" sz="400" b="1" dirty="0">
                        <a:solidFill>
                          <a:srgbClr val="0033CC"/>
                        </a:solidFill>
                        <a:latin typeface="Arial" charset="0"/>
                      </a:rPr>
                      <a:t>Space Assigned Numbers Auth.</a:t>
                    </a:r>
                  </a:p>
                  <a:p>
                    <a:pPr marL="112713" indent="-112713" algn="l">
                      <a:lnSpc>
                        <a:spcPct val="90000"/>
                      </a:lnSpc>
                      <a:buFont typeface="Wingdings" pitchFamily="2" charset="2"/>
                      <a:buChar char="t"/>
                    </a:pPr>
                    <a:r>
                      <a:rPr lang="en-US" sz="400" b="1" dirty="0" smtClean="0">
                        <a:solidFill>
                          <a:srgbClr val="0033CC"/>
                        </a:solidFill>
                        <a:latin typeface="Arial" charset="0"/>
                      </a:rPr>
                      <a:t>Delta-DOR</a:t>
                    </a:r>
                  </a:p>
                  <a:p>
                    <a:pPr marL="112713" indent="-112713" algn="l">
                      <a:lnSpc>
                        <a:spcPct val="90000"/>
                      </a:lnSpc>
                      <a:buClr>
                        <a:srgbClr val="FF0000"/>
                      </a:buClr>
                      <a:buFont typeface="Wingdings" pitchFamily="2" charset="2"/>
                      <a:buChar char="t"/>
                    </a:pPr>
                    <a:r>
                      <a:rPr lang="en-US" sz="400" b="1" dirty="0" smtClean="0">
                        <a:solidFill>
                          <a:srgbClr val="0033CC"/>
                        </a:solidFill>
                        <a:latin typeface="Arial" charset="0"/>
                      </a:rPr>
                      <a:t>Time Correlation &amp; Synchronization</a:t>
                    </a:r>
                    <a:endParaRPr lang="en-US" sz="400" b="1" dirty="0">
                      <a:solidFill>
                        <a:srgbClr val="0033CC"/>
                      </a:solidFill>
                      <a:latin typeface="Arial" charset="0"/>
                    </a:endParaRPr>
                  </a:p>
                  <a:p>
                    <a:pPr marL="112713" indent="-112713" algn="l">
                      <a:lnSpc>
                        <a:spcPct val="90000"/>
                      </a:lnSpc>
                    </a:pPr>
                    <a:endParaRPr lang="en-US" sz="400" b="1" dirty="0">
                      <a:solidFill>
                        <a:srgbClr val="0033CC"/>
                      </a:solidFill>
                      <a:latin typeface="Arial" charset="0"/>
                    </a:endParaRPr>
                  </a:p>
                </p:txBody>
              </p:sp>
              <p:sp>
                <p:nvSpPr>
                  <p:cNvPr id="219" name="Arc 218"/>
                  <p:cNvSpPr/>
                  <p:nvPr/>
                </p:nvSpPr>
                <p:spPr bwMode="auto">
                  <a:xfrm rot="5400000">
                    <a:off x="4616397" y="1084795"/>
                    <a:ext cx="639191" cy="630316"/>
                  </a:xfrm>
                  <a:prstGeom prst="arc">
                    <a:avLst/>
                  </a:prstGeom>
                  <a:noFill/>
                  <a:ln w="165100" algn="ctr">
                    <a:solidFill>
                      <a:schemeClr val="bg1">
                        <a:lumMod val="75000"/>
                      </a:schemeClr>
                    </a:solidFill>
                    <a:round/>
                    <a:headEnd type="none" w="sm" len="sm"/>
                    <a:tailEnd type="none" w="sm" len="sm"/>
                  </a:ln>
                </p:spPr>
                <p:txBody>
                  <a:bodyPr/>
                  <a:lstStyle/>
                  <a:p>
                    <a:pPr marL="0" marR="0" indent="0" defTabSz="914400" latinLnBrk="0">
                      <a:lnSpc>
                        <a:spcPct val="100000"/>
                      </a:lnSpc>
                      <a:buClrTx/>
                      <a:buSzTx/>
                      <a:buFontTx/>
                      <a:buNone/>
                      <a:tabLst/>
                    </a:pPr>
                    <a:endParaRPr lang="en-US" sz="1050" smtClean="0">
                      <a:solidFill>
                        <a:srgbClr val="000000"/>
                      </a:solidFill>
                    </a:endParaRPr>
                  </a:p>
                </p:txBody>
              </p:sp>
              <p:cxnSp>
                <p:nvCxnSpPr>
                  <p:cNvPr id="220" name="Straight Connector 219"/>
                  <p:cNvCxnSpPr/>
                  <p:nvPr/>
                </p:nvCxnSpPr>
                <p:spPr bwMode="auto">
                  <a:xfrm rot="5400000" flipH="1" flipV="1">
                    <a:off x="8629098" y="1793297"/>
                    <a:ext cx="603682" cy="0"/>
                  </a:xfrm>
                  <a:prstGeom prst="line">
                    <a:avLst/>
                  </a:prstGeom>
                  <a:noFill/>
                  <a:ln w="165100" algn="ctr">
                    <a:solidFill>
                      <a:schemeClr val="bg1">
                        <a:lumMod val="75000"/>
                      </a:schemeClr>
                    </a:solidFill>
                    <a:round/>
                    <a:headEnd type="none" w="sm" len="sm"/>
                    <a:tailEnd type="none" w="sm" len="sm"/>
                  </a:ln>
                </p:spPr>
              </p:cxnSp>
            </p:grpSp>
            <p:sp>
              <p:nvSpPr>
                <p:cNvPr id="216" name="Rounded Rectangle 215"/>
                <p:cNvSpPr/>
                <p:nvPr/>
              </p:nvSpPr>
              <p:spPr bwMode="auto">
                <a:xfrm>
                  <a:off x="7076535" y="772675"/>
                  <a:ext cx="1386472" cy="363985"/>
                </a:xfrm>
                <a:prstGeom prst="roundRect">
                  <a:avLst>
                    <a:gd name="adj" fmla="val 16667"/>
                  </a:avLst>
                </a:prstGeom>
                <a:solidFill>
                  <a:schemeClr val="bg1">
                    <a:lumMod val="50000"/>
                  </a:schemeClr>
                </a:solidFill>
                <a:ln w="25400">
                  <a:noFill/>
                </a:ln>
                <a:effectLst>
                  <a:outerShdw blurRad="50800" dist="38100" dir="2700000" algn="tl" rotWithShape="0">
                    <a:srgbClr val="000000">
                      <a:alpha val="43000"/>
                    </a:srgbClr>
                  </a:outerShdw>
                </a:effectLst>
              </p:spPr>
              <p:txBody>
                <a:bodyPr wrap="none" rtlCol="0" anchor="ctr"/>
                <a:lstStyle/>
                <a:p>
                  <a:pPr algn="ctr" fontAlgn="auto">
                    <a:spcBef>
                      <a:spcPts val="0"/>
                    </a:spcBef>
                    <a:spcAft>
                      <a:spcPts val="0"/>
                    </a:spcAft>
                    <a:defRPr/>
                  </a:pPr>
                  <a:r>
                    <a:rPr lang="en-US" sz="700" b="1" dirty="0" smtClean="0">
                      <a:solidFill>
                        <a:srgbClr val="FFFFFF"/>
                      </a:solidFill>
                      <a:latin typeface="Arial Narrow"/>
                      <a:cs typeface="Arial Narrow"/>
                    </a:rPr>
                    <a:t>Systems Engineering</a:t>
                  </a:r>
                </a:p>
              </p:txBody>
            </p:sp>
          </p:grpSp>
        </p:grpSp>
        <p:pic>
          <p:nvPicPr>
            <p:cNvPr id="176" name="Picture 29" descr="Nestor Peccia">
              <a:hlinkClick r:id="rId22"/>
            </p:cNvPr>
            <p:cNvPicPr>
              <a:picLocks noChangeAspect="1" noChangeArrowheads="1"/>
            </p:cNvPicPr>
            <p:nvPr/>
          </p:nvPicPr>
          <p:blipFill>
            <a:blip r:embed="rId23" cstate="print"/>
            <a:srcRect/>
            <a:stretch>
              <a:fillRect/>
            </a:stretch>
          </p:blipFill>
          <p:spPr bwMode="auto">
            <a:xfrm>
              <a:off x="1053952" y="1239915"/>
              <a:ext cx="333360" cy="446088"/>
            </a:xfrm>
            <a:prstGeom prst="rect">
              <a:avLst/>
            </a:prstGeom>
            <a:noFill/>
            <a:ln w="9525">
              <a:noFill/>
              <a:miter lim="800000"/>
              <a:headEnd/>
              <a:tailEnd/>
            </a:ln>
          </p:spPr>
        </p:pic>
        <p:pic>
          <p:nvPicPr>
            <p:cNvPr id="177" name="Picture 32" descr="Roger Thompson">
              <a:hlinkClick r:id="rId24"/>
            </p:cNvPr>
            <p:cNvPicPr>
              <a:picLocks noChangeAspect="1" noChangeArrowheads="1"/>
            </p:cNvPicPr>
            <p:nvPr/>
          </p:nvPicPr>
          <p:blipFill>
            <a:blip r:embed="rId25" cstate="print"/>
            <a:srcRect/>
            <a:stretch>
              <a:fillRect/>
            </a:stretch>
          </p:blipFill>
          <p:spPr bwMode="auto">
            <a:xfrm>
              <a:off x="5647340" y="5541275"/>
              <a:ext cx="328597" cy="460860"/>
            </a:xfrm>
            <a:prstGeom prst="rect">
              <a:avLst/>
            </a:prstGeom>
            <a:noFill/>
            <a:ln w="9525">
              <a:noFill/>
              <a:miter lim="800000"/>
              <a:headEnd/>
              <a:tailEnd/>
            </a:ln>
          </p:spPr>
        </p:pic>
        <p:pic>
          <p:nvPicPr>
            <p:cNvPr id="178" name="Picture 1"/>
            <p:cNvPicPr>
              <a:picLocks noChangeAspect="1" noChangeArrowheads="1"/>
            </p:cNvPicPr>
            <p:nvPr/>
          </p:nvPicPr>
          <p:blipFill>
            <a:blip r:embed="rId26" cstate="print">
              <a:lum bright="20000" contrast="20000"/>
            </a:blip>
            <a:srcRect/>
            <a:stretch>
              <a:fillRect/>
            </a:stretch>
          </p:blipFill>
          <p:spPr bwMode="auto">
            <a:xfrm>
              <a:off x="4187950" y="5540172"/>
              <a:ext cx="320024" cy="457200"/>
            </a:xfrm>
            <a:prstGeom prst="rect">
              <a:avLst/>
            </a:prstGeom>
            <a:noFill/>
            <a:ln w="9525">
              <a:noFill/>
              <a:miter lim="800000"/>
              <a:headEnd/>
              <a:tailEnd/>
            </a:ln>
          </p:spPr>
        </p:pic>
        <p:pic>
          <p:nvPicPr>
            <p:cNvPr id="179" name="Picture 2"/>
            <p:cNvPicPr>
              <a:picLocks noChangeAspect="1" noChangeArrowheads="1"/>
            </p:cNvPicPr>
            <p:nvPr/>
          </p:nvPicPr>
          <p:blipFill>
            <a:blip r:embed="rId27" cstate="print">
              <a:lum bright="30000" contrast="30000"/>
            </a:blip>
            <a:srcRect/>
            <a:stretch>
              <a:fillRect/>
            </a:stretch>
          </p:blipFill>
          <p:spPr bwMode="auto">
            <a:xfrm>
              <a:off x="2075675" y="5540172"/>
              <a:ext cx="309701" cy="457200"/>
            </a:xfrm>
            <a:prstGeom prst="rect">
              <a:avLst/>
            </a:prstGeom>
            <a:noFill/>
            <a:ln w="9525">
              <a:noFill/>
              <a:miter lim="800000"/>
              <a:headEnd/>
              <a:tailEnd/>
            </a:ln>
          </p:spPr>
        </p:pic>
        <p:pic>
          <p:nvPicPr>
            <p:cNvPr id="180" name="Picture 38" descr="Gilles Moury">
              <a:hlinkClick r:id="rId28"/>
            </p:cNvPr>
            <p:cNvPicPr>
              <a:picLocks noChangeAspect="1" noChangeArrowheads="1"/>
            </p:cNvPicPr>
            <p:nvPr/>
          </p:nvPicPr>
          <p:blipFill>
            <a:blip r:embed="rId29" cstate="print"/>
            <a:srcRect/>
            <a:stretch>
              <a:fillRect/>
            </a:stretch>
          </p:blipFill>
          <p:spPr bwMode="auto">
            <a:xfrm>
              <a:off x="2421320" y="5545728"/>
              <a:ext cx="333359" cy="446088"/>
            </a:xfrm>
            <a:prstGeom prst="rect">
              <a:avLst/>
            </a:prstGeom>
            <a:noFill/>
            <a:ln w="9525">
              <a:noFill/>
              <a:miter lim="800000"/>
              <a:headEnd/>
              <a:tailEnd/>
            </a:ln>
          </p:spPr>
        </p:pic>
        <p:pic>
          <p:nvPicPr>
            <p:cNvPr id="181" name="Picture 40" descr="Dai Stanton">
              <a:hlinkClick r:id="rId30"/>
            </p:cNvPr>
            <p:cNvPicPr>
              <a:picLocks noChangeAspect="1" noChangeArrowheads="1"/>
            </p:cNvPicPr>
            <p:nvPr/>
          </p:nvPicPr>
          <p:blipFill>
            <a:blip r:embed="rId31" cstate="print">
              <a:lum bright="20000" contrast="30000"/>
            </a:blip>
            <a:srcRect/>
            <a:stretch>
              <a:fillRect/>
            </a:stretch>
          </p:blipFill>
          <p:spPr bwMode="auto">
            <a:xfrm>
              <a:off x="4533595" y="5535410"/>
              <a:ext cx="334947" cy="466725"/>
            </a:xfrm>
            <a:prstGeom prst="rect">
              <a:avLst/>
            </a:prstGeom>
            <a:noFill/>
            <a:ln w="9525">
              <a:noFill/>
              <a:miter lim="800000"/>
              <a:headEnd/>
              <a:tailEnd/>
            </a:ln>
          </p:spPr>
        </p:pic>
        <p:pic>
          <p:nvPicPr>
            <p:cNvPr id="182" name="Picture 31" descr="Takahiro Yamada">
              <a:hlinkClick r:id="rId32"/>
            </p:cNvPr>
            <p:cNvPicPr>
              <a:picLocks noChangeAspect="1" noChangeArrowheads="1"/>
            </p:cNvPicPr>
            <p:nvPr/>
          </p:nvPicPr>
          <p:blipFill>
            <a:blip r:embed="rId33" cstate="print">
              <a:lum bright="20000"/>
            </a:blip>
            <a:srcRect/>
            <a:stretch>
              <a:fillRect/>
            </a:stretch>
          </p:blipFill>
          <p:spPr bwMode="auto">
            <a:xfrm>
              <a:off x="4418380" y="1316725"/>
              <a:ext cx="339708" cy="414338"/>
            </a:xfrm>
            <a:prstGeom prst="rect">
              <a:avLst/>
            </a:prstGeom>
            <a:noFill/>
            <a:ln w="9525">
              <a:noFill/>
              <a:miter lim="800000"/>
              <a:headEnd/>
              <a:tailEnd/>
            </a:ln>
          </p:spPr>
        </p:pic>
        <p:pic>
          <p:nvPicPr>
            <p:cNvPr id="183" name="Picture 33" descr="ErikBarkleySmall"/>
            <p:cNvPicPr>
              <a:picLocks noChangeAspect="1" noChangeArrowheads="1"/>
            </p:cNvPicPr>
            <p:nvPr/>
          </p:nvPicPr>
          <p:blipFill>
            <a:blip r:embed="rId34" cstate="print"/>
            <a:srcRect/>
            <a:stretch>
              <a:fillRect/>
            </a:stretch>
          </p:blipFill>
          <p:spPr bwMode="auto">
            <a:xfrm>
              <a:off x="3151015" y="5538342"/>
              <a:ext cx="321515" cy="460861"/>
            </a:xfrm>
            <a:prstGeom prst="rect">
              <a:avLst/>
            </a:prstGeom>
            <a:noFill/>
            <a:ln w="9525">
              <a:noFill/>
              <a:miter lim="800000"/>
              <a:headEnd/>
              <a:tailEnd/>
            </a:ln>
          </p:spPr>
        </p:pic>
        <p:pic>
          <p:nvPicPr>
            <p:cNvPr id="184" name="Picture 36" descr="Stuart Fowell"/>
            <p:cNvPicPr>
              <a:picLocks noChangeAspect="1" noChangeArrowheads="1"/>
            </p:cNvPicPr>
            <p:nvPr/>
          </p:nvPicPr>
          <p:blipFill>
            <a:blip r:embed="rId35" cstate="print"/>
            <a:srcRect/>
            <a:stretch>
              <a:fillRect/>
            </a:stretch>
          </p:blipFill>
          <p:spPr bwMode="auto">
            <a:xfrm>
              <a:off x="1345980" y="5540966"/>
              <a:ext cx="344471" cy="455613"/>
            </a:xfrm>
            <a:prstGeom prst="rect">
              <a:avLst/>
            </a:prstGeom>
            <a:noFill/>
            <a:ln w="9525">
              <a:noFill/>
              <a:miter lim="800000"/>
              <a:headEnd/>
              <a:tailEnd/>
            </a:ln>
          </p:spPr>
        </p:pic>
        <p:pic>
          <p:nvPicPr>
            <p:cNvPr id="186" name="Picture 30" descr="Peter M. Shames ">
              <a:hlinkClick r:id="rId36"/>
            </p:cNvPr>
            <p:cNvPicPr>
              <a:picLocks noChangeAspect="1" noChangeArrowheads="1"/>
            </p:cNvPicPr>
            <p:nvPr/>
          </p:nvPicPr>
          <p:blipFill>
            <a:blip r:embed="rId37" cstate="print"/>
            <a:srcRect/>
            <a:stretch>
              <a:fillRect/>
            </a:stretch>
          </p:blipFill>
          <p:spPr bwMode="auto">
            <a:xfrm>
              <a:off x="3995925" y="1316725"/>
              <a:ext cx="333359" cy="434975"/>
            </a:xfrm>
            <a:prstGeom prst="rect">
              <a:avLst/>
            </a:prstGeom>
            <a:noFill/>
            <a:ln w="9525">
              <a:noFill/>
              <a:miter lim="800000"/>
              <a:headEnd/>
              <a:tailEnd/>
            </a:ln>
          </p:spPr>
        </p:pic>
        <p:pic>
          <p:nvPicPr>
            <p:cNvPr id="187" name="Picture 35" descr="Chris Taylor">
              <a:hlinkClick r:id="rId38"/>
            </p:cNvPr>
            <p:cNvPicPr>
              <a:picLocks noChangeAspect="1" noChangeArrowheads="1"/>
            </p:cNvPicPr>
            <p:nvPr/>
          </p:nvPicPr>
          <p:blipFill>
            <a:blip r:embed="rId39" cstate="print"/>
            <a:srcRect/>
            <a:stretch>
              <a:fillRect/>
            </a:stretch>
          </p:blipFill>
          <p:spPr bwMode="auto">
            <a:xfrm>
              <a:off x="1000335" y="5540172"/>
              <a:ext cx="312723" cy="457200"/>
            </a:xfrm>
            <a:prstGeom prst="rect">
              <a:avLst/>
            </a:prstGeom>
            <a:noFill/>
            <a:ln w="9525">
              <a:noFill/>
              <a:miter lim="800000"/>
              <a:headEnd/>
              <a:tailEnd/>
            </a:ln>
          </p:spPr>
        </p:pic>
        <p:pic>
          <p:nvPicPr>
            <p:cNvPr id="188" name="Picture 1"/>
            <p:cNvPicPr>
              <a:picLocks noChangeAspect="1" noChangeArrowheads="1"/>
            </p:cNvPicPr>
            <p:nvPr/>
          </p:nvPicPr>
          <p:blipFill>
            <a:blip r:embed="rId40" cstate="print"/>
            <a:srcRect/>
            <a:stretch>
              <a:fillRect/>
            </a:stretch>
          </p:blipFill>
          <p:spPr bwMode="auto">
            <a:xfrm>
              <a:off x="3496660" y="5538342"/>
              <a:ext cx="345645" cy="460860"/>
            </a:xfrm>
            <a:prstGeom prst="rect">
              <a:avLst/>
            </a:prstGeom>
            <a:noFill/>
            <a:ln w="9525">
              <a:noFill/>
              <a:miter lim="800000"/>
              <a:headEnd/>
              <a:tailEnd/>
            </a:ln>
          </p:spPr>
        </p:pic>
        <p:pic>
          <p:nvPicPr>
            <p:cNvPr id="189" name="Picture 29" descr="Nestor Peccia">
              <a:hlinkClick r:id="rId22"/>
            </p:cNvPr>
            <p:cNvPicPr>
              <a:picLocks noChangeAspect="1" noChangeArrowheads="1"/>
            </p:cNvPicPr>
            <p:nvPr/>
          </p:nvPicPr>
          <p:blipFill>
            <a:blip r:embed="rId23" cstate="print"/>
            <a:srcRect/>
            <a:stretch>
              <a:fillRect/>
            </a:stretch>
          </p:blipFill>
          <p:spPr bwMode="auto">
            <a:xfrm>
              <a:off x="5301695" y="5541275"/>
              <a:ext cx="333359" cy="446088"/>
            </a:xfrm>
            <a:prstGeom prst="rect">
              <a:avLst/>
            </a:prstGeom>
            <a:noFill/>
            <a:ln w="9525">
              <a:noFill/>
              <a:miter lim="800000"/>
              <a:headEnd/>
              <a:tailEnd/>
            </a:ln>
          </p:spPr>
        </p:pic>
      </p:grpSp>
      <p:pic>
        <p:nvPicPr>
          <p:cNvPr id="343" name="Picture 5" descr="https://encrypted-tbn3.gstatic.com/images?q=tbn:ANd9GcR8nrtPaZHMz5JvnF5eFRAv54Ee4v83Ce_sflSK3Fwnneo4mxzl"/>
          <p:cNvPicPr>
            <a:picLocks noChangeAspect="1" noChangeArrowheads="1"/>
          </p:cNvPicPr>
          <p:nvPr/>
        </p:nvPicPr>
        <p:blipFill>
          <a:blip r:embed="rId41">
            <a:extLst>
              <a:ext uri="{28A0092B-C50C-407E-A947-70E740481C1C}">
                <a14:useLocalDpi xmlns:a14="http://schemas.microsoft.com/office/drawing/2010/main" val="0"/>
              </a:ext>
            </a:extLst>
          </a:blip>
          <a:srcRect/>
          <a:stretch>
            <a:fillRect/>
          </a:stretch>
        </p:blipFill>
        <p:spPr bwMode="auto">
          <a:xfrm>
            <a:off x="4303165" y="2215797"/>
            <a:ext cx="1802490" cy="1802490"/>
          </a:xfrm>
          <a:prstGeom prst="rect">
            <a:avLst/>
          </a:prstGeom>
          <a:noFill/>
          <a:extLst>
            <a:ext uri="{909E8E84-426E-40dd-AFC4-6F175D3DCCD1}">
              <a14:hiddenFill xmlns:a14="http://schemas.microsoft.com/office/drawing/2010/main">
                <a:solidFill>
                  <a:srgbClr val="FFFFFF"/>
                </a:solidFill>
              </a14:hiddenFill>
            </a:ext>
          </a:extLst>
        </p:spPr>
      </p:pic>
      <p:pic>
        <p:nvPicPr>
          <p:cNvPr id="346" name="Picture 6"/>
          <p:cNvPicPr>
            <a:picLocks noChangeAspect="1" noChangeArrowheads="1"/>
          </p:cNvPicPr>
          <p:nvPr/>
        </p:nvPicPr>
        <p:blipFill>
          <a:blip r:embed="rId42">
            <a:extLst>
              <a:ext uri="{28A0092B-C50C-407E-A947-70E740481C1C}">
                <a14:useLocalDpi xmlns:a14="http://schemas.microsoft.com/office/drawing/2010/main" val="0"/>
              </a:ext>
            </a:extLst>
          </a:blip>
          <a:srcRect/>
          <a:stretch>
            <a:fillRect/>
          </a:stretch>
        </p:blipFill>
        <p:spPr bwMode="auto">
          <a:xfrm>
            <a:off x="4379521" y="4464813"/>
            <a:ext cx="2340714"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7" name="Picture 8" descr="Dutch Coast"/>
          <p:cNvPicPr>
            <a:picLocks noChangeAspect="1" noChangeArrowheads="1"/>
          </p:cNvPicPr>
          <p:nvPr/>
        </p:nvPicPr>
        <p:blipFill>
          <a:blip r:embed="rId43">
            <a:extLst>
              <a:ext uri="{28A0092B-C50C-407E-A947-70E740481C1C}">
                <a14:useLocalDpi xmlns:a14="http://schemas.microsoft.com/office/drawing/2010/main" val="0"/>
              </a:ext>
            </a:extLst>
          </a:blip>
          <a:srcRect/>
          <a:stretch>
            <a:fillRect/>
          </a:stretch>
        </p:blipFill>
        <p:spPr bwMode="auto">
          <a:xfrm>
            <a:off x="6415440" y="2735893"/>
            <a:ext cx="2543175" cy="15621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50"/>
            <a:ext cx="8229600" cy="850062"/>
          </a:xfrm>
        </p:spPr>
        <p:txBody>
          <a:bodyPr>
            <a:normAutofit fontScale="90000"/>
          </a:bodyPr>
          <a:lstStyle/>
          <a:p>
            <a:r>
              <a:rPr lang="en-US" sz="2400" dirty="0">
                <a:solidFill>
                  <a:srgbClr val="000099"/>
                </a:solidFill>
                <a:effectLst>
                  <a:outerShdw blurRad="38100" dist="38100" dir="2700000" algn="tl">
                    <a:srgbClr val="000000">
                      <a:alpha val="43137"/>
                    </a:srgbClr>
                  </a:outerShdw>
                </a:effectLst>
                <a:latin typeface="Calibri" pitchFamily="34" charset="0"/>
                <a:cs typeface="Calibri" pitchFamily="34" charset="0"/>
              </a:rPr>
              <a:t>SOIS </a:t>
            </a:r>
            <a:r>
              <a:rPr lang="en-US" sz="2400" dirty="0" smtClean="0">
                <a:solidFill>
                  <a:srgbClr val="000099"/>
                </a:solidFill>
                <a:effectLst>
                  <a:outerShdw blurRad="38100" dist="38100" dir="2700000" algn="tl">
                    <a:srgbClr val="000000">
                      <a:alpha val="43137"/>
                    </a:srgbClr>
                  </a:outerShdw>
                </a:effectLst>
                <a:latin typeface="Calibri" pitchFamily="34" charset="0"/>
                <a:cs typeface="Calibri" pitchFamily="34" charset="0"/>
              </a:rPr>
              <a:t>Reference Architecture, </a:t>
            </a:r>
            <a:r>
              <a:rPr lang="en-US" sz="2400" dirty="0">
                <a:solidFill>
                  <a:srgbClr val="000099"/>
                </a:solidFill>
                <a:effectLst>
                  <a:outerShdw blurRad="38100" dist="38100" dir="2700000" algn="tl">
                    <a:srgbClr val="000000">
                      <a:alpha val="43137"/>
                    </a:srgbClr>
                  </a:outerShdw>
                </a:effectLst>
                <a:latin typeface="Calibri" pitchFamily="34" charset="0"/>
                <a:cs typeface="Calibri" pitchFamily="34" charset="0"/>
              </a:rPr>
              <a:t>CCSDS 850.0-G-2 </a:t>
            </a:r>
            <a:r>
              <a:rPr lang="en-US" sz="2400" dirty="0" smtClean="0">
                <a:solidFill>
                  <a:srgbClr val="000099"/>
                </a:solidFill>
                <a:effectLst>
                  <a:outerShdw blurRad="38100" dist="38100" dir="2700000" algn="tl">
                    <a:srgbClr val="000000">
                      <a:alpha val="43137"/>
                    </a:srgbClr>
                  </a:outerShdw>
                </a:effectLst>
                <a:latin typeface="Calibri" pitchFamily="34" charset="0"/>
                <a:cs typeface="Calibri" pitchFamily="34" charset="0"/>
              </a:rPr>
              <a:t/>
            </a:r>
            <a:br>
              <a:rPr lang="en-US" sz="2400" dirty="0" smtClean="0">
                <a:solidFill>
                  <a:srgbClr val="000099"/>
                </a:solidFill>
                <a:effectLst>
                  <a:outerShdw blurRad="38100" dist="38100" dir="2700000" algn="tl">
                    <a:srgbClr val="000000">
                      <a:alpha val="43137"/>
                    </a:srgbClr>
                  </a:outerShdw>
                </a:effectLst>
                <a:latin typeface="Calibri" pitchFamily="34" charset="0"/>
                <a:cs typeface="Calibri" pitchFamily="34" charset="0"/>
              </a:rPr>
            </a:br>
            <a:r>
              <a:rPr lang="en-US" sz="2400" dirty="0" smtClean="0">
                <a:solidFill>
                  <a:srgbClr val="000099"/>
                </a:solidFill>
                <a:effectLst>
                  <a:outerShdw blurRad="38100" dist="38100" dir="2700000" algn="tl">
                    <a:srgbClr val="000000">
                      <a:alpha val="43137"/>
                    </a:srgbClr>
                  </a:outerShdw>
                </a:effectLst>
                <a:latin typeface="Calibri" pitchFamily="34" charset="0"/>
                <a:cs typeface="Calibri" pitchFamily="34" charset="0"/>
              </a:rPr>
              <a:t>SPACECRAFT </a:t>
            </a:r>
            <a:r>
              <a:rPr lang="en-US" sz="2400" dirty="0">
                <a:solidFill>
                  <a:srgbClr val="000099"/>
                </a:solidFill>
                <a:effectLst>
                  <a:outerShdw blurRad="38100" dist="38100" dir="2700000" algn="tl">
                    <a:srgbClr val="000000">
                      <a:alpha val="43137"/>
                    </a:srgbClr>
                  </a:outerShdw>
                </a:effectLst>
                <a:latin typeface="Calibri" pitchFamily="34" charset="0"/>
                <a:cs typeface="Calibri" pitchFamily="34" charset="0"/>
              </a:rPr>
              <a:t>ONBOARD INTERFACE </a:t>
            </a:r>
            <a:r>
              <a:rPr lang="en-US" sz="2400" dirty="0" smtClean="0">
                <a:solidFill>
                  <a:srgbClr val="000099"/>
                </a:solidFill>
                <a:effectLst>
                  <a:outerShdw blurRad="38100" dist="38100" dir="2700000" algn="tl">
                    <a:srgbClr val="000000">
                      <a:alpha val="43137"/>
                    </a:srgbClr>
                  </a:outerShdw>
                </a:effectLst>
                <a:latin typeface="Calibri" pitchFamily="34" charset="0"/>
                <a:cs typeface="Calibri" pitchFamily="34" charset="0"/>
              </a:rPr>
              <a:t>SERVICES</a:t>
            </a:r>
            <a:br>
              <a:rPr lang="en-US" sz="2400" dirty="0" smtClean="0">
                <a:solidFill>
                  <a:srgbClr val="000099"/>
                </a:solidFill>
                <a:effectLst>
                  <a:outerShdw blurRad="38100" dist="38100" dir="2700000" algn="tl">
                    <a:srgbClr val="000000">
                      <a:alpha val="43137"/>
                    </a:srgbClr>
                  </a:outerShdw>
                </a:effectLst>
                <a:latin typeface="Calibri" pitchFamily="34" charset="0"/>
                <a:cs typeface="Calibri" pitchFamily="34" charset="0"/>
              </a:rPr>
            </a:br>
            <a:endParaRPr lang="en-US" sz="2500" dirty="0">
              <a:solidFill>
                <a:srgbClr val="000099"/>
              </a:solidFill>
              <a:effectLst>
                <a:outerShdw blurRad="38100" dist="38100" dir="2700000" algn="tl">
                  <a:srgbClr val="000000">
                    <a:alpha val="43137"/>
                  </a:srgbClr>
                </a:outerShdw>
              </a:effectLst>
              <a:latin typeface="Calibri" pitchFamily="34" charset="0"/>
              <a:cs typeface="Calibri" pitchFamily="34" charset="0"/>
            </a:endParaRPr>
          </a:p>
        </p:txBody>
      </p:sp>
      <p:sp>
        <p:nvSpPr>
          <p:cNvPr id="3" name="Date Placeholder 2"/>
          <p:cNvSpPr>
            <a:spLocks noGrp="1"/>
          </p:cNvSpPr>
          <p:nvPr>
            <p:ph type="dt" sz="half" idx="10"/>
          </p:nvPr>
        </p:nvSpPr>
        <p:spPr/>
        <p:txBody>
          <a:bodyPr/>
          <a:lstStyle/>
          <a:p>
            <a:fld id="{328AF178-0060-40F3-8596-724A98881502}" type="datetimeFigureOut">
              <a:rPr lang="en-US" smtClean="0"/>
              <a:pPr/>
              <a:t>11/17/14</a:t>
            </a:fld>
            <a:endParaRPr lang="en-US"/>
          </a:p>
        </p:txBody>
      </p:sp>
      <p:pic>
        <p:nvPicPr>
          <p:cNvPr id="5" name="Picture 4" descr="Screen Shot 2014-11-17 at 1.54.15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0502" y="819820"/>
            <a:ext cx="8477643" cy="5566365"/>
          </a:xfrm>
          <a:prstGeom prst="rect">
            <a:avLst/>
          </a:prstGeom>
        </p:spPr>
      </p:pic>
    </p:spTree>
    <p:extLst>
      <p:ext uri="{BB962C8B-B14F-4D97-AF65-F5344CB8AC3E}">
        <p14:creationId xmlns:p14="http://schemas.microsoft.com/office/powerpoint/2010/main" val="111760250"/>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4786" name="Text Box 2"/>
          <p:cNvSpPr txBox="1">
            <a:spLocks noChangeArrowheads="1"/>
          </p:cNvSpPr>
          <p:nvPr/>
        </p:nvSpPr>
        <p:spPr bwMode="auto">
          <a:xfrm>
            <a:off x="762000" y="1524000"/>
            <a:ext cx="7597775" cy="2370138"/>
          </a:xfrm>
          <a:prstGeom prst="rect">
            <a:avLst/>
          </a:prstGeom>
          <a:noFill/>
          <a:ln w="76200">
            <a:solidFill>
              <a:srgbClr val="000099"/>
            </a:solidFill>
            <a:miter lim="800000"/>
            <a:headEnd type="none" w="sm" len="sm"/>
            <a:tailEnd type="none" w="sm" len="sm"/>
          </a:ln>
          <a:effectLst/>
        </p:spPr>
        <p:txBody>
          <a:bodyPr>
            <a:spAutoFit/>
          </a:bodyPr>
          <a:lstStyle/>
          <a:p>
            <a:pPr algn="ctr" eaLnBrk="0" hangingPunct="0">
              <a:defRPr/>
            </a:pPr>
            <a:endParaRPr lang="en-US" sz="2800" dirty="0">
              <a:solidFill>
                <a:srgbClr val="000099"/>
              </a:solidFill>
              <a:effectLst>
                <a:outerShdw blurRad="38100" dist="38100" dir="2700000" algn="tl">
                  <a:srgbClr val="C0C0C0"/>
                </a:outerShdw>
              </a:effectLst>
              <a:latin typeface="Calibri" pitchFamily="34" charset="0"/>
            </a:endParaRPr>
          </a:p>
          <a:p>
            <a:pPr algn="ctr" eaLnBrk="0" hangingPunct="0">
              <a:defRPr/>
            </a:pPr>
            <a:r>
              <a:rPr lang="en-US" sz="4000" dirty="0">
                <a:solidFill>
                  <a:srgbClr val="000099"/>
                </a:solidFill>
                <a:effectLst>
                  <a:outerShdw blurRad="38100" dist="38100" dir="2700000" algn="tl">
                    <a:srgbClr val="C0C0C0"/>
                  </a:outerShdw>
                </a:effectLst>
                <a:latin typeface="Calibri" pitchFamily="34" charset="0"/>
              </a:rPr>
              <a:t>SYSTEMS ENGINEERING</a:t>
            </a:r>
          </a:p>
          <a:p>
            <a:pPr algn="ctr" eaLnBrk="0" hangingPunct="0">
              <a:defRPr/>
            </a:pPr>
            <a:r>
              <a:rPr lang="en-US" sz="4000" dirty="0">
                <a:solidFill>
                  <a:srgbClr val="000099"/>
                </a:solidFill>
                <a:effectLst>
                  <a:outerShdw blurRad="38100" dist="38100" dir="2700000" algn="tl">
                    <a:srgbClr val="C0C0C0"/>
                  </a:outerShdw>
                </a:effectLst>
                <a:latin typeface="Calibri" pitchFamily="34" charset="0"/>
              </a:rPr>
              <a:t>(SE) AREA</a:t>
            </a:r>
          </a:p>
          <a:p>
            <a:pPr algn="ctr" eaLnBrk="0" hangingPunct="0">
              <a:defRPr/>
            </a:pPr>
            <a:endParaRPr lang="en-US" sz="4000" dirty="0">
              <a:solidFill>
                <a:srgbClr val="000099"/>
              </a:solidFill>
              <a:effectLst>
                <a:outerShdw blurRad="38100" dist="38100" dir="2700000" algn="tl">
                  <a:srgbClr val="C0C0C0"/>
                </a:outerShdw>
              </a:effectLst>
              <a:latin typeface="Calibri" pitchFamily="34" charset="0"/>
            </a:endParaRPr>
          </a:p>
        </p:txBody>
      </p:sp>
      <p:sp>
        <p:nvSpPr>
          <p:cNvPr id="3080194" name="Text Box 33"/>
          <p:cNvSpPr txBox="1">
            <a:spLocks noChangeArrowheads="1"/>
          </p:cNvSpPr>
          <p:nvPr/>
        </p:nvSpPr>
        <p:spPr bwMode="auto">
          <a:xfrm>
            <a:off x="1447800" y="5105400"/>
            <a:ext cx="6248400" cy="830263"/>
          </a:xfrm>
          <a:prstGeom prst="rect">
            <a:avLst/>
          </a:prstGeom>
          <a:noFill/>
          <a:ln w="12700">
            <a:noFill/>
            <a:miter lim="800000"/>
            <a:headEnd type="none" w="sm" len="sm"/>
            <a:tailEnd type="none" w="sm" len="sm"/>
          </a:ln>
        </p:spPr>
        <p:txBody>
          <a:bodyPr>
            <a:spAutoFit/>
          </a:bodyPr>
          <a:lstStyle/>
          <a:p>
            <a:pPr algn="ctr" eaLnBrk="0" hangingPunct="0"/>
            <a:r>
              <a:rPr lang="en-US" sz="2400" b="0">
                <a:solidFill>
                  <a:srgbClr val="000099"/>
                </a:solidFill>
                <a:latin typeface="Calibri" pitchFamily="34" charset="0"/>
              </a:rPr>
              <a:t>Peter Shames (AD)</a:t>
            </a:r>
          </a:p>
          <a:p>
            <a:pPr algn="ctr" eaLnBrk="0" hangingPunct="0"/>
            <a:r>
              <a:rPr lang="en-US" sz="2400" b="0">
                <a:solidFill>
                  <a:srgbClr val="000099"/>
                </a:solidFill>
                <a:latin typeface="Calibri" pitchFamily="34" charset="0"/>
              </a:rPr>
              <a:t>Takahiro Yamada (DAD)</a:t>
            </a:r>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 descr="image001"/>
          <p:cNvPicPr>
            <a:picLocks noChangeAspect="1" noChangeArrowheads="1"/>
          </p:cNvPicPr>
          <p:nvPr/>
        </p:nvPicPr>
        <p:blipFill>
          <a:blip r:embed="rId2" cstate="print"/>
          <a:srcRect/>
          <a:stretch>
            <a:fillRect/>
          </a:stretch>
        </p:blipFill>
        <p:spPr bwMode="auto">
          <a:xfrm>
            <a:off x="451943" y="2585827"/>
            <a:ext cx="8146309" cy="2532993"/>
          </a:xfrm>
          <a:prstGeom prst="rect">
            <a:avLst/>
          </a:prstGeom>
          <a:noFill/>
          <a:ln w="9525">
            <a:noFill/>
            <a:miter lim="800000"/>
            <a:headEnd/>
            <a:tailEnd/>
          </a:ln>
        </p:spPr>
      </p:pic>
      <p:sp>
        <p:nvSpPr>
          <p:cNvPr id="3" name="Text Box 2"/>
          <p:cNvSpPr txBox="1">
            <a:spLocks noChangeArrowheads="1"/>
          </p:cNvSpPr>
          <p:nvPr/>
        </p:nvSpPr>
        <p:spPr bwMode="auto">
          <a:xfrm>
            <a:off x="1691625" y="148515"/>
            <a:ext cx="6019800" cy="400110"/>
          </a:xfrm>
          <a:prstGeom prst="rect">
            <a:avLst/>
          </a:prstGeom>
          <a:noFill/>
          <a:ln w="9525">
            <a:noFill/>
            <a:miter lim="800000"/>
            <a:headEnd/>
            <a:tailEnd/>
          </a:ln>
        </p:spPr>
        <p:txBody>
          <a:bodyPr>
            <a:spAutoFit/>
          </a:bodyPr>
          <a:lstStyle/>
          <a:p>
            <a:pPr lvl="1" algn="ctr" eaLnBrk="0" hangingPunct="0">
              <a:spcBef>
                <a:spcPct val="50000"/>
              </a:spcBef>
              <a:defRPr/>
            </a:pPr>
            <a:r>
              <a:rPr lang="en-GB" sz="2000" dirty="0">
                <a:solidFill>
                  <a:srgbClr val="000099"/>
                </a:solidFill>
                <a:effectLst>
                  <a:outerShdw blurRad="38100" dist="38100" dir="2700000" algn="tl">
                    <a:srgbClr val="000000">
                      <a:alpha val="43137"/>
                    </a:srgbClr>
                  </a:outerShdw>
                </a:effectLst>
                <a:latin typeface="Calibri" pitchFamily="34" charset="0"/>
                <a:ea typeface="Osaka" pitchFamily="1" charset="-128"/>
                <a:cs typeface="+mn-cs"/>
              </a:rPr>
              <a:t>Systems Engineering Area Report</a:t>
            </a:r>
            <a:endParaRPr lang="en-US" sz="2000" dirty="0">
              <a:solidFill>
                <a:srgbClr val="000099"/>
              </a:solidFill>
              <a:effectLst>
                <a:outerShdw blurRad="38100" dist="38100" dir="2700000" algn="tl">
                  <a:srgbClr val="000000">
                    <a:alpha val="43137"/>
                  </a:srgbClr>
                </a:outerShdw>
              </a:effectLst>
              <a:latin typeface="Calibri" pitchFamily="34" charset="0"/>
              <a:ea typeface="Osaka" pitchFamily="1" charset="-128"/>
              <a:cs typeface="+mn-cs"/>
            </a:endParaRPr>
          </a:p>
        </p:txBody>
      </p:sp>
      <p:sp>
        <p:nvSpPr>
          <p:cNvPr id="4" name="Text Box 2"/>
          <p:cNvSpPr txBox="1">
            <a:spLocks noChangeArrowheads="1"/>
          </p:cNvSpPr>
          <p:nvPr/>
        </p:nvSpPr>
        <p:spPr bwMode="auto">
          <a:xfrm>
            <a:off x="1230765" y="1009485"/>
            <a:ext cx="6442255" cy="954107"/>
          </a:xfrm>
          <a:prstGeom prst="rect">
            <a:avLst/>
          </a:prstGeom>
          <a:noFill/>
          <a:ln w="9525">
            <a:noFill/>
            <a:miter lim="800000"/>
            <a:headEnd/>
            <a:tailEnd/>
          </a:ln>
        </p:spPr>
        <p:txBody>
          <a:bodyPr wrap="square">
            <a:spAutoFit/>
          </a:bodyPr>
          <a:lstStyle/>
          <a:p>
            <a:pPr lvl="1" algn="ctr" eaLnBrk="0" hangingPunct="0">
              <a:spcBef>
                <a:spcPct val="50000"/>
              </a:spcBef>
              <a:defRPr/>
            </a:pPr>
            <a:r>
              <a:rPr lang="en-GB" sz="2800" dirty="0" smtClean="0">
                <a:solidFill>
                  <a:srgbClr val="FF0000"/>
                </a:solidFill>
                <a:effectLst>
                  <a:outerShdw blurRad="38100" dist="38100" dir="2700000" algn="tl">
                    <a:srgbClr val="000000">
                      <a:alpha val="43137"/>
                    </a:srgbClr>
                  </a:outerShdw>
                </a:effectLst>
                <a:latin typeface="Calibri" pitchFamily="34" charset="0"/>
                <a:ea typeface="Osaka" pitchFamily="1" charset="-128"/>
                <a:cs typeface="+mn-cs"/>
              </a:rPr>
              <a:t>We’re from the CCSDS Security WG, we’re here to help …</a:t>
            </a:r>
            <a:endParaRPr lang="en-US" sz="2800" dirty="0">
              <a:solidFill>
                <a:srgbClr val="FF0000"/>
              </a:solidFill>
              <a:effectLst>
                <a:outerShdw blurRad="38100" dist="38100" dir="2700000" algn="tl">
                  <a:srgbClr val="000000">
                    <a:alpha val="43137"/>
                  </a:srgbClr>
                </a:outerShdw>
              </a:effectLst>
              <a:latin typeface="Calibri" pitchFamily="34" charset="0"/>
              <a:ea typeface="Osaka" pitchFamily="1" charset="-128"/>
              <a:cs typeface="+mn-cs"/>
            </a:endParaRPr>
          </a:p>
        </p:txBody>
      </p:sp>
    </p:spTree>
    <p:extLst>
      <p:ext uri="{BB962C8B-B14F-4D97-AF65-F5344CB8AC3E}">
        <p14:creationId xmlns:p14="http://schemas.microsoft.com/office/powerpoint/2010/main" val="2757509262"/>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67993" y="126170"/>
            <a:ext cx="5477732" cy="892552"/>
          </a:xfrm>
          <a:prstGeom prst="rect">
            <a:avLst/>
          </a:prstGeom>
        </p:spPr>
        <p:txBody>
          <a:bodyPr wrap="none">
            <a:spAutoFit/>
          </a:bodyPr>
          <a:lstStyle/>
          <a:p>
            <a:pPr marL="0" lvl="1" algn="ctr" eaLnBrk="0" hangingPunct="0">
              <a:spcBef>
                <a:spcPts val="600"/>
              </a:spcBef>
              <a:spcAft>
                <a:spcPts val="600"/>
              </a:spcAft>
              <a:defRPr/>
            </a:pPr>
            <a:r>
              <a:rPr lang="en-US" sz="2400" dirty="0">
                <a:solidFill>
                  <a:srgbClr val="000099"/>
                </a:solidFill>
                <a:effectLst>
                  <a:outerShdw blurRad="38100" dist="38100" dir="2700000" algn="tl">
                    <a:srgbClr val="C0C0C0"/>
                  </a:outerShdw>
                </a:effectLst>
                <a:latin typeface="Calibri" pitchFamily="34" charset="0"/>
              </a:rPr>
              <a:t>Timeline Data Exchange </a:t>
            </a:r>
            <a:r>
              <a:rPr lang="en-US" sz="2400" dirty="0" smtClean="0">
                <a:solidFill>
                  <a:srgbClr val="000099"/>
                </a:solidFill>
                <a:effectLst>
                  <a:outerShdw blurRad="38100" dist="38100" dir="2700000" algn="tl">
                    <a:srgbClr val="C0C0C0"/>
                  </a:outerShdw>
                </a:effectLst>
                <a:latin typeface="Calibri" pitchFamily="34" charset="0"/>
              </a:rPr>
              <a:t>– Concept Model</a:t>
            </a:r>
          </a:p>
          <a:p>
            <a:pPr marL="0" lvl="1" algn="ctr" eaLnBrk="0" hangingPunct="0">
              <a:spcBef>
                <a:spcPts val="600"/>
              </a:spcBef>
              <a:spcAft>
                <a:spcPts val="600"/>
              </a:spcAft>
              <a:defRPr/>
            </a:pPr>
            <a:r>
              <a:rPr lang="en-US" sz="1800" dirty="0" smtClean="0">
                <a:solidFill>
                  <a:srgbClr val="000099"/>
                </a:solidFill>
                <a:effectLst>
                  <a:outerShdw blurRad="38100" dist="38100" dir="2700000" algn="tl">
                    <a:srgbClr val="C0C0C0"/>
                  </a:outerShdw>
                </a:effectLst>
                <a:latin typeface="Calibri" pitchFamily="34" charset="0"/>
              </a:rPr>
              <a:t>Uses Fact Based Modeling (FBM) – S. Valera</a:t>
            </a:r>
            <a:endParaRPr lang="en-US" sz="1400" dirty="0">
              <a:solidFill>
                <a:srgbClr val="000099"/>
              </a:solidFill>
              <a:effectLst>
                <a:outerShdw blurRad="38100" dist="38100" dir="2700000" algn="tl">
                  <a:srgbClr val="C0C0C0"/>
                </a:outerShdw>
              </a:effectLst>
              <a:latin typeface="Calibri" pitchFamily="34" charset="0"/>
            </a:endParaRPr>
          </a:p>
        </p:txBody>
      </p:sp>
      <p:pic>
        <p:nvPicPr>
          <p:cNvPr id="1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4260" y="977481"/>
            <a:ext cx="8390763" cy="55239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85929754"/>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Rectangle 2"/>
          <p:cNvSpPr>
            <a:spLocks noGrp="1" noChangeArrowheads="1"/>
          </p:cNvSpPr>
          <p:nvPr>
            <p:ph type="title" idx="4294967295"/>
          </p:nvPr>
        </p:nvSpPr>
        <p:spPr bwMode="auto">
          <a:xfrm>
            <a:off x="874713" y="-65855"/>
            <a:ext cx="7043737" cy="33655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r>
              <a:rPr lang="en-US" sz="2400" dirty="0" smtClean="0">
                <a:solidFill>
                  <a:srgbClr val="000099"/>
                </a:solidFill>
                <a:effectLst>
                  <a:outerShdw blurRad="38100" dist="38100" dir="2700000" algn="tl">
                    <a:srgbClr val="000000">
                      <a:alpha val="43137"/>
                    </a:srgbClr>
                  </a:outerShdw>
                </a:effectLst>
                <a:latin typeface="Calibri" pitchFamily="34" charset="0"/>
                <a:cs typeface="Calibri" pitchFamily="34" charset="0"/>
              </a:rPr>
              <a:t>CCSDS Ref Arch, Option 1</a:t>
            </a:r>
            <a:br>
              <a:rPr lang="en-US" sz="2400" dirty="0" smtClean="0">
                <a:solidFill>
                  <a:srgbClr val="000099"/>
                </a:solidFill>
                <a:effectLst>
                  <a:outerShdw blurRad="38100" dist="38100" dir="2700000" algn="tl">
                    <a:srgbClr val="000000">
                      <a:alpha val="43137"/>
                    </a:srgbClr>
                  </a:outerShdw>
                </a:effectLst>
                <a:latin typeface="Calibri" pitchFamily="34" charset="0"/>
                <a:cs typeface="Calibri" pitchFamily="34" charset="0"/>
              </a:rPr>
            </a:br>
            <a:r>
              <a:rPr lang="en-US" sz="2400" dirty="0" smtClean="0">
                <a:solidFill>
                  <a:srgbClr val="FF0000"/>
                </a:solidFill>
                <a:effectLst>
                  <a:outerShdw blurRad="38100" dist="38100" dir="2700000" algn="tl">
                    <a:srgbClr val="000000">
                      <a:alpha val="43137"/>
                    </a:srgbClr>
                  </a:outerShdw>
                </a:effectLst>
                <a:latin typeface="Calibri" pitchFamily="34" charset="0"/>
                <a:cs typeface="Calibri" pitchFamily="34" charset="0"/>
              </a:rPr>
              <a:t>Use to m</a:t>
            </a:r>
            <a:r>
              <a:rPr lang="en-US" sz="2400" dirty="0" smtClean="0">
                <a:solidFill>
                  <a:srgbClr val="FF0000"/>
                </a:solidFill>
                <a:effectLst>
                  <a:outerShdw blurRad="38100" dist="38100" dir="2700000" algn="tl">
                    <a:srgbClr val="000000">
                      <a:alpha val="43137"/>
                    </a:srgbClr>
                  </a:outerShdw>
                </a:effectLst>
                <a:latin typeface="Calibri" pitchFamily="34" charset="0"/>
                <a:cs typeface="Calibri" pitchFamily="34" charset="0"/>
              </a:rPr>
              <a:t>ake explicit the relationships of standards &amp; groups</a:t>
            </a:r>
            <a:endParaRPr lang="en-US" sz="2400" dirty="0" smtClean="0">
              <a:solidFill>
                <a:srgbClr val="FF0000"/>
              </a:solidFill>
              <a:effectLst>
                <a:outerShdw blurRad="38100" dist="38100" dir="2700000" algn="tl">
                  <a:srgbClr val="000000">
                    <a:alpha val="43137"/>
                  </a:srgbClr>
                </a:outerShdw>
              </a:effectLst>
              <a:latin typeface="Calibri" pitchFamily="34" charset="0"/>
              <a:cs typeface="Calibri" pitchFamily="34" charset="0"/>
            </a:endParaRPr>
          </a:p>
        </p:txBody>
      </p:sp>
      <p:grpSp>
        <p:nvGrpSpPr>
          <p:cNvPr id="4" name="Group 3"/>
          <p:cNvGrpSpPr/>
          <p:nvPr/>
        </p:nvGrpSpPr>
        <p:grpSpPr>
          <a:xfrm>
            <a:off x="625460" y="1911100"/>
            <a:ext cx="7794467" cy="2754522"/>
            <a:chOff x="648204" y="1970299"/>
            <a:chExt cx="7794467" cy="2754522"/>
          </a:xfrm>
        </p:grpSpPr>
        <p:cxnSp>
          <p:nvCxnSpPr>
            <p:cNvPr id="6" name="Straight Connector 452"/>
            <p:cNvCxnSpPr>
              <a:cxnSpLocks noChangeShapeType="1"/>
            </p:cNvCxnSpPr>
            <p:nvPr/>
          </p:nvCxnSpPr>
          <p:spPr bwMode="ltGray">
            <a:xfrm>
              <a:off x="6021329" y="2741109"/>
              <a:ext cx="1479482" cy="4216"/>
            </a:xfrm>
            <a:prstGeom prst="line">
              <a:avLst/>
            </a:prstGeom>
            <a:noFill/>
            <a:ln w="38100">
              <a:solidFill>
                <a:schemeClr val="tx1"/>
              </a:solidFill>
              <a:round/>
              <a:headEnd/>
              <a:tailEnd/>
            </a:ln>
          </p:spPr>
        </p:cxnSp>
        <p:cxnSp>
          <p:nvCxnSpPr>
            <p:cNvPr id="7" name="Straight Connector 452"/>
            <p:cNvCxnSpPr>
              <a:cxnSpLocks noChangeShapeType="1"/>
            </p:cNvCxnSpPr>
            <p:nvPr/>
          </p:nvCxnSpPr>
          <p:spPr bwMode="ltGray">
            <a:xfrm>
              <a:off x="6056635" y="4010293"/>
              <a:ext cx="1681187" cy="0"/>
            </a:xfrm>
            <a:prstGeom prst="line">
              <a:avLst/>
            </a:prstGeom>
            <a:noFill/>
            <a:ln w="38100">
              <a:solidFill>
                <a:schemeClr val="tx1"/>
              </a:solidFill>
              <a:round/>
              <a:headEnd/>
              <a:tailEnd/>
            </a:ln>
          </p:spPr>
        </p:cxnSp>
        <p:cxnSp>
          <p:nvCxnSpPr>
            <p:cNvPr id="8" name="Straight Connector 520"/>
            <p:cNvCxnSpPr>
              <a:cxnSpLocks noChangeShapeType="1"/>
            </p:cNvCxnSpPr>
            <p:nvPr/>
          </p:nvCxnSpPr>
          <p:spPr bwMode="auto">
            <a:xfrm rot="10800000" flipH="1" flipV="1">
              <a:off x="4305787" y="2741937"/>
              <a:ext cx="1326698" cy="9567"/>
            </a:xfrm>
            <a:prstGeom prst="line">
              <a:avLst/>
            </a:prstGeom>
            <a:noFill/>
            <a:ln w="38100">
              <a:solidFill>
                <a:schemeClr val="tx1"/>
              </a:solidFill>
              <a:round/>
              <a:headEnd/>
              <a:tailEnd/>
            </a:ln>
          </p:spPr>
        </p:cxnSp>
        <p:cxnSp>
          <p:nvCxnSpPr>
            <p:cNvPr id="9" name="Straight Connector 520"/>
            <p:cNvCxnSpPr>
              <a:cxnSpLocks noChangeShapeType="1"/>
            </p:cNvCxnSpPr>
            <p:nvPr/>
          </p:nvCxnSpPr>
          <p:spPr bwMode="auto">
            <a:xfrm rot="10800000" flipH="1" flipV="1">
              <a:off x="4307684" y="3994168"/>
              <a:ext cx="1326698" cy="9567"/>
            </a:xfrm>
            <a:prstGeom prst="line">
              <a:avLst/>
            </a:prstGeom>
            <a:noFill/>
            <a:ln w="38100">
              <a:solidFill>
                <a:schemeClr val="tx1"/>
              </a:solidFill>
              <a:round/>
              <a:headEnd/>
              <a:tailEnd/>
            </a:ln>
          </p:spPr>
        </p:cxnSp>
        <p:sp>
          <p:nvSpPr>
            <p:cNvPr id="10" name="Freeform 492"/>
            <p:cNvSpPr>
              <a:spLocks noChangeArrowheads="1"/>
            </p:cNvSpPr>
            <p:nvPr/>
          </p:nvSpPr>
          <p:spPr bwMode="auto">
            <a:xfrm flipV="1">
              <a:off x="2548843" y="1970299"/>
              <a:ext cx="1248991" cy="751276"/>
            </a:xfrm>
            <a:custGeom>
              <a:avLst/>
              <a:gdLst>
                <a:gd name="T0" fmla="*/ 1259681 w 1259681"/>
                <a:gd name="T1" fmla="*/ 0 h 893864"/>
                <a:gd name="T2" fmla="*/ 831056 w 1259681"/>
                <a:gd name="T3" fmla="*/ 677344 h 893864"/>
                <a:gd name="T4" fmla="*/ 0 w 1259681"/>
                <a:gd name="T5" fmla="*/ 690441 h 893864"/>
                <a:gd name="T6" fmla="*/ 0 60000 65536"/>
                <a:gd name="T7" fmla="*/ 0 60000 65536"/>
                <a:gd name="T8" fmla="*/ 0 60000 65536"/>
                <a:gd name="T9" fmla="*/ 0 w 1259681"/>
                <a:gd name="T10" fmla="*/ 0 h 893864"/>
                <a:gd name="T11" fmla="*/ 1259681 w 1259681"/>
                <a:gd name="T12" fmla="*/ 893864 h 893864"/>
              </a:gdLst>
              <a:ahLst/>
              <a:cxnLst>
                <a:cxn ang="T6">
                  <a:pos x="T0" y="T1"/>
                </a:cxn>
                <a:cxn ang="T7">
                  <a:pos x="T2" y="T3"/>
                </a:cxn>
                <a:cxn ang="T8">
                  <a:pos x="T4" y="T5"/>
                </a:cxn>
              </a:cxnLst>
              <a:rect l="T9" t="T10" r="T11" b="T12"/>
              <a:pathLst>
                <a:path w="1259681" h="893864">
                  <a:moveTo>
                    <a:pt x="1259681" y="0"/>
                  </a:moveTo>
                  <a:lnTo>
                    <a:pt x="831056" y="876906"/>
                  </a:lnTo>
                  <a:lnTo>
                    <a:pt x="0" y="893864"/>
                  </a:lnTo>
                </a:path>
              </a:pathLst>
            </a:custGeom>
            <a:noFill/>
            <a:ln w="38100">
              <a:solidFill>
                <a:schemeClr val="tx1"/>
              </a:solidFill>
              <a:round/>
              <a:headEnd/>
              <a:tailEnd/>
            </a:ln>
          </p:spPr>
          <p:txBody>
            <a:bodyPr wrap="none" anchor="ctr"/>
            <a:lstStyle/>
            <a:p>
              <a:endParaRPr lang="en-GB">
                <a:solidFill>
                  <a:srgbClr val="000000"/>
                </a:solidFill>
              </a:endParaRPr>
            </a:p>
          </p:txBody>
        </p:sp>
        <p:sp>
          <p:nvSpPr>
            <p:cNvPr id="11" name="Freeform 492"/>
            <p:cNvSpPr>
              <a:spLocks noChangeArrowheads="1"/>
            </p:cNvSpPr>
            <p:nvPr/>
          </p:nvSpPr>
          <p:spPr bwMode="auto">
            <a:xfrm flipV="1">
              <a:off x="1609148" y="2481371"/>
              <a:ext cx="2200491" cy="242239"/>
            </a:xfrm>
            <a:custGeom>
              <a:avLst/>
              <a:gdLst>
                <a:gd name="T0" fmla="*/ 2219325 w 2219325"/>
                <a:gd name="T1" fmla="*/ 0 h 288215"/>
                <a:gd name="T2" fmla="*/ 1790715 w 2219325"/>
                <a:gd name="T3" fmla="*/ 207655 h 288215"/>
                <a:gd name="T4" fmla="*/ 0 w 2219325"/>
                <a:gd name="T5" fmla="*/ 222625 h 288215"/>
                <a:gd name="T6" fmla="*/ 0 60000 65536"/>
                <a:gd name="T7" fmla="*/ 0 60000 65536"/>
                <a:gd name="T8" fmla="*/ 0 60000 65536"/>
                <a:gd name="T9" fmla="*/ 0 w 2219325"/>
                <a:gd name="T10" fmla="*/ 0 h 288215"/>
                <a:gd name="T11" fmla="*/ 2219325 w 2219325"/>
                <a:gd name="T12" fmla="*/ 288215 h 288215"/>
              </a:gdLst>
              <a:ahLst/>
              <a:cxnLst>
                <a:cxn ang="T6">
                  <a:pos x="T0" y="T1"/>
                </a:cxn>
                <a:cxn ang="T7">
                  <a:pos x="T2" y="T3"/>
                </a:cxn>
                <a:cxn ang="T8">
                  <a:pos x="T4" y="T5"/>
                </a:cxn>
              </a:cxnLst>
              <a:rect l="T9" t="T10" r="T11" b="T12"/>
              <a:pathLst>
                <a:path w="2219325" h="288215">
                  <a:moveTo>
                    <a:pt x="2219325" y="0"/>
                  </a:moveTo>
                  <a:lnTo>
                    <a:pt x="1790700" y="268835"/>
                  </a:lnTo>
                  <a:lnTo>
                    <a:pt x="0" y="288215"/>
                  </a:lnTo>
                </a:path>
              </a:pathLst>
            </a:custGeom>
            <a:noFill/>
            <a:ln w="38100">
              <a:solidFill>
                <a:schemeClr val="tx1"/>
              </a:solidFill>
              <a:round/>
              <a:headEnd/>
              <a:tailEnd/>
            </a:ln>
          </p:spPr>
          <p:txBody>
            <a:bodyPr wrap="none" anchor="ctr"/>
            <a:lstStyle/>
            <a:p>
              <a:endParaRPr lang="en-GB">
                <a:solidFill>
                  <a:srgbClr val="000000"/>
                </a:solidFill>
              </a:endParaRPr>
            </a:p>
          </p:txBody>
        </p:sp>
        <p:sp>
          <p:nvSpPr>
            <p:cNvPr id="12" name="Freeform 492"/>
            <p:cNvSpPr>
              <a:spLocks noChangeArrowheads="1"/>
            </p:cNvSpPr>
            <p:nvPr/>
          </p:nvSpPr>
          <p:spPr bwMode="auto">
            <a:xfrm flipV="1">
              <a:off x="648204" y="3625684"/>
              <a:ext cx="3104769" cy="342010"/>
            </a:xfrm>
            <a:custGeom>
              <a:avLst/>
              <a:gdLst>
                <a:gd name="T0" fmla="*/ 3131343 w 3131343"/>
                <a:gd name="T1" fmla="*/ 0 h 406921"/>
                <a:gd name="T2" fmla="*/ 2105025 w 3131343"/>
                <a:gd name="T3" fmla="*/ 303103 h 406921"/>
                <a:gd name="T4" fmla="*/ 0 w 3131343"/>
                <a:gd name="T5" fmla="*/ 314328 h 406921"/>
                <a:gd name="T6" fmla="*/ 0 60000 65536"/>
                <a:gd name="T7" fmla="*/ 0 60000 65536"/>
                <a:gd name="T8" fmla="*/ 0 60000 65536"/>
                <a:gd name="T9" fmla="*/ 0 w 3131343"/>
                <a:gd name="T10" fmla="*/ 0 h 406921"/>
                <a:gd name="T11" fmla="*/ 3131343 w 3131343"/>
                <a:gd name="T12" fmla="*/ 406921 h 406921"/>
              </a:gdLst>
              <a:ahLst/>
              <a:cxnLst>
                <a:cxn ang="T6">
                  <a:pos x="T0" y="T1"/>
                </a:cxn>
                <a:cxn ang="T7">
                  <a:pos x="T2" y="T3"/>
                </a:cxn>
                <a:cxn ang="T8">
                  <a:pos x="T4" y="T5"/>
                </a:cxn>
              </a:cxnLst>
              <a:rect l="T9" t="T10" r="T11" b="T12"/>
              <a:pathLst>
                <a:path w="3131343" h="406921">
                  <a:moveTo>
                    <a:pt x="3131343" y="0"/>
                  </a:moveTo>
                  <a:lnTo>
                    <a:pt x="2105024" y="392387"/>
                  </a:lnTo>
                  <a:lnTo>
                    <a:pt x="0" y="406921"/>
                  </a:lnTo>
                </a:path>
              </a:pathLst>
            </a:custGeom>
            <a:noFill/>
            <a:ln w="38100">
              <a:solidFill>
                <a:schemeClr val="tx1"/>
              </a:solidFill>
              <a:round/>
              <a:headEnd/>
              <a:tailEnd/>
            </a:ln>
          </p:spPr>
          <p:txBody>
            <a:bodyPr wrap="none" anchor="ctr"/>
            <a:lstStyle/>
            <a:p>
              <a:endParaRPr lang="en-GB">
                <a:solidFill>
                  <a:srgbClr val="000000"/>
                </a:solidFill>
              </a:endParaRPr>
            </a:p>
          </p:txBody>
        </p:sp>
        <p:sp>
          <p:nvSpPr>
            <p:cNvPr id="13" name="Freeform 492"/>
            <p:cNvSpPr>
              <a:spLocks noChangeArrowheads="1"/>
            </p:cNvSpPr>
            <p:nvPr/>
          </p:nvSpPr>
          <p:spPr bwMode="auto">
            <a:xfrm flipV="1">
              <a:off x="915002" y="3961586"/>
              <a:ext cx="2835611" cy="358423"/>
            </a:xfrm>
            <a:custGeom>
              <a:avLst/>
              <a:gdLst>
                <a:gd name="T0" fmla="*/ 2859881 w 2859881"/>
                <a:gd name="T1" fmla="*/ 329415 h 426449"/>
                <a:gd name="T2" fmla="*/ 1924064 w 2859881"/>
                <a:gd name="T3" fmla="*/ 1 h 426449"/>
                <a:gd name="T4" fmla="*/ 0 w 2859881"/>
                <a:gd name="T5" fmla="*/ 0 h 426449"/>
                <a:gd name="T6" fmla="*/ 0 60000 65536"/>
                <a:gd name="T7" fmla="*/ 0 60000 65536"/>
                <a:gd name="T8" fmla="*/ 0 60000 65536"/>
                <a:gd name="T9" fmla="*/ 0 w 2859881"/>
                <a:gd name="T10" fmla="*/ 0 h 426449"/>
                <a:gd name="T11" fmla="*/ 2859881 w 2859881"/>
                <a:gd name="T12" fmla="*/ 426449 h 426449"/>
              </a:gdLst>
              <a:ahLst/>
              <a:cxnLst>
                <a:cxn ang="T6">
                  <a:pos x="T0" y="T1"/>
                </a:cxn>
                <a:cxn ang="T7">
                  <a:pos x="T2" y="T3"/>
                </a:cxn>
                <a:cxn ang="T8">
                  <a:pos x="T4" y="T5"/>
                </a:cxn>
              </a:cxnLst>
              <a:rect l="T9" t="T10" r="T11" b="T12"/>
              <a:pathLst>
                <a:path w="2859881" h="426449">
                  <a:moveTo>
                    <a:pt x="2859881" y="426449"/>
                  </a:moveTo>
                  <a:lnTo>
                    <a:pt x="1924049" y="1"/>
                  </a:lnTo>
                  <a:lnTo>
                    <a:pt x="0" y="0"/>
                  </a:lnTo>
                </a:path>
              </a:pathLst>
            </a:custGeom>
            <a:noFill/>
            <a:ln w="38100">
              <a:solidFill>
                <a:schemeClr val="tx1"/>
              </a:solidFill>
              <a:round/>
              <a:headEnd/>
              <a:tailEnd/>
            </a:ln>
          </p:spPr>
          <p:txBody>
            <a:bodyPr wrap="none" anchor="ctr"/>
            <a:lstStyle/>
            <a:p>
              <a:endParaRPr lang="en-GB">
                <a:solidFill>
                  <a:srgbClr val="000000"/>
                </a:solidFill>
              </a:endParaRPr>
            </a:p>
          </p:txBody>
        </p:sp>
        <p:sp>
          <p:nvSpPr>
            <p:cNvPr id="14" name="Freeform 492"/>
            <p:cNvSpPr>
              <a:spLocks noChangeArrowheads="1"/>
            </p:cNvSpPr>
            <p:nvPr/>
          </p:nvSpPr>
          <p:spPr bwMode="auto">
            <a:xfrm flipV="1">
              <a:off x="913288" y="2735828"/>
              <a:ext cx="2891629" cy="377879"/>
            </a:xfrm>
            <a:custGeom>
              <a:avLst/>
              <a:gdLst>
                <a:gd name="T0" fmla="*/ 2993231 w 2993231"/>
                <a:gd name="T1" fmla="*/ 344374 h 445830"/>
                <a:gd name="T2" fmla="*/ 2469357 w 2993231"/>
                <a:gd name="T3" fmla="*/ 0 h 445830"/>
                <a:gd name="T4" fmla="*/ 0 w 2993231"/>
                <a:gd name="T5" fmla="*/ 1870 h 445830"/>
                <a:gd name="T6" fmla="*/ 0 60000 65536"/>
                <a:gd name="T7" fmla="*/ 0 60000 65536"/>
                <a:gd name="T8" fmla="*/ 0 60000 65536"/>
                <a:gd name="T9" fmla="*/ 0 w 2993231"/>
                <a:gd name="T10" fmla="*/ 0 h 445830"/>
                <a:gd name="T11" fmla="*/ 2993231 w 2993231"/>
                <a:gd name="T12" fmla="*/ 445830 h 445830"/>
                <a:gd name="connsiteX0" fmla="*/ 2993231 w 2993231"/>
                <a:gd name="connsiteY0" fmla="*/ 445830 h 445830"/>
                <a:gd name="connsiteX1" fmla="*/ 2469356 w 2993231"/>
                <a:gd name="connsiteY1" fmla="*/ 0 h 445830"/>
                <a:gd name="connsiteX2" fmla="*/ 353301 w 2993231"/>
                <a:gd name="connsiteY2" fmla="*/ 1898 h 445830"/>
                <a:gd name="connsiteX3" fmla="*/ 0 w 2993231"/>
                <a:gd name="connsiteY3" fmla="*/ 2421 h 445830"/>
                <a:gd name="connsiteX0" fmla="*/ 2916379 w 2916379"/>
                <a:gd name="connsiteY0" fmla="*/ 445830 h 445830"/>
                <a:gd name="connsiteX1" fmla="*/ 2392504 w 2916379"/>
                <a:gd name="connsiteY1" fmla="*/ 0 h 445830"/>
                <a:gd name="connsiteX2" fmla="*/ 276449 w 2916379"/>
                <a:gd name="connsiteY2" fmla="*/ 1898 h 445830"/>
                <a:gd name="connsiteX3" fmla="*/ 0 w 2916379"/>
                <a:gd name="connsiteY3" fmla="*/ 268742 h 445830"/>
                <a:gd name="connsiteX0" fmla="*/ 2916379 w 2916379"/>
                <a:gd name="connsiteY0" fmla="*/ 449598 h 449598"/>
                <a:gd name="connsiteX1" fmla="*/ 2392504 w 2916379"/>
                <a:gd name="connsiteY1" fmla="*/ 3768 h 449598"/>
                <a:gd name="connsiteX2" fmla="*/ 468580 w 2916379"/>
                <a:gd name="connsiteY2" fmla="*/ 0 h 449598"/>
                <a:gd name="connsiteX3" fmla="*/ 0 w 2916379"/>
                <a:gd name="connsiteY3" fmla="*/ 272510 h 449598"/>
              </a:gdLst>
              <a:ahLst/>
              <a:cxnLst>
                <a:cxn ang="0">
                  <a:pos x="connsiteX0" y="connsiteY0"/>
                </a:cxn>
                <a:cxn ang="0">
                  <a:pos x="connsiteX1" y="connsiteY1"/>
                </a:cxn>
                <a:cxn ang="0">
                  <a:pos x="connsiteX2" y="connsiteY2"/>
                </a:cxn>
                <a:cxn ang="0">
                  <a:pos x="connsiteX3" y="connsiteY3"/>
                </a:cxn>
              </a:cxnLst>
              <a:rect l="l" t="t" r="r" b="b"/>
              <a:pathLst>
                <a:path w="2916379" h="449598">
                  <a:moveTo>
                    <a:pt x="2916379" y="449598"/>
                  </a:moveTo>
                  <a:lnTo>
                    <a:pt x="2392504" y="3768"/>
                  </a:lnTo>
                  <a:lnTo>
                    <a:pt x="468580" y="0"/>
                  </a:lnTo>
                  <a:lnTo>
                    <a:pt x="0" y="272510"/>
                  </a:lnTo>
                </a:path>
              </a:pathLst>
            </a:custGeom>
            <a:noFill/>
            <a:ln w="38100">
              <a:solidFill>
                <a:schemeClr val="tx1"/>
              </a:solidFill>
              <a:round/>
              <a:headEnd/>
              <a:tailEnd/>
            </a:ln>
          </p:spPr>
          <p:txBody>
            <a:bodyPr wrap="none" anchor="ctr"/>
            <a:lstStyle/>
            <a:p>
              <a:endParaRPr lang="en-GB">
                <a:solidFill>
                  <a:srgbClr val="000000"/>
                </a:solidFill>
              </a:endParaRPr>
            </a:p>
          </p:txBody>
        </p:sp>
        <p:sp>
          <p:nvSpPr>
            <p:cNvPr id="15" name="Freeform 14"/>
            <p:cNvSpPr/>
            <p:nvPr/>
          </p:nvSpPr>
          <p:spPr bwMode="auto">
            <a:xfrm>
              <a:off x="7693201" y="2743203"/>
              <a:ext cx="749470" cy="1225118"/>
            </a:xfrm>
            <a:custGeom>
              <a:avLst/>
              <a:gdLst>
                <a:gd name="connsiteX0" fmla="*/ 0 w 1145219"/>
                <a:gd name="connsiteY0" fmla="*/ 0 h 1269506"/>
                <a:gd name="connsiteX1" fmla="*/ 1145219 w 1145219"/>
                <a:gd name="connsiteY1" fmla="*/ 8877 h 1269506"/>
                <a:gd name="connsiteX2" fmla="*/ 1136341 w 1145219"/>
                <a:gd name="connsiteY2" fmla="*/ 1269506 h 1269506"/>
                <a:gd name="connsiteX3" fmla="*/ 8877 w 1145219"/>
                <a:gd name="connsiteY3" fmla="*/ 1269506 h 1269506"/>
                <a:gd name="connsiteX4" fmla="*/ 8877 w 1145219"/>
                <a:gd name="connsiteY4" fmla="*/ 1269506 h 12695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5219" h="1269506">
                  <a:moveTo>
                    <a:pt x="0" y="0"/>
                  </a:moveTo>
                  <a:lnTo>
                    <a:pt x="1145219" y="8877"/>
                  </a:lnTo>
                  <a:cubicBezTo>
                    <a:pt x="1142260" y="429087"/>
                    <a:pt x="1139300" y="849296"/>
                    <a:pt x="1136341" y="1269506"/>
                  </a:cubicBezTo>
                  <a:lnTo>
                    <a:pt x="8877" y="1269506"/>
                  </a:lnTo>
                  <a:lnTo>
                    <a:pt x="8877" y="1269506"/>
                  </a:lnTo>
                </a:path>
              </a:pathLst>
            </a:custGeom>
            <a:noFill/>
            <a:ln w="38100">
              <a:solidFill>
                <a:schemeClr val="tx1"/>
              </a:solidFill>
              <a:round/>
              <a:headEnd/>
              <a:tailEnd/>
            </a:ln>
            <a:effectLst/>
          </p:spPr>
          <p:txBody>
            <a:bodyPr vert="horz" wrap="square" lIns="91440" tIns="45720" rIns="91440" bIns="45720" numCol="1" rtlCol="0" anchor="t" anchorCtr="0" compatLnSpc="1">
              <a:prstTxWarp prst="textNoShape">
                <a:avLst/>
              </a:prstTxWarp>
            </a:bodyPr>
            <a:lstStyle/>
            <a:p>
              <a:endParaRPr lang="en-US" smtClean="0">
                <a:solidFill>
                  <a:srgbClr val="000000"/>
                </a:solidFill>
              </a:endParaRPr>
            </a:p>
          </p:txBody>
        </p:sp>
        <p:sp>
          <p:nvSpPr>
            <p:cNvPr id="16" name="Freeform 492"/>
            <p:cNvSpPr>
              <a:spLocks noChangeArrowheads="1"/>
            </p:cNvSpPr>
            <p:nvPr/>
          </p:nvSpPr>
          <p:spPr bwMode="auto">
            <a:xfrm flipV="1">
              <a:off x="2600926" y="4018736"/>
              <a:ext cx="1225886" cy="706085"/>
            </a:xfrm>
            <a:custGeom>
              <a:avLst/>
              <a:gdLst>
                <a:gd name="T0" fmla="*/ 2859881 w 2859881"/>
                <a:gd name="T1" fmla="*/ 329415 h 426449"/>
                <a:gd name="T2" fmla="*/ 1924064 w 2859881"/>
                <a:gd name="T3" fmla="*/ 1 h 426449"/>
                <a:gd name="T4" fmla="*/ 0 w 2859881"/>
                <a:gd name="T5" fmla="*/ 0 h 426449"/>
                <a:gd name="T6" fmla="*/ 0 60000 65536"/>
                <a:gd name="T7" fmla="*/ 0 60000 65536"/>
                <a:gd name="T8" fmla="*/ 0 60000 65536"/>
                <a:gd name="T9" fmla="*/ 0 w 2859881"/>
                <a:gd name="T10" fmla="*/ 0 h 426449"/>
                <a:gd name="T11" fmla="*/ 2859881 w 2859881"/>
                <a:gd name="T12" fmla="*/ 426449 h 426449"/>
                <a:gd name="connsiteX0" fmla="*/ 2490029 w 2490029"/>
                <a:gd name="connsiteY0" fmla="*/ 630439 h 630439"/>
                <a:gd name="connsiteX1" fmla="*/ 1924049 w 2490029"/>
                <a:gd name="connsiteY1" fmla="*/ 1 h 630439"/>
                <a:gd name="connsiteX2" fmla="*/ 0 w 2490029"/>
                <a:gd name="connsiteY2" fmla="*/ 0 h 630439"/>
                <a:gd name="connsiteX0" fmla="*/ 2490029 w 2490029"/>
                <a:gd name="connsiteY0" fmla="*/ 840095 h 840095"/>
                <a:gd name="connsiteX1" fmla="*/ 1813574 w 2490029"/>
                <a:gd name="connsiteY1" fmla="*/ 0 h 840095"/>
                <a:gd name="connsiteX2" fmla="*/ 0 w 2490029"/>
                <a:gd name="connsiteY2" fmla="*/ 209656 h 840095"/>
                <a:gd name="connsiteX0" fmla="*/ 1236378 w 1236378"/>
                <a:gd name="connsiteY0" fmla="*/ 840095 h 840095"/>
                <a:gd name="connsiteX1" fmla="*/ 559923 w 1236378"/>
                <a:gd name="connsiteY1" fmla="*/ 0 h 840095"/>
                <a:gd name="connsiteX2" fmla="*/ 0 w 1236378"/>
                <a:gd name="connsiteY2" fmla="*/ 0 h 840095"/>
              </a:gdLst>
              <a:ahLst/>
              <a:cxnLst>
                <a:cxn ang="0">
                  <a:pos x="connsiteX0" y="connsiteY0"/>
                </a:cxn>
                <a:cxn ang="0">
                  <a:pos x="connsiteX1" y="connsiteY1"/>
                </a:cxn>
                <a:cxn ang="0">
                  <a:pos x="connsiteX2" y="connsiteY2"/>
                </a:cxn>
              </a:cxnLst>
              <a:rect l="l" t="t" r="r" b="b"/>
              <a:pathLst>
                <a:path w="1236378" h="840095">
                  <a:moveTo>
                    <a:pt x="1236378" y="840095"/>
                  </a:moveTo>
                  <a:lnTo>
                    <a:pt x="559923" y="0"/>
                  </a:lnTo>
                  <a:lnTo>
                    <a:pt x="0" y="0"/>
                  </a:lnTo>
                </a:path>
              </a:pathLst>
            </a:custGeom>
            <a:noFill/>
            <a:ln w="38100">
              <a:solidFill>
                <a:schemeClr val="tx1"/>
              </a:solidFill>
              <a:round/>
              <a:headEnd/>
              <a:tailEnd/>
            </a:ln>
          </p:spPr>
          <p:txBody>
            <a:bodyPr wrap="none" anchor="ctr"/>
            <a:lstStyle/>
            <a:p>
              <a:endParaRPr lang="en-GB">
                <a:solidFill>
                  <a:srgbClr val="000000"/>
                </a:solidFill>
              </a:endParaRPr>
            </a:p>
          </p:txBody>
        </p:sp>
      </p:grpSp>
      <p:grpSp>
        <p:nvGrpSpPr>
          <p:cNvPr id="17" name="Group 16"/>
          <p:cNvGrpSpPr/>
          <p:nvPr/>
        </p:nvGrpSpPr>
        <p:grpSpPr>
          <a:xfrm>
            <a:off x="625460" y="1911100"/>
            <a:ext cx="7794467" cy="2754522"/>
            <a:chOff x="648204" y="1970299"/>
            <a:chExt cx="7794467" cy="2754522"/>
          </a:xfrm>
        </p:grpSpPr>
        <p:cxnSp>
          <p:nvCxnSpPr>
            <p:cNvPr id="18" name="Straight Connector 452"/>
            <p:cNvCxnSpPr>
              <a:cxnSpLocks noChangeShapeType="1"/>
            </p:cNvCxnSpPr>
            <p:nvPr/>
          </p:nvCxnSpPr>
          <p:spPr bwMode="ltGray">
            <a:xfrm>
              <a:off x="6021329" y="2741109"/>
              <a:ext cx="1479482" cy="4216"/>
            </a:xfrm>
            <a:prstGeom prst="line">
              <a:avLst/>
            </a:prstGeom>
            <a:noFill/>
            <a:ln w="38100">
              <a:solidFill>
                <a:schemeClr val="bg1">
                  <a:lumMod val="65000"/>
                </a:schemeClr>
              </a:solidFill>
              <a:round/>
              <a:headEnd/>
              <a:tailEnd/>
            </a:ln>
          </p:spPr>
        </p:cxnSp>
        <p:cxnSp>
          <p:nvCxnSpPr>
            <p:cNvPr id="19" name="Straight Connector 452"/>
            <p:cNvCxnSpPr>
              <a:cxnSpLocks noChangeShapeType="1"/>
            </p:cNvCxnSpPr>
            <p:nvPr/>
          </p:nvCxnSpPr>
          <p:spPr bwMode="ltGray">
            <a:xfrm>
              <a:off x="6056635" y="4010293"/>
              <a:ext cx="1681187" cy="0"/>
            </a:xfrm>
            <a:prstGeom prst="line">
              <a:avLst/>
            </a:prstGeom>
            <a:noFill/>
            <a:ln w="38100">
              <a:solidFill>
                <a:schemeClr val="bg1">
                  <a:lumMod val="65000"/>
                </a:schemeClr>
              </a:solidFill>
              <a:round/>
              <a:headEnd/>
              <a:tailEnd/>
            </a:ln>
          </p:spPr>
        </p:cxnSp>
        <p:cxnSp>
          <p:nvCxnSpPr>
            <p:cNvPr id="20" name="Straight Connector 520"/>
            <p:cNvCxnSpPr>
              <a:cxnSpLocks noChangeShapeType="1"/>
            </p:cNvCxnSpPr>
            <p:nvPr/>
          </p:nvCxnSpPr>
          <p:spPr bwMode="auto">
            <a:xfrm rot="10800000" flipH="1" flipV="1">
              <a:off x="4305787" y="2741937"/>
              <a:ext cx="1326698" cy="9567"/>
            </a:xfrm>
            <a:prstGeom prst="line">
              <a:avLst/>
            </a:prstGeom>
            <a:noFill/>
            <a:ln w="38100">
              <a:solidFill>
                <a:schemeClr val="bg1">
                  <a:lumMod val="65000"/>
                </a:schemeClr>
              </a:solidFill>
              <a:round/>
              <a:headEnd/>
              <a:tailEnd/>
            </a:ln>
          </p:spPr>
        </p:cxnSp>
        <p:cxnSp>
          <p:nvCxnSpPr>
            <p:cNvPr id="21" name="Straight Connector 520"/>
            <p:cNvCxnSpPr>
              <a:cxnSpLocks noChangeShapeType="1"/>
            </p:cNvCxnSpPr>
            <p:nvPr/>
          </p:nvCxnSpPr>
          <p:spPr bwMode="auto">
            <a:xfrm rot="10800000" flipH="1" flipV="1">
              <a:off x="4307684" y="3994168"/>
              <a:ext cx="1326698" cy="9567"/>
            </a:xfrm>
            <a:prstGeom prst="line">
              <a:avLst/>
            </a:prstGeom>
            <a:noFill/>
            <a:ln w="38100">
              <a:solidFill>
                <a:schemeClr val="bg1">
                  <a:lumMod val="65000"/>
                </a:schemeClr>
              </a:solidFill>
              <a:round/>
              <a:headEnd/>
              <a:tailEnd/>
            </a:ln>
          </p:spPr>
        </p:cxnSp>
        <p:sp>
          <p:nvSpPr>
            <p:cNvPr id="22" name="Freeform 492"/>
            <p:cNvSpPr>
              <a:spLocks noChangeArrowheads="1"/>
            </p:cNvSpPr>
            <p:nvPr/>
          </p:nvSpPr>
          <p:spPr bwMode="auto">
            <a:xfrm flipV="1">
              <a:off x="2548843" y="1970299"/>
              <a:ext cx="1248991" cy="751276"/>
            </a:xfrm>
            <a:custGeom>
              <a:avLst/>
              <a:gdLst>
                <a:gd name="T0" fmla="*/ 1259681 w 1259681"/>
                <a:gd name="T1" fmla="*/ 0 h 893864"/>
                <a:gd name="T2" fmla="*/ 831056 w 1259681"/>
                <a:gd name="T3" fmla="*/ 677344 h 893864"/>
                <a:gd name="T4" fmla="*/ 0 w 1259681"/>
                <a:gd name="T5" fmla="*/ 690441 h 893864"/>
                <a:gd name="T6" fmla="*/ 0 60000 65536"/>
                <a:gd name="T7" fmla="*/ 0 60000 65536"/>
                <a:gd name="T8" fmla="*/ 0 60000 65536"/>
                <a:gd name="T9" fmla="*/ 0 w 1259681"/>
                <a:gd name="T10" fmla="*/ 0 h 893864"/>
                <a:gd name="T11" fmla="*/ 1259681 w 1259681"/>
                <a:gd name="T12" fmla="*/ 893864 h 893864"/>
              </a:gdLst>
              <a:ahLst/>
              <a:cxnLst>
                <a:cxn ang="T6">
                  <a:pos x="T0" y="T1"/>
                </a:cxn>
                <a:cxn ang="T7">
                  <a:pos x="T2" y="T3"/>
                </a:cxn>
                <a:cxn ang="T8">
                  <a:pos x="T4" y="T5"/>
                </a:cxn>
              </a:cxnLst>
              <a:rect l="T9" t="T10" r="T11" b="T12"/>
              <a:pathLst>
                <a:path w="1259681" h="893864">
                  <a:moveTo>
                    <a:pt x="1259681" y="0"/>
                  </a:moveTo>
                  <a:lnTo>
                    <a:pt x="831056" y="876906"/>
                  </a:lnTo>
                  <a:lnTo>
                    <a:pt x="0" y="893864"/>
                  </a:lnTo>
                </a:path>
              </a:pathLst>
            </a:custGeom>
            <a:noFill/>
            <a:ln w="38100">
              <a:solidFill>
                <a:schemeClr val="bg1">
                  <a:lumMod val="65000"/>
                </a:schemeClr>
              </a:solidFill>
              <a:round/>
              <a:headEnd/>
              <a:tailEnd/>
            </a:ln>
          </p:spPr>
          <p:txBody>
            <a:bodyPr wrap="none" anchor="ctr"/>
            <a:lstStyle/>
            <a:p>
              <a:endParaRPr lang="en-GB">
                <a:solidFill>
                  <a:srgbClr val="000000"/>
                </a:solidFill>
              </a:endParaRPr>
            </a:p>
          </p:txBody>
        </p:sp>
        <p:sp>
          <p:nvSpPr>
            <p:cNvPr id="23" name="Freeform 492"/>
            <p:cNvSpPr>
              <a:spLocks noChangeArrowheads="1"/>
            </p:cNvSpPr>
            <p:nvPr/>
          </p:nvSpPr>
          <p:spPr bwMode="auto">
            <a:xfrm flipV="1">
              <a:off x="1609148" y="2481371"/>
              <a:ext cx="2200491" cy="242239"/>
            </a:xfrm>
            <a:custGeom>
              <a:avLst/>
              <a:gdLst>
                <a:gd name="T0" fmla="*/ 2219325 w 2219325"/>
                <a:gd name="T1" fmla="*/ 0 h 288215"/>
                <a:gd name="T2" fmla="*/ 1790715 w 2219325"/>
                <a:gd name="T3" fmla="*/ 207655 h 288215"/>
                <a:gd name="T4" fmla="*/ 0 w 2219325"/>
                <a:gd name="T5" fmla="*/ 222625 h 288215"/>
                <a:gd name="T6" fmla="*/ 0 60000 65536"/>
                <a:gd name="T7" fmla="*/ 0 60000 65536"/>
                <a:gd name="T8" fmla="*/ 0 60000 65536"/>
                <a:gd name="T9" fmla="*/ 0 w 2219325"/>
                <a:gd name="T10" fmla="*/ 0 h 288215"/>
                <a:gd name="T11" fmla="*/ 2219325 w 2219325"/>
                <a:gd name="T12" fmla="*/ 288215 h 288215"/>
              </a:gdLst>
              <a:ahLst/>
              <a:cxnLst>
                <a:cxn ang="T6">
                  <a:pos x="T0" y="T1"/>
                </a:cxn>
                <a:cxn ang="T7">
                  <a:pos x="T2" y="T3"/>
                </a:cxn>
                <a:cxn ang="T8">
                  <a:pos x="T4" y="T5"/>
                </a:cxn>
              </a:cxnLst>
              <a:rect l="T9" t="T10" r="T11" b="T12"/>
              <a:pathLst>
                <a:path w="2219325" h="288215">
                  <a:moveTo>
                    <a:pt x="2219325" y="0"/>
                  </a:moveTo>
                  <a:lnTo>
                    <a:pt x="1790700" y="268835"/>
                  </a:lnTo>
                  <a:lnTo>
                    <a:pt x="0" y="288215"/>
                  </a:lnTo>
                </a:path>
              </a:pathLst>
            </a:custGeom>
            <a:noFill/>
            <a:ln w="38100">
              <a:solidFill>
                <a:schemeClr val="bg1">
                  <a:lumMod val="65000"/>
                </a:schemeClr>
              </a:solidFill>
              <a:round/>
              <a:headEnd/>
              <a:tailEnd/>
            </a:ln>
          </p:spPr>
          <p:txBody>
            <a:bodyPr wrap="none" anchor="ctr"/>
            <a:lstStyle/>
            <a:p>
              <a:endParaRPr lang="en-GB">
                <a:solidFill>
                  <a:srgbClr val="000000"/>
                </a:solidFill>
              </a:endParaRPr>
            </a:p>
          </p:txBody>
        </p:sp>
        <p:sp>
          <p:nvSpPr>
            <p:cNvPr id="24" name="Freeform 492"/>
            <p:cNvSpPr>
              <a:spLocks noChangeArrowheads="1"/>
            </p:cNvSpPr>
            <p:nvPr/>
          </p:nvSpPr>
          <p:spPr bwMode="auto">
            <a:xfrm flipV="1">
              <a:off x="648204" y="3625684"/>
              <a:ext cx="3104769" cy="342010"/>
            </a:xfrm>
            <a:custGeom>
              <a:avLst/>
              <a:gdLst>
                <a:gd name="T0" fmla="*/ 3131343 w 3131343"/>
                <a:gd name="T1" fmla="*/ 0 h 406921"/>
                <a:gd name="T2" fmla="*/ 2105025 w 3131343"/>
                <a:gd name="T3" fmla="*/ 303103 h 406921"/>
                <a:gd name="T4" fmla="*/ 0 w 3131343"/>
                <a:gd name="T5" fmla="*/ 314328 h 406921"/>
                <a:gd name="T6" fmla="*/ 0 60000 65536"/>
                <a:gd name="T7" fmla="*/ 0 60000 65536"/>
                <a:gd name="T8" fmla="*/ 0 60000 65536"/>
                <a:gd name="T9" fmla="*/ 0 w 3131343"/>
                <a:gd name="T10" fmla="*/ 0 h 406921"/>
                <a:gd name="T11" fmla="*/ 3131343 w 3131343"/>
                <a:gd name="T12" fmla="*/ 406921 h 406921"/>
              </a:gdLst>
              <a:ahLst/>
              <a:cxnLst>
                <a:cxn ang="T6">
                  <a:pos x="T0" y="T1"/>
                </a:cxn>
                <a:cxn ang="T7">
                  <a:pos x="T2" y="T3"/>
                </a:cxn>
                <a:cxn ang="T8">
                  <a:pos x="T4" y="T5"/>
                </a:cxn>
              </a:cxnLst>
              <a:rect l="T9" t="T10" r="T11" b="T12"/>
              <a:pathLst>
                <a:path w="3131343" h="406921">
                  <a:moveTo>
                    <a:pt x="3131343" y="0"/>
                  </a:moveTo>
                  <a:lnTo>
                    <a:pt x="2105024" y="392387"/>
                  </a:lnTo>
                  <a:lnTo>
                    <a:pt x="0" y="406921"/>
                  </a:lnTo>
                </a:path>
              </a:pathLst>
            </a:custGeom>
            <a:noFill/>
            <a:ln w="38100">
              <a:solidFill>
                <a:schemeClr val="bg1">
                  <a:lumMod val="65000"/>
                </a:schemeClr>
              </a:solidFill>
              <a:round/>
              <a:headEnd/>
              <a:tailEnd/>
            </a:ln>
          </p:spPr>
          <p:txBody>
            <a:bodyPr wrap="none" anchor="ctr"/>
            <a:lstStyle/>
            <a:p>
              <a:endParaRPr lang="en-GB">
                <a:solidFill>
                  <a:srgbClr val="000000"/>
                </a:solidFill>
              </a:endParaRPr>
            </a:p>
          </p:txBody>
        </p:sp>
        <p:sp>
          <p:nvSpPr>
            <p:cNvPr id="25" name="Freeform 492"/>
            <p:cNvSpPr>
              <a:spLocks noChangeArrowheads="1"/>
            </p:cNvSpPr>
            <p:nvPr/>
          </p:nvSpPr>
          <p:spPr bwMode="auto">
            <a:xfrm flipV="1">
              <a:off x="915002" y="3961586"/>
              <a:ext cx="2835611" cy="358423"/>
            </a:xfrm>
            <a:custGeom>
              <a:avLst/>
              <a:gdLst>
                <a:gd name="T0" fmla="*/ 2859881 w 2859881"/>
                <a:gd name="T1" fmla="*/ 329415 h 426449"/>
                <a:gd name="T2" fmla="*/ 1924064 w 2859881"/>
                <a:gd name="T3" fmla="*/ 1 h 426449"/>
                <a:gd name="T4" fmla="*/ 0 w 2859881"/>
                <a:gd name="T5" fmla="*/ 0 h 426449"/>
                <a:gd name="T6" fmla="*/ 0 60000 65536"/>
                <a:gd name="T7" fmla="*/ 0 60000 65536"/>
                <a:gd name="T8" fmla="*/ 0 60000 65536"/>
                <a:gd name="T9" fmla="*/ 0 w 2859881"/>
                <a:gd name="T10" fmla="*/ 0 h 426449"/>
                <a:gd name="T11" fmla="*/ 2859881 w 2859881"/>
                <a:gd name="T12" fmla="*/ 426449 h 426449"/>
              </a:gdLst>
              <a:ahLst/>
              <a:cxnLst>
                <a:cxn ang="T6">
                  <a:pos x="T0" y="T1"/>
                </a:cxn>
                <a:cxn ang="T7">
                  <a:pos x="T2" y="T3"/>
                </a:cxn>
                <a:cxn ang="T8">
                  <a:pos x="T4" y="T5"/>
                </a:cxn>
              </a:cxnLst>
              <a:rect l="T9" t="T10" r="T11" b="T12"/>
              <a:pathLst>
                <a:path w="2859881" h="426449">
                  <a:moveTo>
                    <a:pt x="2859881" y="426449"/>
                  </a:moveTo>
                  <a:lnTo>
                    <a:pt x="1924049" y="1"/>
                  </a:lnTo>
                  <a:lnTo>
                    <a:pt x="0" y="0"/>
                  </a:lnTo>
                </a:path>
              </a:pathLst>
            </a:custGeom>
            <a:noFill/>
            <a:ln w="38100">
              <a:solidFill>
                <a:schemeClr val="bg1">
                  <a:lumMod val="65000"/>
                </a:schemeClr>
              </a:solidFill>
              <a:round/>
              <a:headEnd/>
              <a:tailEnd/>
            </a:ln>
          </p:spPr>
          <p:txBody>
            <a:bodyPr wrap="none" anchor="ctr"/>
            <a:lstStyle/>
            <a:p>
              <a:endParaRPr lang="en-GB">
                <a:solidFill>
                  <a:srgbClr val="000000"/>
                </a:solidFill>
              </a:endParaRPr>
            </a:p>
          </p:txBody>
        </p:sp>
        <p:sp>
          <p:nvSpPr>
            <p:cNvPr id="26" name="Freeform 492"/>
            <p:cNvSpPr>
              <a:spLocks noChangeArrowheads="1"/>
            </p:cNvSpPr>
            <p:nvPr/>
          </p:nvSpPr>
          <p:spPr bwMode="auto">
            <a:xfrm flipV="1">
              <a:off x="913288" y="2735828"/>
              <a:ext cx="2891629" cy="377879"/>
            </a:xfrm>
            <a:custGeom>
              <a:avLst/>
              <a:gdLst>
                <a:gd name="T0" fmla="*/ 2993231 w 2993231"/>
                <a:gd name="T1" fmla="*/ 344374 h 445830"/>
                <a:gd name="T2" fmla="*/ 2469357 w 2993231"/>
                <a:gd name="T3" fmla="*/ 0 h 445830"/>
                <a:gd name="T4" fmla="*/ 0 w 2993231"/>
                <a:gd name="T5" fmla="*/ 1870 h 445830"/>
                <a:gd name="T6" fmla="*/ 0 60000 65536"/>
                <a:gd name="T7" fmla="*/ 0 60000 65536"/>
                <a:gd name="T8" fmla="*/ 0 60000 65536"/>
                <a:gd name="T9" fmla="*/ 0 w 2993231"/>
                <a:gd name="T10" fmla="*/ 0 h 445830"/>
                <a:gd name="T11" fmla="*/ 2993231 w 2993231"/>
                <a:gd name="T12" fmla="*/ 445830 h 445830"/>
                <a:gd name="connsiteX0" fmla="*/ 2993231 w 2993231"/>
                <a:gd name="connsiteY0" fmla="*/ 445830 h 445830"/>
                <a:gd name="connsiteX1" fmla="*/ 2469356 w 2993231"/>
                <a:gd name="connsiteY1" fmla="*/ 0 h 445830"/>
                <a:gd name="connsiteX2" fmla="*/ 353301 w 2993231"/>
                <a:gd name="connsiteY2" fmla="*/ 1898 h 445830"/>
                <a:gd name="connsiteX3" fmla="*/ 0 w 2993231"/>
                <a:gd name="connsiteY3" fmla="*/ 2421 h 445830"/>
                <a:gd name="connsiteX0" fmla="*/ 2916379 w 2916379"/>
                <a:gd name="connsiteY0" fmla="*/ 445830 h 445830"/>
                <a:gd name="connsiteX1" fmla="*/ 2392504 w 2916379"/>
                <a:gd name="connsiteY1" fmla="*/ 0 h 445830"/>
                <a:gd name="connsiteX2" fmla="*/ 276449 w 2916379"/>
                <a:gd name="connsiteY2" fmla="*/ 1898 h 445830"/>
                <a:gd name="connsiteX3" fmla="*/ 0 w 2916379"/>
                <a:gd name="connsiteY3" fmla="*/ 268742 h 445830"/>
                <a:gd name="connsiteX0" fmla="*/ 2916379 w 2916379"/>
                <a:gd name="connsiteY0" fmla="*/ 449598 h 449598"/>
                <a:gd name="connsiteX1" fmla="*/ 2392504 w 2916379"/>
                <a:gd name="connsiteY1" fmla="*/ 3768 h 449598"/>
                <a:gd name="connsiteX2" fmla="*/ 468580 w 2916379"/>
                <a:gd name="connsiteY2" fmla="*/ 0 h 449598"/>
                <a:gd name="connsiteX3" fmla="*/ 0 w 2916379"/>
                <a:gd name="connsiteY3" fmla="*/ 272510 h 449598"/>
              </a:gdLst>
              <a:ahLst/>
              <a:cxnLst>
                <a:cxn ang="0">
                  <a:pos x="connsiteX0" y="connsiteY0"/>
                </a:cxn>
                <a:cxn ang="0">
                  <a:pos x="connsiteX1" y="connsiteY1"/>
                </a:cxn>
                <a:cxn ang="0">
                  <a:pos x="connsiteX2" y="connsiteY2"/>
                </a:cxn>
                <a:cxn ang="0">
                  <a:pos x="connsiteX3" y="connsiteY3"/>
                </a:cxn>
              </a:cxnLst>
              <a:rect l="l" t="t" r="r" b="b"/>
              <a:pathLst>
                <a:path w="2916379" h="449598">
                  <a:moveTo>
                    <a:pt x="2916379" y="449598"/>
                  </a:moveTo>
                  <a:lnTo>
                    <a:pt x="2392504" y="3768"/>
                  </a:lnTo>
                  <a:lnTo>
                    <a:pt x="468580" y="0"/>
                  </a:lnTo>
                  <a:lnTo>
                    <a:pt x="0" y="272510"/>
                  </a:lnTo>
                </a:path>
              </a:pathLst>
            </a:custGeom>
            <a:noFill/>
            <a:ln w="38100">
              <a:solidFill>
                <a:schemeClr val="bg1">
                  <a:lumMod val="65000"/>
                </a:schemeClr>
              </a:solidFill>
              <a:round/>
              <a:headEnd/>
              <a:tailEnd/>
            </a:ln>
          </p:spPr>
          <p:txBody>
            <a:bodyPr wrap="none" anchor="ctr"/>
            <a:lstStyle/>
            <a:p>
              <a:endParaRPr lang="en-GB">
                <a:solidFill>
                  <a:srgbClr val="000000"/>
                </a:solidFill>
              </a:endParaRPr>
            </a:p>
          </p:txBody>
        </p:sp>
        <p:sp>
          <p:nvSpPr>
            <p:cNvPr id="27" name="Freeform 26"/>
            <p:cNvSpPr/>
            <p:nvPr/>
          </p:nvSpPr>
          <p:spPr bwMode="auto">
            <a:xfrm>
              <a:off x="7693201" y="2743203"/>
              <a:ext cx="749470" cy="1225118"/>
            </a:xfrm>
            <a:custGeom>
              <a:avLst/>
              <a:gdLst>
                <a:gd name="connsiteX0" fmla="*/ 0 w 1145219"/>
                <a:gd name="connsiteY0" fmla="*/ 0 h 1269506"/>
                <a:gd name="connsiteX1" fmla="*/ 1145219 w 1145219"/>
                <a:gd name="connsiteY1" fmla="*/ 8877 h 1269506"/>
                <a:gd name="connsiteX2" fmla="*/ 1136341 w 1145219"/>
                <a:gd name="connsiteY2" fmla="*/ 1269506 h 1269506"/>
                <a:gd name="connsiteX3" fmla="*/ 8877 w 1145219"/>
                <a:gd name="connsiteY3" fmla="*/ 1269506 h 1269506"/>
                <a:gd name="connsiteX4" fmla="*/ 8877 w 1145219"/>
                <a:gd name="connsiteY4" fmla="*/ 1269506 h 12695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5219" h="1269506">
                  <a:moveTo>
                    <a:pt x="0" y="0"/>
                  </a:moveTo>
                  <a:lnTo>
                    <a:pt x="1145219" y="8877"/>
                  </a:lnTo>
                  <a:cubicBezTo>
                    <a:pt x="1142260" y="429087"/>
                    <a:pt x="1139300" y="849296"/>
                    <a:pt x="1136341" y="1269506"/>
                  </a:cubicBezTo>
                  <a:lnTo>
                    <a:pt x="8877" y="1269506"/>
                  </a:lnTo>
                  <a:lnTo>
                    <a:pt x="8877" y="1269506"/>
                  </a:lnTo>
                </a:path>
              </a:pathLst>
            </a:custGeom>
            <a:noFill/>
            <a:ln w="38100">
              <a:solidFill>
                <a:schemeClr val="bg1">
                  <a:lumMod val="65000"/>
                </a:schemeClr>
              </a:solidFill>
              <a:round/>
              <a:headEnd/>
              <a:tailEnd/>
            </a:ln>
            <a:effectLst/>
          </p:spPr>
          <p:txBody>
            <a:bodyPr vert="horz" wrap="square" lIns="91440" tIns="45720" rIns="91440" bIns="45720" numCol="1" rtlCol="0" anchor="t" anchorCtr="0" compatLnSpc="1">
              <a:prstTxWarp prst="textNoShape">
                <a:avLst/>
              </a:prstTxWarp>
            </a:bodyPr>
            <a:lstStyle/>
            <a:p>
              <a:endParaRPr lang="en-US" smtClean="0">
                <a:solidFill>
                  <a:srgbClr val="000000"/>
                </a:solidFill>
              </a:endParaRPr>
            </a:p>
          </p:txBody>
        </p:sp>
        <p:sp>
          <p:nvSpPr>
            <p:cNvPr id="28" name="Freeform 492"/>
            <p:cNvSpPr>
              <a:spLocks noChangeArrowheads="1"/>
            </p:cNvSpPr>
            <p:nvPr/>
          </p:nvSpPr>
          <p:spPr bwMode="auto">
            <a:xfrm flipV="1">
              <a:off x="2600926" y="4018736"/>
              <a:ext cx="1225886" cy="706085"/>
            </a:xfrm>
            <a:custGeom>
              <a:avLst/>
              <a:gdLst>
                <a:gd name="T0" fmla="*/ 2859881 w 2859881"/>
                <a:gd name="T1" fmla="*/ 329415 h 426449"/>
                <a:gd name="T2" fmla="*/ 1924064 w 2859881"/>
                <a:gd name="T3" fmla="*/ 1 h 426449"/>
                <a:gd name="T4" fmla="*/ 0 w 2859881"/>
                <a:gd name="T5" fmla="*/ 0 h 426449"/>
                <a:gd name="T6" fmla="*/ 0 60000 65536"/>
                <a:gd name="T7" fmla="*/ 0 60000 65536"/>
                <a:gd name="T8" fmla="*/ 0 60000 65536"/>
                <a:gd name="T9" fmla="*/ 0 w 2859881"/>
                <a:gd name="T10" fmla="*/ 0 h 426449"/>
                <a:gd name="T11" fmla="*/ 2859881 w 2859881"/>
                <a:gd name="T12" fmla="*/ 426449 h 426449"/>
                <a:gd name="connsiteX0" fmla="*/ 2490029 w 2490029"/>
                <a:gd name="connsiteY0" fmla="*/ 630439 h 630439"/>
                <a:gd name="connsiteX1" fmla="*/ 1924049 w 2490029"/>
                <a:gd name="connsiteY1" fmla="*/ 1 h 630439"/>
                <a:gd name="connsiteX2" fmla="*/ 0 w 2490029"/>
                <a:gd name="connsiteY2" fmla="*/ 0 h 630439"/>
                <a:gd name="connsiteX0" fmla="*/ 2490029 w 2490029"/>
                <a:gd name="connsiteY0" fmla="*/ 840095 h 840095"/>
                <a:gd name="connsiteX1" fmla="*/ 1813574 w 2490029"/>
                <a:gd name="connsiteY1" fmla="*/ 0 h 840095"/>
                <a:gd name="connsiteX2" fmla="*/ 0 w 2490029"/>
                <a:gd name="connsiteY2" fmla="*/ 209656 h 840095"/>
                <a:gd name="connsiteX0" fmla="*/ 1236378 w 1236378"/>
                <a:gd name="connsiteY0" fmla="*/ 840095 h 840095"/>
                <a:gd name="connsiteX1" fmla="*/ 559923 w 1236378"/>
                <a:gd name="connsiteY1" fmla="*/ 0 h 840095"/>
                <a:gd name="connsiteX2" fmla="*/ 0 w 1236378"/>
                <a:gd name="connsiteY2" fmla="*/ 0 h 840095"/>
              </a:gdLst>
              <a:ahLst/>
              <a:cxnLst>
                <a:cxn ang="0">
                  <a:pos x="connsiteX0" y="connsiteY0"/>
                </a:cxn>
                <a:cxn ang="0">
                  <a:pos x="connsiteX1" y="connsiteY1"/>
                </a:cxn>
                <a:cxn ang="0">
                  <a:pos x="connsiteX2" y="connsiteY2"/>
                </a:cxn>
              </a:cxnLst>
              <a:rect l="l" t="t" r="r" b="b"/>
              <a:pathLst>
                <a:path w="1236378" h="840095">
                  <a:moveTo>
                    <a:pt x="1236378" y="840095"/>
                  </a:moveTo>
                  <a:lnTo>
                    <a:pt x="559923" y="0"/>
                  </a:lnTo>
                  <a:lnTo>
                    <a:pt x="0" y="0"/>
                  </a:lnTo>
                </a:path>
              </a:pathLst>
            </a:custGeom>
            <a:noFill/>
            <a:ln w="38100">
              <a:solidFill>
                <a:schemeClr val="bg1">
                  <a:lumMod val="65000"/>
                </a:schemeClr>
              </a:solidFill>
              <a:round/>
              <a:headEnd/>
              <a:tailEnd/>
            </a:ln>
          </p:spPr>
          <p:txBody>
            <a:bodyPr wrap="none" anchor="ctr"/>
            <a:lstStyle/>
            <a:p>
              <a:endParaRPr lang="en-GB">
                <a:solidFill>
                  <a:srgbClr val="000000"/>
                </a:solidFill>
              </a:endParaRPr>
            </a:p>
          </p:txBody>
        </p:sp>
      </p:grpSp>
      <p:sp>
        <p:nvSpPr>
          <p:cNvPr id="29" name="Rounded Rectangle 28"/>
          <p:cNvSpPr/>
          <p:nvPr/>
        </p:nvSpPr>
        <p:spPr bwMode="auto">
          <a:xfrm>
            <a:off x="7236528" y="1617786"/>
            <a:ext cx="1386472" cy="5120371"/>
          </a:xfrm>
          <a:prstGeom prst="roundRect">
            <a:avLst/>
          </a:prstGeom>
          <a:gradFill>
            <a:gsLst>
              <a:gs pos="0">
                <a:srgbClr val="FFB3B3"/>
              </a:gs>
              <a:gs pos="100000">
                <a:srgbClr val="FFDDDE"/>
              </a:gs>
            </a:gsLst>
            <a:lin ang="5400000" scaled="0"/>
          </a:gradFill>
          <a:ln w="38100">
            <a:noFill/>
            <a:round/>
            <a:headEnd/>
            <a:tailEnd/>
          </a:ln>
        </p:spPr>
        <p:txBody>
          <a:bodyPr wrap="none" rtlCol="0" anchor="ctr"/>
          <a:lstStyle/>
          <a:p>
            <a:pPr algn="ctr"/>
            <a:endParaRPr lang="en-US">
              <a:solidFill>
                <a:srgbClr val="000000"/>
              </a:solidFill>
            </a:endParaRPr>
          </a:p>
        </p:txBody>
      </p:sp>
      <p:grpSp>
        <p:nvGrpSpPr>
          <p:cNvPr id="30" name="Group 29"/>
          <p:cNvGrpSpPr/>
          <p:nvPr/>
        </p:nvGrpSpPr>
        <p:grpSpPr>
          <a:xfrm>
            <a:off x="7111406" y="5282220"/>
            <a:ext cx="1516617" cy="1299928"/>
            <a:chOff x="7111406" y="5282220"/>
            <a:chExt cx="1516617" cy="1299928"/>
          </a:xfrm>
        </p:grpSpPr>
        <p:sp>
          <p:nvSpPr>
            <p:cNvPr id="31" name="Text Box 162"/>
            <p:cNvSpPr txBox="1">
              <a:spLocks noChangeArrowheads="1"/>
            </p:cNvSpPr>
            <p:nvPr/>
          </p:nvSpPr>
          <p:spPr bwMode="auto">
            <a:xfrm>
              <a:off x="7111406" y="5714218"/>
              <a:ext cx="1516617" cy="867930"/>
            </a:xfrm>
            <a:prstGeom prst="rect">
              <a:avLst/>
            </a:prstGeom>
            <a:noFill/>
            <a:ln w="9525">
              <a:noFill/>
              <a:miter lim="800000"/>
              <a:headEnd/>
              <a:tailEnd/>
            </a:ln>
          </p:spPr>
          <p:txBody>
            <a:bodyPr wrap="square">
              <a:spAutoFit/>
            </a:bodyPr>
            <a:lstStyle/>
            <a:p>
              <a:pPr marL="112713" indent="-112713">
                <a:lnSpc>
                  <a:spcPct val="90000"/>
                </a:lnSpc>
                <a:buFont typeface="Wingdings" pitchFamily="2" charset="2"/>
                <a:buChar char="t"/>
              </a:pPr>
              <a:r>
                <a:rPr lang="en-US" sz="800" b="1" dirty="0">
                  <a:solidFill>
                    <a:srgbClr val="0033CC"/>
                  </a:solidFill>
                  <a:latin typeface="Arial"/>
                </a:rPr>
                <a:t>Data Archive Ingestion</a:t>
              </a:r>
            </a:p>
            <a:p>
              <a:pPr marL="112713" indent="-112713">
                <a:lnSpc>
                  <a:spcPct val="90000"/>
                </a:lnSpc>
                <a:buFont typeface="Wingdings" pitchFamily="2" charset="2"/>
                <a:buChar char="t"/>
              </a:pPr>
              <a:r>
                <a:rPr lang="en-US" sz="800" b="1" dirty="0">
                  <a:solidFill>
                    <a:srgbClr val="0033CC"/>
                  </a:solidFill>
                  <a:latin typeface="Arial"/>
                </a:rPr>
                <a:t>Navigation </a:t>
              </a:r>
            </a:p>
            <a:p>
              <a:pPr marL="112713" indent="-112713">
                <a:lnSpc>
                  <a:spcPct val="90000"/>
                </a:lnSpc>
                <a:buFont typeface="Wingdings" pitchFamily="2" charset="2"/>
                <a:buChar char="t"/>
              </a:pPr>
              <a:r>
                <a:rPr lang="en-US" sz="800" b="1" dirty="0" smtClean="0">
                  <a:solidFill>
                    <a:srgbClr val="0033CC"/>
                  </a:solidFill>
                  <a:latin typeface="Arial"/>
                </a:rPr>
                <a:t>Spacecraft Monitor &amp; </a:t>
              </a:r>
              <a:r>
                <a:rPr lang="en-US" sz="800" b="1" dirty="0">
                  <a:solidFill>
                    <a:srgbClr val="0033CC"/>
                  </a:solidFill>
                  <a:latin typeface="Arial"/>
                </a:rPr>
                <a:t>Control</a:t>
              </a:r>
            </a:p>
            <a:p>
              <a:pPr marL="112713" indent="-112713">
                <a:lnSpc>
                  <a:spcPct val="90000"/>
                </a:lnSpc>
                <a:buFont typeface="Wingdings" pitchFamily="2" charset="2"/>
                <a:buChar char="t"/>
              </a:pPr>
              <a:r>
                <a:rPr lang="en-US" sz="800" b="1" dirty="0">
                  <a:solidFill>
                    <a:srgbClr val="0033CC"/>
                  </a:solidFill>
                  <a:latin typeface="Arial"/>
                </a:rPr>
                <a:t>Digital Repository </a:t>
              </a:r>
              <a:r>
                <a:rPr lang="en-US" sz="800" b="1" dirty="0" smtClean="0">
                  <a:solidFill>
                    <a:srgbClr val="0033CC"/>
                  </a:solidFill>
                  <a:latin typeface="Arial"/>
                </a:rPr>
                <a:t>Audit/Certification</a:t>
              </a:r>
            </a:p>
            <a:p>
              <a:pPr marL="112713" indent="-112713">
                <a:lnSpc>
                  <a:spcPct val="90000"/>
                </a:lnSpc>
                <a:buFont typeface="Wingdings" pitchFamily="2" charset="2"/>
                <a:buChar char="t"/>
              </a:pPr>
              <a:r>
                <a:rPr lang="en-US" sz="800" b="1" dirty="0" err="1" smtClean="0">
                  <a:solidFill>
                    <a:srgbClr val="0033CC"/>
                  </a:solidFill>
                  <a:latin typeface="Arial"/>
                </a:rPr>
                <a:t>Telerobotics</a:t>
              </a:r>
              <a:endParaRPr lang="en-US" sz="800" b="1" dirty="0">
                <a:solidFill>
                  <a:srgbClr val="0033CC"/>
                </a:solidFill>
                <a:latin typeface="Arial"/>
              </a:endParaRPr>
            </a:p>
          </p:txBody>
        </p:sp>
        <p:sp>
          <p:nvSpPr>
            <p:cNvPr id="32" name="Rounded Rectangle 31"/>
            <p:cNvSpPr/>
            <p:nvPr/>
          </p:nvSpPr>
          <p:spPr bwMode="auto">
            <a:xfrm>
              <a:off x="7236528" y="5282220"/>
              <a:ext cx="1386472" cy="363985"/>
            </a:xfrm>
            <a:prstGeom prst="roundRect">
              <a:avLst>
                <a:gd name="adj" fmla="val 16667"/>
              </a:avLst>
            </a:prstGeom>
            <a:solidFill>
              <a:srgbClr val="FF0000"/>
            </a:solidFill>
            <a:ln w="25400">
              <a:solidFill>
                <a:srgbClr val="FF0000"/>
              </a:solidFill>
            </a:ln>
            <a:effectLst>
              <a:outerShdw blurRad="50800" dist="38100" dir="2700000" algn="tl" rotWithShape="0">
                <a:srgbClr val="000000">
                  <a:alpha val="43000"/>
                </a:srgbClr>
              </a:outerShdw>
            </a:effectLst>
          </p:spPr>
          <p:txBody>
            <a:bodyPr wrap="none" rtlCol="0" anchor="ctr"/>
            <a:lstStyle/>
            <a:p>
              <a:pPr algn="ctr" fontAlgn="auto">
                <a:spcBef>
                  <a:spcPts val="0"/>
                </a:spcBef>
                <a:spcAft>
                  <a:spcPts val="0"/>
                </a:spcAft>
                <a:defRPr/>
              </a:pPr>
              <a:r>
                <a:rPr lang="en-US" sz="1050" b="1" dirty="0" smtClean="0">
                  <a:solidFill>
                    <a:srgbClr val="FFFFFF"/>
                  </a:solidFill>
                  <a:latin typeface="Arial Narrow"/>
                  <a:cs typeface="Arial Narrow"/>
                </a:rPr>
                <a:t>Mission Ops &amp;</a:t>
              </a:r>
            </a:p>
            <a:p>
              <a:pPr algn="ctr" fontAlgn="auto">
                <a:spcBef>
                  <a:spcPts val="0"/>
                </a:spcBef>
                <a:spcAft>
                  <a:spcPts val="0"/>
                </a:spcAft>
                <a:defRPr/>
              </a:pPr>
              <a:r>
                <a:rPr lang="en-US" sz="1050" b="1" dirty="0" smtClean="0">
                  <a:solidFill>
                    <a:srgbClr val="FFFFFF"/>
                  </a:solidFill>
                  <a:latin typeface="Arial Narrow"/>
                  <a:cs typeface="Arial Narrow"/>
                </a:rPr>
                <a:t>Info Mgt Services</a:t>
              </a:r>
            </a:p>
          </p:txBody>
        </p:sp>
      </p:grpSp>
      <p:sp>
        <p:nvSpPr>
          <p:cNvPr id="33" name="Rounded Rectangle 32"/>
          <p:cNvSpPr/>
          <p:nvPr/>
        </p:nvSpPr>
        <p:spPr bwMode="auto">
          <a:xfrm>
            <a:off x="5546924" y="1631102"/>
            <a:ext cx="1386472" cy="5093738"/>
          </a:xfrm>
          <a:prstGeom prst="roundRect">
            <a:avLst/>
          </a:prstGeom>
          <a:gradFill>
            <a:gsLst>
              <a:gs pos="0">
                <a:srgbClr val="FFCCFF"/>
              </a:gs>
              <a:gs pos="100000">
                <a:srgbClr val="FFE1FF"/>
              </a:gs>
            </a:gsLst>
            <a:lin ang="5400000" scaled="0"/>
          </a:gradFill>
          <a:ln w="38100">
            <a:noFill/>
            <a:round/>
            <a:headEnd/>
            <a:tailEnd/>
          </a:ln>
        </p:spPr>
        <p:txBody>
          <a:bodyPr wrap="none" rtlCol="0" anchor="ctr"/>
          <a:lstStyle/>
          <a:p>
            <a:pPr algn="ctr"/>
            <a:endParaRPr lang="en-US">
              <a:solidFill>
                <a:srgbClr val="000000"/>
              </a:solidFill>
            </a:endParaRPr>
          </a:p>
        </p:txBody>
      </p:sp>
      <p:grpSp>
        <p:nvGrpSpPr>
          <p:cNvPr id="34" name="Group 33"/>
          <p:cNvGrpSpPr/>
          <p:nvPr/>
        </p:nvGrpSpPr>
        <p:grpSpPr>
          <a:xfrm>
            <a:off x="5430255" y="5282220"/>
            <a:ext cx="1722175" cy="1076814"/>
            <a:chOff x="5430255" y="5282220"/>
            <a:chExt cx="1965325" cy="1076814"/>
          </a:xfrm>
        </p:grpSpPr>
        <p:sp>
          <p:nvSpPr>
            <p:cNvPr id="35" name="Text Box 166"/>
            <p:cNvSpPr txBox="1">
              <a:spLocks noChangeArrowheads="1"/>
            </p:cNvSpPr>
            <p:nvPr/>
          </p:nvSpPr>
          <p:spPr bwMode="auto">
            <a:xfrm>
              <a:off x="5430255" y="5712703"/>
              <a:ext cx="1965325" cy="646331"/>
            </a:xfrm>
            <a:prstGeom prst="rect">
              <a:avLst/>
            </a:prstGeom>
            <a:noFill/>
            <a:ln w="9525">
              <a:noFill/>
              <a:miter lim="800000"/>
              <a:headEnd/>
              <a:tailEnd/>
            </a:ln>
          </p:spPr>
          <p:txBody>
            <a:bodyPr>
              <a:spAutoFit/>
            </a:bodyPr>
            <a:lstStyle/>
            <a:p>
              <a:pPr marL="112713" indent="-112713">
                <a:lnSpc>
                  <a:spcPct val="90000"/>
                </a:lnSpc>
                <a:buFont typeface="Wingdings" pitchFamily="2" charset="2"/>
                <a:buChar char="t"/>
              </a:pPr>
              <a:r>
                <a:rPr lang="en-US" sz="800" b="1" dirty="0" smtClean="0">
                  <a:solidFill>
                    <a:srgbClr val="0033CC"/>
                  </a:solidFill>
                  <a:latin typeface="Arial"/>
                </a:rPr>
                <a:t>Motion </a:t>
              </a:r>
              <a:r>
                <a:rPr lang="en-US" sz="800" b="1" dirty="0">
                  <a:solidFill>
                    <a:srgbClr val="0033CC"/>
                  </a:solidFill>
                  <a:latin typeface="Arial"/>
                </a:rPr>
                <a:t>Imagery &amp; Apps</a:t>
              </a:r>
            </a:p>
            <a:p>
              <a:pPr marL="112713" indent="-112713">
                <a:lnSpc>
                  <a:spcPct val="90000"/>
                </a:lnSpc>
                <a:buFont typeface="Wingdings" pitchFamily="2" charset="2"/>
                <a:buChar char="t"/>
              </a:pPr>
              <a:r>
                <a:rPr lang="en-US" sz="800" b="1" dirty="0">
                  <a:solidFill>
                    <a:srgbClr val="0033CC"/>
                  </a:solidFill>
                  <a:latin typeface="Arial"/>
                </a:rPr>
                <a:t>Delay Tolerant Networking</a:t>
              </a:r>
            </a:p>
            <a:p>
              <a:pPr marL="112713" indent="-112713">
                <a:lnSpc>
                  <a:spcPct val="90000"/>
                </a:lnSpc>
                <a:buFont typeface="Wingdings" pitchFamily="2" charset="2"/>
                <a:buChar char="t"/>
              </a:pPr>
              <a:r>
                <a:rPr lang="en-US" sz="800" b="1" dirty="0" smtClean="0">
                  <a:solidFill>
                    <a:srgbClr val="0033CC"/>
                  </a:solidFill>
                  <a:latin typeface="Arial"/>
                </a:rPr>
                <a:t>Voice</a:t>
              </a:r>
            </a:p>
            <a:p>
              <a:pPr marL="112713" indent="-112713">
                <a:lnSpc>
                  <a:spcPct val="90000"/>
                </a:lnSpc>
                <a:buClr>
                  <a:srgbClr val="B7C6FE">
                    <a:lumMod val="50000"/>
                  </a:srgbClr>
                </a:buClr>
                <a:buFont typeface="Wingdings" pitchFamily="2" charset="2"/>
                <a:buChar char="t"/>
              </a:pPr>
              <a:r>
                <a:rPr lang="en-US" sz="800" b="1" dirty="0" smtClean="0">
                  <a:solidFill>
                    <a:srgbClr val="0033CC"/>
                  </a:solidFill>
                  <a:latin typeface="Arial"/>
                </a:rPr>
                <a:t>CFDP over </a:t>
              </a:r>
              <a:r>
                <a:rPr lang="en-US" sz="800" b="1" dirty="0" err="1" smtClean="0">
                  <a:solidFill>
                    <a:srgbClr val="0033CC"/>
                  </a:solidFill>
                  <a:latin typeface="Arial"/>
                </a:rPr>
                <a:t>Encap</a:t>
              </a:r>
              <a:endParaRPr lang="en-US" sz="800" b="1" dirty="0" smtClean="0">
                <a:solidFill>
                  <a:srgbClr val="0033CC"/>
                </a:solidFill>
                <a:latin typeface="Arial"/>
              </a:endParaRPr>
            </a:p>
            <a:p>
              <a:pPr marL="112713" indent="-112713">
                <a:lnSpc>
                  <a:spcPct val="90000"/>
                </a:lnSpc>
                <a:buClr>
                  <a:srgbClr val="B7C6FE">
                    <a:lumMod val="50000"/>
                  </a:srgbClr>
                </a:buClr>
                <a:buFont typeface="Wingdings" pitchFamily="2" charset="2"/>
                <a:buChar char="t"/>
              </a:pPr>
              <a:r>
                <a:rPr lang="en-US" sz="800" b="1" dirty="0" smtClean="0">
                  <a:solidFill>
                    <a:srgbClr val="0033CC"/>
                  </a:solidFill>
                  <a:latin typeface="Arial"/>
                </a:rPr>
                <a:t>CFDP Revisions</a:t>
              </a:r>
              <a:endParaRPr lang="en-US" sz="800" b="1" dirty="0">
                <a:solidFill>
                  <a:srgbClr val="0033CC"/>
                </a:solidFill>
                <a:latin typeface="Arial"/>
              </a:endParaRPr>
            </a:p>
          </p:txBody>
        </p:sp>
        <p:sp>
          <p:nvSpPr>
            <p:cNvPr id="36" name="Rounded Rectangle 35"/>
            <p:cNvSpPr/>
            <p:nvPr/>
          </p:nvSpPr>
          <p:spPr bwMode="auto">
            <a:xfrm>
              <a:off x="5546923" y="5282220"/>
              <a:ext cx="1588824" cy="363985"/>
            </a:xfrm>
            <a:prstGeom prst="roundRect">
              <a:avLst>
                <a:gd name="adj" fmla="val 16667"/>
              </a:avLst>
            </a:prstGeom>
            <a:solidFill>
              <a:srgbClr val="FF33CC"/>
            </a:solidFill>
            <a:ln w="38100">
              <a:noFill/>
              <a:round/>
              <a:headEnd/>
              <a:tailEnd/>
            </a:ln>
            <a:effectLst>
              <a:outerShdw blurRad="50800" dist="38100" dir="2700000" algn="tl" rotWithShape="0">
                <a:prstClr val="black">
                  <a:alpha val="40000"/>
                </a:prstClr>
              </a:outerShdw>
            </a:effectLst>
          </p:spPr>
          <p:txBody>
            <a:bodyPr wrap="none" rtlCol="0" anchor="ctr"/>
            <a:lstStyle/>
            <a:p>
              <a:pPr algn="ctr" fontAlgn="auto">
                <a:spcBef>
                  <a:spcPts val="0"/>
                </a:spcBef>
                <a:spcAft>
                  <a:spcPts val="0"/>
                </a:spcAft>
                <a:defRPr/>
              </a:pPr>
              <a:r>
                <a:rPr lang="en-US" sz="1050" b="1" dirty="0" smtClean="0">
                  <a:solidFill>
                    <a:srgbClr val="FFFFFF"/>
                  </a:solidFill>
                  <a:latin typeface="Arial Narrow"/>
                  <a:cs typeface="Arial Narrow"/>
                </a:rPr>
                <a:t>Space Internetworking</a:t>
              </a:r>
            </a:p>
            <a:p>
              <a:pPr algn="ctr" fontAlgn="auto">
                <a:spcBef>
                  <a:spcPts val="0"/>
                </a:spcBef>
                <a:spcAft>
                  <a:spcPts val="0"/>
                </a:spcAft>
                <a:defRPr/>
              </a:pPr>
              <a:r>
                <a:rPr lang="en-US" sz="1050" b="1" dirty="0" smtClean="0">
                  <a:solidFill>
                    <a:srgbClr val="FFFFFF"/>
                  </a:solidFill>
                  <a:latin typeface="Arial Narrow"/>
                  <a:cs typeface="Arial Narrow"/>
                </a:rPr>
                <a:t>Services</a:t>
              </a:r>
            </a:p>
          </p:txBody>
        </p:sp>
      </p:grpSp>
      <p:sp>
        <p:nvSpPr>
          <p:cNvPr id="37" name="Rounded Rectangle 36"/>
          <p:cNvSpPr/>
          <p:nvPr/>
        </p:nvSpPr>
        <p:spPr bwMode="auto">
          <a:xfrm>
            <a:off x="3875075" y="1631102"/>
            <a:ext cx="1386472" cy="5093738"/>
          </a:xfrm>
          <a:prstGeom prst="roundRect">
            <a:avLst/>
          </a:prstGeom>
          <a:gradFill>
            <a:gsLst>
              <a:gs pos="0">
                <a:srgbClr val="FFE3AB"/>
              </a:gs>
              <a:gs pos="100000">
                <a:srgbClr val="FFEED5"/>
              </a:gs>
            </a:gsLst>
            <a:lin ang="5400000" scaled="0"/>
          </a:gradFill>
          <a:ln w="38100">
            <a:noFill/>
            <a:round/>
            <a:headEnd/>
            <a:tailEnd/>
          </a:ln>
        </p:spPr>
        <p:txBody>
          <a:bodyPr wrap="none" rtlCol="0" anchor="ctr"/>
          <a:lstStyle/>
          <a:p>
            <a:pPr algn="ctr"/>
            <a:endParaRPr lang="en-US">
              <a:solidFill>
                <a:srgbClr val="000000"/>
              </a:solidFill>
            </a:endParaRPr>
          </a:p>
        </p:txBody>
      </p:sp>
      <p:grpSp>
        <p:nvGrpSpPr>
          <p:cNvPr id="38" name="Group 37"/>
          <p:cNvGrpSpPr/>
          <p:nvPr/>
        </p:nvGrpSpPr>
        <p:grpSpPr>
          <a:xfrm>
            <a:off x="3754281" y="5282220"/>
            <a:ext cx="1536456" cy="847922"/>
            <a:chOff x="3754281" y="5282220"/>
            <a:chExt cx="1536456" cy="847922"/>
          </a:xfrm>
        </p:grpSpPr>
        <p:sp>
          <p:nvSpPr>
            <p:cNvPr id="39" name="Text Box 162"/>
            <p:cNvSpPr txBox="1">
              <a:spLocks noChangeArrowheads="1"/>
            </p:cNvSpPr>
            <p:nvPr/>
          </p:nvSpPr>
          <p:spPr bwMode="auto">
            <a:xfrm>
              <a:off x="3754281" y="5705410"/>
              <a:ext cx="1536456" cy="424732"/>
            </a:xfrm>
            <a:prstGeom prst="rect">
              <a:avLst/>
            </a:prstGeom>
            <a:noFill/>
            <a:ln w="9525">
              <a:noFill/>
              <a:miter lim="800000"/>
              <a:headEnd/>
              <a:tailEnd/>
            </a:ln>
          </p:spPr>
          <p:txBody>
            <a:bodyPr wrap="square">
              <a:spAutoFit/>
            </a:bodyPr>
            <a:lstStyle/>
            <a:p>
              <a:pPr marL="112713" indent="-112713">
                <a:lnSpc>
                  <a:spcPct val="90000"/>
                </a:lnSpc>
                <a:buFont typeface="Wingdings" pitchFamily="2" charset="2"/>
                <a:buChar char="t"/>
              </a:pPr>
              <a:r>
                <a:rPr lang="en-US" sz="800" b="1" dirty="0">
                  <a:solidFill>
                    <a:srgbClr val="0033CC"/>
                  </a:solidFill>
                  <a:latin typeface="Arial"/>
                </a:rPr>
                <a:t>CS Service </a:t>
              </a:r>
              <a:r>
                <a:rPr lang="en-US" sz="800" b="1" dirty="0" smtClean="0">
                  <a:solidFill>
                    <a:srgbClr val="0033CC"/>
                  </a:solidFill>
                  <a:latin typeface="Arial"/>
                </a:rPr>
                <a:t>Management</a:t>
              </a:r>
              <a:endParaRPr lang="en-US" sz="800" b="1" dirty="0">
                <a:solidFill>
                  <a:srgbClr val="0033CC"/>
                </a:solidFill>
                <a:latin typeface="Arial"/>
              </a:endParaRPr>
            </a:p>
            <a:p>
              <a:pPr marL="112713" indent="-112713">
                <a:lnSpc>
                  <a:spcPct val="90000"/>
                </a:lnSpc>
                <a:buFont typeface="Wingdings" pitchFamily="2" charset="2"/>
                <a:buChar char="t"/>
              </a:pPr>
              <a:r>
                <a:rPr lang="en-US" sz="800" b="1" dirty="0">
                  <a:solidFill>
                    <a:srgbClr val="0033CC"/>
                  </a:solidFill>
                  <a:latin typeface="Arial"/>
                </a:rPr>
                <a:t>CS </a:t>
              </a:r>
              <a:r>
                <a:rPr lang="en-US" sz="800" b="1" dirty="0" smtClean="0">
                  <a:solidFill>
                    <a:srgbClr val="0033CC"/>
                  </a:solidFill>
                  <a:latin typeface="Arial"/>
                </a:rPr>
                <a:t>Transfer Services</a:t>
              </a:r>
              <a:endParaRPr lang="en-US" sz="800" b="1" dirty="0">
                <a:solidFill>
                  <a:srgbClr val="0033CC"/>
                </a:solidFill>
                <a:latin typeface="Arial"/>
              </a:endParaRPr>
            </a:p>
            <a:p>
              <a:pPr marL="112713" indent="-112713">
                <a:lnSpc>
                  <a:spcPct val="90000"/>
                </a:lnSpc>
                <a:buFont typeface="Wingdings" pitchFamily="2" charset="2"/>
                <a:buChar char="t"/>
              </a:pPr>
              <a:r>
                <a:rPr lang="en-US" sz="800" b="1" dirty="0">
                  <a:solidFill>
                    <a:srgbClr val="0033CC"/>
                  </a:solidFill>
                  <a:latin typeface="Arial"/>
                </a:rPr>
                <a:t>Cross </a:t>
              </a:r>
              <a:r>
                <a:rPr lang="en-US" sz="800" b="1" dirty="0" smtClean="0">
                  <a:solidFill>
                    <a:srgbClr val="0033CC"/>
                  </a:solidFill>
                  <a:latin typeface="Arial"/>
                </a:rPr>
                <a:t>Supt Service Arch.</a:t>
              </a:r>
            </a:p>
          </p:txBody>
        </p:sp>
        <p:sp>
          <p:nvSpPr>
            <p:cNvPr id="40" name="Rounded Rectangle 39"/>
            <p:cNvSpPr/>
            <p:nvPr/>
          </p:nvSpPr>
          <p:spPr bwMode="auto">
            <a:xfrm>
              <a:off x="3875075" y="5282220"/>
              <a:ext cx="1386472" cy="363985"/>
            </a:xfrm>
            <a:prstGeom prst="roundRect">
              <a:avLst>
                <a:gd name="adj" fmla="val 16667"/>
              </a:avLst>
            </a:prstGeom>
            <a:solidFill>
              <a:srgbClr val="FF9900"/>
            </a:solidFill>
            <a:ln w="38100">
              <a:noFill/>
              <a:round/>
              <a:headEnd/>
              <a:tailEnd/>
            </a:ln>
          </p:spPr>
          <p:txBody>
            <a:bodyPr wrap="none" rtlCol="0" anchor="ctr"/>
            <a:lstStyle/>
            <a:p>
              <a:pPr algn="ctr" fontAlgn="auto">
                <a:spcBef>
                  <a:spcPts val="0"/>
                </a:spcBef>
                <a:spcAft>
                  <a:spcPts val="0"/>
                </a:spcAft>
                <a:defRPr/>
              </a:pPr>
              <a:r>
                <a:rPr lang="en-US" sz="1050" b="1" dirty="0" smtClean="0">
                  <a:solidFill>
                    <a:srgbClr val="FFFFFF"/>
                  </a:solidFill>
                  <a:latin typeface="Arial Narrow"/>
                  <a:cs typeface="Arial Narrow"/>
                </a:rPr>
                <a:t>Cross Support</a:t>
              </a:r>
            </a:p>
            <a:p>
              <a:pPr algn="ctr" fontAlgn="auto">
                <a:spcBef>
                  <a:spcPts val="0"/>
                </a:spcBef>
                <a:spcAft>
                  <a:spcPts val="0"/>
                </a:spcAft>
                <a:defRPr/>
              </a:pPr>
              <a:r>
                <a:rPr lang="en-US" sz="1050" b="1" dirty="0" smtClean="0">
                  <a:solidFill>
                    <a:srgbClr val="FFFFFF"/>
                  </a:solidFill>
                  <a:latin typeface="Arial Narrow"/>
                  <a:cs typeface="Arial Narrow"/>
                </a:rPr>
                <a:t>Services</a:t>
              </a:r>
              <a:endParaRPr lang="en-US" sz="1050" b="1" dirty="0">
                <a:solidFill>
                  <a:srgbClr val="FFFFFF"/>
                </a:solidFill>
                <a:latin typeface="Arial Narrow"/>
                <a:cs typeface="Arial Narrow"/>
              </a:endParaRPr>
            </a:p>
          </p:txBody>
        </p:sp>
      </p:grpSp>
      <p:grpSp>
        <p:nvGrpSpPr>
          <p:cNvPr id="41" name="Group 40"/>
          <p:cNvGrpSpPr/>
          <p:nvPr/>
        </p:nvGrpSpPr>
        <p:grpSpPr>
          <a:xfrm>
            <a:off x="4087184" y="2575861"/>
            <a:ext cx="1678008" cy="1633054"/>
            <a:chOff x="4087184" y="2575861"/>
            <a:chExt cx="1678008" cy="1633054"/>
          </a:xfrm>
          <a:effectLst>
            <a:glow rad="63500">
              <a:schemeClr val="accent4">
                <a:satMod val="175000"/>
                <a:alpha val="40000"/>
              </a:schemeClr>
            </a:glow>
          </a:effectLst>
        </p:grpSpPr>
        <p:sp>
          <p:nvSpPr>
            <p:cNvPr id="42" name="Rectangle 308"/>
            <p:cNvSpPr>
              <a:spLocks noChangeArrowheads="1"/>
            </p:cNvSpPr>
            <p:nvPr/>
          </p:nvSpPr>
          <p:spPr bwMode="auto">
            <a:xfrm>
              <a:off x="4109963" y="2586229"/>
              <a:ext cx="1655229" cy="318268"/>
            </a:xfrm>
            <a:prstGeom prst="rect">
              <a:avLst/>
            </a:prstGeom>
            <a:solidFill>
              <a:srgbClr val="FF9933"/>
            </a:solidFill>
            <a:ln w="38100">
              <a:noFill/>
              <a:round/>
              <a:headEnd/>
              <a:tailEnd/>
            </a:ln>
          </p:spPr>
          <p:txBody>
            <a:bodyPr wrap="none" anchor="ctr"/>
            <a:lstStyle/>
            <a:p>
              <a:endParaRPr lang="en-GB">
                <a:solidFill>
                  <a:srgbClr val="000000"/>
                </a:solidFill>
              </a:endParaRPr>
            </a:p>
          </p:txBody>
        </p:sp>
        <p:sp>
          <p:nvSpPr>
            <p:cNvPr id="43" name="Rectangle 309"/>
            <p:cNvSpPr>
              <a:spLocks noChangeArrowheads="1"/>
            </p:cNvSpPr>
            <p:nvPr/>
          </p:nvSpPr>
          <p:spPr bwMode="auto">
            <a:xfrm>
              <a:off x="4087184" y="3853124"/>
              <a:ext cx="1662822" cy="297209"/>
            </a:xfrm>
            <a:prstGeom prst="rect">
              <a:avLst/>
            </a:prstGeom>
            <a:solidFill>
              <a:srgbClr val="FF9933"/>
            </a:solidFill>
            <a:ln w="38100">
              <a:noFill/>
              <a:round/>
              <a:headEnd/>
              <a:tailEnd/>
            </a:ln>
          </p:spPr>
          <p:txBody>
            <a:bodyPr wrap="none" anchor="ctr"/>
            <a:lstStyle/>
            <a:p>
              <a:endParaRPr lang="en-GB">
                <a:solidFill>
                  <a:srgbClr val="000000"/>
                </a:solidFill>
              </a:endParaRPr>
            </a:p>
          </p:txBody>
        </p:sp>
        <p:sp>
          <p:nvSpPr>
            <p:cNvPr id="44" name="Rectangle 310"/>
            <p:cNvSpPr>
              <a:spLocks noChangeArrowheads="1"/>
            </p:cNvSpPr>
            <p:nvPr/>
          </p:nvSpPr>
          <p:spPr bwMode="auto">
            <a:xfrm rot="3372725">
              <a:off x="4243419" y="3238135"/>
              <a:ext cx="1549653" cy="274584"/>
            </a:xfrm>
            <a:prstGeom prst="rect">
              <a:avLst/>
            </a:prstGeom>
            <a:solidFill>
              <a:srgbClr val="FF9933"/>
            </a:solidFill>
            <a:ln w="38100">
              <a:noFill/>
              <a:round/>
              <a:headEnd/>
              <a:tailEnd/>
            </a:ln>
          </p:spPr>
          <p:txBody>
            <a:bodyPr wrap="none" anchor="ctr"/>
            <a:lstStyle/>
            <a:p>
              <a:endParaRPr lang="en-GB">
                <a:solidFill>
                  <a:srgbClr val="000000"/>
                </a:solidFill>
              </a:endParaRPr>
            </a:p>
          </p:txBody>
        </p:sp>
        <p:sp>
          <p:nvSpPr>
            <p:cNvPr id="45" name="Rectangle 312"/>
            <p:cNvSpPr>
              <a:spLocks noChangeArrowheads="1"/>
            </p:cNvSpPr>
            <p:nvPr/>
          </p:nvSpPr>
          <p:spPr bwMode="auto">
            <a:xfrm rot="18236087" flipH="1">
              <a:off x="4195108" y="3253303"/>
              <a:ext cx="1633054" cy="278170"/>
            </a:xfrm>
            <a:prstGeom prst="rect">
              <a:avLst/>
            </a:prstGeom>
            <a:solidFill>
              <a:srgbClr val="FF9933"/>
            </a:solidFill>
            <a:ln w="38100">
              <a:noFill/>
              <a:round/>
              <a:headEnd/>
              <a:tailEnd/>
            </a:ln>
          </p:spPr>
          <p:txBody>
            <a:bodyPr wrap="none" anchor="ctr"/>
            <a:lstStyle/>
            <a:p>
              <a:endParaRPr lang="en-GB">
                <a:solidFill>
                  <a:srgbClr val="000000"/>
                </a:solidFill>
              </a:endParaRPr>
            </a:p>
          </p:txBody>
        </p:sp>
      </p:grpSp>
      <p:grpSp>
        <p:nvGrpSpPr>
          <p:cNvPr id="46" name="Group 45"/>
          <p:cNvGrpSpPr/>
          <p:nvPr/>
        </p:nvGrpSpPr>
        <p:grpSpPr>
          <a:xfrm>
            <a:off x="4121277" y="2643376"/>
            <a:ext cx="1676215" cy="1449943"/>
            <a:chOff x="4111753" y="2643376"/>
            <a:chExt cx="1676215" cy="1449943"/>
          </a:xfrm>
        </p:grpSpPr>
        <p:sp>
          <p:nvSpPr>
            <p:cNvPr id="47" name="Rectangle 430"/>
            <p:cNvSpPr>
              <a:spLocks noChangeArrowheads="1"/>
            </p:cNvSpPr>
            <p:nvPr/>
          </p:nvSpPr>
          <p:spPr bwMode="auto">
            <a:xfrm>
              <a:off x="4151722" y="3901922"/>
              <a:ext cx="1636246" cy="191397"/>
            </a:xfrm>
            <a:prstGeom prst="rect">
              <a:avLst/>
            </a:prstGeom>
            <a:solidFill>
              <a:srgbClr val="00B050"/>
            </a:solidFill>
            <a:ln w="38100">
              <a:noFill/>
              <a:round/>
              <a:headEnd/>
              <a:tailEnd/>
            </a:ln>
          </p:spPr>
          <p:txBody>
            <a:bodyPr wrap="none" anchor="ctr"/>
            <a:lstStyle/>
            <a:p>
              <a:endParaRPr lang="en-GB">
                <a:solidFill>
                  <a:srgbClr val="000000"/>
                </a:solidFill>
              </a:endParaRPr>
            </a:p>
          </p:txBody>
        </p:sp>
        <p:sp>
          <p:nvSpPr>
            <p:cNvPr id="48" name="Rectangle 431"/>
            <p:cNvSpPr>
              <a:spLocks noChangeArrowheads="1"/>
            </p:cNvSpPr>
            <p:nvPr/>
          </p:nvSpPr>
          <p:spPr bwMode="auto">
            <a:xfrm>
              <a:off x="4140332" y="2643376"/>
              <a:ext cx="1636247" cy="216040"/>
            </a:xfrm>
            <a:prstGeom prst="rect">
              <a:avLst/>
            </a:prstGeom>
            <a:solidFill>
              <a:srgbClr val="00B050"/>
            </a:solidFill>
            <a:ln w="38100">
              <a:noFill/>
              <a:round/>
              <a:headEnd/>
              <a:tailEnd/>
            </a:ln>
          </p:spPr>
          <p:txBody>
            <a:bodyPr wrap="none" anchor="ctr"/>
            <a:lstStyle/>
            <a:p>
              <a:endParaRPr lang="en-GB">
                <a:solidFill>
                  <a:srgbClr val="000000"/>
                </a:solidFill>
              </a:endParaRPr>
            </a:p>
          </p:txBody>
        </p:sp>
        <p:sp>
          <p:nvSpPr>
            <p:cNvPr id="49" name="Freeform 432"/>
            <p:cNvSpPr>
              <a:spLocks noChangeArrowheads="1"/>
            </p:cNvSpPr>
            <p:nvPr/>
          </p:nvSpPr>
          <p:spPr bwMode="auto">
            <a:xfrm>
              <a:off x="4134155" y="2663946"/>
              <a:ext cx="1647636" cy="1421228"/>
            </a:xfrm>
            <a:custGeom>
              <a:avLst/>
              <a:gdLst>
                <a:gd name="T0" fmla="*/ 0 w 2066925"/>
                <a:gd name="T1" fmla="*/ 0 h 1662112"/>
                <a:gd name="T2" fmla="*/ 647700 w 2066925"/>
                <a:gd name="T3" fmla="*/ 4762 h 1662112"/>
                <a:gd name="T4" fmla="*/ 823912 w 2066925"/>
                <a:gd name="T5" fmla="*/ 233362 h 1662112"/>
                <a:gd name="T6" fmla="*/ 1690686 w 2066925"/>
                <a:gd name="T7" fmla="*/ 1452563 h 1662112"/>
                <a:gd name="T8" fmla="*/ 2062161 w 2066925"/>
                <a:gd name="T9" fmla="*/ 1447801 h 1662112"/>
                <a:gd name="T10" fmla="*/ 2066924 w 2066925"/>
                <a:gd name="T11" fmla="*/ 1657351 h 1662112"/>
                <a:gd name="T12" fmla="*/ 1552574 w 2066925"/>
                <a:gd name="T13" fmla="*/ 1662113 h 1662112"/>
                <a:gd name="T14" fmla="*/ 1428749 w 2066925"/>
                <a:gd name="T15" fmla="*/ 1452563 h 1662112"/>
                <a:gd name="T16" fmla="*/ 559593 w 2066925"/>
                <a:gd name="T17" fmla="*/ 223837 h 1662112"/>
                <a:gd name="T18" fmla="*/ 9525 w 2066925"/>
                <a:gd name="T19" fmla="*/ 228600 h 1662112"/>
                <a:gd name="T20" fmla="*/ 0 w 2066925"/>
                <a:gd name="T21" fmla="*/ 0 h 16621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66925"/>
                <a:gd name="T34" fmla="*/ 0 h 1662112"/>
                <a:gd name="T35" fmla="*/ 2066925 w 2066925"/>
                <a:gd name="T36" fmla="*/ 1662112 h 16621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66925" h="1662112">
                  <a:moveTo>
                    <a:pt x="0" y="0"/>
                  </a:moveTo>
                  <a:lnTo>
                    <a:pt x="647700" y="4762"/>
                  </a:lnTo>
                  <a:lnTo>
                    <a:pt x="823912" y="233362"/>
                  </a:lnTo>
                  <a:lnTo>
                    <a:pt x="1690687" y="1452562"/>
                  </a:lnTo>
                  <a:lnTo>
                    <a:pt x="2062162" y="1447800"/>
                  </a:lnTo>
                  <a:lnTo>
                    <a:pt x="2066925" y="1657350"/>
                  </a:lnTo>
                  <a:lnTo>
                    <a:pt x="1552575" y="1662112"/>
                  </a:lnTo>
                  <a:lnTo>
                    <a:pt x="1428750" y="1452562"/>
                  </a:lnTo>
                  <a:lnTo>
                    <a:pt x="559593" y="223837"/>
                  </a:lnTo>
                  <a:cubicBezTo>
                    <a:pt x="386578" y="227012"/>
                    <a:pt x="261938" y="234957"/>
                    <a:pt x="9525" y="228600"/>
                  </a:cubicBezTo>
                  <a:lnTo>
                    <a:pt x="0" y="0"/>
                  </a:lnTo>
                  <a:close/>
                </a:path>
              </a:pathLst>
            </a:custGeom>
            <a:solidFill>
              <a:srgbClr val="00B050"/>
            </a:solidFill>
            <a:ln w="38100">
              <a:noFill/>
              <a:round/>
              <a:headEnd/>
              <a:tailEnd/>
            </a:ln>
          </p:spPr>
          <p:txBody>
            <a:bodyPr wrap="none" anchor="ctr"/>
            <a:lstStyle/>
            <a:p>
              <a:endParaRPr lang="en-GB">
                <a:solidFill>
                  <a:srgbClr val="000000"/>
                </a:solidFill>
              </a:endParaRPr>
            </a:p>
          </p:txBody>
        </p:sp>
        <p:sp>
          <p:nvSpPr>
            <p:cNvPr id="50" name="Freeform 433"/>
            <p:cNvSpPr>
              <a:spLocks noChangeArrowheads="1"/>
            </p:cNvSpPr>
            <p:nvPr/>
          </p:nvSpPr>
          <p:spPr bwMode="auto">
            <a:xfrm flipV="1">
              <a:off x="4111753" y="2658145"/>
              <a:ext cx="1643839" cy="1410670"/>
            </a:xfrm>
            <a:custGeom>
              <a:avLst/>
              <a:gdLst>
                <a:gd name="T0" fmla="*/ 0 w 2066925"/>
                <a:gd name="T1" fmla="*/ 0 h 1662112"/>
                <a:gd name="T2" fmla="*/ 647700 w 2066925"/>
                <a:gd name="T3" fmla="*/ 4762 h 1662112"/>
                <a:gd name="T4" fmla="*/ 823912 w 2066925"/>
                <a:gd name="T5" fmla="*/ 233362 h 1662112"/>
                <a:gd name="T6" fmla="*/ 1690686 w 2066925"/>
                <a:gd name="T7" fmla="*/ 1452576 h 1662112"/>
                <a:gd name="T8" fmla="*/ 2062161 w 2066925"/>
                <a:gd name="T9" fmla="*/ 1447814 h 1662112"/>
                <a:gd name="T10" fmla="*/ 2066924 w 2066925"/>
                <a:gd name="T11" fmla="*/ 1657364 h 1662112"/>
                <a:gd name="T12" fmla="*/ 1552574 w 2066925"/>
                <a:gd name="T13" fmla="*/ 1662126 h 1662112"/>
                <a:gd name="T14" fmla="*/ 1428749 w 2066925"/>
                <a:gd name="T15" fmla="*/ 1452576 h 1662112"/>
                <a:gd name="T16" fmla="*/ 559593 w 2066925"/>
                <a:gd name="T17" fmla="*/ 223837 h 1662112"/>
                <a:gd name="T18" fmla="*/ 9525 w 2066925"/>
                <a:gd name="T19" fmla="*/ 228600 h 1662112"/>
                <a:gd name="T20" fmla="*/ 0 w 2066925"/>
                <a:gd name="T21" fmla="*/ 0 h 16621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66925"/>
                <a:gd name="T34" fmla="*/ 0 h 1662112"/>
                <a:gd name="T35" fmla="*/ 2066925 w 2066925"/>
                <a:gd name="T36" fmla="*/ 1662112 h 1662112"/>
                <a:gd name="connsiteX0" fmla="*/ 0 w 2066925"/>
                <a:gd name="connsiteY0" fmla="*/ 0 h 1662112"/>
                <a:gd name="connsiteX1" fmla="*/ 647700 w 2066925"/>
                <a:gd name="connsiteY1" fmla="*/ 4762 h 1662112"/>
                <a:gd name="connsiteX2" fmla="*/ 823912 w 2066925"/>
                <a:gd name="connsiteY2" fmla="*/ 233362 h 1662112"/>
                <a:gd name="connsiteX3" fmla="*/ 1732507 w 2066925"/>
                <a:gd name="connsiteY3" fmla="*/ 1452562 h 1662112"/>
                <a:gd name="connsiteX4" fmla="*/ 2062162 w 2066925"/>
                <a:gd name="connsiteY4" fmla="*/ 1447800 h 1662112"/>
                <a:gd name="connsiteX5" fmla="*/ 2066925 w 2066925"/>
                <a:gd name="connsiteY5" fmla="*/ 1657350 h 1662112"/>
                <a:gd name="connsiteX6" fmla="*/ 1552575 w 2066925"/>
                <a:gd name="connsiteY6" fmla="*/ 1662112 h 1662112"/>
                <a:gd name="connsiteX7" fmla="*/ 1428750 w 2066925"/>
                <a:gd name="connsiteY7" fmla="*/ 1452562 h 1662112"/>
                <a:gd name="connsiteX8" fmla="*/ 559593 w 2066925"/>
                <a:gd name="connsiteY8" fmla="*/ 223837 h 1662112"/>
                <a:gd name="connsiteX9" fmla="*/ 9525 w 2066925"/>
                <a:gd name="connsiteY9" fmla="*/ 228600 h 1662112"/>
                <a:gd name="connsiteX10" fmla="*/ 0 w 2066925"/>
                <a:gd name="connsiteY10" fmla="*/ 0 h 1662112"/>
                <a:gd name="connsiteX0" fmla="*/ 0 w 2066925"/>
                <a:gd name="connsiteY0" fmla="*/ 0 h 1662112"/>
                <a:gd name="connsiteX1" fmla="*/ 713419 w 2066925"/>
                <a:gd name="connsiteY1" fmla="*/ 15902 h 1662112"/>
                <a:gd name="connsiteX2" fmla="*/ 823912 w 2066925"/>
                <a:gd name="connsiteY2" fmla="*/ 233362 h 1662112"/>
                <a:gd name="connsiteX3" fmla="*/ 1732507 w 2066925"/>
                <a:gd name="connsiteY3" fmla="*/ 1452562 h 1662112"/>
                <a:gd name="connsiteX4" fmla="*/ 2062162 w 2066925"/>
                <a:gd name="connsiteY4" fmla="*/ 1447800 h 1662112"/>
                <a:gd name="connsiteX5" fmla="*/ 2066925 w 2066925"/>
                <a:gd name="connsiteY5" fmla="*/ 1657350 h 1662112"/>
                <a:gd name="connsiteX6" fmla="*/ 1552575 w 2066925"/>
                <a:gd name="connsiteY6" fmla="*/ 1662112 h 1662112"/>
                <a:gd name="connsiteX7" fmla="*/ 1428750 w 2066925"/>
                <a:gd name="connsiteY7" fmla="*/ 1452562 h 1662112"/>
                <a:gd name="connsiteX8" fmla="*/ 559593 w 2066925"/>
                <a:gd name="connsiteY8" fmla="*/ 223837 h 1662112"/>
                <a:gd name="connsiteX9" fmla="*/ 9525 w 2066925"/>
                <a:gd name="connsiteY9" fmla="*/ 228600 h 1662112"/>
                <a:gd name="connsiteX10" fmla="*/ 0 w 2066925"/>
                <a:gd name="connsiteY10" fmla="*/ 0 h 1662112"/>
                <a:gd name="connsiteX0" fmla="*/ 0 w 2066925"/>
                <a:gd name="connsiteY0" fmla="*/ 0 h 1662112"/>
                <a:gd name="connsiteX1" fmla="*/ 713419 w 2066925"/>
                <a:gd name="connsiteY1" fmla="*/ 15902 h 1662112"/>
                <a:gd name="connsiteX2" fmla="*/ 871707 w 2066925"/>
                <a:gd name="connsiteY2" fmla="*/ 233362 h 1662112"/>
                <a:gd name="connsiteX3" fmla="*/ 1732507 w 2066925"/>
                <a:gd name="connsiteY3" fmla="*/ 1452562 h 1662112"/>
                <a:gd name="connsiteX4" fmla="*/ 2062162 w 2066925"/>
                <a:gd name="connsiteY4" fmla="*/ 1447800 h 1662112"/>
                <a:gd name="connsiteX5" fmla="*/ 2066925 w 2066925"/>
                <a:gd name="connsiteY5" fmla="*/ 1657350 h 1662112"/>
                <a:gd name="connsiteX6" fmla="*/ 1552575 w 2066925"/>
                <a:gd name="connsiteY6" fmla="*/ 1662112 h 1662112"/>
                <a:gd name="connsiteX7" fmla="*/ 1428750 w 2066925"/>
                <a:gd name="connsiteY7" fmla="*/ 1452562 h 1662112"/>
                <a:gd name="connsiteX8" fmla="*/ 559593 w 2066925"/>
                <a:gd name="connsiteY8" fmla="*/ 223837 h 1662112"/>
                <a:gd name="connsiteX9" fmla="*/ 9525 w 2066925"/>
                <a:gd name="connsiteY9" fmla="*/ 228600 h 1662112"/>
                <a:gd name="connsiteX10" fmla="*/ 0 w 2066925"/>
                <a:gd name="connsiteY10" fmla="*/ 0 h 1662112"/>
                <a:gd name="connsiteX0" fmla="*/ 0 w 2066925"/>
                <a:gd name="connsiteY0" fmla="*/ 0 h 1662112"/>
                <a:gd name="connsiteX1" fmla="*/ 713419 w 2066925"/>
                <a:gd name="connsiteY1" fmla="*/ 15902 h 1662112"/>
                <a:gd name="connsiteX2" fmla="*/ 1732507 w 2066925"/>
                <a:gd name="connsiteY2" fmla="*/ 1452562 h 1662112"/>
                <a:gd name="connsiteX3" fmla="*/ 2062162 w 2066925"/>
                <a:gd name="connsiteY3" fmla="*/ 1447800 h 1662112"/>
                <a:gd name="connsiteX4" fmla="*/ 2066925 w 2066925"/>
                <a:gd name="connsiteY4" fmla="*/ 1657350 h 1662112"/>
                <a:gd name="connsiteX5" fmla="*/ 1552575 w 2066925"/>
                <a:gd name="connsiteY5" fmla="*/ 1662112 h 1662112"/>
                <a:gd name="connsiteX6" fmla="*/ 1428750 w 2066925"/>
                <a:gd name="connsiteY6" fmla="*/ 1452562 h 1662112"/>
                <a:gd name="connsiteX7" fmla="*/ 559593 w 2066925"/>
                <a:gd name="connsiteY7" fmla="*/ 223837 h 1662112"/>
                <a:gd name="connsiteX8" fmla="*/ 9525 w 2066925"/>
                <a:gd name="connsiteY8" fmla="*/ 228600 h 1662112"/>
                <a:gd name="connsiteX9" fmla="*/ 0 w 2066925"/>
                <a:gd name="connsiteY9" fmla="*/ 0 h 1662112"/>
                <a:gd name="connsiteX0" fmla="*/ 0 w 2066925"/>
                <a:gd name="connsiteY0" fmla="*/ 0 h 1662112"/>
                <a:gd name="connsiteX1" fmla="*/ 713419 w 2066925"/>
                <a:gd name="connsiteY1" fmla="*/ 15902 h 1662112"/>
                <a:gd name="connsiteX2" fmla="*/ 1732507 w 2066925"/>
                <a:gd name="connsiteY2" fmla="*/ 1452562 h 1662112"/>
                <a:gd name="connsiteX3" fmla="*/ 2062162 w 2066925"/>
                <a:gd name="connsiteY3" fmla="*/ 1447800 h 1662112"/>
                <a:gd name="connsiteX4" fmla="*/ 2066925 w 2066925"/>
                <a:gd name="connsiteY4" fmla="*/ 1657350 h 1662112"/>
                <a:gd name="connsiteX5" fmla="*/ 1552575 w 2066925"/>
                <a:gd name="connsiteY5" fmla="*/ 1662112 h 1662112"/>
                <a:gd name="connsiteX6" fmla="*/ 1428750 w 2066925"/>
                <a:gd name="connsiteY6" fmla="*/ 1452562 h 1662112"/>
                <a:gd name="connsiteX7" fmla="*/ 1421686 w 2066925"/>
                <a:gd name="connsiteY7" fmla="*/ 1449108 h 1662112"/>
                <a:gd name="connsiteX8" fmla="*/ 559593 w 2066925"/>
                <a:gd name="connsiteY8" fmla="*/ 223837 h 1662112"/>
                <a:gd name="connsiteX9" fmla="*/ 9525 w 2066925"/>
                <a:gd name="connsiteY9" fmla="*/ 228600 h 1662112"/>
                <a:gd name="connsiteX10" fmla="*/ 0 w 2066925"/>
                <a:gd name="connsiteY10" fmla="*/ 0 h 1662112"/>
                <a:gd name="connsiteX0" fmla="*/ 0 w 2066925"/>
                <a:gd name="connsiteY0" fmla="*/ 0 h 1662112"/>
                <a:gd name="connsiteX1" fmla="*/ 713419 w 2066925"/>
                <a:gd name="connsiteY1" fmla="*/ 15902 h 1662112"/>
                <a:gd name="connsiteX2" fmla="*/ 1732507 w 2066925"/>
                <a:gd name="connsiteY2" fmla="*/ 1452562 h 1662112"/>
                <a:gd name="connsiteX3" fmla="*/ 2062162 w 2066925"/>
                <a:gd name="connsiteY3" fmla="*/ 1447800 h 1662112"/>
                <a:gd name="connsiteX4" fmla="*/ 2066925 w 2066925"/>
                <a:gd name="connsiteY4" fmla="*/ 1657350 h 1662112"/>
                <a:gd name="connsiteX5" fmla="*/ 1552575 w 2066925"/>
                <a:gd name="connsiteY5" fmla="*/ 1662112 h 1662112"/>
                <a:gd name="connsiteX6" fmla="*/ 1428750 w 2066925"/>
                <a:gd name="connsiteY6" fmla="*/ 1452562 h 1662112"/>
                <a:gd name="connsiteX7" fmla="*/ 1421686 w 2066925"/>
                <a:gd name="connsiteY7" fmla="*/ 1449108 h 1662112"/>
                <a:gd name="connsiteX8" fmla="*/ 559593 w 2066925"/>
                <a:gd name="connsiteY8" fmla="*/ 223837 h 1662112"/>
                <a:gd name="connsiteX9" fmla="*/ 9525 w 2066925"/>
                <a:gd name="connsiteY9" fmla="*/ 228600 h 1662112"/>
                <a:gd name="connsiteX10" fmla="*/ 0 w 2066925"/>
                <a:gd name="connsiteY10" fmla="*/ 0 h 1662112"/>
                <a:gd name="connsiteX0" fmla="*/ 0 w 2066925"/>
                <a:gd name="connsiteY0" fmla="*/ 0 h 1662112"/>
                <a:gd name="connsiteX1" fmla="*/ 713419 w 2066925"/>
                <a:gd name="connsiteY1" fmla="*/ 15902 h 1662112"/>
                <a:gd name="connsiteX2" fmla="*/ 1732507 w 2066925"/>
                <a:gd name="connsiteY2" fmla="*/ 1452562 h 1662112"/>
                <a:gd name="connsiteX3" fmla="*/ 2062162 w 2066925"/>
                <a:gd name="connsiteY3" fmla="*/ 1447800 h 1662112"/>
                <a:gd name="connsiteX4" fmla="*/ 2066925 w 2066925"/>
                <a:gd name="connsiteY4" fmla="*/ 1657350 h 1662112"/>
                <a:gd name="connsiteX5" fmla="*/ 1552575 w 2066925"/>
                <a:gd name="connsiteY5" fmla="*/ 1662112 h 1662112"/>
                <a:gd name="connsiteX6" fmla="*/ 1428750 w 2066925"/>
                <a:gd name="connsiteY6" fmla="*/ 1452562 h 1662112"/>
                <a:gd name="connsiteX7" fmla="*/ 559593 w 2066925"/>
                <a:gd name="connsiteY7" fmla="*/ 223837 h 1662112"/>
                <a:gd name="connsiteX8" fmla="*/ 9525 w 2066925"/>
                <a:gd name="connsiteY8" fmla="*/ 228600 h 1662112"/>
                <a:gd name="connsiteX9" fmla="*/ 0 w 2066925"/>
                <a:gd name="connsiteY9" fmla="*/ 0 h 1662112"/>
                <a:gd name="connsiteX0" fmla="*/ 0 w 2066925"/>
                <a:gd name="connsiteY0" fmla="*/ 0 h 1662112"/>
                <a:gd name="connsiteX1" fmla="*/ 713419 w 2066925"/>
                <a:gd name="connsiteY1" fmla="*/ 15902 h 1662112"/>
                <a:gd name="connsiteX2" fmla="*/ 1732507 w 2066925"/>
                <a:gd name="connsiteY2" fmla="*/ 1452562 h 1662112"/>
                <a:gd name="connsiteX3" fmla="*/ 2062162 w 2066925"/>
                <a:gd name="connsiteY3" fmla="*/ 1447800 h 1662112"/>
                <a:gd name="connsiteX4" fmla="*/ 2066925 w 2066925"/>
                <a:gd name="connsiteY4" fmla="*/ 1657350 h 1662112"/>
                <a:gd name="connsiteX5" fmla="*/ 1552575 w 2066925"/>
                <a:gd name="connsiteY5" fmla="*/ 1662112 h 1662112"/>
                <a:gd name="connsiteX6" fmla="*/ 1428750 w 2066925"/>
                <a:gd name="connsiteY6" fmla="*/ 1452562 h 1662112"/>
                <a:gd name="connsiteX7" fmla="*/ 559593 w 2066925"/>
                <a:gd name="connsiteY7" fmla="*/ 223837 h 1662112"/>
                <a:gd name="connsiteX8" fmla="*/ 9525 w 2066925"/>
                <a:gd name="connsiteY8" fmla="*/ 228600 h 1662112"/>
                <a:gd name="connsiteX9" fmla="*/ 0 w 2066925"/>
                <a:gd name="connsiteY9" fmla="*/ 0 h 1662112"/>
                <a:gd name="connsiteX0" fmla="*/ 0 w 2066925"/>
                <a:gd name="connsiteY0" fmla="*/ 0 h 1662112"/>
                <a:gd name="connsiteX1" fmla="*/ 713419 w 2066925"/>
                <a:gd name="connsiteY1" fmla="*/ 15902 h 1662112"/>
                <a:gd name="connsiteX2" fmla="*/ 1732507 w 2066925"/>
                <a:gd name="connsiteY2" fmla="*/ 1452562 h 1662112"/>
                <a:gd name="connsiteX3" fmla="*/ 2062162 w 2066925"/>
                <a:gd name="connsiteY3" fmla="*/ 1447800 h 1662112"/>
                <a:gd name="connsiteX4" fmla="*/ 2066925 w 2066925"/>
                <a:gd name="connsiteY4" fmla="*/ 1657350 h 1662112"/>
                <a:gd name="connsiteX5" fmla="*/ 1552575 w 2066925"/>
                <a:gd name="connsiteY5" fmla="*/ 1662112 h 1662112"/>
                <a:gd name="connsiteX6" fmla="*/ 559593 w 2066925"/>
                <a:gd name="connsiteY6" fmla="*/ 223837 h 1662112"/>
                <a:gd name="connsiteX7" fmla="*/ 9525 w 2066925"/>
                <a:gd name="connsiteY7" fmla="*/ 228600 h 1662112"/>
                <a:gd name="connsiteX8" fmla="*/ 0 w 2066925"/>
                <a:gd name="connsiteY8" fmla="*/ 0 h 1662112"/>
                <a:gd name="connsiteX0" fmla="*/ 0 w 2066925"/>
                <a:gd name="connsiteY0" fmla="*/ 0 h 1678820"/>
                <a:gd name="connsiteX1" fmla="*/ 713419 w 2066925"/>
                <a:gd name="connsiteY1" fmla="*/ 15902 h 1678820"/>
                <a:gd name="connsiteX2" fmla="*/ 1732507 w 2066925"/>
                <a:gd name="connsiteY2" fmla="*/ 1452562 h 1678820"/>
                <a:gd name="connsiteX3" fmla="*/ 2062162 w 2066925"/>
                <a:gd name="connsiteY3" fmla="*/ 1447800 h 1678820"/>
                <a:gd name="connsiteX4" fmla="*/ 2066925 w 2066925"/>
                <a:gd name="connsiteY4" fmla="*/ 1657350 h 1678820"/>
                <a:gd name="connsiteX5" fmla="*/ 1576473 w 2066925"/>
                <a:gd name="connsiteY5" fmla="*/ 1678820 h 1678820"/>
                <a:gd name="connsiteX6" fmla="*/ 559593 w 2066925"/>
                <a:gd name="connsiteY6" fmla="*/ 223837 h 1678820"/>
                <a:gd name="connsiteX7" fmla="*/ 9525 w 2066925"/>
                <a:gd name="connsiteY7" fmla="*/ 228600 h 1678820"/>
                <a:gd name="connsiteX8" fmla="*/ 0 w 2066925"/>
                <a:gd name="connsiteY8" fmla="*/ 0 h 1678820"/>
                <a:gd name="connsiteX0" fmla="*/ 0 w 2066925"/>
                <a:gd name="connsiteY0" fmla="*/ 0 h 1678820"/>
                <a:gd name="connsiteX1" fmla="*/ 713419 w 2066925"/>
                <a:gd name="connsiteY1" fmla="*/ 15902 h 1678820"/>
                <a:gd name="connsiteX2" fmla="*/ 1732507 w 2066925"/>
                <a:gd name="connsiteY2" fmla="*/ 1452562 h 1678820"/>
                <a:gd name="connsiteX3" fmla="*/ 2062162 w 2066925"/>
                <a:gd name="connsiteY3" fmla="*/ 1447800 h 1678820"/>
                <a:gd name="connsiteX4" fmla="*/ 2066925 w 2066925"/>
                <a:gd name="connsiteY4" fmla="*/ 1657350 h 1678820"/>
                <a:gd name="connsiteX5" fmla="*/ 1612321 w 2066925"/>
                <a:gd name="connsiteY5" fmla="*/ 1678820 h 1678820"/>
                <a:gd name="connsiteX6" fmla="*/ 559593 w 2066925"/>
                <a:gd name="connsiteY6" fmla="*/ 223837 h 1678820"/>
                <a:gd name="connsiteX7" fmla="*/ 9525 w 2066925"/>
                <a:gd name="connsiteY7" fmla="*/ 228600 h 1678820"/>
                <a:gd name="connsiteX8" fmla="*/ 0 w 2066925"/>
                <a:gd name="connsiteY8" fmla="*/ 0 h 1678820"/>
                <a:gd name="connsiteX0" fmla="*/ 0 w 2066925"/>
                <a:gd name="connsiteY0" fmla="*/ 0 h 1657351"/>
                <a:gd name="connsiteX1" fmla="*/ 713419 w 2066925"/>
                <a:gd name="connsiteY1" fmla="*/ 15902 h 1657351"/>
                <a:gd name="connsiteX2" fmla="*/ 1732507 w 2066925"/>
                <a:gd name="connsiteY2" fmla="*/ 1452562 h 1657351"/>
                <a:gd name="connsiteX3" fmla="*/ 2062162 w 2066925"/>
                <a:gd name="connsiteY3" fmla="*/ 1447800 h 1657351"/>
                <a:gd name="connsiteX4" fmla="*/ 2066925 w 2066925"/>
                <a:gd name="connsiteY4" fmla="*/ 1657350 h 1657351"/>
                <a:gd name="connsiteX5" fmla="*/ 1612717 w 2066925"/>
                <a:gd name="connsiteY5" fmla="*/ 1635839 h 1657351"/>
                <a:gd name="connsiteX6" fmla="*/ 559593 w 2066925"/>
                <a:gd name="connsiteY6" fmla="*/ 223837 h 1657351"/>
                <a:gd name="connsiteX7" fmla="*/ 9525 w 2066925"/>
                <a:gd name="connsiteY7" fmla="*/ 228600 h 1657351"/>
                <a:gd name="connsiteX8" fmla="*/ 0 w 2066925"/>
                <a:gd name="connsiteY8" fmla="*/ 0 h 1657351"/>
                <a:gd name="connsiteX0" fmla="*/ 0 w 2066925"/>
                <a:gd name="connsiteY0" fmla="*/ 0 h 1657350"/>
                <a:gd name="connsiteX1" fmla="*/ 713419 w 2066925"/>
                <a:gd name="connsiteY1" fmla="*/ 15902 h 1657350"/>
                <a:gd name="connsiteX2" fmla="*/ 1732507 w 2066925"/>
                <a:gd name="connsiteY2" fmla="*/ 1452562 h 1657350"/>
                <a:gd name="connsiteX3" fmla="*/ 2062162 w 2066925"/>
                <a:gd name="connsiteY3" fmla="*/ 1447800 h 1657350"/>
                <a:gd name="connsiteX4" fmla="*/ 2066925 w 2066925"/>
                <a:gd name="connsiteY4" fmla="*/ 1657350 h 1657350"/>
                <a:gd name="connsiteX5" fmla="*/ 1612717 w 2066925"/>
                <a:gd name="connsiteY5" fmla="*/ 1649763 h 1657350"/>
                <a:gd name="connsiteX6" fmla="*/ 559593 w 2066925"/>
                <a:gd name="connsiteY6" fmla="*/ 223837 h 1657350"/>
                <a:gd name="connsiteX7" fmla="*/ 9525 w 2066925"/>
                <a:gd name="connsiteY7" fmla="*/ 228600 h 1657350"/>
                <a:gd name="connsiteX8" fmla="*/ 0 w 2066925"/>
                <a:gd name="connsiteY8" fmla="*/ 0 h 1657350"/>
                <a:gd name="connsiteX0" fmla="*/ 0 w 2062162"/>
                <a:gd name="connsiteY0" fmla="*/ 0 h 1649764"/>
                <a:gd name="connsiteX1" fmla="*/ 713419 w 2062162"/>
                <a:gd name="connsiteY1" fmla="*/ 15902 h 1649764"/>
                <a:gd name="connsiteX2" fmla="*/ 1732507 w 2062162"/>
                <a:gd name="connsiteY2" fmla="*/ 1452562 h 1649764"/>
                <a:gd name="connsiteX3" fmla="*/ 2062162 w 2062162"/>
                <a:gd name="connsiteY3" fmla="*/ 1447800 h 1649764"/>
                <a:gd name="connsiteX4" fmla="*/ 2060950 w 2062162"/>
                <a:gd name="connsiteY4" fmla="*/ 1637856 h 1649764"/>
                <a:gd name="connsiteX5" fmla="*/ 1612717 w 2062162"/>
                <a:gd name="connsiteY5" fmla="*/ 1649763 h 1649764"/>
                <a:gd name="connsiteX6" fmla="*/ 559593 w 2062162"/>
                <a:gd name="connsiteY6" fmla="*/ 223837 h 1649764"/>
                <a:gd name="connsiteX7" fmla="*/ 9525 w 2062162"/>
                <a:gd name="connsiteY7" fmla="*/ 228600 h 1649764"/>
                <a:gd name="connsiteX8" fmla="*/ 0 w 2062162"/>
                <a:gd name="connsiteY8" fmla="*/ 0 h 1649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2162" h="1649764">
                  <a:moveTo>
                    <a:pt x="0" y="0"/>
                  </a:moveTo>
                  <a:lnTo>
                    <a:pt x="713419" y="15902"/>
                  </a:lnTo>
                  <a:lnTo>
                    <a:pt x="1732507" y="1452562"/>
                  </a:lnTo>
                  <a:lnTo>
                    <a:pt x="2062162" y="1447800"/>
                  </a:lnTo>
                  <a:lnTo>
                    <a:pt x="2060950" y="1637856"/>
                  </a:lnTo>
                  <a:lnTo>
                    <a:pt x="1612717" y="1649763"/>
                  </a:lnTo>
                  <a:lnTo>
                    <a:pt x="559593" y="223837"/>
                  </a:lnTo>
                  <a:cubicBezTo>
                    <a:pt x="386578" y="227012"/>
                    <a:pt x="261938" y="234957"/>
                    <a:pt x="9525" y="228600"/>
                  </a:cubicBezTo>
                  <a:lnTo>
                    <a:pt x="0" y="0"/>
                  </a:lnTo>
                  <a:close/>
                </a:path>
              </a:pathLst>
            </a:custGeom>
            <a:solidFill>
              <a:srgbClr val="00B050"/>
            </a:solidFill>
            <a:ln w="38100">
              <a:noFill/>
              <a:round/>
              <a:headEnd/>
              <a:tailEnd/>
            </a:ln>
          </p:spPr>
          <p:txBody>
            <a:bodyPr wrap="none" anchor="ctr"/>
            <a:lstStyle/>
            <a:p>
              <a:endParaRPr lang="en-GB">
                <a:solidFill>
                  <a:srgbClr val="000000"/>
                </a:solidFill>
              </a:endParaRPr>
            </a:p>
          </p:txBody>
        </p:sp>
      </p:grpSp>
      <p:sp>
        <p:nvSpPr>
          <p:cNvPr id="51" name="Rounded Rectangle 50"/>
          <p:cNvSpPr/>
          <p:nvPr/>
        </p:nvSpPr>
        <p:spPr bwMode="auto">
          <a:xfrm>
            <a:off x="2194349" y="1639980"/>
            <a:ext cx="1386472" cy="5075983"/>
          </a:xfrm>
          <a:prstGeom prst="roundRect">
            <a:avLst/>
          </a:prstGeom>
          <a:gradFill>
            <a:gsLst>
              <a:gs pos="0">
                <a:srgbClr val="99FF99"/>
              </a:gs>
              <a:gs pos="100000">
                <a:srgbClr val="C2F0C2"/>
              </a:gs>
            </a:gsLst>
            <a:lin ang="5400000" scaled="0"/>
          </a:gradFill>
          <a:ln w="38100">
            <a:noFill/>
            <a:round/>
            <a:headEnd/>
            <a:tailEnd/>
          </a:ln>
        </p:spPr>
        <p:txBody>
          <a:bodyPr wrap="none" rtlCol="0" anchor="ctr"/>
          <a:lstStyle/>
          <a:p>
            <a:pPr algn="ctr"/>
            <a:endParaRPr lang="en-US">
              <a:solidFill>
                <a:srgbClr val="000000"/>
              </a:solidFill>
            </a:endParaRPr>
          </a:p>
        </p:txBody>
      </p:sp>
      <p:grpSp>
        <p:nvGrpSpPr>
          <p:cNvPr id="52" name="Group 417"/>
          <p:cNvGrpSpPr>
            <a:grpSpLocks/>
          </p:cNvGrpSpPr>
          <p:nvPr/>
        </p:nvGrpSpPr>
        <p:grpSpPr bwMode="auto">
          <a:xfrm>
            <a:off x="1674579" y="1890210"/>
            <a:ext cx="2150350" cy="2930368"/>
            <a:chOff x="1423988" y="1019175"/>
            <a:chExt cx="2167767" cy="3427032"/>
          </a:xfrm>
          <a:effectLst>
            <a:glow rad="63500">
              <a:schemeClr val="accent4">
                <a:satMod val="175000"/>
                <a:alpha val="40000"/>
              </a:schemeClr>
            </a:glow>
          </a:effectLst>
        </p:grpSpPr>
        <p:sp>
          <p:nvSpPr>
            <p:cNvPr id="53" name="Freeform 384"/>
            <p:cNvSpPr>
              <a:spLocks noChangeArrowheads="1"/>
            </p:cNvSpPr>
            <p:nvPr/>
          </p:nvSpPr>
          <p:spPr bwMode="auto">
            <a:xfrm>
              <a:off x="2286000" y="1019175"/>
              <a:ext cx="1300991" cy="1014412"/>
            </a:xfrm>
            <a:custGeom>
              <a:avLst/>
              <a:gdLst>
                <a:gd name="T0" fmla="*/ 0 w 1300991"/>
                <a:gd name="T1" fmla="*/ 0 h 1014412"/>
                <a:gd name="T2" fmla="*/ 4763 w 1300991"/>
                <a:gd name="T3" fmla="*/ 223838 h 1014412"/>
                <a:gd name="T4" fmla="*/ 795337 w 1300991"/>
                <a:gd name="T5" fmla="*/ 228600 h 1014412"/>
                <a:gd name="T6" fmla="*/ 1195388 w 1300991"/>
                <a:gd name="T7" fmla="*/ 1014412 h 1014412"/>
                <a:gd name="T8" fmla="*/ 1300163 w 1300991"/>
                <a:gd name="T9" fmla="*/ 776288 h 1014412"/>
                <a:gd name="T10" fmla="*/ 914400 w 1300991"/>
                <a:gd name="T11" fmla="*/ 4763 h 1014412"/>
                <a:gd name="T12" fmla="*/ 0 w 1300991"/>
                <a:gd name="T13" fmla="*/ 0 h 1014412"/>
                <a:gd name="T14" fmla="*/ 0 60000 65536"/>
                <a:gd name="T15" fmla="*/ 0 60000 65536"/>
                <a:gd name="T16" fmla="*/ 0 60000 65536"/>
                <a:gd name="T17" fmla="*/ 0 60000 65536"/>
                <a:gd name="T18" fmla="*/ 0 60000 65536"/>
                <a:gd name="T19" fmla="*/ 0 60000 65536"/>
                <a:gd name="T20" fmla="*/ 0 60000 65536"/>
                <a:gd name="T21" fmla="*/ 0 w 1300991"/>
                <a:gd name="T22" fmla="*/ 0 h 1014412"/>
                <a:gd name="T23" fmla="*/ 1300991 w 1300991"/>
                <a:gd name="T24" fmla="*/ 1014412 h 10144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00991" h="1014412">
                  <a:moveTo>
                    <a:pt x="0" y="0"/>
                  </a:moveTo>
                  <a:lnTo>
                    <a:pt x="4763" y="223838"/>
                  </a:lnTo>
                  <a:lnTo>
                    <a:pt x="795337" y="228600"/>
                  </a:lnTo>
                  <a:lnTo>
                    <a:pt x="1195388" y="1014412"/>
                  </a:lnTo>
                  <a:cubicBezTo>
                    <a:pt x="1300991" y="841608"/>
                    <a:pt x="1300163" y="848027"/>
                    <a:pt x="1300163" y="776288"/>
                  </a:cubicBezTo>
                  <a:lnTo>
                    <a:pt x="914400" y="4763"/>
                  </a:lnTo>
                  <a:lnTo>
                    <a:pt x="0" y="0"/>
                  </a:lnTo>
                  <a:close/>
                </a:path>
              </a:pathLst>
            </a:custGeom>
            <a:solidFill>
              <a:srgbClr val="00B050"/>
            </a:solidFill>
            <a:ln w="38100">
              <a:noFill/>
              <a:round/>
              <a:headEnd/>
              <a:tailEnd/>
            </a:ln>
          </p:spPr>
          <p:txBody>
            <a:bodyPr wrap="none" anchor="ctr"/>
            <a:lstStyle/>
            <a:p>
              <a:endParaRPr lang="en-GB">
                <a:solidFill>
                  <a:srgbClr val="000000"/>
                </a:solidFill>
              </a:endParaRPr>
            </a:p>
          </p:txBody>
        </p:sp>
        <p:sp>
          <p:nvSpPr>
            <p:cNvPr id="54" name="Freeform 389"/>
            <p:cNvSpPr>
              <a:spLocks noChangeArrowheads="1"/>
            </p:cNvSpPr>
            <p:nvPr/>
          </p:nvSpPr>
          <p:spPr bwMode="auto">
            <a:xfrm>
              <a:off x="2593977" y="1609724"/>
              <a:ext cx="940628" cy="466724"/>
            </a:xfrm>
            <a:custGeom>
              <a:avLst/>
              <a:gdLst>
                <a:gd name="T0" fmla="*/ 106362 w 940628"/>
                <a:gd name="T1" fmla="*/ 0 h 466724"/>
                <a:gd name="T2" fmla="*/ 1587 w 940628"/>
                <a:gd name="T3" fmla="*/ 223838 h 466724"/>
                <a:gd name="T4" fmla="*/ 511175 w 940628"/>
                <a:gd name="T5" fmla="*/ 228600 h 466724"/>
                <a:gd name="T6" fmla="*/ 906462 w 940628"/>
                <a:gd name="T7" fmla="*/ 466724 h 466724"/>
                <a:gd name="T8" fmla="*/ 939800 w 940628"/>
                <a:gd name="T9" fmla="*/ 242888 h 466724"/>
                <a:gd name="T10" fmla="*/ 554037 w 940628"/>
                <a:gd name="T11" fmla="*/ 4763 h 466724"/>
                <a:gd name="T12" fmla="*/ 106362 w 940628"/>
                <a:gd name="T13" fmla="*/ 0 h 466724"/>
                <a:gd name="T14" fmla="*/ 0 60000 65536"/>
                <a:gd name="T15" fmla="*/ 0 60000 65536"/>
                <a:gd name="T16" fmla="*/ 0 60000 65536"/>
                <a:gd name="T17" fmla="*/ 0 60000 65536"/>
                <a:gd name="T18" fmla="*/ 0 60000 65536"/>
                <a:gd name="T19" fmla="*/ 0 60000 65536"/>
                <a:gd name="T20" fmla="*/ 0 60000 65536"/>
                <a:gd name="T21" fmla="*/ 0 w 940628"/>
                <a:gd name="T22" fmla="*/ 0 h 466724"/>
                <a:gd name="T23" fmla="*/ 940628 w 940628"/>
                <a:gd name="T24" fmla="*/ 466724 h 4667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40628" h="466724">
                  <a:moveTo>
                    <a:pt x="106362" y="0"/>
                  </a:moveTo>
                  <a:cubicBezTo>
                    <a:pt x="107949" y="74613"/>
                    <a:pt x="0" y="149225"/>
                    <a:pt x="1587" y="223838"/>
                  </a:cubicBezTo>
                  <a:lnTo>
                    <a:pt x="511175" y="228600"/>
                  </a:lnTo>
                  <a:lnTo>
                    <a:pt x="906462" y="466724"/>
                  </a:lnTo>
                  <a:cubicBezTo>
                    <a:pt x="940628" y="265345"/>
                    <a:pt x="939800" y="314627"/>
                    <a:pt x="939800" y="242888"/>
                  </a:cubicBezTo>
                  <a:lnTo>
                    <a:pt x="554037" y="4763"/>
                  </a:lnTo>
                  <a:lnTo>
                    <a:pt x="106362" y="0"/>
                  </a:lnTo>
                  <a:close/>
                </a:path>
              </a:pathLst>
            </a:custGeom>
            <a:solidFill>
              <a:srgbClr val="00B050"/>
            </a:solidFill>
            <a:ln w="38100">
              <a:noFill/>
              <a:round/>
              <a:headEnd/>
              <a:tailEnd/>
            </a:ln>
          </p:spPr>
          <p:txBody>
            <a:bodyPr wrap="none" anchor="ctr"/>
            <a:lstStyle/>
            <a:p>
              <a:endParaRPr lang="en-GB">
                <a:solidFill>
                  <a:srgbClr val="000000"/>
                </a:solidFill>
              </a:endParaRPr>
            </a:p>
          </p:txBody>
        </p:sp>
        <p:sp>
          <p:nvSpPr>
            <p:cNvPr id="55" name="Freeform 390"/>
            <p:cNvSpPr>
              <a:spLocks noChangeArrowheads="1"/>
            </p:cNvSpPr>
            <p:nvPr/>
          </p:nvSpPr>
          <p:spPr bwMode="auto">
            <a:xfrm flipV="1">
              <a:off x="2527303" y="1933574"/>
              <a:ext cx="1016000" cy="623886"/>
            </a:xfrm>
            <a:custGeom>
              <a:avLst/>
              <a:gdLst>
                <a:gd name="T0" fmla="*/ 25399 w 1016000"/>
                <a:gd name="T1" fmla="*/ 9525 h 623886"/>
                <a:gd name="T2" fmla="*/ 1587 w 1016000"/>
                <a:gd name="T3" fmla="*/ 219075 h 623886"/>
                <a:gd name="T4" fmla="*/ 511175 w 1016000"/>
                <a:gd name="T5" fmla="*/ 223837 h 623886"/>
                <a:gd name="T6" fmla="*/ 977900 w 1016000"/>
                <a:gd name="T7" fmla="*/ 623886 h 623886"/>
                <a:gd name="T8" fmla="*/ 1016000 w 1016000"/>
                <a:gd name="T9" fmla="*/ 371475 h 623886"/>
                <a:gd name="T10" fmla="*/ 554037 w 1016000"/>
                <a:gd name="T11" fmla="*/ 0 h 623886"/>
                <a:gd name="T12" fmla="*/ 25399 w 1016000"/>
                <a:gd name="T13" fmla="*/ 9525 h 623886"/>
                <a:gd name="T14" fmla="*/ 0 60000 65536"/>
                <a:gd name="T15" fmla="*/ 0 60000 65536"/>
                <a:gd name="T16" fmla="*/ 0 60000 65536"/>
                <a:gd name="T17" fmla="*/ 0 60000 65536"/>
                <a:gd name="T18" fmla="*/ 0 60000 65536"/>
                <a:gd name="T19" fmla="*/ 0 60000 65536"/>
                <a:gd name="T20" fmla="*/ 0 60000 65536"/>
                <a:gd name="T21" fmla="*/ 0 w 1016000"/>
                <a:gd name="T22" fmla="*/ 0 h 623886"/>
                <a:gd name="T23" fmla="*/ 1016000 w 1016000"/>
                <a:gd name="T24" fmla="*/ 623886 h 62388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16000" h="623886">
                  <a:moveTo>
                    <a:pt x="25399" y="9525"/>
                  </a:moveTo>
                  <a:cubicBezTo>
                    <a:pt x="26986" y="84138"/>
                    <a:pt x="0" y="144462"/>
                    <a:pt x="1587" y="219075"/>
                  </a:cubicBezTo>
                  <a:lnTo>
                    <a:pt x="511175" y="223837"/>
                  </a:lnTo>
                  <a:lnTo>
                    <a:pt x="977900" y="623886"/>
                  </a:lnTo>
                  <a:cubicBezTo>
                    <a:pt x="1012066" y="422507"/>
                    <a:pt x="1016000" y="443214"/>
                    <a:pt x="1016000" y="371475"/>
                  </a:cubicBezTo>
                  <a:lnTo>
                    <a:pt x="554037" y="0"/>
                  </a:lnTo>
                  <a:lnTo>
                    <a:pt x="25399" y="9525"/>
                  </a:lnTo>
                  <a:close/>
                </a:path>
              </a:pathLst>
            </a:custGeom>
            <a:solidFill>
              <a:srgbClr val="00B050"/>
            </a:solidFill>
            <a:ln w="38100">
              <a:noFill/>
              <a:round/>
              <a:headEnd/>
              <a:tailEnd/>
            </a:ln>
          </p:spPr>
          <p:txBody>
            <a:bodyPr wrap="none" anchor="ctr"/>
            <a:lstStyle/>
            <a:p>
              <a:endParaRPr lang="en-GB">
                <a:solidFill>
                  <a:srgbClr val="000000"/>
                </a:solidFill>
              </a:endParaRPr>
            </a:p>
          </p:txBody>
        </p:sp>
        <p:sp>
          <p:nvSpPr>
            <p:cNvPr id="56" name="Freeform 411"/>
            <p:cNvSpPr>
              <a:spLocks noChangeArrowheads="1"/>
            </p:cNvSpPr>
            <p:nvPr/>
          </p:nvSpPr>
          <p:spPr bwMode="auto">
            <a:xfrm>
              <a:off x="1423988" y="2952749"/>
              <a:ext cx="2082042" cy="581024"/>
            </a:xfrm>
            <a:custGeom>
              <a:avLst/>
              <a:gdLst>
                <a:gd name="T0" fmla="*/ 0 w 2082042"/>
                <a:gd name="T1" fmla="*/ 0 h 581024"/>
                <a:gd name="T2" fmla="*/ 9526 w 2082042"/>
                <a:gd name="T3" fmla="*/ 223838 h 581024"/>
                <a:gd name="T4" fmla="*/ 1033464 w 2082042"/>
                <a:gd name="T5" fmla="*/ 228600 h 581024"/>
                <a:gd name="T6" fmla="*/ 2047876 w 2082042"/>
                <a:gd name="T7" fmla="*/ 581024 h 581024"/>
                <a:gd name="T8" fmla="*/ 2071689 w 2082042"/>
                <a:gd name="T9" fmla="*/ 333376 h 581024"/>
                <a:gd name="T10" fmla="*/ 1076326 w 2082042"/>
                <a:gd name="T11" fmla="*/ 4763 h 581024"/>
                <a:gd name="T12" fmla="*/ 0 w 2082042"/>
                <a:gd name="T13" fmla="*/ 0 h 581024"/>
                <a:gd name="T14" fmla="*/ 0 60000 65536"/>
                <a:gd name="T15" fmla="*/ 0 60000 65536"/>
                <a:gd name="T16" fmla="*/ 0 60000 65536"/>
                <a:gd name="T17" fmla="*/ 0 60000 65536"/>
                <a:gd name="T18" fmla="*/ 0 60000 65536"/>
                <a:gd name="T19" fmla="*/ 0 60000 65536"/>
                <a:gd name="T20" fmla="*/ 0 60000 65536"/>
                <a:gd name="T21" fmla="*/ 0 w 2082042"/>
                <a:gd name="T22" fmla="*/ 0 h 581024"/>
                <a:gd name="T23" fmla="*/ 2082042 w 2082042"/>
                <a:gd name="T24" fmla="*/ 581024 h 5810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82042" h="581024">
                  <a:moveTo>
                    <a:pt x="0" y="0"/>
                  </a:moveTo>
                  <a:cubicBezTo>
                    <a:pt x="1587" y="74613"/>
                    <a:pt x="7939" y="149225"/>
                    <a:pt x="9526" y="223838"/>
                  </a:cubicBezTo>
                  <a:lnTo>
                    <a:pt x="1033464" y="228600"/>
                  </a:lnTo>
                  <a:lnTo>
                    <a:pt x="2047876" y="581024"/>
                  </a:lnTo>
                  <a:cubicBezTo>
                    <a:pt x="2082042" y="379645"/>
                    <a:pt x="2071689" y="405115"/>
                    <a:pt x="2071689" y="333376"/>
                  </a:cubicBezTo>
                  <a:lnTo>
                    <a:pt x="1076326" y="4763"/>
                  </a:lnTo>
                  <a:lnTo>
                    <a:pt x="0" y="0"/>
                  </a:lnTo>
                  <a:close/>
                </a:path>
              </a:pathLst>
            </a:custGeom>
            <a:solidFill>
              <a:srgbClr val="00B050"/>
            </a:solidFill>
            <a:ln w="38100">
              <a:noFill/>
              <a:round/>
              <a:headEnd/>
              <a:tailEnd/>
            </a:ln>
          </p:spPr>
          <p:txBody>
            <a:bodyPr wrap="none" anchor="ctr"/>
            <a:lstStyle/>
            <a:p>
              <a:endParaRPr lang="en-GB">
                <a:solidFill>
                  <a:srgbClr val="000000"/>
                </a:solidFill>
              </a:endParaRPr>
            </a:p>
          </p:txBody>
        </p:sp>
        <p:sp>
          <p:nvSpPr>
            <p:cNvPr id="57" name="Freeform 415"/>
            <p:cNvSpPr>
              <a:spLocks noChangeArrowheads="1"/>
            </p:cNvSpPr>
            <p:nvPr/>
          </p:nvSpPr>
          <p:spPr bwMode="auto">
            <a:xfrm flipV="1">
              <a:off x="1500188" y="3295650"/>
              <a:ext cx="2082042" cy="681037"/>
            </a:xfrm>
            <a:custGeom>
              <a:avLst/>
              <a:gdLst>
                <a:gd name="T0" fmla="*/ 0 w 2082042"/>
                <a:gd name="T1" fmla="*/ 0 h 681036"/>
                <a:gd name="T2" fmla="*/ 9526 w 2082042"/>
                <a:gd name="T3" fmla="*/ 223838 h 681036"/>
                <a:gd name="T4" fmla="*/ 1033464 w 2082042"/>
                <a:gd name="T5" fmla="*/ 228600 h 681036"/>
                <a:gd name="T6" fmla="*/ 2047876 w 2082042"/>
                <a:gd name="T7" fmla="*/ 681036 h 681036"/>
                <a:gd name="T8" fmla="*/ 2071689 w 2082042"/>
                <a:gd name="T9" fmla="*/ 438151 h 681036"/>
                <a:gd name="T10" fmla="*/ 1076326 w 2082042"/>
                <a:gd name="T11" fmla="*/ 4763 h 681036"/>
                <a:gd name="T12" fmla="*/ 0 w 2082042"/>
                <a:gd name="T13" fmla="*/ 0 h 681036"/>
                <a:gd name="T14" fmla="*/ 0 60000 65536"/>
                <a:gd name="T15" fmla="*/ 0 60000 65536"/>
                <a:gd name="T16" fmla="*/ 0 60000 65536"/>
                <a:gd name="T17" fmla="*/ 0 60000 65536"/>
                <a:gd name="T18" fmla="*/ 0 60000 65536"/>
                <a:gd name="T19" fmla="*/ 0 60000 65536"/>
                <a:gd name="T20" fmla="*/ 0 60000 65536"/>
                <a:gd name="T21" fmla="*/ 0 w 2082042"/>
                <a:gd name="T22" fmla="*/ 0 h 681036"/>
                <a:gd name="T23" fmla="*/ 2082042 w 2082042"/>
                <a:gd name="T24" fmla="*/ 681036 h 68103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82042" h="681036">
                  <a:moveTo>
                    <a:pt x="0" y="0"/>
                  </a:moveTo>
                  <a:cubicBezTo>
                    <a:pt x="1587" y="74613"/>
                    <a:pt x="7939" y="149225"/>
                    <a:pt x="9526" y="223838"/>
                  </a:cubicBezTo>
                  <a:lnTo>
                    <a:pt x="1033464" y="228600"/>
                  </a:lnTo>
                  <a:lnTo>
                    <a:pt x="2047876" y="681036"/>
                  </a:lnTo>
                  <a:cubicBezTo>
                    <a:pt x="2082042" y="479657"/>
                    <a:pt x="2071689" y="509890"/>
                    <a:pt x="2071689" y="438151"/>
                  </a:cubicBezTo>
                  <a:lnTo>
                    <a:pt x="1076326" y="4763"/>
                  </a:lnTo>
                  <a:lnTo>
                    <a:pt x="0" y="0"/>
                  </a:lnTo>
                  <a:close/>
                </a:path>
              </a:pathLst>
            </a:custGeom>
            <a:solidFill>
              <a:srgbClr val="00B050"/>
            </a:solidFill>
            <a:ln w="38100">
              <a:noFill/>
              <a:round/>
              <a:headEnd/>
              <a:tailEnd/>
            </a:ln>
          </p:spPr>
          <p:txBody>
            <a:bodyPr wrap="none" anchor="ctr"/>
            <a:lstStyle/>
            <a:p>
              <a:endParaRPr lang="en-GB">
                <a:solidFill>
                  <a:srgbClr val="000000"/>
                </a:solidFill>
              </a:endParaRPr>
            </a:p>
          </p:txBody>
        </p:sp>
        <p:sp>
          <p:nvSpPr>
            <p:cNvPr id="58" name="Freeform 416"/>
            <p:cNvSpPr>
              <a:spLocks noChangeArrowheads="1"/>
            </p:cNvSpPr>
            <p:nvPr/>
          </p:nvSpPr>
          <p:spPr bwMode="auto">
            <a:xfrm flipV="1">
              <a:off x="2179083" y="3376609"/>
              <a:ext cx="1412672" cy="1069598"/>
            </a:xfrm>
            <a:custGeom>
              <a:avLst/>
              <a:gdLst>
                <a:gd name="T0" fmla="*/ 0 w 1805817"/>
                <a:gd name="T1" fmla="*/ 0 h 1176336"/>
                <a:gd name="T2" fmla="*/ 9526 w 1805817"/>
                <a:gd name="T3" fmla="*/ 223838 h 1176336"/>
                <a:gd name="T4" fmla="*/ 928689 w 1805817"/>
                <a:gd name="T5" fmla="*/ 223837 h 1176336"/>
                <a:gd name="T6" fmla="*/ 866775 w 1805817"/>
                <a:gd name="T7" fmla="*/ 223835 h 1176336"/>
                <a:gd name="T8" fmla="*/ 1771651 w 1805817"/>
                <a:gd name="T9" fmla="*/ 1176336 h 1176336"/>
                <a:gd name="T10" fmla="*/ 1771651 w 1805817"/>
                <a:gd name="T11" fmla="*/ 862013 h 1176336"/>
                <a:gd name="T12" fmla="*/ 971551 w 1805817"/>
                <a:gd name="T13" fmla="*/ 0 h 1176336"/>
                <a:gd name="T14" fmla="*/ 0 w 1805817"/>
                <a:gd name="T15" fmla="*/ 0 h 1176336"/>
                <a:gd name="T16" fmla="*/ 0 60000 65536"/>
                <a:gd name="T17" fmla="*/ 0 60000 65536"/>
                <a:gd name="T18" fmla="*/ 0 60000 65536"/>
                <a:gd name="T19" fmla="*/ 0 60000 65536"/>
                <a:gd name="T20" fmla="*/ 0 60000 65536"/>
                <a:gd name="T21" fmla="*/ 0 60000 65536"/>
                <a:gd name="T22" fmla="*/ 0 60000 65536"/>
                <a:gd name="T23" fmla="*/ 0 60000 65536"/>
                <a:gd name="T24" fmla="*/ 0 w 1805817"/>
                <a:gd name="T25" fmla="*/ 0 h 1176336"/>
                <a:gd name="T26" fmla="*/ 1805817 w 1805817"/>
                <a:gd name="T27" fmla="*/ 1176336 h 1176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805817" h="1176336">
                  <a:moveTo>
                    <a:pt x="0" y="0"/>
                  </a:moveTo>
                  <a:cubicBezTo>
                    <a:pt x="1587" y="74613"/>
                    <a:pt x="7939" y="149225"/>
                    <a:pt x="9526" y="223838"/>
                  </a:cubicBezTo>
                  <a:lnTo>
                    <a:pt x="928689" y="223837"/>
                  </a:lnTo>
                  <a:lnTo>
                    <a:pt x="866775" y="223835"/>
                  </a:lnTo>
                  <a:lnTo>
                    <a:pt x="1771651" y="1176336"/>
                  </a:lnTo>
                  <a:cubicBezTo>
                    <a:pt x="1805817" y="974957"/>
                    <a:pt x="1771651" y="933752"/>
                    <a:pt x="1771651" y="862013"/>
                  </a:cubicBezTo>
                  <a:lnTo>
                    <a:pt x="971551" y="0"/>
                  </a:lnTo>
                  <a:lnTo>
                    <a:pt x="0" y="0"/>
                  </a:lnTo>
                  <a:close/>
                </a:path>
              </a:pathLst>
            </a:custGeom>
            <a:solidFill>
              <a:srgbClr val="00B050"/>
            </a:solidFill>
            <a:ln w="38100">
              <a:noFill/>
              <a:round/>
              <a:headEnd/>
              <a:tailEnd/>
            </a:ln>
          </p:spPr>
          <p:txBody>
            <a:bodyPr wrap="none" anchor="ctr"/>
            <a:lstStyle/>
            <a:p>
              <a:endParaRPr lang="en-GB">
                <a:solidFill>
                  <a:srgbClr val="000000"/>
                </a:solidFill>
              </a:endParaRPr>
            </a:p>
          </p:txBody>
        </p:sp>
      </p:grpSp>
      <p:grpSp>
        <p:nvGrpSpPr>
          <p:cNvPr id="59" name="Group 58"/>
          <p:cNvGrpSpPr/>
          <p:nvPr/>
        </p:nvGrpSpPr>
        <p:grpSpPr>
          <a:xfrm>
            <a:off x="2052518" y="5282220"/>
            <a:ext cx="1684638" cy="1255261"/>
            <a:chOff x="2052518" y="5282220"/>
            <a:chExt cx="1684638" cy="1255261"/>
          </a:xfrm>
        </p:grpSpPr>
        <p:sp>
          <p:nvSpPr>
            <p:cNvPr id="60" name="Text Box 167"/>
            <p:cNvSpPr txBox="1">
              <a:spLocks noChangeArrowheads="1"/>
            </p:cNvSpPr>
            <p:nvPr/>
          </p:nvSpPr>
          <p:spPr bwMode="auto">
            <a:xfrm>
              <a:off x="2052518" y="5669551"/>
              <a:ext cx="1684638" cy="867930"/>
            </a:xfrm>
            <a:prstGeom prst="rect">
              <a:avLst/>
            </a:prstGeom>
            <a:noFill/>
            <a:ln w="9525">
              <a:noFill/>
              <a:miter lim="800000"/>
              <a:headEnd/>
              <a:tailEnd/>
            </a:ln>
          </p:spPr>
          <p:txBody>
            <a:bodyPr wrap="square">
              <a:spAutoFit/>
            </a:bodyPr>
            <a:lstStyle/>
            <a:p>
              <a:pPr marL="112713" indent="-112713">
                <a:lnSpc>
                  <a:spcPct val="90000"/>
                </a:lnSpc>
                <a:buFont typeface="Wingdings" pitchFamily="2" charset="2"/>
                <a:buChar char="t"/>
              </a:pPr>
              <a:r>
                <a:rPr lang="en-US" sz="800" b="1" dirty="0">
                  <a:solidFill>
                    <a:srgbClr val="0033CC"/>
                  </a:solidFill>
                  <a:latin typeface="Arial"/>
                </a:rPr>
                <a:t>RF &amp; Modulation </a:t>
              </a:r>
            </a:p>
            <a:p>
              <a:pPr marL="112713" indent="-112713">
                <a:lnSpc>
                  <a:spcPct val="90000"/>
                </a:lnSpc>
                <a:buFont typeface="Wingdings" pitchFamily="2" charset="2"/>
                <a:buChar char="t"/>
              </a:pPr>
              <a:r>
                <a:rPr lang="en-US" sz="800" b="1" dirty="0">
                  <a:solidFill>
                    <a:srgbClr val="0033CC"/>
                  </a:solidFill>
                  <a:latin typeface="Arial"/>
                </a:rPr>
                <a:t>Space Link Coding &amp; Sync. </a:t>
              </a:r>
            </a:p>
            <a:p>
              <a:pPr marL="112713" indent="-112713">
                <a:lnSpc>
                  <a:spcPct val="90000"/>
                </a:lnSpc>
                <a:buFont typeface="Wingdings" pitchFamily="2" charset="2"/>
                <a:buChar char="t"/>
              </a:pPr>
              <a:r>
                <a:rPr lang="en-US" sz="800" b="1" dirty="0">
                  <a:solidFill>
                    <a:srgbClr val="0033CC"/>
                  </a:solidFill>
                  <a:latin typeface="Arial"/>
                </a:rPr>
                <a:t>Multi/Hyper Data Compress.</a:t>
              </a:r>
            </a:p>
            <a:p>
              <a:pPr marL="112713" indent="-112713">
                <a:lnSpc>
                  <a:spcPct val="90000"/>
                </a:lnSpc>
                <a:buFont typeface="Wingdings" pitchFamily="2" charset="2"/>
                <a:buChar char="t"/>
              </a:pPr>
              <a:r>
                <a:rPr lang="en-US" sz="800" b="1" dirty="0">
                  <a:solidFill>
                    <a:srgbClr val="0033CC"/>
                  </a:solidFill>
                  <a:latin typeface="Arial"/>
                </a:rPr>
                <a:t>Space Link Protocols </a:t>
              </a:r>
            </a:p>
            <a:p>
              <a:pPr marL="112713" indent="-112713">
                <a:lnSpc>
                  <a:spcPct val="90000"/>
                </a:lnSpc>
                <a:buFont typeface="Wingdings" pitchFamily="2" charset="2"/>
                <a:buChar char="t"/>
              </a:pPr>
              <a:r>
                <a:rPr lang="en-US" sz="800" b="1" dirty="0">
                  <a:solidFill>
                    <a:srgbClr val="0033CC"/>
                  </a:solidFill>
                  <a:latin typeface="Arial"/>
                </a:rPr>
                <a:t>Next Generation Uplink</a:t>
              </a:r>
            </a:p>
            <a:p>
              <a:pPr marL="112713" indent="-112713">
                <a:lnSpc>
                  <a:spcPct val="90000"/>
                </a:lnSpc>
                <a:buFont typeface="Wingdings" pitchFamily="2" charset="2"/>
                <a:buChar char="t"/>
              </a:pPr>
              <a:r>
                <a:rPr lang="en-US" sz="800" b="1" dirty="0">
                  <a:solidFill>
                    <a:srgbClr val="0033CC"/>
                  </a:solidFill>
                  <a:latin typeface="Arial"/>
                </a:rPr>
                <a:t>Space Data Link Security</a:t>
              </a:r>
              <a:endParaRPr lang="en-US" sz="800" b="1" dirty="0">
                <a:solidFill>
                  <a:srgbClr val="FF9900"/>
                </a:solidFill>
                <a:latin typeface="Arial"/>
              </a:endParaRPr>
            </a:p>
            <a:p>
              <a:pPr marL="112713" indent="-112713">
                <a:lnSpc>
                  <a:spcPct val="90000"/>
                </a:lnSpc>
                <a:buFont typeface="Wingdings" pitchFamily="2" charset="2"/>
                <a:buChar char="t"/>
              </a:pPr>
              <a:r>
                <a:rPr lang="en-US" sz="800" b="1" dirty="0" smtClean="0">
                  <a:solidFill>
                    <a:srgbClr val="0033CC"/>
                  </a:solidFill>
                  <a:latin typeface="Arial"/>
                </a:rPr>
                <a:t>Optical </a:t>
              </a:r>
              <a:r>
                <a:rPr lang="en-US" sz="800" b="1" dirty="0">
                  <a:solidFill>
                    <a:srgbClr val="0033CC"/>
                  </a:solidFill>
                  <a:latin typeface="Arial"/>
                </a:rPr>
                <a:t>Coding and </a:t>
              </a:r>
              <a:r>
                <a:rPr lang="en-US" sz="800" b="1" dirty="0" smtClean="0">
                  <a:solidFill>
                    <a:srgbClr val="0033CC"/>
                  </a:solidFill>
                  <a:latin typeface="Arial"/>
                </a:rPr>
                <a:t>Mod</a:t>
              </a:r>
              <a:endParaRPr lang="en-US" sz="800" b="1" dirty="0">
                <a:solidFill>
                  <a:srgbClr val="FF9900"/>
                </a:solidFill>
                <a:latin typeface="Arial"/>
              </a:endParaRPr>
            </a:p>
          </p:txBody>
        </p:sp>
        <p:sp>
          <p:nvSpPr>
            <p:cNvPr id="61" name="Rounded Rectangle 60"/>
            <p:cNvSpPr/>
            <p:nvPr/>
          </p:nvSpPr>
          <p:spPr bwMode="auto">
            <a:xfrm>
              <a:off x="2194349" y="5282220"/>
              <a:ext cx="1386472" cy="363985"/>
            </a:xfrm>
            <a:prstGeom prst="roundRect">
              <a:avLst>
                <a:gd name="adj" fmla="val 16667"/>
              </a:avLst>
            </a:prstGeom>
            <a:solidFill>
              <a:srgbClr val="33CC33"/>
            </a:solidFill>
            <a:ln w="38100">
              <a:noFill/>
              <a:round/>
              <a:headEnd/>
              <a:tailEnd/>
            </a:ln>
          </p:spPr>
          <p:txBody>
            <a:bodyPr wrap="none" rtlCol="0" anchor="ctr"/>
            <a:lstStyle/>
            <a:p>
              <a:pPr algn="ctr" fontAlgn="auto">
                <a:spcBef>
                  <a:spcPts val="0"/>
                </a:spcBef>
                <a:spcAft>
                  <a:spcPts val="0"/>
                </a:spcAft>
                <a:defRPr/>
              </a:pPr>
              <a:r>
                <a:rPr lang="en-US" sz="1050" b="1" dirty="0" smtClean="0">
                  <a:solidFill>
                    <a:srgbClr val="FFFFFF"/>
                  </a:solidFill>
                  <a:latin typeface="Arial Narrow"/>
                  <a:cs typeface="Arial Narrow"/>
                </a:rPr>
                <a:t>Space Link</a:t>
              </a:r>
            </a:p>
            <a:p>
              <a:pPr algn="ctr" fontAlgn="auto">
                <a:spcBef>
                  <a:spcPts val="0"/>
                </a:spcBef>
                <a:spcAft>
                  <a:spcPts val="0"/>
                </a:spcAft>
                <a:defRPr/>
              </a:pPr>
              <a:r>
                <a:rPr lang="en-US" sz="1050" b="1" dirty="0" smtClean="0">
                  <a:solidFill>
                    <a:srgbClr val="FFFFFF"/>
                  </a:solidFill>
                  <a:latin typeface="Arial Narrow"/>
                  <a:cs typeface="Arial Narrow"/>
                </a:rPr>
                <a:t>Services</a:t>
              </a:r>
              <a:endParaRPr lang="en-US" sz="1050" b="1" dirty="0">
                <a:solidFill>
                  <a:srgbClr val="FFFFFF"/>
                </a:solidFill>
                <a:latin typeface="Arial Narrow"/>
                <a:cs typeface="Arial Narrow"/>
              </a:endParaRPr>
            </a:p>
          </p:txBody>
        </p:sp>
      </p:grpSp>
      <p:sp>
        <p:nvSpPr>
          <p:cNvPr id="62" name="Rounded Rectangle 61"/>
          <p:cNvSpPr/>
          <p:nvPr/>
        </p:nvSpPr>
        <p:spPr bwMode="auto">
          <a:xfrm>
            <a:off x="509183" y="1635544"/>
            <a:ext cx="1386472" cy="5049342"/>
          </a:xfrm>
          <a:prstGeom prst="roundRect">
            <a:avLst>
              <a:gd name="adj" fmla="val 16667"/>
            </a:avLst>
          </a:prstGeom>
          <a:gradFill>
            <a:gsLst>
              <a:gs pos="0">
                <a:srgbClr val="9BBCFF"/>
              </a:gs>
              <a:gs pos="100000">
                <a:srgbClr val="E1EBFF"/>
              </a:gs>
            </a:gsLst>
            <a:lin ang="5400000" scaled="0"/>
          </a:gradFill>
          <a:ln w="38100">
            <a:noFill/>
            <a:round/>
            <a:headEnd/>
            <a:tailEnd/>
          </a:ln>
        </p:spPr>
        <p:txBody>
          <a:bodyPr wrap="none" rtlCol="0" anchor="ctr"/>
          <a:lstStyle/>
          <a:p>
            <a:pPr algn="ctr"/>
            <a:endParaRPr lang="en-US">
              <a:solidFill>
                <a:srgbClr val="000000"/>
              </a:solidFill>
            </a:endParaRPr>
          </a:p>
        </p:txBody>
      </p:sp>
      <p:sp>
        <p:nvSpPr>
          <p:cNvPr id="63" name="Slide Number Placeholder 2"/>
          <p:cNvSpPr txBox="1">
            <a:spLocks/>
          </p:cNvSpPr>
          <p:nvPr/>
        </p:nvSpPr>
        <p:spPr>
          <a:xfrm>
            <a:off x="6781800" y="6473825"/>
            <a:ext cx="2133600" cy="231775"/>
          </a:xfrm>
          <a:prstGeom prst="rect">
            <a:avLst/>
          </a:prstGeom>
        </p:spPr>
        <p:txBody>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defRPr/>
            </a:pPr>
            <a:endParaRPr lang="en-US" dirty="0">
              <a:solidFill>
                <a:srgbClr val="000000"/>
              </a:solidFill>
            </a:endParaRPr>
          </a:p>
        </p:txBody>
      </p:sp>
      <p:grpSp>
        <p:nvGrpSpPr>
          <p:cNvPr id="64" name="Group 63"/>
          <p:cNvGrpSpPr/>
          <p:nvPr/>
        </p:nvGrpSpPr>
        <p:grpSpPr>
          <a:xfrm>
            <a:off x="379402" y="5282220"/>
            <a:ext cx="1609200" cy="860022"/>
            <a:chOff x="379402" y="5282220"/>
            <a:chExt cx="1609200" cy="860022"/>
          </a:xfrm>
        </p:grpSpPr>
        <p:sp>
          <p:nvSpPr>
            <p:cNvPr id="65" name="Text Box 380"/>
            <p:cNvSpPr txBox="1">
              <a:spLocks noChangeArrowheads="1"/>
            </p:cNvSpPr>
            <p:nvPr/>
          </p:nvSpPr>
          <p:spPr bwMode="auto">
            <a:xfrm>
              <a:off x="379402" y="5680577"/>
              <a:ext cx="1609200" cy="461665"/>
            </a:xfrm>
            <a:prstGeom prst="rect">
              <a:avLst/>
            </a:prstGeom>
            <a:noFill/>
            <a:ln w="12700">
              <a:noFill/>
              <a:miter lim="800000"/>
              <a:headEnd type="none" w="sm" len="sm"/>
              <a:tailEnd type="none" w="sm" len="sm"/>
            </a:ln>
          </p:spPr>
          <p:txBody>
            <a:bodyPr wrap="square">
              <a:spAutoFit/>
            </a:bodyPr>
            <a:lstStyle/>
            <a:p>
              <a:pPr marL="112713" indent="-112713">
                <a:buFont typeface="Wingdings" pitchFamily="2" charset="2"/>
                <a:buChar char=""/>
              </a:pPr>
              <a:r>
                <a:rPr lang="en-US" sz="800" b="1" dirty="0">
                  <a:solidFill>
                    <a:srgbClr val="0033CC"/>
                  </a:solidFill>
                  <a:latin typeface="Arial"/>
                </a:rPr>
                <a:t>Onboard Wireless WG</a:t>
              </a:r>
              <a:endParaRPr lang="en-US" sz="800" b="1" dirty="0">
                <a:solidFill>
                  <a:srgbClr val="FF0000"/>
                </a:solidFill>
                <a:latin typeface="Arial"/>
              </a:endParaRPr>
            </a:p>
            <a:p>
              <a:pPr marL="112713" indent="-112713">
                <a:buFont typeface="Wingdings" pitchFamily="2" charset="2"/>
                <a:buChar char=""/>
              </a:pPr>
              <a:r>
                <a:rPr lang="en-US" sz="800" b="1" dirty="0">
                  <a:solidFill>
                    <a:srgbClr val="0033CC"/>
                  </a:solidFill>
                  <a:latin typeface="Arial"/>
                </a:rPr>
                <a:t>Application </a:t>
              </a:r>
              <a:r>
                <a:rPr lang="en-US" sz="800" b="1" dirty="0" smtClean="0">
                  <a:solidFill>
                    <a:srgbClr val="0033CC"/>
                  </a:solidFill>
                  <a:latin typeface="Arial"/>
                </a:rPr>
                <a:t>Supt Services (incl. Plug-n-Play)</a:t>
              </a:r>
              <a:endParaRPr lang="en-US" sz="800" b="1" dirty="0">
                <a:solidFill>
                  <a:srgbClr val="0033CC"/>
                </a:solidFill>
                <a:latin typeface="Arial"/>
              </a:endParaRPr>
            </a:p>
          </p:txBody>
        </p:sp>
        <p:sp>
          <p:nvSpPr>
            <p:cNvPr id="66" name="Rounded Rectangle 65"/>
            <p:cNvSpPr/>
            <p:nvPr/>
          </p:nvSpPr>
          <p:spPr bwMode="auto">
            <a:xfrm>
              <a:off x="509183" y="5282220"/>
              <a:ext cx="1386472" cy="363985"/>
            </a:xfrm>
            <a:prstGeom prst="roundRect">
              <a:avLst>
                <a:gd name="adj" fmla="val 16667"/>
              </a:avLst>
            </a:prstGeom>
            <a:solidFill>
              <a:srgbClr val="3D86FD"/>
            </a:solidFill>
            <a:ln w="38100">
              <a:noFill/>
              <a:round/>
              <a:headEnd/>
              <a:tailEnd/>
            </a:ln>
          </p:spPr>
          <p:txBody>
            <a:bodyPr wrap="none" rtlCol="0" anchor="ctr"/>
            <a:lstStyle/>
            <a:p>
              <a:pPr algn="ctr" fontAlgn="auto">
                <a:spcBef>
                  <a:spcPts val="0"/>
                </a:spcBef>
                <a:spcAft>
                  <a:spcPts val="0"/>
                </a:spcAft>
                <a:defRPr/>
              </a:pPr>
              <a:r>
                <a:rPr lang="en-US" sz="1050" b="1" dirty="0" smtClean="0">
                  <a:solidFill>
                    <a:srgbClr val="FFFFFF"/>
                  </a:solidFill>
                  <a:latin typeface="Arial Narrow"/>
                  <a:cs typeface="Arial Narrow"/>
                </a:rPr>
                <a:t>Spacecraft Onboard </a:t>
              </a:r>
            </a:p>
            <a:p>
              <a:pPr algn="ctr" fontAlgn="auto">
                <a:spcBef>
                  <a:spcPts val="0"/>
                </a:spcBef>
                <a:spcAft>
                  <a:spcPts val="0"/>
                </a:spcAft>
                <a:defRPr/>
              </a:pPr>
              <a:r>
                <a:rPr lang="en-US" sz="1050" b="1" dirty="0" smtClean="0">
                  <a:solidFill>
                    <a:srgbClr val="FFFFFF"/>
                  </a:solidFill>
                  <a:latin typeface="Arial Narrow"/>
                  <a:cs typeface="Arial Narrow"/>
                </a:rPr>
                <a:t>Interface Services</a:t>
              </a:r>
              <a:endParaRPr lang="en-US" sz="1050" b="1" dirty="0">
                <a:solidFill>
                  <a:srgbClr val="FFFFFF"/>
                </a:solidFill>
                <a:latin typeface="Arial Narrow"/>
                <a:cs typeface="Arial Narrow"/>
              </a:endParaRPr>
            </a:p>
          </p:txBody>
        </p:sp>
      </p:grpSp>
      <p:grpSp>
        <p:nvGrpSpPr>
          <p:cNvPr id="67" name="Group 376"/>
          <p:cNvGrpSpPr>
            <a:grpSpLocks/>
          </p:cNvGrpSpPr>
          <p:nvPr/>
        </p:nvGrpSpPr>
        <p:grpSpPr bwMode="auto">
          <a:xfrm>
            <a:off x="649778" y="2888515"/>
            <a:ext cx="1937834" cy="1543286"/>
            <a:chOff x="457200" y="2195342"/>
            <a:chExt cx="1955006" cy="1805732"/>
          </a:xfrm>
          <a:effectLst>
            <a:glow rad="63500">
              <a:schemeClr val="accent4">
                <a:satMod val="175000"/>
                <a:alpha val="40000"/>
              </a:schemeClr>
            </a:glow>
          </a:effectLst>
        </p:grpSpPr>
        <p:sp>
          <p:nvSpPr>
            <p:cNvPr id="68" name="Rectangle 67"/>
            <p:cNvSpPr/>
            <p:nvPr/>
          </p:nvSpPr>
          <p:spPr bwMode="auto">
            <a:xfrm>
              <a:off x="1177352" y="2345532"/>
              <a:ext cx="1234854" cy="228711"/>
            </a:xfrm>
            <a:prstGeom prst="rect">
              <a:avLst/>
            </a:prstGeom>
            <a:solidFill>
              <a:schemeClr val="accent1">
                <a:lumMod val="75000"/>
              </a:schemeClr>
            </a:solidFill>
            <a:ln w="38100">
              <a:noFill/>
              <a:round/>
              <a:headEnd/>
              <a:tailEnd/>
            </a:ln>
          </p:spPr>
          <p:txBody>
            <a:bodyPr wrap="none" anchor="ctr"/>
            <a:lstStyle/>
            <a:p>
              <a:pPr>
                <a:defRPr/>
              </a:pPr>
              <a:endParaRPr lang="en-US">
                <a:solidFill>
                  <a:srgbClr val="000000"/>
                </a:solidFill>
              </a:endParaRPr>
            </a:p>
          </p:txBody>
        </p:sp>
        <p:sp>
          <p:nvSpPr>
            <p:cNvPr id="69" name="Rectangle 68"/>
            <p:cNvSpPr/>
            <p:nvPr/>
          </p:nvSpPr>
          <p:spPr bwMode="auto">
            <a:xfrm>
              <a:off x="457200" y="2952251"/>
              <a:ext cx="955581" cy="228711"/>
            </a:xfrm>
            <a:prstGeom prst="rect">
              <a:avLst/>
            </a:prstGeom>
            <a:solidFill>
              <a:schemeClr val="accent1">
                <a:lumMod val="75000"/>
              </a:schemeClr>
            </a:solidFill>
            <a:ln w="38100">
              <a:noFill/>
              <a:round/>
              <a:headEnd/>
              <a:tailEnd/>
            </a:ln>
          </p:spPr>
          <p:txBody>
            <a:bodyPr wrap="none" anchor="ctr"/>
            <a:lstStyle/>
            <a:p>
              <a:pPr>
                <a:defRPr/>
              </a:pPr>
              <a:endParaRPr lang="en-US">
                <a:solidFill>
                  <a:srgbClr val="000000"/>
                </a:solidFill>
              </a:endParaRPr>
            </a:p>
          </p:txBody>
        </p:sp>
        <p:sp>
          <p:nvSpPr>
            <p:cNvPr id="70" name="Rectangle 69"/>
            <p:cNvSpPr/>
            <p:nvPr/>
          </p:nvSpPr>
          <p:spPr bwMode="auto">
            <a:xfrm>
              <a:off x="609661" y="3772363"/>
              <a:ext cx="956870" cy="228711"/>
            </a:xfrm>
            <a:prstGeom prst="rect">
              <a:avLst/>
            </a:prstGeom>
            <a:solidFill>
              <a:schemeClr val="accent1">
                <a:lumMod val="75000"/>
              </a:schemeClr>
            </a:solidFill>
            <a:ln w="38100">
              <a:noFill/>
              <a:round/>
              <a:headEnd/>
              <a:tailEnd/>
            </a:ln>
          </p:spPr>
          <p:txBody>
            <a:bodyPr wrap="none" anchor="ctr"/>
            <a:lstStyle/>
            <a:p>
              <a:pPr>
                <a:defRPr/>
              </a:pPr>
              <a:endParaRPr lang="en-US">
                <a:solidFill>
                  <a:srgbClr val="000000"/>
                </a:solidFill>
              </a:endParaRPr>
            </a:p>
          </p:txBody>
        </p:sp>
        <p:sp>
          <p:nvSpPr>
            <p:cNvPr id="71" name="Rectangle 70"/>
            <p:cNvSpPr/>
            <p:nvPr/>
          </p:nvSpPr>
          <p:spPr bwMode="auto">
            <a:xfrm rot="1532171">
              <a:off x="619139" y="2195342"/>
              <a:ext cx="660713" cy="232863"/>
            </a:xfrm>
            <a:prstGeom prst="rect">
              <a:avLst/>
            </a:prstGeom>
            <a:solidFill>
              <a:schemeClr val="accent1">
                <a:lumMod val="75000"/>
              </a:schemeClr>
            </a:solidFill>
            <a:ln w="38100">
              <a:noFill/>
              <a:round/>
              <a:headEnd/>
              <a:tailEnd/>
            </a:ln>
          </p:spPr>
          <p:txBody>
            <a:bodyPr wrap="none" anchor="ctr"/>
            <a:lstStyle/>
            <a:p>
              <a:pPr>
                <a:defRPr/>
              </a:pPr>
              <a:endParaRPr lang="en-US">
                <a:solidFill>
                  <a:srgbClr val="000000"/>
                </a:solidFill>
              </a:endParaRPr>
            </a:p>
          </p:txBody>
        </p:sp>
      </p:grpSp>
      <p:sp>
        <p:nvSpPr>
          <p:cNvPr id="72" name="Rectangle 418"/>
          <p:cNvSpPr>
            <a:spLocks noChangeArrowheads="1"/>
          </p:cNvSpPr>
          <p:nvPr/>
        </p:nvSpPr>
        <p:spPr bwMode="auto">
          <a:xfrm rot="1717673">
            <a:off x="1490439" y="2722026"/>
            <a:ext cx="1308155" cy="195470"/>
          </a:xfrm>
          <a:prstGeom prst="rect">
            <a:avLst/>
          </a:prstGeom>
          <a:solidFill>
            <a:srgbClr val="00B050"/>
          </a:solidFill>
          <a:ln w="38100">
            <a:noFill/>
            <a:round/>
            <a:headEnd/>
            <a:tailEnd/>
          </a:ln>
          <a:effectLst>
            <a:glow rad="63500">
              <a:schemeClr val="accent4">
                <a:satMod val="175000"/>
                <a:alpha val="40000"/>
              </a:schemeClr>
            </a:glow>
          </a:effectLst>
        </p:spPr>
        <p:txBody>
          <a:bodyPr wrap="none" anchor="ctr"/>
          <a:lstStyle/>
          <a:p>
            <a:endParaRPr lang="en-GB">
              <a:solidFill>
                <a:srgbClr val="000000"/>
              </a:solidFill>
            </a:endParaRPr>
          </a:p>
        </p:txBody>
      </p:sp>
      <p:sp>
        <p:nvSpPr>
          <p:cNvPr id="73" name="Rectangle 419"/>
          <p:cNvSpPr>
            <a:spLocks noChangeArrowheads="1"/>
          </p:cNvSpPr>
          <p:nvPr/>
        </p:nvSpPr>
        <p:spPr bwMode="auto">
          <a:xfrm rot="19983654">
            <a:off x="1569108" y="3238850"/>
            <a:ext cx="1306582" cy="195470"/>
          </a:xfrm>
          <a:prstGeom prst="rect">
            <a:avLst/>
          </a:prstGeom>
          <a:solidFill>
            <a:srgbClr val="00B050"/>
          </a:solidFill>
          <a:ln w="38100">
            <a:noFill/>
            <a:round/>
            <a:headEnd/>
            <a:tailEnd/>
          </a:ln>
          <a:effectLst>
            <a:glow rad="63500">
              <a:schemeClr val="accent4">
                <a:satMod val="175000"/>
                <a:alpha val="40000"/>
              </a:schemeClr>
            </a:glow>
          </a:effectLst>
        </p:spPr>
        <p:txBody>
          <a:bodyPr wrap="none" anchor="ctr"/>
          <a:lstStyle/>
          <a:p>
            <a:endParaRPr lang="en-GB">
              <a:solidFill>
                <a:srgbClr val="000000"/>
              </a:solidFill>
            </a:endParaRPr>
          </a:p>
        </p:txBody>
      </p:sp>
      <p:sp>
        <p:nvSpPr>
          <p:cNvPr id="74" name="Rectangle 377"/>
          <p:cNvSpPr>
            <a:spLocks noChangeArrowheads="1"/>
          </p:cNvSpPr>
          <p:nvPr/>
        </p:nvSpPr>
        <p:spPr bwMode="auto">
          <a:xfrm>
            <a:off x="1603740" y="2378885"/>
            <a:ext cx="1308156" cy="195470"/>
          </a:xfrm>
          <a:prstGeom prst="rect">
            <a:avLst/>
          </a:prstGeom>
          <a:solidFill>
            <a:srgbClr val="00B050"/>
          </a:solidFill>
          <a:ln w="38100">
            <a:noFill/>
            <a:round/>
            <a:headEnd/>
            <a:tailEnd/>
          </a:ln>
          <a:effectLst>
            <a:glow rad="63500">
              <a:schemeClr val="accent4">
                <a:satMod val="175000"/>
                <a:alpha val="40000"/>
              </a:schemeClr>
            </a:glow>
          </a:effectLst>
        </p:spPr>
        <p:txBody>
          <a:bodyPr wrap="none" anchor="ctr"/>
          <a:lstStyle/>
          <a:p>
            <a:endParaRPr lang="en-GB">
              <a:solidFill>
                <a:srgbClr val="000000"/>
              </a:solidFill>
            </a:endParaRPr>
          </a:p>
        </p:txBody>
      </p:sp>
      <p:grpSp>
        <p:nvGrpSpPr>
          <p:cNvPr id="75" name="Group 410"/>
          <p:cNvGrpSpPr/>
          <p:nvPr/>
        </p:nvGrpSpPr>
        <p:grpSpPr>
          <a:xfrm>
            <a:off x="6037820" y="2705022"/>
            <a:ext cx="1479482" cy="1285495"/>
            <a:chOff x="6482411" y="2137070"/>
            <a:chExt cx="997822" cy="1239689"/>
          </a:xfrm>
          <a:effectLst>
            <a:glow rad="63500">
              <a:schemeClr val="accent4">
                <a:satMod val="175000"/>
                <a:alpha val="40000"/>
              </a:schemeClr>
            </a:glow>
          </a:effectLst>
        </p:grpSpPr>
        <p:cxnSp>
          <p:nvCxnSpPr>
            <p:cNvPr id="76" name="Straight Connector 452"/>
            <p:cNvCxnSpPr>
              <a:cxnSpLocks noChangeShapeType="1"/>
            </p:cNvCxnSpPr>
            <p:nvPr/>
          </p:nvCxnSpPr>
          <p:spPr bwMode="ltGray">
            <a:xfrm>
              <a:off x="6482411" y="2137070"/>
              <a:ext cx="997822" cy="4066"/>
            </a:xfrm>
            <a:prstGeom prst="line">
              <a:avLst/>
            </a:prstGeom>
            <a:noFill/>
            <a:ln w="127000">
              <a:solidFill>
                <a:srgbClr val="FF66CC"/>
              </a:solidFill>
              <a:round/>
              <a:headEnd/>
              <a:tailEnd/>
            </a:ln>
            <a:effectLst/>
          </p:spPr>
        </p:cxnSp>
        <p:cxnSp>
          <p:nvCxnSpPr>
            <p:cNvPr id="77" name="Straight Connector 452"/>
            <p:cNvCxnSpPr>
              <a:cxnSpLocks noChangeShapeType="1"/>
            </p:cNvCxnSpPr>
            <p:nvPr/>
          </p:nvCxnSpPr>
          <p:spPr bwMode="ltGray">
            <a:xfrm>
              <a:off x="6496698" y="3367152"/>
              <a:ext cx="872263" cy="5872"/>
            </a:xfrm>
            <a:prstGeom prst="line">
              <a:avLst/>
            </a:prstGeom>
            <a:noFill/>
            <a:ln w="127000">
              <a:solidFill>
                <a:srgbClr val="FF66CC"/>
              </a:solidFill>
              <a:round/>
              <a:headEnd/>
              <a:tailEnd/>
            </a:ln>
            <a:effectLst/>
          </p:spPr>
        </p:cxnSp>
        <p:sp>
          <p:nvSpPr>
            <p:cNvPr id="78" name="Freeform 492"/>
            <p:cNvSpPr>
              <a:spLocks noChangeArrowheads="1"/>
            </p:cNvSpPr>
            <p:nvPr/>
          </p:nvSpPr>
          <p:spPr bwMode="ltGray">
            <a:xfrm flipV="1">
              <a:off x="6698456" y="2140418"/>
              <a:ext cx="697708" cy="1227339"/>
            </a:xfrm>
            <a:custGeom>
              <a:avLst/>
              <a:gdLst>
                <a:gd name="T0" fmla="*/ 1543050 w 1543050"/>
                <a:gd name="T1" fmla="*/ 1610392 h 1436156"/>
                <a:gd name="T2" fmla="*/ 1535905 w 1543050"/>
                <a:gd name="T3" fmla="*/ 1621034 h 1436156"/>
                <a:gd name="T4" fmla="*/ 1276350 w 1543050"/>
                <a:gd name="T5" fmla="*/ 1613042 h 1436156"/>
                <a:gd name="T6" fmla="*/ 254794 w 1543050"/>
                <a:gd name="T7" fmla="*/ 2714 h 1436156"/>
                <a:gd name="T8" fmla="*/ 0 w 1543050"/>
                <a:gd name="T9" fmla="*/ 0 h 1436156"/>
                <a:gd name="T10" fmla="*/ 0 60000 65536"/>
                <a:gd name="T11" fmla="*/ 0 60000 65536"/>
                <a:gd name="T12" fmla="*/ 0 60000 65536"/>
                <a:gd name="T13" fmla="*/ 0 60000 65536"/>
                <a:gd name="T14" fmla="*/ 0 60000 65536"/>
                <a:gd name="T15" fmla="*/ 0 w 1543050"/>
                <a:gd name="T16" fmla="*/ 0 h 1436156"/>
                <a:gd name="T17" fmla="*/ 1543050 w 1543050"/>
                <a:gd name="T18" fmla="*/ 1436156 h 1436156"/>
              </a:gdLst>
              <a:ahLst/>
              <a:cxnLst>
                <a:cxn ang="T10">
                  <a:pos x="T0" y="T1"/>
                </a:cxn>
                <a:cxn ang="T11">
                  <a:pos x="T2" y="T3"/>
                </a:cxn>
                <a:cxn ang="T12">
                  <a:pos x="T4" y="T5"/>
                </a:cxn>
                <a:cxn ang="T13">
                  <a:pos x="T6" y="T7"/>
                </a:cxn>
                <a:cxn ang="T14">
                  <a:pos x="T8" y="T9"/>
                </a:cxn>
              </a:cxnLst>
              <a:rect l="T15" t="T16" r="T17" b="T18"/>
              <a:pathLst>
                <a:path w="1543050" h="1436156">
                  <a:moveTo>
                    <a:pt x="1543050" y="1426727"/>
                  </a:moveTo>
                  <a:lnTo>
                    <a:pt x="1535905" y="1436156"/>
                  </a:lnTo>
                  <a:lnTo>
                    <a:pt x="1276350" y="1429075"/>
                  </a:lnTo>
                  <a:lnTo>
                    <a:pt x="254794" y="2405"/>
                  </a:lnTo>
                  <a:lnTo>
                    <a:pt x="0" y="0"/>
                  </a:lnTo>
                </a:path>
              </a:pathLst>
            </a:custGeom>
            <a:noFill/>
            <a:ln w="127000">
              <a:solidFill>
                <a:srgbClr val="FF66CC"/>
              </a:solidFill>
              <a:round/>
              <a:headEnd/>
              <a:tailEnd/>
            </a:ln>
          </p:spPr>
          <p:txBody>
            <a:bodyPr wrap="none" anchor="ctr"/>
            <a:lstStyle/>
            <a:p>
              <a:endParaRPr lang="en-GB">
                <a:solidFill>
                  <a:srgbClr val="000000"/>
                </a:solidFill>
              </a:endParaRPr>
            </a:p>
          </p:txBody>
        </p:sp>
        <p:sp>
          <p:nvSpPr>
            <p:cNvPr id="79" name="Freeform 492"/>
            <p:cNvSpPr>
              <a:spLocks noChangeArrowheads="1"/>
            </p:cNvSpPr>
            <p:nvPr/>
          </p:nvSpPr>
          <p:spPr bwMode="ltGray">
            <a:xfrm flipH="1" flipV="1">
              <a:off x="6712741" y="2141417"/>
              <a:ext cx="702469" cy="1235342"/>
            </a:xfrm>
            <a:custGeom>
              <a:avLst/>
              <a:gdLst>
                <a:gd name="T0" fmla="*/ 465839 w 1633665"/>
                <a:gd name="T1" fmla="*/ 1693107 h 1443850"/>
                <a:gd name="T2" fmla="*/ 389789 w 1633665"/>
                <a:gd name="T3" fmla="*/ 1695863 h 1443850"/>
                <a:gd name="T4" fmla="*/ 68255 w 1633665"/>
                <a:gd name="T5" fmla="*/ 5198 h 1443850"/>
                <a:gd name="T6" fmla="*/ 0 w 1633665"/>
                <a:gd name="T7" fmla="*/ 0 h 1443850"/>
                <a:gd name="T8" fmla="*/ 0 60000 65536"/>
                <a:gd name="T9" fmla="*/ 0 60000 65536"/>
                <a:gd name="T10" fmla="*/ 0 60000 65536"/>
                <a:gd name="T11" fmla="*/ 0 60000 65536"/>
                <a:gd name="T12" fmla="*/ 0 w 1633665"/>
                <a:gd name="T13" fmla="*/ 0 h 1443850"/>
                <a:gd name="T14" fmla="*/ 1633665 w 1633665"/>
                <a:gd name="T15" fmla="*/ 1443850 h 1443850"/>
              </a:gdLst>
              <a:ahLst/>
              <a:cxnLst>
                <a:cxn ang="T8">
                  <a:pos x="T0" y="T1"/>
                </a:cxn>
                <a:cxn ang="T9">
                  <a:pos x="T2" y="T3"/>
                </a:cxn>
                <a:cxn ang="T10">
                  <a:pos x="T4" y="T5"/>
                </a:cxn>
                <a:cxn ang="T11">
                  <a:pos x="T6" y="T7"/>
                </a:cxn>
              </a:cxnLst>
              <a:rect l="T12" t="T13" r="T14" b="T15"/>
              <a:pathLst>
                <a:path w="1633665" h="1443850">
                  <a:moveTo>
                    <a:pt x="1633665" y="1441503"/>
                  </a:moveTo>
                  <a:lnTo>
                    <a:pt x="1366965" y="1443850"/>
                  </a:lnTo>
                  <a:lnTo>
                    <a:pt x="239371" y="4426"/>
                  </a:lnTo>
                  <a:lnTo>
                    <a:pt x="0" y="0"/>
                  </a:lnTo>
                </a:path>
              </a:pathLst>
            </a:custGeom>
            <a:noFill/>
            <a:ln w="127000">
              <a:solidFill>
                <a:srgbClr val="FF66CC"/>
              </a:solidFill>
              <a:round/>
              <a:headEnd/>
              <a:tailEnd/>
            </a:ln>
          </p:spPr>
          <p:txBody>
            <a:bodyPr wrap="none" anchor="ctr"/>
            <a:lstStyle/>
            <a:p>
              <a:endParaRPr lang="en-GB">
                <a:solidFill>
                  <a:srgbClr val="000000"/>
                </a:solidFill>
              </a:endParaRPr>
            </a:p>
          </p:txBody>
        </p:sp>
      </p:grpSp>
      <p:grpSp>
        <p:nvGrpSpPr>
          <p:cNvPr id="80" name="Group 79"/>
          <p:cNvGrpSpPr/>
          <p:nvPr/>
        </p:nvGrpSpPr>
        <p:grpSpPr>
          <a:xfrm>
            <a:off x="766428" y="1984334"/>
            <a:ext cx="5004584" cy="2753626"/>
            <a:chOff x="766428" y="1984334"/>
            <a:chExt cx="5004584" cy="2753626"/>
          </a:xfrm>
        </p:grpSpPr>
        <p:sp>
          <p:nvSpPr>
            <p:cNvPr id="81" name="Freeform 492"/>
            <p:cNvSpPr>
              <a:spLocks noChangeArrowheads="1"/>
            </p:cNvSpPr>
            <p:nvPr/>
          </p:nvSpPr>
          <p:spPr bwMode="ltGray">
            <a:xfrm flipH="1" flipV="1">
              <a:off x="4426560" y="2758645"/>
              <a:ext cx="1197628" cy="1239474"/>
            </a:xfrm>
            <a:custGeom>
              <a:avLst/>
              <a:gdLst>
                <a:gd name="T0" fmla="*/ 465839 w 1633665"/>
                <a:gd name="T1" fmla="*/ 1693107 h 1443850"/>
                <a:gd name="T2" fmla="*/ 389789 w 1633665"/>
                <a:gd name="T3" fmla="*/ 1695863 h 1443850"/>
                <a:gd name="T4" fmla="*/ 68255 w 1633665"/>
                <a:gd name="T5" fmla="*/ 5198 h 1443850"/>
                <a:gd name="T6" fmla="*/ 0 w 1633665"/>
                <a:gd name="T7" fmla="*/ 0 h 1443850"/>
                <a:gd name="T8" fmla="*/ 0 60000 65536"/>
                <a:gd name="T9" fmla="*/ 0 60000 65536"/>
                <a:gd name="T10" fmla="*/ 0 60000 65536"/>
                <a:gd name="T11" fmla="*/ 0 60000 65536"/>
                <a:gd name="T12" fmla="*/ 0 w 1633665"/>
                <a:gd name="T13" fmla="*/ 0 h 1443850"/>
                <a:gd name="T14" fmla="*/ 1633665 w 1633665"/>
                <a:gd name="T15" fmla="*/ 1443850 h 1443850"/>
              </a:gdLst>
              <a:ahLst/>
              <a:cxnLst>
                <a:cxn ang="T8">
                  <a:pos x="T0" y="T1"/>
                </a:cxn>
                <a:cxn ang="T9">
                  <a:pos x="T2" y="T3"/>
                </a:cxn>
                <a:cxn ang="T10">
                  <a:pos x="T4" y="T5"/>
                </a:cxn>
                <a:cxn ang="T11">
                  <a:pos x="T6" y="T7"/>
                </a:cxn>
              </a:cxnLst>
              <a:rect l="T12" t="T13" r="T14" b="T15"/>
              <a:pathLst>
                <a:path w="1633665" h="1443850">
                  <a:moveTo>
                    <a:pt x="1633665" y="1441503"/>
                  </a:moveTo>
                  <a:lnTo>
                    <a:pt x="1366965" y="1443850"/>
                  </a:lnTo>
                  <a:lnTo>
                    <a:pt x="239371" y="4426"/>
                  </a:lnTo>
                  <a:lnTo>
                    <a:pt x="0" y="0"/>
                  </a:lnTo>
                </a:path>
              </a:pathLst>
            </a:custGeom>
            <a:noFill/>
            <a:ln w="127000">
              <a:solidFill>
                <a:srgbClr val="FF66CC"/>
              </a:solidFill>
              <a:round/>
              <a:headEnd/>
              <a:tailEnd/>
            </a:ln>
          </p:spPr>
          <p:txBody>
            <a:bodyPr wrap="none" anchor="ctr"/>
            <a:lstStyle/>
            <a:p>
              <a:endParaRPr lang="en-GB">
                <a:solidFill>
                  <a:srgbClr val="000000"/>
                </a:solidFill>
              </a:endParaRPr>
            </a:p>
          </p:txBody>
        </p:sp>
        <p:sp>
          <p:nvSpPr>
            <p:cNvPr id="82" name="Freeform 448"/>
            <p:cNvSpPr>
              <a:spLocks noChangeArrowheads="1"/>
            </p:cNvSpPr>
            <p:nvPr/>
          </p:nvSpPr>
          <p:spPr bwMode="ltGray">
            <a:xfrm flipV="1">
              <a:off x="4142543" y="2747651"/>
              <a:ext cx="1626571" cy="6109"/>
            </a:xfrm>
            <a:custGeom>
              <a:avLst/>
              <a:gdLst>
                <a:gd name="T0" fmla="*/ 0 w 1846264"/>
                <a:gd name="T1" fmla="*/ 7144 h 7144"/>
                <a:gd name="T2" fmla="*/ 8292252 w 1846264"/>
                <a:gd name="T3" fmla="*/ 0 h 7144"/>
                <a:gd name="T4" fmla="*/ 0 60000 65536"/>
                <a:gd name="T5" fmla="*/ 0 60000 65536"/>
                <a:gd name="T6" fmla="*/ 0 w 1846264"/>
                <a:gd name="T7" fmla="*/ 0 h 7144"/>
                <a:gd name="T8" fmla="*/ 1846264 w 1846264"/>
                <a:gd name="T9" fmla="*/ 7144 h 7144"/>
              </a:gdLst>
              <a:ahLst/>
              <a:cxnLst>
                <a:cxn ang="T4">
                  <a:pos x="T0" y="T1"/>
                </a:cxn>
                <a:cxn ang="T5">
                  <a:pos x="T2" y="T3"/>
                </a:cxn>
              </a:cxnLst>
              <a:rect l="T6" t="T7" r="T8" b="T9"/>
              <a:pathLst>
                <a:path w="1846264" h="7144">
                  <a:moveTo>
                    <a:pt x="0" y="7144"/>
                  </a:moveTo>
                  <a:lnTo>
                    <a:pt x="1846264" y="0"/>
                  </a:lnTo>
                </a:path>
              </a:pathLst>
            </a:custGeom>
            <a:noFill/>
            <a:ln w="127000">
              <a:solidFill>
                <a:srgbClr val="FF66CC"/>
              </a:solidFill>
              <a:round/>
              <a:headEnd/>
              <a:tailEnd/>
            </a:ln>
          </p:spPr>
          <p:txBody>
            <a:bodyPr/>
            <a:lstStyle/>
            <a:p>
              <a:endParaRPr lang="en-GB">
                <a:solidFill>
                  <a:srgbClr val="000000"/>
                </a:solidFill>
              </a:endParaRPr>
            </a:p>
          </p:txBody>
        </p:sp>
        <p:sp>
          <p:nvSpPr>
            <p:cNvPr id="83" name="Freeform 492"/>
            <p:cNvSpPr>
              <a:spLocks noChangeArrowheads="1"/>
            </p:cNvSpPr>
            <p:nvPr/>
          </p:nvSpPr>
          <p:spPr bwMode="ltGray">
            <a:xfrm flipV="1">
              <a:off x="4419684" y="2735398"/>
              <a:ext cx="1229893" cy="1237973"/>
            </a:xfrm>
            <a:custGeom>
              <a:avLst/>
              <a:gdLst>
                <a:gd name="T0" fmla="*/ 1543050 w 1543050"/>
                <a:gd name="T1" fmla="*/ 1610392 h 1436156"/>
                <a:gd name="T2" fmla="*/ 1535905 w 1543050"/>
                <a:gd name="T3" fmla="*/ 1621034 h 1436156"/>
                <a:gd name="T4" fmla="*/ 1276350 w 1543050"/>
                <a:gd name="T5" fmla="*/ 1613042 h 1436156"/>
                <a:gd name="T6" fmla="*/ 254794 w 1543050"/>
                <a:gd name="T7" fmla="*/ 2714 h 1436156"/>
                <a:gd name="T8" fmla="*/ 0 w 1543050"/>
                <a:gd name="T9" fmla="*/ 0 h 1436156"/>
                <a:gd name="T10" fmla="*/ 0 60000 65536"/>
                <a:gd name="T11" fmla="*/ 0 60000 65536"/>
                <a:gd name="T12" fmla="*/ 0 60000 65536"/>
                <a:gd name="T13" fmla="*/ 0 60000 65536"/>
                <a:gd name="T14" fmla="*/ 0 60000 65536"/>
                <a:gd name="T15" fmla="*/ 0 w 1543050"/>
                <a:gd name="T16" fmla="*/ 0 h 1436156"/>
                <a:gd name="T17" fmla="*/ 1543050 w 1543050"/>
                <a:gd name="T18" fmla="*/ 1436156 h 1436156"/>
                <a:gd name="connsiteX0" fmla="*/ 1543050 w 1543050"/>
                <a:gd name="connsiteY0" fmla="*/ 1426727 h 1436156"/>
                <a:gd name="connsiteX1" fmla="*/ 1535905 w 1543050"/>
                <a:gd name="connsiteY1" fmla="*/ 1436156 h 1436156"/>
                <a:gd name="connsiteX2" fmla="*/ 1273363 w 1543050"/>
                <a:gd name="connsiteY2" fmla="*/ 1412500 h 1436156"/>
                <a:gd name="connsiteX3" fmla="*/ 254794 w 1543050"/>
                <a:gd name="connsiteY3" fmla="*/ 2405 h 1436156"/>
                <a:gd name="connsiteX4" fmla="*/ 0 w 1543050"/>
                <a:gd name="connsiteY4" fmla="*/ 0 h 1436156"/>
                <a:gd name="connsiteX0" fmla="*/ 1543050 w 1543050"/>
                <a:gd name="connsiteY0" fmla="*/ 1426727 h 1436156"/>
                <a:gd name="connsiteX1" fmla="*/ 1535905 w 1543050"/>
                <a:gd name="connsiteY1" fmla="*/ 1436156 h 1436156"/>
                <a:gd name="connsiteX2" fmla="*/ 1273363 w 1543050"/>
                <a:gd name="connsiteY2" fmla="*/ 1412500 h 1436156"/>
                <a:gd name="connsiteX3" fmla="*/ 254794 w 1543050"/>
                <a:gd name="connsiteY3" fmla="*/ 2405 h 1436156"/>
                <a:gd name="connsiteX4" fmla="*/ 0 w 1543050"/>
                <a:gd name="connsiteY4" fmla="*/ 0 h 1436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3050" h="1436156">
                  <a:moveTo>
                    <a:pt x="1543050" y="1426727"/>
                  </a:moveTo>
                  <a:lnTo>
                    <a:pt x="1535905" y="1436156"/>
                  </a:lnTo>
                  <a:cubicBezTo>
                    <a:pt x="1448391" y="1428271"/>
                    <a:pt x="1474405" y="1412097"/>
                    <a:pt x="1273363" y="1412500"/>
                  </a:cubicBezTo>
                  <a:lnTo>
                    <a:pt x="254794" y="2405"/>
                  </a:lnTo>
                  <a:lnTo>
                    <a:pt x="0" y="0"/>
                  </a:lnTo>
                </a:path>
              </a:pathLst>
            </a:custGeom>
            <a:noFill/>
            <a:ln w="127000">
              <a:solidFill>
                <a:srgbClr val="FF66CC"/>
              </a:solidFill>
              <a:round/>
              <a:headEnd/>
              <a:tailEnd/>
            </a:ln>
          </p:spPr>
          <p:txBody>
            <a:bodyPr wrap="none" anchor="ctr"/>
            <a:lstStyle/>
            <a:p>
              <a:endParaRPr lang="en-GB">
                <a:solidFill>
                  <a:srgbClr val="000000"/>
                </a:solidFill>
              </a:endParaRPr>
            </a:p>
          </p:txBody>
        </p:sp>
        <p:sp>
          <p:nvSpPr>
            <p:cNvPr id="84" name="Freeform 443"/>
            <p:cNvSpPr>
              <a:spLocks noChangeArrowheads="1"/>
            </p:cNvSpPr>
            <p:nvPr/>
          </p:nvSpPr>
          <p:spPr bwMode="ltGray">
            <a:xfrm flipV="1">
              <a:off x="4144441" y="3989699"/>
              <a:ext cx="1626571" cy="6109"/>
            </a:xfrm>
            <a:custGeom>
              <a:avLst/>
              <a:gdLst>
                <a:gd name="T0" fmla="*/ 0 w 1846264"/>
                <a:gd name="T1" fmla="*/ 7144 h 7144"/>
                <a:gd name="T2" fmla="*/ 8292252 w 1846264"/>
                <a:gd name="T3" fmla="*/ 0 h 7144"/>
                <a:gd name="T4" fmla="*/ 0 60000 65536"/>
                <a:gd name="T5" fmla="*/ 0 60000 65536"/>
                <a:gd name="T6" fmla="*/ 0 w 1846264"/>
                <a:gd name="T7" fmla="*/ 0 h 7144"/>
                <a:gd name="T8" fmla="*/ 1846264 w 1846264"/>
                <a:gd name="T9" fmla="*/ 7144 h 7144"/>
              </a:gdLst>
              <a:ahLst/>
              <a:cxnLst>
                <a:cxn ang="T4">
                  <a:pos x="T0" y="T1"/>
                </a:cxn>
                <a:cxn ang="T5">
                  <a:pos x="T2" y="T3"/>
                </a:cxn>
              </a:cxnLst>
              <a:rect l="T6" t="T7" r="T8" b="T9"/>
              <a:pathLst>
                <a:path w="1846264" h="7144">
                  <a:moveTo>
                    <a:pt x="0" y="7144"/>
                  </a:moveTo>
                  <a:lnTo>
                    <a:pt x="1846264" y="0"/>
                  </a:lnTo>
                </a:path>
              </a:pathLst>
            </a:custGeom>
            <a:noFill/>
            <a:ln w="127000">
              <a:solidFill>
                <a:srgbClr val="FF66CC"/>
              </a:solidFill>
              <a:round/>
              <a:headEnd/>
              <a:tailEnd/>
            </a:ln>
          </p:spPr>
          <p:txBody>
            <a:bodyPr/>
            <a:lstStyle/>
            <a:p>
              <a:endParaRPr lang="en-GB">
                <a:solidFill>
                  <a:srgbClr val="000000"/>
                </a:solidFill>
              </a:endParaRPr>
            </a:p>
          </p:txBody>
        </p:sp>
        <p:sp>
          <p:nvSpPr>
            <p:cNvPr id="85" name="Freeform 492"/>
            <p:cNvSpPr>
              <a:spLocks noChangeArrowheads="1"/>
            </p:cNvSpPr>
            <p:nvPr/>
          </p:nvSpPr>
          <p:spPr bwMode="ltGray">
            <a:xfrm flipV="1">
              <a:off x="2603466" y="1984334"/>
              <a:ext cx="1227732" cy="753310"/>
            </a:xfrm>
            <a:custGeom>
              <a:avLst/>
              <a:gdLst>
                <a:gd name="T0" fmla="*/ 1238249 w 1238249"/>
                <a:gd name="T1" fmla="*/ 0 h 896285"/>
                <a:gd name="T2" fmla="*/ 812006 w 1238249"/>
                <a:gd name="T3" fmla="*/ 686704 h 896285"/>
                <a:gd name="T4" fmla="*/ 0 w 1238249"/>
                <a:gd name="T5" fmla="*/ 692317 h 896285"/>
                <a:gd name="T6" fmla="*/ 0 60000 65536"/>
                <a:gd name="T7" fmla="*/ 0 60000 65536"/>
                <a:gd name="T8" fmla="*/ 0 60000 65536"/>
                <a:gd name="T9" fmla="*/ 0 w 1238249"/>
                <a:gd name="T10" fmla="*/ 0 h 896285"/>
                <a:gd name="T11" fmla="*/ 1238249 w 1238249"/>
                <a:gd name="T12" fmla="*/ 896285 h 896285"/>
              </a:gdLst>
              <a:ahLst/>
              <a:cxnLst>
                <a:cxn ang="T6">
                  <a:pos x="T0" y="T1"/>
                </a:cxn>
                <a:cxn ang="T7">
                  <a:pos x="T2" y="T3"/>
                </a:cxn>
                <a:cxn ang="T8">
                  <a:pos x="T4" y="T5"/>
                </a:cxn>
              </a:cxnLst>
              <a:rect l="T9" t="T10" r="T11" b="T12"/>
              <a:pathLst>
                <a:path w="1238249" h="896285">
                  <a:moveTo>
                    <a:pt x="1238249" y="0"/>
                  </a:moveTo>
                  <a:lnTo>
                    <a:pt x="812006" y="889018"/>
                  </a:lnTo>
                  <a:lnTo>
                    <a:pt x="0" y="896285"/>
                  </a:lnTo>
                </a:path>
              </a:pathLst>
            </a:custGeom>
            <a:noFill/>
            <a:ln w="127000">
              <a:solidFill>
                <a:srgbClr val="FF66CC"/>
              </a:solidFill>
              <a:round/>
              <a:headEnd/>
              <a:tailEnd/>
            </a:ln>
          </p:spPr>
          <p:txBody>
            <a:bodyPr wrap="none" anchor="ctr"/>
            <a:lstStyle/>
            <a:p>
              <a:endParaRPr lang="en-GB">
                <a:solidFill>
                  <a:srgbClr val="000000"/>
                </a:solidFill>
              </a:endParaRPr>
            </a:p>
          </p:txBody>
        </p:sp>
        <p:sp>
          <p:nvSpPr>
            <p:cNvPr id="86" name="Freeform 492"/>
            <p:cNvSpPr>
              <a:spLocks noChangeArrowheads="1"/>
            </p:cNvSpPr>
            <p:nvPr/>
          </p:nvSpPr>
          <p:spPr bwMode="ltGray">
            <a:xfrm flipV="1">
              <a:off x="1552486" y="2478874"/>
              <a:ext cx="2245334" cy="254454"/>
            </a:xfrm>
            <a:custGeom>
              <a:avLst/>
              <a:gdLst>
                <a:gd name="T0" fmla="*/ 2264568 w 2264568"/>
                <a:gd name="T1" fmla="*/ 0 h 302748"/>
                <a:gd name="T2" fmla="*/ 1838325 w 2264568"/>
                <a:gd name="T3" fmla="*/ 224496 h 302748"/>
                <a:gd name="T4" fmla="*/ 0 w 2264568"/>
                <a:gd name="T5" fmla="*/ 233852 h 302748"/>
                <a:gd name="T6" fmla="*/ 0 60000 65536"/>
                <a:gd name="T7" fmla="*/ 0 60000 65536"/>
                <a:gd name="T8" fmla="*/ 0 60000 65536"/>
                <a:gd name="T9" fmla="*/ 0 w 2264568"/>
                <a:gd name="T10" fmla="*/ 0 h 302748"/>
                <a:gd name="T11" fmla="*/ 2264568 w 2264568"/>
                <a:gd name="T12" fmla="*/ 302748 h 302748"/>
              </a:gdLst>
              <a:ahLst/>
              <a:cxnLst>
                <a:cxn ang="T6">
                  <a:pos x="T0" y="T1"/>
                </a:cxn>
                <a:cxn ang="T7">
                  <a:pos x="T2" y="T3"/>
                </a:cxn>
                <a:cxn ang="T8">
                  <a:pos x="T4" y="T5"/>
                </a:cxn>
              </a:cxnLst>
              <a:rect l="T9" t="T10" r="T11" b="T12"/>
              <a:pathLst>
                <a:path w="2264568" h="302748">
                  <a:moveTo>
                    <a:pt x="2264568" y="0"/>
                  </a:moveTo>
                  <a:lnTo>
                    <a:pt x="1838325" y="290637"/>
                  </a:lnTo>
                  <a:lnTo>
                    <a:pt x="0" y="302748"/>
                  </a:lnTo>
                </a:path>
              </a:pathLst>
            </a:custGeom>
            <a:noFill/>
            <a:ln w="127000">
              <a:solidFill>
                <a:srgbClr val="FF66CC"/>
              </a:solidFill>
              <a:round/>
              <a:headEnd/>
              <a:tailEnd/>
            </a:ln>
          </p:spPr>
          <p:txBody>
            <a:bodyPr wrap="none" anchor="ctr"/>
            <a:lstStyle/>
            <a:p>
              <a:endParaRPr lang="en-GB">
                <a:solidFill>
                  <a:srgbClr val="000000"/>
                </a:solidFill>
              </a:endParaRPr>
            </a:p>
          </p:txBody>
        </p:sp>
        <p:sp>
          <p:nvSpPr>
            <p:cNvPr id="87" name="Freeform 492"/>
            <p:cNvSpPr>
              <a:spLocks noChangeArrowheads="1"/>
            </p:cNvSpPr>
            <p:nvPr/>
          </p:nvSpPr>
          <p:spPr bwMode="ltGray">
            <a:xfrm flipV="1">
              <a:off x="908329" y="2728359"/>
              <a:ext cx="2926779" cy="392828"/>
            </a:xfrm>
            <a:custGeom>
              <a:avLst/>
              <a:gdLst>
                <a:gd name="T0" fmla="*/ 3057524 w 3057524"/>
                <a:gd name="T1" fmla="*/ 351865 h 455523"/>
                <a:gd name="T2" fmla="*/ 2545556 w 3057524"/>
                <a:gd name="T3" fmla="*/ 0 h 455523"/>
                <a:gd name="T4" fmla="*/ 0 w 3057524"/>
                <a:gd name="T5" fmla="*/ 1869 h 455523"/>
                <a:gd name="T6" fmla="*/ 0 60000 65536"/>
                <a:gd name="T7" fmla="*/ 0 60000 65536"/>
                <a:gd name="T8" fmla="*/ 0 60000 65536"/>
                <a:gd name="T9" fmla="*/ 0 w 3057524"/>
                <a:gd name="T10" fmla="*/ 0 h 455523"/>
                <a:gd name="T11" fmla="*/ 3057524 w 3057524"/>
                <a:gd name="T12" fmla="*/ 455523 h 455523"/>
                <a:gd name="connsiteX0" fmla="*/ 3057524 w 3057524"/>
                <a:gd name="connsiteY0" fmla="*/ 467384 h 467384"/>
                <a:gd name="connsiteX1" fmla="*/ 2545556 w 3057524"/>
                <a:gd name="connsiteY1" fmla="*/ 11861 h 467384"/>
                <a:gd name="connsiteX2" fmla="*/ 638500 w 3057524"/>
                <a:gd name="connsiteY2" fmla="*/ 0 h 467384"/>
                <a:gd name="connsiteX3" fmla="*/ 0 w 3057524"/>
                <a:gd name="connsiteY3" fmla="*/ 14281 h 467384"/>
                <a:gd name="connsiteX0" fmla="*/ 2927834 w 2927834"/>
                <a:gd name="connsiteY0" fmla="*/ 467384 h 467384"/>
                <a:gd name="connsiteX1" fmla="*/ 2415866 w 2927834"/>
                <a:gd name="connsiteY1" fmla="*/ 11861 h 467384"/>
                <a:gd name="connsiteX2" fmla="*/ 508810 w 2927834"/>
                <a:gd name="connsiteY2" fmla="*/ 0 h 467384"/>
                <a:gd name="connsiteX3" fmla="*/ 0 w 2927834"/>
                <a:gd name="connsiteY3" fmla="*/ 320266 h 467384"/>
                <a:gd name="connsiteX0" fmla="*/ 2951850 w 2951850"/>
                <a:gd name="connsiteY0" fmla="*/ 467384 h 467384"/>
                <a:gd name="connsiteX1" fmla="*/ 2439882 w 2951850"/>
                <a:gd name="connsiteY1" fmla="*/ 11861 h 467384"/>
                <a:gd name="connsiteX2" fmla="*/ 532826 w 2951850"/>
                <a:gd name="connsiteY2" fmla="*/ 0 h 467384"/>
                <a:gd name="connsiteX3" fmla="*/ 0 w 2951850"/>
                <a:gd name="connsiteY3" fmla="*/ 286268 h 467384"/>
              </a:gdLst>
              <a:ahLst/>
              <a:cxnLst>
                <a:cxn ang="0">
                  <a:pos x="connsiteX0" y="connsiteY0"/>
                </a:cxn>
                <a:cxn ang="0">
                  <a:pos x="connsiteX1" y="connsiteY1"/>
                </a:cxn>
                <a:cxn ang="0">
                  <a:pos x="connsiteX2" y="connsiteY2"/>
                </a:cxn>
                <a:cxn ang="0">
                  <a:pos x="connsiteX3" y="connsiteY3"/>
                </a:cxn>
              </a:cxnLst>
              <a:rect l="l" t="t" r="r" b="b"/>
              <a:pathLst>
                <a:path w="2951850" h="467384">
                  <a:moveTo>
                    <a:pt x="2951850" y="467384"/>
                  </a:moveTo>
                  <a:lnTo>
                    <a:pt x="2439882" y="11861"/>
                  </a:lnTo>
                  <a:lnTo>
                    <a:pt x="532826" y="0"/>
                  </a:lnTo>
                  <a:lnTo>
                    <a:pt x="0" y="286268"/>
                  </a:lnTo>
                </a:path>
              </a:pathLst>
            </a:custGeom>
            <a:noFill/>
            <a:ln w="127000">
              <a:solidFill>
                <a:srgbClr val="FF66CC"/>
              </a:solidFill>
              <a:round/>
              <a:headEnd/>
              <a:tailEnd/>
            </a:ln>
          </p:spPr>
          <p:txBody>
            <a:bodyPr wrap="none" anchor="ctr"/>
            <a:lstStyle/>
            <a:p>
              <a:endParaRPr lang="en-GB">
                <a:solidFill>
                  <a:srgbClr val="000000"/>
                </a:solidFill>
              </a:endParaRPr>
            </a:p>
          </p:txBody>
        </p:sp>
        <p:sp>
          <p:nvSpPr>
            <p:cNvPr id="88" name="Freeform 492"/>
            <p:cNvSpPr>
              <a:spLocks noChangeArrowheads="1"/>
            </p:cNvSpPr>
            <p:nvPr/>
          </p:nvSpPr>
          <p:spPr bwMode="ltGray">
            <a:xfrm flipV="1">
              <a:off x="766428" y="3633610"/>
              <a:ext cx="2998500" cy="333864"/>
            </a:xfrm>
            <a:custGeom>
              <a:avLst/>
              <a:gdLst>
                <a:gd name="T0" fmla="*/ 3024186 w 3024186"/>
                <a:gd name="T1" fmla="*/ 0 h 397231"/>
                <a:gd name="T2" fmla="*/ 1988343 w 3024186"/>
                <a:gd name="T3" fmla="*/ 297472 h 397231"/>
                <a:gd name="T4" fmla="*/ 0 w 3024186"/>
                <a:gd name="T5" fmla="*/ 306826 h 397231"/>
                <a:gd name="T6" fmla="*/ 0 60000 65536"/>
                <a:gd name="T7" fmla="*/ 0 60000 65536"/>
                <a:gd name="T8" fmla="*/ 0 60000 65536"/>
                <a:gd name="T9" fmla="*/ 0 w 3024186"/>
                <a:gd name="T10" fmla="*/ 0 h 397231"/>
                <a:gd name="T11" fmla="*/ 3024186 w 3024186"/>
                <a:gd name="T12" fmla="*/ 397231 h 397231"/>
              </a:gdLst>
              <a:ahLst/>
              <a:cxnLst>
                <a:cxn ang="T6">
                  <a:pos x="T0" y="T1"/>
                </a:cxn>
                <a:cxn ang="T7">
                  <a:pos x="T2" y="T3"/>
                </a:cxn>
                <a:cxn ang="T8">
                  <a:pos x="T4" y="T5"/>
                </a:cxn>
              </a:cxnLst>
              <a:rect l="T9" t="T10" r="T11" b="T12"/>
              <a:pathLst>
                <a:path w="3024186" h="397231">
                  <a:moveTo>
                    <a:pt x="3024186" y="0"/>
                  </a:moveTo>
                  <a:lnTo>
                    <a:pt x="1988343" y="385118"/>
                  </a:lnTo>
                  <a:lnTo>
                    <a:pt x="0" y="397231"/>
                  </a:lnTo>
                </a:path>
              </a:pathLst>
            </a:custGeom>
            <a:noFill/>
            <a:ln w="127000">
              <a:solidFill>
                <a:srgbClr val="FF66CC"/>
              </a:solidFill>
              <a:round/>
              <a:headEnd/>
              <a:tailEnd/>
            </a:ln>
          </p:spPr>
          <p:txBody>
            <a:bodyPr wrap="none" anchor="ctr"/>
            <a:lstStyle/>
            <a:p>
              <a:endParaRPr lang="en-GB">
                <a:solidFill>
                  <a:srgbClr val="000000"/>
                </a:solidFill>
              </a:endParaRPr>
            </a:p>
          </p:txBody>
        </p:sp>
        <p:sp>
          <p:nvSpPr>
            <p:cNvPr id="89" name="Freeform 492"/>
            <p:cNvSpPr>
              <a:spLocks noChangeArrowheads="1"/>
            </p:cNvSpPr>
            <p:nvPr/>
          </p:nvSpPr>
          <p:spPr bwMode="ltGray">
            <a:xfrm flipV="1">
              <a:off x="936259" y="3969753"/>
              <a:ext cx="2786008" cy="366569"/>
            </a:xfrm>
            <a:custGeom>
              <a:avLst/>
              <a:gdLst>
                <a:gd name="T0" fmla="*/ 2809874 w 2809874"/>
                <a:gd name="T1" fmla="*/ 336885 h 436143"/>
                <a:gd name="T2" fmla="*/ 1888331 w 2809874"/>
                <a:gd name="T3" fmla="*/ 9357 h 436143"/>
                <a:gd name="T4" fmla="*/ 0 w 2809874"/>
                <a:gd name="T5" fmla="*/ 0 h 436143"/>
                <a:gd name="T6" fmla="*/ 0 60000 65536"/>
                <a:gd name="T7" fmla="*/ 0 60000 65536"/>
                <a:gd name="T8" fmla="*/ 0 60000 65536"/>
                <a:gd name="T9" fmla="*/ 0 w 2809874"/>
                <a:gd name="T10" fmla="*/ 0 h 436143"/>
                <a:gd name="T11" fmla="*/ 2809874 w 2809874"/>
                <a:gd name="T12" fmla="*/ 436143 h 436143"/>
              </a:gdLst>
              <a:ahLst/>
              <a:cxnLst>
                <a:cxn ang="T6">
                  <a:pos x="T0" y="T1"/>
                </a:cxn>
                <a:cxn ang="T7">
                  <a:pos x="T2" y="T3"/>
                </a:cxn>
                <a:cxn ang="T8">
                  <a:pos x="T4" y="T5"/>
                </a:cxn>
              </a:cxnLst>
              <a:rect l="T9" t="T10" r="T11" b="T12"/>
              <a:pathLst>
                <a:path w="2809874" h="436143">
                  <a:moveTo>
                    <a:pt x="2809874" y="436143"/>
                  </a:moveTo>
                  <a:lnTo>
                    <a:pt x="1888331" y="12112"/>
                  </a:lnTo>
                  <a:lnTo>
                    <a:pt x="0" y="0"/>
                  </a:lnTo>
                </a:path>
              </a:pathLst>
            </a:custGeom>
            <a:noFill/>
            <a:ln w="127000">
              <a:solidFill>
                <a:srgbClr val="FF66CC"/>
              </a:solidFill>
              <a:round/>
              <a:headEnd/>
              <a:tailEnd/>
            </a:ln>
          </p:spPr>
          <p:txBody>
            <a:bodyPr wrap="none" anchor="ctr"/>
            <a:lstStyle/>
            <a:p>
              <a:endParaRPr lang="en-GB">
                <a:solidFill>
                  <a:srgbClr val="000000"/>
                </a:solidFill>
              </a:endParaRPr>
            </a:p>
          </p:txBody>
        </p:sp>
        <p:sp>
          <p:nvSpPr>
            <p:cNvPr id="90" name="Freeform 492"/>
            <p:cNvSpPr>
              <a:spLocks noChangeArrowheads="1"/>
            </p:cNvSpPr>
            <p:nvPr/>
          </p:nvSpPr>
          <p:spPr bwMode="ltGray">
            <a:xfrm flipV="1">
              <a:off x="1685082" y="2638629"/>
              <a:ext cx="1004482" cy="980175"/>
            </a:xfrm>
            <a:custGeom>
              <a:avLst/>
              <a:gdLst>
                <a:gd name="T0" fmla="*/ 0 w 1202532"/>
                <a:gd name="T1" fmla="*/ 1012444 h 1310700"/>
                <a:gd name="T2" fmla="*/ 1202532 w 1202532"/>
                <a:gd name="T3" fmla="*/ 473446 h 1310700"/>
                <a:gd name="T4" fmla="*/ 33339 w 1202532"/>
                <a:gd name="T5" fmla="*/ 0 h 1310700"/>
                <a:gd name="T6" fmla="*/ 0 60000 65536"/>
                <a:gd name="T7" fmla="*/ 0 60000 65536"/>
                <a:gd name="T8" fmla="*/ 0 60000 65536"/>
                <a:gd name="T9" fmla="*/ 0 w 1202532"/>
                <a:gd name="T10" fmla="*/ 0 h 1310700"/>
                <a:gd name="T11" fmla="*/ 1202532 w 1202532"/>
                <a:gd name="T12" fmla="*/ 1310700 h 1310700"/>
                <a:gd name="connsiteX0" fmla="*/ 0 w 1202532"/>
                <a:gd name="connsiteY0" fmla="*/ 1324866 h 1324866"/>
                <a:gd name="connsiteX1" fmla="*/ 1202532 w 1202532"/>
                <a:gd name="connsiteY1" fmla="*/ 627084 h 1324866"/>
                <a:gd name="connsiteX2" fmla="*/ 146216 w 1202532"/>
                <a:gd name="connsiteY2" fmla="*/ 0 h 1324866"/>
                <a:gd name="connsiteX0" fmla="*/ 0 w 1178516"/>
                <a:gd name="connsiteY0" fmla="*/ 1324866 h 1324866"/>
                <a:gd name="connsiteX1" fmla="*/ 1178516 w 1178516"/>
                <a:gd name="connsiteY1" fmla="*/ 655416 h 1324866"/>
                <a:gd name="connsiteX2" fmla="*/ 146216 w 1178516"/>
                <a:gd name="connsiteY2" fmla="*/ 0 h 1324866"/>
                <a:gd name="connsiteX0" fmla="*/ 156391 w 1032300"/>
                <a:gd name="connsiteY0" fmla="*/ 1186040 h 1186040"/>
                <a:gd name="connsiteX1" fmla="*/ 1032300 w 1032300"/>
                <a:gd name="connsiteY1" fmla="*/ 655416 h 1186040"/>
                <a:gd name="connsiteX2" fmla="*/ 0 w 1032300"/>
                <a:gd name="connsiteY2" fmla="*/ 0 h 1186040"/>
                <a:gd name="connsiteX0" fmla="*/ 153990 w 1032300"/>
                <a:gd name="connsiteY0" fmla="*/ 1166207 h 1166207"/>
                <a:gd name="connsiteX1" fmla="*/ 1032300 w 1032300"/>
                <a:gd name="connsiteY1" fmla="*/ 655416 h 1166207"/>
                <a:gd name="connsiteX2" fmla="*/ 0 w 1032300"/>
                <a:gd name="connsiteY2" fmla="*/ 0 h 1166207"/>
                <a:gd name="connsiteX0" fmla="*/ 153990 w 1013087"/>
                <a:gd name="connsiteY0" fmla="*/ 1166207 h 1166207"/>
                <a:gd name="connsiteX1" fmla="*/ 1013087 w 1013087"/>
                <a:gd name="connsiteY1" fmla="*/ 612918 h 1166207"/>
                <a:gd name="connsiteX2" fmla="*/ 0 w 1013087"/>
                <a:gd name="connsiteY2" fmla="*/ 0 h 1166207"/>
              </a:gdLst>
              <a:ahLst/>
              <a:cxnLst>
                <a:cxn ang="0">
                  <a:pos x="connsiteX0" y="connsiteY0"/>
                </a:cxn>
                <a:cxn ang="0">
                  <a:pos x="connsiteX1" y="connsiteY1"/>
                </a:cxn>
                <a:cxn ang="0">
                  <a:pos x="connsiteX2" y="connsiteY2"/>
                </a:cxn>
              </a:cxnLst>
              <a:rect l="l" t="t" r="r" b="b"/>
              <a:pathLst>
                <a:path w="1013087" h="1166207">
                  <a:moveTo>
                    <a:pt x="153990" y="1166207"/>
                  </a:moveTo>
                  <a:lnTo>
                    <a:pt x="1013087" y="612918"/>
                  </a:lnTo>
                  <a:lnTo>
                    <a:pt x="0" y="0"/>
                  </a:lnTo>
                </a:path>
              </a:pathLst>
            </a:custGeom>
            <a:noFill/>
            <a:ln w="127000">
              <a:solidFill>
                <a:srgbClr val="FF66CC"/>
              </a:solidFill>
              <a:round/>
              <a:headEnd/>
              <a:tailEnd/>
            </a:ln>
          </p:spPr>
          <p:txBody>
            <a:bodyPr wrap="none" anchor="ctr"/>
            <a:lstStyle/>
            <a:p>
              <a:endParaRPr lang="en-GB">
                <a:solidFill>
                  <a:srgbClr val="000000"/>
                </a:solidFill>
              </a:endParaRPr>
            </a:p>
          </p:txBody>
        </p:sp>
        <p:sp>
          <p:nvSpPr>
            <p:cNvPr id="91" name="Freeform 492"/>
            <p:cNvSpPr>
              <a:spLocks noChangeArrowheads="1"/>
            </p:cNvSpPr>
            <p:nvPr/>
          </p:nvSpPr>
          <p:spPr bwMode="ltGray">
            <a:xfrm flipV="1">
              <a:off x="2477722" y="4008599"/>
              <a:ext cx="1351270" cy="729361"/>
            </a:xfrm>
            <a:custGeom>
              <a:avLst/>
              <a:gdLst>
                <a:gd name="T0" fmla="*/ 2809874 w 2809874"/>
                <a:gd name="T1" fmla="*/ 336885 h 436143"/>
                <a:gd name="T2" fmla="*/ 1888331 w 2809874"/>
                <a:gd name="T3" fmla="*/ 9357 h 436143"/>
                <a:gd name="T4" fmla="*/ 0 w 2809874"/>
                <a:gd name="T5" fmla="*/ 0 h 436143"/>
                <a:gd name="T6" fmla="*/ 0 60000 65536"/>
                <a:gd name="T7" fmla="*/ 0 60000 65536"/>
                <a:gd name="T8" fmla="*/ 0 60000 65536"/>
                <a:gd name="T9" fmla="*/ 0 w 2809874"/>
                <a:gd name="T10" fmla="*/ 0 h 436143"/>
                <a:gd name="T11" fmla="*/ 2809874 w 2809874"/>
                <a:gd name="T12" fmla="*/ 436143 h 436143"/>
                <a:gd name="connsiteX0" fmla="*/ 2809874 w 2809874"/>
                <a:gd name="connsiteY0" fmla="*/ 436143 h 862126"/>
                <a:gd name="connsiteX1" fmla="*/ 2750999 w 2809874"/>
                <a:gd name="connsiteY1" fmla="*/ 862126 h 862126"/>
                <a:gd name="connsiteX2" fmla="*/ 1888331 w 2809874"/>
                <a:gd name="connsiteY2" fmla="*/ 12112 h 862126"/>
                <a:gd name="connsiteX3" fmla="*/ 0 w 2809874"/>
                <a:gd name="connsiteY3" fmla="*/ 0 h 862126"/>
                <a:gd name="connsiteX0" fmla="*/ 2809874 w 2809874"/>
                <a:gd name="connsiteY0" fmla="*/ 436143 h 862126"/>
                <a:gd name="connsiteX1" fmla="*/ 2750999 w 2809874"/>
                <a:gd name="connsiteY1" fmla="*/ 862126 h 862126"/>
                <a:gd name="connsiteX2" fmla="*/ 1888331 w 2809874"/>
                <a:gd name="connsiteY2" fmla="*/ 12112 h 862126"/>
                <a:gd name="connsiteX3" fmla="*/ 0 w 2809874"/>
                <a:gd name="connsiteY3" fmla="*/ 0 h 862126"/>
                <a:gd name="connsiteX0" fmla="*/ 2809874 w 2809874"/>
                <a:gd name="connsiteY0" fmla="*/ 436143 h 862126"/>
                <a:gd name="connsiteX1" fmla="*/ 2750999 w 2809874"/>
                <a:gd name="connsiteY1" fmla="*/ 862126 h 862126"/>
                <a:gd name="connsiteX2" fmla="*/ 1888331 w 2809874"/>
                <a:gd name="connsiteY2" fmla="*/ 12112 h 862126"/>
                <a:gd name="connsiteX3" fmla="*/ 0 w 2809874"/>
                <a:gd name="connsiteY3" fmla="*/ 0 h 862126"/>
                <a:gd name="connsiteX0" fmla="*/ 2809874 w 2809874"/>
                <a:gd name="connsiteY0" fmla="*/ 436143 h 862126"/>
                <a:gd name="connsiteX1" fmla="*/ 2750999 w 2809874"/>
                <a:gd name="connsiteY1" fmla="*/ 862126 h 862126"/>
                <a:gd name="connsiteX2" fmla="*/ 1888331 w 2809874"/>
                <a:gd name="connsiteY2" fmla="*/ 12112 h 862126"/>
                <a:gd name="connsiteX3" fmla="*/ 0 w 2809874"/>
                <a:gd name="connsiteY3" fmla="*/ 0 h 862126"/>
                <a:gd name="connsiteX0" fmla="*/ 2809874 w 2986360"/>
                <a:gd name="connsiteY0" fmla="*/ 436143 h 924457"/>
                <a:gd name="connsiteX1" fmla="*/ 2986360 w 2986360"/>
                <a:gd name="connsiteY1" fmla="*/ 924457 h 924457"/>
                <a:gd name="connsiteX2" fmla="*/ 2750999 w 2986360"/>
                <a:gd name="connsiteY2" fmla="*/ 862126 h 924457"/>
                <a:gd name="connsiteX3" fmla="*/ 1888331 w 2986360"/>
                <a:gd name="connsiteY3" fmla="*/ 12112 h 924457"/>
                <a:gd name="connsiteX4" fmla="*/ 0 w 2986360"/>
                <a:gd name="connsiteY4" fmla="*/ 0 h 924457"/>
                <a:gd name="connsiteX0" fmla="*/ 2809874 w 2986360"/>
                <a:gd name="connsiteY0" fmla="*/ 436143 h 924457"/>
                <a:gd name="connsiteX1" fmla="*/ 2986360 w 2986360"/>
                <a:gd name="connsiteY1" fmla="*/ 924457 h 924457"/>
                <a:gd name="connsiteX2" fmla="*/ 2750999 w 2986360"/>
                <a:gd name="connsiteY2" fmla="*/ 862126 h 924457"/>
                <a:gd name="connsiteX3" fmla="*/ 1888331 w 2986360"/>
                <a:gd name="connsiteY3" fmla="*/ 12112 h 924457"/>
                <a:gd name="connsiteX4" fmla="*/ 0 w 2986360"/>
                <a:gd name="connsiteY4" fmla="*/ 0 h 924457"/>
                <a:gd name="connsiteX0" fmla="*/ 2809874 w 2986360"/>
                <a:gd name="connsiteY0" fmla="*/ 436143 h 924457"/>
                <a:gd name="connsiteX1" fmla="*/ 2986360 w 2986360"/>
                <a:gd name="connsiteY1" fmla="*/ 924457 h 924457"/>
                <a:gd name="connsiteX2" fmla="*/ 2750999 w 2986360"/>
                <a:gd name="connsiteY2" fmla="*/ 862126 h 924457"/>
                <a:gd name="connsiteX3" fmla="*/ 1888331 w 2986360"/>
                <a:gd name="connsiteY3" fmla="*/ 12112 h 924457"/>
                <a:gd name="connsiteX4" fmla="*/ 0 w 2986360"/>
                <a:gd name="connsiteY4" fmla="*/ 0 h 924457"/>
                <a:gd name="connsiteX0" fmla="*/ 2809874 w 2981557"/>
                <a:gd name="connsiteY0" fmla="*/ 436143 h 924457"/>
                <a:gd name="connsiteX1" fmla="*/ 2981557 w 2981557"/>
                <a:gd name="connsiteY1" fmla="*/ 924457 h 924457"/>
                <a:gd name="connsiteX2" fmla="*/ 2750999 w 2981557"/>
                <a:gd name="connsiteY2" fmla="*/ 862126 h 924457"/>
                <a:gd name="connsiteX3" fmla="*/ 1888331 w 2981557"/>
                <a:gd name="connsiteY3" fmla="*/ 12112 h 924457"/>
                <a:gd name="connsiteX4" fmla="*/ 0 w 2981557"/>
                <a:gd name="connsiteY4" fmla="*/ 0 h 924457"/>
                <a:gd name="connsiteX0" fmla="*/ 2809874 w 2809874"/>
                <a:gd name="connsiteY0" fmla="*/ 436143 h 862126"/>
                <a:gd name="connsiteX1" fmla="*/ 2750999 w 2809874"/>
                <a:gd name="connsiteY1" fmla="*/ 862126 h 862126"/>
                <a:gd name="connsiteX2" fmla="*/ 1888331 w 2809874"/>
                <a:gd name="connsiteY2" fmla="*/ 12112 h 862126"/>
                <a:gd name="connsiteX3" fmla="*/ 0 w 2809874"/>
                <a:gd name="connsiteY3" fmla="*/ 0 h 862126"/>
                <a:gd name="connsiteX0" fmla="*/ 2809874 w 2809874"/>
                <a:gd name="connsiteY0" fmla="*/ 436143 h 862126"/>
                <a:gd name="connsiteX1" fmla="*/ 2750999 w 2809874"/>
                <a:gd name="connsiteY1" fmla="*/ 862126 h 862126"/>
                <a:gd name="connsiteX2" fmla="*/ 1888331 w 2809874"/>
                <a:gd name="connsiteY2" fmla="*/ 12112 h 862126"/>
                <a:gd name="connsiteX3" fmla="*/ 0 w 2809874"/>
                <a:gd name="connsiteY3" fmla="*/ 0 h 862126"/>
                <a:gd name="connsiteX0" fmla="*/ 2809874 w 2809874"/>
                <a:gd name="connsiteY0" fmla="*/ 436143 h 862126"/>
                <a:gd name="connsiteX1" fmla="*/ 2750999 w 2809874"/>
                <a:gd name="connsiteY1" fmla="*/ 862126 h 862126"/>
                <a:gd name="connsiteX2" fmla="*/ 1888331 w 2809874"/>
                <a:gd name="connsiteY2" fmla="*/ 12112 h 862126"/>
                <a:gd name="connsiteX3" fmla="*/ 0 w 2809874"/>
                <a:gd name="connsiteY3" fmla="*/ 0 h 862126"/>
                <a:gd name="connsiteX0" fmla="*/ 2805070 w 2805070"/>
                <a:gd name="connsiteY0" fmla="*/ 436143 h 862126"/>
                <a:gd name="connsiteX1" fmla="*/ 2750999 w 2805070"/>
                <a:gd name="connsiteY1" fmla="*/ 862126 h 862126"/>
                <a:gd name="connsiteX2" fmla="*/ 1888331 w 2805070"/>
                <a:gd name="connsiteY2" fmla="*/ 12112 h 862126"/>
                <a:gd name="connsiteX3" fmla="*/ 0 w 2805070"/>
                <a:gd name="connsiteY3" fmla="*/ 0 h 862126"/>
                <a:gd name="connsiteX0" fmla="*/ 2750999 w 2750999"/>
                <a:gd name="connsiteY0" fmla="*/ 862126 h 862126"/>
                <a:gd name="connsiteX1" fmla="*/ 1888331 w 2750999"/>
                <a:gd name="connsiteY1" fmla="*/ 12112 h 862126"/>
                <a:gd name="connsiteX2" fmla="*/ 0 w 2750999"/>
                <a:gd name="connsiteY2" fmla="*/ 0 h 862126"/>
                <a:gd name="connsiteX0" fmla="*/ 2789425 w 2789425"/>
                <a:gd name="connsiteY0" fmla="*/ 896124 h 896124"/>
                <a:gd name="connsiteX1" fmla="*/ 1888331 w 2789425"/>
                <a:gd name="connsiteY1" fmla="*/ 12112 h 896124"/>
                <a:gd name="connsiteX2" fmla="*/ 0 w 2789425"/>
                <a:gd name="connsiteY2" fmla="*/ 0 h 896124"/>
                <a:gd name="connsiteX0" fmla="*/ 2789425 w 2789425"/>
                <a:gd name="connsiteY0" fmla="*/ 896124 h 896124"/>
                <a:gd name="connsiteX1" fmla="*/ 2066053 w 2789425"/>
                <a:gd name="connsiteY1" fmla="*/ 779 h 896124"/>
                <a:gd name="connsiteX2" fmla="*/ 0 w 2789425"/>
                <a:gd name="connsiteY2" fmla="*/ 0 h 896124"/>
                <a:gd name="connsiteX0" fmla="*/ 2789425 w 2789425"/>
                <a:gd name="connsiteY0" fmla="*/ 896124 h 896124"/>
                <a:gd name="connsiteX1" fmla="*/ 2090070 w 2789425"/>
                <a:gd name="connsiteY1" fmla="*/ 12112 h 896124"/>
                <a:gd name="connsiteX2" fmla="*/ 0 w 2789425"/>
                <a:gd name="connsiteY2" fmla="*/ 0 h 896124"/>
                <a:gd name="connsiteX0" fmla="*/ 1578994 w 1578994"/>
                <a:gd name="connsiteY0" fmla="*/ 901791 h 901791"/>
                <a:gd name="connsiteX1" fmla="*/ 879639 w 1578994"/>
                <a:gd name="connsiteY1" fmla="*/ 17779 h 901791"/>
                <a:gd name="connsiteX2" fmla="*/ 0 w 1578994"/>
                <a:gd name="connsiteY2" fmla="*/ 0 h 901791"/>
                <a:gd name="connsiteX0" fmla="*/ 1382058 w 1382058"/>
                <a:gd name="connsiteY0" fmla="*/ 890458 h 890458"/>
                <a:gd name="connsiteX1" fmla="*/ 682703 w 1382058"/>
                <a:gd name="connsiteY1" fmla="*/ 6446 h 890458"/>
                <a:gd name="connsiteX2" fmla="*/ 0 w 1382058"/>
                <a:gd name="connsiteY2" fmla="*/ 0 h 890458"/>
                <a:gd name="connsiteX0" fmla="*/ 1324418 w 1324418"/>
                <a:gd name="connsiteY0" fmla="*/ 918789 h 918789"/>
                <a:gd name="connsiteX1" fmla="*/ 682703 w 1324418"/>
                <a:gd name="connsiteY1" fmla="*/ 6446 h 918789"/>
                <a:gd name="connsiteX2" fmla="*/ 0 w 1324418"/>
                <a:gd name="connsiteY2" fmla="*/ 0 h 918789"/>
                <a:gd name="connsiteX0" fmla="*/ 1343631 w 1343631"/>
                <a:gd name="connsiteY0" fmla="*/ 850792 h 850792"/>
                <a:gd name="connsiteX1" fmla="*/ 682703 w 1343631"/>
                <a:gd name="connsiteY1" fmla="*/ 6446 h 850792"/>
                <a:gd name="connsiteX2" fmla="*/ 0 w 1343631"/>
                <a:gd name="connsiteY2" fmla="*/ 0 h 850792"/>
                <a:gd name="connsiteX0" fmla="*/ 1362844 w 1362844"/>
                <a:gd name="connsiteY0" fmla="*/ 867791 h 867791"/>
                <a:gd name="connsiteX1" fmla="*/ 682703 w 1362844"/>
                <a:gd name="connsiteY1" fmla="*/ 6446 h 867791"/>
                <a:gd name="connsiteX2" fmla="*/ 0 w 1362844"/>
                <a:gd name="connsiteY2" fmla="*/ 0 h 867791"/>
              </a:gdLst>
              <a:ahLst/>
              <a:cxnLst>
                <a:cxn ang="0">
                  <a:pos x="connsiteX0" y="connsiteY0"/>
                </a:cxn>
                <a:cxn ang="0">
                  <a:pos x="connsiteX1" y="connsiteY1"/>
                </a:cxn>
                <a:cxn ang="0">
                  <a:pos x="connsiteX2" y="connsiteY2"/>
                </a:cxn>
              </a:cxnLst>
              <a:rect l="l" t="t" r="r" b="b"/>
              <a:pathLst>
                <a:path w="1362844" h="867791">
                  <a:moveTo>
                    <a:pt x="1362844" y="867791"/>
                  </a:moveTo>
                  <a:lnTo>
                    <a:pt x="682703" y="6446"/>
                  </a:lnTo>
                  <a:lnTo>
                    <a:pt x="0" y="0"/>
                  </a:lnTo>
                </a:path>
              </a:pathLst>
            </a:custGeom>
            <a:noFill/>
            <a:ln w="127000">
              <a:solidFill>
                <a:srgbClr val="FF66CC"/>
              </a:solidFill>
              <a:round/>
              <a:headEnd/>
              <a:tailEnd/>
            </a:ln>
          </p:spPr>
          <p:txBody>
            <a:bodyPr wrap="none" anchor="ctr"/>
            <a:lstStyle/>
            <a:p>
              <a:endParaRPr lang="en-GB">
                <a:solidFill>
                  <a:srgbClr val="000000"/>
                </a:solidFill>
              </a:endParaRPr>
            </a:p>
          </p:txBody>
        </p:sp>
      </p:grpSp>
      <p:grpSp>
        <p:nvGrpSpPr>
          <p:cNvPr id="92" name="Group 91"/>
          <p:cNvGrpSpPr/>
          <p:nvPr/>
        </p:nvGrpSpPr>
        <p:grpSpPr>
          <a:xfrm>
            <a:off x="648204" y="1970299"/>
            <a:ext cx="7794467" cy="2754522"/>
            <a:chOff x="648204" y="1970299"/>
            <a:chExt cx="7794467" cy="2754522"/>
          </a:xfrm>
        </p:grpSpPr>
        <p:grpSp>
          <p:nvGrpSpPr>
            <p:cNvPr id="93" name="Group 92"/>
            <p:cNvGrpSpPr/>
            <p:nvPr/>
          </p:nvGrpSpPr>
          <p:grpSpPr>
            <a:xfrm>
              <a:off x="648204" y="1970299"/>
              <a:ext cx="7794467" cy="2754522"/>
              <a:chOff x="648204" y="1970299"/>
              <a:chExt cx="7794467" cy="2754522"/>
            </a:xfrm>
          </p:grpSpPr>
          <p:grpSp>
            <p:nvGrpSpPr>
              <p:cNvPr id="97" name="Group 411"/>
              <p:cNvGrpSpPr/>
              <p:nvPr/>
            </p:nvGrpSpPr>
            <p:grpSpPr>
              <a:xfrm>
                <a:off x="6021329" y="2708384"/>
                <a:ext cx="1510576" cy="1288947"/>
                <a:chOff x="6472886" y="2130009"/>
                <a:chExt cx="1018793" cy="1243021"/>
              </a:xfrm>
              <a:effectLst/>
            </p:grpSpPr>
            <p:cxnSp>
              <p:nvCxnSpPr>
                <p:cNvPr id="107" name="Straight Connector 452"/>
                <p:cNvCxnSpPr>
                  <a:cxnSpLocks noChangeShapeType="1"/>
                </p:cNvCxnSpPr>
                <p:nvPr/>
              </p:nvCxnSpPr>
              <p:spPr bwMode="ltGray">
                <a:xfrm>
                  <a:off x="6472886" y="2130009"/>
                  <a:ext cx="997822" cy="4066"/>
                </a:xfrm>
                <a:prstGeom prst="line">
                  <a:avLst/>
                </a:prstGeom>
                <a:noFill/>
                <a:ln w="38100">
                  <a:solidFill>
                    <a:srgbClr val="FF0000"/>
                  </a:solidFill>
                  <a:round/>
                  <a:headEnd/>
                  <a:tailEnd/>
                </a:ln>
              </p:spPr>
            </p:cxnSp>
            <p:cxnSp>
              <p:nvCxnSpPr>
                <p:cNvPr id="108" name="Straight Connector 452"/>
                <p:cNvCxnSpPr>
                  <a:cxnSpLocks noChangeShapeType="1"/>
                </p:cNvCxnSpPr>
                <p:nvPr/>
              </p:nvCxnSpPr>
              <p:spPr bwMode="ltGray">
                <a:xfrm>
                  <a:off x="6619416" y="3367158"/>
                  <a:ext cx="872263" cy="5872"/>
                </a:xfrm>
                <a:prstGeom prst="line">
                  <a:avLst/>
                </a:prstGeom>
                <a:noFill/>
                <a:ln w="38100">
                  <a:solidFill>
                    <a:srgbClr val="FF0000"/>
                  </a:solidFill>
                  <a:round/>
                  <a:headEnd/>
                  <a:tailEnd/>
                </a:ln>
              </p:spPr>
            </p:cxnSp>
            <p:sp>
              <p:nvSpPr>
                <p:cNvPr id="109" name="Freeform 492"/>
                <p:cNvSpPr>
                  <a:spLocks noChangeArrowheads="1"/>
                </p:cNvSpPr>
                <p:nvPr/>
              </p:nvSpPr>
              <p:spPr bwMode="ltGray">
                <a:xfrm flipV="1">
                  <a:off x="6698456" y="2131233"/>
                  <a:ext cx="697708" cy="1227342"/>
                </a:xfrm>
                <a:custGeom>
                  <a:avLst/>
                  <a:gdLst>
                    <a:gd name="T0" fmla="*/ 1543050 w 1543050"/>
                    <a:gd name="T1" fmla="*/ 1610392 h 1436156"/>
                    <a:gd name="T2" fmla="*/ 1535905 w 1543050"/>
                    <a:gd name="T3" fmla="*/ 1621034 h 1436156"/>
                    <a:gd name="T4" fmla="*/ 1276350 w 1543050"/>
                    <a:gd name="T5" fmla="*/ 1613042 h 1436156"/>
                    <a:gd name="T6" fmla="*/ 254794 w 1543050"/>
                    <a:gd name="T7" fmla="*/ 2714 h 1436156"/>
                    <a:gd name="T8" fmla="*/ 0 w 1543050"/>
                    <a:gd name="T9" fmla="*/ 0 h 1436156"/>
                    <a:gd name="T10" fmla="*/ 0 60000 65536"/>
                    <a:gd name="T11" fmla="*/ 0 60000 65536"/>
                    <a:gd name="T12" fmla="*/ 0 60000 65536"/>
                    <a:gd name="T13" fmla="*/ 0 60000 65536"/>
                    <a:gd name="T14" fmla="*/ 0 60000 65536"/>
                    <a:gd name="T15" fmla="*/ 0 w 1543050"/>
                    <a:gd name="T16" fmla="*/ 0 h 1436156"/>
                    <a:gd name="T17" fmla="*/ 1543050 w 1543050"/>
                    <a:gd name="T18" fmla="*/ 1436156 h 1436156"/>
                  </a:gdLst>
                  <a:ahLst/>
                  <a:cxnLst>
                    <a:cxn ang="T10">
                      <a:pos x="T0" y="T1"/>
                    </a:cxn>
                    <a:cxn ang="T11">
                      <a:pos x="T2" y="T3"/>
                    </a:cxn>
                    <a:cxn ang="T12">
                      <a:pos x="T4" y="T5"/>
                    </a:cxn>
                    <a:cxn ang="T13">
                      <a:pos x="T6" y="T7"/>
                    </a:cxn>
                    <a:cxn ang="T14">
                      <a:pos x="T8" y="T9"/>
                    </a:cxn>
                  </a:cxnLst>
                  <a:rect l="T15" t="T16" r="T17" b="T18"/>
                  <a:pathLst>
                    <a:path w="1543050" h="1436156">
                      <a:moveTo>
                        <a:pt x="1543050" y="1426727"/>
                      </a:moveTo>
                      <a:lnTo>
                        <a:pt x="1535905" y="1436156"/>
                      </a:lnTo>
                      <a:lnTo>
                        <a:pt x="1276350" y="1429075"/>
                      </a:lnTo>
                      <a:lnTo>
                        <a:pt x="254794" y="2405"/>
                      </a:lnTo>
                      <a:lnTo>
                        <a:pt x="0" y="0"/>
                      </a:lnTo>
                    </a:path>
                  </a:pathLst>
                </a:custGeom>
                <a:noFill/>
                <a:ln w="38100">
                  <a:solidFill>
                    <a:srgbClr val="FF0000"/>
                  </a:solidFill>
                  <a:round/>
                  <a:headEnd/>
                  <a:tailEnd/>
                </a:ln>
              </p:spPr>
              <p:txBody>
                <a:bodyPr wrap="none" anchor="ctr"/>
                <a:lstStyle/>
                <a:p>
                  <a:endParaRPr lang="en-GB">
                    <a:solidFill>
                      <a:srgbClr val="000000"/>
                    </a:solidFill>
                  </a:endParaRPr>
                </a:p>
              </p:txBody>
            </p:sp>
            <p:sp>
              <p:nvSpPr>
                <p:cNvPr id="110" name="Freeform 492"/>
                <p:cNvSpPr>
                  <a:spLocks noChangeArrowheads="1"/>
                </p:cNvSpPr>
                <p:nvPr/>
              </p:nvSpPr>
              <p:spPr bwMode="ltGray">
                <a:xfrm flipH="1" flipV="1">
                  <a:off x="6709530" y="2136826"/>
                  <a:ext cx="702469" cy="1235345"/>
                </a:xfrm>
                <a:custGeom>
                  <a:avLst/>
                  <a:gdLst>
                    <a:gd name="T0" fmla="*/ 465839 w 1633665"/>
                    <a:gd name="T1" fmla="*/ 1693107 h 1443850"/>
                    <a:gd name="T2" fmla="*/ 389789 w 1633665"/>
                    <a:gd name="T3" fmla="*/ 1695863 h 1443850"/>
                    <a:gd name="T4" fmla="*/ 68255 w 1633665"/>
                    <a:gd name="T5" fmla="*/ 5198 h 1443850"/>
                    <a:gd name="T6" fmla="*/ 0 w 1633665"/>
                    <a:gd name="T7" fmla="*/ 0 h 1443850"/>
                    <a:gd name="T8" fmla="*/ 0 60000 65536"/>
                    <a:gd name="T9" fmla="*/ 0 60000 65536"/>
                    <a:gd name="T10" fmla="*/ 0 60000 65536"/>
                    <a:gd name="T11" fmla="*/ 0 60000 65536"/>
                    <a:gd name="T12" fmla="*/ 0 w 1633665"/>
                    <a:gd name="T13" fmla="*/ 0 h 1443850"/>
                    <a:gd name="T14" fmla="*/ 1633665 w 1633665"/>
                    <a:gd name="T15" fmla="*/ 1443850 h 1443850"/>
                  </a:gdLst>
                  <a:ahLst/>
                  <a:cxnLst>
                    <a:cxn ang="T8">
                      <a:pos x="T0" y="T1"/>
                    </a:cxn>
                    <a:cxn ang="T9">
                      <a:pos x="T2" y="T3"/>
                    </a:cxn>
                    <a:cxn ang="T10">
                      <a:pos x="T4" y="T5"/>
                    </a:cxn>
                    <a:cxn ang="T11">
                      <a:pos x="T6" y="T7"/>
                    </a:cxn>
                  </a:cxnLst>
                  <a:rect l="T12" t="T13" r="T14" b="T15"/>
                  <a:pathLst>
                    <a:path w="1633665" h="1443850">
                      <a:moveTo>
                        <a:pt x="1633665" y="1441503"/>
                      </a:moveTo>
                      <a:lnTo>
                        <a:pt x="1366965" y="1443850"/>
                      </a:lnTo>
                      <a:lnTo>
                        <a:pt x="239371" y="4426"/>
                      </a:lnTo>
                      <a:lnTo>
                        <a:pt x="0" y="0"/>
                      </a:lnTo>
                    </a:path>
                  </a:pathLst>
                </a:custGeom>
                <a:noFill/>
                <a:ln w="38100">
                  <a:solidFill>
                    <a:srgbClr val="FF0000"/>
                  </a:solidFill>
                  <a:round/>
                  <a:headEnd/>
                  <a:tailEnd/>
                </a:ln>
              </p:spPr>
              <p:txBody>
                <a:bodyPr wrap="none" anchor="ctr"/>
                <a:lstStyle/>
                <a:p>
                  <a:endParaRPr lang="en-GB">
                    <a:solidFill>
                      <a:srgbClr val="000000"/>
                    </a:solidFill>
                  </a:endParaRPr>
                </a:p>
              </p:txBody>
            </p:sp>
          </p:grpSp>
          <p:sp>
            <p:nvSpPr>
              <p:cNvPr id="98" name="Freeform 492"/>
              <p:cNvSpPr>
                <a:spLocks noChangeArrowheads="1"/>
              </p:cNvSpPr>
              <p:nvPr/>
            </p:nvSpPr>
            <p:spPr bwMode="auto">
              <a:xfrm flipV="1">
                <a:off x="4324766" y="2750147"/>
                <a:ext cx="1349475" cy="1246016"/>
              </a:xfrm>
              <a:custGeom>
                <a:avLst/>
                <a:gdLst>
                  <a:gd name="T0" fmla="*/ 1693068 w 1693068"/>
                  <a:gd name="T1" fmla="*/ 2093608 h 1419626"/>
                  <a:gd name="T2" fmla="*/ 1419225 w 1693068"/>
                  <a:gd name="T3" fmla="*/ 2100662 h 1419626"/>
                  <a:gd name="T4" fmla="*/ 354806 w 1693068"/>
                  <a:gd name="T5" fmla="*/ 3256 h 1419626"/>
                  <a:gd name="T6" fmla="*/ 0 w 1693068"/>
                  <a:gd name="T7" fmla="*/ 0 h 1419626"/>
                  <a:gd name="T8" fmla="*/ 0 60000 65536"/>
                  <a:gd name="T9" fmla="*/ 0 60000 65536"/>
                  <a:gd name="T10" fmla="*/ 0 60000 65536"/>
                  <a:gd name="T11" fmla="*/ 0 60000 65536"/>
                  <a:gd name="T12" fmla="*/ 0 w 1693068"/>
                  <a:gd name="T13" fmla="*/ 0 h 1419626"/>
                  <a:gd name="T14" fmla="*/ 1693068 w 1693068"/>
                  <a:gd name="T15" fmla="*/ 1419626 h 1419626"/>
                  <a:gd name="connsiteX0" fmla="*/ 1693068 w 1693068"/>
                  <a:gd name="connsiteY0" fmla="*/ 1414857 h 1419626"/>
                  <a:gd name="connsiteX1" fmla="*/ 1400012 w 1693068"/>
                  <a:gd name="connsiteY1" fmla="*/ 1419626 h 1419626"/>
                  <a:gd name="connsiteX2" fmla="*/ 354806 w 1693068"/>
                  <a:gd name="connsiteY2" fmla="*/ 2199 h 1419626"/>
                  <a:gd name="connsiteX3" fmla="*/ 0 w 1693068"/>
                  <a:gd name="connsiteY3" fmla="*/ 0 h 1419626"/>
                </a:gdLst>
                <a:ahLst/>
                <a:cxnLst>
                  <a:cxn ang="0">
                    <a:pos x="connsiteX0" y="connsiteY0"/>
                  </a:cxn>
                  <a:cxn ang="0">
                    <a:pos x="connsiteX1" y="connsiteY1"/>
                  </a:cxn>
                  <a:cxn ang="0">
                    <a:pos x="connsiteX2" y="connsiteY2"/>
                  </a:cxn>
                  <a:cxn ang="0">
                    <a:pos x="connsiteX3" y="connsiteY3"/>
                  </a:cxn>
                </a:cxnLst>
                <a:rect l="l" t="t" r="r" b="b"/>
                <a:pathLst>
                  <a:path w="1693068" h="1419626">
                    <a:moveTo>
                      <a:pt x="1693068" y="1414857"/>
                    </a:moveTo>
                    <a:lnTo>
                      <a:pt x="1400012" y="1419626"/>
                    </a:lnTo>
                    <a:lnTo>
                      <a:pt x="354806" y="2199"/>
                    </a:lnTo>
                    <a:lnTo>
                      <a:pt x="0" y="0"/>
                    </a:lnTo>
                  </a:path>
                </a:pathLst>
              </a:custGeom>
              <a:noFill/>
              <a:ln w="38100">
                <a:solidFill>
                  <a:srgbClr val="FF0000"/>
                </a:solidFill>
                <a:round/>
                <a:headEnd/>
                <a:tailEnd/>
              </a:ln>
            </p:spPr>
            <p:txBody>
              <a:bodyPr wrap="none" anchor="ctr"/>
              <a:lstStyle/>
              <a:p>
                <a:endParaRPr lang="en-GB">
                  <a:solidFill>
                    <a:srgbClr val="000000"/>
                  </a:solidFill>
                </a:endParaRPr>
              </a:p>
            </p:txBody>
          </p:sp>
          <p:sp>
            <p:nvSpPr>
              <p:cNvPr id="99" name="Freeform 492"/>
              <p:cNvSpPr>
                <a:spLocks noChangeArrowheads="1"/>
              </p:cNvSpPr>
              <p:nvPr/>
            </p:nvSpPr>
            <p:spPr bwMode="auto">
              <a:xfrm flipV="1">
                <a:off x="2572658" y="1970299"/>
                <a:ext cx="1248991" cy="751276"/>
              </a:xfrm>
              <a:custGeom>
                <a:avLst/>
                <a:gdLst>
                  <a:gd name="T0" fmla="*/ 1259681 w 1259681"/>
                  <a:gd name="T1" fmla="*/ 0 h 893864"/>
                  <a:gd name="T2" fmla="*/ 831056 w 1259681"/>
                  <a:gd name="T3" fmla="*/ 677344 h 893864"/>
                  <a:gd name="T4" fmla="*/ 0 w 1259681"/>
                  <a:gd name="T5" fmla="*/ 690441 h 893864"/>
                  <a:gd name="T6" fmla="*/ 0 60000 65536"/>
                  <a:gd name="T7" fmla="*/ 0 60000 65536"/>
                  <a:gd name="T8" fmla="*/ 0 60000 65536"/>
                  <a:gd name="T9" fmla="*/ 0 w 1259681"/>
                  <a:gd name="T10" fmla="*/ 0 h 893864"/>
                  <a:gd name="T11" fmla="*/ 1259681 w 1259681"/>
                  <a:gd name="T12" fmla="*/ 893864 h 893864"/>
                </a:gdLst>
                <a:ahLst/>
                <a:cxnLst>
                  <a:cxn ang="T6">
                    <a:pos x="T0" y="T1"/>
                  </a:cxn>
                  <a:cxn ang="T7">
                    <a:pos x="T2" y="T3"/>
                  </a:cxn>
                  <a:cxn ang="T8">
                    <a:pos x="T4" y="T5"/>
                  </a:cxn>
                </a:cxnLst>
                <a:rect l="T9" t="T10" r="T11" b="T12"/>
                <a:pathLst>
                  <a:path w="1259681" h="893864">
                    <a:moveTo>
                      <a:pt x="1259681" y="0"/>
                    </a:moveTo>
                    <a:lnTo>
                      <a:pt x="831056" y="876906"/>
                    </a:lnTo>
                    <a:lnTo>
                      <a:pt x="0" y="893864"/>
                    </a:lnTo>
                  </a:path>
                </a:pathLst>
              </a:custGeom>
              <a:noFill/>
              <a:ln w="38100">
                <a:solidFill>
                  <a:srgbClr val="FF0000"/>
                </a:solidFill>
                <a:round/>
                <a:headEnd/>
                <a:tailEnd/>
              </a:ln>
            </p:spPr>
            <p:txBody>
              <a:bodyPr wrap="none" anchor="ctr"/>
              <a:lstStyle/>
              <a:p>
                <a:endParaRPr lang="en-GB">
                  <a:solidFill>
                    <a:srgbClr val="000000"/>
                  </a:solidFill>
                </a:endParaRPr>
              </a:p>
            </p:txBody>
          </p:sp>
          <p:sp>
            <p:nvSpPr>
              <p:cNvPr id="100" name="Freeform 492"/>
              <p:cNvSpPr>
                <a:spLocks noChangeArrowheads="1"/>
              </p:cNvSpPr>
              <p:nvPr/>
            </p:nvSpPr>
            <p:spPr bwMode="auto">
              <a:xfrm flipV="1">
                <a:off x="1609148" y="2481371"/>
                <a:ext cx="2200491" cy="242239"/>
              </a:xfrm>
              <a:custGeom>
                <a:avLst/>
                <a:gdLst>
                  <a:gd name="T0" fmla="*/ 2219325 w 2219325"/>
                  <a:gd name="T1" fmla="*/ 0 h 288215"/>
                  <a:gd name="T2" fmla="*/ 1790715 w 2219325"/>
                  <a:gd name="T3" fmla="*/ 207655 h 288215"/>
                  <a:gd name="T4" fmla="*/ 0 w 2219325"/>
                  <a:gd name="T5" fmla="*/ 222625 h 288215"/>
                  <a:gd name="T6" fmla="*/ 0 60000 65536"/>
                  <a:gd name="T7" fmla="*/ 0 60000 65536"/>
                  <a:gd name="T8" fmla="*/ 0 60000 65536"/>
                  <a:gd name="T9" fmla="*/ 0 w 2219325"/>
                  <a:gd name="T10" fmla="*/ 0 h 288215"/>
                  <a:gd name="T11" fmla="*/ 2219325 w 2219325"/>
                  <a:gd name="T12" fmla="*/ 288215 h 288215"/>
                </a:gdLst>
                <a:ahLst/>
                <a:cxnLst>
                  <a:cxn ang="T6">
                    <a:pos x="T0" y="T1"/>
                  </a:cxn>
                  <a:cxn ang="T7">
                    <a:pos x="T2" y="T3"/>
                  </a:cxn>
                  <a:cxn ang="T8">
                    <a:pos x="T4" y="T5"/>
                  </a:cxn>
                </a:cxnLst>
                <a:rect l="T9" t="T10" r="T11" b="T12"/>
                <a:pathLst>
                  <a:path w="2219325" h="288215">
                    <a:moveTo>
                      <a:pt x="2219325" y="0"/>
                    </a:moveTo>
                    <a:lnTo>
                      <a:pt x="1790700" y="268835"/>
                    </a:lnTo>
                    <a:lnTo>
                      <a:pt x="0" y="288215"/>
                    </a:lnTo>
                  </a:path>
                </a:pathLst>
              </a:custGeom>
              <a:noFill/>
              <a:ln w="38100">
                <a:solidFill>
                  <a:srgbClr val="FF0000"/>
                </a:solidFill>
                <a:round/>
                <a:headEnd/>
                <a:tailEnd/>
              </a:ln>
            </p:spPr>
            <p:txBody>
              <a:bodyPr wrap="none" anchor="ctr"/>
              <a:lstStyle/>
              <a:p>
                <a:endParaRPr lang="en-GB">
                  <a:solidFill>
                    <a:srgbClr val="000000"/>
                  </a:solidFill>
                </a:endParaRPr>
              </a:p>
            </p:txBody>
          </p:sp>
          <p:sp>
            <p:nvSpPr>
              <p:cNvPr id="101" name="Freeform 492"/>
              <p:cNvSpPr>
                <a:spLocks noChangeArrowheads="1"/>
              </p:cNvSpPr>
              <p:nvPr/>
            </p:nvSpPr>
            <p:spPr bwMode="auto">
              <a:xfrm flipV="1">
                <a:off x="648204" y="3630447"/>
                <a:ext cx="3104769" cy="342010"/>
              </a:xfrm>
              <a:custGeom>
                <a:avLst/>
                <a:gdLst>
                  <a:gd name="T0" fmla="*/ 3131343 w 3131343"/>
                  <a:gd name="T1" fmla="*/ 0 h 406921"/>
                  <a:gd name="T2" fmla="*/ 2105025 w 3131343"/>
                  <a:gd name="T3" fmla="*/ 303103 h 406921"/>
                  <a:gd name="T4" fmla="*/ 0 w 3131343"/>
                  <a:gd name="T5" fmla="*/ 314328 h 406921"/>
                  <a:gd name="T6" fmla="*/ 0 60000 65536"/>
                  <a:gd name="T7" fmla="*/ 0 60000 65536"/>
                  <a:gd name="T8" fmla="*/ 0 60000 65536"/>
                  <a:gd name="T9" fmla="*/ 0 w 3131343"/>
                  <a:gd name="T10" fmla="*/ 0 h 406921"/>
                  <a:gd name="T11" fmla="*/ 3131343 w 3131343"/>
                  <a:gd name="T12" fmla="*/ 406921 h 406921"/>
                </a:gdLst>
                <a:ahLst/>
                <a:cxnLst>
                  <a:cxn ang="T6">
                    <a:pos x="T0" y="T1"/>
                  </a:cxn>
                  <a:cxn ang="T7">
                    <a:pos x="T2" y="T3"/>
                  </a:cxn>
                  <a:cxn ang="T8">
                    <a:pos x="T4" y="T5"/>
                  </a:cxn>
                </a:cxnLst>
                <a:rect l="T9" t="T10" r="T11" b="T12"/>
                <a:pathLst>
                  <a:path w="3131343" h="406921">
                    <a:moveTo>
                      <a:pt x="3131343" y="0"/>
                    </a:moveTo>
                    <a:lnTo>
                      <a:pt x="2105024" y="392387"/>
                    </a:lnTo>
                    <a:lnTo>
                      <a:pt x="0" y="406921"/>
                    </a:lnTo>
                  </a:path>
                </a:pathLst>
              </a:custGeom>
              <a:noFill/>
              <a:ln w="38100">
                <a:solidFill>
                  <a:srgbClr val="FF0000"/>
                </a:solidFill>
                <a:round/>
                <a:headEnd/>
                <a:tailEnd/>
              </a:ln>
            </p:spPr>
            <p:txBody>
              <a:bodyPr wrap="none" anchor="ctr"/>
              <a:lstStyle/>
              <a:p>
                <a:endParaRPr lang="en-GB">
                  <a:solidFill>
                    <a:srgbClr val="000000"/>
                  </a:solidFill>
                </a:endParaRPr>
              </a:p>
            </p:txBody>
          </p:sp>
          <p:sp>
            <p:nvSpPr>
              <p:cNvPr id="102" name="Freeform 492"/>
              <p:cNvSpPr>
                <a:spLocks noChangeArrowheads="1"/>
              </p:cNvSpPr>
              <p:nvPr/>
            </p:nvSpPr>
            <p:spPr bwMode="auto">
              <a:xfrm flipV="1">
                <a:off x="900713" y="3980638"/>
                <a:ext cx="2835611" cy="358423"/>
              </a:xfrm>
              <a:custGeom>
                <a:avLst/>
                <a:gdLst>
                  <a:gd name="T0" fmla="*/ 2859881 w 2859881"/>
                  <a:gd name="T1" fmla="*/ 329415 h 426449"/>
                  <a:gd name="T2" fmla="*/ 1924064 w 2859881"/>
                  <a:gd name="T3" fmla="*/ 1 h 426449"/>
                  <a:gd name="T4" fmla="*/ 0 w 2859881"/>
                  <a:gd name="T5" fmla="*/ 0 h 426449"/>
                  <a:gd name="T6" fmla="*/ 0 60000 65536"/>
                  <a:gd name="T7" fmla="*/ 0 60000 65536"/>
                  <a:gd name="T8" fmla="*/ 0 60000 65536"/>
                  <a:gd name="T9" fmla="*/ 0 w 2859881"/>
                  <a:gd name="T10" fmla="*/ 0 h 426449"/>
                  <a:gd name="T11" fmla="*/ 2859881 w 2859881"/>
                  <a:gd name="T12" fmla="*/ 426449 h 426449"/>
                </a:gdLst>
                <a:ahLst/>
                <a:cxnLst>
                  <a:cxn ang="T6">
                    <a:pos x="T0" y="T1"/>
                  </a:cxn>
                  <a:cxn ang="T7">
                    <a:pos x="T2" y="T3"/>
                  </a:cxn>
                  <a:cxn ang="T8">
                    <a:pos x="T4" y="T5"/>
                  </a:cxn>
                </a:cxnLst>
                <a:rect l="T9" t="T10" r="T11" b="T12"/>
                <a:pathLst>
                  <a:path w="2859881" h="426449">
                    <a:moveTo>
                      <a:pt x="2859881" y="426449"/>
                    </a:moveTo>
                    <a:lnTo>
                      <a:pt x="1924049" y="1"/>
                    </a:lnTo>
                    <a:lnTo>
                      <a:pt x="0" y="0"/>
                    </a:lnTo>
                  </a:path>
                </a:pathLst>
              </a:custGeom>
              <a:noFill/>
              <a:ln w="38100">
                <a:solidFill>
                  <a:srgbClr val="FF0000"/>
                </a:solidFill>
                <a:round/>
                <a:headEnd/>
                <a:tailEnd/>
              </a:ln>
            </p:spPr>
            <p:txBody>
              <a:bodyPr wrap="none" anchor="ctr"/>
              <a:lstStyle/>
              <a:p>
                <a:endParaRPr lang="en-GB">
                  <a:solidFill>
                    <a:srgbClr val="000000"/>
                  </a:solidFill>
                </a:endParaRPr>
              </a:p>
            </p:txBody>
          </p:sp>
          <p:sp>
            <p:nvSpPr>
              <p:cNvPr id="103" name="Freeform 492"/>
              <p:cNvSpPr>
                <a:spLocks noChangeArrowheads="1"/>
              </p:cNvSpPr>
              <p:nvPr/>
            </p:nvSpPr>
            <p:spPr bwMode="auto">
              <a:xfrm flipV="1">
                <a:off x="946629" y="2735828"/>
                <a:ext cx="2891629" cy="377879"/>
              </a:xfrm>
              <a:custGeom>
                <a:avLst/>
                <a:gdLst>
                  <a:gd name="T0" fmla="*/ 2993231 w 2993231"/>
                  <a:gd name="T1" fmla="*/ 344374 h 445830"/>
                  <a:gd name="T2" fmla="*/ 2469357 w 2993231"/>
                  <a:gd name="T3" fmla="*/ 0 h 445830"/>
                  <a:gd name="T4" fmla="*/ 0 w 2993231"/>
                  <a:gd name="T5" fmla="*/ 1870 h 445830"/>
                  <a:gd name="T6" fmla="*/ 0 60000 65536"/>
                  <a:gd name="T7" fmla="*/ 0 60000 65536"/>
                  <a:gd name="T8" fmla="*/ 0 60000 65536"/>
                  <a:gd name="T9" fmla="*/ 0 w 2993231"/>
                  <a:gd name="T10" fmla="*/ 0 h 445830"/>
                  <a:gd name="T11" fmla="*/ 2993231 w 2993231"/>
                  <a:gd name="T12" fmla="*/ 445830 h 445830"/>
                  <a:gd name="connsiteX0" fmla="*/ 2993231 w 2993231"/>
                  <a:gd name="connsiteY0" fmla="*/ 445830 h 445830"/>
                  <a:gd name="connsiteX1" fmla="*/ 2469356 w 2993231"/>
                  <a:gd name="connsiteY1" fmla="*/ 0 h 445830"/>
                  <a:gd name="connsiteX2" fmla="*/ 353301 w 2993231"/>
                  <a:gd name="connsiteY2" fmla="*/ 1898 h 445830"/>
                  <a:gd name="connsiteX3" fmla="*/ 0 w 2993231"/>
                  <a:gd name="connsiteY3" fmla="*/ 2421 h 445830"/>
                  <a:gd name="connsiteX0" fmla="*/ 2916379 w 2916379"/>
                  <a:gd name="connsiteY0" fmla="*/ 445830 h 445830"/>
                  <a:gd name="connsiteX1" fmla="*/ 2392504 w 2916379"/>
                  <a:gd name="connsiteY1" fmla="*/ 0 h 445830"/>
                  <a:gd name="connsiteX2" fmla="*/ 276449 w 2916379"/>
                  <a:gd name="connsiteY2" fmla="*/ 1898 h 445830"/>
                  <a:gd name="connsiteX3" fmla="*/ 0 w 2916379"/>
                  <a:gd name="connsiteY3" fmla="*/ 268742 h 445830"/>
                  <a:gd name="connsiteX0" fmla="*/ 2916379 w 2916379"/>
                  <a:gd name="connsiteY0" fmla="*/ 449598 h 449598"/>
                  <a:gd name="connsiteX1" fmla="*/ 2392504 w 2916379"/>
                  <a:gd name="connsiteY1" fmla="*/ 3768 h 449598"/>
                  <a:gd name="connsiteX2" fmla="*/ 468580 w 2916379"/>
                  <a:gd name="connsiteY2" fmla="*/ 0 h 449598"/>
                  <a:gd name="connsiteX3" fmla="*/ 0 w 2916379"/>
                  <a:gd name="connsiteY3" fmla="*/ 272510 h 449598"/>
                </a:gdLst>
                <a:ahLst/>
                <a:cxnLst>
                  <a:cxn ang="0">
                    <a:pos x="connsiteX0" y="connsiteY0"/>
                  </a:cxn>
                  <a:cxn ang="0">
                    <a:pos x="connsiteX1" y="connsiteY1"/>
                  </a:cxn>
                  <a:cxn ang="0">
                    <a:pos x="connsiteX2" y="connsiteY2"/>
                  </a:cxn>
                  <a:cxn ang="0">
                    <a:pos x="connsiteX3" y="connsiteY3"/>
                  </a:cxn>
                </a:cxnLst>
                <a:rect l="l" t="t" r="r" b="b"/>
                <a:pathLst>
                  <a:path w="2916379" h="449598">
                    <a:moveTo>
                      <a:pt x="2916379" y="449598"/>
                    </a:moveTo>
                    <a:lnTo>
                      <a:pt x="2392504" y="3768"/>
                    </a:lnTo>
                    <a:lnTo>
                      <a:pt x="468580" y="0"/>
                    </a:lnTo>
                    <a:lnTo>
                      <a:pt x="0" y="272510"/>
                    </a:lnTo>
                  </a:path>
                </a:pathLst>
              </a:custGeom>
              <a:noFill/>
              <a:ln w="38100">
                <a:solidFill>
                  <a:srgbClr val="FF0000"/>
                </a:solidFill>
                <a:round/>
                <a:headEnd/>
                <a:tailEnd/>
              </a:ln>
            </p:spPr>
            <p:txBody>
              <a:bodyPr wrap="none" anchor="ctr"/>
              <a:lstStyle/>
              <a:p>
                <a:endParaRPr lang="en-GB">
                  <a:solidFill>
                    <a:srgbClr val="000000"/>
                  </a:solidFill>
                </a:endParaRPr>
              </a:p>
            </p:txBody>
          </p:sp>
          <p:sp>
            <p:nvSpPr>
              <p:cNvPr id="104" name="Freeform 492"/>
              <p:cNvSpPr>
                <a:spLocks noChangeArrowheads="1"/>
              </p:cNvSpPr>
              <p:nvPr/>
            </p:nvSpPr>
            <p:spPr bwMode="auto">
              <a:xfrm flipV="1">
                <a:off x="1834361" y="2663554"/>
                <a:ext cx="841679" cy="886766"/>
              </a:xfrm>
              <a:custGeom>
                <a:avLst/>
                <a:gdLst>
                  <a:gd name="T0" fmla="*/ 152400 w 1145381"/>
                  <a:gd name="T1" fmla="*/ 0 h 1179728"/>
                  <a:gd name="T2" fmla="*/ 1145381 w 1145381"/>
                  <a:gd name="T3" fmla="*/ 402275 h 1179728"/>
                  <a:gd name="T4" fmla="*/ 0 w 1145381"/>
                  <a:gd name="T5" fmla="*/ 911272 h 1179728"/>
                  <a:gd name="T6" fmla="*/ 0 60000 65536"/>
                  <a:gd name="T7" fmla="*/ 0 60000 65536"/>
                  <a:gd name="T8" fmla="*/ 0 60000 65536"/>
                  <a:gd name="T9" fmla="*/ 0 w 1145381"/>
                  <a:gd name="T10" fmla="*/ 0 h 1179728"/>
                  <a:gd name="T11" fmla="*/ 1145381 w 1145381"/>
                  <a:gd name="T12" fmla="*/ 1179728 h 1179728"/>
                  <a:gd name="connsiteX0" fmla="*/ 0 w 992981"/>
                  <a:gd name="connsiteY0" fmla="*/ 0 h 1038069"/>
                  <a:gd name="connsiteX1" fmla="*/ 992981 w 992981"/>
                  <a:gd name="connsiteY1" fmla="*/ 520784 h 1038069"/>
                  <a:gd name="connsiteX2" fmla="*/ 140598 w 992981"/>
                  <a:gd name="connsiteY2" fmla="*/ 1038069 h 1038069"/>
                  <a:gd name="connsiteX0" fmla="*/ 0 w 947350"/>
                  <a:gd name="connsiteY0" fmla="*/ 0 h 1038069"/>
                  <a:gd name="connsiteX1" fmla="*/ 947350 w 947350"/>
                  <a:gd name="connsiteY1" fmla="*/ 543450 h 1038069"/>
                  <a:gd name="connsiteX2" fmla="*/ 140598 w 947350"/>
                  <a:gd name="connsiteY2" fmla="*/ 1038069 h 1038069"/>
                  <a:gd name="connsiteX0" fmla="*/ 0 w 868096"/>
                  <a:gd name="connsiteY0" fmla="*/ 0 h 1055068"/>
                  <a:gd name="connsiteX1" fmla="*/ 868096 w 868096"/>
                  <a:gd name="connsiteY1" fmla="*/ 560449 h 1055068"/>
                  <a:gd name="connsiteX2" fmla="*/ 61344 w 868096"/>
                  <a:gd name="connsiteY2" fmla="*/ 1055068 h 1055068"/>
                  <a:gd name="connsiteX0" fmla="*/ 0 w 848883"/>
                  <a:gd name="connsiteY0" fmla="*/ 0 h 1055068"/>
                  <a:gd name="connsiteX1" fmla="*/ 848883 w 848883"/>
                  <a:gd name="connsiteY1" fmla="*/ 526451 h 1055068"/>
                  <a:gd name="connsiteX2" fmla="*/ 61344 w 848883"/>
                  <a:gd name="connsiteY2" fmla="*/ 1055068 h 1055068"/>
                </a:gdLst>
                <a:ahLst/>
                <a:cxnLst>
                  <a:cxn ang="0">
                    <a:pos x="connsiteX0" y="connsiteY0"/>
                  </a:cxn>
                  <a:cxn ang="0">
                    <a:pos x="connsiteX1" y="connsiteY1"/>
                  </a:cxn>
                  <a:cxn ang="0">
                    <a:pos x="connsiteX2" y="connsiteY2"/>
                  </a:cxn>
                </a:cxnLst>
                <a:rect l="l" t="t" r="r" b="b"/>
                <a:pathLst>
                  <a:path w="848883" h="1055068">
                    <a:moveTo>
                      <a:pt x="0" y="0"/>
                    </a:moveTo>
                    <a:lnTo>
                      <a:pt x="848883" y="526451"/>
                    </a:lnTo>
                    <a:lnTo>
                      <a:pt x="61344" y="1055068"/>
                    </a:lnTo>
                  </a:path>
                </a:pathLst>
              </a:custGeom>
              <a:noFill/>
              <a:ln w="38100">
                <a:solidFill>
                  <a:srgbClr val="FF0000"/>
                </a:solidFill>
                <a:round/>
                <a:headEnd/>
                <a:tailEnd/>
              </a:ln>
            </p:spPr>
            <p:txBody>
              <a:bodyPr wrap="none" anchor="ctr"/>
              <a:lstStyle/>
              <a:p>
                <a:endParaRPr lang="en-GB">
                  <a:solidFill>
                    <a:srgbClr val="000000"/>
                  </a:solidFill>
                </a:endParaRPr>
              </a:p>
            </p:txBody>
          </p:sp>
          <p:sp>
            <p:nvSpPr>
              <p:cNvPr id="105" name="Freeform 104"/>
              <p:cNvSpPr/>
              <p:nvPr/>
            </p:nvSpPr>
            <p:spPr bwMode="auto">
              <a:xfrm>
                <a:off x="7693201" y="2743203"/>
                <a:ext cx="749470" cy="1225118"/>
              </a:xfrm>
              <a:custGeom>
                <a:avLst/>
                <a:gdLst>
                  <a:gd name="connsiteX0" fmla="*/ 0 w 1145219"/>
                  <a:gd name="connsiteY0" fmla="*/ 0 h 1269506"/>
                  <a:gd name="connsiteX1" fmla="*/ 1145219 w 1145219"/>
                  <a:gd name="connsiteY1" fmla="*/ 8877 h 1269506"/>
                  <a:gd name="connsiteX2" fmla="*/ 1136341 w 1145219"/>
                  <a:gd name="connsiteY2" fmla="*/ 1269506 h 1269506"/>
                  <a:gd name="connsiteX3" fmla="*/ 8877 w 1145219"/>
                  <a:gd name="connsiteY3" fmla="*/ 1269506 h 1269506"/>
                  <a:gd name="connsiteX4" fmla="*/ 8877 w 1145219"/>
                  <a:gd name="connsiteY4" fmla="*/ 1269506 h 12695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5219" h="1269506">
                    <a:moveTo>
                      <a:pt x="0" y="0"/>
                    </a:moveTo>
                    <a:lnTo>
                      <a:pt x="1145219" y="8877"/>
                    </a:lnTo>
                    <a:cubicBezTo>
                      <a:pt x="1142260" y="429087"/>
                      <a:pt x="1139300" y="849296"/>
                      <a:pt x="1136341" y="1269506"/>
                    </a:cubicBezTo>
                    <a:lnTo>
                      <a:pt x="8877" y="1269506"/>
                    </a:lnTo>
                    <a:lnTo>
                      <a:pt x="8877" y="1269506"/>
                    </a:lnTo>
                  </a:path>
                </a:pathLst>
              </a:custGeom>
              <a:noFill/>
              <a:ln w="38100">
                <a:solidFill>
                  <a:srgbClr val="FF0000"/>
                </a:solidFill>
                <a:round/>
                <a:headEnd/>
                <a:tailEnd/>
              </a:ln>
              <a:effectLst>
                <a:glow rad="63500">
                  <a:schemeClr val="accent4">
                    <a:satMod val="175000"/>
                    <a:alpha val="40000"/>
                  </a:schemeClr>
                </a:glow>
              </a:effectLst>
            </p:spPr>
            <p:txBody>
              <a:bodyPr vert="horz" wrap="square" lIns="91440" tIns="45720" rIns="91440" bIns="45720" numCol="1" rtlCol="0" anchor="t" anchorCtr="0" compatLnSpc="1">
                <a:prstTxWarp prst="textNoShape">
                  <a:avLst/>
                </a:prstTxWarp>
              </a:bodyPr>
              <a:lstStyle/>
              <a:p>
                <a:endParaRPr lang="en-US" smtClean="0">
                  <a:solidFill>
                    <a:srgbClr val="000000"/>
                  </a:solidFill>
                </a:endParaRPr>
              </a:p>
            </p:txBody>
          </p:sp>
          <p:sp>
            <p:nvSpPr>
              <p:cNvPr id="106" name="Freeform 492"/>
              <p:cNvSpPr>
                <a:spLocks noChangeArrowheads="1"/>
              </p:cNvSpPr>
              <p:nvPr/>
            </p:nvSpPr>
            <p:spPr bwMode="auto">
              <a:xfrm flipV="1">
                <a:off x="2600926" y="4018736"/>
                <a:ext cx="1225886" cy="706085"/>
              </a:xfrm>
              <a:custGeom>
                <a:avLst/>
                <a:gdLst>
                  <a:gd name="T0" fmla="*/ 2859881 w 2859881"/>
                  <a:gd name="T1" fmla="*/ 329415 h 426449"/>
                  <a:gd name="T2" fmla="*/ 1924064 w 2859881"/>
                  <a:gd name="T3" fmla="*/ 1 h 426449"/>
                  <a:gd name="T4" fmla="*/ 0 w 2859881"/>
                  <a:gd name="T5" fmla="*/ 0 h 426449"/>
                  <a:gd name="T6" fmla="*/ 0 60000 65536"/>
                  <a:gd name="T7" fmla="*/ 0 60000 65536"/>
                  <a:gd name="T8" fmla="*/ 0 60000 65536"/>
                  <a:gd name="T9" fmla="*/ 0 w 2859881"/>
                  <a:gd name="T10" fmla="*/ 0 h 426449"/>
                  <a:gd name="T11" fmla="*/ 2859881 w 2859881"/>
                  <a:gd name="T12" fmla="*/ 426449 h 426449"/>
                  <a:gd name="connsiteX0" fmla="*/ 2490029 w 2490029"/>
                  <a:gd name="connsiteY0" fmla="*/ 630439 h 630439"/>
                  <a:gd name="connsiteX1" fmla="*/ 1924049 w 2490029"/>
                  <a:gd name="connsiteY1" fmla="*/ 1 h 630439"/>
                  <a:gd name="connsiteX2" fmla="*/ 0 w 2490029"/>
                  <a:gd name="connsiteY2" fmla="*/ 0 h 630439"/>
                  <a:gd name="connsiteX0" fmla="*/ 2490029 w 2490029"/>
                  <a:gd name="connsiteY0" fmla="*/ 840095 h 840095"/>
                  <a:gd name="connsiteX1" fmla="*/ 1813574 w 2490029"/>
                  <a:gd name="connsiteY1" fmla="*/ 0 h 840095"/>
                  <a:gd name="connsiteX2" fmla="*/ 0 w 2490029"/>
                  <a:gd name="connsiteY2" fmla="*/ 209656 h 840095"/>
                  <a:gd name="connsiteX0" fmla="*/ 1236378 w 1236378"/>
                  <a:gd name="connsiteY0" fmla="*/ 840095 h 840095"/>
                  <a:gd name="connsiteX1" fmla="*/ 559923 w 1236378"/>
                  <a:gd name="connsiteY1" fmla="*/ 0 h 840095"/>
                  <a:gd name="connsiteX2" fmla="*/ 0 w 1236378"/>
                  <a:gd name="connsiteY2" fmla="*/ 0 h 840095"/>
                </a:gdLst>
                <a:ahLst/>
                <a:cxnLst>
                  <a:cxn ang="0">
                    <a:pos x="connsiteX0" y="connsiteY0"/>
                  </a:cxn>
                  <a:cxn ang="0">
                    <a:pos x="connsiteX1" y="connsiteY1"/>
                  </a:cxn>
                  <a:cxn ang="0">
                    <a:pos x="connsiteX2" y="connsiteY2"/>
                  </a:cxn>
                </a:cxnLst>
                <a:rect l="l" t="t" r="r" b="b"/>
                <a:pathLst>
                  <a:path w="1236378" h="840095">
                    <a:moveTo>
                      <a:pt x="1236378" y="840095"/>
                    </a:moveTo>
                    <a:lnTo>
                      <a:pt x="559923" y="0"/>
                    </a:lnTo>
                    <a:lnTo>
                      <a:pt x="0" y="0"/>
                    </a:lnTo>
                  </a:path>
                </a:pathLst>
              </a:custGeom>
              <a:noFill/>
              <a:ln w="38100">
                <a:solidFill>
                  <a:srgbClr val="FF0000"/>
                </a:solidFill>
                <a:round/>
                <a:headEnd/>
                <a:tailEnd/>
              </a:ln>
            </p:spPr>
            <p:txBody>
              <a:bodyPr wrap="none" anchor="ctr"/>
              <a:lstStyle/>
              <a:p>
                <a:endParaRPr lang="en-GB">
                  <a:solidFill>
                    <a:srgbClr val="000000"/>
                  </a:solidFill>
                </a:endParaRPr>
              </a:p>
            </p:txBody>
          </p:sp>
        </p:grpSp>
        <p:cxnSp>
          <p:nvCxnSpPr>
            <p:cNvPr id="94" name="Straight Connector 520"/>
            <p:cNvCxnSpPr>
              <a:cxnSpLocks noChangeShapeType="1"/>
            </p:cNvCxnSpPr>
            <p:nvPr/>
          </p:nvCxnSpPr>
          <p:spPr bwMode="auto">
            <a:xfrm rot="10800000" flipH="1" flipV="1">
              <a:off x="4305787" y="2741937"/>
              <a:ext cx="1326698" cy="9567"/>
            </a:xfrm>
            <a:prstGeom prst="line">
              <a:avLst/>
            </a:prstGeom>
            <a:noFill/>
            <a:ln w="38100">
              <a:solidFill>
                <a:srgbClr val="FF0000"/>
              </a:solidFill>
              <a:round/>
              <a:headEnd/>
              <a:tailEnd/>
            </a:ln>
          </p:spPr>
        </p:cxnSp>
        <p:cxnSp>
          <p:nvCxnSpPr>
            <p:cNvPr id="95" name="Straight Connector 520"/>
            <p:cNvCxnSpPr>
              <a:cxnSpLocks noChangeShapeType="1"/>
            </p:cNvCxnSpPr>
            <p:nvPr/>
          </p:nvCxnSpPr>
          <p:spPr bwMode="auto">
            <a:xfrm rot="10800000" flipH="1" flipV="1">
              <a:off x="4307684" y="3994168"/>
              <a:ext cx="1326698" cy="9567"/>
            </a:xfrm>
            <a:prstGeom prst="line">
              <a:avLst/>
            </a:prstGeom>
            <a:noFill/>
            <a:ln w="38100">
              <a:solidFill>
                <a:srgbClr val="FF0000"/>
              </a:solidFill>
              <a:round/>
              <a:headEnd/>
              <a:tailEnd/>
            </a:ln>
          </p:spPr>
        </p:cxnSp>
        <p:sp>
          <p:nvSpPr>
            <p:cNvPr id="96" name="Freeform 492"/>
            <p:cNvSpPr>
              <a:spLocks noChangeArrowheads="1"/>
            </p:cNvSpPr>
            <p:nvPr/>
          </p:nvSpPr>
          <p:spPr bwMode="auto">
            <a:xfrm flipH="1" flipV="1">
              <a:off x="4277313" y="2748109"/>
              <a:ext cx="1398823" cy="1252391"/>
            </a:xfrm>
            <a:custGeom>
              <a:avLst/>
              <a:gdLst>
                <a:gd name="T0" fmla="*/ 1754981 w 1754981"/>
                <a:gd name="T1" fmla="*/ 2432144 h 1417278"/>
                <a:gd name="T2" fmla="*/ 1316831 w 1754981"/>
                <a:gd name="T3" fmla="*/ 2420545 h 1417278"/>
                <a:gd name="T4" fmla="*/ 278606 w 1754981"/>
                <a:gd name="T5" fmla="*/ 4496 h 1417278"/>
                <a:gd name="T6" fmla="*/ 0 w 1754981"/>
                <a:gd name="T7" fmla="*/ 0 h 1417278"/>
                <a:gd name="T8" fmla="*/ 0 60000 65536"/>
                <a:gd name="T9" fmla="*/ 0 60000 65536"/>
                <a:gd name="T10" fmla="*/ 0 60000 65536"/>
                <a:gd name="T11" fmla="*/ 0 60000 65536"/>
                <a:gd name="T12" fmla="*/ 0 w 1754981"/>
                <a:gd name="T13" fmla="*/ 0 h 1417278"/>
                <a:gd name="T14" fmla="*/ 1754981 w 1754981"/>
                <a:gd name="T15" fmla="*/ 1417278 h 1417278"/>
                <a:gd name="connsiteX0" fmla="*/ 1754981 w 1754981"/>
                <a:gd name="connsiteY0" fmla="*/ 1417278 h 1417278"/>
                <a:gd name="connsiteX1" fmla="*/ 1340847 w 1754981"/>
                <a:gd name="connsiteY1" fmla="*/ 1415894 h 1417278"/>
                <a:gd name="connsiteX2" fmla="*/ 278606 w 1754981"/>
                <a:gd name="connsiteY2" fmla="*/ 2619 h 1417278"/>
                <a:gd name="connsiteX3" fmla="*/ 0 w 1754981"/>
                <a:gd name="connsiteY3" fmla="*/ 0 h 1417278"/>
                <a:gd name="connsiteX0" fmla="*/ 1754981 w 1754981"/>
                <a:gd name="connsiteY0" fmla="*/ 1420031 h 1420031"/>
                <a:gd name="connsiteX1" fmla="*/ 1340847 w 1754981"/>
                <a:gd name="connsiteY1" fmla="*/ 1418647 h 1420031"/>
                <a:gd name="connsiteX2" fmla="*/ 293017 w 1754981"/>
                <a:gd name="connsiteY2" fmla="*/ 0 h 1420031"/>
                <a:gd name="connsiteX3" fmla="*/ 0 w 1754981"/>
                <a:gd name="connsiteY3" fmla="*/ 2753 h 1420031"/>
              </a:gdLst>
              <a:ahLst/>
              <a:cxnLst>
                <a:cxn ang="0">
                  <a:pos x="connsiteX0" y="connsiteY0"/>
                </a:cxn>
                <a:cxn ang="0">
                  <a:pos x="connsiteX1" y="connsiteY1"/>
                </a:cxn>
                <a:cxn ang="0">
                  <a:pos x="connsiteX2" y="connsiteY2"/>
                </a:cxn>
                <a:cxn ang="0">
                  <a:pos x="connsiteX3" y="connsiteY3"/>
                </a:cxn>
              </a:cxnLst>
              <a:rect l="l" t="t" r="r" b="b"/>
              <a:pathLst>
                <a:path w="1754981" h="1420031">
                  <a:moveTo>
                    <a:pt x="1754981" y="1420031"/>
                  </a:moveTo>
                  <a:lnTo>
                    <a:pt x="1340847" y="1418647"/>
                  </a:lnTo>
                  <a:lnTo>
                    <a:pt x="293017" y="0"/>
                  </a:lnTo>
                  <a:lnTo>
                    <a:pt x="0" y="2753"/>
                  </a:lnTo>
                </a:path>
              </a:pathLst>
            </a:custGeom>
            <a:noFill/>
            <a:ln w="38100">
              <a:solidFill>
                <a:srgbClr val="FF0000"/>
              </a:solidFill>
              <a:round/>
              <a:headEnd/>
              <a:tailEnd/>
            </a:ln>
          </p:spPr>
          <p:txBody>
            <a:bodyPr wrap="none" anchor="ctr"/>
            <a:lstStyle/>
            <a:p>
              <a:endParaRPr lang="en-GB">
                <a:solidFill>
                  <a:srgbClr val="000000"/>
                </a:solidFill>
              </a:endParaRPr>
            </a:p>
          </p:txBody>
        </p:sp>
      </p:grpSp>
      <p:sp>
        <p:nvSpPr>
          <p:cNvPr id="111" name="AutoShape 5"/>
          <p:cNvSpPr>
            <a:spLocks noChangeArrowheads="1"/>
          </p:cNvSpPr>
          <p:nvPr/>
        </p:nvSpPr>
        <p:spPr bwMode="ltGray">
          <a:xfrm>
            <a:off x="214064" y="1714402"/>
            <a:ext cx="8719464" cy="3405790"/>
          </a:xfrm>
          <a:prstGeom prst="roundRect">
            <a:avLst>
              <a:gd name="adj" fmla="val 10995"/>
            </a:avLst>
          </a:prstGeom>
          <a:noFill/>
          <a:ln w="165100" algn="ctr">
            <a:solidFill>
              <a:schemeClr val="bg1">
                <a:lumMod val="75000"/>
              </a:schemeClr>
            </a:solidFill>
            <a:round/>
            <a:headEnd type="none" w="sm" len="sm"/>
            <a:tailEnd type="none" w="sm" len="sm"/>
          </a:ln>
        </p:spPr>
        <p:txBody>
          <a:bodyPr/>
          <a:lstStyle/>
          <a:p>
            <a:endParaRPr lang="en-GB">
              <a:solidFill>
                <a:srgbClr val="000000"/>
              </a:solidFill>
            </a:endParaRPr>
          </a:p>
        </p:txBody>
      </p:sp>
      <p:grpSp>
        <p:nvGrpSpPr>
          <p:cNvPr id="112" name="Group 111"/>
          <p:cNvGrpSpPr/>
          <p:nvPr/>
        </p:nvGrpSpPr>
        <p:grpSpPr>
          <a:xfrm>
            <a:off x="443118" y="1767504"/>
            <a:ext cx="8373232" cy="3360741"/>
            <a:chOff x="443118" y="1767504"/>
            <a:chExt cx="8373232" cy="3360741"/>
          </a:xfrm>
        </p:grpSpPr>
        <p:pic>
          <p:nvPicPr>
            <p:cNvPr id="113" name="Picture 112"/>
            <p:cNvPicPr>
              <a:picLocks noChangeAspect="1"/>
            </p:cNvPicPr>
            <p:nvPr/>
          </p:nvPicPr>
          <p:blipFill>
            <a:blip r:embed="rId2" cstate="print"/>
            <a:stretch>
              <a:fillRect/>
            </a:stretch>
          </p:blipFill>
          <p:spPr>
            <a:xfrm>
              <a:off x="2503556" y="2791276"/>
              <a:ext cx="677171" cy="677171"/>
            </a:xfrm>
            <a:prstGeom prst="roundRect">
              <a:avLst/>
            </a:prstGeom>
            <a:ln w="25400">
              <a:solidFill>
                <a:srgbClr val="008000"/>
              </a:solidFill>
            </a:ln>
            <a:effectLst>
              <a:outerShdw blurRad="50800" dist="38100" dir="2700000" algn="tl" rotWithShape="0">
                <a:srgbClr val="000000">
                  <a:alpha val="43000"/>
                </a:srgbClr>
              </a:outerShdw>
            </a:effectLst>
          </p:spPr>
        </p:pic>
        <p:pic>
          <p:nvPicPr>
            <p:cNvPr id="114" name="Picture 113"/>
            <p:cNvPicPr>
              <a:picLocks noChangeAspect="1"/>
            </p:cNvPicPr>
            <p:nvPr/>
          </p:nvPicPr>
          <p:blipFill>
            <a:blip r:embed="rId3" cstate="print"/>
            <a:stretch>
              <a:fillRect/>
            </a:stretch>
          </p:blipFill>
          <p:spPr>
            <a:xfrm>
              <a:off x="1435430" y="3352799"/>
              <a:ext cx="683055" cy="683055"/>
            </a:xfrm>
            <a:prstGeom prst="roundRect">
              <a:avLst/>
            </a:prstGeom>
            <a:ln w="25400">
              <a:solidFill>
                <a:srgbClr val="008000"/>
              </a:solidFill>
            </a:ln>
            <a:effectLst>
              <a:outerShdw blurRad="50800" dist="38100" dir="2700000" algn="tl" rotWithShape="0">
                <a:srgbClr val="000000">
                  <a:alpha val="43000"/>
                </a:srgbClr>
              </a:outerShdw>
            </a:effectLst>
          </p:spPr>
        </p:pic>
        <p:pic>
          <p:nvPicPr>
            <p:cNvPr id="115" name="Picture 9"/>
            <p:cNvPicPr>
              <a:picLocks noChangeAspect="1" noChangeArrowheads="1"/>
            </p:cNvPicPr>
            <p:nvPr/>
          </p:nvPicPr>
          <p:blipFill>
            <a:blip r:embed="rId4" cstate="print">
              <a:clrChange>
                <a:clrFrom>
                  <a:srgbClr val="3838FF"/>
                </a:clrFrom>
                <a:clrTo>
                  <a:srgbClr val="3838FF">
                    <a:alpha val="0"/>
                  </a:srgbClr>
                </a:clrTo>
              </a:clrChange>
            </a:blip>
            <a:srcRect/>
            <a:stretch>
              <a:fillRect/>
            </a:stretch>
          </p:blipFill>
          <p:spPr bwMode="auto">
            <a:xfrm rot="21002872">
              <a:off x="2506368" y="2888328"/>
              <a:ext cx="620416" cy="431377"/>
            </a:xfrm>
            <a:prstGeom prst="rect">
              <a:avLst/>
            </a:prstGeom>
            <a:noFill/>
            <a:ln w="12700">
              <a:noFill/>
              <a:miter lim="800000"/>
              <a:headEnd type="none" w="sm" len="sm"/>
              <a:tailEnd type="none" w="sm" len="sm"/>
            </a:ln>
          </p:spPr>
        </p:pic>
        <p:pic>
          <p:nvPicPr>
            <p:cNvPr id="116" name="Picture 115"/>
            <p:cNvPicPr>
              <a:picLocks noChangeAspect="1"/>
            </p:cNvPicPr>
            <p:nvPr/>
          </p:nvPicPr>
          <p:blipFill>
            <a:blip r:embed="rId5" cstate="print"/>
            <a:stretch>
              <a:fillRect/>
            </a:stretch>
          </p:blipFill>
          <p:spPr>
            <a:xfrm>
              <a:off x="623788" y="2355725"/>
              <a:ext cx="457200" cy="685799"/>
            </a:xfrm>
            <a:prstGeom prst="roundRect">
              <a:avLst/>
            </a:prstGeom>
            <a:ln w="25400">
              <a:solidFill>
                <a:srgbClr val="3366FF"/>
              </a:solidFill>
            </a:ln>
            <a:effectLst>
              <a:outerShdw blurRad="50800" dist="38100" dir="2700000" algn="tl" rotWithShape="0">
                <a:srgbClr val="000000">
                  <a:alpha val="43000"/>
                </a:srgbClr>
              </a:outerShdw>
            </a:effectLst>
          </p:spPr>
        </p:pic>
        <p:pic>
          <p:nvPicPr>
            <p:cNvPr id="117" name="Picture 116"/>
            <p:cNvPicPr>
              <a:picLocks noChangeAspect="1"/>
            </p:cNvPicPr>
            <p:nvPr/>
          </p:nvPicPr>
          <p:blipFill>
            <a:blip r:embed="rId6" cstate="print"/>
            <a:stretch>
              <a:fillRect/>
            </a:stretch>
          </p:blipFill>
          <p:spPr>
            <a:xfrm flipH="1">
              <a:off x="443118" y="3252788"/>
              <a:ext cx="457200" cy="685799"/>
            </a:xfrm>
            <a:prstGeom prst="roundRect">
              <a:avLst/>
            </a:prstGeom>
            <a:ln w="25400">
              <a:solidFill>
                <a:srgbClr val="3366FF"/>
              </a:solidFill>
            </a:ln>
            <a:effectLst>
              <a:outerShdw blurRad="50800" dist="38100" dir="2700000" algn="tl" rotWithShape="0">
                <a:srgbClr val="000000">
                  <a:alpha val="43000"/>
                </a:srgbClr>
              </a:outerShdw>
            </a:effectLst>
          </p:spPr>
        </p:pic>
        <p:pic>
          <p:nvPicPr>
            <p:cNvPr id="118" name="Picture 117"/>
            <p:cNvPicPr>
              <a:picLocks noChangeAspect="1"/>
            </p:cNvPicPr>
            <p:nvPr/>
          </p:nvPicPr>
          <p:blipFill>
            <a:blip r:embed="rId7" cstate="print"/>
            <a:stretch>
              <a:fillRect/>
            </a:stretch>
          </p:blipFill>
          <p:spPr>
            <a:xfrm>
              <a:off x="590451" y="4068582"/>
              <a:ext cx="457200" cy="685799"/>
            </a:xfrm>
            <a:prstGeom prst="roundRect">
              <a:avLst/>
            </a:prstGeom>
            <a:ln w="25400">
              <a:solidFill>
                <a:srgbClr val="3366FF"/>
              </a:solidFill>
            </a:ln>
            <a:effectLst>
              <a:outerShdw blurRad="50800" dist="38100" dir="2700000" algn="tl" rotWithShape="0">
                <a:srgbClr val="000000">
                  <a:alpha val="43000"/>
                </a:srgbClr>
              </a:outerShdw>
            </a:effectLst>
          </p:spPr>
        </p:pic>
        <p:pic>
          <p:nvPicPr>
            <p:cNvPr id="119" name="Picture 118"/>
            <p:cNvPicPr>
              <a:picLocks noChangeAspect="1"/>
            </p:cNvPicPr>
            <p:nvPr/>
          </p:nvPicPr>
          <p:blipFill>
            <a:blip r:embed="rId8" cstate="print"/>
            <a:stretch>
              <a:fillRect/>
            </a:stretch>
          </p:blipFill>
          <p:spPr>
            <a:xfrm>
              <a:off x="1643761" y="4149545"/>
              <a:ext cx="511968" cy="511968"/>
            </a:xfrm>
            <a:prstGeom prst="roundRect">
              <a:avLst/>
            </a:prstGeom>
            <a:ln w="25400">
              <a:solidFill>
                <a:srgbClr val="008000"/>
              </a:solidFill>
            </a:ln>
            <a:effectLst>
              <a:outerShdw blurRad="50800" dist="38100" dir="2700000" algn="tl" rotWithShape="0">
                <a:srgbClr val="000000">
                  <a:alpha val="43000"/>
                </a:srgbClr>
              </a:outerShdw>
            </a:effectLst>
          </p:spPr>
        </p:pic>
        <p:pic>
          <p:nvPicPr>
            <p:cNvPr id="120" name="Picture 119"/>
            <p:cNvPicPr>
              <a:picLocks noChangeAspect="1"/>
            </p:cNvPicPr>
            <p:nvPr/>
          </p:nvPicPr>
          <p:blipFill>
            <a:blip r:embed="rId9" cstate="print"/>
            <a:stretch>
              <a:fillRect/>
            </a:stretch>
          </p:blipFill>
          <p:spPr>
            <a:xfrm>
              <a:off x="1487818" y="2319149"/>
              <a:ext cx="582577" cy="582577"/>
            </a:xfrm>
            <a:prstGeom prst="roundRect">
              <a:avLst/>
            </a:prstGeom>
            <a:ln w="25400">
              <a:solidFill>
                <a:srgbClr val="008000"/>
              </a:solidFill>
            </a:ln>
            <a:effectLst>
              <a:outerShdw blurRad="50800" dist="38100" dir="2700000" algn="tl" rotWithShape="0">
                <a:srgbClr val="000000">
                  <a:alpha val="43000"/>
                </a:srgbClr>
              </a:outerShdw>
            </a:effectLst>
          </p:spPr>
        </p:pic>
        <p:pic>
          <p:nvPicPr>
            <p:cNvPr id="121" name="Picture 10"/>
            <p:cNvPicPr>
              <a:picLocks noChangeAspect="1" noChangeArrowheads="1"/>
            </p:cNvPicPr>
            <p:nvPr/>
          </p:nvPicPr>
          <p:blipFill>
            <a:blip r:embed="rId10" cstate="print">
              <a:clrChange>
                <a:clrFrom>
                  <a:srgbClr val="000CFC"/>
                </a:clrFrom>
                <a:clrTo>
                  <a:srgbClr val="000CFC">
                    <a:alpha val="0"/>
                  </a:srgbClr>
                </a:clrTo>
              </a:clrChange>
            </a:blip>
            <a:srcRect/>
            <a:stretch>
              <a:fillRect/>
            </a:stretch>
          </p:blipFill>
          <p:spPr bwMode="auto">
            <a:xfrm>
              <a:off x="1485135" y="3422044"/>
              <a:ext cx="573207" cy="511969"/>
            </a:xfrm>
            <a:prstGeom prst="rect">
              <a:avLst/>
            </a:prstGeom>
            <a:noFill/>
            <a:ln w="12700">
              <a:noFill/>
              <a:miter lim="800000"/>
              <a:headEnd type="none" w="sm" len="sm"/>
              <a:tailEnd type="none" w="sm" len="sm"/>
            </a:ln>
          </p:spPr>
        </p:pic>
        <p:pic>
          <p:nvPicPr>
            <p:cNvPr id="122" name="Picture 121"/>
            <p:cNvPicPr>
              <a:picLocks noChangeAspect="1"/>
            </p:cNvPicPr>
            <p:nvPr/>
          </p:nvPicPr>
          <p:blipFill>
            <a:blip r:embed="rId11" cstate="print"/>
            <a:stretch>
              <a:fillRect/>
            </a:stretch>
          </p:blipFill>
          <p:spPr>
            <a:xfrm>
              <a:off x="2035115" y="1767504"/>
              <a:ext cx="588469" cy="472591"/>
            </a:xfrm>
            <a:prstGeom prst="roundRect">
              <a:avLst/>
            </a:prstGeom>
            <a:ln w="25400">
              <a:solidFill>
                <a:srgbClr val="008000"/>
              </a:solidFill>
            </a:ln>
            <a:effectLst>
              <a:outerShdw blurRad="50800" dist="38100" dir="2700000" algn="tl" rotWithShape="0">
                <a:srgbClr val="000000">
                  <a:alpha val="43000"/>
                </a:srgbClr>
              </a:outerShdw>
            </a:effectLst>
          </p:spPr>
        </p:pic>
        <p:pic>
          <p:nvPicPr>
            <p:cNvPr id="123" name="Picture 122"/>
            <p:cNvPicPr>
              <a:picLocks noChangeAspect="1"/>
            </p:cNvPicPr>
            <p:nvPr/>
          </p:nvPicPr>
          <p:blipFill>
            <a:blip r:embed="rId12" cstate="print"/>
            <a:stretch>
              <a:fillRect/>
            </a:stretch>
          </p:blipFill>
          <p:spPr>
            <a:xfrm>
              <a:off x="2687056" y="2204712"/>
              <a:ext cx="667273" cy="472591"/>
            </a:xfrm>
            <a:prstGeom prst="roundRect">
              <a:avLst/>
            </a:prstGeom>
            <a:ln w="25400">
              <a:solidFill>
                <a:srgbClr val="008000"/>
              </a:solidFill>
            </a:ln>
            <a:effectLst>
              <a:outerShdw blurRad="50800" dist="38100" dir="2700000" algn="tl" rotWithShape="0">
                <a:srgbClr val="000000">
                  <a:alpha val="43000"/>
                </a:srgbClr>
              </a:outerShdw>
            </a:effectLst>
          </p:spPr>
        </p:pic>
        <p:pic>
          <p:nvPicPr>
            <p:cNvPr id="124" name="Picture 123"/>
            <p:cNvPicPr>
              <a:picLocks noChangeAspect="1"/>
            </p:cNvPicPr>
            <p:nvPr/>
          </p:nvPicPr>
          <p:blipFill>
            <a:blip r:embed="rId13" cstate="print"/>
            <a:stretch>
              <a:fillRect/>
            </a:stretch>
          </p:blipFill>
          <p:spPr>
            <a:xfrm>
              <a:off x="3741616" y="2418899"/>
              <a:ext cx="661511" cy="661511"/>
            </a:xfrm>
            <a:prstGeom prst="roundRect">
              <a:avLst/>
            </a:prstGeom>
            <a:ln w="25400">
              <a:solidFill>
                <a:srgbClr val="FF9900"/>
              </a:solidFill>
            </a:ln>
            <a:effectLst>
              <a:outerShdw blurRad="50800" dist="38100" dir="2700000" algn="tl" rotWithShape="0">
                <a:srgbClr val="000000">
                  <a:alpha val="43000"/>
                </a:srgbClr>
              </a:outerShdw>
            </a:effectLst>
          </p:spPr>
        </p:pic>
        <p:grpSp>
          <p:nvGrpSpPr>
            <p:cNvPr id="125" name="Group 370"/>
            <p:cNvGrpSpPr/>
            <p:nvPr/>
          </p:nvGrpSpPr>
          <p:grpSpPr>
            <a:xfrm>
              <a:off x="5481431" y="3562639"/>
              <a:ext cx="1091856" cy="838100"/>
              <a:chOff x="5774530" y="2719488"/>
              <a:chExt cx="985837" cy="756721"/>
            </a:xfrm>
          </p:grpSpPr>
          <p:sp>
            <p:nvSpPr>
              <p:cNvPr id="145" name="Rounded Rectangle 144"/>
              <p:cNvSpPr/>
              <p:nvPr/>
            </p:nvSpPr>
            <p:spPr bwMode="auto">
              <a:xfrm>
                <a:off x="5879306" y="2757488"/>
                <a:ext cx="764382" cy="716756"/>
              </a:xfrm>
              <a:prstGeom prst="roundRect">
                <a:avLst/>
              </a:prstGeom>
              <a:solidFill>
                <a:srgbClr val="FF33CC"/>
              </a:solidFill>
              <a:ln w="38100">
                <a:noFill/>
                <a:round/>
                <a:headEnd/>
                <a:tailEnd/>
              </a:ln>
              <a:effectLst>
                <a:outerShdw blurRad="50800" dist="38100" dir="2700000" algn="tl" rotWithShape="0">
                  <a:prstClr val="black">
                    <a:alpha val="40000"/>
                  </a:prstClr>
                </a:outerShdw>
              </a:effectLst>
            </p:spPr>
            <p:txBody>
              <a:bodyPr wrap="none" rtlCol="0" anchor="ctr"/>
              <a:lstStyle/>
              <a:p>
                <a:pPr algn="ctr"/>
                <a:endParaRPr lang="en-US">
                  <a:solidFill>
                    <a:srgbClr val="000000"/>
                  </a:solidFill>
                </a:endParaRPr>
              </a:p>
            </p:txBody>
          </p:sp>
          <p:sp>
            <p:nvSpPr>
              <p:cNvPr id="146" name="TextBox 145"/>
              <p:cNvSpPr txBox="1">
                <a:spLocks noChangeArrowheads="1"/>
              </p:cNvSpPr>
              <p:nvPr/>
            </p:nvSpPr>
            <p:spPr bwMode="auto">
              <a:xfrm>
                <a:off x="5774530" y="2719488"/>
                <a:ext cx="985837" cy="307777"/>
              </a:xfrm>
              <a:prstGeom prst="rect">
                <a:avLst/>
              </a:prstGeom>
              <a:noFill/>
              <a:ln w="9525">
                <a:noFill/>
                <a:miter lim="800000"/>
                <a:headEnd/>
                <a:tailEnd/>
              </a:ln>
              <a:effectLst/>
            </p:spPr>
            <p:txBody>
              <a:bodyPr wrap="square">
                <a:spAutoFit/>
              </a:bodyPr>
              <a:lstStyle/>
              <a:p>
                <a:pPr algn="ctr" fontAlgn="auto">
                  <a:spcBef>
                    <a:spcPts val="0"/>
                  </a:spcBef>
                  <a:spcAft>
                    <a:spcPts val="0"/>
                  </a:spcAft>
                  <a:defRPr/>
                </a:pPr>
                <a:r>
                  <a:rPr lang="en-US" sz="700" b="1" dirty="0" smtClean="0">
                    <a:solidFill>
                      <a:srgbClr val="FFFFFF"/>
                    </a:solidFill>
                    <a:latin typeface="Arial Narrow"/>
                    <a:cs typeface="Arial Narrow"/>
                  </a:rPr>
                  <a:t>MISSION CONTROL</a:t>
                </a:r>
                <a:endParaRPr lang="en-US" sz="700" b="1" dirty="0">
                  <a:solidFill>
                    <a:srgbClr val="FFFFFF"/>
                  </a:solidFill>
                  <a:latin typeface="Arial Narrow"/>
                  <a:cs typeface="Arial Narrow"/>
                </a:endParaRPr>
              </a:p>
              <a:p>
                <a:pPr algn="ctr" fontAlgn="auto">
                  <a:spcBef>
                    <a:spcPts val="0"/>
                  </a:spcBef>
                  <a:spcAft>
                    <a:spcPts val="0"/>
                  </a:spcAft>
                  <a:defRPr/>
                </a:pPr>
                <a:r>
                  <a:rPr lang="en-US" sz="700" b="1" dirty="0">
                    <a:solidFill>
                      <a:srgbClr val="FFFFFF"/>
                    </a:solidFill>
                    <a:latin typeface="Arial Narrow"/>
                    <a:cs typeface="Arial Narrow"/>
                  </a:rPr>
                  <a:t>CENTER</a:t>
                </a:r>
              </a:p>
            </p:txBody>
          </p:sp>
          <p:pic>
            <p:nvPicPr>
              <p:cNvPr id="147" name="Picture 146"/>
              <p:cNvPicPr>
                <a:picLocks noChangeAspect="1"/>
              </p:cNvPicPr>
              <p:nvPr/>
            </p:nvPicPr>
            <p:blipFill>
              <a:blip r:embed="rId14" cstate="print"/>
              <a:stretch>
                <a:fillRect/>
              </a:stretch>
            </p:blipFill>
            <p:spPr>
              <a:xfrm>
                <a:off x="5903003" y="2977442"/>
                <a:ext cx="716872" cy="498767"/>
              </a:xfrm>
              <a:prstGeom prst="roundRect">
                <a:avLst/>
              </a:prstGeom>
              <a:ln w="25400">
                <a:solidFill>
                  <a:srgbClr val="FF33CC"/>
                </a:solidFill>
              </a:ln>
              <a:effectLst/>
            </p:spPr>
          </p:pic>
        </p:grpSp>
        <p:grpSp>
          <p:nvGrpSpPr>
            <p:cNvPr id="126" name="Group 371"/>
            <p:cNvGrpSpPr/>
            <p:nvPr/>
          </p:nvGrpSpPr>
          <p:grpSpPr>
            <a:xfrm>
              <a:off x="5469524" y="2171989"/>
              <a:ext cx="1082256" cy="828574"/>
              <a:chOff x="5791199" y="1466951"/>
              <a:chExt cx="985837" cy="754756"/>
            </a:xfrm>
          </p:grpSpPr>
          <p:sp>
            <p:nvSpPr>
              <p:cNvPr id="142" name="Rounded Rectangle 141"/>
              <p:cNvSpPr/>
              <p:nvPr/>
            </p:nvSpPr>
            <p:spPr bwMode="auto">
              <a:xfrm>
                <a:off x="5895975" y="1504951"/>
                <a:ext cx="764382" cy="716756"/>
              </a:xfrm>
              <a:prstGeom prst="roundRect">
                <a:avLst/>
              </a:prstGeom>
              <a:solidFill>
                <a:srgbClr val="FF33CC"/>
              </a:solidFill>
              <a:ln w="38100">
                <a:noFill/>
                <a:round/>
                <a:headEnd/>
                <a:tailEnd/>
              </a:ln>
              <a:effectLst>
                <a:outerShdw blurRad="50800" dist="38100" dir="2700000" algn="tl" rotWithShape="0">
                  <a:prstClr val="black">
                    <a:alpha val="40000"/>
                  </a:prstClr>
                </a:outerShdw>
              </a:effectLst>
            </p:spPr>
            <p:txBody>
              <a:bodyPr wrap="none" rtlCol="0" anchor="ctr"/>
              <a:lstStyle/>
              <a:p>
                <a:pPr algn="ctr"/>
                <a:endParaRPr lang="en-US">
                  <a:solidFill>
                    <a:srgbClr val="000000"/>
                  </a:solidFill>
                </a:endParaRPr>
              </a:p>
            </p:txBody>
          </p:sp>
          <p:pic>
            <p:nvPicPr>
              <p:cNvPr id="143" name="Picture 142"/>
              <p:cNvPicPr>
                <a:picLocks noChangeAspect="1"/>
              </p:cNvPicPr>
              <p:nvPr/>
            </p:nvPicPr>
            <p:blipFill>
              <a:blip r:embed="rId15" cstate="print"/>
              <a:stretch>
                <a:fillRect/>
              </a:stretch>
            </p:blipFill>
            <p:spPr>
              <a:xfrm>
                <a:off x="5924790" y="1721744"/>
                <a:ext cx="708886" cy="472591"/>
              </a:xfrm>
              <a:prstGeom prst="roundRect">
                <a:avLst/>
              </a:prstGeom>
              <a:ln w="25400">
                <a:solidFill>
                  <a:srgbClr val="FF33CC"/>
                </a:solidFill>
              </a:ln>
              <a:effectLst/>
            </p:spPr>
          </p:pic>
          <p:sp>
            <p:nvSpPr>
              <p:cNvPr id="144" name="TextBox 143"/>
              <p:cNvSpPr txBox="1">
                <a:spLocks noChangeArrowheads="1"/>
              </p:cNvSpPr>
              <p:nvPr/>
            </p:nvSpPr>
            <p:spPr bwMode="auto">
              <a:xfrm>
                <a:off x="5791199" y="1466951"/>
                <a:ext cx="985837" cy="307777"/>
              </a:xfrm>
              <a:prstGeom prst="rect">
                <a:avLst/>
              </a:prstGeom>
              <a:noFill/>
              <a:ln w="9525">
                <a:noFill/>
                <a:miter lim="800000"/>
                <a:headEnd/>
                <a:tailEnd/>
              </a:ln>
              <a:effectLst/>
            </p:spPr>
            <p:txBody>
              <a:bodyPr wrap="square">
                <a:spAutoFit/>
              </a:bodyPr>
              <a:lstStyle/>
              <a:p>
                <a:pPr algn="ctr" fontAlgn="auto">
                  <a:spcBef>
                    <a:spcPts val="0"/>
                  </a:spcBef>
                  <a:spcAft>
                    <a:spcPts val="0"/>
                  </a:spcAft>
                  <a:defRPr/>
                </a:pPr>
                <a:r>
                  <a:rPr lang="en-US" sz="700" b="1" dirty="0" smtClean="0">
                    <a:solidFill>
                      <a:srgbClr val="FFFFFF"/>
                    </a:solidFill>
                    <a:latin typeface="Arial Narrow"/>
                    <a:cs typeface="Arial Narrow"/>
                  </a:rPr>
                  <a:t>MISSION CONTROL</a:t>
                </a:r>
                <a:endParaRPr lang="en-US" sz="700" b="1" dirty="0">
                  <a:solidFill>
                    <a:srgbClr val="FFFFFF"/>
                  </a:solidFill>
                  <a:latin typeface="Arial Narrow"/>
                  <a:cs typeface="Arial Narrow"/>
                </a:endParaRPr>
              </a:p>
              <a:p>
                <a:pPr algn="ctr" fontAlgn="auto">
                  <a:spcBef>
                    <a:spcPts val="0"/>
                  </a:spcBef>
                  <a:spcAft>
                    <a:spcPts val="0"/>
                  </a:spcAft>
                  <a:defRPr/>
                </a:pPr>
                <a:r>
                  <a:rPr lang="en-US" sz="700" b="1" dirty="0">
                    <a:solidFill>
                      <a:srgbClr val="FFFFFF"/>
                    </a:solidFill>
                    <a:latin typeface="Arial Narrow"/>
                    <a:cs typeface="Arial Narrow"/>
                  </a:rPr>
                  <a:t>CENTER</a:t>
                </a:r>
              </a:p>
            </p:txBody>
          </p:sp>
        </p:grpSp>
        <p:grpSp>
          <p:nvGrpSpPr>
            <p:cNvPr id="127" name="Group 384"/>
            <p:cNvGrpSpPr/>
            <p:nvPr/>
          </p:nvGrpSpPr>
          <p:grpSpPr>
            <a:xfrm>
              <a:off x="7314994" y="2186277"/>
              <a:ext cx="1082256" cy="742848"/>
              <a:chOff x="7022953" y="1815770"/>
              <a:chExt cx="1082256" cy="742848"/>
            </a:xfrm>
          </p:grpSpPr>
          <p:sp>
            <p:nvSpPr>
              <p:cNvPr id="139" name="Rounded Rectangle 138"/>
              <p:cNvSpPr/>
              <p:nvPr/>
            </p:nvSpPr>
            <p:spPr bwMode="auto">
              <a:xfrm>
                <a:off x="7147502" y="1857376"/>
                <a:ext cx="839142" cy="701242"/>
              </a:xfrm>
              <a:prstGeom prst="roundRect">
                <a:avLst/>
              </a:prstGeom>
              <a:solidFill>
                <a:srgbClr val="FF0000"/>
              </a:solidFill>
              <a:ln w="25400">
                <a:solidFill>
                  <a:srgbClr val="FF0000"/>
                </a:solidFill>
              </a:ln>
              <a:effectLst>
                <a:outerShdw blurRad="50800" dist="38100" dir="2700000" algn="tl" rotWithShape="0">
                  <a:srgbClr val="000000">
                    <a:alpha val="43000"/>
                  </a:srgbClr>
                </a:outerShdw>
              </a:effectLst>
            </p:spPr>
            <p:txBody>
              <a:bodyPr wrap="none" rtlCol="0" anchor="ctr"/>
              <a:lstStyle/>
              <a:p>
                <a:pPr algn="ctr"/>
                <a:endParaRPr lang="en-US">
                  <a:solidFill>
                    <a:srgbClr val="000000"/>
                  </a:solidFill>
                </a:endParaRPr>
              </a:p>
            </p:txBody>
          </p:sp>
          <p:sp>
            <p:nvSpPr>
              <p:cNvPr id="140" name="TextBox 139"/>
              <p:cNvSpPr txBox="1">
                <a:spLocks noChangeArrowheads="1"/>
              </p:cNvSpPr>
              <p:nvPr/>
            </p:nvSpPr>
            <p:spPr bwMode="auto">
              <a:xfrm>
                <a:off x="7022953" y="1815770"/>
                <a:ext cx="1082256" cy="200055"/>
              </a:xfrm>
              <a:prstGeom prst="rect">
                <a:avLst/>
              </a:prstGeom>
              <a:noFill/>
              <a:ln w="9525">
                <a:noFill/>
                <a:miter lim="800000"/>
                <a:headEnd/>
                <a:tailEnd/>
              </a:ln>
              <a:effectLst/>
            </p:spPr>
            <p:txBody>
              <a:bodyPr wrap="square">
                <a:spAutoFit/>
              </a:bodyPr>
              <a:lstStyle/>
              <a:p>
                <a:pPr algn="ctr" fontAlgn="auto">
                  <a:spcBef>
                    <a:spcPts val="0"/>
                  </a:spcBef>
                  <a:spcAft>
                    <a:spcPts val="0"/>
                  </a:spcAft>
                  <a:defRPr/>
                </a:pPr>
                <a:r>
                  <a:rPr lang="en-US" sz="700" b="1" dirty="0" smtClean="0">
                    <a:solidFill>
                      <a:srgbClr val="FFFFFF"/>
                    </a:solidFill>
                    <a:latin typeface="Arial Narrow"/>
                    <a:cs typeface="Arial Narrow"/>
                  </a:rPr>
                  <a:t>End Users</a:t>
                </a:r>
                <a:endParaRPr lang="en-US" sz="700" b="1" dirty="0">
                  <a:solidFill>
                    <a:srgbClr val="FFFFFF"/>
                  </a:solidFill>
                  <a:latin typeface="Arial Narrow"/>
                  <a:cs typeface="Arial Narrow"/>
                </a:endParaRPr>
              </a:p>
            </p:txBody>
          </p:sp>
          <p:pic>
            <p:nvPicPr>
              <p:cNvPr id="141" name="Picture 140"/>
              <p:cNvPicPr>
                <a:picLocks noChangeAspect="1"/>
              </p:cNvPicPr>
              <p:nvPr/>
            </p:nvPicPr>
            <p:blipFill>
              <a:blip r:embed="rId16" cstate="print"/>
              <a:stretch>
                <a:fillRect/>
              </a:stretch>
            </p:blipFill>
            <p:spPr>
              <a:xfrm>
                <a:off x="7167754" y="1988344"/>
                <a:ext cx="812865" cy="541911"/>
              </a:xfrm>
              <a:prstGeom prst="roundRect">
                <a:avLst>
                  <a:gd name="adj" fmla="val 16667"/>
                </a:avLst>
              </a:prstGeom>
              <a:ln w="25400">
                <a:solidFill>
                  <a:srgbClr val="FF0000"/>
                </a:solidFill>
              </a:ln>
              <a:effectLst/>
            </p:spPr>
          </p:pic>
        </p:grpSp>
        <p:grpSp>
          <p:nvGrpSpPr>
            <p:cNvPr id="128" name="Group 389"/>
            <p:cNvGrpSpPr/>
            <p:nvPr/>
          </p:nvGrpSpPr>
          <p:grpSpPr>
            <a:xfrm>
              <a:off x="7300707" y="3681710"/>
              <a:ext cx="1082256" cy="742848"/>
              <a:chOff x="7111060" y="3099264"/>
              <a:chExt cx="1082256" cy="742848"/>
            </a:xfrm>
          </p:grpSpPr>
          <p:sp>
            <p:nvSpPr>
              <p:cNvPr id="136" name="Rounded Rectangle 135"/>
              <p:cNvSpPr/>
              <p:nvPr/>
            </p:nvSpPr>
            <p:spPr bwMode="auto">
              <a:xfrm>
                <a:off x="7235609" y="3140870"/>
                <a:ext cx="839142" cy="701242"/>
              </a:xfrm>
              <a:prstGeom prst="roundRect">
                <a:avLst/>
              </a:prstGeom>
              <a:solidFill>
                <a:srgbClr val="FF0000"/>
              </a:solidFill>
              <a:ln w="25400">
                <a:solidFill>
                  <a:srgbClr val="FF0000"/>
                </a:solidFill>
              </a:ln>
              <a:effectLst>
                <a:outerShdw blurRad="50800" dist="38100" dir="2700000" algn="tl" rotWithShape="0">
                  <a:srgbClr val="000000">
                    <a:alpha val="43000"/>
                  </a:srgbClr>
                </a:outerShdw>
              </a:effectLst>
            </p:spPr>
            <p:txBody>
              <a:bodyPr wrap="none" rtlCol="0" anchor="ctr"/>
              <a:lstStyle/>
              <a:p>
                <a:pPr algn="ctr"/>
                <a:endParaRPr lang="en-US">
                  <a:solidFill>
                    <a:srgbClr val="000000"/>
                  </a:solidFill>
                </a:endParaRPr>
              </a:p>
            </p:txBody>
          </p:sp>
          <p:sp>
            <p:nvSpPr>
              <p:cNvPr id="137" name="TextBox 136"/>
              <p:cNvSpPr txBox="1">
                <a:spLocks noChangeArrowheads="1"/>
              </p:cNvSpPr>
              <p:nvPr/>
            </p:nvSpPr>
            <p:spPr bwMode="auto">
              <a:xfrm>
                <a:off x="7111060" y="3099264"/>
                <a:ext cx="1082256" cy="200055"/>
              </a:xfrm>
              <a:prstGeom prst="rect">
                <a:avLst/>
              </a:prstGeom>
              <a:noFill/>
              <a:ln w="9525">
                <a:noFill/>
                <a:miter lim="800000"/>
                <a:headEnd/>
                <a:tailEnd/>
              </a:ln>
              <a:effectLst/>
            </p:spPr>
            <p:txBody>
              <a:bodyPr wrap="square">
                <a:spAutoFit/>
              </a:bodyPr>
              <a:lstStyle/>
              <a:p>
                <a:pPr algn="ctr" fontAlgn="auto">
                  <a:spcBef>
                    <a:spcPts val="0"/>
                  </a:spcBef>
                  <a:spcAft>
                    <a:spcPts val="0"/>
                  </a:spcAft>
                  <a:defRPr/>
                </a:pPr>
                <a:r>
                  <a:rPr lang="en-US" sz="700" b="1" dirty="0" smtClean="0">
                    <a:solidFill>
                      <a:srgbClr val="FFFFFF"/>
                    </a:solidFill>
                    <a:latin typeface="Arial Narrow"/>
                    <a:cs typeface="Arial Narrow"/>
                  </a:rPr>
                  <a:t>End Users</a:t>
                </a:r>
                <a:endParaRPr lang="en-US" sz="700" b="1" dirty="0">
                  <a:solidFill>
                    <a:srgbClr val="FFFFFF"/>
                  </a:solidFill>
                  <a:latin typeface="Arial Narrow"/>
                  <a:cs typeface="Arial Narrow"/>
                </a:endParaRPr>
              </a:p>
            </p:txBody>
          </p:sp>
          <p:pic>
            <p:nvPicPr>
              <p:cNvPr id="138" name="Picture 137"/>
              <p:cNvPicPr>
                <a:picLocks noChangeAspect="1"/>
              </p:cNvPicPr>
              <p:nvPr/>
            </p:nvPicPr>
            <p:blipFill>
              <a:blip r:embed="rId17" cstate="print"/>
              <a:stretch>
                <a:fillRect/>
              </a:stretch>
            </p:blipFill>
            <p:spPr>
              <a:xfrm>
                <a:off x="7250905" y="3283744"/>
                <a:ext cx="811223" cy="545994"/>
              </a:xfrm>
              <a:prstGeom prst="roundRect">
                <a:avLst/>
              </a:prstGeom>
              <a:ln w="25400">
                <a:solidFill>
                  <a:srgbClr val="FF0000"/>
                </a:solidFill>
              </a:ln>
              <a:effectLst/>
            </p:spPr>
          </p:pic>
        </p:grpSp>
        <p:grpSp>
          <p:nvGrpSpPr>
            <p:cNvPr id="129" name="Group 394"/>
            <p:cNvGrpSpPr/>
            <p:nvPr/>
          </p:nvGrpSpPr>
          <p:grpSpPr>
            <a:xfrm>
              <a:off x="7734094" y="3038763"/>
              <a:ext cx="1082256" cy="589295"/>
              <a:chOff x="7818290" y="2544430"/>
              <a:chExt cx="1082256" cy="589295"/>
            </a:xfrm>
          </p:grpSpPr>
          <p:grpSp>
            <p:nvGrpSpPr>
              <p:cNvPr id="132" name="Group 390"/>
              <p:cNvGrpSpPr/>
              <p:nvPr/>
            </p:nvGrpSpPr>
            <p:grpSpPr>
              <a:xfrm>
                <a:off x="7818290" y="2544430"/>
                <a:ext cx="1082256" cy="589295"/>
                <a:chOff x="7032478" y="1901494"/>
                <a:chExt cx="1082256" cy="589295"/>
              </a:xfrm>
            </p:grpSpPr>
            <p:sp>
              <p:nvSpPr>
                <p:cNvPr id="134" name="Rounded Rectangle 133"/>
                <p:cNvSpPr/>
                <p:nvPr/>
              </p:nvSpPr>
              <p:spPr bwMode="auto">
                <a:xfrm>
                  <a:off x="7147502" y="1933577"/>
                  <a:ext cx="839142" cy="557212"/>
                </a:xfrm>
                <a:prstGeom prst="roundRect">
                  <a:avLst/>
                </a:prstGeom>
                <a:solidFill>
                  <a:srgbClr val="FF0000"/>
                </a:solidFill>
                <a:ln w="25400">
                  <a:solidFill>
                    <a:srgbClr val="FF0000"/>
                  </a:solidFill>
                </a:ln>
                <a:effectLst>
                  <a:outerShdw blurRad="50800" dist="38100" dir="2700000" algn="tl" rotWithShape="0">
                    <a:srgbClr val="000000">
                      <a:alpha val="43000"/>
                    </a:srgbClr>
                  </a:outerShdw>
                </a:effectLst>
              </p:spPr>
              <p:txBody>
                <a:bodyPr wrap="none" rtlCol="0" anchor="ctr"/>
                <a:lstStyle/>
                <a:p>
                  <a:pPr algn="ctr"/>
                  <a:endParaRPr lang="en-US">
                    <a:solidFill>
                      <a:srgbClr val="000000"/>
                    </a:solidFill>
                  </a:endParaRPr>
                </a:p>
              </p:txBody>
            </p:sp>
            <p:sp>
              <p:nvSpPr>
                <p:cNvPr id="135" name="TextBox 134"/>
                <p:cNvSpPr txBox="1">
                  <a:spLocks noChangeArrowheads="1"/>
                </p:cNvSpPr>
                <p:nvPr/>
              </p:nvSpPr>
              <p:spPr bwMode="auto">
                <a:xfrm>
                  <a:off x="7032478" y="1901494"/>
                  <a:ext cx="1082256" cy="200055"/>
                </a:xfrm>
                <a:prstGeom prst="rect">
                  <a:avLst/>
                </a:prstGeom>
                <a:noFill/>
                <a:ln w="9525">
                  <a:noFill/>
                  <a:miter lim="800000"/>
                  <a:headEnd/>
                  <a:tailEnd/>
                </a:ln>
                <a:effectLst/>
              </p:spPr>
              <p:txBody>
                <a:bodyPr wrap="square">
                  <a:spAutoFit/>
                </a:bodyPr>
                <a:lstStyle/>
                <a:p>
                  <a:pPr algn="ctr" fontAlgn="auto">
                    <a:spcBef>
                      <a:spcPts val="0"/>
                    </a:spcBef>
                    <a:spcAft>
                      <a:spcPts val="0"/>
                    </a:spcAft>
                    <a:defRPr/>
                  </a:pPr>
                  <a:r>
                    <a:rPr lang="en-US" sz="700" b="1" dirty="0" smtClean="0">
                      <a:solidFill>
                        <a:srgbClr val="FFFFFF"/>
                      </a:solidFill>
                      <a:latin typeface="Arial Narrow"/>
                      <a:cs typeface="Arial Narrow"/>
                    </a:rPr>
                    <a:t>Applications/Archives</a:t>
                  </a:r>
                  <a:endParaRPr lang="en-US" sz="700" b="1" dirty="0">
                    <a:solidFill>
                      <a:srgbClr val="FFFFFF"/>
                    </a:solidFill>
                    <a:latin typeface="Arial Narrow"/>
                    <a:cs typeface="Arial Narrow"/>
                  </a:endParaRPr>
                </a:p>
              </p:txBody>
            </p:sp>
          </p:grpSp>
          <p:pic>
            <p:nvPicPr>
              <p:cNvPr id="133" name="Picture 132"/>
              <p:cNvPicPr>
                <a:picLocks noChangeAspect="1"/>
              </p:cNvPicPr>
              <p:nvPr/>
            </p:nvPicPr>
            <p:blipFill>
              <a:blip r:embed="rId18" cstate="print"/>
              <a:stretch>
                <a:fillRect/>
              </a:stretch>
            </p:blipFill>
            <p:spPr>
              <a:xfrm>
                <a:off x="7960253" y="2726178"/>
                <a:ext cx="788460" cy="383735"/>
              </a:xfrm>
              <a:prstGeom prst="roundRect">
                <a:avLst/>
              </a:prstGeom>
              <a:ln w="25400">
                <a:solidFill>
                  <a:srgbClr val="FF0000"/>
                </a:solidFill>
              </a:ln>
              <a:effectLst/>
            </p:spPr>
          </p:pic>
        </p:grpSp>
        <p:pic>
          <p:nvPicPr>
            <p:cNvPr id="130" name="Picture 129"/>
            <p:cNvPicPr>
              <a:picLocks noChangeAspect="1"/>
            </p:cNvPicPr>
            <p:nvPr/>
          </p:nvPicPr>
          <p:blipFill>
            <a:blip r:embed="rId19" cstate="print"/>
            <a:stretch>
              <a:fillRect/>
            </a:stretch>
          </p:blipFill>
          <p:spPr>
            <a:xfrm>
              <a:off x="3732093" y="3568302"/>
              <a:ext cx="728494" cy="728494"/>
            </a:xfrm>
            <a:prstGeom prst="roundRect">
              <a:avLst/>
            </a:prstGeom>
            <a:ln w="25400">
              <a:solidFill>
                <a:srgbClr val="FF9900"/>
              </a:solidFill>
            </a:ln>
            <a:effectLst>
              <a:outerShdw blurRad="50800" dist="38100" dir="2700000" algn="tl" rotWithShape="0">
                <a:srgbClr val="000000">
                  <a:alpha val="43000"/>
                </a:srgbClr>
              </a:outerShdw>
            </a:effectLst>
          </p:spPr>
        </p:pic>
        <p:pic>
          <p:nvPicPr>
            <p:cNvPr id="131" name="Picture 130"/>
            <p:cNvPicPr>
              <a:picLocks noChangeAspect="1"/>
            </p:cNvPicPr>
            <p:nvPr/>
          </p:nvPicPr>
          <p:blipFill>
            <a:blip r:embed="rId20" cstate="print"/>
            <a:stretch>
              <a:fillRect/>
            </a:stretch>
          </p:blipFill>
          <p:spPr>
            <a:xfrm>
              <a:off x="2250616" y="4457583"/>
              <a:ext cx="457200" cy="670662"/>
            </a:xfrm>
            <a:prstGeom prst="roundRect">
              <a:avLst/>
            </a:prstGeom>
            <a:ln w="25400">
              <a:solidFill>
                <a:srgbClr val="008000"/>
              </a:solidFill>
            </a:ln>
            <a:effectLst>
              <a:outerShdw blurRad="50800" dist="38100" dir="2700000" algn="tl" rotWithShape="0">
                <a:srgbClr val="000000">
                  <a:alpha val="43000"/>
                </a:srgbClr>
              </a:outerShdw>
            </a:effectLst>
          </p:spPr>
        </p:pic>
      </p:grpSp>
      <p:grpSp>
        <p:nvGrpSpPr>
          <p:cNvPr id="148" name="Group 147"/>
          <p:cNvGrpSpPr/>
          <p:nvPr/>
        </p:nvGrpSpPr>
        <p:grpSpPr>
          <a:xfrm>
            <a:off x="5970235" y="772675"/>
            <a:ext cx="3011584" cy="1322463"/>
            <a:chOff x="5970235" y="772675"/>
            <a:chExt cx="3011584" cy="1322463"/>
          </a:xfrm>
        </p:grpSpPr>
        <p:grpSp>
          <p:nvGrpSpPr>
            <p:cNvPr id="149" name="Group 148"/>
            <p:cNvGrpSpPr/>
            <p:nvPr/>
          </p:nvGrpSpPr>
          <p:grpSpPr>
            <a:xfrm>
              <a:off x="5970235" y="772676"/>
              <a:ext cx="3011584" cy="1322462"/>
              <a:chOff x="5970235" y="772676"/>
              <a:chExt cx="3011584" cy="1322462"/>
            </a:xfrm>
          </p:grpSpPr>
          <p:sp>
            <p:nvSpPr>
              <p:cNvPr id="151" name="AutoShape 5"/>
              <p:cNvSpPr>
                <a:spLocks noChangeArrowheads="1"/>
              </p:cNvSpPr>
              <p:nvPr/>
            </p:nvSpPr>
            <p:spPr bwMode="ltGray">
              <a:xfrm>
                <a:off x="6604990" y="772676"/>
                <a:ext cx="2325950" cy="940722"/>
              </a:xfrm>
              <a:prstGeom prst="roundRect">
                <a:avLst>
                  <a:gd name="adj" fmla="val 32106"/>
                </a:avLst>
              </a:prstGeom>
              <a:solidFill>
                <a:schemeClr val="bg1">
                  <a:lumMod val="75000"/>
                </a:schemeClr>
              </a:solidFill>
              <a:ln w="165100" algn="ctr">
                <a:solidFill>
                  <a:schemeClr val="bg1">
                    <a:lumMod val="75000"/>
                  </a:schemeClr>
                </a:solidFill>
                <a:round/>
                <a:headEnd type="none" w="sm" len="sm"/>
                <a:tailEnd type="none" w="sm" len="sm"/>
              </a:ln>
            </p:spPr>
            <p:txBody>
              <a:bodyPr/>
              <a:lstStyle/>
              <a:p>
                <a:endParaRPr lang="en-GB">
                  <a:solidFill>
                    <a:srgbClr val="000000"/>
                  </a:solidFill>
                </a:endParaRPr>
              </a:p>
            </p:txBody>
          </p:sp>
          <p:sp>
            <p:nvSpPr>
              <p:cNvPr id="152" name="Text Box 379"/>
              <p:cNvSpPr txBox="1">
                <a:spLocks noChangeArrowheads="1"/>
              </p:cNvSpPr>
              <p:nvPr/>
            </p:nvSpPr>
            <p:spPr bwMode="auto">
              <a:xfrm>
                <a:off x="6655645" y="1136375"/>
                <a:ext cx="2326174" cy="757130"/>
              </a:xfrm>
              <a:prstGeom prst="rect">
                <a:avLst/>
              </a:prstGeom>
              <a:noFill/>
              <a:ln w="12700">
                <a:noFill/>
                <a:miter lim="800000"/>
                <a:headEnd type="none" w="sm" len="sm"/>
                <a:tailEnd type="none" w="sm" len="sm"/>
              </a:ln>
            </p:spPr>
            <p:txBody>
              <a:bodyPr wrap="square">
                <a:spAutoFit/>
              </a:bodyPr>
              <a:lstStyle/>
              <a:p>
                <a:pPr marL="112713" indent="-112713">
                  <a:lnSpc>
                    <a:spcPct val="90000"/>
                  </a:lnSpc>
                  <a:buFont typeface="Wingdings" pitchFamily="2" charset="2"/>
                  <a:buChar char="t"/>
                </a:pPr>
                <a:r>
                  <a:rPr lang="en-US" sz="800" b="1" dirty="0" smtClean="0">
                    <a:solidFill>
                      <a:srgbClr val="0033CC"/>
                    </a:solidFill>
                    <a:latin typeface="Arial"/>
                  </a:rPr>
                  <a:t>Security standards</a:t>
                </a:r>
                <a:endParaRPr lang="en-US" sz="800" b="1" dirty="0">
                  <a:solidFill>
                    <a:srgbClr val="0033CC"/>
                  </a:solidFill>
                  <a:latin typeface="Arial"/>
                </a:endParaRPr>
              </a:p>
              <a:p>
                <a:pPr marL="112713" indent="-112713">
                  <a:lnSpc>
                    <a:spcPct val="90000"/>
                  </a:lnSpc>
                  <a:buFont typeface="Wingdings" pitchFamily="2" charset="2"/>
                  <a:buChar char="t"/>
                </a:pPr>
                <a:r>
                  <a:rPr lang="en-US" sz="800" b="1" dirty="0" smtClean="0">
                    <a:solidFill>
                      <a:srgbClr val="0033CC"/>
                    </a:solidFill>
                    <a:latin typeface="Arial"/>
                  </a:rPr>
                  <a:t>Delta-</a:t>
                </a:r>
                <a:r>
                  <a:rPr lang="en-US" sz="800" b="1" dirty="0" smtClean="0">
                    <a:solidFill>
                      <a:srgbClr val="0033CC"/>
                    </a:solidFill>
                    <a:latin typeface="Arial"/>
                  </a:rPr>
                  <a:t>DOR standards</a:t>
                </a:r>
                <a:endParaRPr lang="en-US" sz="800" b="1" dirty="0" smtClean="0">
                  <a:solidFill>
                    <a:srgbClr val="0033CC"/>
                  </a:solidFill>
                  <a:latin typeface="Arial"/>
                </a:endParaRPr>
              </a:p>
              <a:p>
                <a:pPr marL="112713" indent="-112713">
                  <a:lnSpc>
                    <a:spcPct val="90000"/>
                  </a:lnSpc>
                  <a:buClr>
                    <a:srgbClr val="FF0000"/>
                  </a:buClr>
                  <a:buFont typeface="Wingdings" pitchFamily="2" charset="2"/>
                  <a:buChar char="t"/>
                </a:pPr>
                <a:r>
                  <a:rPr lang="en-US" sz="800" b="1" dirty="0">
                    <a:solidFill>
                      <a:srgbClr val="0033CC"/>
                    </a:solidFill>
                    <a:latin typeface="Arial"/>
                  </a:rPr>
                  <a:t>Timeline Data </a:t>
                </a:r>
                <a:r>
                  <a:rPr lang="en-US" sz="800" b="1" dirty="0" smtClean="0">
                    <a:solidFill>
                      <a:srgbClr val="0033CC"/>
                    </a:solidFill>
                    <a:latin typeface="Arial"/>
                  </a:rPr>
                  <a:t>Exchange standard</a:t>
                </a:r>
                <a:endParaRPr lang="en-US" sz="800" b="1" dirty="0">
                  <a:solidFill>
                    <a:srgbClr val="0033CC"/>
                  </a:solidFill>
                  <a:latin typeface="Arial"/>
                </a:endParaRPr>
              </a:p>
              <a:p>
                <a:pPr marL="112713" indent="-112713">
                  <a:lnSpc>
                    <a:spcPct val="90000"/>
                  </a:lnSpc>
                  <a:buClr>
                    <a:srgbClr val="FF9900"/>
                  </a:buClr>
                  <a:buFont typeface="Wingdings" pitchFamily="2" charset="2"/>
                  <a:buChar char="t"/>
                </a:pPr>
                <a:r>
                  <a:rPr lang="en-US" sz="800" b="1" dirty="0" smtClean="0">
                    <a:solidFill>
                      <a:srgbClr val="0033CC"/>
                    </a:solidFill>
                    <a:latin typeface="Arial"/>
                  </a:rPr>
                  <a:t>XML Standards </a:t>
                </a:r>
                <a:r>
                  <a:rPr lang="en-US" sz="800" b="1" dirty="0">
                    <a:solidFill>
                      <a:srgbClr val="0033CC"/>
                    </a:solidFill>
                    <a:latin typeface="Arial"/>
                  </a:rPr>
                  <a:t>and </a:t>
                </a:r>
                <a:r>
                  <a:rPr lang="en-US" sz="800" b="1" dirty="0" smtClean="0">
                    <a:solidFill>
                      <a:srgbClr val="0033CC"/>
                    </a:solidFill>
                    <a:latin typeface="Arial"/>
                  </a:rPr>
                  <a:t>Guidelines</a:t>
                </a:r>
              </a:p>
              <a:p>
                <a:pPr marL="112713" indent="-112713">
                  <a:lnSpc>
                    <a:spcPct val="90000"/>
                  </a:lnSpc>
                  <a:buClr>
                    <a:srgbClr val="FF9900"/>
                  </a:buClr>
                  <a:buFont typeface="Wingdings" pitchFamily="2" charset="2"/>
                  <a:buChar char="t"/>
                </a:pPr>
                <a:r>
                  <a:rPr lang="en-US" sz="800" b="1" dirty="0">
                    <a:solidFill>
                      <a:srgbClr val="FF9900"/>
                    </a:solidFill>
                    <a:latin typeface="Arial"/>
                  </a:rPr>
                  <a:t>System </a:t>
                </a:r>
                <a:r>
                  <a:rPr lang="en-US" sz="800" b="1" dirty="0" smtClean="0">
                    <a:solidFill>
                      <a:srgbClr val="FF9900"/>
                    </a:solidFill>
                    <a:latin typeface="Arial"/>
                  </a:rPr>
                  <a:t>Architecture standards </a:t>
                </a:r>
                <a:endParaRPr lang="en-US" sz="800" b="1" dirty="0">
                  <a:solidFill>
                    <a:srgbClr val="FF9900"/>
                  </a:solidFill>
                  <a:latin typeface="Arial"/>
                </a:endParaRPr>
              </a:p>
              <a:p>
                <a:pPr marL="112713" indent="-112713">
                  <a:lnSpc>
                    <a:spcPct val="90000"/>
                  </a:lnSpc>
                  <a:buClr>
                    <a:srgbClr val="FF9900"/>
                  </a:buClr>
                  <a:buFont typeface="Wingdings" pitchFamily="2" charset="2"/>
                  <a:buChar char="t"/>
                </a:pPr>
                <a:endParaRPr lang="en-US" sz="800" b="1" dirty="0">
                  <a:solidFill>
                    <a:srgbClr val="FF9900"/>
                  </a:solidFill>
                  <a:latin typeface="Arial"/>
                </a:endParaRPr>
              </a:p>
            </p:txBody>
          </p:sp>
          <p:sp>
            <p:nvSpPr>
              <p:cNvPr id="153" name="Arc 152"/>
              <p:cNvSpPr/>
              <p:nvPr/>
            </p:nvSpPr>
            <p:spPr bwMode="auto">
              <a:xfrm rot="5400000">
                <a:off x="5965797" y="1083083"/>
                <a:ext cx="639192" cy="630315"/>
              </a:xfrm>
              <a:prstGeom prst="arc">
                <a:avLst/>
              </a:prstGeom>
              <a:noFill/>
              <a:ln w="165100" algn="ctr">
                <a:solidFill>
                  <a:schemeClr val="bg1">
                    <a:lumMod val="75000"/>
                  </a:schemeClr>
                </a:solidFill>
                <a:round/>
                <a:headEnd type="none" w="sm" len="sm"/>
                <a:tailEnd type="none" w="sm" len="sm"/>
              </a:ln>
            </p:spPr>
            <p:txBody>
              <a:bodyPr/>
              <a:lstStyle/>
              <a:p>
                <a:endParaRPr lang="en-US" smtClean="0">
                  <a:solidFill>
                    <a:srgbClr val="000000"/>
                  </a:solidFill>
                </a:endParaRPr>
              </a:p>
            </p:txBody>
          </p:sp>
          <p:cxnSp>
            <p:nvCxnSpPr>
              <p:cNvPr id="154" name="Straight Connector 153"/>
              <p:cNvCxnSpPr/>
              <p:nvPr/>
            </p:nvCxnSpPr>
            <p:spPr bwMode="auto">
              <a:xfrm rot="5400000" flipH="1" flipV="1">
                <a:off x="8629098" y="1793297"/>
                <a:ext cx="603682" cy="0"/>
              </a:xfrm>
              <a:prstGeom prst="line">
                <a:avLst/>
              </a:prstGeom>
              <a:noFill/>
              <a:ln w="165100" algn="ctr">
                <a:solidFill>
                  <a:schemeClr val="bg1">
                    <a:lumMod val="75000"/>
                  </a:schemeClr>
                </a:solidFill>
                <a:round/>
                <a:headEnd type="none" w="sm" len="sm"/>
                <a:tailEnd type="none" w="sm" len="sm"/>
              </a:ln>
            </p:spPr>
          </p:cxnSp>
        </p:grpSp>
        <p:sp>
          <p:nvSpPr>
            <p:cNvPr id="150" name="Rounded Rectangle 149"/>
            <p:cNvSpPr/>
            <p:nvPr/>
          </p:nvSpPr>
          <p:spPr bwMode="auto">
            <a:xfrm>
              <a:off x="7076535" y="772675"/>
              <a:ext cx="1386472" cy="363985"/>
            </a:xfrm>
            <a:prstGeom prst="roundRect">
              <a:avLst>
                <a:gd name="adj" fmla="val 16667"/>
              </a:avLst>
            </a:prstGeom>
            <a:solidFill>
              <a:schemeClr val="bg1">
                <a:lumMod val="50000"/>
              </a:schemeClr>
            </a:solidFill>
            <a:ln w="25400">
              <a:noFill/>
            </a:ln>
            <a:effectLst>
              <a:outerShdw blurRad="50800" dist="38100" dir="2700000" algn="tl" rotWithShape="0">
                <a:srgbClr val="000000">
                  <a:alpha val="43000"/>
                </a:srgbClr>
              </a:outerShdw>
            </a:effectLst>
          </p:spPr>
          <p:txBody>
            <a:bodyPr wrap="none" rtlCol="0" anchor="ctr"/>
            <a:lstStyle/>
            <a:p>
              <a:pPr algn="ctr" fontAlgn="auto">
                <a:spcBef>
                  <a:spcPts val="0"/>
                </a:spcBef>
                <a:spcAft>
                  <a:spcPts val="0"/>
                </a:spcAft>
                <a:defRPr/>
              </a:pPr>
              <a:r>
                <a:rPr lang="en-US" sz="1050" b="1" dirty="0" smtClean="0">
                  <a:solidFill>
                    <a:srgbClr val="FFFFFF"/>
                  </a:solidFill>
                  <a:latin typeface="Arial Narrow"/>
                  <a:cs typeface="Arial Narrow"/>
                </a:rPr>
                <a:t>Systems Engineering</a:t>
              </a:r>
            </a:p>
          </p:txBody>
        </p:sp>
      </p:grpSp>
      <p:grpSp>
        <p:nvGrpSpPr>
          <p:cNvPr id="155" name="Group 430"/>
          <p:cNvGrpSpPr/>
          <p:nvPr/>
        </p:nvGrpSpPr>
        <p:grpSpPr>
          <a:xfrm>
            <a:off x="826453" y="893688"/>
            <a:ext cx="6045790" cy="685800"/>
            <a:chOff x="542273" y="6291309"/>
            <a:chExt cx="6045790" cy="685800"/>
          </a:xfrm>
        </p:grpSpPr>
        <p:sp>
          <p:nvSpPr>
            <p:cNvPr id="156" name="Rectangle 2"/>
            <p:cNvSpPr txBox="1">
              <a:spLocks noChangeArrowheads="1"/>
            </p:cNvSpPr>
            <p:nvPr/>
          </p:nvSpPr>
          <p:spPr bwMode="auto">
            <a:xfrm>
              <a:off x="542273" y="6291309"/>
              <a:ext cx="2721739" cy="657225"/>
            </a:xfrm>
            <a:prstGeom prst="rect">
              <a:avLst/>
            </a:prstGeom>
            <a:noFill/>
            <a:ln>
              <a:miter lim="800000"/>
              <a:headEnd/>
              <a:tailEnd/>
            </a:ln>
          </p:spPr>
          <p:txBody>
            <a:bodyPr/>
            <a:lstStyle/>
            <a:p>
              <a:pPr algn="r">
                <a:lnSpc>
                  <a:spcPct val="90000"/>
                </a:lnSpc>
                <a:defRPr/>
              </a:pPr>
              <a:r>
                <a:rPr lang="en-US" sz="1800" b="1" dirty="0" smtClean="0">
                  <a:solidFill>
                    <a:srgbClr val="000099"/>
                  </a:solidFill>
                  <a:latin typeface="Arial"/>
                </a:rPr>
                <a:t>Six  Technical Areas,</a:t>
              </a:r>
            </a:p>
            <a:p>
              <a:pPr algn="r">
                <a:lnSpc>
                  <a:spcPct val="90000"/>
                </a:lnSpc>
                <a:defRPr/>
              </a:pPr>
              <a:r>
                <a:rPr lang="en-US" sz="1800" b="1" dirty="0" smtClean="0">
                  <a:solidFill>
                    <a:srgbClr val="000099"/>
                  </a:solidFill>
                  <a:latin typeface="Arial"/>
                </a:rPr>
                <a:t>Twenty-Seven Teams</a:t>
              </a:r>
              <a:endParaRPr lang="en-US" sz="1800" b="1" dirty="0">
                <a:solidFill>
                  <a:srgbClr val="000099"/>
                </a:solidFill>
                <a:latin typeface="Arial"/>
              </a:endParaRPr>
            </a:p>
          </p:txBody>
        </p:sp>
        <p:grpSp>
          <p:nvGrpSpPr>
            <p:cNvPr id="157" name="Group 323"/>
            <p:cNvGrpSpPr/>
            <p:nvPr/>
          </p:nvGrpSpPr>
          <p:grpSpPr>
            <a:xfrm>
              <a:off x="3235263" y="6469278"/>
              <a:ext cx="3352800" cy="507831"/>
              <a:chOff x="3856700" y="6220703"/>
              <a:chExt cx="3352800" cy="507831"/>
            </a:xfrm>
          </p:grpSpPr>
          <p:sp>
            <p:nvSpPr>
              <p:cNvPr id="158" name="Rectangle 157"/>
              <p:cNvSpPr/>
              <p:nvPr/>
            </p:nvSpPr>
            <p:spPr>
              <a:xfrm>
                <a:off x="4085300" y="6220703"/>
                <a:ext cx="3124200" cy="507831"/>
              </a:xfrm>
              <a:prstGeom prst="rect">
                <a:avLst/>
              </a:prstGeom>
            </p:spPr>
            <p:txBody>
              <a:bodyPr wrap="square">
                <a:spAutoFit/>
              </a:bodyPr>
              <a:lstStyle/>
              <a:p>
                <a:pPr marL="112713" indent="-112713">
                  <a:lnSpc>
                    <a:spcPct val="90000"/>
                  </a:lnSpc>
                  <a:buFont typeface="Wingdings" pitchFamily="2" charset="2"/>
                  <a:buChar char="t"/>
                </a:pPr>
                <a:r>
                  <a:rPr lang="en-US" sz="1000" dirty="0" smtClean="0">
                    <a:solidFill>
                      <a:srgbClr val="0033CC"/>
                    </a:solidFill>
                    <a:latin typeface="Arial"/>
                  </a:rPr>
                  <a:t>Working Group (producing standards)</a:t>
                </a:r>
                <a:endParaRPr lang="en-US" sz="1000" b="1" dirty="0" smtClean="0">
                  <a:solidFill>
                    <a:srgbClr val="0033CC"/>
                  </a:solidFill>
                  <a:latin typeface="Arial"/>
                </a:endParaRPr>
              </a:p>
              <a:p>
                <a:pPr marL="112713" indent="-112713">
                  <a:lnSpc>
                    <a:spcPct val="90000"/>
                  </a:lnSpc>
                  <a:buClr>
                    <a:srgbClr val="FF0000"/>
                  </a:buClr>
                  <a:buFont typeface="Wingdings" pitchFamily="2" charset="2"/>
                  <a:buChar char="t"/>
                </a:pPr>
                <a:r>
                  <a:rPr lang="en-US" sz="1000" dirty="0" smtClean="0">
                    <a:solidFill>
                      <a:srgbClr val="0033CC"/>
                    </a:solidFill>
                    <a:latin typeface="Arial"/>
                  </a:rPr>
                  <a:t>Birds-Of-a-Feather stage (pre-approval)</a:t>
                </a:r>
              </a:p>
              <a:p>
                <a:pPr marL="112713" indent="-112713">
                  <a:lnSpc>
                    <a:spcPct val="90000"/>
                  </a:lnSpc>
                  <a:buClr>
                    <a:srgbClr val="FF9900"/>
                  </a:buClr>
                  <a:buFont typeface="Wingdings" pitchFamily="2" charset="2"/>
                  <a:buChar char="t"/>
                </a:pPr>
                <a:r>
                  <a:rPr lang="en-US" sz="1000" dirty="0" smtClean="0">
                    <a:solidFill>
                      <a:srgbClr val="0033CC"/>
                    </a:solidFill>
                    <a:latin typeface="Arial"/>
                  </a:rPr>
                  <a:t>Special Interest Group (integration forum)</a:t>
                </a:r>
                <a:endParaRPr lang="en-US" sz="1000" dirty="0">
                  <a:solidFill>
                    <a:srgbClr val="0033CC"/>
                  </a:solidFill>
                  <a:latin typeface="Arial"/>
                </a:endParaRPr>
              </a:p>
            </p:txBody>
          </p:sp>
          <p:sp>
            <p:nvSpPr>
              <p:cNvPr id="159" name="Left Brace 158"/>
              <p:cNvSpPr/>
              <p:nvPr/>
            </p:nvSpPr>
            <p:spPr bwMode="auto">
              <a:xfrm>
                <a:off x="3856700" y="6242759"/>
                <a:ext cx="285750" cy="457200"/>
              </a:xfrm>
              <a:prstGeom prst="leftBrace">
                <a:avLst>
                  <a:gd name="adj1" fmla="val 25000"/>
                  <a:gd name="adj2" fmla="val 50000"/>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endParaRPr lang="en-US" smtClean="0">
                  <a:solidFill>
                    <a:srgbClr val="000000"/>
                  </a:solidFill>
                </a:endParaRPr>
              </a:p>
            </p:txBody>
          </p:sp>
        </p:grpSp>
      </p:grpSp>
      <p:sp>
        <p:nvSpPr>
          <p:cNvPr id="2" name="Rectangle 1"/>
          <p:cNvSpPr/>
          <p:nvPr/>
        </p:nvSpPr>
        <p:spPr>
          <a:xfrm>
            <a:off x="6761085" y="1201510"/>
            <a:ext cx="1479892" cy="646331"/>
          </a:xfrm>
          <a:prstGeom prst="rect">
            <a:avLst/>
          </a:prstGeom>
          <a:solidFill>
            <a:srgbClr val="C9FF63"/>
          </a:solidFill>
        </p:spPr>
        <p:txBody>
          <a:bodyPr wrap="none">
            <a:spAutoFit/>
          </a:bodyPr>
          <a:lstStyle/>
          <a:p>
            <a:r>
              <a:rPr lang="en-US" sz="1200" dirty="0" smtClean="0">
                <a:solidFill>
                  <a:srgbClr val="FF0000"/>
                </a:solidFill>
              </a:rPr>
              <a:t>SEA Standards</a:t>
            </a:r>
          </a:p>
          <a:p>
            <a:pPr marL="285750" indent="-285750">
              <a:buFontTx/>
              <a:buChar char="-"/>
            </a:pPr>
            <a:r>
              <a:rPr lang="en-US" sz="1200" dirty="0" smtClean="0">
                <a:solidFill>
                  <a:srgbClr val="FF0000"/>
                </a:solidFill>
              </a:rPr>
              <a:t>Contents</a:t>
            </a:r>
          </a:p>
          <a:p>
            <a:pPr marL="285750" indent="-285750">
              <a:buFontTx/>
              <a:buChar char="-"/>
            </a:pPr>
            <a:r>
              <a:rPr lang="en-US" sz="1200" dirty="0" smtClean="0">
                <a:solidFill>
                  <a:srgbClr val="FF0000"/>
                </a:solidFill>
              </a:rPr>
              <a:t>Relationships</a:t>
            </a:r>
            <a:endParaRPr lang="en-US" sz="1200" dirty="0"/>
          </a:p>
        </p:txBody>
      </p:sp>
      <p:sp>
        <p:nvSpPr>
          <p:cNvPr id="160" name="Rectangle 159"/>
          <p:cNvSpPr/>
          <p:nvPr/>
        </p:nvSpPr>
        <p:spPr>
          <a:xfrm>
            <a:off x="7183540" y="5771705"/>
            <a:ext cx="1479892" cy="646331"/>
          </a:xfrm>
          <a:prstGeom prst="rect">
            <a:avLst/>
          </a:prstGeom>
          <a:solidFill>
            <a:srgbClr val="C9FF63"/>
          </a:solidFill>
        </p:spPr>
        <p:txBody>
          <a:bodyPr wrap="none">
            <a:spAutoFit/>
          </a:bodyPr>
          <a:lstStyle/>
          <a:p>
            <a:r>
              <a:rPr lang="en-US" sz="1200" dirty="0" smtClean="0">
                <a:solidFill>
                  <a:srgbClr val="FF0000"/>
                </a:solidFill>
              </a:rPr>
              <a:t>SM&amp;C Standards</a:t>
            </a:r>
          </a:p>
          <a:p>
            <a:pPr marL="285750" indent="-285750">
              <a:buFontTx/>
              <a:buChar char="-"/>
            </a:pPr>
            <a:r>
              <a:rPr lang="en-US" sz="1200" dirty="0" smtClean="0">
                <a:solidFill>
                  <a:srgbClr val="FF0000"/>
                </a:solidFill>
              </a:rPr>
              <a:t>Contents</a:t>
            </a:r>
          </a:p>
          <a:p>
            <a:pPr marL="285750" indent="-285750">
              <a:buFontTx/>
              <a:buChar char="-"/>
            </a:pPr>
            <a:r>
              <a:rPr lang="en-US" sz="1200" dirty="0" smtClean="0">
                <a:solidFill>
                  <a:srgbClr val="FF0000"/>
                </a:solidFill>
              </a:rPr>
              <a:t>Relationships</a:t>
            </a:r>
            <a:endParaRPr lang="en-US" sz="1200" dirty="0"/>
          </a:p>
        </p:txBody>
      </p:sp>
      <p:sp>
        <p:nvSpPr>
          <p:cNvPr id="161" name="Rectangle 160"/>
          <p:cNvSpPr/>
          <p:nvPr/>
        </p:nvSpPr>
        <p:spPr>
          <a:xfrm>
            <a:off x="5493720" y="5771705"/>
            <a:ext cx="1479892" cy="646331"/>
          </a:xfrm>
          <a:prstGeom prst="rect">
            <a:avLst/>
          </a:prstGeom>
          <a:solidFill>
            <a:srgbClr val="C9FF63"/>
          </a:solidFill>
        </p:spPr>
        <p:txBody>
          <a:bodyPr wrap="none">
            <a:spAutoFit/>
          </a:bodyPr>
          <a:lstStyle/>
          <a:p>
            <a:r>
              <a:rPr lang="en-US" sz="1200" dirty="0" smtClean="0">
                <a:solidFill>
                  <a:srgbClr val="FF0000"/>
                </a:solidFill>
              </a:rPr>
              <a:t>SIS Standards</a:t>
            </a:r>
          </a:p>
          <a:p>
            <a:pPr marL="285750" indent="-285750">
              <a:buFontTx/>
              <a:buChar char="-"/>
            </a:pPr>
            <a:r>
              <a:rPr lang="en-US" sz="1200" dirty="0" smtClean="0">
                <a:solidFill>
                  <a:srgbClr val="FF0000"/>
                </a:solidFill>
              </a:rPr>
              <a:t>Contents</a:t>
            </a:r>
          </a:p>
          <a:p>
            <a:pPr marL="285750" indent="-285750">
              <a:buFontTx/>
              <a:buChar char="-"/>
            </a:pPr>
            <a:r>
              <a:rPr lang="en-US" sz="1200" dirty="0" smtClean="0">
                <a:solidFill>
                  <a:srgbClr val="FF0000"/>
                </a:solidFill>
              </a:rPr>
              <a:t>Relationships</a:t>
            </a:r>
            <a:endParaRPr lang="en-US" sz="1200" dirty="0"/>
          </a:p>
        </p:txBody>
      </p:sp>
      <p:sp>
        <p:nvSpPr>
          <p:cNvPr id="162" name="Rectangle 161"/>
          <p:cNvSpPr/>
          <p:nvPr/>
        </p:nvSpPr>
        <p:spPr>
          <a:xfrm>
            <a:off x="3821803" y="5771705"/>
            <a:ext cx="1479892" cy="646331"/>
          </a:xfrm>
          <a:prstGeom prst="rect">
            <a:avLst/>
          </a:prstGeom>
          <a:solidFill>
            <a:srgbClr val="C9FF63"/>
          </a:solidFill>
        </p:spPr>
        <p:txBody>
          <a:bodyPr wrap="none">
            <a:spAutoFit/>
          </a:bodyPr>
          <a:lstStyle/>
          <a:p>
            <a:r>
              <a:rPr lang="en-US" sz="1200" dirty="0" smtClean="0">
                <a:solidFill>
                  <a:srgbClr val="FF0000"/>
                </a:solidFill>
              </a:rPr>
              <a:t>CSS Standards</a:t>
            </a:r>
          </a:p>
          <a:p>
            <a:pPr marL="285750" indent="-285750">
              <a:buFontTx/>
              <a:buChar char="-"/>
            </a:pPr>
            <a:r>
              <a:rPr lang="en-US" sz="1200" dirty="0" smtClean="0">
                <a:solidFill>
                  <a:srgbClr val="FF0000"/>
                </a:solidFill>
              </a:rPr>
              <a:t>Contents</a:t>
            </a:r>
          </a:p>
          <a:p>
            <a:pPr marL="285750" indent="-285750">
              <a:buFontTx/>
              <a:buChar char="-"/>
            </a:pPr>
            <a:r>
              <a:rPr lang="en-US" sz="1200" dirty="0" smtClean="0">
                <a:solidFill>
                  <a:srgbClr val="FF0000"/>
                </a:solidFill>
              </a:rPr>
              <a:t>Relationships</a:t>
            </a:r>
            <a:endParaRPr lang="en-US" sz="1200" dirty="0"/>
          </a:p>
        </p:txBody>
      </p:sp>
      <p:sp>
        <p:nvSpPr>
          <p:cNvPr id="163" name="Rectangle 162"/>
          <p:cNvSpPr/>
          <p:nvPr/>
        </p:nvSpPr>
        <p:spPr>
          <a:xfrm>
            <a:off x="2152485" y="5771705"/>
            <a:ext cx="1479892" cy="646331"/>
          </a:xfrm>
          <a:prstGeom prst="rect">
            <a:avLst/>
          </a:prstGeom>
          <a:solidFill>
            <a:srgbClr val="C9FF63"/>
          </a:solidFill>
        </p:spPr>
        <p:txBody>
          <a:bodyPr wrap="none">
            <a:spAutoFit/>
          </a:bodyPr>
          <a:lstStyle/>
          <a:p>
            <a:r>
              <a:rPr lang="en-US" sz="1200" dirty="0" smtClean="0">
                <a:solidFill>
                  <a:srgbClr val="FF0000"/>
                </a:solidFill>
              </a:rPr>
              <a:t>SLS Standards</a:t>
            </a:r>
          </a:p>
          <a:p>
            <a:pPr marL="285750" indent="-285750">
              <a:buFontTx/>
              <a:buChar char="-"/>
            </a:pPr>
            <a:r>
              <a:rPr lang="en-US" sz="1200" dirty="0" smtClean="0">
                <a:solidFill>
                  <a:srgbClr val="FF0000"/>
                </a:solidFill>
              </a:rPr>
              <a:t>Contents</a:t>
            </a:r>
          </a:p>
          <a:p>
            <a:pPr marL="285750" indent="-285750">
              <a:buFontTx/>
              <a:buChar char="-"/>
            </a:pPr>
            <a:r>
              <a:rPr lang="en-US" sz="1200" dirty="0" smtClean="0">
                <a:solidFill>
                  <a:srgbClr val="FF0000"/>
                </a:solidFill>
              </a:rPr>
              <a:t>Relationships</a:t>
            </a:r>
            <a:endParaRPr lang="en-US" sz="1200" dirty="0"/>
          </a:p>
        </p:txBody>
      </p:sp>
      <p:sp>
        <p:nvSpPr>
          <p:cNvPr id="164" name="Rectangle 163"/>
          <p:cNvSpPr/>
          <p:nvPr/>
        </p:nvSpPr>
        <p:spPr>
          <a:xfrm>
            <a:off x="462665" y="5771705"/>
            <a:ext cx="1479892" cy="646331"/>
          </a:xfrm>
          <a:prstGeom prst="rect">
            <a:avLst/>
          </a:prstGeom>
          <a:solidFill>
            <a:srgbClr val="C9FF63"/>
          </a:solidFill>
        </p:spPr>
        <p:txBody>
          <a:bodyPr wrap="none">
            <a:spAutoFit/>
          </a:bodyPr>
          <a:lstStyle/>
          <a:p>
            <a:r>
              <a:rPr lang="en-US" sz="1200" dirty="0" smtClean="0">
                <a:solidFill>
                  <a:srgbClr val="FF0000"/>
                </a:solidFill>
              </a:rPr>
              <a:t>SOIS Standards</a:t>
            </a:r>
          </a:p>
          <a:p>
            <a:pPr marL="285750" indent="-285750">
              <a:buFontTx/>
              <a:buChar char="-"/>
            </a:pPr>
            <a:r>
              <a:rPr lang="en-US" sz="1200" dirty="0" smtClean="0">
                <a:solidFill>
                  <a:srgbClr val="FF0000"/>
                </a:solidFill>
              </a:rPr>
              <a:t>Contents</a:t>
            </a:r>
          </a:p>
          <a:p>
            <a:pPr marL="285750" indent="-285750">
              <a:buFontTx/>
              <a:buChar char="-"/>
            </a:pPr>
            <a:r>
              <a:rPr lang="en-US" sz="1200" dirty="0" smtClean="0">
                <a:solidFill>
                  <a:srgbClr val="FF0000"/>
                </a:solidFill>
              </a:rPr>
              <a:t>Relationships</a:t>
            </a:r>
            <a:endParaRPr lang="en-US" sz="1200" dirty="0"/>
          </a:p>
        </p:txBody>
      </p:sp>
    </p:spTree>
    <p:extLst>
      <p:ext uri="{BB962C8B-B14F-4D97-AF65-F5344CB8AC3E}">
        <p14:creationId xmlns:p14="http://schemas.microsoft.com/office/powerpoint/2010/main" val="271832884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60"/>
                                        </p:tgtEl>
                                        <p:attrNameLst>
                                          <p:attrName>style.visibility</p:attrName>
                                        </p:attrNameLst>
                                      </p:cBhvr>
                                      <p:to>
                                        <p:strVal val="visible"/>
                                      </p:to>
                                    </p:set>
                                    <p:animEffect transition="in" filter="dissolve">
                                      <p:cBhvr>
                                        <p:cTn id="10" dur="500"/>
                                        <p:tgtEl>
                                          <p:spTgt spid="160"/>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61"/>
                                        </p:tgtEl>
                                        <p:attrNameLst>
                                          <p:attrName>style.visibility</p:attrName>
                                        </p:attrNameLst>
                                      </p:cBhvr>
                                      <p:to>
                                        <p:strVal val="visible"/>
                                      </p:to>
                                    </p:set>
                                    <p:animEffect transition="in" filter="dissolve">
                                      <p:cBhvr>
                                        <p:cTn id="13" dur="500"/>
                                        <p:tgtEl>
                                          <p:spTgt spid="161"/>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162"/>
                                        </p:tgtEl>
                                        <p:attrNameLst>
                                          <p:attrName>style.visibility</p:attrName>
                                        </p:attrNameLst>
                                      </p:cBhvr>
                                      <p:to>
                                        <p:strVal val="visible"/>
                                      </p:to>
                                    </p:set>
                                    <p:animEffect transition="in" filter="dissolve">
                                      <p:cBhvr>
                                        <p:cTn id="16" dur="500"/>
                                        <p:tgtEl>
                                          <p:spTgt spid="162"/>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163"/>
                                        </p:tgtEl>
                                        <p:attrNameLst>
                                          <p:attrName>style.visibility</p:attrName>
                                        </p:attrNameLst>
                                      </p:cBhvr>
                                      <p:to>
                                        <p:strVal val="visible"/>
                                      </p:to>
                                    </p:set>
                                    <p:animEffect transition="in" filter="dissolve">
                                      <p:cBhvr>
                                        <p:cTn id="19" dur="500"/>
                                        <p:tgtEl>
                                          <p:spTgt spid="163"/>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164"/>
                                        </p:tgtEl>
                                        <p:attrNameLst>
                                          <p:attrName>style.visibility</p:attrName>
                                        </p:attrNameLst>
                                      </p:cBhvr>
                                      <p:to>
                                        <p:strVal val="visible"/>
                                      </p:to>
                                    </p:set>
                                    <p:animEffect transition="in" filter="dissolve">
                                      <p:cBhvr>
                                        <p:cTn id="22" dur="500"/>
                                        <p:tgtEl>
                                          <p:spTgt spid="1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0" grpId="0" animBg="1"/>
      <p:bldP spid="161" grpId="0" animBg="1"/>
      <p:bldP spid="162" grpId="0" animBg="1"/>
      <p:bldP spid="163" grpId="0" animBg="1"/>
      <p:bldP spid="16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lstStyle/>
          <a:p>
            <a:r>
              <a:rPr lang="en-US" dirty="0" smtClean="0"/>
              <a:t>Examples of Glossary Issues</a:t>
            </a:r>
            <a:endParaRPr lang="en-US" dirty="0"/>
          </a:p>
        </p:txBody>
      </p:sp>
      <p:sp>
        <p:nvSpPr>
          <p:cNvPr id="3" name="Content Placeholder 2"/>
          <p:cNvSpPr>
            <a:spLocks noGrp="1"/>
          </p:cNvSpPr>
          <p:nvPr>
            <p:ph idx="1"/>
          </p:nvPr>
        </p:nvSpPr>
        <p:spPr>
          <a:xfrm>
            <a:off x="457200" y="990600"/>
            <a:ext cx="8229600" cy="5135563"/>
          </a:xfrm>
        </p:spPr>
        <p:txBody>
          <a:bodyPr/>
          <a:lstStyle/>
          <a:p>
            <a:pPr marL="346075" lvl="1" indent="0">
              <a:buNone/>
            </a:pPr>
            <a:r>
              <a:rPr lang="en-US" sz="2000" u="sng" dirty="0" smtClean="0"/>
              <a:t>service</a:t>
            </a:r>
            <a:r>
              <a:rPr lang="en-US" sz="2000" dirty="0" smtClean="0"/>
              <a:t> (RASDS, </a:t>
            </a:r>
            <a:r>
              <a:rPr lang="en-US" sz="2000" u="sng" dirty="0" smtClean="0">
                <a:solidFill>
                  <a:srgbClr val="FF0000"/>
                </a:solidFill>
              </a:rPr>
              <a:t>311.0-M-1</a:t>
            </a:r>
            <a:r>
              <a:rPr lang="en-US" sz="2000" dirty="0" smtClean="0"/>
              <a:t>)</a:t>
            </a:r>
          </a:p>
          <a:p>
            <a:pPr marL="346075" lvl="1" indent="0">
              <a:buNone/>
            </a:pPr>
            <a:r>
              <a:rPr lang="en-US" sz="2000" dirty="0" smtClean="0"/>
              <a:t>A service is a </a:t>
            </a:r>
            <a:r>
              <a:rPr lang="en-US" sz="2000" u="sng" dirty="0" smtClean="0"/>
              <a:t>provision of an interface </a:t>
            </a:r>
            <a:r>
              <a:rPr lang="en-US" sz="2000" dirty="0" smtClean="0"/>
              <a:t>of an object to support actions of another object. </a:t>
            </a:r>
          </a:p>
          <a:p>
            <a:pPr marL="346075" lvl="1" indent="0">
              <a:buNone/>
            </a:pPr>
            <a:endParaRPr lang="en-US" sz="2000" dirty="0" smtClean="0"/>
          </a:p>
          <a:p>
            <a:pPr marL="346075" lvl="1" indent="0">
              <a:buNone/>
            </a:pPr>
            <a:r>
              <a:rPr lang="en-US" sz="2000" u="sng" dirty="0" smtClean="0"/>
              <a:t>service user/provider </a:t>
            </a:r>
            <a:r>
              <a:rPr lang="en-US" sz="2000" dirty="0" smtClean="0"/>
              <a:t>(SLE Ref Model, </a:t>
            </a:r>
            <a:r>
              <a:rPr lang="en-US" sz="2000" u="sng" dirty="0" smtClean="0">
                <a:solidFill>
                  <a:srgbClr val="FF0000"/>
                </a:solidFill>
              </a:rPr>
              <a:t>910.4-B-2</a:t>
            </a:r>
            <a:r>
              <a:rPr lang="en-US" sz="2000" dirty="0" smtClean="0"/>
              <a:t>)</a:t>
            </a:r>
          </a:p>
          <a:p>
            <a:pPr marL="346075" lvl="1" indent="0">
              <a:buNone/>
            </a:pPr>
            <a:r>
              <a:rPr lang="en-US" sz="2000" dirty="0" smtClean="0"/>
              <a:t>An entity that </a:t>
            </a:r>
            <a:r>
              <a:rPr lang="en-US" sz="2000" u="sng" dirty="0" smtClean="0"/>
              <a:t>offers a service to another by means of one or more of its ports </a:t>
            </a:r>
            <a:r>
              <a:rPr lang="en-US" sz="2000" dirty="0" smtClean="0"/>
              <a:t>is called a service provider (provider). The other entity is called a service user (user). An entity may be a provider of some services and a user of others. </a:t>
            </a:r>
            <a:endParaRPr lang="en-US" sz="2000" dirty="0" smtClean="0">
              <a:effectLst/>
            </a:endParaRPr>
          </a:p>
          <a:p>
            <a:pPr marL="346075" lvl="1" indent="0">
              <a:buNone/>
            </a:pPr>
            <a:endParaRPr lang="en-US" sz="2000" dirty="0" smtClean="0"/>
          </a:p>
          <a:p>
            <a:pPr marL="346075" lvl="1" indent="0">
              <a:buNone/>
            </a:pPr>
            <a:r>
              <a:rPr lang="en-US" sz="2000" u="sng" dirty="0" smtClean="0"/>
              <a:t>service </a:t>
            </a:r>
            <a:r>
              <a:rPr lang="en-US" sz="2000" dirty="0" smtClean="0"/>
              <a:t>(SM&amp;C MORM, </a:t>
            </a:r>
            <a:r>
              <a:rPr lang="en-US" sz="2000" u="sng" dirty="0" smtClean="0">
                <a:solidFill>
                  <a:srgbClr val="FF0000"/>
                </a:solidFill>
              </a:rPr>
              <a:t>520.1</a:t>
            </a:r>
            <a:r>
              <a:rPr lang="en-US" sz="2000" u="sng" dirty="0">
                <a:solidFill>
                  <a:srgbClr val="FF0000"/>
                </a:solidFill>
              </a:rPr>
              <a:t>-M-</a:t>
            </a:r>
            <a:r>
              <a:rPr lang="en-US" sz="2000" u="sng" dirty="0" smtClean="0">
                <a:solidFill>
                  <a:srgbClr val="FF0000"/>
                </a:solidFill>
              </a:rPr>
              <a:t>1</a:t>
            </a:r>
            <a:r>
              <a:rPr lang="en-US" sz="2000" dirty="0" smtClean="0"/>
              <a:t>)</a:t>
            </a:r>
            <a:endParaRPr lang="en-US" sz="2000" dirty="0"/>
          </a:p>
          <a:p>
            <a:pPr marL="346075" lvl="1" indent="0">
              <a:buNone/>
            </a:pPr>
            <a:r>
              <a:rPr lang="en-US" sz="2000" dirty="0"/>
              <a:t>A</a:t>
            </a:r>
            <a:r>
              <a:rPr lang="en-US" sz="2000" dirty="0" smtClean="0"/>
              <a:t> </a:t>
            </a:r>
            <a:r>
              <a:rPr lang="en-US" sz="2000" dirty="0"/>
              <a:t>set of capabilities that a </a:t>
            </a:r>
            <a:r>
              <a:rPr lang="en-US" sz="2000" u="sng" dirty="0"/>
              <a:t>component provides to another component via an interface</a:t>
            </a:r>
            <a:r>
              <a:rPr lang="en-US" sz="2000" dirty="0"/>
              <a:t>. A Service is defined in terms of the set of operations that can be invoked and performed through the Service Interface. Service specifications define the capabilities, </a:t>
            </a:r>
            <a:r>
              <a:rPr lang="en-US" sz="2000" dirty="0" err="1"/>
              <a:t>behaviour</a:t>
            </a:r>
            <a:r>
              <a:rPr lang="en-US" sz="2000" dirty="0"/>
              <a:t> and external interfaces, but do not define the implementation. </a:t>
            </a:r>
          </a:p>
          <a:p>
            <a:pPr marL="346075" lvl="1" indent="0">
              <a:buNone/>
            </a:pPr>
            <a:endParaRPr lang="en-US" sz="2000" dirty="0" smtClean="0"/>
          </a:p>
          <a:p>
            <a:pPr marL="346075" lvl="1" indent="0">
              <a:buNone/>
            </a:pPr>
            <a:endParaRPr lang="en-US" sz="2000" dirty="0"/>
          </a:p>
        </p:txBody>
      </p:sp>
      <p:sp>
        <p:nvSpPr>
          <p:cNvPr id="4" name="Date Placeholder 3"/>
          <p:cNvSpPr>
            <a:spLocks noGrp="1"/>
          </p:cNvSpPr>
          <p:nvPr>
            <p:ph type="dt" sz="half" idx="4294967295"/>
          </p:nvPr>
        </p:nvSpPr>
        <p:spPr>
          <a:xfrm>
            <a:off x="0" y="6553200"/>
            <a:ext cx="1731963" cy="268288"/>
          </a:xfrm>
          <a:prstGeom prst="rect">
            <a:avLst/>
          </a:prstGeom>
        </p:spPr>
        <p:txBody>
          <a:bodyPr/>
          <a:lstStyle/>
          <a:p>
            <a:pPr>
              <a:defRPr/>
            </a:pPr>
            <a:r>
              <a:rPr lang="en-US" smtClean="0"/>
              <a:t>5 Nov 2014</a:t>
            </a:r>
            <a:endParaRPr lang="en-US"/>
          </a:p>
        </p:txBody>
      </p:sp>
    </p:spTree>
    <p:extLst>
      <p:ext uri="{BB962C8B-B14F-4D97-AF65-F5344CB8AC3E}">
        <p14:creationId xmlns:p14="http://schemas.microsoft.com/office/powerpoint/2010/main" val="1973083691"/>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lstStyle/>
          <a:p>
            <a:r>
              <a:rPr lang="en-US" dirty="0" smtClean="0"/>
              <a:t>Examples of Glossary Issues, </a:t>
            </a:r>
            <a:r>
              <a:rPr lang="en-US" dirty="0" err="1" smtClean="0"/>
              <a:t>contd</a:t>
            </a:r>
            <a:endParaRPr lang="en-US" dirty="0"/>
          </a:p>
        </p:txBody>
      </p:sp>
      <p:sp>
        <p:nvSpPr>
          <p:cNvPr id="3" name="Content Placeholder 2"/>
          <p:cNvSpPr>
            <a:spLocks noGrp="1"/>
          </p:cNvSpPr>
          <p:nvPr>
            <p:ph idx="1"/>
          </p:nvPr>
        </p:nvSpPr>
        <p:spPr>
          <a:xfrm>
            <a:off x="457200" y="990600"/>
            <a:ext cx="8229600" cy="5135563"/>
          </a:xfrm>
        </p:spPr>
        <p:txBody>
          <a:bodyPr/>
          <a:lstStyle/>
          <a:p>
            <a:pPr marL="346075" lvl="1" indent="0">
              <a:buNone/>
            </a:pPr>
            <a:r>
              <a:rPr lang="en-US" sz="2000" u="sng" dirty="0" smtClean="0"/>
              <a:t>action</a:t>
            </a:r>
            <a:r>
              <a:rPr lang="en-US" sz="2000" dirty="0" smtClean="0"/>
              <a:t> (RASDS </a:t>
            </a:r>
            <a:r>
              <a:rPr lang="en-US" sz="2000" u="sng" dirty="0" smtClean="0">
                <a:solidFill>
                  <a:srgbClr val="FF0000"/>
                </a:solidFill>
              </a:rPr>
              <a:t>311.0-M-1</a:t>
            </a:r>
            <a:r>
              <a:rPr lang="en-US" sz="2000" dirty="0" smtClean="0"/>
              <a:t>)</a:t>
            </a:r>
          </a:p>
          <a:p>
            <a:pPr marL="346075" lvl="1" indent="0">
              <a:buNone/>
            </a:pPr>
            <a:r>
              <a:rPr lang="en-US" sz="2000" dirty="0" smtClean="0"/>
              <a:t>An </a:t>
            </a:r>
            <a:r>
              <a:rPr lang="en-US" sz="2000" u="sng" dirty="0" smtClean="0"/>
              <a:t>action is something that happens within an object</a:t>
            </a:r>
            <a:r>
              <a:rPr lang="en-US" sz="2000" dirty="0" smtClean="0"/>
              <a:t>, either with or without participation of another object. An interaction is an action performed by an object with participation of another object or with its environment. </a:t>
            </a:r>
          </a:p>
          <a:p>
            <a:pPr marL="346075" lvl="1" indent="0">
              <a:buNone/>
            </a:pPr>
            <a:endParaRPr lang="en-US" sz="2000" u="sng" dirty="0" smtClean="0"/>
          </a:p>
          <a:p>
            <a:pPr marL="346075" lvl="1" indent="0">
              <a:buNone/>
            </a:pPr>
            <a:r>
              <a:rPr lang="en-US" sz="2000" u="sng" dirty="0" smtClean="0"/>
              <a:t>action</a:t>
            </a:r>
            <a:r>
              <a:rPr lang="en-US" sz="2000" dirty="0" smtClean="0"/>
              <a:t> (SM&amp;C </a:t>
            </a:r>
            <a:r>
              <a:rPr lang="en-US" sz="2000" dirty="0" smtClean="0">
                <a:hlinkClick r:id="rId2"/>
              </a:rPr>
              <a:t>520.0‑G‑3</a:t>
            </a:r>
            <a:r>
              <a:rPr lang="en-US" sz="2000" dirty="0"/>
              <a:t>)</a:t>
            </a:r>
            <a:endParaRPr lang="en-US" sz="2000" dirty="0" smtClean="0"/>
          </a:p>
          <a:p>
            <a:pPr marL="346075" lvl="1" indent="0">
              <a:buNone/>
            </a:pPr>
            <a:r>
              <a:rPr lang="en-US" sz="2000" dirty="0" smtClean="0"/>
              <a:t>An </a:t>
            </a:r>
            <a:r>
              <a:rPr lang="en-US" sz="2000" u="sng" dirty="0" smtClean="0"/>
              <a:t>atomic (non-interruptible) control directive of mission operations </a:t>
            </a:r>
            <a:r>
              <a:rPr lang="en-US" sz="2000" dirty="0" smtClean="0"/>
              <a:t>(equivalent to a </a:t>
            </a:r>
            <a:r>
              <a:rPr lang="en-US" sz="2000" dirty="0" err="1" smtClean="0"/>
              <a:t>telecommand</a:t>
            </a:r>
            <a:r>
              <a:rPr lang="en-US" sz="2000" dirty="0" smtClean="0"/>
              <a:t> or ground-segment directive) that can be initiated by manual or automatic control sources, via the M&amp;C service. An action may have </a:t>
            </a:r>
            <a:r>
              <a:rPr lang="en-US" sz="2000" dirty="0" smtClean="0">
                <a:hlinkClick r:id="rId3"/>
              </a:rPr>
              <a:t>arguments</a:t>
            </a:r>
            <a:r>
              <a:rPr lang="en-US" sz="2000" dirty="0" smtClean="0"/>
              <a:t> and its evolving status can be observed. An action can typically apply pre- and post-execution checks. </a:t>
            </a:r>
          </a:p>
        </p:txBody>
      </p:sp>
      <p:sp>
        <p:nvSpPr>
          <p:cNvPr id="4" name="Date Placeholder 3"/>
          <p:cNvSpPr>
            <a:spLocks noGrp="1"/>
          </p:cNvSpPr>
          <p:nvPr>
            <p:ph type="dt" sz="half" idx="4294967295"/>
          </p:nvPr>
        </p:nvSpPr>
        <p:spPr>
          <a:xfrm>
            <a:off x="0" y="6553200"/>
            <a:ext cx="1731963" cy="268288"/>
          </a:xfrm>
          <a:prstGeom prst="rect">
            <a:avLst/>
          </a:prstGeom>
        </p:spPr>
        <p:txBody>
          <a:bodyPr/>
          <a:lstStyle/>
          <a:p>
            <a:pPr>
              <a:defRPr/>
            </a:pPr>
            <a:r>
              <a:rPr lang="en-US" smtClean="0"/>
              <a:t>5 Nov 2014</a:t>
            </a:r>
            <a:endParaRPr lang="en-US"/>
          </a:p>
        </p:txBody>
      </p:sp>
    </p:spTree>
    <p:extLst>
      <p:ext uri="{BB962C8B-B14F-4D97-AF65-F5344CB8AC3E}">
        <p14:creationId xmlns:p14="http://schemas.microsoft.com/office/powerpoint/2010/main" val="2987960891"/>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lstStyle/>
          <a:p>
            <a:r>
              <a:rPr lang="en-US" dirty="0" smtClean="0"/>
              <a:t>Ontology Observations</a:t>
            </a:r>
            <a:endParaRPr lang="en-US" dirty="0"/>
          </a:p>
        </p:txBody>
      </p:sp>
      <p:sp>
        <p:nvSpPr>
          <p:cNvPr id="3" name="Content Placeholder 2"/>
          <p:cNvSpPr>
            <a:spLocks noGrp="1"/>
          </p:cNvSpPr>
          <p:nvPr>
            <p:ph idx="1"/>
          </p:nvPr>
        </p:nvSpPr>
        <p:spPr>
          <a:xfrm>
            <a:off x="228600" y="1066800"/>
            <a:ext cx="8686800" cy="5257800"/>
          </a:xfrm>
        </p:spPr>
        <p:txBody>
          <a:bodyPr/>
          <a:lstStyle/>
          <a:p>
            <a:r>
              <a:rPr lang="en-US" dirty="0" smtClean="0"/>
              <a:t>Existing CCSDS definitions tend to make somewhat casual use of terms like “component”, “entity”, “interface”, “port”,  “code”, “software”.</a:t>
            </a:r>
          </a:p>
          <a:p>
            <a:r>
              <a:rPr lang="en-US" dirty="0"/>
              <a:t>Definitions have evolved over the years even within domains. </a:t>
            </a:r>
          </a:p>
          <a:p>
            <a:r>
              <a:rPr lang="en-US" dirty="0" smtClean="0"/>
              <a:t>Terms defined in different specs often are, when analyzed, specializations of other terms or are terms that relate to different viewpoints.</a:t>
            </a:r>
          </a:p>
          <a:p>
            <a:r>
              <a:rPr lang="en-US" dirty="0"/>
              <a:t>Relationships among definitions are almost always “casual” and not explicit, i.e. “A hardware component may contain other components.  The contained components may be hardware or software.”</a:t>
            </a:r>
          </a:p>
          <a:p>
            <a:r>
              <a:rPr lang="en-US" dirty="0" smtClean="0"/>
              <a:t>We do not have a tradition or guidance to define consistent sets of terms across all sets of documents.</a:t>
            </a:r>
          </a:p>
          <a:p>
            <a:r>
              <a:rPr lang="en-US" dirty="0" smtClean="0"/>
              <a:t>An ontology would render all of these in a formal way.</a:t>
            </a:r>
          </a:p>
          <a:p>
            <a:endParaRPr lang="en-US" dirty="0"/>
          </a:p>
        </p:txBody>
      </p:sp>
      <p:sp>
        <p:nvSpPr>
          <p:cNvPr id="4" name="Date Placeholder 3"/>
          <p:cNvSpPr>
            <a:spLocks noGrp="1"/>
          </p:cNvSpPr>
          <p:nvPr>
            <p:ph type="dt" sz="half" idx="4294967295"/>
          </p:nvPr>
        </p:nvSpPr>
        <p:spPr>
          <a:xfrm>
            <a:off x="0" y="6553200"/>
            <a:ext cx="1731963" cy="268288"/>
          </a:xfrm>
          <a:prstGeom prst="rect">
            <a:avLst/>
          </a:prstGeom>
        </p:spPr>
        <p:txBody>
          <a:bodyPr/>
          <a:lstStyle/>
          <a:p>
            <a:pPr>
              <a:defRPr/>
            </a:pPr>
            <a:r>
              <a:rPr lang="en-US" smtClean="0"/>
              <a:t>5 Nov 2014</a:t>
            </a:r>
            <a:endParaRPr lang="en-US"/>
          </a:p>
        </p:txBody>
      </p:sp>
    </p:spTree>
    <p:extLst>
      <p:ext uri="{BB962C8B-B14F-4D97-AF65-F5344CB8AC3E}">
        <p14:creationId xmlns:p14="http://schemas.microsoft.com/office/powerpoint/2010/main" val="3760156224"/>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8626" name="Rectangle 4"/>
          <p:cNvSpPr>
            <a:spLocks noGrp="1" noChangeArrowheads="1"/>
          </p:cNvSpPr>
          <p:nvPr>
            <p:ph type="body" idx="4294967295"/>
          </p:nvPr>
        </p:nvSpPr>
        <p:spPr bwMode="auto">
          <a:xfrm>
            <a:off x="113970" y="625435"/>
            <a:ext cx="8836200" cy="5914370"/>
          </a:xfrm>
          <a:prstGeom prst="rect">
            <a:avLst/>
          </a:prstGeom>
          <a:noFill/>
          <a:ln>
            <a:miter lim="800000"/>
            <a:headEnd/>
            <a:tailEnd/>
          </a:ln>
        </p:spPr>
        <p:txBody>
          <a:bodyPr/>
          <a:lstStyle/>
          <a:p>
            <a:pPr>
              <a:lnSpc>
                <a:spcPct val="100000"/>
              </a:lnSpc>
            </a:pPr>
            <a:r>
              <a:rPr lang="en-GB" sz="1800" dirty="0" smtClean="0">
                <a:latin typeface="Calibri" pitchFamily="34" charset="0"/>
              </a:rPr>
              <a:t>Security WG</a:t>
            </a:r>
            <a:endParaRPr lang="en-GB" sz="1800" dirty="0">
              <a:latin typeface="Calibri" pitchFamily="34" charset="0"/>
            </a:endParaRPr>
          </a:p>
          <a:p>
            <a:pPr marL="338328" lvl="1">
              <a:lnSpc>
                <a:spcPct val="100000"/>
              </a:lnSpc>
              <a:spcBef>
                <a:spcPts val="150"/>
              </a:spcBef>
              <a:spcAft>
                <a:spcPts val="0"/>
              </a:spcAft>
            </a:pPr>
            <a:r>
              <a:rPr lang="en-US" sz="1400" b="0" dirty="0">
                <a:latin typeface="Calibri" pitchFamily="34" charset="0"/>
                <a:ea typeface="ＭＳ Ｐゴシック" charset="-128"/>
              </a:rPr>
              <a:t>SDLS (joint activity with </a:t>
            </a:r>
            <a:r>
              <a:rPr lang="en-US" sz="1400" b="0" dirty="0" err="1">
                <a:latin typeface="Calibri" pitchFamily="34" charset="0"/>
                <a:ea typeface="ＭＳ Ｐゴシック" charset="-128"/>
              </a:rPr>
              <a:t>SecWG</a:t>
            </a:r>
            <a:r>
              <a:rPr lang="en-US" sz="1400" b="0" dirty="0">
                <a:latin typeface="Calibri" pitchFamily="34" charset="0"/>
                <a:ea typeface="ＭＳ Ｐゴシック" charset="-128"/>
              </a:rPr>
              <a:t> and SLS team) working very well</a:t>
            </a:r>
          </a:p>
          <a:p>
            <a:pPr marL="338328" lvl="1">
              <a:lnSpc>
                <a:spcPct val="100000"/>
              </a:lnSpc>
              <a:spcBef>
                <a:spcPts val="150"/>
              </a:spcBef>
              <a:spcAft>
                <a:spcPts val="0"/>
              </a:spcAft>
            </a:pPr>
            <a:r>
              <a:rPr lang="en-US" sz="1400" b="0" dirty="0">
                <a:latin typeface="Calibri" pitchFamily="34" charset="0"/>
                <a:ea typeface="ＭＳ Ｐゴシック" charset="-128"/>
              </a:rPr>
              <a:t>Network layer security (coordinated activity with </a:t>
            </a:r>
            <a:r>
              <a:rPr lang="en-US" sz="1400" b="0" dirty="0" err="1">
                <a:latin typeface="Calibri" pitchFamily="34" charset="0"/>
                <a:ea typeface="ＭＳ Ｐゴシック" charset="-128"/>
              </a:rPr>
              <a:t>SecWG</a:t>
            </a:r>
            <a:r>
              <a:rPr lang="en-US" sz="1400" b="0" dirty="0">
                <a:latin typeface="Calibri" pitchFamily="34" charset="0"/>
                <a:ea typeface="ＭＳ Ｐゴシック" charset="-128"/>
              </a:rPr>
              <a:t> and SIS team) also progressing nicely </a:t>
            </a:r>
            <a:endParaRPr lang="en-US" altLang="ja-JP" sz="1400" b="0" dirty="0">
              <a:latin typeface="Calibri" pitchFamily="34" charset="0"/>
              <a:ea typeface="ＭＳ Ｐゴシック" charset="-128"/>
            </a:endParaRPr>
          </a:p>
          <a:p>
            <a:pPr marL="0" indent="0">
              <a:lnSpc>
                <a:spcPct val="100000"/>
              </a:lnSpc>
              <a:spcBef>
                <a:spcPct val="0"/>
              </a:spcBef>
              <a:spcAft>
                <a:spcPct val="0"/>
              </a:spcAft>
            </a:pPr>
            <a:r>
              <a:rPr lang="en-US" altLang="ja-JP" sz="1800" dirty="0" smtClean="0">
                <a:latin typeface="Calibri" pitchFamily="34" charset="0"/>
                <a:ea typeface="ＭＳ Ｐゴシック" charset="-128"/>
              </a:rPr>
              <a:t> D-DOR WG</a:t>
            </a:r>
            <a:endParaRPr lang="en-US" altLang="ja-JP" sz="1800" dirty="0">
              <a:latin typeface="Calibri" pitchFamily="34" charset="0"/>
              <a:ea typeface="ＭＳ Ｐゴシック" charset="-128"/>
            </a:endParaRPr>
          </a:p>
          <a:p>
            <a:pPr marL="338137" lvl="1" indent="0">
              <a:lnSpc>
                <a:spcPct val="100000"/>
              </a:lnSpc>
              <a:spcBef>
                <a:spcPts val="150"/>
              </a:spcBef>
              <a:spcAft>
                <a:spcPct val="0"/>
              </a:spcAft>
            </a:pPr>
            <a:r>
              <a:rPr lang="en-US" altLang="ja-JP" sz="1400" b="0" dirty="0" smtClean="0">
                <a:latin typeface="Calibri" pitchFamily="34" charset="0"/>
                <a:ea typeface="ＭＳ Ｐゴシック" charset="-128"/>
              </a:rPr>
              <a:t> </a:t>
            </a:r>
            <a:r>
              <a:rPr lang="en-US" altLang="ja-JP" sz="1600" b="0" dirty="0">
                <a:latin typeface="Calibri" pitchFamily="34" charset="0"/>
              </a:rPr>
              <a:t>Major success with commercial product based on D-DOR validated and used in production</a:t>
            </a:r>
          </a:p>
          <a:p>
            <a:pPr marL="338137" lvl="1" indent="0">
              <a:lnSpc>
                <a:spcPct val="100000"/>
              </a:lnSpc>
              <a:spcBef>
                <a:spcPts val="150"/>
              </a:spcBef>
              <a:spcAft>
                <a:spcPct val="0"/>
              </a:spcAft>
            </a:pPr>
            <a:r>
              <a:rPr lang="en-US" altLang="ja-JP" sz="1600" b="0" dirty="0" smtClean="0">
                <a:latin typeface="Calibri" pitchFamily="34" charset="0"/>
              </a:rPr>
              <a:t>Discussion of new signal structures for higher resolution progressing well</a:t>
            </a:r>
          </a:p>
          <a:p>
            <a:pPr marL="338137" lvl="1" indent="0">
              <a:lnSpc>
                <a:spcPct val="100000"/>
              </a:lnSpc>
              <a:spcBef>
                <a:spcPts val="150"/>
              </a:spcBef>
              <a:spcAft>
                <a:spcPct val="0"/>
              </a:spcAft>
            </a:pPr>
            <a:r>
              <a:rPr lang="en-US" altLang="ja-JP" sz="1600" b="0" dirty="0" smtClean="0">
                <a:latin typeface="Calibri" pitchFamily="34" charset="0"/>
              </a:rPr>
              <a:t>Coordination with SM WG&amp; RFC planned for future D-DOR </a:t>
            </a:r>
            <a:r>
              <a:rPr lang="en-US" altLang="ja-JP" sz="1600" b="0" dirty="0" smtClean="0">
                <a:latin typeface="Calibri" pitchFamily="34" charset="0"/>
              </a:rPr>
              <a:t>services</a:t>
            </a:r>
            <a:endParaRPr lang="en-US" altLang="ja-JP" sz="1600" b="0" dirty="0" smtClean="0">
              <a:latin typeface="Calibri" pitchFamily="34" charset="0"/>
            </a:endParaRPr>
          </a:p>
          <a:p>
            <a:pPr marL="0" indent="0">
              <a:lnSpc>
                <a:spcPct val="100000"/>
              </a:lnSpc>
              <a:spcBef>
                <a:spcPct val="0"/>
              </a:spcBef>
              <a:spcAft>
                <a:spcPct val="0"/>
              </a:spcAft>
            </a:pPr>
            <a:r>
              <a:rPr lang="en-US" altLang="ja-JP" sz="1800" dirty="0" smtClean="0">
                <a:latin typeface="Calibri" pitchFamily="34" charset="0"/>
                <a:ea typeface="ＭＳ Ｐゴシック" charset="-128"/>
              </a:rPr>
              <a:t> XML</a:t>
            </a:r>
          </a:p>
          <a:p>
            <a:pPr marL="338137" lvl="1" indent="0">
              <a:lnSpc>
                <a:spcPct val="100000"/>
              </a:lnSpc>
              <a:spcBef>
                <a:spcPts val="150"/>
              </a:spcBef>
              <a:spcAft>
                <a:spcPct val="0"/>
              </a:spcAft>
            </a:pPr>
            <a:r>
              <a:rPr lang="en-US" altLang="ja-JP" sz="1400" b="0" dirty="0" smtClean="0">
                <a:latin typeface="Calibri" pitchFamily="34" charset="0"/>
                <a:ea typeface="ＭＳ Ｐゴシック" charset="-128"/>
              </a:rPr>
              <a:t> </a:t>
            </a:r>
            <a:r>
              <a:rPr lang="en-US" altLang="ja-JP" sz="1600" b="0" dirty="0" smtClean="0">
                <a:latin typeface="Calibri" pitchFamily="34" charset="0"/>
              </a:rPr>
              <a:t>XML SIG poorly attended, but even more WG now working on, or developing XML schema</a:t>
            </a:r>
          </a:p>
          <a:p>
            <a:pPr marL="338137" lvl="1" indent="0">
              <a:lnSpc>
                <a:spcPct val="100000"/>
              </a:lnSpc>
              <a:spcBef>
                <a:spcPts val="150"/>
              </a:spcBef>
              <a:spcAft>
                <a:spcPct val="0"/>
              </a:spcAft>
            </a:pPr>
            <a:r>
              <a:rPr lang="en-US" altLang="ja-JP" sz="1600" b="0" dirty="0" smtClean="0">
                <a:latin typeface="Calibri" pitchFamily="34" charset="0"/>
              </a:rPr>
              <a:t> Agree to produce RFC &amp; policy then </a:t>
            </a:r>
            <a:r>
              <a:rPr lang="en-US" altLang="ja-JP" sz="1600" b="0" dirty="0" smtClean="0">
                <a:latin typeface="Calibri" pitchFamily="34" charset="0"/>
              </a:rPr>
              <a:t>close</a:t>
            </a:r>
            <a:endParaRPr lang="en-US" altLang="ja-JP" sz="1900" b="0" dirty="0" smtClean="0">
              <a:latin typeface="Calibri" pitchFamily="34" charset="0"/>
            </a:endParaRPr>
          </a:p>
          <a:p>
            <a:pPr marL="0" indent="0">
              <a:lnSpc>
                <a:spcPct val="100000"/>
              </a:lnSpc>
              <a:spcBef>
                <a:spcPct val="0"/>
              </a:spcBef>
              <a:spcAft>
                <a:spcPct val="0"/>
              </a:spcAft>
            </a:pPr>
            <a:r>
              <a:rPr lang="en-US" altLang="ja-JP" sz="1800" dirty="0" smtClean="0">
                <a:latin typeface="Calibri" pitchFamily="34" charset="0"/>
                <a:ea typeface="ＭＳ Ｐゴシック" charset="-128"/>
              </a:rPr>
              <a:t>SAWG, Reference Architecture, and </a:t>
            </a:r>
            <a:r>
              <a:rPr lang="en-US" altLang="ja-JP" sz="1800" dirty="0">
                <a:latin typeface="Calibri" pitchFamily="34" charset="0"/>
                <a:ea typeface="ＭＳ Ｐゴシック" charset="-128"/>
              </a:rPr>
              <a:t>Ontologies</a:t>
            </a:r>
          </a:p>
          <a:p>
            <a:pPr marL="338137" lvl="1" indent="0">
              <a:lnSpc>
                <a:spcPct val="100000"/>
              </a:lnSpc>
              <a:spcBef>
                <a:spcPts val="150"/>
              </a:spcBef>
              <a:spcAft>
                <a:spcPct val="0"/>
              </a:spcAft>
            </a:pPr>
            <a:r>
              <a:rPr lang="en-US" altLang="ja-JP" sz="1600" b="0" dirty="0" smtClean="0">
                <a:latin typeface="Calibri" pitchFamily="34" charset="0"/>
              </a:rPr>
              <a:t> “CCSDS Reference Architecture” continues to be a CMC hot </a:t>
            </a:r>
            <a:r>
              <a:rPr lang="en-US" altLang="ja-JP" sz="1600" b="0" dirty="0" smtClean="0">
                <a:latin typeface="Calibri" pitchFamily="34" charset="0"/>
              </a:rPr>
              <a:t>button, current SCCS-ADD covers SLS, SIS &amp; SEA, must be worked for MOIMS &amp; SOIS.</a:t>
            </a:r>
            <a:endParaRPr lang="en-US" altLang="ja-JP" sz="1600" b="0" dirty="0" smtClean="0">
              <a:latin typeface="Calibri" pitchFamily="34" charset="0"/>
            </a:endParaRPr>
          </a:p>
          <a:p>
            <a:pPr marL="338137" lvl="1" indent="0">
              <a:lnSpc>
                <a:spcPct val="100000"/>
              </a:lnSpc>
              <a:spcBef>
                <a:spcPts val="150"/>
              </a:spcBef>
              <a:spcAft>
                <a:spcPct val="0"/>
              </a:spcAft>
            </a:pPr>
            <a:r>
              <a:rPr lang="en-US" altLang="ja-JP" sz="1600" b="0" dirty="0">
                <a:latin typeface="Calibri" pitchFamily="34" charset="0"/>
              </a:rPr>
              <a:t> </a:t>
            </a:r>
            <a:r>
              <a:rPr lang="en-US" altLang="ja-JP" sz="1600" b="0" dirty="0" smtClean="0">
                <a:latin typeface="Calibri" pitchFamily="34" charset="0"/>
              </a:rPr>
              <a:t>RASDS should be updated to support CSS &amp; MOIMS services and offer guidelines for use of </a:t>
            </a:r>
            <a:r>
              <a:rPr lang="en-US" altLang="ja-JP" sz="1600" b="0" dirty="0" err="1" smtClean="0">
                <a:latin typeface="Calibri" pitchFamily="34" charset="0"/>
              </a:rPr>
              <a:t>SysML</a:t>
            </a:r>
            <a:r>
              <a:rPr lang="en-US" altLang="ja-JP" sz="1600" b="0" dirty="0" smtClean="0">
                <a:latin typeface="Calibri" pitchFamily="34" charset="0"/>
              </a:rPr>
              <a:t>/UML, also offers SC13 / SC14 coordination</a:t>
            </a:r>
          </a:p>
          <a:p>
            <a:pPr marL="338137" lvl="1" indent="0">
              <a:lnSpc>
                <a:spcPct val="100000"/>
              </a:lnSpc>
              <a:spcBef>
                <a:spcPts val="150"/>
              </a:spcBef>
              <a:spcAft>
                <a:spcPct val="0"/>
              </a:spcAft>
            </a:pPr>
            <a:r>
              <a:rPr lang="en-US" altLang="ja-JP" sz="1600" b="0" dirty="0" smtClean="0">
                <a:latin typeface="Calibri" pitchFamily="34" charset="0"/>
              </a:rPr>
              <a:t> Glossary terms not aligned across WGs.  </a:t>
            </a:r>
            <a:r>
              <a:rPr lang="en-US" altLang="ja-JP" sz="1600" b="0" dirty="0" smtClean="0">
                <a:latin typeface="Calibri" pitchFamily="34" charset="0"/>
              </a:rPr>
              <a:t>Ontologies </a:t>
            </a:r>
            <a:r>
              <a:rPr lang="en-US" altLang="ja-JP" sz="1600" b="0" dirty="0">
                <a:latin typeface="Calibri" pitchFamily="34" charset="0"/>
              </a:rPr>
              <a:t>(defined meanings of terms and relationships) will help sort this out, </a:t>
            </a:r>
            <a:r>
              <a:rPr lang="en-US" altLang="ja-JP" sz="1600" b="0" dirty="0" smtClean="0">
                <a:latin typeface="Calibri" pitchFamily="34" charset="0"/>
              </a:rPr>
              <a:t>but </a:t>
            </a:r>
            <a:r>
              <a:rPr lang="en-US" altLang="ja-JP" sz="1600" b="0" dirty="0">
                <a:latin typeface="Calibri" pitchFamily="34" charset="0"/>
              </a:rPr>
              <a:t>this needs integrated cross WG </a:t>
            </a:r>
            <a:r>
              <a:rPr lang="en-US" altLang="ja-JP" sz="1600" b="0" dirty="0" smtClean="0">
                <a:latin typeface="Calibri" pitchFamily="34" charset="0"/>
              </a:rPr>
              <a:t>effort, this can focus it, ECSS &amp; SC14 interest here as well.  Coordinate with SOIS ontology as well, pilot core &amp; domain extension model.</a:t>
            </a:r>
            <a:endParaRPr lang="en-US" altLang="ja-JP" sz="1900" b="0" dirty="0">
              <a:latin typeface="Calibri" pitchFamily="34" charset="0"/>
            </a:endParaRPr>
          </a:p>
          <a:p>
            <a:pPr marL="338137" lvl="1" indent="0">
              <a:lnSpc>
                <a:spcPct val="100000"/>
              </a:lnSpc>
              <a:spcBef>
                <a:spcPts val="150"/>
              </a:spcBef>
              <a:spcAft>
                <a:spcPct val="0"/>
              </a:spcAft>
            </a:pPr>
            <a:r>
              <a:rPr lang="en-US" altLang="ja-JP" sz="1600" b="0" dirty="0" smtClean="0">
                <a:latin typeface="Calibri" pitchFamily="34" charset="0"/>
              </a:rPr>
              <a:t> XML </a:t>
            </a:r>
            <a:r>
              <a:rPr lang="en-US" altLang="ja-JP" sz="1600" b="0" dirty="0" smtClean="0">
                <a:latin typeface="Calibri" pitchFamily="34" charset="0"/>
              </a:rPr>
              <a:t>schema </a:t>
            </a:r>
            <a:r>
              <a:rPr lang="en-US" altLang="ja-JP" sz="1600" b="0" dirty="0" smtClean="0">
                <a:latin typeface="Calibri" pitchFamily="34" charset="0"/>
              </a:rPr>
              <a:t>have </a:t>
            </a:r>
            <a:r>
              <a:rPr lang="en-US" altLang="ja-JP" sz="1600" b="0" dirty="0" smtClean="0">
                <a:latin typeface="Calibri" pitchFamily="34" charset="0"/>
              </a:rPr>
              <a:t>been isolated in WG domains, but </a:t>
            </a:r>
            <a:r>
              <a:rPr lang="en-US" altLang="ja-JP" sz="1600" b="0" dirty="0" smtClean="0">
                <a:latin typeface="Calibri" pitchFamily="34" charset="0"/>
              </a:rPr>
              <a:t>interfaces </a:t>
            </a:r>
            <a:r>
              <a:rPr lang="en-US" altLang="ja-JP" sz="1600" b="0" dirty="0" smtClean="0">
                <a:latin typeface="Calibri" pitchFamily="34" charset="0"/>
              </a:rPr>
              <a:t>have </a:t>
            </a:r>
            <a:r>
              <a:rPr lang="en-US" altLang="ja-JP" sz="1600" b="0" dirty="0" smtClean="0">
                <a:latin typeface="Calibri" pitchFamily="34" charset="0"/>
              </a:rPr>
              <a:t>appeared, </a:t>
            </a:r>
            <a:r>
              <a:rPr lang="en-US" altLang="ja-JP" sz="1600" b="0" dirty="0" err="1" smtClean="0">
                <a:latin typeface="Calibri" pitchFamily="34" charset="0"/>
              </a:rPr>
              <a:t>eg</a:t>
            </a:r>
            <a:r>
              <a:rPr lang="en-US" altLang="ja-JP" sz="1600" b="0" dirty="0" smtClean="0">
                <a:latin typeface="Calibri" pitchFamily="34" charset="0"/>
              </a:rPr>
              <a:t> </a:t>
            </a:r>
            <a:r>
              <a:rPr lang="en-US" altLang="ja-JP" sz="1600" b="0" dirty="0" err="1" smtClean="0">
                <a:latin typeface="Calibri" pitchFamily="34" charset="0"/>
              </a:rPr>
              <a:t>Nav</a:t>
            </a:r>
            <a:r>
              <a:rPr lang="en-US" altLang="ja-JP" sz="1600" b="0" dirty="0" smtClean="0">
                <a:latin typeface="Calibri" pitchFamily="34" charset="0"/>
              </a:rPr>
              <a:t> and SM, SOIS and SM&amp;C, SM and D-</a:t>
            </a:r>
            <a:r>
              <a:rPr lang="en-US" altLang="ja-JP" sz="1600" b="0" dirty="0" smtClean="0">
                <a:latin typeface="Calibri" pitchFamily="34" charset="0"/>
              </a:rPr>
              <a:t>DOR. </a:t>
            </a:r>
            <a:r>
              <a:rPr lang="en-US" altLang="ja-JP" sz="1600" b="0" dirty="0">
                <a:latin typeface="Calibri" pitchFamily="34" charset="0"/>
              </a:rPr>
              <a:t> </a:t>
            </a:r>
            <a:r>
              <a:rPr lang="en-US" altLang="ja-JP" sz="1600" b="0" dirty="0" smtClean="0">
                <a:latin typeface="Calibri" pitchFamily="34" charset="0"/>
              </a:rPr>
              <a:t>Adoption of common t</a:t>
            </a:r>
            <a:r>
              <a:rPr lang="en-US" altLang="ja-JP" sz="1600" b="0" dirty="0" smtClean="0">
                <a:latin typeface="Calibri" pitchFamily="34" charset="0"/>
              </a:rPr>
              <a:t>erminology</a:t>
            </a:r>
            <a:r>
              <a:rPr lang="en-US" altLang="ja-JP" sz="1600" b="0" dirty="0" smtClean="0">
                <a:latin typeface="Calibri" pitchFamily="34" charset="0"/>
              </a:rPr>
              <a:t>, structure</a:t>
            </a:r>
            <a:r>
              <a:rPr lang="en-US" altLang="ja-JP" sz="1600" b="0" dirty="0" smtClean="0">
                <a:latin typeface="Calibri" pitchFamily="34" charset="0"/>
              </a:rPr>
              <a:t> </a:t>
            </a:r>
            <a:r>
              <a:rPr lang="en-US" altLang="ja-JP" sz="1600" b="0" dirty="0" smtClean="0">
                <a:latin typeface="Calibri" pitchFamily="34" charset="0"/>
              </a:rPr>
              <a:t>and </a:t>
            </a:r>
            <a:r>
              <a:rPr lang="en-US" altLang="ja-JP" sz="1600" b="0" dirty="0" smtClean="0">
                <a:latin typeface="Calibri" pitchFamily="34" charset="0"/>
              </a:rPr>
              <a:t>semantics, along with validation tools, </a:t>
            </a:r>
            <a:r>
              <a:rPr lang="en-US" altLang="ja-JP" sz="1600" b="0" dirty="0" smtClean="0">
                <a:latin typeface="Calibri" pitchFamily="34" charset="0"/>
              </a:rPr>
              <a:t>will </a:t>
            </a:r>
            <a:r>
              <a:rPr lang="en-US" altLang="ja-JP" sz="1600" b="0" dirty="0" smtClean="0">
                <a:latin typeface="Calibri" pitchFamily="34" charset="0"/>
              </a:rPr>
              <a:t>help resolve CCSDS </a:t>
            </a:r>
            <a:r>
              <a:rPr lang="en-US" altLang="ja-JP" sz="1600" b="0" dirty="0" smtClean="0">
                <a:latin typeface="Calibri" pitchFamily="34" charset="0"/>
              </a:rPr>
              <a:t>wide </a:t>
            </a:r>
            <a:r>
              <a:rPr lang="en-US" altLang="ja-JP" sz="1600" b="0" dirty="0" smtClean="0">
                <a:latin typeface="Calibri" pitchFamily="34" charset="0"/>
              </a:rPr>
              <a:t>problems.  </a:t>
            </a:r>
            <a:endParaRPr lang="en-US" altLang="ja-JP" sz="1600" b="0" dirty="0" smtClean="0">
              <a:latin typeface="Calibri" pitchFamily="34" charset="0"/>
            </a:endParaRPr>
          </a:p>
          <a:p>
            <a:pPr marL="338137" lvl="1" indent="0">
              <a:lnSpc>
                <a:spcPct val="100000"/>
              </a:lnSpc>
              <a:spcBef>
                <a:spcPts val="150"/>
              </a:spcBef>
              <a:spcAft>
                <a:spcPct val="0"/>
              </a:spcAft>
              <a:buNone/>
            </a:pPr>
            <a:endParaRPr lang="en-US" altLang="ja-JP" sz="1900" b="0" dirty="0">
              <a:latin typeface="Calibri" pitchFamily="34" charset="0"/>
            </a:endParaRPr>
          </a:p>
        </p:txBody>
      </p:sp>
      <p:sp>
        <p:nvSpPr>
          <p:cNvPr id="8" name="Text Box 2"/>
          <p:cNvSpPr txBox="1">
            <a:spLocks noChangeArrowheads="1"/>
          </p:cNvSpPr>
          <p:nvPr/>
        </p:nvSpPr>
        <p:spPr bwMode="auto">
          <a:xfrm>
            <a:off x="1000335" y="90488"/>
            <a:ext cx="7721209" cy="461665"/>
          </a:xfrm>
          <a:prstGeom prst="rect">
            <a:avLst/>
          </a:prstGeom>
          <a:noFill/>
          <a:ln w="9525">
            <a:noFill/>
            <a:miter lim="800000"/>
            <a:headEnd/>
            <a:tailEnd/>
          </a:ln>
        </p:spPr>
        <p:txBody>
          <a:bodyPr wrap="square">
            <a:spAutoFit/>
          </a:bodyPr>
          <a:lstStyle/>
          <a:p>
            <a:pPr lvl="1" eaLnBrk="0" hangingPunct="0">
              <a:spcBef>
                <a:spcPct val="50000"/>
              </a:spcBef>
              <a:defRPr/>
            </a:pPr>
            <a:r>
              <a:rPr lang="en-GB" sz="2400" dirty="0">
                <a:solidFill>
                  <a:srgbClr val="000099"/>
                </a:solidFill>
                <a:effectLst>
                  <a:outerShdw blurRad="38100" dist="38100" dir="2700000" algn="tl">
                    <a:srgbClr val="000000">
                      <a:alpha val="43137"/>
                    </a:srgbClr>
                  </a:outerShdw>
                </a:effectLst>
                <a:latin typeface="Calibri" pitchFamily="34" charset="0"/>
              </a:rPr>
              <a:t>Systems Engineering Area </a:t>
            </a:r>
            <a:r>
              <a:rPr lang="en-GB" sz="2400" dirty="0" smtClean="0">
                <a:solidFill>
                  <a:srgbClr val="000099"/>
                </a:solidFill>
                <a:effectLst>
                  <a:outerShdw blurRad="38100" dist="38100" dir="2700000" algn="tl">
                    <a:srgbClr val="000000">
                      <a:alpha val="43137"/>
                    </a:srgbClr>
                  </a:outerShdw>
                </a:effectLst>
                <a:latin typeface="Calibri" pitchFamily="34" charset="0"/>
              </a:rPr>
              <a:t>Report: Cross Area Meetings</a:t>
            </a:r>
            <a:endParaRPr lang="en-US" sz="2400" dirty="0">
              <a:solidFill>
                <a:srgbClr val="000099"/>
              </a:solidFill>
              <a:effectLst>
                <a:outerShdw blurRad="38100" dist="38100" dir="2700000" algn="tl">
                  <a:srgbClr val="000000">
                    <a:alpha val="43137"/>
                  </a:srgbClr>
                </a:outerShdw>
              </a:effectLst>
              <a:latin typeface="Calibri" pitchFamily="34" charset="0"/>
            </a:endParaRPr>
          </a:p>
        </p:txBody>
      </p:sp>
    </p:spTree>
    <p:extLst>
      <p:ext uri="{BB962C8B-B14F-4D97-AF65-F5344CB8AC3E}">
        <p14:creationId xmlns:p14="http://schemas.microsoft.com/office/powerpoint/2010/main" val="250325498"/>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1554" name="Rectangle 2"/>
          <p:cNvSpPr>
            <a:spLocks noGrp="1" noChangeArrowheads="1"/>
          </p:cNvSpPr>
          <p:nvPr>
            <p:ph type="title" idx="4294967295"/>
          </p:nvPr>
        </p:nvSpPr>
        <p:spPr bwMode="auto">
          <a:xfrm>
            <a:off x="1816015" y="126170"/>
            <a:ext cx="5943600" cy="487363"/>
          </a:xfrm>
          <a:prstGeom prst="rect">
            <a:avLst/>
          </a:prstGeom>
          <a:ln>
            <a:miter lim="800000"/>
            <a:headEnd/>
            <a:tailEnd/>
          </a:ln>
        </p:spPr>
        <p:txBody>
          <a:bodyPr/>
          <a:lstStyle/>
          <a:p>
            <a:pPr>
              <a:defRPr/>
            </a:pPr>
            <a:r>
              <a:rPr lang="en-US" sz="2800" dirty="0" smtClean="0">
                <a:solidFill>
                  <a:srgbClr val="000099"/>
                </a:solidFill>
                <a:effectLst>
                  <a:outerShdw blurRad="38100" dist="38100" dir="2700000" algn="tl">
                    <a:srgbClr val="C0C0C0"/>
                  </a:outerShdw>
                </a:effectLst>
                <a:latin typeface="Calibri" pitchFamily="34" charset="0"/>
                <a:cs typeface="Calibri" pitchFamily="34" charset="0"/>
              </a:rPr>
              <a:t>System Engineering Area (SEA)</a:t>
            </a:r>
          </a:p>
        </p:txBody>
      </p:sp>
      <p:sp>
        <p:nvSpPr>
          <p:cNvPr id="7170" name="Rectangle 3"/>
          <p:cNvSpPr txBox="1">
            <a:spLocks noChangeArrowheads="1"/>
          </p:cNvSpPr>
          <p:nvPr/>
        </p:nvSpPr>
        <p:spPr bwMode="auto">
          <a:xfrm>
            <a:off x="304800" y="817460"/>
            <a:ext cx="8229600" cy="5867400"/>
          </a:xfrm>
          <a:prstGeom prst="rect">
            <a:avLst/>
          </a:prstGeom>
          <a:noFill/>
          <a:ln w="9525">
            <a:noFill/>
            <a:miter lim="800000"/>
            <a:headEnd/>
            <a:tailEnd/>
          </a:ln>
        </p:spPr>
        <p:txBody>
          <a:bodyPr lIns="81204" tIns="39889" rIns="81204" bIns="39889"/>
          <a:lstStyle/>
          <a:p>
            <a:pPr marL="230188" indent="-230188" eaLnBrk="0" hangingPunct="0">
              <a:lnSpc>
                <a:spcPct val="90000"/>
              </a:lnSpc>
              <a:spcAft>
                <a:spcPct val="10000"/>
              </a:spcAft>
              <a:buSzPct val="100000"/>
              <a:buFontTx/>
              <a:buChar char="•"/>
              <a:defRPr/>
            </a:pPr>
            <a:r>
              <a:rPr lang="en-US" sz="1800" dirty="0">
                <a:solidFill>
                  <a:srgbClr val="000099"/>
                </a:solidFill>
                <a:latin typeface="Calibri" pitchFamily="34" charset="0"/>
                <a:cs typeface="Calibri" pitchFamily="34" charset="0"/>
              </a:rPr>
              <a:t>Objective</a:t>
            </a:r>
          </a:p>
          <a:p>
            <a:pPr marL="685800" lvl="1" indent="-228600" eaLnBrk="0" hangingPunct="0">
              <a:lnSpc>
                <a:spcPts val="1600"/>
              </a:lnSpc>
              <a:spcBef>
                <a:spcPts val="600"/>
              </a:spcBef>
              <a:spcAft>
                <a:spcPts val="0"/>
              </a:spcAft>
              <a:buFontTx/>
              <a:buChar char="•"/>
              <a:defRPr/>
            </a:pPr>
            <a:r>
              <a:rPr lang="en-US" dirty="0">
                <a:latin typeface="Calibri" pitchFamily="34" charset="0"/>
                <a:cs typeface="Calibri" pitchFamily="34" charset="0"/>
              </a:rPr>
              <a:t>Guide overall CCSDS architecture for space mission communications, operations, and cross-support</a:t>
            </a:r>
          </a:p>
          <a:p>
            <a:pPr marL="685800" lvl="1" indent="-228600" eaLnBrk="0" hangingPunct="0">
              <a:lnSpc>
                <a:spcPts val="1600"/>
              </a:lnSpc>
              <a:spcBef>
                <a:spcPts val="600"/>
              </a:spcBef>
              <a:spcAft>
                <a:spcPts val="0"/>
              </a:spcAft>
              <a:buFontTx/>
              <a:buChar char="•"/>
              <a:defRPr/>
            </a:pPr>
            <a:r>
              <a:rPr lang="en-US" dirty="0">
                <a:latin typeface="Calibri" pitchFamily="34" charset="0"/>
                <a:cs typeface="Calibri" pitchFamily="34" charset="0"/>
              </a:rPr>
              <a:t>Support the CESG in evaluating consistency of all area programs of work with the defined architecture</a:t>
            </a:r>
          </a:p>
          <a:p>
            <a:pPr marL="685800" lvl="1" indent="-228600" eaLnBrk="0" hangingPunct="0">
              <a:lnSpc>
                <a:spcPts val="1600"/>
              </a:lnSpc>
              <a:spcBef>
                <a:spcPts val="600"/>
              </a:spcBef>
              <a:spcAft>
                <a:spcPts val="0"/>
              </a:spcAft>
              <a:buFontTx/>
              <a:buChar char="•"/>
              <a:defRPr/>
            </a:pPr>
            <a:r>
              <a:rPr lang="en-US" dirty="0">
                <a:latin typeface="Calibri" pitchFamily="34" charset="0"/>
                <a:cs typeface="Calibri" pitchFamily="34" charset="0"/>
              </a:rPr>
              <a:t>Create cross-cutting working groups and </a:t>
            </a:r>
            <a:r>
              <a:rPr lang="en-US" dirty="0" smtClean="0">
                <a:latin typeface="Calibri" pitchFamily="34" charset="0"/>
                <a:cs typeface="Calibri" pitchFamily="34" charset="0"/>
              </a:rPr>
              <a:t>BOFs </a:t>
            </a:r>
            <a:r>
              <a:rPr lang="en-US" dirty="0">
                <a:latin typeface="Calibri" pitchFamily="34" charset="0"/>
                <a:cs typeface="Calibri" pitchFamily="34" charset="0"/>
              </a:rPr>
              <a:t>as required to progress the work of CCSDS</a:t>
            </a:r>
          </a:p>
          <a:p>
            <a:pPr marL="230188" indent="-230188" eaLnBrk="0" hangingPunct="0">
              <a:lnSpc>
                <a:spcPct val="90000"/>
              </a:lnSpc>
              <a:spcBef>
                <a:spcPts val="600"/>
              </a:spcBef>
              <a:spcAft>
                <a:spcPct val="10000"/>
              </a:spcAft>
              <a:buSzPct val="100000"/>
              <a:buFontTx/>
              <a:buChar char="•"/>
              <a:defRPr/>
            </a:pPr>
            <a:r>
              <a:rPr lang="en-US" sz="1800" dirty="0">
                <a:solidFill>
                  <a:srgbClr val="000099"/>
                </a:solidFill>
                <a:latin typeface="Calibri" pitchFamily="34" charset="0"/>
                <a:cs typeface="Calibri" pitchFamily="34" charset="0"/>
              </a:rPr>
              <a:t>Focus</a:t>
            </a:r>
          </a:p>
          <a:p>
            <a:pPr marL="685800" lvl="1" indent="-228600" eaLnBrk="0" hangingPunct="0">
              <a:lnSpc>
                <a:spcPts val="1600"/>
              </a:lnSpc>
              <a:spcBef>
                <a:spcPts val="600"/>
              </a:spcBef>
              <a:spcAft>
                <a:spcPts val="0"/>
              </a:spcAft>
              <a:buFontTx/>
              <a:buChar char="•"/>
              <a:defRPr/>
            </a:pPr>
            <a:r>
              <a:rPr lang="en-US" dirty="0">
                <a:latin typeface="Calibri" pitchFamily="34" charset="0"/>
                <a:cs typeface="Calibri" pitchFamily="34" charset="0"/>
              </a:rPr>
              <a:t>Define reference architectures for describing space mission communications, operations, and cross-support standardization</a:t>
            </a:r>
          </a:p>
          <a:p>
            <a:pPr marL="685800" lvl="1" indent="-228600" eaLnBrk="0" hangingPunct="0">
              <a:lnSpc>
                <a:spcPts val="1600"/>
              </a:lnSpc>
              <a:spcBef>
                <a:spcPts val="600"/>
              </a:spcBef>
              <a:spcAft>
                <a:spcPts val="0"/>
              </a:spcAft>
              <a:buFontTx/>
              <a:buChar char="•"/>
              <a:defRPr/>
            </a:pPr>
            <a:r>
              <a:rPr lang="en-US" dirty="0">
                <a:latin typeface="Calibri" pitchFamily="34" charset="0"/>
                <a:cs typeface="Calibri" pitchFamily="34" charset="0"/>
              </a:rPr>
              <a:t>Coordinate and collaborate with other areas about architectural choices and options </a:t>
            </a:r>
          </a:p>
          <a:p>
            <a:pPr marL="685800" lvl="1" indent="-228600" eaLnBrk="0" hangingPunct="0">
              <a:lnSpc>
                <a:spcPts val="1600"/>
              </a:lnSpc>
              <a:spcBef>
                <a:spcPts val="600"/>
              </a:spcBef>
              <a:spcAft>
                <a:spcPts val="0"/>
              </a:spcAft>
              <a:buFontTx/>
              <a:buChar char="•"/>
              <a:defRPr/>
            </a:pPr>
            <a:r>
              <a:rPr lang="en-US" dirty="0">
                <a:latin typeface="Calibri" pitchFamily="34" charset="0"/>
                <a:cs typeface="Calibri" pitchFamily="34" charset="0"/>
              </a:rPr>
              <a:t>Define standards for cross cutting topics such as security and discrete architecture frameworks, and for those that cross cut multiple layers of protocols</a:t>
            </a:r>
          </a:p>
          <a:p>
            <a:pPr marL="685800" lvl="1" indent="-228600" eaLnBrk="0" hangingPunct="0">
              <a:lnSpc>
                <a:spcPts val="1600"/>
              </a:lnSpc>
              <a:spcBef>
                <a:spcPts val="600"/>
              </a:spcBef>
              <a:spcAft>
                <a:spcPts val="0"/>
              </a:spcAft>
              <a:buFontTx/>
              <a:buChar char="•"/>
              <a:defRPr/>
            </a:pPr>
            <a:r>
              <a:rPr lang="en-US" dirty="0">
                <a:latin typeface="Calibri" pitchFamily="34" charset="0"/>
                <a:cs typeface="Calibri" pitchFamily="34" charset="0"/>
              </a:rPr>
              <a:t>Support other working groups and </a:t>
            </a:r>
            <a:r>
              <a:rPr lang="en-US" dirty="0" err="1">
                <a:latin typeface="Calibri" pitchFamily="34" charset="0"/>
                <a:cs typeface="Calibri" pitchFamily="34" charset="0"/>
              </a:rPr>
              <a:t>BoFs</a:t>
            </a:r>
            <a:r>
              <a:rPr lang="en-US" dirty="0">
                <a:latin typeface="Calibri" pitchFamily="34" charset="0"/>
                <a:cs typeface="Calibri" pitchFamily="34" charset="0"/>
              </a:rPr>
              <a:t> that are addressing cross cutting issues</a:t>
            </a:r>
          </a:p>
          <a:p>
            <a:pPr marL="230188" indent="-230188" eaLnBrk="0" hangingPunct="0">
              <a:lnSpc>
                <a:spcPct val="90000"/>
              </a:lnSpc>
              <a:spcBef>
                <a:spcPts val="600"/>
              </a:spcBef>
              <a:spcAft>
                <a:spcPct val="10000"/>
              </a:spcAft>
              <a:buSzPct val="100000"/>
              <a:buFontTx/>
              <a:buChar char="•"/>
              <a:defRPr/>
            </a:pPr>
            <a:r>
              <a:rPr lang="en-US" sz="1800" dirty="0">
                <a:solidFill>
                  <a:srgbClr val="000099"/>
                </a:solidFill>
                <a:latin typeface="Calibri" pitchFamily="34" charset="0"/>
                <a:cs typeface="Calibri" pitchFamily="34" charset="0"/>
              </a:rPr>
              <a:t>SEA Working Groups</a:t>
            </a:r>
          </a:p>
          <a:p>
            <a:pPr marL="687388" lvl="1" indent="-230188" eaLnBrk="0" hangingPunct="0">
              <a:lnSpc>
                <a:spcPts val="1600"/>
              </a:lnSpc>
              <a:spcBef>
                <a:spcPts val="600"/>
              </a:spcBef>
              <a:spcAft>
                <a:spcPts val="0"/>
              </a:spcAft>
              <a:buSzPct val="100000"/>
              <a:buFontTx/>
              <a:buChar char="•"/>
              <a:defRPr/>
            </a:pPr>
            <a:r>
              <a:rPr lang="en-US" dirty="0" smtClean="0">
                <a:latin typeface="Calibri" pitchFamily="34" charset="0"/>
                <a:cs typeface="Calibri" pitchFamily="34" charset="0"/>
              </a:rPr>
              <a:t>Security </a:t>
            </a:r>
            <a:r>
              <a:rPr lang="en-US" dirty="0">
                <a:latin typeface="Calibri" pitchFamily="34" charset="0"/>
                <a:cs typeface="Calibri" pitchFamily="34" charset="0"/>
              </a:rPr>
              <a:t>Working Group</a:t>
            </a:r>
          </a:p>
          <a:p>
            <a:pPr marL="687388" lvl="1" indent="-230188" eaLnBrk="0" hangingPunct="0">
              <a:lnSpc>
                <a:spcPts val="1600"/>
              </a:lnSpc>
              <a:spcBef>
                <a:spcPts val="600"/>
              </a:spcBef>
              <a:spcAft>
                <a:spcPts val="0"/>
              </a:spcAft>
              <a:buSzPct val="100000"/>
              <a:buFontTx/>
              <a:buChar char="•"/>
              <a:defRPr/>
            </a:pPr>
            <a:r>
              <a:rPr lang="en-US" dirty="0">
                <a:latin typeface="Calibri" pitchFamily="34" charset="0"/>
                <a:cs typeface="Calibri" pitchFamily="34" charset="0"/>
              </a:rPr>
              <a:t>Delta-DOR Working Group </a:t>
            </a:r>
            <a:endParaRPr lang="en-US" dirty="0" smtClean="0">
              <a:latin typeface="Calibri" pitchFamily="34" charset="0"/>
              <a:cs typeface="Calibri" pitchFamily="34" charset="0"/>
            </a:endParaRPr>
          </a:p>
          <a:p>
            <a:pPr marL="687388" lvl="1" indent="-230188" eaLnBrk="0" hangingPunct="0">
              <a:lnSpc>
                <a:spcPts val="1600"/>
              </a:lnSpc>
              <a:spcBef>
                <a:spcPts val="600"/>
              </a:spcBef>
              <a:spcAft>
                <a:spcPts val="0"/>
              </a:spcAft>
              <a:buSzPct val="100000"/>
              <a:buFontTx/>
              <a:buChar char="•"/>
              <a:defRPr/>
            </a:pPr>
            <a:r>
              <a:rPr lang="en-US" dirty="0" smtClean="0">
                <a:latin typeface="Calibri" pitchFamily="34" charset="0"/>
                <a:cs typeface="Calibri" pitchFamily="34" charset="0"/>
              </a:rPr>
              <a:t>Timeline Data Exchange Birds of a Feather (WG to be proposed)</a:t>
            </a:r>
          </a:p>
          <a:p>
            <a:pPr marL="687388" lvl="1" indent="-230188" eaLnBrk="0" hangingPunct="0">
              <a:lnSpc>
                <a:spcPts val="1600"/>
              </a:lnSpc>
              <a:spcBef>
                <a:spcPts val="600"/>
              </a:spcBef>
              <a:spcAft>
                <a:spcPts val="0"/>
              </a:spcAft>
              <a:buSzPct val="100000"/>
              <a:buFontTx/>
              <a:buChar char="•"/>
              <a:defRPr/>
            </a:pPr>
            <a:r>
              <a:rPr lang="en-US" dirty="0" smtClean="0">
                <a:latin typeface="Calibri" pitchFamily="34" charset="0"/>
                <a:cs typeface="Calibri" pitchFamily="34" charset="0"/>
              </a:rPr>
              <a:t>System Architecture </a:t>
            </a:r>
            <a:r>
              <a:rPr lang="en-US" dirty="0" err="1" smtClean="0">
                <a:latin typeface="Calibri" pitchFamily="34" charset="0"/>
                <a:cs typeface="Calibri" pitchFamily="34" charset="0"/>
              </a:rPr>
              <a:t>BoF</a:t>
            </a:r>
            <a:r>
              <a:rPr lang="en-US" dirty="0" smtClean="0">
                <a:latin typeface="Calibri" pitchFamily="34" charset="0"/>
                <a:cs typeface="Calibri" pitchFamily="34" charset="0"/>
              </a:rPr>
              <a:t> (WG to be </a:t>
            </a:r>
            <a:r>
              <a:rPr lang="en-US" dirty="0" smtClean="0">
                <a:latin typeface="Calibri" pitchFamily="34" charset="0"/>
                <a:cs typeface="Calibri" pitchFamily="34" charset="0"/>
              </a:rPr>
              <a:t>restarted and expanded to related topics)</a:t>
            </a:r>
            <a:endParaRPr lang="en-US" dirty="0" smtClean="0">
              <a:latin typeface="Calibri" pitchFamily="34" charset="0"/>
              <a:cs typeface="Calibri" pitchFamily="34" charset="0"/>
            </a:endParaRPr>
          </a:p>
          <a:p>
            <a:pPr marL="687388" lvl="1" indent="-230188" eaLnBrk="0" hangingPunct="0">
              <a:lnSpc>
                <a:spcPts val="1600"/>
              </a:lnSpc>
              <a:spcBef>
                <a:spcPts val="600"/>
              </a:spcBef>
              <a:spcAft>
                <a:spcPts val="0"/>
              </a:spcAft>
              <a:buSzPct val="100000"/>
              <a:buFontTx/>
              <a:buChar char="•"/>
              <a:defRPr/>
            </a:pPr>
            <a:r>
              <a:rPr lang="en-US" dirty="0" smtClean="0">
                <a:latin typeface="Calibri" pitchFamily="34" charset="0"/>
                <a:cs typeface="Calibri" pitchFamily="34" charset="0"/>
              </a:rPr>
              <a:t>XML Standards and Guidelines (XSG) Special Interest Group (to </a:t>
            </a:r>
            <a:r>
              <a:rPr lang="en-US" dirty="0" smtClean="0">
                <a:latin typeface="Calibri" pitchFamily="34" charset="0"/>
                <a:cs typeface="Calibri" pitchFamily="34" charset="0"/>
              </a:rPr>
              <a:t>complete &amp; close)</a:t>
            </a:r>
            <a:endParaRPr lang="en-US" dirty="0">
              <a:latin typeface="Calibri" pitchFamily="34" charset="0"/>
              <a:cs typeface="Calibri" pitchFamily="34" charset="0"/>
            </a:endParaRPr>
          </a:p>
          <a:p>
            <a:pPr marL="687388" lvl="1" indent="-230188" eaLnBrk="0" hangingPunct="0">
              <a:lnSpc>
                <a:spcPts val="1600"/>
              </a:lnSpc>
              <a:spcBef>
                <a:spcPts val="600"/>
              </a:spcBef>
              <a:spcAft>
                <a:spcPts val="0"/>
              </a:spcAft>
              <a:buSzPct val="100000"/>
              <a:buFontTx/>
              <a:buChar char="•"/>
              <a:defRPr/>
            </a:pPr>
            <a:r>
              <a:rPr lang="en-US" dirty="0" smtClean="0">
                <a:latin typeface="Calibri" pitchFamily="34" charset="0"/>
                <a:cs typeface="Calibri" pitchFamily="34" charset="0"/>
              </a:rPr>
              <a:t>Space </a:t>
            </a:r>
            <a:r>
              <a:rPr lang="en-US" dirty="0">
                <a:latin typeface="Calibri" pitchFamily="34" charset="0"/>
                <a:cs typeface="Calibri" pitchFamily="34" charset="0"/>
              </a:rPr>
              <a:t>Assigned Numbers Authority </a:t>
            </a:r>
            <a:r>
              <a:rPr lang="en-US" dirty="0" smtClean="0">
                <a:latin typeface="Calibri" pitchFamily="34" charset="0"/>
                <a:cs typeface="Calibri" pitchFamily="34" charset="0"/>
              </a:rPr>
              <a:t>(SANA) Steering Group </a:t>
            </a:r>
            <a:r>
              <a:rPr lang="en-US" dirty="0">
                <a:latin typeface="Calibri" pitchFamily="34" charset="0"/>
                <a:cs typeface="Calibri" pitchFamily="34" charset="0"/>
              </a:rPr>
              <a:t>(</a:t>
            </a:r>
            <a:r>
              <a:rPr lang="en-US" dirty="0">
                <a:solidFill>
                  <a:srgbClr val="008000"/>
                </a:solidFill>
                <a:latin typeface="Calibri" pitchFamily="34" charset="0"/>
                <a:cs typeface="Calibri" pitchFamily="34" charset="0"/>
              </a:rPr>
              <a:t>operational</a:t>
            </a:r>
            <a:r>
              <a:rPr lang="en-US" dirty="0" smtClean="0">
                <a:latin typeface="Calibri" pitchFamily="34" charset="0"/>
                <a:cs typeface="Calibri" pitchFamily="34" charset="0"/>
              </a:rPr>
              <a:t>)</a:t>
            </a:r>
            <a:endParaRPr lang="en-US" sz="1400" dirty="0">
              <a:latin typeface="Calibri" pitchFamily="34" charset="0"/>
              <a:cs typeface="Calibri" pitchFamily="34" charset="0"/>
            </a:endParaRPr>
          </a:p>
          <a:p>
            <a:pPr marL="568325" lvl="1" indent="-222250" eaLnBrk="0" hangingPunct="0">
              <a:lnSpc>
                <a:spcPts val="1600"/>
              </a:lnSpc>
              <a:spcAft>
                <a:spcPts val="0"/>
              </a:spcAft>
              <a:buSzPct val="125000"/>
              <a:buFontTx/>
              <a:buChar char="•"/>
              <a:defRPr/>
            </a:pPr>
            <a:endParaRPr lang="en-US" sz="1400" dirty="0">
              <a:latin typeface="Calibri" pitchFamily="34" charset="0"/>
              <a:cs typeface="Calibri" pitchFamily="34" charset="0"/>
            </a:endParaRPr>
          </a:p>
        </p:txBody>
      </p:sp>
    </p:spTree>
    <p:extLst>
      <p:ext uri="{BB962C8B-B14F-4D97-AF65-F5344CB8AC3E}">
        <p14:creationId xmlns:p14="http://schemas.microsoft.com/office/powerpoint/2010/main" val="1622667954"/>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pPr>
              <a:defRPr/>
            </a:pPr>
            <a:r>
              <a:rPr lang="en-GB" sz="2800" dirty="0" smtClean="0">
                <a:solidFill>
                  <a:srgbClr val="000099"/>
                </a:solidFill>
                <a:effectLst>
                  <a:outerShdw blurRad="38100" dist="38100" dir="2700000" algn="tl">
                    <a:srgbClr val="000000">
                      <a:alpha val="43137"/>
                    </a:srgbClr>
                  </a:outerShdw>
                </a:effectLst>
                <a:ea typeface="+mj-ea"/>
              </a:rPr>
              <a:t>SE Area Report</a:t>
            </a:r>
            <a:r>
              <a:rPr lang="en-GB" sz="2800" dirty="0" smtClean="0">
                <a:solidFill>
                  <a:srgbClr val="000099"/>
                </a:solidFill>
                <a:effectLst>
                  <a:outerShdw blurRad="38100" dist="38100" dir="2700000" algn="tl">
                    <a:srgbClr val="000000">
                      <a:alpha val="43137"/>
                    </a:srgbClr>
                  </a:outerShdw>
                </a:effectLst>
                <a:latin typeface="Calibri" pitchFamily="34" charset="0"/>
                <a:ea typeface="+mj-ea"/>
              </a:rPr>
              <a:t/>
            </a:r>
            <a:br>
              <a:rPr lang="en-GB" sz="2800" dirty="0" smtClean="0">
                <a:solidFill>
                  <a:srgbClr val="000099"/>
                </a:solidFill>
                <a:effectLst>
                  <a:outerShdw blurRad="38100" dist="38100" dir="2700000" algn="tl">
                    <a:srgbClr val="000000">
                      <a:alpha val="43137"/>
                    </a:srgbClr>
                  </a:outerShdw>
                </a:effectLst>
                <a:latin typeface="Calibri" pitchFamily="34" charset="0"/>
                <a:ea typeface="+mj-ea"/>
              </a:rPr>
            </a:br>
            <a:r>
              <a:rPr lang="en-GB" sz="2000" dirty="0" smtClean="0">
                <a:solidFill>
                  <a:srgbClr val="000099"/>
                </a:solidFill>
                <a:latin typeface="Calibri" pitchFamily="34" charset="0"/>
                <a:ea typeface="+mj-ea"/>
              </a:rPr>
              <a:t>B. </a:t>
            </a:r>
            <a:r>
              <a:rPr lang="en-GB" sz="2000" u="sng" dirty="0" smtClean="0">
                <a:solidFill>
                  <a:srgbClr val="000099"/>
                </a:solidFill>
                <a:latin typeface="Calibri" pitchFamily="34" charset="0"/>
                <a:ea typeface="+mj-ea"/>
              </a:rPr>
              <a:t>Meeting Demographics</a:t>
            </a:r>
            <a:endParaRPr lang="en-US" dirty="0">
              <a:ea typeface="+mj-ea"/>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698980240"/>
              </p:ext>
            </p:extLst>
          </p:nvPr>
        </p:nvGraphicFramePr>
        <p:xfrm>
          <a:off x="457200" y="1066800"/>
          <a:ext cx="8229600" cy="5340039"/>
        </p:xfrm>
        <a:graphic>
          <a:graphicData uri="http://schemas.openxmlformats.org/drawingml/2006/table">
            <a:tbl>
              <a:tblPr/>
              <a:tblGrid>
                <a:gridCol w="1462088"/>
                <a:gridCol w="1317625"/>
                <a:gridCol w="1316037"/>
                <a:gridCol w="1535113"/>
                <a:gridCol w="1282700"/>
                <a:gridCol w="1316037"/>
              </a:tblGrid>
              <a:tr h="368300">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rgbClr val="000000"/>
                        </a:solidFill>
                        <a:effectLst/>
                        <a:latin typeface="Arial" charset="0"/>
                        <a:ea typeface="ＭＳ Ｐゴシック" charset="0"/>
                        <a:cs typeface="Arial" charset="0"/>
                      </a:endParaRP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000000"/>
                          </a:solidFill>
                          <a:effectLst/>
                          <a:latin typeface="Arial" charset="0"/>
                          <a:ea typeface="ＭＳ Ｐゴシック" charset="0"/>
                          <a:cs typeface="Arial" charset="0"/>
                        </a:rPr>
                        <a:t>Plenary</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000000"/>
                          </a:solidFill>
                          <a:effectLst/>
                          <a:latin typeface="Arial" charset="0"/>
                          <a:ea typeface="ＭＳ Ｐゴシック" charset="0"/>
                          <a:cs typeface="Arial" charset="0"/>
                        </a:rPr>
                        <a:t>SANA SG</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000000"/>
                          </a:solidFill>
                          <a:effectLst/>
                          <a:latin typeface="Arial" charset="0"/>
                          <a:ea typeface="ＭＳ Ｐゴシック" charset="0"/>
                          <a:cs typeface="Arial" charset="0"/>
                        </a:rPr>
                        <a:t>Security</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000000"/>
                          </a:solidFill>
                          <a:effectLst/>
                          <a:latin typeface="Arial" charset="0"/>
                          <a:ea typeface="ＭＳ Ｐゴシック" charset="0"/>
                          <a:cs typeface="Arial" charset="0"/>
                        </a:rPr>
                        <a:t>D-DOR</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000000"/>
                          </a:solidFill>
                          <a:effectLst/>
                          <a:latin typeface="Arial" charset="0"/>
                          <a:ea typeface="ＭＳ Ｐゴシック" charset="0"/>
                          <a:cs typeface="Arial" charset="0"/>
                        </a:rPr>
                        <a:t>SAWG</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27781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000000"/>
                          </a:solidFill>
                          <a:effectLst/>
                          <a:latin typeface="Arial" charset="0"/>
                          <a:ea typeface="ＭＳ Ｐゴシック" charset="0"/>
                          <a:cs typeface="Arial" charset="0"/>
                        </a:rPr>
                        <a:t>ASI</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Arial" charset="0"/>
                          <a:ea typeface="ＭＳ Ｐゴシック" charset="0"/>
                          <a:cs typeface="Arial" charset="0"/>
                        </a:rPr>
                        <a:t> </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Arial" charset="0"/>
                          <a:ea typeface="ＭＳ Ｐゴシック" charset="0"/>
                          <a:cs typeface="Arial" charset="0"/>
                        </a:rPr>
                        <a:t> </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Arial" charset="0"/>
                          <a:ea typeface="ＭＳ Ｐゴシック" charset="0"/>
                          <a:cs typeface="Arial" charset="0"/>
                        </a:rPr>
                        <a:t> </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Arial" charset="0"/>
                          <a:ea typeface="ＭＳ Ｐゴシック" charset="0"/>
                          <a:cs typeface="Arial" charset="0"/>
                        </a:rPr>
                        <a:t> </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Arial" charset="0"/>
                          <a:ea typeface="ＭＳ Ｐゴシック" charset="0"/>
                          <a:cs typeface="Arial" charset="0"/>
                        </a:rPr>
                        <a:t> </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r>
              <a:tr h="27781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000000"/>
                          </a:solidFill>
                          <a:effectLst/>
                          <a:latin typeface="Arial" charset="0"/>
                          <a:ea typeface="ＭＳ Ｐゴシック" charset="0"/>
                          <a:cs typeface="Arial" charset="0"/>
                        </a:rPr>
                        <a:t>CNES</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Arial" charset="0"/>
                          <a:ea typeface="ＭＳ Ｐゴシック" charset="0"/>
                          <a:cs typeface="Arial" charset="0"/>
                        </a:rPr>
                        <a:t>1</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Arial" charset="0"/>
                          <a:ea typeface="ＭＳ Ｐゴシック" charset="0"/>
                          <a:cs typeface="Arial" charset="0"/>
                        </a:rPr>
                        <a:t> </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Arial" charset="0"/>
                          <a:ea typeface="ＭＳ Ｐゴシック" charset="0"/>
                          <a:cs typeface="Arial" charset="0"/>
                        </a:rPr>
                        <a:t>1</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Arial" charset="0"/>
                          <a:ea typeface="ＭＳ Ｐゴシック" charset="0"/>
                          <a:cs typeface="Arial" charset="0"/>
                        </a:rPr>
                        <a:t>1</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Arial" charset="0"/>
                          <a:ea typeface="ＭＳ Ｐゴシック" charset="0"/>
                          <a:cs typeface="Arial" charset="0"/>
                        </a:rPr>
                        <a:t> </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r>
              <a:tr h="27781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000000"/>
                          </a:solidFill>
                          <a:effectLst/>
                          <a:latin typeface="Arial" charset="0"/>
                          <a:ea typeface="ＭＳ Ｐゴシック" charset="0"/>
                          <a:cs typeface="Arial" charset="0"/>
                        </a:rPr>
                        <a:t>CNSA</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Arial" charset="0"/>
                          <a:ea typeface="ＭＳ Ｐゴシック" charset="0"/>
                          <a:cs typeface="Arial" charset="0"/>
                        </a:rPr>
                        <a:t> </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Arial" charset="0"/>
                          <a:ea typeface="ＭＳ Ｐゴシック" charset="0"/>
                          <a:cs typeface="Arial" charset="0"/>
                        </a:rPr>
                        <a:t> </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Arial" charset="0"/>
                          <a:ea typeface="ＭＳ Ｐゴシック" charset="0"/>
                          <a:cs typeface="Arial" charset="0"/>
                        </a:rPr>
                        <a:t> </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Arial" charset="0"/>
                          <a:ea typeface="ＭＳ Ｐゴシック" charset="0"/>
                          <a:cs typeface="Arial" charset="0"/>
                        </a:rPr>
                        <a:t> </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Arial" charset="0"/>
                          <a:ea typeface="ＭＳ Ｐゴシック" charset="0"/>
                          <a:cs typeface="Arial" charset="0"/>
                        </a:rPr>
                        <a:t> </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r>
              <a:tr h="27781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000000"/>
                          </a:solidFill>
                          <a:effectLst/>
                          <a:latin typeface="Arial" charset="0"/>
                          <a:ea typeface="ＭＳ Ｐゴシック" charset="0"/>
                          <a:cs typeface="Arial" charset="0"/>
                        </a:rPr>
                        <a:t>CSA</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Arial" charset="0"/>
                          <a:ea typeface="ＭＳ Ｐゴシック" charset="0"/>
                          <a:cs typeface="Arial" charset="0"/>
                        </a:rPr>
                        <a:t> </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Arial" charset="0"/>
                          <a:ea typeface="ＭＳ Ｐゴシック" charset="0"/>
                          <a:cs typeface="Arial" charset="0"/>
                        </a:rPr>
                        <a:t> </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Arial" charset="0"/>
                          <a:ea typeface="ＭＳ Ｐゴシック" charset="0"/>
                          <a:cs typeface="Arial" charset="0"/>
                        </a:rPr>
                        <a:t> </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Arial" charset="0"/>
                          <a:ea typeface="ＭＳ Ｐゴシック" charset="0"/>
                          <a:cs typeface="Arial" charset="0"/>
                        </a:rPr>
                        <a:t> </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Arial" charset="0"/>
                          <a:ea typeface="ＭＳ Ｐゴシック" charset="0"/>
                          <a:cs typeface="Arial" charset="0"/>
                        </a:rPr>
                        <a:t> </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r>
              <a:tr h="27781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000000"/>
                          </a:solidFill>
                          <a:effectLst/>
                          <a:latin typeface="Arial" charset="0"/>
                          <a:ea typeface="ＭＳ Ｐゴシック" charset="0"/>
                          <a:cs typeface="Arial" charset="0"/>
                        </a:rPr>
                        <a:t>DLR</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Arial" charset="0"/>
                          <a:ea typeface="ＭＳ Ｐゴシック" charset="0"/>
                          <a:cs typeface="Arial" charset="0"/>
                        </a:rPr>
                        <a:t>1</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Arial" charset="0"/>
                          <a:ea typeface="ＭＳ Ｐゴシック" charset="0"/>
                          <a:cs typeface="Arial" charset="0"/>
                        </a:rPr>
                        <a:t> </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Arial" charset="0"/>
                          <a:ea typeface="ＭＳ Ｐゴシック" charset="0"/>
                          <a:cs typeface="Arial" charset="0"/>
                        </a:rPr>
                        <a:t>2</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Arial" charset="0"/>
                          <a:ea typeface="ＭＳ Ｐゴシック" charset="0"/>
                          <a:cs typeface="Arial" charset="0"/>
                        </a:rPr>
                        <a:t> </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Arial" charset="0"/>
                          <a:ea typeface="ＭＳ Ｐゴシック" charset="0"/>
                          <a:cs typeface="Arial" charset="0"/>
                        </a:rPr>
                        <a:t> </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r>
              <a:tr h="27781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000000"/>
                          </a:solidFill>
                          <a:effectLst/>
                          <a:latin typeface="Arial" charset="0"/>
                          <a:ea typeface="ＭＳ Ｐゴシック" charset="0"/>
                          <a:cs typeface="Arial" charset="0"/>
                        </a:rPr>
                        <a:t>ESA</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Arial" charset="0"/>
                          <a:ea typeface="ＭＳ Ｐゴシック" charset="0"/>
                          <a:cs typeface="Arial" charset="0"/>
                        </a:rPr>
                        <a:t>4</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Arial" charset="0"/>
                          <a:ea typeface="ＭＳ Ｐゴシック" charset="0"/>
                          <a:cs typeface="Arial" charset="0"/>
                        </a:rPr>
                        <a:t>2</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Arial" charset="0"/>
                          <a:ea typeface="ＭＳ Ｐゴシック" charset="0"/>
                          <a:cs typeface="Arial" charset="0"/>
                        </a:rPr>
                        <a:t>3</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Arial" charset="0"/>
                          <a:ea typeface="ＭＳ Ｐゴシック" charset="0"/>
                          <a:cs typeface="Arial" charset="0"/>
                        </a:rPr>
                        <a:t>1</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charset="0"/>
                          <a:ea typeface="ＭＳ Ｐゴシック" charset="0"/>
                          <a:cs typeface="Arial" charset="0"/>
                        </a:rPr>
                        <a:t>3</a:t>
                      </a:r>
                      <a:endParaRPr kumimoji="0" lang="en-US" sz="1400" b="0" i="0" u="none" strike="noStrike" cap="none" normalizeH="0" baseline="0" dirty="0">
                        <a:ln>
                          <a:noFill/>
                        </a:ln>
                        <a:solidFill>
                          <a:srgbClr val="000000"/>
                        </a:solidFill>
                        <a:effectLst/>
                        <a:latin typeface="Arial" charset="0"/>
                        <a:ea typeface="ＭＳ Ｐゴシック" charset="0"/>
                        <a:cs typeface="Arial" charset="0"/>
                      </a:endParaRP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r>
              <a:tr h="27781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000000"/>
                          </a:solidFill>
                          <a:effectLst/>
                          <a:latin typeface="Arial" charset="0"/>
                          <a:ea typeface="ＭＳ Ｐゴシック" charset="0"/>
                          <a:cs typeface="Arial" charset="0"/>
                        </a:rPr>
                        <a:t>INPE</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Arial" charset="0"/>
                          <a:ea typeface="ＭＳ Ｐゴシック" charset="0"/>
                          <a:cs typeface="Arial" charset="0"/>
                        </a:rPr>
                        <a:t> </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Arial" charset="0"/>
                          <a:ea typeface="ＭＳ Ｐゴシック" charset="0"/>
                          <a:cs typeface="Arial" charset="0"/>
                        </a:rPr>
                        <a:t> </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Arial" charset="0"/>
                          <a:ea typeface="ＭＳ Ｐゴシック" charset="0"/>
                          <a:cs typeface="Arial" charset="0"/>
                        </a:rPr>
                        <a:t> </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Arial" charset="0"/>
                          <a:ea typeface="ＭＳ Ｐゴシック" charset="0"/>
                          <a:cs typeface="Arial" charset="0"/>
                        </a:rPr>
                        <a:t> </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Arial" charset="0"/>
                          <a:ea typeface="ＭＳ Ｐゴシック" charset="0"/>
                          <a:cs typeface="Arial" charset="0"/>
                        </a:rPr>
                        <a:t> </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r>
              <a:tr h="27781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000000"/>
                          </a:solidFill>
                          <a:effectLst/>
                          <a:latin typeface="Arial" charset="0"/>
                          <a:ea typeface="ＭＳ Ｐゴシック" charset="0"/>
                          <a:cs typeface="Arial" charset="0"/>
                        </a:rPr>
                        <a:t>JAXA</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Arial" charset="0"/>
                          <a:ea typeface="ＭＳ Ｐゴシック" charset="0"/>
                          <a:cs typeface="Arial" charset="0"/>
                        </a:rPr>
                        <a:t>1</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Arial" charset="0"/>
                          <a:ea typeface="ＭＳ Ｐゴシック" charset="0"/>
                          <a:cs typeface="Arial" charset="0"/>
                        </a:rPr>
                        <a:t> </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Arial" charset="0"/>
                          <a:ea typeface="ＭＳ Ｐゴシック" charset="0"/>
                          <a:cs typeface="Arial" charset="0"/>
                        </a:rPr>
                        <a:t> </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Arial" charset="0"/>
                          <a:ea typeface="ＭＳ Ｐゴシック" charset="0"/>
                          <a:cs typeface="Arial" charset="0"/>
                        </a:rPr>
                        <a:t>1</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Arial" charset="0"/>
                          <a:ea typeface="ＭＳ Ｐゴシック" charset="0"/>
                          <a:cs typeface="Arial" charset="0"/>
                        </a:rPr>
                        <a:t>1</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r>
              <a:tr h="27781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000000"/>
                          </a:solidFill>
                          <a:effectLst/>
                          <a:latin typeface="Arial" charset="0"/>
                          <a:ea typeface="ＭＳ Ｐゴシック" charset="0"/>
                          <a:cs typeface="Arial" charset="0"/>
                        </a:rPr>
                        <a:t>NASA</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charset="0"/>
                          <a:ea typeface="ＭＳ Ｐゴシック" charset="0"/>
                          <a:cs typeface="Arial" charset="0"/>
                        </a:rPr>
                        <a:t>8</a:t>
                      </a:r>
                      <a:endParaRPr kumimoji="0" lang="en-US" sz="1400" b="0" i="0" u="none" strike="noStrike" cap="none" normalizeH="0" baseline="0" dirty="0">
                        <a:ln>
                          <a:noFill/>
                        </a:ln>
                        <a:solidFill>
                          <a:srgbClr val="000000"/>
                        </a:solidFill>
                        <a:effectLst/>
                        <a:latin typeface="Arial" charset="0"/>
                        <a:ea typeface="ＭＳ Ｐゴシック" charset="0"/>
                        <a:cs typeface="Arial" charset="0"/>
                      </a:endParaRP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charset="0"/>
                          <a:ea typeface="ＭＳ Ｐゴシック" charset="0"/>
                          <a:cs typeface="Arial" charset="0"/>
                        </a:rPr>
                        <a:t>2</a:t>
                      </a:r>
                      <a:endParaRPr kumimoji="0" lang="en-US" sz="1400" b="0" i="0" u="none" strike="noStrike" cap="none" normalizeH="0" baseline="0" dirty="0">
                        <a:ln>
                          <a:noFill/>
                        </a:ln>
                        <a:solidFill>
                          <a:srgbClr val="000000"/>
                        </a:solidFill>
                        <a:effectLst/>
                        <a:latin typeface="Arial" charset="0"/>
                        <a:ea typeface="ＭＳ Ｐゴシック" charset="0"/>
                        <a:cs typeface="Arial" charset="0"/>
                      </a:endParaRP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Arial" charset="0"/>
                          <a:ea typeface="ＭＳ Ｐゴシック" charset="0"/>
                          <a:cs typeface="Arial" charset="0"/>
                        </a:rPr>
                        <a:t>4</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Arial" charset="0"/>
                          <a:ea typeface="ＭＳ Ｐゴシック" charset="0"/>
                          <a:cs typeface="Arial" charset="0"/>
                        </a:rPr>
                        <a:t>1</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charset="0"/>
                          <a:ea typeface="ＭＳ Ｐゴシック" charset="0"/>
                          <a:cs typeface="Arial" charset="0"/>
                        </a:rPr>
                        <a:t>2</a:t>
                      </a:r>
                      <a:endParaRPr kumimoji="0" lang="en-US" sz="1400" b="0" i="0" u="none" strike="noStrike" cap="none" normalizeH="0" baseline="0" dirty="0">
                        <a:ln>
                          <a:noFill/>
                        </a:ln>
                        <a:solidFill>
                          <a:srgbClr val="000000"/>
                        </a:solidFill>
                        <a:effectLst/>
                        <a:latin typeface="Arial" charset="0"/>
                        <a:ea typeface="ＭＳ Ｐゴシック" charset="0"/>
                        <a:cs typeface="Arial" charset="0"/>
                      </a:endParaRP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r>
              <a:tr h="27781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000000"/>
                          </a:solidFill>
                          <a:effectLst/>
                          <a:latin typeface="Arial" charset="0"/>
                          <a:ea typeface="ＭＳ Ｐゴシック" charset="0"/>
                          <a:cs typeface="Arial" charset="0"/>
                        </a:rPr>
                        <a:t>RFSA</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Arial" charset="0"/>
                          <a:ea typeface="ＭＳ Ｐゴシック" charset="0"/>
                          <a:cs typeface="Arial" charset="0"/>
                        </a:rPr>
                        <a:t>1</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Arial" charset="0"/>
                          <a:ea typeface="ＭＳ Ｐゴシック" charset="0"/>
                          <a:cs typeface="Arial" charset="0"/>
                        </a:rPr>
                        <a:t> </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Arial" charset="0"/>
                          <a:ea typeface="ＭＳ Ｐゴシック" charset="0"/>
                          <a:cs typeface="Arial" charset="0"/>
                        </a:rPr>
                        <a:t> </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Arial" charset="0"/>
                          <a:ea typeface="ＭＳ Ｐゴシック" charset="0"/>
                          <a:cs typeface="Arial" charset="0"/>
                        </a:rPr>
                        <a:t>1</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Arial" charset="0"/>
                          <a:ea typeface="ＭＳ Ｐゴシック" charset="0"/>
                          <a:cs typeface="Arial" charset="0"/>
                        </a:rPr>
                        <a:t> </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r>
              <a:tr h="27781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000000"/>
                          </a:solidFill>
                          <a:effectLst/>
                          <a:latin typeface="Arial" charset="0"/>
                          <a:ea typeface="ＭＳ Ｐゴシック" charset="0"/>
                          <a:cs typeface="Arial" charset="0"/>
                        </a:rPr>
                        <a:t>UKSA</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Arial" charset="0"/>
                          <a:ea typeface="ＭＳ Ｐゴシック" charset="0"/>
                          <a:cs typeface="Arial" charset="0"/>
                        </a:rPr>
                        <a:t> </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Arial" charset="0"/>
                          <a:ea typeface="ＭＳ Ｐゴシック" charset="0"/>
                          <a:cs typeface="Arial" charset="0"/>
                        </a:rPr>
                        <a:t> </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Arial" charset="0"/>
                          <a:ea typeface="ＭＳ Ｐゴシック" charset="0"/>
                          <a:cs typeface="Arial" charset="0"/>
                        </a:rPr>
                        <a:t>1</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Arial" charset="0"/>
                          <a:ea typeface="ＭＳ Ｐゴシック" charset="0"/>
                          <a:cs typeface="Arial" charset="0"/>
                        </a:rPr>
                        <a:t> </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Arial" charset="0"/>
                          <a:ea typeface="ＭＳ Ｐゴシック" charset="0"/>
                          <a:cs typeface="Arial" charset="0"/>
                        </a:rPr>
                        <a:t> </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r>
              <a:tr h="27781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000000"/>
                          </a:solidFill>
                          <a:effectLst/>
                          <a:latin typeface="Arial" charset="0"/>
                          <a:ea typeface="ＭＳ Ｐゴシック" charset="0"/>
                          <a:cs typeface="Arial" charset="0"/>
                        </a:rPr>
                        <a:t>Other</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Arial" charset="0"/>
                          <a:ea typeface="ＭＳ Ｐゴシック" charset="0"/>
                          <a:cs typeface="Arial" charset="0"/>
                        </a:rPr>
                        <a:t> </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charset="0"/>
                          <a:ea typeface="ＭＳ Ｐゴシック" charset="0"/>
                          <a:cs typeface="Arial" charset="0"/>
                        </a:rPr>
                        <a:t>2</a:t>
                      </a:r>
                      <a:r>
                        <a:rPr kumimoji="0" lang="en-US" sz="1400" b="0" i="0" u="none" strike="noStrike" cap="none" normalizeH="0" baseline="0" dirty="0">
                          <a:ln>
                            <a:noFill/>
                          </a:ln>
                          <a:solidFill>
                            <a:srgbClr val="000000"/>
                          </a:solidFill>
                          <a:effectLst/>
                          <a:latin typeface="Arial" charset="0"/>
                          <a:ea typeface="ＭＳ Ｐゴシック" charset="0"/>
                          <a:cs typeface="Arial" charset="0"/>
                        </a:rPr>
                        <a:t> </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Arial" charset="0"/>
                          <a:ea typeface="ＭＳ Ｐゴシック" charset="0"/>
                          <a:cs typeface="Arial" charset="0"/>
                        </a:rPr>
                        <a:t> </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Arial" charset="0"/>
                          <a:ea typeface="ＭＳ Ｐゴシック" charset="0"/>
                          <a:cs typeface="Arial" charset="0"/>
                        </a:rPr>
                        <a:t> </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Arial" charset="0"/>
                          <a:ea typeface="ＭＳ Ｐゴシック" charset="0"/>
                          <a:cs typeface="Arial" charset="0"/>
                        </a:rPr>
                        <a:t> </a:t>
                      </a:r>
                      <a:r>
                        <a:rPr kumimoji="0" lang="en-US" sz="1400" b="0" i="0" u="none" strike="noStrike" cap="none" normalizeH="0" baseline="0" dirty="0" smtClean="0">
                          <a:ln>
                            <a:noFill/>
                          </a:ln>
                          <a:solidFill>
                            <a:srgbClr val="000000"/>
                          </a:solidFill>
                          <a:effectLst/>
                          <a:latin typeface="Arial" charset="0"/>
                          <a:ea typeface="ＭＳ Ｐゴシック" charset="0"/>
                          <a:cs typeface="Arial" charset="0"/>
                        </a:rPr>
                        <a:t>4</a:t>
                      </a:r>
                      <a:endParaRPr kumimoji="0" lang="en-US" sz="1400" b="0" i="0" u="none" strike="noStrike" cap="none" normalizeH="0" baseline="0" dirty="0">
                        <a:ln>
                          <a:noFill/>
                        </a:ln>
                        <a:solidFill>
                          <a:srgbClr val="000000"/>
                        </a:solidFill>
                        <a:effectLst/>
                        <a:latin typeface="Arial" charset="0"/>
                        <a:ea typeface="ＭＳ Ｐゴシック" charset="0"/>
                        <a:cs typeface="Arial" charset="0"/>
                      </a:endParaRP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r>
              <a:tr h="27781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000000"/>
                          </a:solidFill>
                          <a:effectLst/>
                          <a:latin typeface="Arial" charset="0"/>
                          <a:ea typeface="ＭＳ Ｐゴシック" charset="0"/>
                          <a:cs typeface="Arial" charset="0"/>
                        </a:rPr>
                        <a:t>TOTAL</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000000"/>
                          </a:solidFill>
                          <a:effectLst/>
                          <a:latin typeface="Arial" charset="0"/>
                          <a:ea typeface="ＭＳ Ｐゴシック" charset="0"/>
                          <a:cs typeface="Arial" charset="0"/>
                        </a:rPr>
                        <a:t>16</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000000"/>
                          </a:solidFill>
                          <a:effectLst/>
                          <a:latin typeface="Arial" charset="0"/>
                          <a:ea typeface="ＭＳ Ｐゴシック" charset="0"/>
                          <a:cs typeface="Arial" charset="0"/>
                        </a:rPr>
                        <a:t>6</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000000"/>
                          </a:solidFill>
                          <a:effectLst/>
                          <a:latin typeface="Arial" charset="0"/>
                          <a:ea typeface="ＭＳ Ｐゴシック" charset="0"/>
                          <a:cs typeface="Arial" charset="0"/>
                        </a:rPr>
                        <a:t>11</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000000"/>
                          </a:solidFill>
                          <a:effectLst/>
                          <a:latin typeface="Arial" charset="0"/>
                          <a:ea typeface="ＭＳ Ｐゴシック" charset="0"/>
                          <a:cs typeface="Arial" charset="0"/>
                        </a:rPr>
                        <a:t>5</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Arial" charset="0"/>
                          <a:ea typeface="ＭＳ Ｐゴシック" charset="0"/>
                          <a:cs typeface="Arial" charset="0"/>
                        </a:rPr>
                        <a:t>10</a:t>
                      </a:r>
                      <a:endParaRPr kumimoji="0" lang="en-US" sz="1400" b="1" i="0" u="none" strike="noStrike" cap="none" normalizeH="0" baseline="0" dirty="0">
                        <a:ln>
                          <a:noFill/>
                        </a:ln>
                        <a:solidFill>
                          <a:srgbClr val="000000"/>
                        </a:solidFill>
                        <a:effectLst/>
                        <a:latin typeface="Arial" charset="0"/>
                        <a:ea typeface="ＭＳ Ｐゴシック" charset="0"/>
                        <a:cs typeface="Arial" charset="0"/>
                      </a:endParaRP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r>
              <a:tr h="277813">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1400" b="1" i="0" u="none" strike="noStrike" cap="none" normalizeH="0" baseline="0">
                        <a:ln>
                          <a:noFill/>
                        </a:ln>
                        <a:solidFill>
                          <a:srgbClr val="000000"/>
                        </a:solidFill>
                        <a:effectLst/>
                        <a:latin typeface="Arial" charset="0"/>
                        <a:ea typeface="ＭＳ Ｐゴシック" charset="0"/>
                        <a:cs typeface="Arial" charset="0"/>
                      </a:endParaRP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1400" b="1" i="0" u="none" strike="noStrike" cap="none" normalizeH="0" baseline="0">
                        <a:ln>
                          <a:noFill/>
                        </a:ln>
                        <a:solidFill>
                          <a:srgbClr val="000000"/>
                        </a:solidFill>
                        <a:effectLst/>
                        <a:latin typeface="Arial" charset="0"/>
                        <a:ea typeface="ＭＳ Ｐゴシック" charset="0"/>
                        <a:cs typeface="Arial" charset="0"/>
                      </a:endParaRP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1400" b="1" i="0" u="none" strike="noStrike" cap="none" normalizeH="0" baseline="0">
                        <a:ln>
                          <a:noFill/>
                        </a:ln>
                        <a:solidFill>
                          <a:srgbClr val="000000"/>
                        </a:solidFill>
                        <a:effectLst/>
                        <a:latin typeface="Arial" charset="0"/>
                        <a:ea typeface="ＭＳ Ｐゴシック" charset="0"/>
                        <a:cs typeface="Arial" charset="0"/>
                      </a:endParaRP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1400" b="1" i="0" u="none" strike="noStrike" cap="none" normalizeH="0" baseline="0">
                        <a:ln>
                          <a:noFill/>
                        </a:ln>
                        <a:solidFill>
                          <a:srgbClr val="000000"/>
                        </a:solidFill>
                        <a:effectLst/>
                        <a:latin typeface="Arial" charset="0"/>
                        <a:ea typeface="ＭＳ Ｐゴシック" charset="0"/>
                        <a:cs typeface="Arial" charset="0"/>
                      </a:endParaRP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rgbClr val="000000"/>
                        </a:solidFill>
                        <a:effectLst/>
                        <a:latin typeface="Arial" charset="0"/>
                        <a:ea typeface="ＭＳ Ｐゴシック" charset="0"/>
                        <a:cs typeface="Arial" charset="0"/>
                      </a:endParaRP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rgbClr val="000000"/>
                        </a:solidFill>
                        <a:effectLst/>
                        <a:latin typeface="Arial" charset="0"/>
                        <a:ea typeface="ＭＳ Ｐゴシック" charset="0"/>
                        <a:cs typeface="Arial" charset="0"/>
                      </a:endParaRP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r>
              <a:tr h="277813">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rgbClr val="000000"/>
                        </a:solidFill>
                        <a:effectLst/>
                        <a:latin typeface="Arial" charset="0"/>
                        <a:ea typeface="ＭＳ Ｐゴシック" charset="0"/>
                        <a:cs typeface="Arial" charset="0"/>
                      </a:endParaRP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rgbClr val="000000"/>
                        </a:solidFill>
                        <a:effectLst/>
                        <a:latin typeface="Arial" charset="0"/>
                        <a:ea typeface="ＭＳ Ｐゴシック" charset="0"/>
                        <a:cs typeface="Arial" charset="0"/>
                      </a:endParaRP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rgbClr val="000000"/>
                        </a:solidFill>
                        <a:effectLst/>
                        <a:latin typeface="Arial" charset="0"/>
                        <a:ea typeface="ＭＳ Ｐゴシック" charset="0"/>
                        <a:cs typeface="Arial" charset="0"/>
                      </a:endParaRP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rgbClr val="000000"/>
                        </a:solidFill>
                        <a:effectLst/>
                        <a:latin typeface="Arial" charset="0"/>
                        <a:ea typeface="ＭＳ Ｐゴシック" charset="0"/>
                        <a:cs typeface="Arial" charset="0"/>
                      </a:endParaRP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rgbClr val="000000"/>
                        </a:solidFill>
                        <a:effectLst/>
                        <a:latin typeface="Arial" charset="0"/>
                        <a:ea typeface="ＭＳ Ｐゴシック" charset="0"/>
                        <a:cs typeface="Arial" charset="0"/>
                      </a:endParaRP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rgbClr val="000000"/>
                        </a:solidFill>
                        <a:effectLst/>
                        <a:latin typeface="Arial" charset="0"/>
                        <a:ea typeface="ＭＳ Ｐゴシック" charset="0"/>
                        <a:cs typeface="Arial" charset="0"/>
                      </a:endParaRP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r>
              <a:tr h="43021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000000"/>
                          </a:solidFill>
                          <a:effectLst/>
                          <a:latin typeface="Arial" charset="0"/>
                          <a:ea typeface="ＭＳ Ｐゴシック" charset="0"/>
                          <a:cs typeface="Arial" charset="0"/>
                        </a:rPr>
                        <a:t>Meeting Duration</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000000"/>
                          </a:solidFill>
                          <a:effectLst/>
                          <a:latin typeface="Arial" charset="0"/>
                          <a:ea typeface="ＭＳ Ｐゴシック" charset="0"/>
                          <a:cs typeface="Arial" charset="0"/>
                        </a:rPr>
                        <a:t>1</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000000"/>
                          </a:solidFill>
                          <a:effectLst/>
                          <a:latin typeface="Arial" charset="0"/>
                          <a:ea typeface="ＭＳ Ｐゴシック" charset="0"/>
                          <a:cs typeface="Arial" charset="0"/>
                        </a:rPr>
                        <a:t>0.5</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000000"/>
                          </a:solidFill>
                          <a:effectLst/>
                          <a:latin typeface="Arial" charset="0"/>
                          <a:ea typeface="ＭＳ Ｐゴシック" charset="0"/>
                          <a:cs typeface="Arial" charset="0"/>
                        </a:rPr>
                        <a:t>1.5</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000000"/>
                          </a:solidFill>
                          <a:effectLst/>
                          <a:latin typeface="Arial" charset="0"/>
                          <a:ea typeface="ＭＳ Ｐゴシック" charset="0"/>
                          <a:cs typeface="Arial" charset="0"/>
                        </a:rPr>
                        <a:t>4.5</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000000"/>
                          </a:solidFill>
                          <a:effectLst/>
                          <a:latin typeface="Arial" charset="0"/>
                          <a:ea typeface="ＭＳ Ｐゴシック" charset="0"/>
                          <a:cs typeface="Arial" charset="0"/>
                        </a:rPr>
                        <a:t>4</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r>
              <a:tr h="36830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000000"/>
                          </a:solidFill>
                          <a:effectLst/>
                          <a:latin typeface="Arial" charset="0"/>
                          <a:ea typeface="ＭＳ Ｐゴシック" charset="0"/>
                          <a:cs typeface="Arial" charset="0"/>
                        </a:rPr>
                        <a:t>Agency Diversity</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000000"/>
                          </a:solidFill>
                          <a:effectLst/>
                          <a:latin typeface="Arial" charset="0"/>
                          <a:ea typeface="ＭＳ Ｐゴシック" charset="0"/>
                          <a:cs typeface="Arial" charset="0"/>
                        </a:rPr>
                        <a:t>6</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000000"/>
                          </a:solidFill>
                          <a:effectLst/>
                          <a:latin typeface="Arial" charset="0"/>
                          <a:ea typeface="ＭＳ Ｐゴシック" charset="0"/>
                          <a:cs typeface="Arial" charset="0"/>
                        </a:rPr>
                        <a:t>2</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000000"/>
                          </a:solidFill>
                          <a:effectLst/>
                          <a:latin typeface="Arial" charset="0"/>
                          <a:ea typeface="ＭＳ Ｐゴシック" charset="0"/>
                          <a:cs typeface="Arial" charset="0"/>
                        </a:rPr>
                        <a:t>5</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000000"/>
                          </a:solidFill>
                          <a:effectLst/>
                          <a:latin typeface="Arial" charset="0"/>
                          <a:ea typeface="ＭＳ Ｐゴシック" charset="0"/>
                          <a:cs typeface="Arial" charset="0"/>
                        </a:rPr>
                        <a:t>5</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Arial" charset="0"/>
                          <a:ea typeface="ＭＳ Ｐゴシック" charset="0"/>
                          <a:cs typeface="Arial" charset="0"/>
                        </a:rPr>
                        <a:t>3+2</a:t>
                      </a:r>
                      <a:endParaRPr kumimoji="0" lang="en-US" sz="1400" b="1" i="0" u="none" strike="noStrike" cap="none" normalizeH="0" baseline="0" dirty="0">
                        <a:ln>
                          <a:noFill/>
                        </a:ln>
                        <a:solidFill>
                          <a:srgbClr val="000000"/>
                        </a:solidFill>
                        <a:effectLst/>
                        <a:latin typeface="Arial" charset="0"/>
                        <a:ea typeface="ＭＳ Ｐゴシック" charset="0"/>
                        <a:cs typeface="Arial" charset="0"/>
                      </a:endParaRP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r>
            </a:tbl>
          </a:graphicData>
        </a:graphic>
      </p:graphicFrame>
    </p:spTree>
    <p:extLst>
      <p:ext uri="{BB962C8B-B14F-4D97-AF65-F5344CB8AC3E}">
        <p14:creationId xmlns:p14="http://schemas.microsoft.com/office/powerpoint/2010/main" val="1039746664"/>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ext Box 3"/>
          <p:cNvSpPr txBox="1">
            <a:spLocks noChangeArrowheads="1"/>
          </p:cNvSpPr>
          <p:nvPr/>
        </p:nvSpPr>
        <p:spPr bwMode="auto">
          <a:xfrm>
            <a:off x="533400" y="838200"/>
            <a:ext cx="6781800"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charset="0"/>
                <a:ea typeface="Osaka" charset="0"/>
                <a:cs typeface="Osaka" charset="0"/>
              </a:defRPr>
            </a:lvl1pPr>
            <a:lvl2pPr marL="742950" indent="-285750" eaLnBrk="0" hangingPunct="0">
              <a:defRPr kumimoji="1" sz="2400">
                <a:solidFill>
                  <a:schemeClr val="tx1"/>
                </a:solidFill>
                <a:latin typeface="Times" charset="0"/>
                <a:ea typeface="Osaka" charset="0"/>
                <a:cs typeface="Osaka" charset="0"/>
              </a:defRPr>
            </a:lvl2pPr>
            <a:lvl3pPr marL="1143000" indent="-228600" eaLnBrk="0" hangingPunct="0">
              <a:defRPr kumimoji="1" sz="2400">
                <a:solidFill>
                  <a:schemeClr val="tx1"/>
                </a:solidFill>
                <a:latin typeface="Times" charset="0"/>
                <a:ea typeface="Osaka" charset="0"/>
                <a:cs typeface="Osaka" charset="0"/>
              </a:defRPr>
            </a:lvl3pPr>
            <a:lvl4pPr marL="1600200" indent="-228600" eaLnBrk="0" hangingPunct="0">
              <a:defRPr kumimoji="1" sz="2400">
                <a:solidFill>
                  <a:schemeClr val="tx1"/>
                </a:solidFill>
                <a:latin typeface="Times" charset="0"/>
                <a:ea typeface="Osaka" charset="0"/>
                <a:cs typeface="Osaka" charset="0"/>
              </a:defRPr>
            </a:lvl4pPr>
            <a:lvl5pPr marL="2057400" indent="-228600" eaLnBrk="0" hangingPunct="0">
              <a:defRPr kumimoji="1" sz="2400">
                <a:solidFill>
                  <a:schemeClr val="tx1"/>
                </a:solidFill>
                <a:latin typeface="Times" charset="0"/>
                <a:ea typeface="Osaka" charset="0"/>
                <a:cs typeface="Osaka" charset="0"/>
              </a:defRPr>
            </a:lvl5pPr>
            <a:lvl6pPr marL="2514600" indent="-228600" eaLnBrk="0" fontAlgn="base" hangingPunct="0">
              <a:spcBef>
                <a:spcPct val="0"/>
              </a:spcBef>
              <a:spcAft>
                <a:spcPct val="0"/>
              </a:spcAft>
              <a:defRPr kumimoji="1" sz="2400">
                <a:solidFill>
                  <a:schemeClr val="tx1"/>
                </a:solidFill>
                <a:latin typeface="Times" charset="0"/>
                <a:ea typeface="Osaka" charset="0"/>
                <a:cs typeface="Osaka" charset="0"/>
              </a:defRPr>
            </a:lvl6pPr>
            <a:lvl7pPr marL="2971800" indent="-228600" eaLnBrk="0" fontAlgn="base" hangingPunct="0">
              <a:spcBef>
                <a:spcPct val="0"/>
              </a:spcBef>
              <a:spcAft>
                <a:spcPct val="0"/>
              </a:spcAft>
              <a:defRPr kumimoji="1" sz="2400">
                <a:solidFill>
                  <a:schemeClr val="tx1"/>
                </a:solidFill>
                <a:latin typeface="Times" charset="0"/>
                <a:ea typeface="Osaka" charset="0"/>
                <a:cs typeface="Osaka" charset="0"/>
              </a:defRPr>
            </a:lvl7pPr>
            <a:lvl8pPr marL="3429000" indent="-228600" eaLnBrk="0" fontAlgn="base" hangingPunct="0">
              <a:spcBef>
                <a:spcPct val="0"/>
              </a:spcBef>
              <a:spcAft>
                <a:spcPct val="0"/>
              </a:spcAft>
              <a:defRPr kumimoji="1" sz="2400">
                <a:solidFill>
                  <a:schemeClr val="tx1"/>
                </a:solidFill>
                <a:latin typeface="Times" charset="0"/>
                <a:ea typeface="Osaka" charset="0"/>
                <a:cs typeface="Osaka" charset="0"/>
              </a:defRPr>
            </a:lvl8pPr>
            <a:lvl9pPr marL="3886200" indent="-228600" eaLnBrk="0" fontAlgn="base" hangingPunct="0">
              <a:spcBef>
                <a:spcPct val="0"/>
              </a:spcBef>
              <a:spcAft>
                <a:spcPct val="0"/>
              </a:spcAft>
              <a:defRPr kumimoji="1" sz="2400">
                <a:solidFill>
                  <a:schemeClr val="tx1"/>
                </a:solidFill>
                <a:latin typeface="Times" charset="0"/>
                <a:ea typeface="Osaka" charset="0"/>
                <a:cs typeface="Osaka" charset="0"/>
              </a:defRPr>
            </a:lvl9pPr>
          </a:lstStyle>
          <a:p>
            <a:pPr>
              <a:spcBef>
                <a:spcPct val="50000"/>
              </a:spcBef>
            </a:pPr>
            <a:endParaRPr lang="en-US" sz="2000">
              <a:solidFill>
                <a:srgbClr val="CC0000"/>
              </a:solidFill>
              <a:latin typeface="Calibri" charset="0"/>
              <a:cs typeface="MS PGothic" charset="0"/>
            </a:endParaRPr>
          </a:p>
          <a:p>
            <a:pPr>
              <a:spcBef>
                <a:spcPct val="50000"/>
              </a:spcBef>
            </a:pPr>
            <a:endParaRPr lang="en-GB" sz="2000">
              <a:solidFill>
                <a:srgbClr val="CC0000"/>
              </a:solidFill>
              <a:latin typeface="Calibri" charset="0"/>
              <a:cs typeface="MS PGothic" charset="0"/>
            </a:endParaRPr>
          </a:p>
        </p:txBody>
      </p:sp>
      <p:sp>
        <p:nvSpPr>
          <p:cNvPr id="1667076" name="Text Box 5"/>
          <p:cNvSpPr txBox="1">
            <a:spLocks noChangeArrowheads="1"/>
          </p:cNvSpPr>
          <p:nvPr/>
        </p:nvSpPr>
        <p:spPr bwMode="auto">
          <a:xfrm>
            <a:off x="179388" y="614520"/>
            <a:ext cx="8964612" cy="5463033"/>
          </a:xfrm>
          <a:prstGeom prst="rect">
            <a:avLst/>
          </a:prstGeom>
          <a:noFill/>
          <a:ln w="9525">
            <a:noFill/>
            <a:miter lim="800000"/>
            <a:headEnd/>
            <a:tailEnd/>
          </a:ln>
        </p:spPr>
        <p:txBody>
          <a:bodyPr>
            <a:spAutoFit/>
          </a:bodyPr>
          <a:lstStyle/>
          <a:p>
            <a:pPr marL="0" lvl="1" eaLnBrk="0" hangingPunct="0">
              <a:spcBef>
                <a:spcPts val="600"/>
              </a:spcBef>
              <a:spcAft>
                <a:spcPts val="600"/>
              </a:spcAft>
              <a:defRPr/>
            </a:pPr>
            <a:r>
              <a:rPr lang="en-US" dirty="0" smtClean="0">
                <a:solidFill>
                  <a:srgbClr val="000099"/>
                </a:solidFill>
                <a:effectLst>
                  <a:outerShdw blurRad="38100" dist="38100" dir="2700000" algn="tl">
                    <a:srgbClr val="C0C0C0"/>
                  </a:outerShdw>
                </a:effectLst>
                <a:latin typeface="Calibri" pitchFamily="34" charset="0"/>
                <a:ea typeface="Osaka" pitchFamily="1" charset="-128"/>
                <a:cs typeface="+mn-cs"/>
              </a:rPr>
              <a:t>Security WG</a:t>
            </a:r>
            <a:endParaRPr lang="en-US" sz="1800" dirty="0">
              <a:solidFill>
                <a:srgbClr val="000099"/>
              </a:solidFill>
              <a:effectLst>
                <a:outerShdw blurRad="38100" dist="38100" dir="2700000" algn="tl">
                  <a:srgbClr val="C0C0C0"/>
                </a:outerShdw>
              </a:effectLst>
              <a:latin typeface="Calibri" pitchFamily="34" charset="0"/>
              <a:ea typeface="Osaka" pitchFamily="1" charset="-128"/>
              <a:cs typeface="+mn-cs"/>
            </a:endParaRPr>
          </a:p>
          <a:p>
            <a:pPr marL="0" lvl="1" indent="-457200" eaLnBrk="0" hangingPunct="0">
              <a:spcBef>
                <a:spcPts val="600"/>
              </a:spcBef>
              <a:spcAft>
                <a:spcPts val="600"/>
              </a:spcAft>
              <a:buSzPct val="125000"/>
              <a:defRPr/>
            </a:pPr>
            <a:r>
              <a:rPr lang="en-GB" sz="1800" dirty="0">
                <a:latin typeface="Calibri" pitchFamily="34" charset="0"/>
                <a:ea typeface="Osaka" pitchFamily="1" charset="-128"/>
                <a:cs typeface="Times New Roman" pitchFamily="18" charset="0"/>
              </a:rPr>
              <a:t>Goals: </a:t>
            </a:r>
          </a:p>
          <a:p>
            <a:pPr marL="0" lvl="1" eaLnBrk="0" hangingPunct="0">
              <a:spcBef>
                <a:spcPts val="0"/>
              </a:spcBef>
              <a:spcAft>
                <a:spcPts val="0"/>
              </a:spcAft>
              <a:buSzPct val="125000"/>
              <a:buFontTx/>
              <a:buChar char="•"/>
              <a:defRPr/>
            </a:pPr>
            <a:r>
              <a:rPr lang="en-US" altLang="ja-JP" sz="1800" dirty="0">
                <a:latin typeface="Calibri" pitchFamily="34" charset="0"/>
                <a:ea typeface="ＭＳ Ｐゴシック" pitchFamily="-107" charset="-128"/>
                <a:cs typeface="+mn-cs"/>
              </a:rPr>
              <a:t> D</a:t>
            </a:r>
            <a:r>
              <a:rPr lang="en-US" altLang="ja-JP" sz="1700" dirty="0">
                <a:latin typeface="Calibri" pitchFamily="34" charset="0"/>
                <a:ea typeface="ＭＳ Ｐゴシック" pitchFamily="-107" charset="-128"/>
                <a:cs typeface="+mn-cs"/>
              </a:rPr>
              <a:t>evelop </a:t>
            </a:r>
            <a:r>
              <a:rPr lang="en-US" altLang="ja-JP" sz="1700" dirty="0" smtClean="0">
                <a:latin typeface="Calibri" pitchFamily="34" charset="0"/>
                <a:ea typeface="ＭＳ Ｐゴシック" pitchFamily="-107" charset="-128"/>
                <a:cs typeface="+mn-cs"/>
              </a:rPr>
              <a:t>Security overview, threat </a:t>
            </a:r>
            <a:r>
              <a:rPr lang="en-US" altLang="ja-JP" sz="1700" dirty="0">
                <a:latin typeface="Calibri" pitchFamily="34" charset="0"/>
                <a:ea typeface="ＭＳ Ｐゴシック" pitchFamily="-107" charset="-128"/>
              </a:rPr>
              <a:t>a</a:t>
            </a:r>
            <a:r>
              <a:rPr lang="en-US" altLang="ja-JP" sz="1700" dirty="0" smtClean="0">
                <a:latin typeface="Calibri" pitchFamily="34" charset="0"/>
                <a:ea typeface="ＭＳ Ｐゴシック" pitchFamily="-107" charset="-128"/>
                <a:cs typeface="+mn-cs"/>
              </a:rPr>
              <a:t>ssessment, security architecture framework &amp; related standards</a:t>
            </a:r>
            <a:endParaRPr lang="en-US" altLang="ja-JP" sz="1700" dirty="0">
              <a:latin typeface="Calibri" pitchFamily="34" charset="0"/>
              <a:ea typeface="ＭＳ Ｐゴシック" pitchFamily="-107" charset="-128"/>
              <a:cs typeface="+mn-cs"/>
            </a:endParaRPr>
          </a:p>
          <a:p>
            <a:pPr marL="401638" lvl="1" eaLnBrk="0" hangingPunct="0">
              <a:spcBef>
                <a:spcPts val="0"/>
              </a:spcBef>
              <a:spcAft>
                <a:spcPts val="0"/>
              </a:spcAft>
              <a:buSzPct val="125000"/>
              <a:buFontTx/>
              <a:buChar char="•"/>
              <a:defRPr/>
            </a:pPr>
            <a:r>
              <a:rPr lang="en-US" altLang="ja-JP" dirty="0">
                <a:latin typeface="Calibri" pitchFamily="34" charset="0"/>
                <a:ea typeface="ＭＳ Ｐゴシック" pitchFamily="-107" charset="-128"/>
                <a:cs typeface="+mn-cs"/>
              </a:rPr>
              <a:t> </a:t>
            </a:r>
            <a:r>
              <a:rPr lang="en-US" altLang="ja-JP" sz="1500" dirty="0" smtClean="0">
                <a:latin typeface="Calibri" pitchFamily="34" charset="0"/>
                <a:ea typeface="ＭＳ Ｐゴシック" pitchFamily="-107" charset="-128"/>
                <a:cs typeface="+mn-cs"/>
              </a:rPr>
              <a:t>Current focus: key management, link, network,&amp; physical layer security, threat / risk assessment updates</a:t>
            </a:r>
            <a:endParaRPr lang="en-GB" sz="1500" dirty="0">
              <a:latin typeface="Calibri" pitchFamily="34" charset="0"/>
              <a:ea typeface="Osaka" pitchFamily="1" charset="-128"/>
              <a:cs typeface="+mn-cs"/>
            </a:endParaRPr>
          </a:p>
          <a:p>
            <a:pPr marL="0" lvl="1" indent="-457200" eaLnBrk="0" hangingPunct="0">
              <a:spcBef>
                <a:spcPts val="600"/>
              </a:spcBef>
              <a:spcAft>
                <a:spcPts val="600"/>
              </a:spcAft>
              <a:defRPr/>
            </a:pPr>
            <a:r>
              <a:rPr lang="en-GB" sz="2000" dirty="0">
                <a:latin typeface="Calibri" pitchFamily="34" charset="0"/>
                <a:ea typeface="Osaka" pitchFamily="1" charset="-128"/>
                <a:cs typeface="Times New Roman" pitchFamily="18" charset="0"/>
              </a:rPr>
              <a:t>Working Group Status:</a:t>
            </a:r>
          </a:p>
          <a:p>
            <a:pPr marL="231775" lvl="1" indent="-231775" eaLnBrk="0" hangingPunct="0">
              <a:spcBef>
                <a:spcPts val="0"/>
              </a:spcBef>
              <a:spcAft>
                <a:spcPts val="0"/>
              </a:spcAft>
              <a:buSzPct val="125000"/>
              <a:buFont typeface="Arial"/>
              <a:buChar char="•"/>
              <a:defRPr/>
            </a:pPr>
            <a:r>
              <a:rPr lang="en-US" altLang="ja-JP" sz="1700" dirty="0" smtClean="0">
                <a:latin typeface="Calibri" pitchFamily="34" charset="0"/>
                <a:ea typeface="ＭＳ Ｐゴシック" pitchFamily="-107" charset="-128"/>
                <a:cs typeface="+mn-cs"/>
              </a:rPr>
              <a:t>Link layer security: co-chair SDLS, joint development of link layer approach and key management, developing separate key management MB as well, evaluating DTN and </a:t>
            </a:r>
            <a:r>
              <a:rPr lang="en-US" altLang="ja-JP" sz="1700" dirty="0" err="1" smtClean="0">
                <a:latin typeface="Calibri" pitchFamily="34" charset="0"/>
                <a:ea typeface="ＭＳ Ｐゴシック" pitchFamily="-107" charset="-128"/>
                <a:cs typeface="+mn-cs"/>
              </a:rPr>
              <a:t>EUMetsat</a:t>
            </a:r>
            <a:endParaRPr lang="en-US" altLang="ja-JP" sz="1700" dirty="0" smtClean="0">
              <a:latin typeface="Calibri" pitchFamily="34" charset="0"/>
              <a:ea typeface="ＭＳ Ｐゴシック" pitchFamily="-107" charset="-128"/>
              <a:cs typeface="+mn-cs"/>
            </a:endParaRPr>
          </a:p>
          <a:p>
            <a:pPr marL="231775" lvl="1" indent="-231775" eaLnBrk="0" hangingPunct="0">
              <a:spcBef>
                <a:spcPts val="0"/>
              </a:spcBef>
              <a:spcAft>
                <a:spcPts val="0"/>
              </a:spcAft>
              <a:buSzPct val="125000"/>
              <a:buFont typeface="Arial"/>
              <a:buChar char="•"/>
              <a:defRPr/>
            </a:pPr>
            <a:r>
              <a:rPr lang="en-US" altLang="ja-JP" sz="1700" dirty="0" smtClean="0">
                <a:latin typeface="Calibri" pitchFamily="34" charset="0"/>
                <a:ea typeface="ＭＳ Ｐゴシック" pitchFamily="-107" charset="-128"/>
                <a:cs typeface="+mn-cs"/>
              </a:rPr>
              <a:t>Network layer security: testing IP security, evaluating DTN bundle security</a:t>
            </a:r>
            <a:r>
              <a:rPr lang="en-GB" altLang="ja-JP" sz="1700" dirty="0" smtClean="0">
                <a:latin typeface="Calibri" pitchFamily="34" charset="0"/>
                <a:ea typeface="ＭＳ Ｐゴシック" pitchFamily="-107" charset="-128"/>
                <a:cs typeface="+mn-cs"/>
              </a:rPr>
              <a:t> </a:t>
            </a:r>
          </a:p>
          <a:p>
            <a:pPr marL="231775" lvl="1" indent="-231775" eaLnBrk="0" hangingPunct="0">
              <a:spcBef>
                <a:spcPts val="0"/>
              </a:spcBef>
              <a:spcAft>
                <a:spcPts val="0"/>
              </a:spcAft>
              <a:buSzPct val="125000"/>
              <a:buFont typeface="Arial"/>
              <a:buChar char="•"/>
              <a:defRPr/>
            </a:pPr>
            <a:r>
              <a:rPr lang="en-GB" altLang="ja-JP" sz="1700" dirty="0" smtClean="0">
                <a:latin typeface="Calibri" pitchFamily="34" charset="0"/>
                <a:ea typeface="ＭＳ Ｐゴシック" pitchFamily="-107" charset="-128"/>
              </a:rPr>
              <a:t>Starting evaluation of a</a:t>
            </a:r>
            <a:r>
              <a:rPr lang="en-GB" altLang="ja-JP" sz="1700" dirty="0" smtClean="0">
                <a:latin typeface="Calibri" pitchFamily="34" charset="0"/>
                <a:ea typeface="ＭＳ Ｐゴシック" pitchFamily="-107" charset="-128"/>
                <a:cs typeface="+mn-cs"/>
              </a:rPr>
              <a:t>pplication layer security (SPP) and physical layer security approaches</a:t>
            </a:r>
            <a:endParaRPr lang="en-GB" altLang="ja-JP" sz="1700" dirty="0">
              <a:latin typeface="Calibri" pitchFamily="34" charset="0"/>
              <a:ea typeface="ＭＳ Ｐゴシック" pitchFamily="-107" charset="-128"/>
              <a:cs typeface="+mn-cs"/>
            </a:endParaRPr>
          </a:p>
          <a:p>
            <a:pPr marL="231775" lvl="1" indent="-231775" eaLnBrk="0" hangingPunct="0">
              <a:spcBef>
                <a:spcPts val="0"/>
              </a:spcBef>
              <a:spcAft>
                <a:spcPts val="0"/>
              </a:spcAft>
              <a:buSzPct val="125000"/>
              <a:buFont typeface="Arial"/>
              <a:buChar char="•"/>
              <a:defRPr/>
            </a:pPr>
            <a:r>
              <a:rPr lang="en-GB" altLang="ja-JP" sz="1700" dirty="0" smtClean="0">
                <a:latin typeface="Calibri" pitchFamily="34" charset="0"/>
                <a:ea typeface="ＭＳ Ｐゴシック" pitchFamily="-107" charset="-128"/>
                <a:cs typeface="+mn-cs"/>
              </a:rPr>
              <a:t>Planning revision of Threat GB, considering secure SW initiative, setting future projects for MO, CSS, and </a:t>
            </a:r>
            <a:r>
              <a:rPr lang="en-GB" altLang="ja-JP" sz="1700" dirty="0">
                <a:latin typeface="Calibri" pitchFamily="34" charset="0"/>
                <a:ea typeface="ＭＳ Ｐゴシック" pitchFamily="-107" charset="-128"/>
              </a:rPr>
              <a:t>USLP security </a:t>
            </a:r>
            <a:r>
              <a:rPr lang="en-GB" altLang="ja-JP" sz="1700" dirty="0" smtClean="0">
                <a:latin typeface="Calibri" pitchFamily="34" charset="0"/>
                <a:ea typeface="ＭＳ Ｐゴシック" pitchFamily="-107" charset="-128"/>
              </a:rPr>
              <a:t>studies</a:t>
            </a:r>
            <a:endParaRPr lang="en-GB" altLang="ja-JP" sz="1700" dirty="0" smtClean="0">
              <a:latin typeface="Calibri" pitchFamily="34" charset="0"/>
              <a:ea typeface="ＭＳ Ｐゴシック" pitchFamily="-107" charset="-128"/>
              <a:cs typeface="+mn-cs"/>
            </a:endParaRPr>
          </a:p>
          <a:p>
            <a:pPr marL="231775" lvl="1" indent="-231775" eaLnBrk="0" hangingPunct="0">
              <a:spcBef>
                <a:spcPts val="0"/>
              </a:spcBef>
              <a:spcAft>
                <a:spcPts val="0"/>
              </a:spcAft>
              <a:buSzPct val="125000"/>
              <a:buFont typeface="Arial"/>
              <a:buChar char="•"/>
              <a:defRPr/>
            </a:pPr>
            <a:r>
              <a:rPr lang="en-GB" altLang="ja-JP" sz="1700" dirty="0" smtClean="0">
                <a:latin typeface="Calibri" pitchFamily="34" charset="0"/>
                <a:ea typeface="ＭＳ Ｐゴシック" pitchFamily="-107" charset="-128"/>
                <a:cs typeface="+mn-cs"/>
              </a:rPr>
              <a:t>Held discussions </a:t>
            </a:r>
            <a:r>
              <a:rPr lang="en-GB" altLang="ja-JP" sz="1700" dirty="0">
                <a:latin typeface="Calibri" pitchFamily="34" charset="0"/>
                <a:ea typeface="ＭＳ Ｐゴシック" pitchFamily="-107" charset="-128"/>
                <a:cs typeface="+mn-cs"/>
              </a:rPr>
              <a:t>with </a:t>
            </a:r>
            <a:r>
              <a:rPr lang="en-GB" altLang="ja-JP" sz="1700" dirty="0" smtClean="0">
                <a:latin typeface="Calibri" pitchFamily="34" charset="0"/>
                <a:ea typeface="ＭＳ Ｐゴシック" pitchFamily="-107" charset="-128"/>
                <a:cs typeface="+mn-cs"/>
              </a:rPr>
              <a:t>SDLS</a:t>
            </a:r>
            <a:r>
              <a:rPr lang="en-GB" altLang="ja-JP" sz="1700" dirty="0">
                <a:latin typeface="Calibri" pitchFamily="34" charset="0"/>
                <a:ea typeface="ＭＳ Ｐゴシック" pitchFamily="-107" charset="-128"/>
              </a:rPr>
              <a:t> </a:t>
            </a:r>
            <a:r>
              <a:rPr lang="en-GB" altLang="ja-JP" sz="1700" dirty="0" smtClean="0">
                <a:latin typeface="Calibri" pitchFamily="34" charset="0"/>
                <a:ea typeface="ＭＳ Ｐゴシック" pitchFamily="-107" charset="-128"/>
              </a:rPr>
              <a:t>&amp;</a:t>
            </a:r>
            <a:r>
              <a:rPr lang="en-GB" altLang="ja-JP" sz="1700" dirty="0" smtClean="0">
                <a:latin typeface="Calibri" pitchFamily="34" charset="0"/>
                <a:ea typeface="ＭＳ Ｐゴシック" pitchFamily="-107" charset="-128"/>
                <a:cs typeface="+mn-cs"/>
              </a:rPr>
              <a:t> DTN</a:t>
            </a:r>
            <a:endParaRPr lang="en-GB" altLang="ja-JP" sz="1700" dirty="0" smtClean="0">
              <a:latin typeface="Calibri" pitchFamily="34" charset="0"/>
              <a:ea typeface="ＭＳ Ｐゴシック" pitchFamily="-107" charset="-128"/>
              <a:cs typeface="+mn-cs"/>
            </a:endParaRPr>
          </a:p>
          <a:p>
            <a:pPr marL="231775" lvl="1" indent="-231775" eaLnBrk="0" hangingPunct="0">
              <a:spcBef>
                <a:spcPts val="0"/>
              </a:spcBef>
              <a:spcAft>
                <a:spcPts val="0"/>
              </a:spcAft>
              <a:buSzPct val="125000"/>
              <a:buFont typeface="Arial"/>
              <a:buChar char="•"/>
              <a:defRPr/>
            </a:pPr>
            <a:r>
              <a:rPr lang="en-US" altLang="ja-JP" sz="1700" dirty="0">
                <a:latin typeface="Calibri" pitchFamily="34" charset="0"/>
                <a:ea typeface="ＭＳ Ｐゴシック" pitchFamily="-107" charset="-128"/>
              </a:rPr>
              <a:t>The Algorithms GB is in CESG polling</a:t>
            </a:r>
            <a:endParaRPr lang="en-GB" altLang="ja-JP" sz="1700" dirty="0">
              <a:latin typeface="Calibri" pitchFamily="34" charset="0"/>
              <a:ea typeface="ＭＳ Ｐゴシック" pitchFamily="-107" charset="-128"/>
            </a:endParaRPr>
          </a:p>
          <a:p>
            <a:pPr marL="231775" lvl="1" indent="-231775" eaLnBrk="0" hangingPunct="0">
              <a:spcBef>
                <a:spcPts val="0"/>
              </a:spcBef>
              <a:spcAft>
                <a:spcPts val="0"/>
              </a:spcAft>
              <a:buSzPct val="125000"/>
              <a:buFont typeface="Arial"/>
              <a:buChar char="•"/>
              <a:defRPr/>
            </a:pPr>
            <a:r>
              <a:rPr lang="en-US" sz="1700" dirty="0" smtClean="0">
                <a:latin typeface="Calibri" pitchFamily="34" charset="0"/>
                <a:ea typeface="ＭＳ Ｐゴシック" pitchFamily="-107" charset="-128"/>
                <a:cs typeface="+mn-cs"/>
              </a:rPr>
              <a:t>Five agencies </a:t>
            </a:r>
            <a:r>
              <a:rPr lang="en-US" sz="1700" dirty="0">
                <a:latin typeface="Calibri" pitchFamily="34" charset="0"/>
                <a:ea typeface="ＭＳ Ｐゴシック" pitchFamily="-107" charset="-128"/>
                <a:cs typeface="+mn-cs"/>
              </a:rPr>
              <a:t>(NASA, ESA, </a:t>
            </a:r>
            <a:r>
              <a:rPr lang="en-US" sz="1700" dirty="0" smtClean="0">
                <a:latin typeface="Calibri" pitchFamily="34" charset="0"/>
                <a:ea typeface="ＭＳ Ｐゴシック" pitchFamily="-107" charset="-128"/>
                <a:cs typeface="+mn-cs"/>
              </a:rPr>
              <a:t>CNES, DLR, UKSA) participated in the Sec </a:t>
            </a:r>
            <a:r>
              <a:rPr lang="en-US" sz="1700" dirty="0" smtClean="0">
                <a:latin typeface="Calibri" pitchFamily="34" charset="0"/>
                <a:ea typeface="ＭＳ Ｐゴシック" pitchFamily="-107" charset="-128"/>
                <a:cs typeface="+mn-cs"/>
              </a:rPr>
              <a:t>WG</a:t>
            </a:r>
          </a:p>
          <a:p>
            <a:pPr marL="231775" lvl="1" indent="-231775" eaLnBrk="0" hangingPunct="0">
              <a:spcBef>
                <a:spcPts val="0"/>
              </a:spcBef>
              <a:spcAft>
                <a:spcPts val="0"/>
              </a:spcAft>
              <a:buSzPct val="125000"/>
              <a:buFont typeface="Arial"/>
              <a:buChar char="•"/>
              <a:defRPr/>
            </a:pPr>
            <a:endParaRPr lang="en-US" sz="1700" dirty="0" smtClean="0">
              <a:latin typeface="Calibri" pitchFamily="34" charset="0"/>
              <a:ea typeface="ＭＳ Ｐゴシック" pitchFamily="-107" charset="-128"/>
            </a:endParaRPr>
          </a:p>
          <a:p>
            <a:pPr marL="231775" lvl="1" indent="-231775" eaLnBrk="0" hangingPunct="0">
              <a:spcBef>
                <a:spcPts val="0"/>
              </a:spcBef>
              <a:spcAft>
                <a:spcPts val="0"/>
              </a:spcAft>
              <a:buSzPct val="125000"/>
              <a:buFont typeface="Arial"/>
              <a:buChar char="•"/>
              <a:defRPr/>
            </a:pPr>
            <a:r>
              <a:rPr lang="en-US" sz="1700" u="sng" dirty="0" smtClean="0">
                <a:latin typeface="Calibri" pitchFamily="34" charset="0"/>
                <a:ea typeface="ＭＳ Ｐゴシック" pitchFamily="-107" charset="-128"/>
              </a:rPr>
              <a:t>Resolution: Recommendation that cloud based environment set up to facilitate security end-to-end testing</a:t>
            </a:r>
            <a:endParaRPr lang="en-US" altLang="ja-JP" sz="1700" u="sng" dirty="0" smtClean="0">
              <a:latin typeface="Calibri" pitchFamily="34" charset="0"/>
              <a:ea typeface="ＭＳ Ｐゴシック" pitchFamily="-107" charset="-128"/>
            </a:endParaRPr>
          </a:p>
        </p:txBody>
      </p:sp>
      <p:sp>
        <p:nvSpPr>
          <p:cNvPr id="24" name="Text Box 2"/>
          <p:cNvSpPr txBox="1">
            <a:spLocks noChangeArrowheads="1"/>
          </p:cNvSpPr>
          <p:nvPr/>
        </p:nvSpPr>
        <p:spPr bwMode="auto">
          <a:xfrm>
            <a:off x="1691625" y="148515"/>
            <a:ext cx="6019800" cy="400110"/>
          </a:xfrm>
          <a:prstGeom prst="rect">
            <a:avLst/>
          </a:prstGeom>
          <a:noFill/>
          <a:ln w="9525">
            <a:noFill/>
            <a:miter lim="800000"/>
            <a:headEnd/>
            <a:tailEnd/>
          </a:ln>
        </p:spPr>
        <p:txBody>
          <a:bodyPr>
            <a:spAutoFit/>
          </a:bodyPr>
          <a:lstStyle/>
          <a:p>
            <a:pPr lvl="1" algn="ctr" eaLnBrk="0" hangingPunct="0">
              <a:spcBef>
                <a:spcPct val="50000"/>
              </a:spcBef>
              <a:defRPr/>
            </a:pPr>
            <a:r>
              <a:rPr lang="en-GB" sz="2000" dirty="0">
                <a:solidFill>
                  <a:srgbClr val="000099"/>
                </a:solidFill>
                <a:effectLst>
                  <a:outerShdw blurRad="38100" dist="38100" dir="2700000" algn="tl">
                    <a:srgbClr val="000000">
                      <a:alpha val="43137"/>
                    </a:srgbClr>
                  </a:outerShdw>
                </a:effectLst>
                <a:latin typeface="Calibri" pitchFamily="34" charset="0"/>
                <a:ea typeface="Osaka" pitchFamily="1" charset="-128"/>
                <a:cs typeface="+mn-cs"/>
              </a:rPr>
              <a:t>Systems Engineering Area Report</a:t>
            </a:r>
            <a:endParaRPr lang="en-US" sz="2000" dirty="0">
              <a:solidFill>
                <a:srgbClr val="000099"/>
              </a:solidFill>
              <a:effectLst>
                <a:outerShdw blurRad="38100" dist="38100" dir="2700000" algn="tl">
                  <a:srgbClr val="000000">
                    <a:alpha val="43137"/>
                  </a:srgbClr>
                </a:outerShdw>
              </a:effectLst>
              <a:latin typeface="Calibri" pitchFamily="34" charset="0"/>
              <a:ea typeface="Osaka" pitchFamily="1" charset="-128"/>
              <a:cs typeface="+mn-cs"/>
            </a:endParaRPr>
          </a:p>
        </p:txBody>
      </p:sp>
    </p:spTree>
    <p:extLst>
      <p:ext uri="{BB962C8B-B14F-4D97-AF65-F5344CB8AC3E}">
        <p14:creationId xmlns:p14="http://schemas.microsoft.com/office/powerpoint/2010/main" val="1156072780"/>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ext Box 3"/>
          <p:cNvSpPr txBox="1">
            <a:spLocks noChangeArrowheads="1"/>
          </p:cNvSpPr>
          <p:nvPr/>
        </p:nvSpPr>
        <p:spPr bwMode="auto">
          <a:xfrm>
            <a:off x="533400" y="838200"/>
            <a:ext cx="6781800"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charset="0"/>
                <a:ea typeface="Osaka" charset="0"/>
                <a:cs typeface="Osaka" charset="0"/>
              </a:defRPr>
            </a:lvl1pPr>
            <a:lvl2pPr marL="742950" indent="-285750" eaLnBrk="0" hangingPunct="0">
              <a:defRPr kumimoji="1" sz="2400">
                <a:solidFill>
                  <a:schemeClr val="tx1"/>
                </a:solidFill>
                <a:latin typeface="Times" charset="0"/>
                <a:ea typeface="Osaka" charset="0"/>
                <a:cs typeface="Osaka" charset="0"/>
              </a:defRPr>
            </a:lvl2pPr>
            <a:lvl3pPr marL="1143000" indent="-228600" eaLnBrk="0" hangingPunct="0">
              <a:defRPr kumimoji="1" sz="2400">
                <a:solidFill>
                  <a:schemeClr val="tx1"/>
                </a:solidFill>
                <a:latin typeface="Times" charset="0"/>
                <a:ea typeface="Osaka" charset="0"/>
                <a:cs typeface="Osaka" charset="0"/>
              </a:defRPr>
            </a:lvl3pPr>
            <a:lvl4pPr marL="1600200" indent="-228600" eaLnBrk="0" hangingPunct="0">
              <a:defRPr kumimoji="1" sz="2400">
                <a:solidFill>
                  <a:schemeClr val="tx1"/>
                </a:solidFill>
                <a:latin typeface="Times" charset="0"/>
                <a:ea typeface="Osaka" charset="0"/>
                <a:cs typeface="Osaka" charset="0"/>
              </a:defRPr>
            </a:lvl4pPr>
            <a:lvl5pPr marL="2057400" indent="-228600" eaLnBrk="0" hangingPunct="0">
              <a:defRPr kumimoji="1" sz="2400">
                <a:solidFill>
                  <a:schemeClr val="tx1"/>
                </a:solidFill>
                <a:latin typeface="Times" charset="0"/>
                <a:ea typeface="Osaka" charset="0"/>
                <a:cs typeface="Osaka" charset="0"/>
              </a:defRPr>
            </a:lvl5pPr>
            <a:lvl6pPr marL="2514600" indent="-228600" eaLnBrk="0" fontAlgn="base" hangingPunct="0">
              <a:spcBef>
                <a:spcPct val="0"/>
              </a:spcBef>
              <a:spcAft>
                <a:spcPct val="0"/>
              </a:spcAft>
              <a:defRPr kumimoji="1" sz="2400">
                <a:solidFill>
                  <a:schemeClr val="tx1"/>
                </a:solidFill>
                <a:latin typeface="Times" charset="0"/>
                <a:ea typeface="Osaka" charset="0"/>
                <a:cs typeface="Osaka" charset="0"/>
              </a:defRPr>
            </a:lvl6pPr>
            <a:lvl7pPr marL="2971800" indent="-228600" eaLnBrk="0" fontAlgn="base" hangingPunct="0">
              <a:spcBef>
                <a:spcPct val="0"/>
              </a:spcBef>
              <a:spcAft>
                <a:spcPct val="0"/>
              </a:spcAft>
              <a:defRPr kumimoji="1" sz="2400">
                <a:solidFill>
                  <a:schemeClr val="tx1"/>
                </a:solidFill>
                <a:latin typeface="Times" charset="0"/>
                <a:ea typeface="Osaka" charset="0"/>
                <a:cs typeface="Osaka" charset="0"/>
              </a:defRPr>
            </a:lvl7pPr>
            <a:lvl8pPr marL="3429000" indent="-228600" eaLnBrk="0" fontAlgn="base" hangingPunct="0">
              <a:spcBef>
                <a:spcPct val="0"/>
              </a:spcBef>
              <a:spcAft>
                <a:spcPct val="0"/>
              </a:spcAft>
              <a:defRPr kumimoji="1" sz="2400">
                <a:solidFill>
                  <a:schemeClr val="tx1"/>
                </a:solidFill>
                <a:latin typeface="Times" charset="0"/>
                <a:ea typeface="Osaka" charset="0"/>
                <a:cs typeface="Osaka" charset="0"/>
              </a:defRPr>
            </a:lvl8pPr>
            <a:lvl9pPr marL="3886200" indent="-228600" eaLnBrk="0" fontAlgn="base" hangingPunct="0">
              <a:spcBef>
                <a:spcPct val="0"/>
              </a:spcBef>
              <a:spcAft>
                <a:spcPct val="0"/>
              </a:spcAft>
              <a:defRPr kumimoji="1" sz="2400">
                <a:solidFill>
                  <a:schemeClr val="tx1"/>
                </a:solidFill>
                <a:latin typeface="Times" charset="0"/>
                <a:ea typeface="Osaka" charset="0"/>
                <a:cs typeface="Osaka" charset="0"/>
              </a:defRPr>
            </a:lvl9pPr>
          </a:lstStyle>
          <a:p>
            <a:pPr>
              <a:spcBef>
                <a:spcPct val="50000"/>
              </a:spcBef>
            </a:pPr>
            <a:endParaRPr lang="en-US" sz="2000">
              <a:solidFill>
                <a:srgbClr val="CC0000"/>
              </a:solidFill>
              <a:latin typeface="Calibri" charset="0"/>
              <a:cs typeface="MS PGothic" charset="0"/>
            </a:endParaRPr>
          </a:p>
          <a:p>
            <a:pPr>
              <a:spcBef>
                <a:spcPct val="50000"/>
              </a:spcBef>
            </a:pPr>
            <a:endParaRPr lang="en-GB" sz="2000">
              <a:solidFill>
                <a:srgbClr val="CC0000"/>
              </a:solidFill>
              <a:latin typeface="Calibri" charset="0"/>
              <a:cs typeface="MS PGothic" charset="0"/>
            </a:endParaRPr>
          </a:p>
        </p:txBody>
      </p:sp>
      <p:sp>
        <p:nvSpPr>
          <p:cNvPr id="1667076" name="Text Box 5"/>
          <p:cNvSpPr txBox="1">
            <a:spLocks noChangeArrowheads="1"/>
          </p:cNvSpPr>
          <p:nvPr/>
        </p:nvSpPr>
        <p:spPr bwMode="auto">
          <a:xfrm>
            <a:off x="179388" y="614520"/>
            <a:ext cx="8964612" cy="5463033"/>
          </a:xfrm>
          <a:prstGeom prst="rect">
            <a:avLst/>
          </a:prstGeom>
          <a:noFill/>
          <a:ln w="9525">
            <a:noFill/>
            <a:miter lim="800000"/>
            <a:headEnd/>
            <a:tailEnd/>
          </a:ln>
        </p:spPr>
        <p:txBody>
          <a:bodyPr>
            <a:spAutoFit/>
          </a:bodyPr>
          <a:lstStyle/>
          <a:p>
            <a:pPr marL="0" lvl="1" eaLnBrk="0" hangingPunct="0">
              <a:spcBef>
                <a:spcPts val="600"/>
              </a:spcBef>
              <a:spcAft>
                <a:spcPts val="600"/>
              </a:spcAft>
              <a:defRPr/>
            </a:pPr>
            <a:r>
              <a:rPr lang="en-US" dirty="0" smtClean="0">
                <a:solidFill>
                  <a:srgbClr val="000099"/>
                </a:solidFill>
                <a:effectLst>
                  <a:outerShdw blurRad="38100" dist="38100" dir="2700000" algn="tl">
                    <a:srgbClr val="C0C0C0"/>
                  </a:outerShdw>
                </a:effectLst>
                <a:latin typeface="Calibri" pitchFamily="34" charset="0"/>
                <a:ea typeface="Osaka" pitchFamily="1" charset="-128"/>
                <a:cs typeface="+mn-cs"/>
              </a:rPr>
              <a:t>Delta-DOR WG</a:t>
            </a:r>
            <a:endParaRPr lang="en-US" sz="1800" dirty="0">
              <a:solidFill>
                <a:srgbClr val="000099"/>
              </a:solidFill>
              <a:effectLst>
                <a:outerShdw blurRad="38100" dist="38100" dir="2700000" algn="tl">
                  <a:srgbClr val="C0C0C0"/>
                </a:outerShdw>
              </a:effectLst>
              <a:latin typeface="Calibri" pitchFamily="34" charset="0"/>
              <a:ea typeface="Osaka" pitchFamily="1" charset="-128"/>
              <a:cs typeface="+mn-cs"/>
            </a:endParaRPr>
          </a:p>
          <a:p>
            <a:pPr marL="0" lvl="1" indent="-457200" eaLnBrk="0" hangingPunct="0">
              <a:spcBef>
                <a:spcPts val="600"/>
              </a:spcBef>
              <a:spcAft>
                <a:spcPts val="600"/>
              </a:spcAft>
              <a:buSzPct val="125000"/>
              <a:defRPr/>
            </a:pPr>
            <a:r>
              <a:rPr lang="en-GB" sz="1800" dirty="0">
                <a:latin typeface="Calibri" pitchFamily="34" charset="0"/>
                <a:ea typeface="Osaka" pitchFamily="1" charset="-128"/>
                <a:cs typeface="Times New Roman" pitchFamily="18" charset="0"/>
              </a:rPr>
              <a:t>Goals: </a:t>
            </a:r>
          </a:p>
          <a:p>
            <a:pPr marL="0" lvl="1" eaLnBrk="0" hangingPunct="0">
              <a:spcBef>
                <a:spcPts val="0"/>
              </a:spcBef>
              <a:spcAft>
                <a:spcPts val="0"/>
              </a:spcAft>
              <a:buSzPct val="125000"/>
              <a:buFontTx/>
              <a:buChar char="•"/>
              <a:defRPr/>
            </a:pPr>
            <a:r>
              <a:rPr lang="en-US" altLang="ja-JP" sz="1800" dirty="0">
                <a:latin typeface="Calibri" pitchFamily="34" charset="0"/>
                <a:ea typeface="ＭＳ Ｐゴシック" pitchFamily="-107" charset="-128"/>
                <a:cs typeface="+mn-cs"/>
              </a:rPr>
              <a:t> D</a:t>
            </a:r>
            <a:r>
              <a:rPr lang="en-US" altLang="ja-JP" sz="1700" dirty="0">
                <a:latin typeface="Calibri" pitchFamily="34" charset="0"/>
                <a:ea typeface="ＭＳ Ｐゴシック" pitchFamily="-107" charset="-128"/>
                <a:cs typeface="+mn-cs"/>
              </a:rPr>
              <a:t>evelop Delta Differential One-way Ranging (Delta-DOR) service  </a:t>
            </a:r>
          </a:p>
          <a:p>
            <a:pPr marL="401638" lvl="1" eaLnBrk="0" hangingPunct="0">
              <a:spcBef>
                <a:spcPts val="0"/>
              </a:spcBef>
              <a:spcAft>
                <a:spcPts val="0"/>
              </a:spcAft>
              <a:buSzPct val="125000"/>
              <a:buFontTx/>
              <a:buChar char="•"/>
              <a:defRPr/>
            </a:pPr>
            <a:r>
              <a:rPr lang="en-US" altLang="ja-JP" dirty="0">
                <a:latin typeface="Calibri" pitchFamily="34" charset="0"/>
                <a:ea typeface="ＭＳ Ｐゴシック" pitchFamily="-107" charset="-128"/>
                <a:cs typeface="+mn-cs"/>
              </a:rPr>
              <a:t> </a:t>
            </a:r>
            <a:r>
              <a:rPr lang="en-US" altLang="ja-JP" sz="1500" dirty="0">
                <a:latin typeface="Calibri" pitchFamily="34" charset="0"/>
                <a:ea typeface="ＭＳ Ｐゴシック" pitchFamily="-107" charset="-128"/>
                <a:cs typeface="+mn-cs"/>
              </a:rPr>
              <a:t>Coordinate with work in other WGs (SLS/RF&amp;M, CSS/CSTS, MOIMS/Nav,  CSS/SM, SEA/SANA, </a:t>
            </a:r>
            <a:r>
              <a:rPr lang="en-US" altLang="ja-JP" sz="1500" dirty="0" smtClean="0">
                <a:latin typeface="Calibri" pitchFamily="34" charset="0"/>
                <a:ea typeface="ＭＳ Ｐゴシック" pitchFamily="-107" charset="-128"/>
                <a:cs typeface="+mn-cs"/>
              </a:rPr>
              <a:t>GFT </a:t>
            </a:r>
            <a:r>
              <a:rPr lang="en-US" altLang="ja-JP" sz="1500" dirty="0" err="1">
                <a:latin typeface="Calibri" pitchFamily="34" charset="0"/>
                <a:ea typeface="ＭＳ Ｐゴシック" pitchFamily="-107" charset="-128"/>
                <a:cs typeface="+mn-cs"/>
              </a:rPr>
              <a:t>BoF</a:t>
            </a:r>
            <a:r>
              <a:rPr lang="en-US" altLang="ja-JP" sz="1500" dirty="0">
                <a:latin typeface="Calibri" pitchFamily="34" charset="0"/>
                <a:ea typeface="ＭＳ Ｐゴシック" pitchFamily="-107" charset="-128"/>
                <a:cs typeface="+mn-cs"/>
              </a:rPr>
              <a:t>)</a:t>
            </a:r>
          </a:p>
          <a:p>
            <a:pPr marL="401638" lvl="1" eaLnBrk="0" hangingPunct="0">
              <a:spcBef>
                <a:spcPts val="0"/>
              </a:spcBef>
              <a:spcAft>
                <a:spcPts val="0"/>
              </a:spcAft>
              <a:buSzPct val="125000"/>
              <a:buFontTx/>
              <a:buChar char="•"/>
              <a:defRPr/>
            </a:pPr>
            <a:r>
              <a:rPr lang="en-US" altLang="ja-JP" sz="1500" dirty="0">
                <a:latin typeface="Calibri" pitchFamily="34" charset="0"/>
                <a:ea typeface="ＭＳ Ｐゴシック" pitchFamily="-107" charset="-128"/>
                <a:cs typeface="+mn-cs"/>
              </a:rPr>
              <a:t> Develop integrated service, interoperability points (interfaces) and related standards</a:t>
            </a:r>
            <a:endParaRPr lang="en-GB" sz="1500" dirty="0">
              <a:latin typeface="Calibri" pitchFamily="34" charset="0"/>
              <a:ea typeface="Osaka" pitchFamily="1" charset="-128"/>
              <a:cs typeface="+mn-cs"/>
            </a:endParaRPr>
          </a:p>
          <a:p>
            <a:pPr marL="0" lvl="1" indent="-457200" eaLnBrk="0" hangingPunct="0">
              <a:spcBef>
                <a:spcPts val="600"/>
              </a:spcBef>
              <a:spcAft>
                <a:spcPts val="600"/>
              </a:spcAft>
              <a:defRPr/>
            </a:pPr>
            <a:r>
              <a:rPr lang="en-GB" sz="2000" dirty="0">
                <a:latin typeface="Calibri" pitchFamily="34" charset="0"/>
                <a:ea typeface="Osaka" pitchFamily="1" charset="-128"/>
                <a:cs typeface="Times New Roman" pitchFamily="18" charset="0"/>
              </a:rPr>
              <a:t>Working Group Status:</a:t>
            </a:r>
          </a:p>
          <a:p>
            <a:pPr marL="231775" lvl="1" indent="-231775" eaLnBrk="0" hangingPunct="0">
              <a:spcBef>
                <a:spcPts val="0"/>
              </a:spcBef>
              <a:spcAft>
                <a:spcPts val="0"/>
              </a:spcAft>
              <a:buSzPct val="125000"/>
              <a:buFont typeface="Arial"/>
              <a:buChar char="•"/>
              <a:defRPr/>
            </a:pPr>
            <a:r>
              <a:rPr lang="en-GB" altLang="ja-JP" sz="1700" dirty="0">
                <a:latin typeface="Calibri" pitchFamily="34" charset="0"/>
                <a:ea typeface="ＭＳ Ｐゴシック" pitchFamily="-107" charset="-128"/>
                <a:cs typeface="+mn-cs"/>
              </a:rPr>
              <a:t>Delta-DOR Raw Data Exchange Format </a:t>
            </a:r>
            <a:r>
              <a:rPr lang="en-US" altLang="ja-JP" sz="1700" dirty="0">
                <a:latin typeface="Calibri" pitchFamily="34" charset="0"/>
                <a:ea typeface="ＭＳ Ｐゴシック" pitchFamily="-107" charset="-128"/>
                <a:cs typeface="+mn-cs"/>
              </a:rPr>
              <a:t>(RDEF) Blue Book and Delta-DOR </a:t>
            </a:r>
            <a:r>
              <a:rPr lang="en-GB" altLang="ja-JP" sz="1700" dirty="0">
                <a:latin typeface="Calibri" pitchFamily="34" charset="0"/>
                <a:ea typeface="ＭＳ Ｐゴシック" pitchFamily="-107" charset="-128"/>
                <a:cs typeface="+mn-cs"/>
              </a:rPr>
              <a:t>Green </a:t>
            </a:r>
            <a:r>
              <a:rPr lang="en-GB" altLang="ja-JP" sz="1700" dirty="0" smtClean="0">
                <a:latin typeface="Calibri" pitchFamily="34" charset="0"/>
                <a:ea typeface="ＭＳ Ｐゴシック" pitchFamily="-107" charset="-128"/>
                <a:cs typeface="+mn-cs"/>
              </a:rPr>
              <a:t>Book published.  </a:t>
            </a:r>
          </a:p>
          <a:p>
            <a:pPr marL="231775" lvl="1" indent="-231775" eaLnBrk="0" hangingPunct="0">
              <a:spcBef>
                <a:spcPts val="0"/>
              </a:spcBef>
              <a:spcAft>
                <a:spcPts val="0"/>
              </a:spcAft>
              <a:buSzPct val="125000"/>
              <a:buFont typeface="Arial"/>
              <a:buChar char="•"/>
              <a:defRPr/>
            </a:pPr>
            <a:r>
              <a:rPr lang="en-GB" altLang="ja-JP" sz="1700" dirty="0" smtClean="0">
                <a:solidFill>
                  <a:srgbClr val="FF0000"/>
                </a:solidFill>
                <a:latin typeface="Calibri" pitchFamily="34" charset="0"/>
                <a:ea typeface="ＭＳ Ｐゴシック" pitchFamily="-107" charset="-128"/>
              </a:rPr>
              <a:t>Major success: </a:t>
            </a:r>
            <a:r>
              <a:rPr lang="en-GB" altLang="ja-JP" sz="1700" dirty="0" smtClean="0">
                <a:latin typeface="Calibri" pitchFamily="34" charset="0"/>
                <a:ea typeface="ＭＳ Ｐゴシック" pitchFamily="-107" charset="-128"/>
              </a:rPr>
              <a:t>Zodiac developed D-DOR compliant open loop receiver, ESA validated it in lab and with Rosetta, India has used it operationally and JPL validated the results</a:t>
            </a:r>
            <a:endParaRPr lang="en-GB" altLang="ja-JP" sz="1700" dirty="0" smtClean="0">
              <a:latin typeface="Calibri" pitchFamily="34" charset="0"/>
              <a:ea typeface="ＭＳ Ｐゴシック" pitchFamily="-107" charset="-128"/>
              <a:cs typeface="+mn-cs"/>
            </a:endParaRPr>
          </a:p>
          <a:p>
            <a:pPr marL="231775" lvl="1" indent="-231775" eaLnBrk="0" hangingPunct="0">
              <a:spcBef>
                <a:spcPts val="0"/>
              </a:spcBef>
              <a:spcAft>
                <a:spcPts val="0"/>
              </a:spcAft>
              <a:buSzPct val="125000"/>
              <a:buFont typeface="Arial"/>
              <a:buChar char="•"/>
              <a:defRPr/>
            </a:pPr>
            <a:r>
              <a:rPr lang="en-GB" altLang="ja-JP" sz="1700" dirty="0" smtClean="0">
                <a:latin typeface="Calibri" pitchFamily="34" charset="0"/>
                <a:ea typeface="ＭＳ Ｐゴシック" pitchFamily="-107" charset="-128"/>
                <a:cs typeface="+mn-cs"/>
              </a:rPr>
              <a:t>Delta</a:t>
            </a:r>
            <a:r>
              <a:rPr lang="en-GB" altLang="ja-JP" sz="1700" dirty="0">
                <a:latin typeface="Calibri" pitchFamily="34" charset="0"/>
                <a:ea typeface="ＭＳ Ｐゴシック" pitchFamily="-107" charset="-128"/>
                <a:cs typeface="+mn-cs"/>
              </a:rPr>
              <a:t>-DOR </a:t>
            </a:r>
            <a:r>
              <a:rPr lang="en-GB" altLang="ja-JP" sz="1700" dirty="0" smtClean="0">
                <a:latin typeface="Calibri" pitchFamily="34" charset="0"/>
                <a:ea typeface="ＭＳ Ｐゴシック" pitchFamily="-107" charset="-128"/>
                <a:cs typeface="+mn-cs"/>
              </a:rPr>
              <a:t>Quasar </a:t>
            </a:r>
            <a:r>
              <a:rPr lang="en-GB" altLang="ja-JP" sz="1700" dirty="0" err="1" smtClean="0">
                <a:latin typeface="Calibri" pitchFamily="34" charset="0"/>
                <a:ea typeface="ＭＳ Ｐゴシック" pitchFamily="-107" charset="-128"/>
                <a:cs typeface="+mn-cs"/>
              </a:rPr>
              <a:t>Catalog</a:t>
            </a:r>
            <a:r>
              <a:rPr lang="en-GB" altLang="ja-JP" sz="1700" dirty="0" smtClean="0">
                <a:latin typeface="Calibri" pitchFamily="34" charset="0"/>
                <a:ea typeface="ＭＳ Ｐゴシック" pitchFamily="-107" charset="-128"/>
                <a:cs typeface="+mn-cs"/>
              </a:rPr>
              <a:t> MB drafted, Operations </a:t>
            </a:r>
            <a:r>
              <a:rPr lang="en-GB" altLang="ja-JP" sz="1700" dirty="0">
                <a:latin typeface="Calibri" pitchFamily="34" charset="0"/>
                <a:ea typeface="ＭＳ Ｐゴシック" pitchFamily="-107" charset="-128"/>
                <a:cs typeface="+mn-cs"/>
              </a:rPr>
              <a:t>Magenta Book </a:t>
            </a:r>
            <a:r>
              <a:rPr lang="en-GB" altLang="ja-JP" sz="1700" dirty="0" smtClean="0">
                <a:latin typeface="Calibri" pitchFamily="34" charset="0"/>
                <a:ea typeface="ＭＳ Ｐゴシック" pitchFamily="-107" charset="-128"/>
                <a:cs typeface="+mn-cs"/>
              </a:rPr>
              <a:t>v2 to be initiated. </a:t>
            </a:r>
          </a:p>
          <a:p>
            <a:pPr marL="231775" lvl="1" indent="-231775" eaLnBrk="0" hangingPunct="0">
              <a:spcBef>
                <a:spcPts val="0"/>
              </a:spcBef>
              <a:spcAft>
                <a:spcPts val="0"/>
              </a:spcAft>
              <a:buSzPct val="125000"/>
              <a:buFont typeface="Arial"/>
              <a:buChar char="•"/>
              <a:defRPr/>
            </a:pPr>
            <a:r>
              <a:rPr lang="en-GB" altLang="ja-JP" sz="1700" dirty="0" smtClean="0">
                <a:latin typeface="Calibri" pitchFamily="34" charset="0"/>
                <a:ea typeface="ＭＳ Ｐゴシック" pitchFamily="-107" charset="-128"/>
                <a:cs typeface="+mn-cs"/>
              </a:rPr>
              <a:t>Planning </a:t>
            </a:r>
            <a:r>
              <a:rPr lang="en-GB" altLang="ja-JP" sz="1700" dirty="0">
                <a:latin typeface="Calibri" pitchFamily="34" charset="0"/>
                <a:ea typeface="ＭＳ Ｐゴシック" pitchFamily="-107" charset="-128"/>
                <a:cs typeface="+mn-cs"/>
              </a:rPr>
              <a:t>new projects:</a:t>
            </a:r>
          </a:p>
          <a:p>
            <a:pPr marL="688975" lvl="2" indent="-231775" eaLnBrk="0" hangingPunct="0">
              <a:spcBef>
                <a:spcPts val="0"/>
              </a:spcBef>
              <a:spcAft>
                <a:spcPts val="0"/>
              </a:spcAft>
              <a:buSzPct val="125000"/>
              <a:buFont typeface="Arial"/>
              <a:buChar char="•"/>
              <a:defRPr/>
            </a:pPr>
            <a:r>
              <a:rPr lang="en-GB" altLang="ja-JP" sz="1700" dirty="0" smtClean="0">
                <a:latin typeface="Calibri" pitchFamily="34" charset="0"/>
                <a:ea typeface="ＭＳ Ｐゴシック" pitchFamily="-107" charset="-128"/>
                <a:cs typeface="+mn-cs"/>
              </a:rPr>
              <a:t>Three </a:t>
            </a:r>
            <a:r>
              <a:rPr lang="en-GB" altLang="ja-JP" sz="1700" dirty="0">
                <a:latin typeface="Calibri" pitchFamily="34" charset="0"/>
                <a:ea typeface="ＭＳ Ｐゴシック" pitchFamily="-107" charset="-128"/>
                <a:cs typeface="+mn-cs"/>
              </a:rPr>
              <a:t>year revision of </a:t>
            </a:r>
            <a:r>
              <a:rPr lang="en-GB" altLang="ja-JP" sz="1700" dirty="0" smtClean="0">
                <a:latin typeface="Calibri" pitchFamily="34" charset="0"/>
                <a:ea typeface="ＭＳ Ｐゴシック" pitchFamily="-107" charset="-128"/>
                <a:cs typeface="+mn-cs"/>
              </a:rPr>
              <a:t>D-DOR Ops MB </a:t>
            </a:r>
            <a:r>
              <a:rPr lang="en-GB" altLang="ja-JP" sz="1700" dirty="0">
                <a:latin typeface="Calibri" pitchFamily="34" charset="0"/>
                <a:ea typeface="ＭＳ Ｐゴシック" pitchFamily="-107" charset="-128"/>
                <a:cs typeface="+mn-cs"/>
              </a:rPr>
              <a:t>with new service request and quantitative criteria</a:t>
            </a:r>
          </a:p>
          <a:p>
            <a:pPr marL="688975" lvl="2" indent="-231775" eaLnBrk="0" hangingPunct="0">
              <a:spcBef>
                <a:spcPts val="0"/>
              </a:spcBef>
              <a:spcAft>
                <a:spcPts val="0"/>
              </a:spcAft>
              <a:buSzPct val="125000"/>
              <a:buFont typeface="Arial"/>
              <a:buChar char="•"/>
              <a:defRPr/>
            </a:pPr>
            <a:r>
              <a:rPr lang="en-GB" altLang="ja-JP" sz="1700" dirty="0">
                <a:latin typeface="Calibri" pitchFamily="34" charset="0"/>
                <a:ea typeface="ＭＳ Ｐゴシック" pitchFamily="-107" charset="-128"/>
                <a:cs typeface="+mn-cs"/>
              </a:rPr>
              <a:t>Revision of GB with new signal structure discussion</a:t>
            </a:r>
          </a:p>
          <a:p>
            <a:pPr marL="688975" lvl="2" indent="-231775" eaLnBrk="0" hangingPunct="0">
              <a:spcBef>
                <a:spcPts val="0"/>
              </a:spcBef>
              <a:spcAft>
                <a:spcPts val="0"/>
              </a:spcAft>
              <a:buSzPct val="125000"/>
              <a:buFont typeface="Arial"/>
              <a:buChar char="•"/>
              <a:defRPr/>
            </a:pPr>
            <a:r>
              <a:rPr lang="en-GB" altLang="ja-JP" sz="1700" dirty="0" smtClean="0">
                <a:latin typeface="Calibri" pitchFamily="34" charset="0"/>
                <a:ea typeface="ＭＳ Ｐゴシック" pitchFamily="-107" charset="-128"/>
                <a:cs typeface="+mn-cs"/>
              </a:rPr>
              <a:t>Planning </a:t>
            </a:r>
            <a:r>
              <a:rPr lang="en-GB" altLang="ja-JP" sz="1700" dirty="0">
                <a:latin typeface="Calibri" pitchFamily="34" charset="0"/>
                <a:ea typeface="ＭＳ Ｐゴシック" pitchFamily="-107" charset="-128"/>
                <a:cs typeface="+mn-cs"/>
              </a:rPr>
              <a:t>new Delta-DOR implementation architecture MB and/or signal structures BB (with RF&amp;M)</a:t>
            </a:r>
          </a:p>
          <a:p>
            <a:pPr marL="231775" lvl="1" indent="-231775" eaLnBrk="0" hangingPunct="0">
              <a:spcBef>
                <a:spcPts val="0"/>
              </a:spcBef>
              <a:spcAft>
                <a:spcPts val="0"/>
              </a:spcAft>
              <a:buSzPct val="125000"/>
              <a:buFont typeface="Arial"/>
              <a:buChar char="•"/>
              <a:defRPr/>
            </a:pPr>
            <a:r>
              <a:rPr lang="en-GB" altLang="ja-JP" sz="1700" dirty="0">
                <a:latin typeface="Calibri" pitchFamily="34" charset="0"/>
                <a:ea typeface="ＭＳ Ｐゴシック" pitchFamily="-107" charset="-128"/>
                <a:cs typeface="+mn-cs"/>
              </a:rPr>
              <a:t>CSSM coordination, expect D-DOR to be covered by next version of Service Management BB, no new issues, no discussion at this meeting</a:t>
            </a:r>
            <a:r>
              <a:rPr lang="en-GB" altLang="ja-JP" sz="1700" dirty="0" smtClean="0">
                <a:latin typeface="Calibri" pitchFamily="34" charset="0"/>
                <a:ea typeface="ＭＳ Ｐゴシック" pitchFamily="-107" charset="-128"/>
                <a:cs typeface="+mn-cs"/>
              </a:rPr>
              <a:t>. </a:t>
            </a:r>
          </a:p>
          <a:p>
            <a:pPr marL="231775" lvl="1" indent="-231775" eaLnBrk="0" hangingPunct="0">
              <a:spcBef>
                <a:spcPts val="0"/>
              </a:spcBef>
              <a:spcAft>
                <a:spcPts val="0"/>
              </a:spcAft>
              <a:buSzPct val="125000"/>
              <a:buFont typeface="Arial"/>
              <a:buChar char="•"/>
              <a:defRPr/>
            </a:pPr>
            <a:r>
              <a:rPr lang="en-US" sz="1700" dirty="0" smtClean="0">
                <a:latin typeface="Calibri" pitchFamily="34" charset="0"/>
                <a:ea typeface="ＭＳ Ｐゴシック" pitchFamily="-107" charset="-128"/>
                <a:cs typeface="+mn-cs"/>
              </a:rPr>
              <a:t>Three agencies </a:t>
            </a:r>
            <a:r>
              <a:rPr lang="en-US" sz="1700" dirty="0">
                <a:latin typeface="Calibri" pitchFamily="34" charset="0"/>
                <a:ea typeface="ＭＳ Ｐゴシック" pitchFamily="-107" charset="-128"/>
                <a:cs typeface="+mn-cs"/>
              </a:rPr>
              <a:t>(NASA, ESA, </a:t>
            </a:r>
            <a:r>
              <a:rPr lang="en-US" sz="1700" dirty="0" smtClean="0">
                <a:latin typeface="Calibri" pitchFamily="34" charset="0"/>
                <a:ea typeface="ＭＳ Ｐゴシック" pitchFamily="-107" charset="-128"/>
                <a:cs typeface="+mn-cs"/>
              </a:rPr>
              <a:t>JAXA) </a:t>
            </a:r>
            <a:r>
              <a:rPr lang="en-US" sz="1700" dirty="0">
                <a:latin typeface="Calibri" pitchFamily="34" charset="0"/>
                <a:ea typeface="ＭＳ Ｐゴシック" pitchFamily="-107" charset="-128"/>
                <a:cs typeface="+mn-cs"/>
              </a:rPr>
              <a:t>have </a:t>
            </a:r>
            <a:r>
              <a:rPr lang="en-US" sz="1700" dirty="0" smtClean="0">
                <a:latin typeface="Calibri" pitchFamily="34" charset="0"/>
                <a:ea typeface="ＭＳ Ｐゴシック" pitchFamily="-107" charset="-128"/>
                <a:cs typeface="+mn-cs"/>
              </a:rPr>
              <a:t>standard </a:t>
            </a:r>
            <a:r>
              <a:rPr lang="en-US" sz="1700" dirty="0">
                <a:latin typeface="Calibri" pitchFamily="34" charset="0"/>
                <a:ea typeface="ＭＳ Ｐゴシック" pitchFamily="-107" charset="-128"/>
                <a:cs typeface="+mn-cs"/>
              </a:rPr>
              <a:t>D-</a:t>
            </a:r>
            <a:r>
              <a:rPr lang="en-US" sz="1700" dirty="0" smtClean="0">
                <a:latin typeface="Calibri" pitchFamily="34" charset="0"/>
                <a:ea typeface="ＭＳ Ｐゴシック" pitchFamily="-107" charset="-128"/>
                <a:cs typeface="+mn-cs"/>
              </a:rPr>
              <a:t>DOR </a:t>
            </a:r>
            <a:r>
              <a:rPr lang="en-US" sz="1700" dirty="0" err="1" smtClean="0">
                <a:latin typeface="Calibri" pitchFamily="34" charset="0"/>
                <a:ea typeface="ＭＳ Ｐゴシック" pitchFamily="-107" charset="-128"/>
                <a:cs typeface="+mn-cs"/>
              </a:rPr>
              <a:t>svcs</a:t>
            </a:r>
            <a:r>
              <a:rPr lang="en-US" sz="1700" dirty="0" smtClean="0">
                <a:latin typeface="Calibri" pitchFamily="34" charset="0"/>
                <a:ea typeface="ＭＳ Ｐゴシック" pitchFamily="-107" charset="-128"/>
                <a:cs typeface="+mn-cs"/>
              </a:rPr>
              <a:t>. </a:t>
            </a:r>
            <a:r>
              <a:rPr lang="en-US" sz="1700" dirty="0" smtClean="0">
                <a:latin typeface="Calibri" pitchFamily="34" charset="0"/>
                <a:ea typeface="ＭＳ Ｐゴシック" pitchFamily="-107" charset="-128"/>
              </a:rPr>
              <a:t>Russia, </a:t>
            </a:r>
            <a:r>
              <a:rPr lang="en-US" sz="1700" dirty="0" smtClean="0">
                <a:latin typeface="Calibri" pitchFamily="34" charset="0"/>
                <a:ea typeface="ＭＳ Ｐゴシック" pitchFamily="-107" charset="-128"/>
                <a:cs typeface="+mn-cs"/>
              </a:rPr>
              <a:t>China, and </a:t>
            </a:r>
            <a:r>
              <a:rPr lang="en-US" sz="1700" dirty="0">
                <a:latin typeface="Calibri" pitchFamily="34" charset="0"/>
                <a:ea typeface="ＭＳ Ｐゴシック" pitchFamily="-107" charset="-128"/>
                <a:cs typeface="+mn-cs"/>
              </a:rPr>
              <a:t>India are developing the standardized capability too, this has been fostered by D-DOR WG interactions</a:t>
            </a:r>
            <a:endParaRPr lang="en-GB" altLang="ja-JP" sz="1700" dirty="0">
              <a:latin typeface="Calibri" pitchFamily="34" charset="0"/>
              <a:ea typeface="ＭＳ Ｐゴシック" pitchFamily="-107" charset="-128"/>
              <a:cs typeface="+mn-cs"/>
            </a:endParaRPr>
          </a:p>
        </p:txBody>
      </p:sp>
      <p:sp>
        <p:nvSpPr>
          <p:cNvPr id="24" name="Text Box 2"/>
          <p:cNvSpPr txBox="1">
            <a:spLocks noChangeArrowheads="1"/>
          </p:cNvSpPr>
          <p:nvPr/>
        </p:nvSpPr>
        <p:spPr bwMode="auto">
          <a:xfrm>
            <a:off x="1691625" y="148515"/>
            <a:ext cx="6019800" cy="400110"/>
          </a:xfrm>
          <a:prstGeom prst="rect">
            <a:avLst/>
          </a:prstGeom>
          <a:noFill/>
          <a:ln w="9525">
            <a:noFill/>
            <a:miter lim="800000"/>
            <a:headEnd/>
            <a:tailEnd/>
          </a:ln>
        </p:spPr>
        <p:txBody>
          <a:bodyPr>
            <a:spAutoFit/>
          </a:bodyPr>
          <a:lstStyle/>
          <a:p>
            <a:pPr lvl="1" algn="ctr" eaLnBrk="0" hangingPunct="0">
              <a:spcBef>
                <a:spcPct val="50000"/>
              </a:spcBef>
              <a:defRPr/>
            </a:pPr>
            <a:r>
              <a:rPr lang="en-GB" sz="2000" dirty="0">
                <a:solidFill>
                  <a:srgbClr val="000099"/>
                </a:solidFill>
                <a:effectLst>
                  <a:outerShdw blurRad="38100" dist="38100" dir="2700000" algn="tl">
                    <a:srgbClr val="000000">
                      <a:alpha val="43137"/>
                    </a:srgbClr>
                  </a:outerShdw>
                </a:effectLst>
                <a:latin typeface="Calibri" pitchFamily="34" charset="0"/>
                <a:ea typeface="Osaka" pitchFamily="1" charset="-128"/>
                <a:cs typeface="+mn-cs"/>
              </a:rPr>
              <a:t>Systems Engineering Area Report</a:t>
            </a:r>
            <a:endParaRPr lang="en-US" sz="2000" dirty="0">
              <a:solidFill>
                <a:srgbClr val="000099"/>
              </a:solidFill>
              <a:effectLst>
                <a:outerShdw blurRad="38100" dist="38100" dir="2700000" algn="tl">
                  <a:srgbClr val="000000">
                    <a:alpha val="43137"/>
                  </a:srgbClr>
                </a:outerShdw>
              </a:effectLst>
              <a:latin typeface="Calibri" pitchFamily="34" charset="0"/>
              <a:ea typeface="Osaka" pitchFamily="1" charset="-128"/>
              <a:cs typeface="+mn-cs"/>
            </a:endParaRPr>
          </a:p>
        </p:txBody>
      </p:sp>
    </p:spTree>
    <p:extLst>
      <p:ext uri="{BB962C8B-B14F-4D97-AF65-F5344CB8AC3E}">
        <p14:creationId xmlns:p14="http://schemas.microsoft.com/office/powerpoint/2010/main" val="2536545200"/>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9409" name="Text Box 3"/>
          <p:cNvSpPr txBox="1">
            <a:spLocks noChangeArrowheads="1"/>
          </p:cNvSpPr>
          <p:nvPr/>
        </p:nvSpPr>
        <p:spPr bwMode="auto">
          <a:xfrm>
            <a:off x="533400" y="838200"/>
            <a:ext cx="6781800" cy="854075"/>
          </a:xfrm>
          <a:prstGeom prst="rect">
            <a:avLst/>
          </a:prstGeom>
          <a:noFill/>
          <a:ln w="9525">
            <a:noFill/>
            <a:miter lim="800000"/>
            <a:headEnd/>
            <a:tailEnd/>
          </a:ln>
        </p:spPr>
        <p:txBody>
          <a:bodyPr>
            <a:spAutoFit/>
          </a:bodyPr>
          <a:lstStyle/>
          <a:p>
            <a:pPr eaLnBrk="0" hangingPunct="0">
              <a:spcBef>
                <a:spcPct val="50000"/>
              </a:spcBef>
            </a:pPr>
            <a:endParaRPr lang="en-US" sz="2000">
              <a:solidFill>
                <a:srgbClr val="CC0000"/>
              </a:solidFill>
              <a:latin typeface="Calibri" pitchFamily="34" charset="0"/>
              <a:ea typeface="ＭＳ Ｐゴシック" charset="-128"/>
            </a:endParaRPr>
          </a:p>
          <a:p>
            <a:pPr eaLnBrk="0" hangingPunct="0">
              <a:spcBef>
                <a:spcPct val="50000"/>
              </a:spcBef>
            </a:pPr>
            <a:endParaRPr lang="en-GB" sz="2000">
              <a:solidFill>
                <a:srgbClr val="CC0000"/>
              </a:solidFill>
              <a:latin typeface="Calibri" pitchFamily="34" charset="0"/>
              <a:ea typeface="ＭＳ Ｐゴシック" charset="-128"/>
            </a:endParaRPr>
          </a:p>
        </p:txBody>
      </p:sp>
      <p:sp>
        <p:nvSpPr>
          <p:cNvPr id="2" name="Title 1"/>
          <p:cNvSpPr>
            <a:spLocks noGrp="1"/>
          </p:cNvSpPr>
          <p:nvPr>
            <p:ph type="title"/>
          </p:nvPr>
        </p:nvSpPr>
        <p:spPr>
          <a:xfrm>
            <a:off x="457200" y="126170"/>
            <a:ext cx="8229600" cy="1143000"/>
          </a:xfrm>
        </p:spPr>
        <p:txBody>
          <a:bodyPr/>
          <a:lstStyle/>
          <a:p>
            <a:r>
              <a:rPr lang="en-GB" sz="2800" dirty="0">
                <a:latin typeface="Calibri" pitchFamily="34" charset="0"/>
              </a:rPr>
              <a:t>Systems Engineering Area </a:t>
            </a:r>
            <a:endParaRPr lang="en-US" dirty="0"/>
          </a:p>
        </p:txBody>
      </p:sp>
      <p:sp>
        <p:nvSpPr>
          <p:cNvPr id="3" name="Content Placeholder 2"/>
          <p:cNvSpPr>
            <a:spLocks noGrp="1"/>
          </p:cNvSpPr>
          <p:nvPr>
            <p:ph idx="1"/>
          </p:nvPr>
        </p:nvSpPr>
        <p:spPr>
          <a:xfrm>
            <a:off x="457200" y="817460"/>
            <a:ext cx="8229600" cy="5799155"/>
          </a:xfrm>
        </p:spPr>
        <p:txBody>
          <a:bodyPr/>
          <a:lstStyle/>
          <a:p>
            <a:pPr marL="0" lvl="1" indent="0">
              <a:spcBef>
                <a:spcPts val="600"/>
              </a:spcBef>
              <a:spcAft>
                <a:spcPts val="600"/>
              </a:spcAft>
              <a:buNone/>
              <a:defRPr/>
            </a:pPr>
            <a:r>
              <a:rPr lang="en-US" sz="2400" dirty="0">
                <a:solidFill>
                  <a:srgbClr val="000099"/>
                </a:solidFill>
                <a:effectLst>
                  <a:outerShdw blurRad="38100" dist="38100" dir="2700000" algn="tl">
                    <a:srgbClr val="C0C0C0"/>
                  </a:outerShdw>
                </a:effectLst>
                <a:latin typeface="Calibri"/>
                <a:cs typeface="Calibri"/>
              </a:rPr>
              <a:t>Timeline Data Exchange </a:t>
            </a:r>
            <a:r>
              <a:rPr lang="en-US" sz="2400" dirty="0" err="1">
                <a:solidFill>
                  <a:srgbClr val="000099"/>
                </a:solidFill>
                <a:effectLst>
                  <a:outerShdw blurRad="38100" dist="38100" dir="2700000" algn="tl">
                    <a:srgbClr val="C0C0C0"/>
                  </a:outerShdw>
                </a:effectLst>
                <a:latin typeface="Calibri"/>
                <a:cs typeface="Calibri"/>
              </a:rPr>
              <a:t>BoF</a:t>
            </a:r>
            <a:endParaRPr lang="en-US" sz="1800" dirty="0">
              <a:solidFill>
                <a:srgbClr val="000099"/>
              </a:solidFill>
              <a:effectLst>
                <a:outerShdw blurRad="38100" dist="38100" dir="2700000" algn="tl">
                  <a:srgbClr val="C0C0C0"/>
                </a:outerShdw>
              </a:effectLst>
              <a:latin typeface="Calibri"/>
              <a:cs typeface="Calibri"/>
            </a:endParaRPr>
          </a:p>
          <a:p>
            <a:pPr marL="0" lvl="1" indent="0">
              <a:spcBef>
                <a:spcPts val="600"/>
              </a:spcBef>
              <a:spcAft>
                <a:spcPts val="600"/>
              </a:spcAft>
              <a:buNone/>
              <a:defRPr/>
            </a:pPr>
            <a:r>
              <a:rPr lang="en-GB" sz="2000" dirty="0" smtClean="0">
                <a:latin typeface="Calibri"/>
                <a:cs typeface="Calibri"/>
              </a:rPr>
              <a:t>Goals of Fall Technical Meeting: </a:t>
            </a:r>
            <a:endParaRPr lang="en-GB" sz="2000" dirty="0">
              <a:latin typeface="Calibri"/>
              <a:cs typeface="Calibri"/>
            </a:endParaRPr>
          </a:p>
          <a:p>
            <a:pPr marL="0" lvl="1">
              <a:spcBef>
                <a:spcPts val="0"/>
              </a:spcBef>
              <a:spcAft>
                <a:spcPts val="0"/>
              </a:spcAft>
              <a:defRPr/>
            </a:pPr>
            <a:r>
              <a:rPr lang="en-US" sz="2000" dirty="0" smtClean="0">
                <a:latin typeface="Calibri"/>
                <a:cs typeface="Calibri"/>
              </a:rPr>
              <a:t>Review</a:t>
            </a:r>
            <a:r>
              <a:rPr lang="en-US" sz="2000" dirty="0">
                <a:latin typeface="Calibri"/>
                <a:cs typeface="Calibri"/>
              </a:rPr>
              <a:t>, discuss, and </a:t>
            </a:r>
            <a:r>
              <a:rPr lang="en-US" sz="2000" dirty="0" smtClean="0">
                <a:latin typeface="Calibri"/>
                <a:cs typeface="Calibri"/>
              </a:rPr>
              <a:t>plan future work</a:t>
            </a:r>
          </a:p>
          <a:p>
            <a:pPr marL="0" lvl="1">
              <a:spcBef>
                <a:spcPts val="0"/>
              </a:spcBef>
              <a:spcAft>
                <a:spcPts val="0"/>
              </a:spcAft>
              <a:defRPr/>
            </a:pPr>
            <a:endParaRPr lang="en-GB" sz="1800" dirty="0" smtClean="0">
              <a:latin typeface="Calibri"/>
              <a:ea typeface="ＭＳ Ｐゴシック" pitchFamily="-107" charset="-128"/>
              <a:cs typeface="Calibri"/>
            </a:endParaRPr>
          </a:p>
          <a:p>
            <a:pPr marL="0" lvl="1">
              <a:spcBef>
                <a:spcPts val="0"/>
              </a:spcBef>
              <a:spcAft>
                <a:spcPts val="0"/>
              </a:spcAft>
              <a:defRPr/>
            </a:pPr>
            <a:endParaRPr lang="en-GB" sz="1800" dirty="0">
              <a:latin typeface="Calibri"/>
              <a:ea typeface="ＭＳ Ｐゴシック" pitchFamily="-107" charset="-128"/>
              <a:cs typeface="Calibri"/>
            </a:endParaRPr>
          </a:p>
          <a:p>
            <a:pPr marL="0" lvl="1" indent="0">
              <a:spcBef>
                <a:spcPts val="0"/>
              </a:spcBef>
              <a:spcAft>
                <a:spcPts val="0"/>
              </a:spcAft>
              <a:buNone/>
              <a:defRPr/>
            </a:pPr>
            <a:r>
              <a:rPr lang="en-GB" sz="2000" dirty="0" smtClean="0">
                <a:latin typeface="Calibri"/>
                <a:cs typeface="Calibri"/>
              </a:rPr>
              <a:t>Status:</a:t>
            </a:r>
          </a:p>
          <a:p>
            <a:pPr marL="342900" lvl="1" indent="-342900">
              <a:spcBef>
                <a:spcPts val="0"/>
              </a:spcBef>
              <a:spcAft>
                <a:spcPts val="0"/>
              </a:spcAft>
              <a:defRPr/>
            </a:pPr>
            <a:r>
              <a:rPr lang="en-GB" sz="1800" dirty="0" smtClean="0">
                <a:latin typeface="Calibri"/>
                <a:cs typeface="Calibri"/>
              </a:rPr>
              <a:t>Draft Charter has been edited; needs one final set of edits before submission</a:t>
            </a:r>
          </a:p>
          <a:p>
            <a:pPr marL="342900" lvl="1" indent="-342900">
              <a:spcBef>
                <a:spcPts val="0"/>
              </a:spcBef>
              <a:spcAft>
                <a:spcPts val="0"/>
              </a:spcAft>
              <a:defRPr/>
            </a:pPr>
            <a:r>
              <a:rPr lang="en-GB" sz="1800" dirty="0" smtClean="0">
                <a:latin typeface="Calibri"/>
                <a:cs typeface="Calibri"/>
              </a:rPr>
              <a:t>Discussed how to progress the work within CCSDS</a:t>
            </a:r>
            <a:endParaRPr lang="en-GB" sz="1600" dirty="0" smtClean="0">
              <a:latin typeface="Calibri"/>
              <a:cs typeface="Calibri"/>
            </a:endParaRPr>
          </a:p>
          <a:p>
            <a:pPr marL="342900" lvl="1" indent="-342900">
              <a:spcBef>
                <a:spcPts val="0"/>
              </a:spcBef>
              <a:spcAft>
                <a:spcPts val="0"/>
              </a:spcAft>
              <a:defRPr/>
            </a:pPr>
            <a:r>
              <a:rPr lang="en-GB" sz="1800" dirty="0" smtClean="0">
                <a:latin typeface="Calibri"/>
                <a:cs typeface="Calibri"/>
              </a:rPr>
              <a:t>TDE wishes to ensure that the work has a CCSDS presence</a:t>
            </a:r>
            <a:endParaRPr lang="en-GB" sz="2000" dirty="0" smtClean="0">
              <a:latin typeface="Calibri"/>
              <a:cs typeface="Calibri"/>
            </a:endParaRPr>
          </a:p>
          <a:p>
            <a:pPr marL="688975" lvl="2" indent="-342900">
              <a:spcBef>
                <a:spcPts val="0"/>
              </a:spcBef>
              <a:spcAft>
                <a:spcPts val="0"/>
              </a:spcAft>
              <a:defRPr/>
            </a:pPr>
            <a:r>
              <a:rPr lang="en-GB" sz="1600" dirty="0" smtClean="0">
                <a:latin typeface="Calibri"/>
                <a:cs typeface="Calibri"/>
              </a:rPr>
              <a:t>It appears that this work provides a </a:t>
            </a:r>
            <a:r>
              <a:rPr lang="en-GB" sz="1600" dirty="0" smtClean="0">
                <a:latin typeface="Calibri"/>
                <a:cs typeface="Calibri"/>
              </a:rPr>
              <a:t>data </a:t>
            </a:r>
            <a:r>
              <a:rPr lang="en-GB" sz="1600" dirty="0" smtClean="0">
                <a:latin typeface="Calibri"/>
                <a:cs typeface="Calibri"/>
              </a:rPr>
              <a:t>exchange </a:t>
            </a:r>
            <a:r>
              <a:rPr lang="en-GB" sz="1600" dirty="0" smtClean="0">
                <a:latin typeface="Calibri"/>
                <a:cs typeface="Calibri"/>
              </a:rPr>
              <a:t>format with unique features </a:t>
            </a:r>
            <a:r>
              <a:rPr lang="en-GB" sz="1600" dirty="0" smtClean="0">
                <a:latin typeface="Calibri"/>
                <a:cs typeface="Calibri"/>
              </a:rPr>
              <a:t>that other WGs have identified as being of value </a:t>
            </a:r>
            <a:r>
              <a:rPr lang="en-GB" sz="1600" dirty="0" smtClean="0">
                <a:latin typeface="Calibri"/>
                <a:cs typeface="Calibri"/>
              </a:rPr>
              <a:t>(especially </a:t>
            </a:r>
            <a:r>
              <a:rPr lang="en-GB" sz="1600" dirty="0" err="1" smtClean="0">
                <a:latin typeface="Calibri"/>
                <a:cs typeface="Calibri"/>
              </a:rPr>
              <a:t>Nav</a:t>
            </a:r>
            <a:r>
              <a:rPr lang="en-GB" sz="1600" dirty="0" smtClean="0">
                <a:latin typeface="Calibri"/>
                <a:cs typeface="Calibri"/>
              </a:rPr>
              <a:t>, SM)</a:t>
            </a:r>
          </a:p>
          <a:p>
            <a:pPr marL="688975" lvl="2" indent="-342900">
              <a:spcBef>
                <a:spcPts val="0"/>
              </a:spcBef>
              <a:spcAft>
                <a:spcPts val="0"/>
              </a:spcAft>
              <a:defRPr/>
            </a:pPr>
            <a:r>
              <a:rPr lang="en-GB" sz="1600" dirty="0" smtClean="0">
                <a:latin typeface="Calibri"/>
                <a:cs typeface="Calibri"/>
              </a:rPr>
              <a:t>Propose development of a WG with only one product, a TDE Orange Book data format</a:t>
            </a:r>
          </a:p>
          <a:p>
            <a:pPr marL="688975" lvl="2" indent="-342900">
              <a:spcBef>
                <a:spcPts val="0"/>
              </a:spcBef>
              <a:spcAft>
                <a:spcPts val="0"/>
              </a:spcAft>
              <a:defRPr/>
            </a:pPr>
            <a:r>
              <a:rPr lang="en-GB" sz="1600" dirty="0" smtClean="0">
                <a:latin typeface="Calibri"/>
                <a:cs typeface="Calibri"/>
              </a:rPr>
              <a:t>Combined NASA </a:t>
            </a:r>
            <a:r>
              <a:rPr lang="en-GB" sz="1600" dirty="0" smtClean="0">
                <a:latin typeface="Calibri"/>
                <a:cs typeface="Calibri"/>
              </a:rPr>
              <a:t>/ ESA </a:t>
            </a:r>
            <a:r>
              <a:rPr lang="en-GB" sz="1600" dirty="0" smtClean="0">
                <a:latin typeface="Calibri"/>
                <a:cs typeface="Calibri"/>
              </a:rPr>
              <a:t>team believes that a </a:t>
            </a:r>
            <a:r>
              <a:rPr lang="en-GB" sz="1600" dirty="0" smtClean="0">
                <a:latin typeface="Calibri"/>
                <a:cs typeface="Calibri"/>
              </a:rPr>
              <a:t>draft OB </a:t>
            </a:r>
            <a:r>
              <a:rPr lang="en-GB" sz="1600" dirty="0" smtClean="0">
                <a:latin typeface="Calibri"/>
                <a:cs typeface="Calibri"/>
              </a:rPr>
              <a:t>can be produced by the Spring meeting and completed by next fall</a:t>
            </a:r>
          </a:p>
          <a:p>
            <a:pPr marL="342900" lvl="1" indent="-342900">
              <a:spcBef>
                <a:spcPts val="0"/>
              </a:spcBef>
              <a:spcAft>
                <a:spcPts val="0"/>
              </a:spcAft>
              <a:defRPr/>
            </a:pPr>
            <a:r>
              <a:rPr lang="en-US" sz="1800" dirty="0">
                <a:latin typeface="Calibri"/>
                <a:cs typeface="Calibri"/>
              </a:rPr>
              <a:t>Work </a:t>
            </a:r>
            <a:r>
              <a:rPr lang="en-US" sz="1800" dirty="0" smtClean="0">
                <a:latin typeface="Calibri"/>
                <a:cs typeface="Calibri"/>
              </a:rPr>
              <a:t>to date is focused Measurement Timeline and did </a:t>
            </a:r>
            <a:r>
              <a:rPr lang="en-US" sz="1800" dirty="0">
                <a:latin typeface="Calibri"/>
                <a:cs typeface="Calibri"/>
              </a:rPr>
              <a:t>not </a:t>
            </a:r>
            <a:r>
              <a:rPr lang="en-US" sz="1800" dirty="0">
                <a:latin typeface="Calibri"/>
                <a:cs typeface="Calibri"/>
              </a:rPr>
              <a:t>yet cover Activity </a:t>
            </a:r>
            <a:r>
              <a:rPr lang="en-US" sz="1800" dirty="0" smtClean="0">
                <a:latin typeface="Calibri"/>
                <a:cs typeface="Calibri"/>
              </a:rPr>
              <a:t>or other Timeline types</a:t>
            </a:r>
          </a:p>
          <a:p>
            <a:pPr marL="342900" lvl="1" indent="-342900">
              <a:spcBef>
                <a:spcPts val="0"/>
              </a:spcBef>
              <a:spcAft>
                <a:spcPts val="0"/>
              </a:spcAft>
              <a:defRPr/>
            </a:pPr>
            <a:r>
              <a:rPr lang="en-GB" sz="1800" dirty="0" smtClean="0">
                <a:latin typeface="Calibri"/>
                <a:cs typeface="Calibri"/>
              </a:rPr>
              <a:t>Planning </a:t>
            </a:r>
            <a:r>
              <a:rPr lang="en-GB" sz="1800" dirty="0">
                <a:latin typeface="Calibri"/>
                <a:cs typeface="Calibri"/>
              </a:rPr>
              <a:t>for technical </a:t>
            </a:r>
            <a:r>
              <a:rPr lang="en-GB" sz="1800" dirty="0" err="1" smtClean="0">
                <a:latin typeface="Calibri"/>
                <a:cs typeface="Calibri"/>
              </a:rPr>
              <a:t>telecons</a:t>
            </a:r>
            <a:r>
              <a:rPr lang="en-GB" sz="1800" dirty="0" smtClean="0">
                <a:latin typeface="Calibri"/>
                <a:cs typeface="Calibri"/>
              </a:rPr>
              <a:t> and possible face-to-face </a:t>
            </a:r>
            <a:r>
              <a:rPr lang="en-GB" sz="1800" dirty="0" smtClean="0">
                <a:latin typeface="Calibri"/>
                <a:cs typeface="Calibri"/>
              </a:rPr>
              <a:t>meetings</a:t>
            </a:r>
            <a:endParaRPr lang="en-GB" sz="1800" dirty="0" smtClean="0">
              <a:latin typeface="Calibri"/>
              <a:cs typeface="Calibri"/>
            </a:endParaRPr>
          </a:p>
          <a:p>
            <a:pPr marL="342900" lvl="1" indent="-342900">
              <a:spcBef>
                <a:spcPts val="0"/>
              </a:spcBef>
              <a:spcAft>
                <a:spcPts val="0"/>
              </a:spcAft>
              <a:defRPr/>
            </a:pPr>
            <a:endParaRPr lang="en-US" altLang="ja-JP" sz="1800" u="sng" dirty="0" smtClean="0">
              <a:latin typeface="Calibri" pitchFamily="34" charset="0"/>
              <a:ea typeface="ＭＳ Ｐゴシック" pitchFamily="-107" charset="-128"/>
            </a:endParaRPr>
          </a:p>
          <a:p>
            <a:pPr marL="342900" lvl="1" indent="-342900">
              <a:spcBef>
                <a:spcPts val="0"/>
              </a:spcBef>
              <a:spcAft>
                <a:spcPts val="0"/>
              </a:spcAft>
              <a:defRPr/>
            </a:pPr>
            <a:r>
              <a:rPr lang="en-US" altLang="ja-JP" sz="1800" u="sng" dirty="0" smtClean="0">
                <a:latin typeface="Calibri" pitchFamily="34" charset="0"/>
                <a:ea typeface="ＭＳ Ｐゴシック" pitchFamily="-107" charset="-128"/>
              </a:rPr>
              <a:t>Resolution</a:t>
            </a:r>
            <a:r>
              <a:rPr lang="en-US" altLang="ja-JP" sz="1800" u="sng" dirty="0">
                <a:latin typeface="Calibri" pitchFamily="34" charset="0"/>
                <a:ea typeface="ＭＳ Ｐゴシック" pitchFamily="-107" charset="-128"/>
              </a:rPr>
              <a:t>: </a:t>
            </a:r>
            <a:r>
              <a:rPr lang="en-US" altLang="ja-JP" sz="1800" u="sng" dirty="0" smtClean="0">
                <a:latin typeface="Calibri" pitchFamily="34" charset="0"/>
                <a:ea typeface="ＭＳ Ｐゴシック" pitchFamily="-107" charset="-128"/>
              </a:rPr>
              <a:t>TDE </a:t>
            </a:r>
            <a:r>
              <a:rPr lang="en-US" altLang="ja-JP" sz="1800" u="sng" dirty="0" err="1" smtClean="0">
                <a:latin typeface="Calibri" pitchFamily="34" charset="0"/>
                <a:ea typeface="ＭＳ Ｐゴシック" pitchFamily="-107" charset="-128"/>
              </a:rPr>
              <a:t>BoF</a:t>
            </a:r>
            <a:r>
              <a:rPr lang="en-US" altLang="ja-JP" sz="1800" u="sng" dirty="0" smtClean="0">
                <a:latin typeface="Calibri" pitchFamily="34" charset="0"/>
                <a:ea typeface="ＭＳ Ｐゴシック" pitchFamily="-107" charset="-128"/>
              </a:rPr>
              <a:t> wishes </a:t>
            </a:r>
            <a:r>
              <a:rPr lang="en-US" altLang="ja-JP" sz="1800" u="sng" dirty="0">
                <a:latin typeface="Calibri" pitchFamily="34" charset="0"/>
                <a:ea typeface="ＭＳ Ｐゴシック" pitchFamily="-107" charset="-128"/>
              </a:rPr>
              <a:t>to request </a:t>
            </a:r>
            <a:r>
              <a:rPr lang="en-US" altLang="ja-JP" sz="1800" u="sng" dirty="0" smtClean="0">
                <a:latin typeface="Calibri" pitchFamily="34" charset="0"/>
                <a:ea typeface="ＭＳ Ｐゴシック" pitchFamily="-107" charset="-128"/>
              </a:rPr>
              <a:t>permission to become a WG with one specific product, a TDE Orange Book</a:t>
            </a:r>
            <a:endParaRPr lang="en-GB" altLang="ja-JP" sz="1800" u="sng" dirty="0">
              <a:latin typeface="Calibri" pitchFamily="34" charset="0"/>
              <a:ea typeface="ＭＳ Ｐゴシック" pitchFamily="-107" charset="-128"/>
            </a:endParaRPr>
          </a:p>
          <a:p>
            <a:pPr marL="0" lvl="1" indent="0">
              <a:spcBef>
                <a:spcPts val="0"/>
              </a:spcBef>
              <a:spcAft>
                <a:spcPts val="0"/>
              </a:spcAft>
              <a:buNone/>
              <a:defRPr/>
            </a:pPr>
            <a:endParaRPr lang="en-GB" sz="1800" b="0" dirty="0" smtClean="0">
              <a:latin typeface="Calibri"/>
              <a:cs typeface="Calibri"/>
            </a:endParaRPr>
          </a:p>
        </p:txBody>
      </p:sp>
    </p:spTree>
    <p:extLst>
      <p:ext uri="{BB962C8B-B14F-4D97-AF65-F5344CB8AC3E}">
        <p14:creationId xmlns:p14="http://schemas.microsoft.com/office/powerpoint/2010/main" val="2415929626"/>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24" name="Text Box 5"/>
          <p:cNvSpPr txBox="1">
            <a:spLocks noChangeArrowheads="1"/>
          </p:cNvSpPr>
          <p:nvPr/>
        </p:nvSpPr>
        <p:spPr bwMode="auto">
          <a:xfrm>
            <a:off x="424260" y="797341"/>
            <a:ext cx="8416770" cy="5896486"/>
          </a:xfrm>
          <a:prstGeom prst="rect">
            <a:avLst/>
          </a:prstGeom>
          <a:noFill/>
          <a:ln w="9525">
            <a:noFill/>
            <a:miter lim="800000"/>
            <a:headEnd/>
            <a:tailEnd/>
          </a:ln>
        </p:spPr>
        <p:txBody>
          <a:bodyPr wrap="square">
            <a:spAutoFit/>
          </a:bodyPr>
          <a:lstStyle/>
          <a:p>
            <a:pPr eaLnBrk="0" hangingPunct="0">
              <a:spcBef>
                <a:spcPct val="10000"/>
              </a:spcBef>
              <a:spcAft>
                <a:spcPct val="10000"/>
              </a:spcAft>
              <a:defRPr/>
            </a:pPr>
            <a:r>
              <a:rPr lang="en-US" sz="2000" dirty="0" smtClean="0">
                <a:effectLst>
                  <a:outerShdw blurRad="38100" dist="38100" dir="2700000" algn="tl">
                    <a:srgbClr val="C0C0C0"/>
                  </a:outerShdw>
                </a:effectLst>
                <a:latin typeface="Calibri" pitchFamily="34" charset="0"/>
                <a:ea typeface="ＭＳ Ｐゴシック" charset="-128"/>
              </a:rPr>
              <a:t>System Architecture </a:t>
            </a:r>
            <a:r>
              <a:rPr lang="en-US" sz="2000" dirty="0" err="1" smtClean="0">
                <a:effectLst>
                  <a:outerShdw blurRad="38100" dist="38100" dir="2700000" algn="tl">
                    <a:srgbClr val="C0C0C0"/>
                  </a:outerShdw>
                </a:effectLst>
                <a:latin typeface="Calibri" pitchFamily="34" charset="0"/>
                <a:ea typeface="ＭＳ Ｐゴシック" charset="-128"/>
              </a:rPr>
              <a:t>BoF</a:t>
            </a:r>
            <a:r>
              <a:rPr lang="en-US" sz="2000" dirty="0" smtClean="0">
                <a:effectLst>
                  <a:outerShdw blurRad="38100" dist="38100" dir="2700000" algn="tl">
                    <a:srgbClr val="C0C0C0"/>
                  </a:outerShdw>
                </a:effectLst>
                <a:latin typeface="Calibri" pitchFamily="34" charset="0"/>
                <a:ea typeface="ＭＳ Ｐゴシック" charset="-128"/>
              </a:rPr>
              <a:t> (SAWG restart)</a:t>
            </a:r>
            <a:endParaRPr lang="en-US" sz="2000" dirty="0">
              <a:effectLst>
                <a:outerShdw blurRad="38100" dist="38100" dir="2700000" algn="tl">
                  <a:srgbClr val="C0C0C0"/>
                </a:outerShdw>
              </a:effectLst>
              <a:latin typeface="Calibri" pitchFamily="34" charset="0"/>
              <a:ea typeface="ＭＳ Ｐゴシック" charset="-128"/>
            </a:endParaRPr>
          </a:p>
          <a:p>
            <a:pPr marL="457200" indent="-457200" eaLnBrk="0" hangingPunct="0">
              <a:buFont typeface="Arial" charset="0"/>
              <a:buNone/>
              <a:defRPr/>
            </a:pPr>
            <a:r>
              <a:rPr lang="en-GB" sz="1800" dirty="0">
                <a:latin typeface="Calibri" pitchFamily="34" charset="0"/>
                <a:ea typeface="ＭＳ Ｐゴシック" charset="-128"/>
                <a:cs typeface="Times New Roman" pitchFamily="18" charset="0"/>
              </a:rPr>
              <a:t>Goals: </a:t>
            </a:r>
          </a:p>
          <a:p>
            <a:pPr marL="457200" indent="-457200" eaLnBrk="0" hangingPunct="0">
              <a:buFontTx/>
              <a:buChar char="•"/>
              <a:defRPr/>
            </a:pPr>
            <a:r>
              <a:rPr lang="en-US" altLang="ja-JP" dirty="0" smtClean="0">
                <a:latin typeface="Calibri" pitchFamily="34" charset="0"/>
                <a:ea typeface="ＭＳ Ｐゴシック" charset="-128"/>
              </a:rPr>
              <a:t>Create CCSDS Reference Architecture for CMC </a:t>
            </a:r>
            <a:r>
              <a:rPr lang="en-US" altLang="ja-JP" dirty="0" smtClean="0">
                <a:latin typeface="Calibri" pitchFamily="34" charset="0"/>
                <a:ea typeface="ＭＳ Ｐゴシック" charset="-128"/>
              </a:rPr>
              <a:t>(“cartoon” and formal model) </a:t>
            </a:r>
            <a:r>
              <a:rPr lang="en-US" altLang="ja-JP" dirty="0" smtClean="0">
                <a:solidFill>
                  <a:srgbClr val="FF0000"/>
                </a:solidFill>
                <a:latin typeface="Calibri" pitchFamily="34" charset="0"/>
                <a:ea typeface="ＭＳ Ｐゴシック" charset="-128"/>
              </a:rPr>
              <a:t>1.5 WY</a:t>
            </a:r>
            <a:endParaRPr lang="en-US" altLang="ja-JP" dirty="0" smtClean="0">
              <a:solidFill>
                <a:srgbClr val="FF0000"/>
              </a:solidFill>
              <a:latin typeface="Calibri" pitchFamily="34" charset="0"/>
              <a:ea typeface="ＭＳ Ｐゴシック" charset="-128"/>
            </a:endParaRPr>
          </a:p>
          <a:p>
            <a:pPr marL="457200" indent="-457200" eaLnBrk="0" hangingPunct="0">
              <a:buFontTx/>
              <a:buChar char="•"/>
              <a:defRPr/>
            </a:pPr>
            <a:r>
              <a:rPr lang="en-US" dirty="0">
                <a:latin typeface="Calibri" pitchFamily="34" charset="0"/>
                <a:ea typeface="ＭＳ Ｐゴシック" charset="-128"/>
              </a:rPr>
              <a:t>Develop a formal ontology for CCSDS and related XML schema </a:t>
            </a:r>
            <a:r>
              <a:rPr lang="en-US" dirty="0" smtClean="0">
                <a:latin typeface="Calibri" pitchFamily="34" charset="0"/>
                <a:ea typeface="ＭＳ Ｐゴシック" charset="-128"/>
              </a:rPr>
              <a:t>guidelines </a:t>
            </a:r>
            <a:r>
              <a:rPr lang="en-US" dirty="0" smtClean="0">
                <a:solidFill>
                  <a:srgbClr val="FF0000"/>
                </a:solidFill>
                <a:latin typeface="Calibri" pitchFamily="34" charset="0"/>
                <a:ea typeface="ＭＳ Ｐゴシック" charset="-128"/>
              </a:rPr>
              <a:t>2+ WY</a:t>
            </a:r>
            <a:endParaRPr lang="en-US" dirty="0">
              <a:solidFill>
                <a:srgbClr val="FF0000"/>
              </a:solidFill>
              <a:latin typeface="Calibri" pitchFamily="34" charset="0"/>
              <a:ea typeface="ＭＳ Ｐゴシック" charset="-128"/>
            </a:endParaRPr>
          </a:p>
          <a:p>
            <a:pPr marL="457200" indent="-457200" eaLnBrk="0" hangingPunct="0">
              <a:buFontTx/>
              <a:buChar char="•"/>
              <a:defRPr/>
            </a:pPr>
            <a:r>
              <a:rPr lang="en-US" dirty="0" smtClean="0">
                <a:latin typeface="Calibri" pitchFamily="34" charset="0"/>
                <a:ea typeface="ＭＳ Ｐゴシック" charset="-128"/>
              </a:rPr>
              <a:t>Refresh </a:t>
            </a:r>
            <a:r>
              <a:rPr lang="en-US" dirty="0" smtClean="0">
                <a:latin typeface="Calibri" pitchFamily="34" charset="0"/>
                <a:ea typeface="ＭＳ Ｐゴシック" charset="-128"/>
              </a:rPr>
              <a:t>Reference Architecture for Space Data Systems (RASDS</a:t>
            </a:r>
            <a:r>
              <a:rPr lang="en-US" dirty="0" smtClean="0">
                <a:latin typeface="Calibri" pitchFamily="34" charset="0"/>
                <a:ea typeface="ＭＳ Ｐゴシック" charset="-128"/>
              </a:rPr>
              <a:t>)  </a:t>
            </a:r>
            <a:r>
              <a:rPr lang="en-US" dirty="0" smtClean="0">
                <a:solidFill>
                  <a:srgbClr val="FF0000"/>
                </a:solidFill>
                <a:latin typeface="Calibri" pitchFamily="34" charset="0"/>
                <a:ea typeface="ＭＳ Ｐゴシック" charset="-128"/>
              </a:rPr>
              <a:t>1-2 WY</a:t>
            </a:r>
            <a:endParaRPr lang="en-US" dirty="0" smtClean="0">
              <a:solidFill>
                <a:srgbClr val="FF0000"/>
              </a:solidFill>
              <a:latin typeface="Calibri" pitchFamily="34" charset="0"/>
              <a:ea typeface="ＭＳ Ｐゴシック" charset="-128"/>
            </a:endParaRPr>
          </a:p>
          <a:p>
            <a:pPr marL="457200" indent="-457200" eaLnBrk="0" hangingPunct="0">
              <a:buFontTx/>
              <a:buChar char="•"/>
              <a:defRPr/>
            </a:pPr>
            <a:r>
              <a:rPr lang="en-US" dirty="0" smtClean="0">
                <a:latin typeface="Calibri" pitchFamily="34" charset="0"/>
                <a:ea typeface="ＭＳ Ｐゴシック" charset="-128"/>
              </a:rPr>
              <a:t>Develop </a:t>
            </a:r>
            <a:r>
              <a:rPr lang="en-US" dirty="0" smtClean="0">
                <a:latin typeface="Calibri" pitchFamily="34" charset="0"/>
                <a:ea typeface="ＭＳ Ｐゴシック" charset="-128"/>
              </a:rPr>
              <a:t>a process for sustaining the reference architecture, ontology and </a:t>
            </a:r>
            <a:r>
              <a:rPr lang="en-US" dirty="0" smtClean="0">
                <a:latin typeface="Calibri" pitchFamily="34" charset="0"/>
                <a:ea typeface="ＭＳ Ｐゴシック" charset="-128"/>
              </a:rPr>
              <a:t>schema </a:t>
            </a:r>
            <a:r>
              <a:rPr lang="en-US" dirty="0" smtClean="0">
                <a:solidFill>
                  <a:srgbClr val="FF0000"/>
                </a:solidFill>
                <a:latin typeface="Calibri" pitchFamily="34" charset="0"/>
                <a:ea typeface="ＭＳ Ｐゴシック" charset="-128"/>
              </a:rPr>
              <a:t>0.5 WY</a:t>
            </a:r>
            <a:endParaRPr lang="en-GB" dirty="0">
              <a:solidFill>
                <a:srgbClr val="FF0000"/>
              </a:solidFill>
              <a:latin typeface="Calibri" pitchFamily="34" charset="0"/>
              <a:ea typeface="ＭＳ Ｐゴシック" charset="-128"/>
            </a:endParaRPr>
          </a:p>
          <a:p>
            <a:pPr marL="457200" indent="-457200" eaLnBrk="0" hangingPunct="0">
              <a:defRPr/>
            </a:pPr>
            <a:r>
              <a:rPr lang="en-GB" sz="1800" dirty="0" err="1" smtClean="0">
                <a:latin typeface="Calibri" pitchFamily="34" charset="0"/>
                <a:ea typeface="ＭＳ Ｐゴシック" charset="-128"/>
              </a:rPr>
              <a:t>BoF</a:t>
            </a:r>
            <a:r>
              <a:rPr lang="en-GB" sz="1800" dirty="0" smtClean="0">
                <a:latin typeface="Calibri" pitchFamily="34" charset="0"/>
                <a:ea typeface="ＭＳ Ｐゴシック" charset="-128"/>
              </a:rPr>
              <a:t> Status</a:t>
            </a:r>
            <a:r>
              <a:rPr lang="en-GB" sz="1800" dirty="0">
                <a:latin typeface="Calibri" pitchFamily="34" charset="0"/>
                <a:ea typeface="ＭＳ Ｐゴシック" charset="-128"/>
              </a:rPr>
              <a:t>:</a:t>
            </a:r>
          </a:p>
          <a:p>
            <a:pPr marL="457200" indent="-457200" eaLnBrk="0" hangingPunct="0">
              <a:lnSpc>
                <a:spcPts val="1800"/>
              </a:lnSpc>
              <a:buSzPct val="125000"/>
              <a:buFontTx/>
              <a:buChar char="•"/>
              <a:defRPr/>
            </a:pPr>
            <a:r>
              <a:rPr lang="en-US" altLang="ja-JP" dirty="0" smtClean="0">
                <a:latin typeface="Calibri" pitchFamily="34" charset="0"/>
                <a:ea typeface="ＭＳ Ｐゴシック" charset="-128"/>
              </a:rPr>
              <a:t>Discussed CCSDS Reference Architecture, two possible initial approaches </a:t>
            </a:r>
            <a:r>
              <a:rPr lang="en-US" altLang="ja-JP" dirty="0" smtClean="0">
                <a:latin typeface="Calibri" pitchFamily="34" charset="0"/>
                <a:ea typeface="ＭＳ Ｐゴシック" charset="-128"/>
              </a:rPr>
              <a:t>were discussed.  Propose doing it </a:t>
            </a:r>
            <a:r>
              <a:rPr lang="en-US" altLang="ja-JP" dirty="0">
                <a:latin typeface="Calibri" pitchFamily="34" charset="0"/>
                <a:ea typeface="ＭＳ Ｐゴシック" charset="-128"/>
              </a:rPr>
              <a:t>in 2 </a:t>
            </a:r>
            <a:r>
              <a:rPr lang="en-US" altLang="ja-JP" dirty="0" smtClean="0">
                <a:latin typeface="Calibri" pitchFamily="34" charset="0"/>
                <a:ea typeface="ＭＳ Ｐゴシック" charset="-128"/>
              </a:rPr>
              <a:t>stages, </a:t>
            </a:r>
            <a:r>
              <a:rPr lang="en-US" altLang="ja-JP" dirty="0">
                <a:latin typeface="Calibri" pitchFamily="34" charset="0"/>
                <a:ea typeface="ＭＳ Ｐゴシック" charset="-128"/>
              </a:rPr>
              <a:t>initial quick </a:t>
            </a:r>
            <a:r>
              <a:rPr lang="en-US" altLang="ja-JP" dirty="0" smtClean="0">
                <a:latin typeface="Calibri" pitchFamily="34" charset="0"/>
                <a:ea typeface="ＭＳ Ｐゴシック" charset="-128"/>
              </a:rPr>
              <a:t>“cartoon” form </a:t>
            </a:r>
            <a:r>
              <a:rPr lang="en-US" altLang="ja-JP" dirty="0">
                <a:latin typeface="Calibri" pitchFamily="34" charset="0"/>
                <a:ea typeface="ＭＳ Ｐゴシック" charset="-128"/>
              </a:rPr>
              <a:t>and </a:t>
            </a:r>
            <a:r>
              <a:rPr lang="en-US" altLang="ja-JP" dirty="0" smtClean="0">
                <a:latin typeface="Calibri" pitchFamily="34" charset="0"/>
                <a:ea typeface="ＭＳ Ｐゴシック" charset="-128"/>
              </a:rPr>
              <a:t>a more accurate, modeled, </a:t>
            </a:r>
            <a:r>
              <a:rPr lang="en-US" altLang="ja-JP" dirty="0" err="1" smtClean="0">
                <a:latin typeface="Calibri" pitchFamily="34" charset="0"/>
                <a:ea typeface="ＭＳ Ｐゴシック" charset="-128"/>
              </a:rPr>
              <a:t>SysML</a:t>
            </a:r>
            <a:r>
              <a:rPr lang="en-US" altLang="ja-JP" dirty="0" smtClean="0">
                <a:latin typeface="Calibri" pitchFamily="34" charset="0"/>
                <a:ea typeface="ＭＳ Ｐゴシック" charset="-128"/>
              </a:rPr>
              <a:t> version</a:t>
            </a:r>
            <a:r>
              <a:rPr lang="en-US" altLang="ja-JP" dirty="0" smtClean="0">
                <a:latin typeface="Calibri" pitchFamily="34" charset="0"/>
                <a:ea typeface="ＭＳ Ｐゴシック" charset="-128"/>
              </a:rPr>
              <a:t>, and reviewed with </a:t>
            </a:r>
            <a:r>
              <a:rPr lang="en-US" altLang="ja-JP" dirty="0" smtClean="0">
                <a:latin typeface="Calibri" pitchFamily="34" charset="0"/>
                <a:ea typeface="ＭＳ Ｐゴシック" charset="-128"/>
              </a:rPr>
              <a:t>WGs, CESG </a:t>
            </a:r>
            <a:r>
              <a:rPr lang="en-US" altLang="ja-JP" dirty="0" smtClean="0">
                <a:latin typeface="Calibri" pitchFamily="34" charset="0"/>
                <a:ea typeface="ＭＳ Ｐゴシック" charset="-128"/>
              </a:rPr>
              <a:t>&amp; CMC.  Need agreement on approach before </a:t>
            </a:r>
            <a:r>
              <a:rPr lang="en-US" altLang="ja-JP" dirty="0" smtClean="0">
                <a:latin typeface="Calibri" pitchFamily="34" charset="0"/>
                <a:ea typeface="ＭＳ Ｐゴシック" charset="-128"/>
              </a:rPr>
              <a:t>work is initiated.</a:t>
            </a:r>
            <a:endParaRPr lang="en-US" altLang="ja-JP" dirty="0" smtClean="0">
              <a:latin typeface="Calibri" pitchFamily="34" charset="0"/>
              <a:ea typeface="ＭＳ Ｐゴシック" charset="-128"/>
            </a:endParaRPr>
          </a:p>
          <a:p>
            <a:pPr marL="457200" indent="-457200" eaLnBrk="0" hangingPunct="0">
              <a:lnSpc>
                <a:spcPts val="1800"/>
              </a:lnSpc>
              <a:buSzPct val="125000"/>
              <a:buFontTx/>
              <a:buChar char="•"/>
              <a:defRPr/>
            </a:pPr>
            <a:r>
              <a:rPr lang="en-US" dirty="0">
                <a:latin typeface="Calibri" pitchFamily="34" charset="0"/>
                <a:ea typeface="ＭＳ Ｐゴシック" charset="-128"/>
              </a:rPr>
              <a:t>Discussed development of a formal ontology (terms, cleaned up definitions, sources, and especially relationships) from the existing CCSDS Glossary (SANA version).  Agreement that this would improve overall CCSDS standards once developed and integrated into WG processes.  Interest &amp; support from two outside sources: ECSS and SC14.</a:t>
            </a:r>
          </a:p>
          <a:p>
            <a:pPr marL="457200" indent="-457200" eaLnBrk="0" hangingPunct="0">
              <a:lnSpc>
                <a:spcPts val="1800"/>
              </a:lnSpc>
              <a:buSzPct val="125000"/>
              <a:buFontTx/>
              <a:buChar char="•"/>
              <a:defRPr/>
            </a:pPr>
            <a:r>
              <a:rPr lang="en-US" dirty="0" smtClean="0">
                <a:latin typeface="Calibri" pitchFamily="34" charset="0"/>
                <a:ea typeface="ＭＳ Ｐゴシック" charset="-128"/>
              </a:rPr>
              <a:t>Discussed </a:t>
            </a:r>
            <a:r>
              <a:rPr lang="en-US" dirty="0" smtClean="0">
                <a:latin typeface="Calibri" pitchFamily="34" charset="0"/>
                <a:ea typeface="ＭＳ Ｐゴシック" charset="-128"/>
              </a:rPr>
              <a:t>refresh of RASDS MB (overdue for 5 year review).  Agreement on value of adding three new viewpoints: service, operations, and physical.  Interest from two sources: CCSDS and </a:t>
            </a:r>
            <a:r>
              <a:rPr lang="en-US" dirty="0" smtClean="0">
                <a:latin typeface="Calibri" pitchFamily="34" charset="0"/>
                <a:ea typeface="ＭＳ Ｐゴシック" charset="-128"/>
              </a:rPr>
              <a:t>users, </a:t>
            </a:r>
            <a:r>
              <a:rPr lang="en-US" dirty="0" smtClean="0">
                <a:latin typeface="Calibri" pitchFamily="34" charset="0"/>
                <a:ea typeface="ＭＳ Ｐゴシック" charset="-128"/>
              </a:rPr>
              <a:t>and SC14.  Agreement that developing a </a:t>
            </a:r>
            <a:r>
              <a:rPr lang="en-US" dirty="0" err="1" smtClean="0">
                <a:latin typeface="Calibri" pitchFamily="34" charset="0"/>
                <a:ea typeface="ＭＳ Ｐゴシック" charset="-128"/>
              </a:rPr>
              <a:t>SysML</a:t>
            </a:r>
            <a:r>
              <a:rPr lang="en-US" dirty="0" smtClean="0">
                <a:latin typeface="Calibri" pitchFamily="34" charset="0"/>
                <a:ea typeface="ＭＳ Ｐゴシック" charset="-128"/>
              </a:rPr>
              <a:t>/UML </a:t>
            </a:r>
            <a:r>
              <a:rPr lang="en-US" dirty="0" smtClean="0">
                <a:latin typeface="Calibri" pitchFamily="34" charset="0"/>
                <a:ea typeface="ＭＳ Ｐゴシック" charset="-128"/>
              </a:rPr>
              <a:t>annex would be </a:t>
            </a:r>
            <a:r>
              <a:rPr lang="en-US" dirty="0" smtClean="0">
                <a:latin typeface="Calibri" pitchFamily="34" charset="0"/>
                <a:ea typeface="ＭＳ Ｐゴシック" charset="-128"/>
              </a:rPr>
              <a:t>useful.</a:t>
            </a:r>
            <a:endParaRPr lang="en-US" dirty="0" smtClean="0">
              <a:latin typeface="Calibri" pitchFamily="34" charset="0"/>
              <a:ea typeface="ＭＳ Ｐゴシック" charset="-128"/>
            </a:endParaRPr>
          </a:p>
          <a:p>
            <a:pPr marL="457200" indent="-457200" eaLnBrk="0" hangingPunct="0">
              <a:lnSpc>
                <a:spcPts val="1800"/>
              </a:lnSpc>
              <a:buSzPct val="125000"/>
              <a:buFontTx/>
              <a:buChar char="•"/>
              <a:defRPr/>
            </a:pPr>
            <a:r>
              <a:rPr lang="en-US" dirty="0" smtClean="0">
                <a:latin typeface="Calibri" pitchFamily="34" charset="0"/>
                <a:ea typeface="ＭＳ Ｐゴシック" charset="-128"/>
              </a:rPr>
              <a:t>Discussed </a:t>
            </a:r>
            <a:r>
              <a:rPr lang="en-US" dirty="0" smtClean="0">
                <a:latin typeface="Calibri" pitchFamily="34" charset="0"/>
                <a:ea typeface="ＭＳ Ｐゴシック" charset="-128"/>
              </a:rPr>
              <a:t>development of XML </a:t>
            </a:r>
            <a:r>
              <a:rPr lang="en-US" dirty="0" smtClean="0">
                <a:latin typeface="Calibri" pitchFamily="34" charset="0"/>
                <a:ea typeface="ＭＳ Ｐゴシック" charset="-128"/>
              </a:rPr>
              <a:t>style &amp; structure guidelines, integration </a:t>
            </a:r>
            <a:r>
              <a:rPr lang="en-US" dirty="0" smtClean="0">
                <a:latin typeface="Calibri" pitchFamily="34" charset="0"/>
                <a:ea typeface="ＭＳ Ｐゴシック" charset="-128"/>
              </a:rPr>
              <a:t>of the </a:t>
            </a:r>
            <a:r>
              <a:rPr lang="en-US" dirty="0" smtClean="0">
                <a:latin typeface="Calibri" pitchFamily="34" charset="0"/>
                <a:ea typeface="ＭＳ Ｐゴシック" charset="-128"/>
              </a:rPr>
              <a:t>formal ontology terms in </a:t>
            </a:r>
            <a:r>
              <a:rPr lang="en-US" dirty="0" smtClean="0">
                <a:latin typeface="Calibri" pitchFamily="34" charset="0"/>
                <a:ea typeface="ＭＳ Ｐゴシック" charset="-128"/>
              </a:rPr>
              <a:t>the development of improved </a:t>
            </a:r>
            <a:r>
              <a:rPr lang="en-US" dirty="0" smtClean="0">
                <a:latin typeface="Calibri" pitchFamily="34" charset="0"/>
                <a:ea typeface="ＭＳ Ｐゴシック" charset="-128"/>
              </a:rPr>
              <a:t>schema, </a:t>
            </a:r>
            <a:r>
              <a:rPr lang="en-US" dirty="0" smtClean="0">
                <a:latin typeface="Calibri" pitchFamily="34" charset="0"/>
                <a:ea typeface="ＭＳ Ｐゴシック" charset="-128"/>
              </a:rPr>
              <a:t>and content and structure validation tools</a:t>
            </a:r>
            <a:r>
              <a:rPr lang="en-US" dirty="0" smtClean="0">
                <a:latin typeface="Calibri" pitchFamily="34" charset="0"/>
                <a:ea typeface="ＭＳ Ｐゴシック" charset="-128"/>
              </a:rPr>
              <a:t>. New source of support:  API Academy</a:t>
            </a:r>
          </a:p>
          <a:p>
            <a:pPr eaLnBrk="0" hangingPunct="0">
              <a:lnSpc>
                <a:spcPts val="1800"/>
              </a:lnSpc>
              <a:buSzPct val="125000"/>
              <a:defRPr/>
            </a:pPr>
            <a:r>
              <a:rPr lang="en-US" altLang="ja-JP" u="sng" dirty="0">
                <a:latin typeface="Calibri" pitchFamily="34" charset="0"/>
                <a:ea typeface="ＭＳ Ｐゴシック" pitchFamily="-107" charset="-128"/>
              </a:rPr>
              <a:t>Resolution: </a:t>
            </a:r>
            <a:r>
              <a:rPr lang="en-US" altLang="ja-JP" u="sng" dirty="0" smtClean="0">
                <a:latin typeface="Calibri" pitchFamily="34" charset="0"/>
                <a:ea typeface="ＭＳ Ｐゴシック" pitchFamily="-107" charset="-128"/>
              </a:rPr>
              <a:t>SAWG wishes </a:t>
            </a:r>
            <a:r>
              <a:rPr lang="en-US" altLang="ja-JP" u="sng" dirty="0">
                <a:latin typeface="Calibri" pitchFamily="34" charset="0"/>
                <a:ea typeface="ＭＳ Ｐゴシック" pitchFamily="-107" charset="-128"/>
              </a:rPr>
              <a:t>to </a:t>
            </a:r>
            <a:r>
              <a:rPr lang="en-US" altLang="ja-JP" u="sng" dirty="0" smtClean="0">
                <a:latin typeface="Calibri" pitchFamily="34" charset="0"/>
                <a:ea typeface="ＭＳ Ｐゴシック" pitchFamily="-107" charset="-128"/>
              </a:rPr>
              <a:t>restart and develop this set of standards and guidelines.  Some external resources appear to be available, but agency involvement is sought.</a:t>
            </a:r>
            <a:endParaRPr lang="en-GB" altLang="ja-JP" u="sng" dirty="0">
              <a:latin typeface="Calibri" pitchFamily="34" charset="0"/>
              <a:ea typeface="ＭＳ Ｐゴシック" pitchFamily="-107" charset="-128"/>
            </a:endParaRPr>
          </a:p>
          <a:p>
            <a:pPr lvl="1" eaLnBrk="0" hangingPunct="0">
              <a:lnSpc>
                <a:spcPts val="1800"/>
              </a:lnSpc>
              <a:buSzPct val="125000"/>
              <a:defRPr/>
            </a:pPr>
            <a:endParaRPr lang="fr-CA" dirty="0">
              <a:latin typeface="Calibri" pitchFamily="34" charset="0"/>
              <a:ea typeface="ＭＳ Ｐゴシック" charset="-128"/>
            </a:endParaRPr>
          </a:p>
        </p:txBody>
      </p:sp>
      <p:sp>
        <p:nvSpPr>
          <p:cNvPr id="23" name="Text Box 2"/>
          <p:cNvSpPr txBox="1">
            <a:spLocks noChangeArrowheads="1"/>
          </p:cNvSpPr>
          <p:nvPr/>
        </p:nvSpPr>
        <p:spPr bwMode="auto">
          <a:xfrm>
            <a:off x="1752600" y="90488"/>
            <a:ext cx="6019800" cy="461962"/>
          </a:xfrm>
          <a:prstGeom prst="rect">
            <a:avLst/>
          </a:prstGeom>
          <a:noFill/>
          <a:ln w="9525">
            <a:noFill/>
            <a:miter lim="800000"/>
            <a:headEnd/>
            <a:tailEnd/>
          </a:ln>
        </p:spPr>
        <p:txBody>
          <a:bodyPr>
            <a:spAutoFit/>
          </a:bodyPr>
          <a:lstStyle/>
          <a:p>
            <a:pPr lvl="1" eaLnBrk="0" hangingPunct="0">
              <a:spcBef>
                <a:spcPct val="50000"/>
              </a:spcBef>
              <a:defRPr/>
            </a:pPr>
            <a:r>
              <a:rPr lang="en-GB" sz="2400" dirty="0">
                <a:solidFill>
                  <a:srgbClr val="000099"/>
                </a:solidFill>
                <a:effectLst>
                  <a:outerShdw blurRad="38100" dist="38100" dir="2700000" algn="tl">
                    <a:srgbClr val="000000">
                      <a:alpha val="43137"/>
                    </a:srgbClr>
                  </a:outerShdw>
                </a:effectLst>
                <a:latin typeface="Calibri" pitchFamily="34" charset="0"/>
              </a:rPr>
              <a:t>Systems Engineering Area Report</a:t>
            </a:r>
            <a:endParaRPr lang="en-US" sz="2400" dirty="0">
              <a:solidFill>
                <a:srgbClr val="000099"/>
              </a:solidFill>
              <a:effectLst>
                <a:outerShdw blurRad="38100" dist="38100" dir="2700000" algn="tl">
                  <a:srgbClr val="000000">
                    <a:alpha val="43137"/>
                  </a:srgbClr>
                </a:outerShdw>
              </a:effectLst>
              <a:latin typeface="Calibri" pitchFamily="34" charset="0"/>
            </a:endParaRPr>
          </a:p>
        </p:txBody>
      </p:sp>
    </p:spTree>
    <p:extLst>
      <p:ext uri="{BB962C8B-B14F-4D97-AF65-F5344CB8AC3E}">
        <p14:creationId xmlns:p14="http://schemas.microsoft.com/office/powerpoint/2010/main" val="3358660853"/>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8" name="Group 77"/>
          <p:cNvGrpSpPr/>
          <p:nvPr/>
        </p:nvGrpSpPr>
        <p:grpSpPr>
          <a:xfrm>
            <a:off x="2033588" y="2101850"/>
            <a:ext cx="6358356" cy="4543425"/>
            <a:chOff x="2033588" y="2101850"/>
            <a:chExt cx="6358356" cy="4543425"/>
          </a:xfrm>
        </p:grpSpPr>
        <p:sp>
          <p:nvSpPr>
            <p:cNvPr id="36865" name="Rectangle 97"/>
            <p:cNvSpPr>
              <a:spLocks noChangeArrowheads="1"/>
            </p:cNvSpPr>
            <p:nvPr/>
          </p:nvSpPr>
          <p:spPr bwMode="auto">
            <a:xfrm>
              <a:off x="6464300" y="2484437"/>
              <a:ext cx="1841500" cy="3657600"/>
            </a:xfrm>
            <a:prstGeom prst="cube">
              <a:avLst>
                <a:gd name="adj" fmla="val 5639"/>
              </a:avLst>
            </a:prstGeom>
            <a:solidFill>
              <a:srgbClr val="CCFF66">
                <a:alpha val="76077"/>
              </a:srgbClr>
            </a:solidFill>
            <a:ln>
              <a:noFill/>
            </a:ln>
            <a:extLst>
              <a:ext uri="{91240B29-F687-4f45-9708-019B960494DF}">
                <a14:hiddenLine xmlns:a14="http://schemas.microsoft.com/office/drawing/2010/main" w="38100">
                  <a:solidFill>
                    <a:srgbClr val="000000"/>
                  </a:solidFill>
                  <a:round/>
                  <a:headEnd/>
                  <a:tailEnd/>
                </a14:hiddenLine>
              </a:ext>
            </a:extLst>
          </p:spPr>
          <p:txBody>
            <a:bodyPr anchor="ctr" anchorCtr="0"/>
            <a:lstStyle/>
            <a:p>
              <a:pPr algn="ctr"/>
              <a:endParaRPr kumimoji="1" lang="en-GB" sz="1000">
                <a:solidFill>
                  <a:schemeClr val="tx1"/>
                </a:solidFill>
                <a:latin typeface="Arial" pitchFamily="34" charset="0"/>
                <a:cs typeface="Arial" pitchFamily="34" charset="0"/>
              </a:endParaRPr>
            </a:p>
          </p:txBody>
        </p:sp>
        <p:sp>
          <p:nvSpPr>
            <p:cNvPr id="36866" name="Rectangle 97"/>
            <p:cNvSpPr>
              <a:spLocks noChangeArrowheads="1"/>
            </p:cNvSpPr>
            <p:nvPr/>
          </p:nvSpPr>
          <p:spPr bwMode="auto">
            <a:xfrm>
              <a:off x="4359275" y="2462213"/>
              <a:ext cx="1601788" cy="3657600"/>
            </a:xfrm>
            <a:prstGeom prst="cube">
              <a:avLst>
                <a:gd name="adj" fmla="val 3986"/>
              </a:avLst>
            </a:prstGeom>
            <a:solidFill>
              <a:srgbClr val="E0C62C">
                <a:alpha val="76077"/>
              </a:srgbClr>
            </a:solidFill>
            <a:ln>
              <a:noFill/>
            </a:ln>
            <a:extLst>
              <a:ext uri="{91240B29-F687-4f45-9708-019B960494DF}">
                <a14:hiddenLine xmlns:a14="http://schemas.microsoft.com/office/drawing/2010/main" w="9525">
                  <a:solidFill>
                    <a:srgbClr val="000000"/>
                  </a:solidFill>
                  <a:round/>
                  <a:headEnd/>
                  <a:tailEnd/>
                </a14:hiddenLine>
              </a:ext>
            </a:extLst>
          </p:spPr>
          <p:txBody>
            <a:bodyPr anchor="ctr" anchorCtr="0"/>
            <a:lstStyle/>
            <a:p>
              <a:pPr algn="ctr"/>
              <a:endParaRPr kumimoji="1" lang="en-GB" sz="1000">
                <a:solidFill>
                  <a:schemeClr val="tx1"/>
                </a:solidFill>
                <a:latin typeface="Arial" pitchFamily="34" charset="0"/>
                <a:cs typeface="Arial" pitchFamily="34" charset="0"/>
              </a:endParaRPr>
            </a:p>
          </p:txBody>
        </p:sp>
        <p:sp>
          <p:nvSpPr>
            <p:cNvPr id="36867" name="Rectangle 97"/>
            <p:cNvSpPr>
              <a:spLocks noChangeArrowheads="1"/>
            </p:cNvSpPr>
            <p:nvPr/>
          </p:nvSpPr>
          <p:spPr bwMode="auto">
            <a:xfrm>
              <a:off x="2033588" y="2468563"/>
              <a:ext cx="1905000" cy="3657600"/>
            </a:xfrm>
            <a:prstGeom prst="cube">
              <a:avLst>
                <a:gd name="adj" fmla="val 4903"/>
              </a:avLst>
            </a:prstGeom>
            <a:solidFill>
              <a:srgbClr val="CCFF66">
                <a:alpha val="76077"/>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0"/>
            <a:lstStyle/>
            <a:p>
              <a:pPr algn="ctr"/>
              <a:endParaRPr kumimoji="1" lang="en-GB" sz="1000">
                <a:solidFill>
                  <a:schemeClr val="tx1"/>
                </a:solidFill>
                <a:latin typeface="Arial" pitchFamily="34" charset="0"/>
                <a:cs typeface="Arial" pitchFamily="34" charset="0"/>
              </a:endParaRPr>
            </a:p>
          </p:txBody>
        </p:sp>
        <p:cxnSp>
          <p:nvCxnSpPr>
            <p:cNvPr id="36868" name="Straight Connector 151"/>
            <p:cNvCxnSpPr>
              <a:cxnSpLocks noChangeShapeType="1"/>
            </p:cNvCxnSpPr>
            <p:nvPr/>
          </p:nvCxnSpPr>
          <p:spPr bwMode="auto">
            <a:xfrm>
              <a:off x="4800600" y="6257925"/>
              <a:ext cx="3209925"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cxnSp>
        <p:cxnSp>
          <p:nvCxnSpPr>
            <p:cNvPr id="36869" name="Straight Connector 157"/>
            <p:cNvCxnSpPr>
              <a:cxnSpLocks noChangeShapeType="1"/>
              <a:stCxn id="36883" idx="2"/>
            </p:cNvCxnSpPr>
            <p:nvPr/>
          </p:nvCxnSpPr>
          <p:spPr bwMode="auto">
            <a:xfrm flipH="1">
              <a:off x="5493996" y="5764213"/>
              <a:ext cx="4025" cy="493712"/>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cxnSp>
        <p:cxnSp>
          <p:nvCxnSpPr>
            <p:cNvPr id="36870" name="Elbow Connector 178"/>
            <p:cNvCxnSpPr>
              <a:cxnSpLocks noChangeShapeType="1"/>
              <a:stCxn id="36897" idx="3"/>
              <a:endCxn id="36882" idx="1"/>
            </p:cNvCxnSpPr>
            <p:nvPr/>
          </p:nvCxnSpPr>
          <p:spPr bwMode="auto">
            <a:xfrm>
              <a:off x="2810097" y="5668963"/>
              <a:ext cx="1685702" cy="3175"/>
            </a:xfrm>
            <a:prstGeom prst="straightConnector1">
              <a:avLst/>
            </a:prstGeom>
            <a:noFill/>
            <a:ln w="19050">
              <a:solidFill>
                <a:schemeClr val="tx1"/>
              </a:solidFill>
              <a:round/>
              <a:headEnd type="arrow" w="med" len="med"/>
              <a:tailEnd type="arrow" w="med" len="med"/>
            </a:ln>
            <a:extLst>
              <a:ext uri="{909E8E84-426E-40dd-AFC4-6F175D3DCCD1}">
                <a14:hiddenFill xmlns:a14="http://schemas.microsoft.com/office/drawing/2010/main">
                  <a:noFill/>
                </a14:hiddenFill>
              </a:ext>
            </a:extLst>
          </p:spPr>
        </p:cxnSp>
        <p:cxnSp>
          <p:nvCxnSpPr>
            <p:cNvPr id="36871" name="Straight Connector 264"/>
            <p:cNvCxnSpPr>
              <a:cxnSpLocks noChangeShapeType="1"/>
              <a:stCxn id="36910" idx="2"/>
            </p:cNvCxnSpPr>
            <p:nvPr/>
          </p:nvCxnSpPr>
          <p:spPr bwMode="auto">
            <a:xfrm>
              <a:off x="6933120" y="5767388"/>
              <a:ext cx="0" cy="490537"/>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cxnSp>
        <p:sp>
          <p:nvSpPr>
            <p:cNvPr id="36872" name="Rectangle 669"/>
            <p:cNvSpPr>
              <a:spLocks noChangeArrowheads="1"/>
            </p:cNvSpPr>
            <p:nvPr/>
          </p:nvSpPr>
          <p:spPr bwMode="auto">
            <a:xfrm>
              <a:off x="4500563" y="2543175"/>
              <a:ext cx="13192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0">
              <a:spAutoFit/>
            </a:bodyPr>
            <a:lstStyle/>
            <a:p>
              <a:pPr algn="ctr"/>
              <a:r>
                <a:rPr lang="en-US" sz="1000" b="1" dirty="0">
                  <a:latin typeface="Arial" pitchFamily="34" charset="0"/>
                  <a:cs typeface="Arial" pitchFamily="34" charset="0"/>
                </a:rPr>
                <a:t>ABA Earth-Space</a:t>
              </a:r>
            </a:p>
            <a:p>
              <a:pPr algn="ctr"/>
              <a:r>
                <a:rPr lang="en-US" sz="1000" b="1" dirty="0">
                  <a:latin typeface="Arial" pitchFamily="34" charset="0"/>
                  <a:cs typeface="Arial" pitchFamily="34" charset="0"/>
                </a:rPr>
                <a:t>Link Terminal</a:t>
              </a:r>
            </a:p>
          </p:txBody>
        </p:sp>
        <p:sp>
          <p:nvSpPr>
            <p:cNvPr id="36873" name="Rectangle 671"/>
            <p:cNvSpPr>
              <a:spLocks noChangeArrowheads="1"/>
            </p:cNvSpPr>
            <p:nvPr/>
          </p:nvSpPr>
          <p:spPr bwMode="auto">
            <a:xfrm>
              <a:off x="6792119" y="2543175"/>
              <a:ext cx="11858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0">
              <a:spAutoFit/>
            </a:bodyPr>
            <a:lstStyle/>
            <a:p>
              <a:pPr algn="ctr"/>
              <a:r>
                <a:rPr lang="en-US" sz="1000" b="1" dirty="0">
                  <a:latin typeface="Arial" pitchFamily="34" charset="0"/>
                  <a:cs typeface="Arial" pitchFamily="34" charset="0"/>
                </a:rPr>
                <a:t>ABA </a:t>
              </a:r>
              <a:r>
                <a:rPr lang="en-US" sz="1000" b="1" dirty="0" smtClean="0">
                  <a:latin typeface="Arial" pitchFamily="34" charset="0"/>
                  <a:cs typeface="Arial" pitchFamily="34" charset="0"/>
                </a:rPr>
                <a:t>Earth</a:t>
              </a:r>
              <a:br>
                <a:rPr lang="en-US" sz="1000" b="1" dirty="0" smtClean="0">
                  <a:latin typeface="Arial" pitchFamily="34" charset="0"/>
                  <a:cs typeface="Arial" pitchFamily="34" charset="0"/>
                </a:rPr>
              </a:br>
              <a:r>
                <a:rPr lang="en-US" sz="1000" b="1" dirty="0" smtClean="0">
                  <a:latin typeface="Arial" pitchFamily="34" charset="0"/>
                  <a:cs typeface="Arial" pitchFamily="34" charset="0"/>
                </a:rPr>
                <a:t>User </a:t>
              </a:r>
              <a:r>
                <a:rPr lang="en-US" sz="1000" b="1" dirty="0">
                  <a:latin typeface="Arial" pitchFamily="34" charset="0"/>
                  <a:cs typeface="Arial" pitchFamily="34" charset="0"/>
                </a:rPr>
                <a:t>Node</a:t>
              </a:r>
              <a:endParaRPr lang="en-US" sz="1000" dirty="0">
                <a:latin typeface="Arial" pitchFamily="34" charset="0"/>
                <a:cs typeface="Arial" pitchFamily="34" charset="0"/>
              </a:endParaRPr>
            </a:p>
          </p:txBody>
        </p:sp>
        <p:sp>
          <p:nvSpPr>
            <p:cNvPr id="36874" name="Rectangle 672"/>
            <p:cNvSpPr>
              <a:spLocks noChangeArrowheads="1"/>
            </p:cNvSpPr>
            <p:nvPr/>
          </p:nvSpPr>
          <p:spPr bwMode="auto">
            <a:xfrm>
              <a:off x="2443163" y="2543175"/>
              <a:ext cx="10858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0">
              <a:spAutoFit/>
            </a:bodyPr>
            <a:lstStyle/>
            <a:p>
              <a:pPr algn="ctr"/>
              <a:r>
                <a:rPr lang="en-US" sz="1000" b="1" dirty="0">
                  <a:latin typeface="Arial" pitchFamily="34" charset="0"/>
                  <a:cs typeface="Arial" pitchFamily="34" charset="0"/>
                </a:rPr>
                <a:t>ABA Space User Node</a:t>
              </a:r>
              <a:endParaRPr lang="en-US" sz="1000" dirty="0">
                <a:latin typeface="Arial" pitchFamily="34" charset="0"/>
                <a:cs typeface="Arial" pitchFamily="34" charset="0"/>
              </a:endParaRPr>
            </a:p>
          </p:txBody>
        </p:sp>
        <p:sp>
          <p:nvSpPr>
            <p:cNvPr id="36875" name="Text Box 57"/>
            <p:cNvSpPr txBox="1">
              <a:spLocks noChangeArrowheads="1"/>
            </p:cNvSpPr>
            <p:nvPr/>
          </p:nvSpPr>
          <p:spPr bwMode="auto">
            <a:xfrm>
              <a:off x="3536950" y="6059488"/>
              <a:ext cx="118745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GB" sz="1000" b="1" dirty="0" smtClean="0">
                  <a:solidFill>
                    <a:srgbClr val="000099"/>
                  </a:solidFill>
                  <a:cs typeface="Arial" pitchFamily="34" charset="0"/>
                </a:rPr>
                <a:t>Ground-Space</a:t>
              </a:r>
              <a:endParaRPr lang="en-GB" sz="1000" b="1" dirty="0">
                <a:solidFill>
                  <a:srgbClr val="000099"/>
                </a:solidFill>
                <a:cs typeface="Arial" pitchFamily="34" charset="0"/>
              </a:endParaRPr>
            </a:p>
            <a:p>
              <a:pPr algn="ctr" eaLnBrk="1" hangingPunct="1"/>
              <a:r>
                <a:rPr lang="en-GB" sz="1000" b="1" dirty="0">
                  <a:solidFill>
                    <a:srgbClr val="000099"/>
                  </a:solidFill>
                  <a:cs typeface="Arial" pitchFamily="34" charset="0"/>
                </a:rPr>
                <a:t>CCSDS Protocols</a:t>
              </a:r>
            </a:p>
          </p:txBody>
        </p:sp>
        <p:sp>
          <p:nvSpPr>
            <p:cNvPr id="36876" name="Text Box 57"/>
            <p:cNvSpPr txBox="1">
              <a:spLocks noChangeArrowheads="1"/>
            </p:cNvSpPr>
            <p:nvPr/>
          </p:nvSpPr>
          <p:spPr bwMode="auto">
            <a:xfrm>
              <a:off x="6602413" y="6245225"/>
              <a:ext cx="10429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GB" sz="1000" b="1">
                  <a:solidFill>
                    <a:srgbClr val="000099"/>
                  </a:solidFill>
                  <a:cs typeface="Arial" pitchFamily="34" charset="0"/>
                </a:rPr>
                <a:t>Terrestrial</a:t>
              </a:r>
            </a:p>
            <a:p>
              <a:pPr algn="ctr" eaLnBrk="1" hangingPunct="1"/>
              <a:r>
                <a:rPr lang="en-GB" sz="1000" b="1">
                  <a:solidFill>
                    <a:srgbClr val="000099"/>
                  </a:solidFill>
                  <a:cs typeface="Arial" pitchFamily="34" charset="0"/>
                </a:rPr>
                <a:t>WAN</a:t>
              </a:r>
            </a:p>
          </p:txBody>
        </p:sp>
        <p:sp>
          <p:nvSpPr>
            <p:cNvPr id="117" name="TextBox 77"/>
            <p:cNvSpPr txBox="1">
              <a:spLocks noChangeArrowheads="1"/>
            </p:cNvSpPr>
            <p:nvPr/>
          </p:nvSpPr>
          <p:spPr bwMode="auto">
            <a:xfrm>
              <a:off x="5729902" y="5138738"/>
              <a:ext cx="66075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nchorCtr="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defRPr/>
              </a:pPr>
              <a:r>
                <a:rPr lang="en-US" sz="1000" b="1" dirty="0" smtClean="0">
                  <a:solidFill>
                    <a:srgbClr val="0079A4"/>
                  </a:solidFill>
                  <a:latin typeface="Arial" pitchFamily="34" charset="0"/>
                  <a:cs typeface="Arial" pitchFamily="34" charset="0"/>
                </a:rPr>
                <a:t>VC X&amp;Y</a:t>
              </a:r>
            </a:p>
          </p:txBody>
        </p:sp>
        <p:sp>
          <p:nvSpPr>
            <p:cNvPr id="36879" name="Rectangle 592"/>
            <p:cNvSpPr>
              <a:spLocks noChangeArrowheads="1"/>
            </p:cNvSpPr>
            <p:nvPr/>
          </p:nvSpPr>
          <p:spPr bwMode="auto">
            <a:xfrm>
              <a:off x="2428876" y="2101850"/>
              <a:ext cx="1114425" cy="215900"/>
            </a:xfrm>
            <a:prstGeom prst="rect">
              <a:avLst/>
            </a:prstGeom>
            <a:solidFill>
              <a:srgbClr val="FF0000"/>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p>
              <a:pPr algn="ctr">
                <a:lnSpc>
                  <a:spcPct val="80000"/>
                </a:lnSpc>
                <a:spcBef>
                  <a:spcPct val="10000"/>
                </a:spcBef>
                <a:spcAft>
                  <a:spcPct val="10000"/>
                </a:spcAft>
                <a:buSzPct val="125000"/>
              </a:pPr>
              <a:r>
                <a:rPr lang="en-US" sz="1400">
                  <a:solidFill>
                    <a:schemeClr val="bg1"/>
                  </a:solidFill>
                  <a:latin typeface="+mj-lt"/>
                  <a:cs typeface="Arial" pitchFamily="34" charset="0"/>
                </a:rPr>
                <a:t>ABA</a:t>
              </a:r>
            </a:p>
          </p:txBody>
        </p:sp>
        <p:sp>
          <p:nvSpPr>
            <p:cNvPr id="36880" name="Rectangle 592"/>
            <p:cNvSpPr>
              <a:spLocks noChangeArrowheads="1"/>
            </p:cNvSpPr>
            <p:nvPr/>
          </p:nvSpPr>
          <p:spPr bwMode="auto">
            <a:xfrm>
              <a:off x="6826250" y="2101850"/>
              <a:ext cx="1117600" cy="215900"/>
            </a:xfrm>
            <a:prstGeom prst="rect">
              <a:avLst/>
            </a:prstGeom>
            <a:solidFill>
              <a:srgbClr val="FF0000"/>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p>
              <a:pPr algn="ctr">
                <a:lnSpc>
                  <a:spcPct val="80000"/>
                </a:lnSpc>
                <a:spcBef>
                  <a:spcPct val="10000"/>
                </a:spcBef>
                <a:spcAft>
                  <a:spcPct val="10000"/>
                </a:spcAft>
                <a:buSzPct val="125000"/>
              </a:pPr>
              <a:r>
                <a:rPr lang="en-US" sz="1400">
                  <a:solidFill>
                    <a:schemeClr val="bg1"/>
                  </a:solidFill>
                  <a:latin typeface="+mj-lt"/>
                  <a:cs typeface="Arial" pitchFamily="34" charset="0"/>
                </a:rPr>
                <a:t>ABA</a:t>
              </a:r>
            </a:p>
          </p:txBody>
        </p:sp>
        <p:sp>
          <p:nvSpPr>
            <p:cNvPr id="36881" name="Rectangle 592"/>
            <p:cNvSpPr>
              <a:spLocks noChangeArrowheads="1"/>
            </p:cNvSpPr>
            <p:nvPr/>
          </p:nvSpPr>
          <p:spPr bwMode="auto">
            <a:xfrm>
              <a:off x="4601369" y="2101850"/>
              <a:ext cx="1117600" cy="215900"/>
            </a:xfrm>
            <a:prstGeom prst="rect">
              <a:avLst/>
            </a:prstGeom>
            <a:solidFill>
              <a:srgbClr val="FF0000"/>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p>
              <a:pPr algn="ctr">
                <a:lnSpc>
                  <a:spcPct val="80000"/>
                </a:lnSpc>
                <a:spcBef>
                  <a:spcPct val="10000"/>
                </a:spcBef>
                <a:spcAft>
                  <a:spcPct val="10000"/>
                </a:spcAft>
                <a:buSzPct val="125000"/>
              </a:pPr>
              <a:r>
                <a:rPr lang="en-US" sz="1400">
                  <a:solidFill>
                    <a:schemeClr val="bg1"/>
                  </a:solidFill>
                  <a:latin typeface="+mj-lt"/>
                  <a:cs typeface="Arial" pitchFamily="34" charset="0"/>
                </a:rPr>
                <a:t>ABA</a:t>
              </a:r>
            </a:p>
          </p:txBody>
        </p:sp>
        <p:sp>
          <p:nvSpPr>
            <p:cNvPr id="36882" name="Text Box 12"/>
            <p:cNvSpPr txBox="1">
              <a:spLocks noChangeArrowheads="1"/>
            </p:cNvSpPr>
            <p:nvPr/>
          </p:nvSpPr>
          <p:spPr bwMode="auto">
            <a:xfrm>
              <a:off x="4495799" y="5581650"/>
              <a:ext cx="585216" cy="180975"/>
            </a:xfrm>
            <a:prstGeom prst="rect">
              <a:avLst/>
            </a:prstGeom>
            <a:solidFill>
              <a:srgbClr val="99CCFF"/>
            </a:solidFill>
            <a:ln w="9525">
              <a:solidFill>
                <a:srgbClr val="000000"/>
              </a:solidFill>
              <a:miter lim="800000"/>
              <a:headEnd/>
              <a:tailEnd/>
            </a:ln>
          </p:spPr>
          <p:txBody>
            <a:bodyPr lIns="0" tIns="0" rIns="0" bIns="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1000" dirty="0">
                  <a:solidFill>
                    <a:schemeClr val="tx1"/>
                  </a:solidFill>
                  <a:ea typeface="ÇlÇr ñæí©" charset="-128"/>
                  <a:cs typeface="Arial" pitchFamily="34" charset="0"/>
                </a:rPr>
                <a:t>RF &amp; Mod</a:t>
              </a:r>
              <a:endParaRPr lang="en-US" sz="1000" dirty="0">
                <a:solidFill>
                  <a:schemeClr val="tx1"/>
                </a:solidFill>
                <a:cs typeface="Arial" pitchFamily="34" charset="0"/>
              </a:endParaRPr>
            </a:p>
          </p:txBody>
        </p:sp>
        <p:sp>
          <p:nvSpPr>
            <p:cNvPr id="36883" name="Text Box 16"/>
            <p:cNvSpPr txBox="1">
              <a:spLocks noChangeArrowheads="1"/>
            </p:cNvSpPr>
            <p:nvPr/>
          </p:nvSpPr>
          <p:spPr bwMode="auto">
            <a:xfrm>
              <a:off x="5205413" y="5581650"/>
              <a:ext cx="585216" cy="182563"/>
            </a:xfrm>
            <a:prstGeom prst="rect">
              <a:avLst/>
            </a:prstGeom>
            <a:solidFill>
              <a:srgbClr val="99CCFF"/>
            </a:solidFill>
            <a:ln w="9525">
              <a:solidFill>
                <a:srgbClr val="000000"/>
              </a:solidFill>
              <a:miter lim="800000"/>
              <a:headEnd/>
              <a:tailEnd/>
            </a:ln>
          </p:spPr>
          <p:txBody>
            <a:bodyPr lIns="0" tIns="0" rIns="0" bIns="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1000">
                  <a:solidFill>
                    <a:schemeClr val="tx1"/>
                  </a:solidFill>
                  <a:ea typeface="ÇlÇr ñæí©" charset="-128"/>
                  <a:cs typeface="Arial" pitchFamily="34" charset="0"/>
                </a:rPr>
                <a:t>IP</a:t>
              </a:r>
              <a:endParaRPr lang="en-US" sz="1000">
                <a:solidFill>
                  <a:schemeClr val="tx1"/>
                </a:solidFill>
                <a:cs typeface="Arial" pitchFamily="34" charset="0"/>
              </a:endParaRPr>
            </a:p>
          </p:txBody>
        </p:sp>
        <p:cxnSp>
          <p:nvCxnSpPr>
            <p:cNvPr id="75" name="Straight Connector 74"/>
            <p:cNvCxnSpPr>
              <a:cxnSpLocks noChangeShapeType="1"/>
              <a:stCxn id="36889" idx="3"/>
              <a:endCxn id="36882" idx="0"/>
            </p:cNvCxnSpPr>
            <p:nvPr/>
          </p:nvCxnSpPr>
          <p:spPr bwMode="auto">
            <a:xfrm>
              <a:off x="4778518" y="4792283"/>
              <a:ext cx="9889" cy="789367"/>
            </a:xfrm>
            <a:prstGeom prst="line">
              <a:avLst/>
            </a:prstGeom>
            <a:noFill/>
            <a:ln w="19050">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76" name="Straight Connector 75"/>
            <p:cNvCxnSpPr>
              <a:cxnSpLocks noChangeShapeType="1"/>
            </p:cNvCxnSpPr>
            <p:nvPr/>
          </p:nvCxnSpPr>
          <p:spPr bwMode="auto">
            <a:xfrm>
              <a:off x="5486400" y="4791869"/>
              <a:ext cx="7144" cy="789781"/>
            </a:xfrm>
            <a:prstGeom prst="line">
              <a:avLst/>
            </a:prstGeom>
            <a:noFill/>
            <a:ln w="19050">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36886" name="Text Box 15"/>
            <p:cNvSpPr txBox="1">
              <a:spLocks noChangeArrowheads="1"/>
            </p:cNvSpPr>
            <p:nvPr/>
          </p:nvSpPr>
          <p:spPr bwMode="auto">
            <a:xfrm>
              <a:off x="5205413" y="5145088"/>
              <a:ext cx="585216" cy="182562"/>
            </a:xfrm>
            <a:prstGeom prst="rect">
              <a:avLst/>
            </a:prstGeom>
            <a:solidFill>
              <a:srgbClr val="99CCFF"/>
            </a:solidFill>
            <a:ln w="9525">
              <a:solidFill>
                <a:srgbClr val="000000"/>
              </a:solidFill>
              <a:miter lim="800000"/>
              <a:headEnd/>
              <a:tailEnd/>
            </a:ln>
          </p:spPr>
          <p:txBody>
            <a:bodyPr lIns="0" tIns="0" rIns="0" bIns="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1000">
                  <a:solidFill>
                    <a:schemeClr val="tx1"/>
                  </a:solidFill>
                  <a:ea typeface="ÇlÇr ñæí©" charset="-128"/>
                  <a:cs typeface="Arial" pitchFamily="34" charset="0"/>
                </a:rPr>
                <a:t>TCP</a:t>
              </a:r>
              <a:endParaRPr lang="en-US" sz="1000">
                <a:solidFill>
                  <a:schemeClr val="tx1"/>
                </a:solidFill>
                <a:cs typeface="Arial" pitchFamily="34" charset="0"/>
              </a:endParaRPr>
            </a:p>
          </p:txBody>
        </p:sp>
        <p:sp>
          <p:nvSpPr>
            <p:cNvPr id="36887" name="Text Box 12"/>
            <p:cNvSpPr txBox="1">
              <a:spLocks noChangeArrowheads="1"/>
            </p:cNvSpPr>
            <p:nvPr/>
          </p:nvSpPr>
          <p:spPr bwMode="auto">
            <a:xfrm>
              <a:off x="4495799" y="5365750"/>
              <a:ext cx="585216" cy="182563"/>
            </a:xfrm>
            <a:prstGeom prst="rect">
              <a:avLst/>
            </a:prstGeom>
            <a:solidFill>
              <a:srgbClr val="99CCFF"/>
            </a:solidFill>
            <a:ln w="9525">
              <a:solidFill>
                <a:srgbClr val="000000"/>
              </a:solidFill>
              <a:miter lim="800000"/>
              <a:headEnd/>
              <a:tailEnd/>
            </a:ln>
          </p:spPr>
          <p:txBody>
            <a:bodyPr lIns="0" tIns="0" rIns="0" bIns="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1000" dirty="0">
                  <a:solidFill>
                    <a:schemeClr val="tx1"/>
                  </a:solidFill>
                  <a:ea typeface="ÇlÇr ñæí©" charset="-128"/>
                  <a:cs typeface="Arial" pitchFamily="34" charset="0"/>
                </a:rPr>
                <a:t>C &amp; S</a:t>
              </a:r>
              <a:endParaRPr lang="en-US" sz="1000" dirty="0">
                <a:solidFill>
                  <a:schemeClr val="tx1"/>
                </a:solidFill>
                <a:cs typeface="Arial" pitchFamily="34" charset="0"/>
              </a:endParaRPr>
            </a:p>
          </p:txBody>
        </p:sp>
        <p:sp>
          <p:nvSpPr>
            <p:cNvPr id="36888" name="Text Box 15"/>
            <p:cNvSpPr txBox="1">
              <a:spLocks noChangeArrowheads="1"/>
            </p:cNvSpPr>
            <p:nvPr/>
          </p:nvSpPr>
          <p:spPr bwMode="auto">
            <a:xfrm>
              <a:off x="5205413" y="4926013"/>
              <a:ext cx="585216" cy="182562"/>
            </a:xfrm>
            <a:prstGeom prst="rect">
              <a:avLst/>
            </a:prstGeom>
            <a:solidFill>
              <a:srgbClr val="99CCFF"/>
            </a:solidFill>
            <a:ln w="9525">
              <a:solidFill>
                <a:srgbClr val="000000"/>
              </a:solidFill>
              <a:miter lim="800000"/>
              <a:headEnd/>
              <a:tailEnd/>
            </a:ln>
          </p:spPr>
          <p:txBody>
            <a:bodyPr lIns="0" tIns="0" rIns="0" bIns="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1000" dirty="0">
                  <a:solidFill>
                    <a:schemeClr val="tx1"/>
                  </a:solidFill>
                  <a:ea typeface="ÇlÇr ñæí©" charset="-128"/>
                  <a:cs typeface="Arial" pitchFamily="34" charset="0"/>
                </a:rPr>
                <a:t>F-Frame</a:t>
              </a:r>
              <a:endParaRPr lang="en-US" sz="1000" dirty="0">
                <a:solidFill>
                  <a:schemeClr val="tx1"/>
                </a:solidFill>
                <a:cs typeface="Arial" pitchFamily="34" charset="0"/>
              </a:endParaRPr>
            </a:p>
          </p:txBody>
        </p:sp>
        <p:sp>
          <p:nvSpPr>
            <p:cNvPr id="36889" name="Oval 7"/>
            <p:cNvSpPr>
              <a:spLocks noChangeArrowheads="1"/>
            </p:cNvSpPr>
            <p:nvPr/>
          </p:nvSpPr>
          <p:spPr bwMode="auto">
            <a:xfrm>
              <a:off x="4633913" y="4540250"/>
              <a:ext cx="987425" cy="295275"/>
            </a:xfrm>
            <a:prstGeom prst="ellipse">
              <a:avLst/>
            </a:prstGeom>
            <a:solidFill>
              <a:srgbClr val="FF99CC"/>
            </a:solidFill>
            <a:ln w="9525">
              <a:solidFill>
                <a:srgbClr val="000000"/>
              </a:solidFill>
              <a:round/>
              <a:headEnd/>
              <a:tailEnd/>
            </a:ln>
          </p:spPr>
          <p:txBody>
            <a:bodyPr lIns="0" tIns="0" rIns="0" bIns="0" anchor="ctr" anchorCtr="0"/>
            <a:lstStyle/>
            <a:p>
              <a:pPr algn="ctr">
                <a:lnSpc>
                  <a:spcPct val="80000"/>
                </a:lnSpc>
              </a:pPr>
              <a:r>
                <a:rPr lang="en-US" sz="1000">
                  <a:latin typeface="Arial" pitchFamily="34" charset="0"/>
                  <a:ea typeface="ÇlÇr ñæí©" charset="-128"/>
                  <a:cs typeface="Arial" pitchFamily="34" charset="0"/>
                </a:rPr>
                <a:t>F-Frame</a:t>
              </a:r>
            </a:p>
            <a:p>
              <a:pPr algn="ctr">
                <a:lnSpc>
                  <a:spcPct val="80000"/>
                </a:lnSpc>
              </a:pPr>
              <a:r>
                <a:rPr lang="en-US" sz="1000">
                  <a:latin typeface="Arial" pitchFamily="34" charset="0"/>
                  <a:ea typeface="ÇlÇr ñæí©" charset="-128"/>
                  <a:cs typeface="Arial" pitchFamily="34" charset="0"/>
                </a:rPr>
                <a:t>Production</a:t>
              </a:r>
              <a:endParaRPr lang="en-US" sz="1000">
                <a:latin typeface="Arial" pitchFamily="34" charset="0"/>
                <a:cs typeface="Arial" pitchFamily="34" charset="0"/>
              </a:endParaRPr>
            </a:p>
          </p:txBody>
        </p:sp>
        <p:sp>
          <p:nvSpPr>
            <p:cNvPr id="36890" name="TextBox 76"/>
            <p:cNvSpPr txBox="1">
              <a:spLocks noChangeArrowheads="1"/>
            </p:cNvSpPr>
            <p:nvPr/>
          </p:nvSpPr>
          <p:spPr bwMode="auto">
            <a:xfrm>
              <a:off x="2853353" y="5394325"/>
              <a:ext cx="66075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nchorCtr="0">
              <a:spAutoFit/>
            </a:bodyPr>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1000" b="1" dirty="0">
                  <a:solidFill>
                    <a:srgbClr val="0079A4"/>
                  </a:solidFill>
                  <a:cs typeface="Arial" pitchFamily="34" charset="0"/>
                </a:rPr>
                <a:t>VC X&amp;Y</a:t>
              </a:r>
            </a:p>
          </p:txBody>
        </p:sp>
        <p:sp>
          <p:nvSpPr>
            <p:cNvPr id="105" name="Rounded Rectangle 104"/>
            <p:cNvSpPr/>
            <p:nvPr/>
          </p:nvSpPr>
          <p:spPr bwMode="auto">
            <a:xfrm>
              <a:off x="2251076" y="3233738"/>
              <a:ext cx="517525" cy="230187"/>
            </a:xfrm>
            <a:prstGeom prst="roundRect">
              <a:avLst/>
            </a:prstGeom>
            <a:solidFill>
              <a:srgbClr val="FA7D81"/>
            </a:solidFill>
            <a:ln w="9525" cap="flat" cmpd="sng" algn="ctr">
              <a:solidFill>
                <a:schemeClr val="tx1"/>
              </a:solidFill>
              <a:prstDash val="solid"/>
              <a:round/>
              <a:headEnd type="none" w="med" len="med"/>
              <a:tailEnd type="none" w="med" len="med"/>
            </a:ln>
            <a:effectLst/>
          </p:spPr>
          <p:txBody>
            <a:bodyPr anchor="ctr" anchorCtr="0"/>
            <a:lstStyle/>
            <a:p>
              <a:pPr algn="ctr">
                <a:defRPr/>
              </a:pPr>
              <a:r>
                <a:rPr lang="en-US" sz="1000" dirty="0">
                  <a:solidFill>
                    <a:srgbClr val="000000"/>
                  </a:solidFill>
                  <a:latin typeface="Arial" pitchFamily="34" charset="0"/>
                  <a:cs typeface="Arial" pitchFamily="34" charset="0"/>
                </a:rPr>
                <a:t>CMD</a:t>
              </a:r>
            </a:p>
          </p:txBody>
        </p:sp>
        <p:sp>
          <p:nvSpPr>
            <p:cNvPr id="36892" name="TextBox 77"/>
            <p:cNvSpPr txBox="1">
              <a:spLocks noChangeArrowheads="1"/>
            </p:cNvSpPr>
            <p:nvPr/>
          </p:nvSpPr>
          <p:spPr bwMode="auto">
            <a:xfrm>
              <a:off x="3447145" y="3302000"/>
              <a:ext cx="48282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nchorCtr="0">
              <a:spAutoFit/>
            </a:bodyPr>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1000" b="1">
                  <a:solidFill>
                    <a:srgbClr val="0079A4"/>
                  </a:solidFill>
                  <a:cs typeface="Arial" pitchFamily="34" charset="0"/>
                </a:rPr>
                <a:t>VC Y</a:t>
              </a:r>
            </a:p>
          </p:txBody>
        </p:sp>
        <p:sp>
          <p:nvSpPr>
            <p:cNvPr id="36893" name="TextBox 77"/>
            <p:cNvSpPr txBox="1">
              <a:spLocks noChangeArrowheads="1"/>
            </p:cNvSpPr>
            <p:nvPr/>
          </p:nvSpPr>
          <p:spPr bwMode="auto">
            <a:xfrm>
              <a:off x="2500994" y="3484563"/>
              <a:ext cx="48282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nchorCtr="0">
              <a:spAutoFit/>
            </a:bodyPr>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1000" b="1">
                  <a:solidFill>
                    <a:srgbClr val="0079A4"/>
                  </a:solidFill>
                  <a:cs typeface="Arial" pitchFamily="34" charset="0"/>
                </a:rPr>
                <a:t>VC X</a:t>
              </a:r>
            </a:p>
          </p:txBody>
        </p:sp>
        <p:sp>
          <p:nvSpPr>
            <p:cNvPr id="108" name="Magnetic Disk 18"/>
            <p:cNvSpPr/>
            <p:nvPr/>
          </p:nvSpPr>
          <p:spPr>
            <a:xfrm>
              <a:off x="3188521" y="3041650"/>
              <a:ext cx="455613" cy="228600"/>
            </a:xfrm>
            <a:prstGeom prst="flowChartMagneticDisk">
              <a:avLst/>
            </a:prstGeom>
            <a:ln w="12700" cap="flat" cmpd="sng" algn="ctr">
              <a:solidFill>
                <a:scrgbClr r="0" g="0" b="0"/>
              </a:solidFill>
              <a:prstDash val="solid"/>
              <a:round/>
              <a:headEnd w="med" len="med"/>
              <a:tailEnd w="med" len="med"/>
            </a:ln>
          </p:spPr>
          <p:style>
            <a:lnRef idx="2">
              <a:schemeClr val="accent4"/>
            </a:lnRef>
            <a:fillRef idx="1">
              <a:schemeClr val="lt1"/>
            </a:fillRef>
            <a:effectRef idx="0">
              <a:schemeClr val="accent4"/>
            </a:effectRef>
            <a:fontRef idx="minor">
              <a:schemeClr val="dk1"/>
            </a:fontRef>
          </p:style>
          <p:txBody>
            <a:bodyPr anchor="ctr" anchorCtr="0"/>
            <a:lstStyle/>
            <a:p>
              <a:pPr algn="ctr" eaLnBrk="0" fontAlgn="auto" hangingPunct="0">
                <a:spcBef>
                  <a:spcPts val="0"/>
                </a:spcBef>
                <a:spcAft>
                  <a:spcPts val="0"/>
                </a:spcAft>
                <a:defRPr/>
              </a:pPr>
              <a:endParaRPr lang="en-US" sz="1000">
                <a:latin typeface="Arial" pitchFamily="34" charset="0"/>
                <a:cs typeface="Arial" pitchFamily="34" charset="0"/>
              </a:endParaRPr>
            </a:p>
          </p:txBody>
        </p:sp>
        <p:cxnSp>
          <p:nvCxnSpPr>
            <p:cNvPr id="109" name="Straight Connector 108"/>
            <p:cNvCxnSpPr>
              <a:cxnSpLocks noChangeShapeType="1"/>
              <a:stCxn id="36900" idx="4"/>
              <a:endCxn id="36897" idx="0"/>
            </p:cNvCxnSpPr>
            <p:nvPr/>
          </p:nvCxnSpPr>
          <p:spPr bwMode="auto">
            <a:xfrm>
              <a:off x="2509838" y="4158695"/>
              <a:ext cx="7651" cy="1419780"/>
            </a:xfrm>
            <a:prstGeom prst="line">
              <a:avLst/>
            </a:prstGeom>
            <a:noFill/>
            <a:ln w="19050">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36896" name="Text Box 15"/>
            <p:cNvSpPr txBox="1">
              <a:spLocks noChangeArrowheads="1"/>
            </p:cNvSpPr>
            <p:nvPr/>
          </p:nvSpPr>
          <p:spPr bwMode="auto">
            <a:xfrm>
              <a:off x="2224881" y="4924425"/>
              <a:ext cx="585216" cy="182563"/>
            </a:xfrm>
            <a:prstGeom prst="rect">
              <a:avLst/>
            </a:prstGeom>
            <a:solidFill>
              <a:srgbClr val="99CCFF"/>
            </a:solidFill>
            <a:ln w="9525">
              <a:solidFill>
                <a:srgbClr val="000000"/>
              </a:solidFill>
              <a:miter lim="800000"/>
              <a:headEnd/>
              <a:tailEnd/>
            </a:ln>
          </p:spPr>
          <p:txBody>
            <a:bodyPr lIns="33840" tIns="31320" rIns="33840" bIns="3132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1000" dirty="0" smtClean="0">
                  <a:solidFill>
                    <a:schemeClr val="tx1"/>
                  </a:solidFill>
                  <a:ea typeface="ÇlÇr ñæí©" charset="-128"/>
                  <a:cs typeface="Arial" pitchFamily="34" charset="0"/>
                </a:rPr>
                <a:t>AOS/TC</a:t>
              </a:r>
              <a:endParaRPr lang="en-US" sz="1000" dirty="0">
                <a:solidFill>
                  <a:schemeClr val="tx1"/>
                </a:solidFill>
                <a:cs typeface="Arial" pitchFamily="34" charset="0"/>
              </a:endParaRPr>
            </a:p>
          </p:txBody>
        </p:sp>
        <p:sp>
          <p:nvSpPr>
            <p:cNvPr id="36897" name="Text Box 12"/>
            <p:cNvSpPr txBox="1">
              <a:spLocks noChangeArrowheads="1"/>
            </p:cNvSpPr>
            <p:nvPr/>
          </p:nvSpPr>
          <p:spPr bwMode="auto">
            <a:xfrm>
              <a:off x="2224881" y="5578475"/>
              <a:ext cx="585216" cy="180975"/>
            </a:xfrm>
            <a:prstGeom prst="rect">
              <a:avLst/>
            </a:prstGeom>
            <a:solidFill>
              <a:srgbClr val="99CCFF"/>
            </a:solidFill>
            <a:ln w="9525">
              <a:solidFill>
                <a:srgbClr val="000000"/>
              </a:solidFill>
              <a:miter lim="800000"/>
              <a:headEnd/>
              <a:tailEnd/>
            </a:ln>
          </p:spPr>
          <p:txBody>
            <a:bodyPr lIns="0" tIns="0" rIns="0" bIns="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1000">
                  <a:solidFill>
                    <a:schemeClr val="tx1"/>
                  </a:solidFill>
                  <a:ea typeface="ÇlÇr ñæí©" charset="-128"/>
                  <a:cs typeface="Arial" pitchFamily="34" charset="0"/>
                </a:rPr>
                <a:t>RF &amp; Mod</a:t>
              </a:r>
              <a:endParaRPr lang="en-US" sz="1000">
                <a:solidFill>
                  <a:schemeClr val="tx1"/>
                </a:solidFill>
                <a:cs typeface="Arial" pitchFamily="34" charset="0"/>
              </a:endParaRPr>
            </a:p>
          </p:txBody>
        </p:sp>
        <p:sp>
          <p:nvSpPr>
            <p:cNvPr id="36898" name="Text Box 12"/>
            <p:cNvSpPr txBox="1">
              <a:spLocks noChangeArrowheads="1"/>
            </p:cNvSpPr>
            <p:nvPr/>
          </p:nvSpPr>
          <p:spPr bwMode="auto">
            <a:xfrm>
              <a:off x="2224881" y="5364163"/>
              <a:ext cx="585216" cy="180975"/>
            </a:xfrm>
            <a:prstGeom prst="rect">
              <a:avLst/>
            </a:prstGeom>
            <a:solidFill>
              <a:srgbClr val="99CCFF"/>
            </a:solidFill>
            <a:ln w="9525">
              <a:solidFill>
                <a:srgbClr val="000000"/>
              </a:solidFill>
              <a:miter lim="800000"/>
              <a:headEnd/>
              <a:tailEnd/>
            </a:ln>
          </p:spPr>
          <p:txBody>
            <a:bodyPr lIns="33840" tIns="31320" rIns="33840" bIns="3132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1000" dirty="0">
                  <a:solidFill>
                    <a:schemeClr val="tx1"/>
                  </a:solidFill>
                  <a:ea typeface="ÇlÇr ñæí©" charset="-128"/>
                  <a:cs typeface="Arial" pitchFamily="34" charset="0"/>
                </a:rPr>
                <a:t>C &amp; S</a:t>
              </a:r>
              <a:endParaRPr lang="en-US" sz="1000" dirty="0">
                <a:solidFill>
                  <a:schemeClr val="tx1"/>
                </a:solidFill>
                <a:cs typeface="Arial" pitchFamily="34" charset="0"/>
              </a:endParaRPr>
            </a:p>
          </p:txBody>
        </p:sp>
        <p:sp>
          <p:nvSpPr>
            <p:cNvPr id="36899" name="Text Box 15"/>
            <p:cNvSpPr txBox="1">
              <a:spLocks noChangeArrowheads="1"/>
            </p:cNvSpPr>
            <p:nvPr/>
          </p:nvSpPr>
          <p:spPr bwMode="auto">
            <a:xfrm>
              <a:off x="2226469" y="4481513"/>
              <a:ext cx="585216" cy="182562"/>
            </a:xfrm>
            <a:prstGeom prst="rect">
              <a:avLst/>
            </a:prstGeom>
            <a:solidFill>
              <a:srgbClr val="99CCFF"/>
            </a:solidFill>
            <a:ln w="9525">
              <a:solidFill>
                <a:srgbClr val="000000"/>
              </a:solidFill>
              <a:miter lim="800000"/>
              <a:headEnd/>
              <a:tailEnd/>
            </a:ln>
          </p:spPr>
          <p:txBody>
            <a:bodyPr lIns="33840" tIns="31320" rIns="33840" bIns="3132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1000" dirty="0">
                  <a:solidFill>
                    <a:schemeClr val="tx1"/>
                  </a:solidFill>
                  <a:ea typeface="ÇlÇr ñæí©" charset="-128"/>
                  <a:cs typeface="Arial" pitchFamily="34" charset="0"/>
                </a:rPr>
                <a:t>SPP</a:t>
              </a:r>
              <a:endParaRPr lang="en-US" sz="1000" dirty="0">
                <a:solidFill>
                  <a:schemeClr val="tx1"/>
                </a:solidFill>
                <a:cs typeface="Arial" pitchFamily="34" charset="0"/>
              </a:endParaRPr>
            </a:p>
          </p:txBody>
        </p:sp>
        <p:sp>
          <p:nvSpPr>
            <p:cNvPr id="36900" name="Oval 7"/>
            <p:cNvSpPr>
              <a:spLocks noChangeArrowheads="1"/>
            </p:cNvSpPr>
            <p:nvPr/>
          </p:nvSpPr>
          <p:spPr bwMode="auto">
            <a:xfrm>
              <a:off x="2033588" y="3866595"/>
              <a:ext cx="952500" cy="292100"/>
            </a:xfrm>
            <a:prstGeom prst="ellipse">
              <a:avLst/>
            </a:prstGeom>
            <a:solidFill>
              <a:srgbClr val="FF99CC"/>
            </a:solidFill>
            <a:ln w="9525">
              <a:solidFill>
                <a:srgbClr val="000000"/>
              </a:solidFill>
              <a:round/>
              <a:headEnd/>
              <a:tailEnd/>
            </a:ln>
          </p:spPr>
          <p:txBody>
            <a:bodyPr lIns="0" tIns="0" rIns="0" bIns="0" anchor="ctr" anchorCtr="0"/>
            <a:lstStyle/>
            <a:p>
              <a:pPr algn="ctr">
                <a:lnSpc>
                  <a:spcPct val="80000"/>
                </a:lnSpc>
              </a:pPr>
              <a:r>
                <a:rPr lang="en-US" sz="900" dirty="0">
                  <a:latin typeface="Arial" pitchFamily="34" charset="0"/>
                  <a:ea typeface="ÇlÇr ñæí©" charset="-128"/>
                  <a:cs typeface="Arial" pitchFamily="34" charset="0"/>
                </a:rPr>
                <a:t>Space SPP</a:t>
              </a:r>
            </a:p>
            <a:p>
              <a:pPr algn="ctr">
                <a:lnSpc>
                  <a:spcPct val="80000"/>
                </a:lnSpc>
              </a:pPr>
              <a:r>
                <a:rPr lang="en-US" sz="900" dirty="0">
                  <a:latin typeface="Arial" pitchFamily="34" charset="0"/>
                  <a:ea typeface="ÇlÇr ñæí©" charset="-128"/>
                  <a:cs typeface="Arial" pitchFamily="34" charset="0"/>
                </a:rPr>
                <a:t>Application</a:t>
              </a:r>
              <a:endParaRPr lang="en-US" sz="900" dirty="0">
                <a:latin typeface="Arial" pitchFamily="34" charset="0"/>
                <a:cs typeface="Arial" pitchFamily="34" charset="0"/>
              </a:endParaRPr>
            </a:p>
          </p:txBody>
        </p:sp>
        <p:cxnSp>
          <p:nvCxnSpPr>
            <p:cNvPr id="36901" name="Elbow Connector 121"/>
            <p:cNvCxnSpPr>
              <a:cxnSpLocks noChangeShapeType="1"/>
              <a:stCxn id="36926" idx="2"/>
              <a:endCxn id="36899" idx="3"/>
            </p:cNvCxnSpPr>
            <p:nvPr/>
          </p:nvCxnSpPr>
          <p:spPr bwMode="auto">
            <a:xfrm rot="5400000">
              <a:off x="3042426" y="4190448"/>
              <a:ext cx="151606" cy="613087"/>
            </a:xfrm>
            <a:prstGeom prst="bentConnector2">
              <a:avLst/>
            </a:prstGeom>
            <a:noFill/>
            <a:ln w="19050">
              <a:solidFill>
                <a:schemeClr val="tx1"/>
              </a:solidFill>
              <a:round/>
              <a:headEnd type="arrow" w="med" len="med"/>
              <a:tailEnd/>
            </a:ln>
            <a:extLst>
              <a:ext uri="{909E8E84-426E-40dd-AFC4-6F175D3DCCD1}">
                <a14:hiddenFill xmlns:a14="http://schemas.microsoft.com/office/drawing/2010/main">
                  <a:noFill/>
                </a14:hiddenFill>
              </a:ext>
            </a:extLst>
          </p:spPr>
        </p:cxnSp>
        <p:cxnSp>
          <p:nvCxnSpPr>
            <p:cNvPr id="36902" name="Elbow Connector 122"/>
            <p:cNvCxnSpPr>
              <a:cxnSpLocks noChangeShapeType="1"/>
            </p:cNvCxnSpPr>
            <p:nvPr/>
          </p:nvCxnSpPr>
          <p:spPr bwMode="auto">
            <a:xfrm rot="5400000">
              <a:off x="2929758" y="3749675"/>
              <a:ext cx="968375" cy="9525"/>
            </a:xfrm>
            <a:prstGeom prst="bentConnector3">
              <a:avLst>
                <a:gd name="adj1" fmla="val 50000"/>
              </a:avLst>
            </a:prstGeom>
            <a:noFill/>
            <a:ln w="19050">
              <a:solidFill>
                <a:schemeClr val="tx1"/>
              </a:solidFill>
              <a:round/>
              <a:headEnd type="arrow" w="med" len="med"/>
              <a:tailEnd/>
            </a:ln>
            <a:extLst>
              <a:ext uri="{909E8E84-426E-40dd-AFC4-6F175D3DCCD1}">
                <a14:hiddenFill xmlns:a14="http://schemas.microsoft.com/office/drawing/2010/main">
                  <a:noFill/>
                </a14:hiddenFill>
              </a:ext>
            </a:extLst>
          </p:spPr>
        </p:cxnSp>
        <p:cxnSp>
          <p:nvCxnSpPr>
            <p:cNvPr id="36903" name="Elbow Connector 125"/>
            <p:cNvCxnSpPr>
              <a:cxnSpLocks noChangeShapeType="1"/>
            </p:cNvCxnSpPr>
            <p:nvPr/>
          </p:nvCxnSpPr>
          <p:spPr bwMode="auto">
            <a:xfrm>
              <a:off x="2509838" y="3463925"/>
              <a:ext cx="0" cy="381000"/>
            </a:xfrm>
            <a:prstGeom prst="straightConnector1">
              <a:avLst/>
            </a:prstGeom>
            <a:noFill/>
            <a:ln w="19050">
              <a:solidFill>
                <a:schemeClr val="tx1"/>
              </a:solidFill>
              <a:round/>
              <a:headEnd type="arrow" w="med" len="med"/>
              <a:tailEnd/>
            </a:ln>
            <a:extLst>
              <a:ext uri="{909E8E84-426E-40dd-AFC4-6F175D3DCCD1}">
                <a14:hiddenFill xmlns:a14="http://schemas.microsoft.com/office/drawing/2010/main">
                  <a:noFill/>
                </a14:hiddenFill>
              </a:ext>
            </a:extLst>
          </p:spPr>
        </p:cxnSp>
        <p:sp>
          <p:nvSpPr>
            <p:cNvPr id="36904" name="Oval 7"/>
            <p:cNvSpPr>
              <a:spLocks noChangeArrowheads="1"/>
            </p:cNvSpPr>
            <p:nvPr/>
          </p:nvSpPr>
          <p:spPr bwMode="auto">
            <a:xfrm>
              <a:off x="2940839" y="3586163"/>
              <a:ext cx="950976" cy="293687"/>
            </a:xfrm>
            <a:prstGeom prst="ellipse">
              <a:avLst/>
            </a:prstGeom>
            <a:solidFill>
              <a:srgbClr val="FF99CC"/>
            </a:solidFill>
            <a:ln w="9525">
              <a:solidFill>
                <a:srgbClr val="000000"/>
              </a:solidFill>
              <a:round/>
              <a:headEnd/>
              <a:tailEnd/>
            </a:ln>
          </p:spPr>
          <p:txBody>
            <a:bodyPr lIns="0" tIns="0" rIns="0" bIns="0" anchor="ctr" anchorCtr="0"/>
            <a:lstStyle/>
            <a:p>
              <a:pPr algn="ctr">
                <a:lnSpc>
                  <a:spcPct val="80000"/>
                </a:lnSpc>
              </a:pPr>
              <a:r>
                <a:rPr lang="en-US" sz="900" dirty="0">
                  <a:latin typeface="Arial" pitchFamily="34" charset="0"/>
                  <a:ea typeface="ÇlÇr ñæí©" charset="-128"/>
                  <a:cs typeface="Arial" pitchFamily="34" charset="0"/>
                </a:rPr>
                <a:t>Space File Application</a:t>
              </a:r>
              <a:endParaRPr lang="en-US" sz="900" dirty="0">
                <a:latin typeface="Arial" pitchFamily="34" charset="0"/>
                <a:cs typeface="Arial" pitchFamily="34" charset="0"/>
              </a:endParaRPr>
            </a:p>
          </p:txBody>
        </p:sp>
        <p:sp>
          <p:nvSpPr>
            <p:cNvPr id="128" name="TextBox 77"/>
            <p:cNvSpPr txBox="1">
              <a:spLocks noChangeArrowheads="1"/>
            </p:cNvSpPr>
            <p:nvPr/>
          </p:nvSpPr>
          <p:spPr bwMode="auto">
            <a:xfrm>
              <a:off x="6832352" y="3286125"/>
              <a:ext cx="67518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nchorCtr="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defRPr/>
              </a:pPr>
              <a:r>
                <a:rPr lang="en-US" sz="1000" b="1" dirty="0" smtClean="0">
                  <a:solidFill>
                    <a:srgbClr val="0079A4"/>
                  </a:solidFill>
                  <a:latin typeface="Arial" pitchFamily="34" charset="0"/>
                  <a:cs typeface="Arial" pitchFamily="34" charset="0"/>
                </a:rPr>
                <a:t>To VC X</a:t>
              </a:r>
            </a:p>
          </p:txBody>
        </p:sp>
        <p:sp>
          <p:nvSpPr>
            <p:cNvPr id="133" name="TextBox 77"/>
            <p:cNvSpPr txBox="1">
              <a:spLocks noChangeArrowheads="1"/>
            </p:cNvSpPr>
            <p:nvPr/>
          </p:nvSpPr>
          <p:spPr bwMode="auto">
            <a:xfrm>
              <a:off x="7152576" y="5121275"/>
              <a:ext cx="69602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nchorCtr="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defRPr/>
              </a:pPr>
              <a:r>
                <a:rPr lang="en-US" sz="1000" b="1" dirty="0" smtClean="0">
                  <a:solidFill>
                    <a:srgbClr val="0079A4"/>
                  </a:solidFill>
                  <a:latin typeface="Arial" pitchFamily="34" charset="0"/>
                  <a:cs typeface="Arial" pitchFamily="34" charset="0"/>
                </a:rPr>
                <a:t> VC X&amp;Y</a:t>
              </a:r>
            </a:p>
          </p:txBody>
        </p:sp>
        <p:sp>
          <p:nvSpPr>
            <p:cNvPr id="135" name="TextBox 77"/>
            <p:cNvSpPr txBox="1">
              <a:spLocks noChangeArrowheads="1"/>
            </p:cNvSpPr>
            <p:nvPr/>
          </p:nvSpPr>
          <p:spPr bwMode="auto">
            <a:xfrm>
              <a:off x="7681493" y="3105150"/>
              <a:ext cx="71045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nchorCtr="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defRPr/>
              </a:pPr>
              <a:r>
                <a:rPr lang="en-US" sz="1000" b="1" dirty="0" smtClean="0">
                  <a:solidFill>
                    <a:srgbClr val="0079A4"/>
                  </a:solidFill>
                  <a:latin typeface="Arial" pitchFamily="34" charset="0"/>
                  <a:cs typeface="Arial" pitchFamily="34" charset="0"/>
                </a:rPr>
                <a:t>To VC  Y</a:t>
              </a:r>
            </a:p>
          </p:txBody>
        </p:sp>
        <p:sp>
          <p:nvSpPr>
            <p:cNvPr id="36908" name="Oval 7"/>
            <p:cNvSpPr>
              <a:spLocks noChangeArrowheads="1"/>
            </p:cNvSpPr>
            <p:nvPr/>
          </p:nvSpPr>
          <p:spPr bwMode="auto">
            <a:xfrm>
              <a:off x="7278623" y="3436938"/>
              <a:ext cx="1018661" cy="299302"/>
            </a:xfrm>
            <a:prstGeom prst="ellipse">
              <a:avLst/>
            </a:prstGeom>
            <a:solidFill>
              <a:srgbClr val="FF99CC"/>
            </a:solidFill>
            <a:ln w="9525">
              <a:solidFill>
                <a:srgbClr val="000000"/>
              </a:solidFill>
              <a:round/>
              <a:headEnd/>
              <a:tailEnd/>
            </a:ln>
          </p:spPr>
          <p:txBody>
            <a:bodyPr lIns="0" tIns="0" rIns="0" bIns="0" anchor="ctr" anchorCtr="0"/>
            <a:lstStyle/>
            <a:p>
              <a:pPr algn="ctr">
                <a:lnSpc>
                  <a:spcPct val="80000"/>
                </a:lnSpc>
              </a:pPr>
              <a:r>
                <a:rPr lang="en-US" sz="1000" dirty="0">
                  <a:latin typeface="Arial" pitchFamily="34" charset="0"/>
                  <a:ea typeface="ÇlÇr ñæí©" charset="-128"/>
                  <a:cs typeface="Arial" pitchFamily="34" charset="0"/>
                </a:rPr>
                <a:t>User File Application</a:t>
              </a:r>
              <a:endParaRPr lang="en-US" sz="1000" dirty="0">
                <a:latin typeface="Arial" pitchFamily="34" charset="0"/>
                <a:cs typeface="Arial" pitchFamily="34" charset="0"/>
              </a:endParaRPr>
            </a:p>
          </p:txBody>
        </p:sp>
        <p:sp>
          <p:nvSpPr>
            <p:cNvPr id="137" name="Magnetic Disk 18"/>
            <p:cNvSpPr/>
            <p:nvPr/>
          </p:nvSpPr>
          <p:spPr>
            <a:xfrm>
              <a:off x="7549325" y="2897188"/>
              <a:ext cx="409575" cy="203200"/>
            </a:xfrm>
            <a:prstGeom prst="flowChartMagneticDisk">
              <a:avLst/>
            </a:prstGeom>
            <a:ln w="12700" cap="flat" cmpd="sng" algn="ctr">
              <a:solidFill>
                <a:scrgbClr r="0" g="0" b="0"/>
              </a:solidFill>
              <a:prstDash val="solid"/>
              <a:round/>
              <a:headEnd w="med" len="med"/>
              <a:tailEnd w="med" len="med"/>
            </a:ln>
          </p:spPr>
          <p:style>
            <a:lnRef idx="2">
              <a:schemeClr val="accent4"/>
            </a:lnRef>
            <a:fillRef idx="1">
              <a:schemeClr val="lt1"/>
            </a:fillRef>
            <a:effectRef idx="0">
              <a:schemeClr val="accent4"/>
            </a:effectRef>
            <a:fontRef idx="minor">
              <a:schemeClr val="dk1"/>
            </a:fontRef>
          </p:style>
          <p:txBody>
            <a:bodyPr anchor="ctr" anchorCtr="0"/>
            <a:lstStyle/>
            <a:p>
              <a:pPr algn="ctr" eaLnBrk="0" fontAlgn="auto" hangingPunct="0">
                <a:spcBef>
                  <a:spcPts val="0"/>
                </a:spcBef>
                <a:spcAft>
                  <a:spcPts val="0"/>
                </a:spcAft>
                <a:defRPr/>
              </a:pPr>
              <a:endParaRPr lang="en-US" sz="1000">
                <a:latin typeface="Arial" pitchFamily="34" charset="0"/>
                <a:cs typeface="Arial" pitchFamily="34" charset="0"/>
              </a:endParaRPr>
            </a:p>
          </p:txBody>
        </p:sp>
        <p:sp>
          <p:nvSpPr>
            <p:cNvPr id="36910" name="Text Box 16"/>
            <p:cNvSpPr txBox="1">
              <a:spLocks noChangeArrowheads="1"/>
            </p:cNvSpPr>
            <p:nvPr/>
          </p:nvSpPr>
          <p:spPr bwMode="auto">
            <a:xfrm>
              <a:off x="6640512" y="5583238"/>
              <a:ext cx="585216" cy="184150"/>
            </a:xfrm>
            <a:prstGeom prst="rect">
              <a:avLst/>
            </a:prstGeom>
            <a:solidFill>
              <a:srgbClr val="99CCFF"/>
            </a:solidFill>
            <a:ln w="9525">
              <a:solidFill>
                <a:srgbClr val="000000"/>
              </a:solidFill>
              <a:miter lim="800000"/>
              <a:headEnd/>
              <a:tailEnd/>
            </a:ln>
          </p:spPr>
          <p:txBody>
            <a:bodyPr lIns="33840" tIns="31320" rIns="33840" bIns="3132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1000">
                  <a:solidFill>
                    <a:schemeClr val="tx1"/>
                  </a:solidFill>
                  <a:ea typeface="ÇlÇr ñæí©" charset="-128"/>
                  <a:cs typeface="Arial" pitchFamily="34" charset="0"/>
                </a:rPr>
                <a:t>IP</a:t>
              </a:r>
              <a:endParaRPr lang="en-US" sz="1000">
                <a:solidFill>
                  <a:schemeClr val="tx1"/>
                </a:solidFill>
                <a:cs typeface="Arial" pitchFamily="34" charset="0"/>
              </a:endParaRPr>
            </a:p>
          </p:txBody>
        </p:sp>
        <p:cxnSp>
          <p:nvCxnSpPr>
            <p:cNvPr id="139" name="Straight Connector 138"/>
            <p:cNvCxnSpPr>
              <a:cxnSpLocks noChangeShapeType="1"/>
              <a:stCxn id="36916" idx="4"/>
              <a:endCxn id="36910" idx="0"/>
            </p:cNvCxnSpPr>
            <p:nvPr/>
          </p:nvCxnSpPr>
          <p:spPr bwMode="auto">
            <a:xfrm>
              <a:off x="6884218" y="3928265"/>
              <a:ext cx="48902" cy="1654973"/>
            </a:xfrm>
            <a:prstGeom prst="line">
              <a:avLst/>
            </a:prstGeom>
            <a:noFill/>
            <a:ln w="19050">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36912" name="Text Box 15"/>
            <p:cNvSpPr txBox="1">
              <a:spLocks noChangeArrowheads="1"/>
            </p:cNvSpPr>
            <p:nvPr/>
          </p:nvSpPr>
          <p:spPr bwMode="auto">
            <a:xfrm>
              <a:off x="6640512" y="5143500"/>
              <a:ext cx="585216" cy="182563"/>
            </a:xfrm>
            <a:prstGeom prst="rect">
              <a:avLst/>
            </a:prstGeom>
            <a:solidFill>
              <a:srgbClr val="99CCFF"/>
            </a:solidFill>
            <a:ln w="9525">
              <a:solidFill>
                <a:srgbClr val="000000"/>
              </a:solidFill>
              <a:miter lim="800000"/>
              <a:headEnd/>
              <a:tailEnd/>
            </a:ln>
          </p:spPr>
          <p:txBody>
            <a:bodyPr lIns="33840" tIns="31320" rIns="33840" bIns="3132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1000">
                  <a:solidFill>
                    <a:schemeClr val="tx1"/>
                  </a:solidFill>
                  <a:ea typeface="ÇlÇr ñæí©" charset="-128"/>
                  <a:cs typeface="Arial" pitchFamily="34" charset="0"/>
                </a:rPr>
                <a:t>TCP</a:t>
              </a:r>
              <a:endParaRPr lang="en-US" sz="1000">
                <a:solidFill>
                  <a:schemeClr val="tx1"/>
                </a:solidFill>
                <a:cs typeface="Arial" pitchFamily="34" charset="0"/>
              </a:endParaRPr>
            </a:p>
          </p:txBody>
        </p:sp>
        <p:sp>
          <p:nvSpPr>
            <p:cNvPr id="36913" name="Text Box 15"/>
            <p:cNvSpPr txBox="1">
              <a:spLocks noChangeArrowheads="1"/>
            </p:cNvSpPr>
            <p:nvPr/>
          </p:nvSpPr>
          <p:spPr bwMode="auto">
            <a:xfrm>
              <a:off x="6640512" y="4924425"/>
              <a:ext cx="585216" cy="184150"/>
            </a:xfrm>
            <a:prstGeom prst="rect">
              <a:avLst/>
            </a:prstGeom>
            <a:solidFill>
              <a:srgbClr val="99CCFF"/>
            </a:solidFill>
            <a:ln w="9525">
              <a:solidFill>
                <a:srgbClr val="000000"/>
              </a:solidFill>
              <a:miter lim="800000"/>
              <a:headEnd/>
              <a:tailEnd/>
            </a:ln>
          </p:spPr>
          <p:txBody>
            <a:bodyPr lIns="33840" tIns="31320" rIns="33840" bIns="3132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1000" dirty="0">
                  <a:solidFill>
                    <a:schemeClr val="tx1"/>
                  </a:solidFill>
                  <a:ea typeface="ÇlÇr ñæí©" charset="-128"/>
                  <a:cs typeface="Arial" pitchFamily="34" charset="0"/>
                </a:rPr>
                <a:t>F-Frame</a:t>
              </a:r>
              <a:endParaRPr lang="en-US" sz="1000" dirty="0">
                <a:solidFill>
                  <a:schemeClr val="tx1"/>
                </a:solidFill>
                <a:cs typeface="Arial" pitchFamily="34" charset="0"/>
              </a:endParaRPr>
            </a:p>
          </p:txBody>
        </p:sp>
        <p:sp>
          <p:nvSpPr>
            <p:cNvPr id="36914" name="Text Box 15"/>
            <p:cNvSpPr txBox="1">
              <a:spLocks noChangeArrowheads="1"/>
            </p:cNvSpPr>
            <p:nvPr/>
          </p:nvSpPr>
          <p:spPr bwMode="auto">
            <a:xfrm>
              <a:off x="6640512" y="4708525"/>
              <a:ext cx="585216" cy="182563"/>
            </a:xfrm>
            <a:prstGeom prst="rect">
              <a:avLst/>
            </a:prstGeom>
            <a:solidFill>
              <a:srgbClr val="99CCFF"/>
            </a:solidFill>
            <a:ln w="9525">
              <a:solidFill>
                <a:srgbClr val="000000"/>
              </a:solidFill>
              <a:miter lim="800000"/>
              <a:headEnd/>
              <a:tailEnd/>
            </a:ln>
          </p:spPr>
          <p:txBody>
            <a:bodyPr lIns="33840" tIns="31320" rIns="33840" bIns="3132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1000" dirty="0" smtClean="0">
                  <a:solidFill>
                    <a:schemeClr val="tx1"/>
                  </a:solidFill>
                  <a:ea typeface="ÇlÇr ñæí©" charset="-128"/>
                  <a:cs typeface="Arial" pitchFamily="34" charset="0"/>
                </a:rPr>
                <a:t>AOS/TC</a:t>
              </a:r>
              <a:endParaRPr lang="en-US" sz="1000" dirty="0">
                <a:solidFill>
                  <a:schemeClr val="tx1"/>
                </a:solidFill>
                <a:cs typeface="Arial" pitchFamily="34" charset="0"/>
              </a:endParaRPr>
            </a:p>
          </p:txBody>
        </p:sp>
        <p:sp>
          <p:nvSpPr>
            <p:cNvPr id="36915" name="Text Box 15"/>
            <p:cNvSpPr txBox="1">
              <a:spLocks noChangeArrowheads="1"/>
            </p:cNvSpPr>
            <p:nvPr/>
          </p:nvSpPr>
          <p:spPr bwMode="auto">
            <a:xfrm>
              <a:off x="6640512" y="4264025"/>
              <a:ext cx="585216" cy="184150"/>
            </a:xfrm>
            <a:prstGeom prst="rect">
              <a:avLst/>
            </a:prstGeom>
            <a:solidFill>
              <a:srgbClr val="99CCFF"/>
            </a:solidFill>
            <a:ln w="9525">
              <a:solidFill>
                <a:srgbClr val="000000"/>
              </a:solidFill>
              <a:miter lim="800000"/>
              <a:headEnd/>
              <a:tailEnd/>
            </a:ln>
          </p:spPr>
          <p:txBody>
            <a:bodyPr lIns="33840" tIns="31320" rIns="33840" bIns="3132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1000" dirty="0">
                  <a:solidFill>
                    <a:schemeClr val="tx1"/>
                  </a:solidFill>
                  <a:ea typeface="ÇlÇr ñæí©" charset="-128"/>
                  <a:cs typeface="Arial" pitchFamily="34" charset="0"/>
                </a:rPr>
                <a:t>SPP</a:t>
              </a:r>
              <a:endParaRPr lang="en-US" sz="1000" dirty="0">
                <a:solidFill>
                  <a:schemeClr val="tx1"/>
                </a:solidFill>
                <a:cs typeface="Arial" pitchFamily="34" charset="0"/>
              </a:endParaRPr>
            </a:p>
          </p:txBody>
        </p:sp>
        <p:sp>
          <p:nvSpPr>
            <p:cNvPr id="36916" name="Oval 7"/>
            <p:cNvSpPr>
              <a:spLocks noChangeArrowheads="1"/>
            </p:cNvSpPr>
            <p:nvPr/>
          </p:nvSpPr>
          <p:spPr bwMode="auto">
            <a:xfrm>
              <a:off x="6377035" y="3646488"/>
              <a:ext cx="1014365" cy="281777"/>
            </a:xfrm>
            <a:prstGeom prst="ellipse">
              <a:avLst/>
            </a:prstGeom>
            <a:solidFill>
              <a:srgbClr val="FF99CC"/>
            </a:solidFill>
            <a:ln w="9525">
              <a:solidFill>
                <a:srgbClr val="000000"/>
              </a:solidFill>
              <a:round/>
              <a:headEnd/>
              <a:tailEnd/>
            </a:ln>
          </p:spPr>
          <p:txBody>
            <a:bodyPr lIns="0" tIns="0" rIns="0" bIns="0" anchor="ctr" anchorCtr="0"/>
            <a:lstStyle/>
            <a:p>
              <a:pPr algn="ctr">
                <a:lnSpc>
                  <a:spcPct val="80000"/>
                </a:lnSpc>
              </a:pPr>
              <a:r>
                <a:rPr lang="en-US" sz="1000" dirty="0">
                  <a:latin typeface="Arial" pitchFamily="34" charset="0"/>
                  <a:ea typeface="ÇlÇr ñæí©" charset="-128"/>
                  <a:cs typeface="Arial" pitchFamily="34" charset="0"/>
                </a:rPr>
                <a:t>User SPP</a:t>
              </a:r>
            </a:p>
            <a:p>
              <a:pPr algn="ctr">
                <a:lnSpc>
                  <a:spcPct val="80000"/>
                </a:lnSpc>
              </a:pPr>
              <a:r>
                <a:rPr lang="en-US" sz="1000" dirty="0">
                  <a:latin typeface="Arial" pitchFamily="34" charset="0"/>
                  <a:ea typeface="ÇlÇr ñæí©" charset="-128"/>
                  <a:cs typeface="Arial" pitchFamily="34" charset="0"/>
                </a:rPr>
                <a:t>Application</a:t>
              </a:r>
              <a:endParaRPr lang="en-US" sz="1000" dirty="0">
                <a:latin typeface="Arial" pitchFamily="34" charset="0"/>
                <a:cs typeface="Arial" pitchFamily="34" charset="0"/>
              </a:endParaRPr>
            </a:p>
          </p:txBody>
        </p:sp>
        <p:cxnSp>
          <p:nvCxnSpPr>
            <p:cNvPr id="36917" name="Elbow Connector 147"/>
            <p:cNvCxnSpPr>
              <a:cxnSpLocks noChangeShapeType="1"/>
            </p:cNvCxnSpPr>
            <p:nvPr/>
          </p:nvCxnSpPr>
          <p:spPr bwMode="auto">
            <a:xfrm flipH="1">
              <a:off x="7744572" y="3105150"/>
              <a:ext cx="1348" cy="331788"/>
            </a:xfrm>
            <a:prstGeom prst="straightConnector1">
              <a:avLst/>
            </a:prstGeom>
            <a:noFill/>
            <a:ln w="19050">
              <a:solidFill>
                <a:schemeClr val="tx1"/>
              </a:solidFill>
              <a:round/>
              <a:headEnd/>
              <a:tailEnd type="arrow" w="med" len="med"/>
            </a:ln>
            <a:extLst>
              <a:ext uri="{909E8E84-426E-40dd-AFC4-6F175D3DCCD1}">
                <a14:hiddenFill xmlns:a14="http://schemas.microsoft.com/office/drawing/2010/main">
                  <a:noFill/>
                </a14:hiddenFill>
              </a:ext>
            </a:extLst>
          </p:spPr>
        </p:cxnSp>
        <p:sp>
          <p:nvSpPr>
            <p:cNvPr id="149" name="Rounded Rectangle 148"/>
            <p:cNvSpPr/>
            <p:nvPr/>
          </p:nvSpPr>
          <p:spPr bwMode="auto">
            <a:xfrm>
              <a:off x="6650038" y="3040063"/>
              <a:ext cx="517525" cy="230187"/>
            </a:xfrm>
            <a:prstGeom prst="roundRect">
              <a:avLst/>
            </a:prstGeom>
            <a:solidFill>
              <a:srgbClr val="FA7D81"/>
            </a:solidFill>
            <a:ln w="9525" cap="flat" cmpd="sng" algn="ctr">
              <a:solidFill>
                <a:schemeClr val="tx1"/>
              </a:solidFill>
              <a:prstDash val="solid"/>
              <a:round/>
              <a:headEnd type="none" w="med" len="med"/>
              <a:tailEnd type="none" w="med" len="med"/>
            </a:ln>
            <a:effectLst/>
          </p:spPr>
          <p:txBody>
            <a:bodyPr anchor="ctr" anchorCtr="0"/>
            <a:lstStyle/>
            <a:p>
              <a:pPr algn="ctr">
                <a:defRPr/>
              </a:pPr>
              <a:r>
                <a:rPr lang="en-US" sz="1000" dirty="0">
                  <a:solidFill>
                    <a:srgbClr val="000000"/>
                  </a:solidFill>
                  <a:latin typeface="Arial" pitchFamily="34" charset="0"/>
                  <a:cs typeface="Arial" pitchFamily="34" charset="0"/>
                </a:rPr>
                <a:t>CMD</a:t>
              </a:r>
            </a:p>
          </p:txBody>
        </p:sp>
        <p:cxnSp>
          <p:nvCxnSpPr>
            <p:cNvPr id="36919" name="Elbow Connector 150"/>
            <p:cNvCxnSpPr>
              <a:cxnSpLocks noChangeShapeType="1"/>
              <a:stCxn id="149" idx="2"/>
              <a:endCxn id="36916" idx="0"/>
            </p:cNvCxnSpPr>
            <p:nvPr/>
          </p:nvCxnSpPr>
          <p:spPr bwMode="auto">
            <a:xfrm flipH="1">
              <a:off x="6884218" y="3270250"/>
              <a:ext cx="24583" cy="376238"/>
            </a:xfrm>
            <a:prstGeom prst="straightConnector1">
              <a:avLst/>
            </a:prstGeom>
            <a:noFill/>
            <a:ln w="19050">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36920" name="Elbow Connector 151"/>
            <p:cNvCxnSpPr>
              <a:cxnSpLocks noChangeShapeType="1"/>
              <a:stCxn id="36908" idx="4"/>
              <a:endCxn id="36915" idx="3"/>
            </p:cNvCxnSpPr>
            <p:nvPr/>
          </p:nvCxnSpPr>
          <p:spPr bwMode="auto">
            <a:xfrm rot="5400000">
              <a:off x="7196911" y="3765057"/>
              <a:ext cx="619860" cy="562226"/>
            </a:xfrm>
            <a:prstGeom prst="bentConnector2">
              <a:avLst/>
            </a:prstGeom>
            <a:noFill/>
            <a:ln w="19050">
              <a:solidFill>
                <a:schemeClr val="tx1"/>
              </a:solidFill>
              <a:round/>
              <a:headEnd/>
              <a:tailEnd type="arrow" w="med" len="med"/>
            </a:ln>
            <a:extLst>
              <a:ext uri="{909E8E84-426E-40dd-AFC4-6F175D3DCCD1}">
                <a14:hiddenFill xmlns:a14="http://schemas.microsoft.com/office/drawing/2010/main">
                  <a:noFill/>
                </a14:hiddenFill>
              </a:ext>
            </a:extLst>
          </p:spPr>
        </p:cxnSp>
        <p:sp>
          <p:nvSpPr>
            <p:cNvPr id="36921" name="Text Box 15"/>
            <p:cNvSpPr txBox="1">
              <a:spLocks noChangeArrowheads="1"/>
            </p:cNvSpPr>
            <p:nvPr/>
          </p:nvSpPr>
          <p:spPr bwMode="auto">
            <a:xfrm>
              <a:off x="7443787" y="4065588"/>
              <a:ext cx="585216" cy="182562"/>
            </a:xfrm>
            <a:prstGeom prst="rect">
              <a:avLst/>
            </a:prstGeom>
            <a:solidFill>
              <a:srgbClr val="99CCFF"/>
            </a:solidFill>
            <a:ln w="9525">
              <a:solidFill>
                <a:srgbClr val="000000"/>
              </a:solidFill>
              <a:miter lim="800000"/>
              <a:headEnd/>
              <a:tailEnd/>
            </a:ln>
          </p:spPr>
          <p:txBody>
            <a:bodyPr lIns="33840" tIns="31320" rIns="33840" bIns="3132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1000" dirty="0">
                  <a:solidFill>
                    <a:schemeClr val="tx1"/>
                  </a:solidFill>
                  <a:ea typeface="ÇlÇr ñæí©" charset="-128"/>
                  <a:cs typeface="Arial" pitchFamily="34" charset="0"/>
                </a:rPr>
                <a:t>CFDP</a:t>
              </a:r>
              <a:endParaRPr lang="en-US" sz="1000" dirty="0">
                <a:solidFill>
                  <a:schemeClr val="tx1"/>
                </a:solidFill>
                <a:cs typeface="Arial" pitchFamily="34" charset="0"/>
              </a:endParaRPr>
            </a:p>
          </p:txBody>
        </p:sp>
        <p:sp>
          <p:nvSpPr>
            <p:cNvPr id="36922" name="Text Box 15"/>
            <p:cNvSpPr txBox="1">
              <a:spLocks noChangeArrowheads="1"/>
            </p:cNvSpPr>
            <p:nvPr/>
          </p:nvSpPr>
          <p:spPr bwMode="auto">
            <a:xfrm>
              <a:off x="5205413" y="5362575"/>
              <a:ext cx="585216" cy="182563"/>
            </a:xfrm>
            <a:prstGeom prst="rect">
              <a:avLst/>
            </a:prstGeom>
            <a:solidFill>
              <a:srgbClr val="B7E058"/>
            </a:solidFill>
            <a:ln w="9525">
              <a:solidFill>
                <a:srgbClr val="000000"/>
              </a:solidFill>
              <a:miter lim="800000"/>
              <a:headEnd/>
              <a:tailEnd/>
            </a:ln>
          </p:spPr>
          <p:txBody>
            <a:bodyPr lIns="0" tIns="0" rIns="0" bIns="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1000">
                  <a:solidFill>
                    <a:schemeClr val="tx1"/>
                  </a:solidFill>
                  <a:ea typeface="ÇlÇr ñæí©" charset="-128"/>
                  <a:cs typeface="Arial" pitchFamily="34" charset="0"/>
                </a:rPr>
                <a:t>IPSEC</a:t>
              </a:r>
              <a:endParaRPr lang="en-US" sz="1000">
                <a:solidFill>
                  <a:schemeClr val="tx1"/>
                </a:solidFill>
                <a:cs typeface="Arial" pitchFamily="34" charset="0"/>
              </a:endParaRPr>
            </a:p>
          </p:txBody>
        </p:sp>
        <p:sp>
          <p:nvSpPr>
            <p:cNvPr id="36923" name="Text Box 15"/>
            <p:cNvSpPr txBox="1">
              <a:spLocks noChangeArrowheads="1"/>
            </p:cNvSpPr>
            <p:nvPr/>
          </p:nvSpPr>
          <p:spPr bwMode="auto">
            <a:xfrm>
              <a:off x="2226469" y="4700588"/>
              <a:ext cx="585216" cy="182562"/>
            </a:xfrm>
            <a:prstGeom prst="rect">
              <a:avLst/>
            </a:prstGeom>
            <a:solidFill>
              <a:srgbClr val="B7E058"/>
            </a:solidFill>
            <a:ln w="9525">
              <a:solidFill>
                <a:srgbClr val="000000"/>
              </a:solidFill>
              <a:miter lim="800000"/>
              <a:headEnd/>
              <a:tailEnd/>
            </a:ln>
          </p:spPr>
          <p:txBody>
            <a:bodyPr lIns="33840" tIns="31320" rIns="33840" bIns="3132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1000">
                  <a:solidFill>
                    <a:schemeClr val="tx1"/>
                  </a:solidFill>
                  <a:ea typeface="ÇlÇr ñæí©" charset="-128"/>
                  <a:cs typeface="Arial" pitchFamily="34" charset="0"/>
                </a:rPr>
                <a:t>SDLS</a:t>
              </a:r>
              <a:endParaRPr lang="en-US" sz="1000">
                <a:solidFill>
                  <a:schemeClr val="tx1"/>
                </a:solidFill>
                <a:cs typeface="Arial" pitchFamily="34" charset="0"/>
              </a:endParaRPr>
            </a:p>
          </p:txBody>
        </p:sp>
        <p:sp>
          <p:nvSpPr>
            <p:cNvPr id="36924" name="Text Box 15"/>
            <p:cNvSpPr txBox="1">
              <a:spLocks noChangeArrowheads="1"/>
            </p:cNvSpPr>
            <p:nvPr/>
          </p:nvSpPr>
          <p:spPr bwMode="auto">
            <a:xfrm>
              <a:off x="3127402" y="4011613"/>
              <a:ext cx="585216" cy="182562"/>
            </a:xfrm>
            <a:prstGeom prst="rect">
              <a:avLst/>
            </a:prstGeom>
            <a:solidFill>
              <a:srgbClr val="B7E058"/>
            </a:solidFill>
            <a:ln w="9525">
              <a:solidFill>
                <a:srgbClr val="000000"/>
              </a:solidFill>
              <a:miter lim="800000"/>
              <a:headEnd/>
              <a:tailEnd/>
            </a:ln>
          </p:spPr>
          <p:txBody>
            <a:bodyPr lIns="0" tIns="0" rIns="0" bIns="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800" dirty="0">
                  <a:solidFill>
                    <a:schemeClr val="tx1"/>
                  </a:solidFill>
                  <a:ea typeface="ÇlÇr ñæí©" charset="-128"/>
                  <a:cs typeface="Arial" pitchFamily="34" charset="0"/>
                </a:rPr>
                <a:t>File Secure</a:t>
              </a:r>
              <a:endParaRPr lang="en-US" sz="800" dirty="0">
                <a:solidFill>
                  <a:schemeClr val="tx1"/>
                </a:solidFill>
                <a:cs typeface="Arial" pitchFamily="34" charset="0"/>
              </a:endParaRPr>
            </a:p>
          </p:txBody>
        </p:sp>
        <p:sp>
          <p:nvSpPr>
            <p:cNvPr id="36925" name="Text Box 15"/>
            <p:cNvSpPr txBox="1">
              <a:spLocks noChangeArrowheads="1"/>
            </p:cNvSpPr>
            <p:nvPr/>
          </p:nvSpPr>
          <p:spPr bwMode="auto">
            <a:xfrm>
              <a:off x="7453312" y="3841750"/>
              <a:ext cx="585216" cy="182563"/>
            </a:xfrm>
            <a:prstGeom prst="rect">
              <a:avLst/>
            </a:prstGeom>
            <a:solidFill>
              <a:srgbClr val="B7E058"/>
            </a:solidFill>
            <a:ln w="9525">
              <a:solidFill>
                <a:srgbClr val="000000"/>
              </a:solidFill>
              <a:miter lim="800000"/>
              <a:headEnd/>
              <a:tailEnd/>
            </a:ln>
          </p:spPr>
          <p:txBody>
            <a:bodyPr lIns="0" tIns="0" rIns="0" bIns="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800" dirty="0">
                  <a:solidFill>
                    <a:schemeClr val="tx1"/>
                  </a:solidFill>
                  <a:ea typeface="ÇlÇr ñæí©" charset="-128"/>
                  <a:cs typeface="Arial" pitchFamily="34" charset="0"/>
                </a:rPr>
                <a:t>File Secure</a:t>
              </a:r>
              <a:endParaRPr lang="en-US" sz="800" dirty="0">
                <a:solidFill>
                  <a:schemeClr val="tx1"/>
                </a:solidFill>
                <a:cs typeface="Arial" pitchFamily="34" charset="0"/>
              </a:endParaRPr>
            </a:p>
          </p:txBody>
        </p:sp>
        <p:sp>
          <p:nvSpPr>
            <p:cNvPr id="36926" name="Text Box 15"/>
            <p:cNvSpPr txBox="1">
              <a:spLocks noChangeArrowheads="1"/>
            </p:cNvSpPr>
            <p:nvPr/>
          </p:nvSpPr>
          <p:spPr bwMode="auto">
            <a:xfrm>
              <a:off x="3132164" y="4238625"/>
              <a:ext cx="585216" cy="182563"/>
            </a:xfrm>
            <a:prstGeom prst="rect">
              <a:avLst/>
            </a:prstGeom>
            <a:solidFill>
              <a:srgbClr val="99CCFF"/>
            </a:solidFill>
            <a:ln w="9525">
              <a:solidFill>
                <a:srgbClr val="000000"/>
              </a:solidFill>
              <a:miter lim="800000"/>
              <a:headEnd/>
              <a:tailEnd/>
            </a:ln>
          </p:spPr>
          <p:txBody>
            <a:bodyPr lIns="33840" tIns="31320" rIns="33840" bIns="3132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1000">
                  <a:solidFill>
                    <a:schemeClr val="tx1"/>
                  </a:solidFill>
                  <a:ea typeface="ÇlÇr ñæí©" charset="-128"/>
                  <a:cs typeface="Arial" pitchFamily="34" charset="0"/>
                </a:rPr>
                <a:t>CFDP</a:t>
              </a:r>
              <a:endParaRPr lang="en-US" sz="1000">
                <a:solidFill>
                  <a:schemeClr val="tx1"/>
                </a:solidFill>
                <a:cs typeface="Arial" pitchFamily="34" charset="0"/>
              </a:endParaRPr>
            </a:p>
          </p:txBody>
        </p:sp>
        <p:sp>
          <p:nvSpPr>
            <p:cNvPr id="36927" name="Text Box 15"/>
            <p:cNvSpPr txBox="1">
              <a:spLocks noChangeArrowheads="1"/>
            </p:cNvSpPr>
            <p:nvPr/>
          </p:nvSpPr>
          <p:spPr bwMode="auto">
            <a:xfrm>
              <a:off x="6640512" y="4487863"/>
              <a:ext cx="585216" cy="182562"/>
            </a:xfrm>
            <a:prstGeom prst="rect">
              <a:avLst/>
            </a:prstGeom>
            <a:solidFill>
              <a:srgbClr val="B7E058"/>
            </a:solidFill>
            <a:ln w="9525">
              <a:solidFill>
                <a:srgbClr val="000000"/>
              </a:solidFill>
              <a:miter lim="800000"/>
              <a:headEnd/>
              <a:tailEnd/>
            </a:ln>
          </p:spPr>
          <p:txBody>
            <a:bodyPr lIns="33840" tIns="31320" rIns="33840" bIns="3132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1000">
                  <a:solidFill>
                    <a:schemeClr val="tx1"/>
                  </a:solidFill>
                  <a:ea typeface="ÇlÇr ñæí©" charset="-128"/>
                  <a:cs typeface="Arial" pitchFamily="34" charset="0"/>
                </a:rPr>
                <a:t>SDLS</a:t>
              </a:r>
              <a:endParaRPr lang="en-US" sz="1000">
                <a:solidFill>
                  <a:schemeClr val="tx1"/>
                </a:solidFill>
                <a:cs typeface="Arial" pitchFamily="34" charset="0"/>
              </a:endParaRPr>
            </a:p>
          </p:txBody>
        </p:sp>
        <p:sp>
          <p:nvSpPr>
            <p:cNvPr id="36928" name="Text Box 15"/>
            <p:cNvSpPr txBox="1">
              <a:spLocks noChangeArrowheads="1"/>
            </p:cNvSpPr>
            <p:nvPr/>
          </p:nvSpPr>
          <p:spPr bwMode="auto">
            <a:xfrm>
              <a:off x="6640512" y="5362575"/>
              <a:ext cx="585216" cy="185738"/>
            </a:xfrm>
            <a:prstGeom prst="rect">
              <a:avLst/>
            </a:prstGeom>
            <a:solidFill>
              <a:srgbClr val="B7E058"/>
            </a:solidFill>
            <a:ln w="9525">
              <a:solidFill>
                <a:srgbClr val="000000"/>
              </a:solidFill>
              <a:miter lim="800000"/>
              <a:headEnd/>
              <a:tailEnd/>
            </a:ln>
          </p:spPr>
          <p:txBody>
            <a:bodyPr lIns="33840" tIns="31320" rIns="33840" bIns="3132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1000">
                  <a:solidFill>
                    <a:schemeClr val="tx1"/>
                  </a:solidFill>
                  <a:ea typeface="ÇlÇr ñæí©" charset="-128"/>
                  <a:cs typeface="Arial" pitchFamily="34" charset="0"/>
                </a:rPr>
                <a:t>IPSEC</a:t>
              </a:r>
              <a:endParaRPr lang="en-US" sz="1000">
                <a:solidFill>
                  <a:schemeClr val="tx1"/>
                </a:solidFill>
                <a:cs typeface="Arial" pitchFamily="34" charset="0"/>
              </a:endParaRPr>
            </a:p>
          </p:txBody>
        </p:sp>
      </p:grpSp>
      <p:sp>
        <p:nvSpPr>
          <p:cNvPr id="66" name="TextBox 65"/>
          <p:cNvSpPr txBox="1"/>
          <p:nvPr/>
        </p:nvSpPr>
        <p:spPr>
          <a:xfrm>
            <a:off x="232235" y="817460"/>
            <a:ext cx="8180265" cy="1077218"/>
          </a:xfrm>
          <a:prstGeom prst="rect">
            <a:avLst/>
          </a:prstGeom>
          <a:noFill/>
        </p:spPr>
        <p:txBody>
          <a:bodyPr wrap="square" rtlCol="0" anchor="ctr" anchorCtr="0">
            <a:spAutoFit/>
          </a:bodyPr>
          <a:lstStyle/>
          <a:p>
            <a:pPr marL="342900" indent="-342900">
              <a:buFont typeface="+mj-lt"/>
              <a:buAutoNum type="arabicPeriod"/>
            </a:pPr>
            <a:r>
              <a:rPr lang="en-US" dirty="0" smtClean="0">
                <a:solidFill>
                  <a:srgbClr val="FF0000"/>
                </a:solidFill>
              </a:rPr>
              <a:t>Each protocol element maps directly to one or more standards</a:t>
            </a:r>
          </a:p>
          <a:p>
            <a:pPr marL="342900" indent="-342900">
              <a:buFont typeface="+mj-lt"/>
              <a:buAutoNum type="arabicPeriod"/>
            </a:pPr>
            <a:r>
              <a:rPr lang="en-US" dirty="0" smtClean="0">
                <a:solidFill>
                  <a:srgbClr val="FF0000"/>
                </a:solidFill>
              </a:rPr>
              <a:t>Relations ships are explicit, show requires / provided service &amp; interfaces</a:t>
            </a:r>
          </a:p>
          <a:p>
            <a:pPr marL="342900" indent="-342900">
              <a:buFont typeface="+mj-lt"/>
              <a:buAutoNum type="arabicPeriod"/>
            </a:pPr>
            <a:r>
              <a:rPr lang="en-US" dirty="0" smtClean="0">
                <a:solidFill>
                  <a:srgbClr val="FF0000"/>
                </a:solidFill>
              </a:rPr>
              <a:t>May be mapped to WG as a separate (and flexible) step</a:t>
            </a:r>
          </a:p>
          <a:p>
            <a:pPr marL="342900" indent="-342900">
              <a:buFont typeface="+mj-lt"/>
              <a:buAutoNum type="arabicPeriod"/>
            </a:pPr>
            <a:r>
              <a:rPr lang="en-US" dirty="0" smtClean="0">
                <a:solidFill>
                  <a:srgbClr val="FF0000"/>
                </a:solidFill>
              </a:rPr>
              <a:t>Applications layer (MOIMS &amp; SOIS) should be built on top of this and use it</a:t>
            </a:r>
            <a:endParaRPr lang="en-US" dirty="0">
              <a:solidFill>
                <a:srgbClr val="FF0000"/>
              </a:solidFill>
            </a:endParaRPr>
          </a:p>
        </p:txBody>
      </p:sp>
      <p:sp>
        <p:nvSpPr>
          <p:cNvPr id="2" name="Title 1"/>
          <p:cNvSpPr>
            <a:spLocks noGrp="1"/>
          </p:cNvSpPr>
          <p:nvPr>
            <p:ph type="title"/>
          </p:nvPr>
        </p:nvSpPr>
        <p:spPr>
          <a:xfrm>
            <a:off x="457200" y="-32602"/>
            <a:ext cx="8229600" cy="926872"/>
          </a:xfrm>
        </p:spPr>
        <p:txBody>
          <a:bodyPr>
            <a:normAutofit/>
          </a:bodyPr>
          <a:lstStyle/>
          <a:p>
            <a:r>
              <a:rPr lang="en-US" sz="2400" dirty="0">
                <a:solidFill>
                  <a:srgbClr val="000099"/>
                </a:solidFill>
                <a:effectLst>
                  <a:outerShdw blurRad="38100" dist="38100" dir="2700000" algn="tl">
                    <a:srgbClr val="000000">
                      <a:alpha val="43137"/>
                    </a:srgbClr>
                  </a:outerShdw>
                </a:effectLst>
                <a:latin typeface="Calibri" pitchFamily="34" charset="0"/>
                <a:cs typeface="Calibri" pitchFamily="34" charset="0"/>
              </a:rPr>
              <a:t>CCSDS Ref Arch, Option </a:t>
            </a:r>
            <a:r>
              <a:rPr lang="en-US" sz="2400" dirty="0" smtClean="0">
                <a:solidFill>
                  <a:srgbClr val="000099"/>
                </a:solidFill>
                <a:effectLst>
                  <a:outerShdw blurRad="38100" dist="38100" dir="2700000" algn="tl">
                    <a:srgbClr val="000000">
                      <a:alpha val="43137"/>
                    </a:srgbClr>
                  </a:outerShdw>
                </a:effectLst>
                <a:latin typeface="Calibri" pitchFamily="34" charset="0"/>
                <a:cs typeface="Calibri" pitchFamily="34" charset="0"/>
              </a:rPr>
              <a:t>2</a:t>
            </a:r>
            <a:r>
              <a:rPr lang="en-US" sz="2400" dirty="0">
                <a:solidFill>
                  <a:srgbClr val="000099"/>
                </a:solidFill>
                <a:effectLst>
                  <a:outerShdw blurRad="38100" dist="38100" dir="2700000" algn="tl">
                    <a:srgbClr val="000000">
                      <a:alpha val="43137"/>
                    </a:srgbClr>
                  </a:outerShdw>
                </a:effectLst>
                <a:latin typeface="Calibri" pitchFamily="34" charset="0"/>
                <a:cs typeface="Calibri" pitchFamily="34" charset="0"/>
              </a:rPr>
              <a:t/>
            </a:r>
            <a:br>
              <a:rPr lang="en-US" sz="2400" dirty="0">
                <a:solidFill>
                  <a:srgbClr val="000099"/>
                </a:solidFill>
                <a:effectLst>
                  <a:outerShdw blurRad="38100" dist="38100" dir="2700000" algn="tl">
                    <a:srgbClr val="000000">
                      <a:alpha val="43137"/>
                    </a:srgbClr>
                  </a:outerShdw>
                </a:effectLst>
                <a:latin typeface="Calibri" pitchFamily="34" charset="0"/>
                <a:cs typeface="Calibri" pitchFamily="34" charset="0"/>
              </a:rPr>
            </a:br>
            <a:r>
              <a:rPr lang="en-US" sz="2400" dirty="0">
                <a:solidFill>
                  <a:srgbClr val="FF0000"/>
                </a:solidFill>
                <a:effectLst>
                  <a:outerShdw blurRad="38100" dist="38100" dir="2700000" algn="tl">
                    <a:srgbClr val="000000">
                      <a:alpha val="43137"/>
                    </a:srgbClr>
                  </a:outerShdw>
                </a:effectLst>
                <a:latin typeface="Calibri" pitchFamily="34" charset="0"/>
                <a:cs typeface="Calibri" pitchFamily="34" charset="0"/>
              </a:rPr>
              <a:t>Show </a:t>
            </a:r>
            <a:r>
              <a:rPr lang="en-US" sz="2400" dirty="0" smtClean="0">
                <a:solidFill>
                  <a:srgbClr val="FF0000"/>
                </a:solidFill>
                <a:effectLst>
                  <a:outerShdw blurRad="38100" dist="38100" dir="2700000" algn="tl">
                    <a:srgbClr val="000000">
                      <a:alpha val="43137"/>
                    </a:srgbClr>
                  </a:outerShdw>
                </a:effectLst>
                <a:latin typeface="Calibri" pitchFamily="34" charset="0"/>
                <a:cs typeface="Calibri" pitchFamily="34" charset="0"/>
              </a:rPr>
              <a:t>stacks of </a:t>
            </a:r>
            <a:r>
              <a:rPr lang="en-US" sz="2400" dirty="0">
                <a:solidFill>
                  <a:srgbClr val="FF0000"/>
                </a:solidFill>
                <a:effectLst>
                  <a:outerShdw blurRad="38100" dist="38100" dir="2700000" algn="tl">
                    <a:srgbClr val="000000">
                      <a:alpha val="43137"/>
                    </a:srgbClr>
                  </a:outerShdw>
                </a:effectLst>
                <a:latin typeface="Calibri" pitchFamily="34" charset="0"/>
                <a:cs typeface="Calibri" pitchFamily="34" charset="0"/>
              </a:rPr>
              <a:t>standards </a:t>
            </a:r>
            <a:r>
              <a:rPr lang="en-US" sz="2400" dirty="0" smtClean="0">
                <a:solidFill>
                  <a:srgbClr val="FF0000"/>
                </a:solidFill>
                <a:effectLst>
                  <a:outerShdw blurRad="38100" dist="38100" dir="2700000" algn="tl">
                    <a:srgbClr val="000000">
                      <a:alpha val="43137"/>
                    </a:srgbClr>
                  </a:outerShdw>
                </a:effectLst>
                <a:latin typeface="Calibri" pitchFamily="34" charset="0"/>
                <a:cs typeface="Calibri" pitchFamily="34" charset="0"/>
              </a:rPr>
              <a:t>and </a:t>
            </a:r>
            <a:r>
              <a:rPr lang="en-US" sz="2400" dirty="0">
                <a:solidFill>
                  <a:srgbClr val="FF0000"/>
                </a:solidFill>
                <a:effectLst>
                  <a:outerShdw blurRad="38100" dist="38100" dir="2700000" algn="tl">
                    <a:srgbClr val="000000">
                      <a:alpha val="43137"/>
                    </a:srgbClr>
                  </a:outerShdw>
                </a:effectLst>
                <a:latin typeface="Calibri" pitchFamily="34" charset="0"/>
                <a:cs typeface="Calibri" pitchFamily="34" charset="0"/>
              </a:rPr>
              <a:t>relationships</a:t>
            </a:r>
            <a:endParaRPr lang="en-US" sz="2400" dirty="0"/>
          </a:p>
        </p:txBody>
      </p:sp>
    </p:spTree>
    <p:extLst>
      <p:ext uri="{BB962C8B-B14F-4D97-AF65-F5344CB8AC3E}">
        <p14:creationId xmlns:p14="http://schemas.microsoft.com/office/powerpoint/2010/main" val="2005081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TMOD Presentations">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TMOD Presentation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FF"/>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90000"/>
          </a:lnSpc>
          <a:spcBef>
            <a:spcPct val="0"/>
          </a:spcBef>
          <a:spcAft>
            <a:spcPct val="10000"/>
          </a:spcAft>
          <a:buClrTx/>
          <a:buSzPct val="125000"/>
          <a:buFontTx/>
          <a:buNone/>
          <a:tabLst/>
          <a:defRPr kumimoji="0" 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rgbClr val="FFFFFF"/>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90000"/>
          </a:lnSpc>
          <a:spcBef>
            <a:spcPct val="0"/>
          </a:spcBef>
          <a:spcAft>
            <a:spcPct val="10000"/>
          </a:spcAft>
          <a:buClrTx/>
          <a:buSzPct val="125000"/>
          <a:buFontTx/>
          <a:buNone/>
          <a:tabLst/>
          <a:defRPr kumimoji="0" lang="en-US" sz="1800" b="1" i="0" u="none" strike="noStrike" cap="none" normalizeH="0" baseline="0" smtClean="0">
            <a:ln>
              <a:noFill/>
            </a:ln>
            <a:solidFill>
              <a:schemeClr val="tx1"/>
            </a:solidFill>
            <a:effectLst/>
            <a:latin typeface="Arial" charset="0"/>
          </a:defRPr>
        </a:defPPr>
      </a:lstStyle>
    </a:lnDef>
  </a:objectDefaults>
  <a:extraClrSchemeLst>
    <a:extraClrScheme>
      <a:clrScheme name="TMOD Presentations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MOD Presentations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TMOD Presentations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MOD Presentations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MOD Presentations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MOD Presentations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TMOD Presentations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3E1DF3F71C7494BBEAD0FAFE1D2625F" ma:contentTypeVersion="0" ma:contentTypeDescription="Create a new document." ma:contentTypeScope="" ma:versionID="2ee15c208980d92d158651cf7e877f11">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AF14BD0-ED18-40F8-BACF-92E33194557B}">
  <ds:schemaRefs>
    <ds:schemaRef ds:uri="http://purl.org/dc/terms/"/>
    <ds:schemaRef ds:uri="http://schemas.microsoft.com/office/2006/documentManagement/types"/>
    <ds:schemaRef ds:uri="http://purl.org/dc/elements/1.1/"/>
    <ds:schemaRef ds:uri="http://schemas.microsoft.com/office/infopath/2007/PartnerControls"/>
    <ds:schemaRef ds:uri="http://purl.org/dc/dcmitype/"/>
    <ds:schemaRef ds:uri="http://schemas.openxmlformats.org/package/2006/metadata/core-properties"/>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9C1FB2B8-ABB7-415C-8DE9-F9297D444E8D}">
  <ds:schemaRefs>
    <ds:schemaRef ds:uri="http://schemas.microsoft.com/sharepoint/v3/contenttype/forms"/>
  </ds:schemaRefs>
</ds:datastoreItem>
</file>

<file path=customXml/itemProps3.xml><?xml version="1.0" encoding="utf-8"?>
<ds:datastoreItem xmlns:ds="http://schemas.openxmlformats.org/officeDocument/2006/customXml" ds:itemID="{095D1A75-7865-403F-A0D1-03B2E52DAB8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1699</TotalTime>
  <Pages>51</Pages>
  <Words>3881</Words>
  <Application>Microsoft Macintosh PowerPoint</Application>
  <PresentationFormat>Letter Paper (8.5x11 in)</PresentationFormat>
  <Paragraphs>620</Paragraphs>
  <Slides>26</Slides>
  <Notes>14</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TMOD Presentations</vt:lpstr>
      <vt:lpstr>PowerPoint Presentation</vt:lpstr>
      <vt:lpstr>PowerPoint Presentation</vt:lpstr>
      <vt:lpstr>System Engineering Area (SEA)</vt:lpstr>
      <vt:lpstr>SE Area Report B. Meeting Demographics</vt:lpstr>
      <vt:lpstr>PowerPoint Presentation</vt:lpstr>
      <vt:lpstr>PowerPoint Presentation</vt:lpstr>
      <vt:lpstr>Systems Engineering Area </vt:lpstr>
      <vt:lpstr>PowerPoint Presentation</vt:lpstr>
      <vt:lpstr>CCSDS Ref Arch, Option 2 Show stacks of standards and relationships</vt:lpstr>
      <vt:lpstr>CCSDS Ref Arch, Option 2  Example: Mission Operations / SOIS Interfaces</vt:lpstr>
      <vt:lpstr>CCSDS Ref Arch, Option 2  Example: Cross Support / Mission Operations Interfaces</vt:lpstr>
      <vt:lpstr>PowerPoint Presentation</vt:lpstr>
      <vt:lpstr>PowerPoint Presentation</vt:lpstr>
      <vt:lpstr>SEA Issues &amp; Concerns</vt:lpstr>
      <vt:lpstr>SEA Planned Resolution Summary</vt:lpstr>
      <vt:lpstr>SEA Response to CMC</vt:lpstr>
      <vt:lpstr>Let’s do this right and  avoid anything like this …</vt:lpstr>
      <vt:lpstr>PowerPoint Presentation</vt:lpstr>
      <vt:lpstr>SOIS Reference Architecture, CCSDS 850.0-G-2  SPACECRAFT ONBOARD INTERFACE SERVICES </vt:lpstr>
      <vt:lpstr>PowerPoint Presentation</vt:lpstr>
      <vt:lpstr>PowerPoint Presentation</vt:lpstr>
      <vt:lpstr>CCSDS Ref Arch, Option 1 Use to make explicit the relationships of standards &amp; groups</vt:lpstr>
      <vt:lpstr>Examples of Glossary Issues</vt:lpstr>
      <vt:lpstr>Examples of Glossary Issues, contd</vt:lpstr>
      <vt:lpstr>Ontology Observations</vt:lpstr>
      <vt:lpstr>PowerPoint Presentation</vt:lpstr>
    </vt:vector>
  </TitlesOfParts>
  <Company>NASA Headquarters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CESG-Report-to-CMC-June2008</dc:title>
  <dc:creator>Adrian J. Hooke</dc:creator>
  <cp:lastModifiedBy>Peter Shames</cp:lastModifiedBy>
  <cp:revision>1365</cp:revision>
  <cp:lastPrinted>2001-11-29T04:39:41Z</cp:lastPrinted>
  <dcterms:created xsi:type="dcterms:W3CDTF">1998-05-20T16:00:08Z</dcterms:created>
  <dcterms:modified xsi:type="dcterms:W3CDTF">2014-11-17T16:51:19Z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0x010100B3E1DF3F71C7494BBEAD0FAFE1D2625F</vt:lpwstr>
  </property>
</Properties>
</file>