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644" r:id="rId2"/>
    <p:sldId id="696" r:id="rId3"/>
    <p:sldId id="674" r:id="rId4"/>
    <p:sldId id="701" r:id="rId5"/>
    <p:sldId id="711" r:id="rId6"/>
    <p:sldId id="697" r:id="rId7"/>
    <p:sldId id="710" r:id="rId8"/>
    <p:sldId id="700" r:id="rId9"/>
    <p:sldId id="703" r:id="rId10"/>
    <p:sldId id="698" r:id="rId11"/>
    <p:sldId id="702" r:id="rId12"/>
    <p:sldId id="707" r:id="rId13"/>
    <p:sldId id="708" r:id="rId14"/>
    <p:sldId id="709" r:id="rId15"/>
    <p:sldId id="704" r:id="rId16"/>
    <p:sldId id="705" r:id="rId17"/>
    <p:sldId id="706" r:id="rId18"/>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A6"/>
    <a:srgbClr val="800080"/>
    <a:srgbClr val="A50021"/>
    <a:srgbClr val="0000FF"/>
    <a:srgbClr val="CC0000"/>
    <a:srgbClr val="BF7512"/>
    <a:srgbClr val="FA0DA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49" autoAdjust="0"/>
  </p:normalViewPr>
  <p:slideViewPr>
    <p:cSldViewPr>
      <p:cViewPr varScale="1">
        <p:scale>
          <a:sx n="181" d="100"/>
          <a:sy n="181" d="100"/>
        </p:scale>
        <p:origin x="-128" y="-36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3</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2.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8.v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9.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0.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091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12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15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93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95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98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00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03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8"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05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07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10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smtClean="0"/>
              <a:t>5 Nov 2014</a:t>
            </a:r>
            <a:endParaRPr lang="en-US"/>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046"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pPr>
              <a:defRPr/>
            </a:pPr>
            <a:r>
              <a:rPr lang="en-US" smtClean="0"/>
              <a:t>5 Nov 2014</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ipm.org/en/publications/guides/vim.html" TargetMode="Externa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slide" Target="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naregistry.org/r/glossary/glossary.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registry.org/ccsds/recommendation?docid=520.0-G-3" TargetMode="External"/><Relationship Id="rId3" Type="http://schemas.openxmlformats.org/officeDocument/2006/relationships/hyperlink" Target="http://sanaregistry.org/r/terms/terms.html%23_term_argu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hyperlink" Target="http://sanaregistry.org/r/terms/terms.html%23_term_argu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naregistry.org/ccsds/recommendation?docid=735.1-B-1" TargetMode="External"/><Relationship Id="rId4" Type="http://schemas.openxmlformats.org/officeDocument/2006/relationships/hyperlink" Target="http://sanaregistry.org/ccsds/recommendation?docid=872.0-M-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913.1-B-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5 Nov 2014</a:t>
            </a:r>
            <a:endParaRPr lang="en-US" sz="1000" b="0">
              <a:solidFill>
                <a:srgbClr val="333399"/>
              </a:solidFill>
            </a:endParaRP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298543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4000" dirty="0">
                <a:solidFill>
                  <a:srgbClr val="000099"/>
                </a:solidFill>
                <a:effectLst>
                  <a:outerShdw blurRad="38100" dist="38100" dir="2700000" algn="tl">
                    <a:srgbClr val="DDDDDD"/>
                  </a:outerShdw>
                </a:effectLst>
              </a:rPr>
              <a:t>CCSDS System Engineering</a:t>
            </a:r>
          </a:p>
          <a:p>
            <a:pPr algn="ctr"/>
            <a:r>
              <a:rPr lang="en-US" sz="4000" dirty="0">
                <a:solidFill>
                  <a:srgbClr val="000099"/>
                </a:solidFill>
                <a:effectLst>
                  <a:outerShdw blurRad="38100" dist="38100" dir="2700000" algn="tl">
                    <a:srgbClr val="DDDDDD"/>
                  </a:outerShdw>
                </a:effectLst>
              </a:rPr>
              <a:t>Area (SEA): </a:t>
            </a:r>
            <a:r>
              <a:rPr lang="en-US" sz="4000" dirty="0" smtClean="0">
                <a:solidFill>
                  <a:srgbClr val="000099"/>
                </a:solidFill>
                <a:effectLst>
                  <a:outerShdw blurRad="38100" dist="38100" dir="2700000" algn="tl">
                    <a:srgbClr val="DDDDDD"/>
                  </a:outerShdw>
                </a:effectLst>
              </a:rPr>
              <a:t>Glossary Cleanup &amp; Ontology Project</a:t>
            </a:r>
            <a:endParaRPr lang="en-US" sz="4000" dirty="0">
              <a:solidFill>
                <a:srgbClr val="000099"/>
              </a:solidFill>
              <a:effectLst>
                <a:outerShdw blurRad="38100" dist="38100" dir="2700000" algn="tl">
                  <a:srgbClr val="DDDDDD"/>
                </a:outerShdw>
              </a:effectLst>
            </a:endParaRP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857500" y="4800600"/>
            <a:ext cx="35321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endParaRPr lang="en-US" sz="1000" u="sng" dirty="0">
              <a:solidFill>
                <a:schemeClr val="accent1"/>
              </a:solidFill>
            </a:endParaRPr>
          </a:p>
          <a:p>
            <a:pPr algn="ctr"/>
            <a:r>
              <a:rPr lang="en-US" sz="1800" dirty="0" smtClean="0">
                <a:solidFill>
                  <a:srgbClr val="000099"/>
                </a:solidFill>
              </a:rPr>
              <a:t>5 Nov 2014</a:t>
            </a:r>
            <a:endParaRPr lang="en-US" sz="1200" u="sng" dirty="0">
              <a:solidFill>
                <a:srgbClr val="0033CC"/>
              </a:solidFill>
            </a:endParaRPr>
          </a:p>
          <a:p>
            <a:pPr algn="ctr"/>
            <a:endParaRPr lang="en-US" sz="1200" u="sng" dirty="0">
              <a:solidFill>
                <a:srgbClr val="0033CC"/>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Formal Ontology</a:t>
            </a:r>
            <a:endParaRPr lang="en-US" dirty="0"/>
          </a:p>
        </p:txBody>
      </p:sp>
      <p:sp>
        <p:nvSpPr>
          <p:cNvPr id="3" name="Content Placeholder 2"/>
          <p:cNvSpPr>
            <a:spLocks noGrp="1"/>
          </p:cNvSpPr>
          <p:nvPr>
            <p:ph sz="half" idx="1"/>
          </p:nvPr>
        </p:nvSpPr>
        <p:spPr>
          <a:xfrm>
            <a:off x="457200" y="762000"/>
            <a:ext cx="8229600" cy="2286000"/>
          </a:xfrm>
        </p:spPr>
        <p:txBody>
          <a:bodyPr/>
          <a:lstStyle/>
          <a:p>
            <a:r>
              <a:rPr lang="en-US" sz="2000" dirty="0" smtClean="0"/>
              <a:t>A formal ontology could be developed from the Glossary to resolve these issues</a:t>
            </a:r>
          </a:p>
          <a:p>
            <a:pPr lvl="1"/>
            <a:r>
              <a:rPr lang="en-US" sz="1800" dirty="0" smtClean="0"/>
              <a:t>Provide formal and correct definitions, sources, relationships and on-line lookup of terms</a:t>
            </a:r>
          </a:p>
          <a:p>
            <a:pPr lvl="1"/>
            <a:r>
              <a:rPr lang="en-US" sz="1800" dirty="0" smtClean="0">
                <a:latin typeface="Arial" charset="0"/>
                <a:ea typeface="ＭＳ Ｐゴシック" charset="0"/>
                <a:cs typeface="ＭＳ Ｐゴシック" charset="0"/>
              </a:rPr>
              <a:t>Do the work to regularize and formalize the use of terms</a:t>
            </a:r>
          </a:p>
          <a:p>
            <a:pPr lvl="1"/>
            <a:r>
              <a:rPr lang="en-US" sz="1800" dirty="0" smtClean="0">
                <a:latin typeface="Arial" charset="0"/>
                <a:ea typeface="ＭＳ Ｐゴシック" charset="0"/>
                <a:cs typeface="ＭＳ Ｐゴシック" charset="0"/>
              </a:rPr>
              <a:t>Work any issues that arise with the affected WGs</a:t>
            </a:r>
            <a:endParaRPr lang="en-US" sz="2400" dirty="0" smtClean="0"/>
          </a:p>
          <a:p>
            <a:pPr marL="346075" lvl="1" indent="0">
              <a:buNone/>
            </a:pPr>
            <a:endParaRPr lang="en-US" sz="1800" dirty="0" smtClean="0">
              <a:latin typeface="Arial" charset="0"/>
              <a:ea typeface="ＭＳ Ｐゴシック" charset="0"/>
              <a:cs typeface="ＭＳ Ｐゴシック" charset="0"/>
            </a:endParaRPr>
          </a:p>
        </p:txBody>
      </p:sp>
      <p:pic>
        <p:nvPicPr>
          <p:cNvPr id="7" name="Content Placeholder 6" descr="Ontology Approach - MBB.pdf"/>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878" t="18385" r="16057" b="53419"/>
          <a:stretch/>
        </p:blipFill>
        <p:spPr>
          <a:xfrm>
            <a:off x="1295400" y="2381009"/>
            <a:ext cx="6400800" cy="4140989"/>
          </a:xfrm>
        </p:spPr>
      </p:pic>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277956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914400"/>
            <a:ext cx="8229600" cy="5440363"/>
          </a:xfrm>
        </p:spPr>
        <p:txBody>
          <a:bodyPr/>
          <a:lstStyle/>
          <a:p>
            <a:r>
              <a:rPr lang="en-US" sz="2000" dirty="0" smtClean="0"/>
              <a:t>Develop an initial ontology from the Glossary</a:t>
            </a:r>
          </a:p>
          <a:p>
            <a:pPr lvl="1"/>
            <a:r>
              <a:rPr lang="en-US" sz="1800" dirty="0" smtClean="0"/>
              <a:t>Create core ontology using best practice open source tools</a:t>
            </a:r>
          </a:p>
          <a:p>
            <a:pPr lvl="2"/>
            <a:r>
              <a:rPr lang="en-US" sz="1400" dirty="0" smtClean="0"/>
              <a:t>There are related activities and tool chains that can be leveraged</a:t>
            </a:r>
          </a:p>
          <a:p>
            <a:pPr lvl="1"/>
            <a:r>
              <a:rPr lang="en-US" sz="1800" dirty="0" smtClean="0"/>
              <a:t>Leverage other core ontologies such as ISO-80000 &amp; OMG QUDV</a:t>
            </a:r>
          </a:p>
          <a:p>
            <a:pPr lvl="2"/>
            <a:r>
              <a:rPr lang="en-US" sz="1400" dirty="0" smtClean="0"/>
              <a:t>SOIS XTEDS is doing a focused subset of this work related to electronic data sheets</a:t>
            </a:r>
          </a:p>
          <a:p>
            <a:pPr lvl="1"/>
            <a:r>
              <a:rPr lang="en-US" sz="1800" dirty="0" smtClean="0"/>
              <a:t>Include methods for integrating domain specific ontologies and handling domain specialization</a:t>
            </a:r>
          </a:p>
          <a:p>
            <a:pPr lvl="1"/>
            <a:r>
              <a:rPr lang="en-US" sz="1800" dirty="0" smtClean="0"/>
              <a:t>Validate the ontology and make a version available on-line for query and review</a:t>
            </a:r>
          </a:p>
          <a:p>
            <a:pPr lvl="1"/>
            <a:r>
              <a:rPr lang="en-US" sz="1800" dirty="0" smtClean="0"/>
              <a:t>Review results with </a:t>
            </a:r>
            <a:r>
              <a:rPr lang="en-US" sz="1800" dirty="0"/>
              <a:t>other </a:t>
            </a:r>
            <a:r>
              <a:rPr lang="en-US" sz="1800" dirty="0" smtClean="0"/>
              <a:t>WGs and with SC14</a:t>
            </a:r>
          </a:p>
          <a:p>
            <a:pPr lvl="1"/>
            <a:r>
              <a:rPr lang="en-US" sz="1800" dirty="0" smtClean="0"/>
              <a:t>Update it as needed</a:t>
            </a:r>
            <a:endParaRPr lang="en-US" sz="1800" dirty="0"/>
          </a:p>
          <a:p>
            <a:pPr marL="350838" indent="-342900"/>
            <a:endParaRPr lang="en-US" sz="2100" dirty="0" smtClean="0">
              <a:latin typeface="Arial" charset="0"/>
              <a:ea typeface="ＭＳ Ｐゴシック" charset="0"/>
              <a:cs typeface="ＭＳ Ｐゴシック" charset="0"/>
            </a:endParaRPr>
          </a:p>
          <a:p>
            <a:pPr marL="350838" indent="-342900"/>
            <a:r>
              <a:rPr lang="en-US" sz="2100" dirty="0" smtClean="0">
                <a:latin typeface="Arial" charset="0"/>
                <a:ea typeface="ＭＳ Ｐゴシック" charset="0"/>
                <a:cs typeface="ＭＳ Ｐゴシック" charset="0"/>
              </a:rPr>
              <a:t>And then …</a:t>
            </a:r>
          </a:p>
          <a:p>
            <a:pPr lvl="1"/>
            <a:r>
              <a:rPr lang="en-US" sz="1800" dirty="0" smtClean="0"/>
              <a:t>Publish as the official CCSDS ontology</a:t>
            </a:r>
          </a:p>
          <a:p>
            <a:pPr lvl="1"/>
            <a:r>
              <a:rPr lang="en-US" sz="1800" dirty="0" smtClean="0"/>
              <a:t>Develop processes for keeping it up to date as new standards are developed</a:t>
            </a:r>
          </a:p>
          <a:p>
            <a:pPr lvl="1"/>
            <a:r>
              <a:rPr lang="en-US" sz="1800" dirty="0" smtClean="0"/>
              <a:t>Propose use as an active part of defining new standards and data exchanges</a:t>
            </a:r>
          </a:p>
          <a:p>
            <a:pPr lvl="1"/>
            <a:r>
              <a:rPr lang="en-US" sz="1800" dirty="0" smtClean="0"/>
              <a:t>Consider evolution of ontology into a UML/</a:t>
            </a:r>
            <a:r>
              <a:rPr lang="en-US" sz="1800" dirty="0" err="1" smtClean="0"/>
              <a:t>SysML</a:t>
            </a:r>
            <a:r>
              <a:rPr lang="en-US" sz="1800" dirty="0" smtClean="0"/>
              <a:t> profile</a:t>
            </a:r>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132650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a:xfrm>
            <a:off x="457200" y="1295400"/>
            <a:ext cx="8229600" cy="4525963"/>
          </a:xfrm>
        </p:spPr>
        <p:txBody>
          <a:bodyPr/>
          <a:lstStyle/>
          <a:p>
            <a:pPr marL="0" indent="0">
              <a:buNone/>
            </a:pPr>
            <a:r>
              <a:rPr lang="en-US" dirty="0" smtClean="0"/>
              <a:t>The following slides are from:</a:t>
            </a:r>
          </a:p>
          <a:p>
            <a:pPr marL="0" indent="0">
              <a:buNone/>
            </a:pPr>
            <a:endParaRPr lang="en-US" dirty="0" smtClean="0"/>
          </a:p>
          <a:p>
            <a:r>
              <a:rPr lang="en-US" dirty="0" err="1" smtClean="0"/>
              <a:t>SysML</a:t>
            </a:r>
            <a:r>
              <a:rPr lang="en-US" dirty="0" smtClean="0"/>
              <a:t> 1.4:</a:t>
            </a:r>
            <a:br>
              <a:rPr lang="en-US" dirty="0" smtClean="0"/>
            </a:br>
            <a:r>
              <a:rPr lang="en-US" dirty="0" smtClean="0"/>
              <a:t>Quantities, Units, Dimensions &amp; Values (QUDV) &amp; ISO 80000 Library</a:t>
            </a:r>
          </a:p>
          <a:p>
            <a:pPr marL="692150" lvl="2" indent="0">
              <a:buNone/>
            </a:pPr>
            <a:r>
              <a:rPr lang="en-US" dirty="0" smtClean="0"/>
              <a:t>Nicolas </a:t>
            </a:r>
            <a:r>
              <a:rPr lang="en-US" dirty="0" err="1" smtClean="0"/>
              <a:t>Rouquette</a:t>
            </a:r>
            <a:endParaRPr lang="en-US" dirty="0" smtClean="0"/>
          </a:p>
          <a:p>
            <a:pPr marL="692150" lvl="2" indent="0">
              <a:buNone/>
            </a:pPr>
            <a:r>
              <a:rPr lang="en-US" dirty="0" smtClean="0"/>
              <a:t>Jet Propulsion Laboratory</a:t>
            </a:r>
          </a:p>
          <a:p>
            <a:pPr marL="692150" lvl="2" indent="0">
              <a:buNone/>
            </a:pPr>
            <a:r>
              <a:rPr lang="en-US" dirty="0" smtClean="0"/>
              <a:t>California Institute of Technology</a:t>
            </a:r>
          </a:p>
          <a:p>
            <a:pPr marL="692150" lvl="2" indent="0">
              <a:buNone/>
            </a:pPr>
            <a:r>
              <a:rPr lang="en-US" dirty="0" smtClean="0"/>
              <a:t>March 2014</a:t>
            </a:r>
          </a:p>
          <a:p>
            <a:endParaRPr lang="en-US" sz="2800" dirty="0" smtClean="0"/>
          </a:p>
          <a:p>
            <a:r>
              <a:rPr lang="en-US" sz="2800" dirty="0" smtClean="0"/>
              <a:t>Copyright 2013, 2014, California Institute of Technology (“Caltech”)</a:t>
            </a:r>
            <a:br>
              <a:rPr lang="en-US" sz="2800" dirty="0" smtClean="0"/>
            </a:br>
            <a:r>
              <a:rPr lang="en-US" sz="2800" dirty="0" smtClean="0"/>
              <a:t>U.S. Government sponsorship acknowledged. All rights reserved.</a:t>
            </a:r>
          </a:p>
          <a:p>
            <a:endParaRPr lang="en-US" dirty="0"/>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366411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7" y="29105"/>
            <a:ext cx="8602133" cy="614362"/>
          </a:xfrm>
        </p:spPr>
        <p:txBody>
          <a:bodyPr>
            <a:noAutofit/>
          </a:bodyPr>
          <a:lstStyle/>
          <a:p>
            <a:r>
              <a:rPr lang="en-US" sz="2400" dirty="0" smtClean="0"/>
              <a:t>Using VIM 3</a:t>
            </a:r>
            <a:r>
              <a:rPr lang="en-US" sz="2400" baseline="30000" dirty="0" smtClean="0"/>
              <a:t>rd</a:t>
            </a:r>
            <a:r>
              <a:rPr lang="en-US" sz="2400" dirty="0" smtClean="0"/>
              <a:t> edition in SysML 1.4 &amp; QUDV</a:t>
            </a:r>
            <a:endParaRPr lang="en-US" sz="2400" dirty="0"/>
          </a:p>
        </p:txBody>
      </p:sp>
      <p:pic>
        <p:nvPicPr>
          <p:cNvPr id="5" name="Picture 4"/>
          <p:cNvPicPr>
            <a:picLocks noChangeAspect="1"/>
          </p:cNvPicPr>
          <p:nvPr/>
        </p:nvPicPr>
        <p:blipFill>
          <a:blip r:embed="rId2"/>
          <a:stretch>
            <a:fillRect/>
          </a:stretch>
        </p:blipFill>
        <p:spPr>
          <a:xfrm>
            <a:off x="211667" y="1525604"/>
            <a:ext cx="3098412" cy="318346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77304941"/>
              </p:ext>
            </p:extLst>
          </p:nvPr>
        </p:nvGraphicFramePr>
        <p:xfrm>
          <a:off x="3445153" y="734300"/>
          <a:ext cx="5410590" cy="5988234"/>
        </p:xfrm>
        <a:graphic>
          <a:graphicData uri="http://schemas.openxmlformats.org/drawingml/2006/table">
            <a:tbl>
              <a:tblPr/>
              <a:tblGrid>
                <a:gridCol w="356091"/>
                <a:gridCol w="2047517"/>
                <a:gridCol w="583592"/>
                <a:gridCol w="534135"/>
                <a:gridCol w="613266"/>
                <a:gridCol w="563809"/>
                <a:gridCol w="712180"/>
              </a:tblGrid>
              <a:tr h="207720">
                <a:tc>
                  <a:txBody>
                    <a:bodyPr/>
                    <a:lstStyle/>
                    <a:p>
                      <a:pPr algn="ctr" fontAlgn="ctr"/>
                      <a:endParaRPr lang="en-US" sz="900" b="0" i="0" u="none" strike="noStrike">
                        <a:solidFill>
                          <a:srgbClr val="000000"/>
                        </a:solidFill>
                        <a:effectLst/>
                        <a:latin typeface="Calibri"/>
                      </a:endParaRPr>
                    </a:p>
                  </a:txBody>
                  <a:tcPr marL="9891" marR="9891" marT="989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a:endParaRPr>
                    </a:p>
                  </a:txBody>
                  <a:tcPr marL="9891" marR="9891" marT="989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a:solidFill>
                            <a:srgbClr val="000000"/>
                          </a:solidFill>
                          <a:effectLst/>
                          <a:latin typeface="Calibri"/>
                        </a:rPr>
                        <a:t>Normative SysML</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Non-normative QUDV &amp; ISO-80000</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6742">
                <a:tc>
                  <a:txBody>
                    <a:bodyPr/>
                    <a:lstStyle/>
                    <a:p>
                      <a:pPr algn="ctr" fontAlgn="ctr"/>
                      <a:r>
                        <a:rPr lang="en-US" sz="900" b="1" i="0" u="none" strike="noStrike">
                          <a:solidFill>
                            <a:srgbClr val="000000"/>
                          </a:solidFill>
                          <a:effectLst/>
                          <a:latin typeface="Calibri"/>
                        </a:rPr>
                        <a:t>1</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Quantities and units (30 definitions)</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language concept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modeling pattern</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language concept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modeling pattern</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ISO-80000-1 Library</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1.1</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kind of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1.3</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system of quantities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1.4</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base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1.5</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derived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1.6</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International System of Quantities (ISQ)</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1.7</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dimension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1.8</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of dimension one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1.9</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measurement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1.10</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base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1.11</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derived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1.12</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coherent derived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1.13</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system of units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1.14</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coherent system of units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1.15</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off-system measurement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1.16</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International System of Units (SI)</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1.17</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multiple of a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1.18</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submultiple of a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1.19</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value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1.20</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numerical quantity value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1.21</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calculus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1.22</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equation</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1.23</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unit equation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1.24</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conversion factor between units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1.25</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numerical value equation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1.26</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ordinal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1.27</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quantity-value scale</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1.28</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ordinal quantity-value scale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1.29</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conventional reference scale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1.30</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nominal property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endParaRPr lang="en-US" sz="900" b="0" i="0" u="none" strike="noStrike">
                        <a:solidFill>
                          <a:srgbClr val="000000"/>
                        </a:solidFill>
                        <a:effectLst/>
                        <a:latin typeface="Calibri"/>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a:solidFill>
                          <a:srgbClr val="000000"/>
                        </a:solidFill>
                        <a:effectLst/>
                        <a:latin typeface="Calibri"/>
                      </a:endParaRPr>
                    </a:p>
                  </a:txBody>
                  <a:tcPr marL="9891" marR="9891" marT="989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r>
              <a:tr h="152327">
                <a:tc>
                  <a:txBody>
                    <a:bodyPr/>
                    <a:lstStyle/>
                    <a:p>
                      <a:pPr algn="l" fontAlgn="b"/>
                      <a:endParaRPr lang="en-US" sz="900" b="0" i="0" u="none" strike="noStrike">
                        <a:solidFill>
                          <a:srgbClr val="000000"/>
                        </a:solidFill>
                        <a:effectLst/>
                        <a:latin typeface="Calibri"/>
                      </a:endParaRPr>
                    </a:p>
                  </a:txBody>
                  <a:tcPr marL="9891" marR="9891" marT="9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800" b="1" i="0" u="none" strike="noStrike">
                          <a:solidFill>
                            <a:srgbClr val="000000"/>
                          </a:solidFill>
                          <a:effectLst/>
                          <a:latin typeface="Arial"/>
                        </a:rPr>
                        <a:t>No Coverage in QUDV or SysML</a:t>
                      </a:r>
                    </a:p>
                  </a:txBody>
                  <a:tcPr marL="9891" marR="9891" marT="989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800" b="1" i="0" u="none" strike="noStrike">
                        <a:solidFill>
                          <a:srgbClr val="000000"/>
                        </a:solidFill>
                        <a:effectLst/>
                        <a:latin typeface="Arial"/>
                      </a:endParaRPr>
                    </a:p>
                  </a:txBody>
                  <a:tcPr marL="9891" marR="9891" marT="9891" marB="0" anchor="ctr">
                    <a:lnL>
                      <a:noFill/>
                    </a:lnL>
                    <a:lnR>
                      <a:noFill/>
                    </a:lnR>
                    <a:lnT>
                      <a:noFill/>
                    </a:lnT>
                    <a:lnB>
                      <a:noFill/>
                    </a:lnB>
                  </a:tcPr>
                </a:tc>
                <a:tc>
                  <a:txBody>
                    <a:bodyPr/>
                    <a:lstStyle/>
                    <a:p>
                      <a:pPr algn="ctr" fontAlgn="ctr"/>
                      <a:endParaRPr lang="en-US" sz="800" b="1" i="0" u="none" strike="noStrike">
                        <a:solidFill>
                          <a:srgbClr val="000000"/>
                        </a:solidFill>
                        <a:effectLst/>
                        <a:latin typeface="Arial"/>
                      </a:endParaRPr>
                    </a:p>
                  </a:txBody>
                  <a:tcPr marL="9891" marR="9891" marT="9891" marB="0" anchor="ctr">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2</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Measurement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(53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9891" marR="9891" marT="9891" marB="0" anchor="b">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3</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Devices for measurement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(12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9891" marR="9891" marT="9891" marB="0" anchor="b">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4</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Properties of measuring devices</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(31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9891" marR="9891" marT="9891" marB="0" anchor="b">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5</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Measurement standards (etalons)</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(18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dirty="0">
                        <a:solidFill>
                          <a:srgbClr val="000000"/>
                        </a:solidFill>
                        <a:effectLst/>
                        <a:latin typeface="Calibri"/>
                      </a:endParaRPr>
                    </a:p>
                  </a:txBody>
                  <a:tcPr marL="9891" marR="9891" marT="9891" marB="0" anchor="b">
                    <a:lnL>
                      <a:noFill/>
                    </a:lnL>
                    <a:lnR>
                      <a:noFill/>
                    </a:lnR>
                    <a:lnT>
                      <a:noFill/>
                    </a:lnT>
                    <a:lnB>
                      <a:noFill/>
                    </a:lnB>
                  </a:tcPr>
                </a:tc>
              </a:tr>
            </a:tbl>
          </a:graphicData>
        </a:graphic>
      </p:graphicFrame>
      <p:sp>
        <p:nvSpPr>
          <p:cNvPr id="3" name="TextBox 2"/>
          <p:cNvSpPr txBox="1"/>
          <p:nvPr/>
        </p:nvSpPr>
        <p:spPr>
          <a:xfrm>
            <a:off x="482601" y="543470"/>
            <a:ext cx="4815040" cy="338554"/>
          </a:xfrm>
          <a:prstGeom prst="rect">
            <a:avLst/>
          </a:prstGeom>
          <a:noFill/>
        </p:spPr>
        <p:txBody>
          <a:bodyPr wrap="none" rtlCol="0">
            <a:spAutoFit/>
          </a:bodyPr>
          <a:lstStyle/>
          <a:p>
            <a:r>
              <a:rPr lang="en-US" sz="1600" dirty="0">
                <a:hlinkClick r:id="rId3"/>
              </a:rPr>
              <a:t>http://</a:t>
            </a:r>
            <a:r>
              <a:rPr lang="en-US" sz="1600" dirty="0" err="1">
                <a:hlinkClick r:id="rId3"/>
              </a:rPr>
              <a:t>www.bipm.org</a:t>
            </a:r>
            <a:r>
              <a:rPr lang="en-US" sz="1600" dirty="0">
                <a:hlinkClick r:id="rId3"/>
              </a:rPr>
              <a:t>/en/publications/guides/</a:t>
            </a:r>
            <a:r>
              <a:rPr lang="en-US" sz="1600" dirty="0" err="1">
                <a:hlinkClick r:id="rId3"/>
              </a:rPr>
              <a:t>vim.html</a:t>
            </a:r>
            <a:endParaRPr lang="en-US" sz="1600" dirty="0"/>
          </a:p>
        </p:txBody>
      </p:sp>
      <p:sp>
        <p:nvSpPr>
          <p:cNvPr id="8" name="Half Frame 7">
            <a:hlinkClick r:id="rId4"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23667984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635000"/>
          </a:xfrm>
        </p:spPr>
        <p:txBody>
          <a:bodyPr>
            <a:noAutofit/>
          </a:bodyPr>
          <a:lstStyle/>
          <a:p>
            <a:r>
              <a:rPr lang="en-US" sz="2800" dirty="0" smtClean="0"/>
              <a:t>Systems of Units &amp; Quantity Kinds</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851436473"/>
              </p:ext>
            </p:extLst>
          </p:nvPr>
        </p:nvGraphicFramePr>
        <p:xfrm>
          <a:off x="1430866" y="749233"/>
          <a:ext cx="6714067" cy="1416410"/>
        </p:xfrm>
        <a:graphic>
          <a:graphicData uri="http://schemas.openxmlformats.org/drawingml/2006/table">
            <a:tbl>
              <a:tblPr/>
              <a:tblGrid>
                <a:gridCol w="441876"/>
                <a:gridCol w="2540790"/>
                <a:gridCol w="724186"/>
                <a:gridCol w="662815"/>
                <a:gridCol w="761009"/>
                <a:gridCol w="699638"/>
                <a:gridCol w="883753"/>
              </a:tblGrid>
              <a:tr h="257761">
                <a:tc>
                  <a:txBody>
                    <a:bodyPr/>
                    <a:lstStyle/>
                    <a:p>
                      <a:pPr algn="ctr" fontAlgn="ctr"/>
                      <a:endParaRPr lang="en-US" sz="1200" b="0" i="0" u="none" strike="noStrike">
                        <a:solidFill>
                          <a:srgbClr val="000000"/>
                        </a:solidFill>
                        <a:effectLst/>
                        <a:latin typeface="Calibri"/>
                      </a:endParaRPr>
                    </a:p>
                  </a:txBody>
                  <a:tcPr marL="12274" marR="12274" marT="122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a:endParaRPr>
                    </a:p>
                  </a:txBody>
                  <a:tcPr marL="12274" marR="12274" marT="12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a:solidFill>
                            <a:srgbClr val="000000"/>
                          </a:solidFill>
                          <a:effectLst/>
                          <a:latin typeface="Calibri"/>
                        </a:rPr>
                        <a:t>Normative SysML</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1200" b="1" i="0" u="none" strike="noStrike">
                          <a:solidFill>
                            <a:srgbClr val="000000"/>
                          </a:solidFill>
                          <a:effectLst/>
                          <a:latin typeface="Calibri"/>
                        </a:rPr>
                        <a:t>Non-normative QUDV &amp; ISO-80000</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8230">
                <a:tc>
                  <a:txBody>
                    <a:bodyPr/>
                    <a:lstStyle/>
                    <a:p>
                      <a:pPr algn="ctr" fontAlgn="ctr"/>
                      <a:r>
                        <a:rPr lang="en-US" sz="1200" b="1" i="0" u="none" strike="noStrike" dirty="0" smtClean="0">
                          <a:solidFill>
                            <a:srgbClr val="000000"/>
                          </a:solidFill>
                          <a:effectLst/>
                          <a:latin typeface="Calibri"/>
                        </a:rPr>
                        <a:t>Def</a:t>
                      </a:r>
                      <a:r>
                        <a:rPr lang="en-US" sz="1200" b="1" i="0" u="none" strike="noStrike" baseline="0" dirty="0" smtClean="0">
                          <a:solidFill>
                            <a:srgbClr val="000000"/>
                          </a:solidFill>
                          <a:effectLst/>
                          <a:latin typeface="Calibri"/>
                        </a:rPr>
                        <a:t>.</a:t>
                      </a:r>
                      <a:endParaRPr lang="en-US" sz="1200" b="1" i="0" u="none" strike="noStrike" dirty="0">
                        <a:solidFill>
                          <a:srgbClr val="000000"/>
                        </a:solidFill>
                        <a:effectLst/>
                        <a:latin typeface="Calibri"/>
                      </a:endParaRP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Quantities and units (30 definitions)</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language concept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modeling pattern</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language concept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modeling pattern</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ISO-80000-1 Library</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025">
                <a:tc>
                  <a:txBody>
                    <a:bodyPr/>
                    <a:lstStyle/>
                    <a:p>
                      <a:pPr algn="l" fontAlgn="b"/>
                      <a:r>
                        <a:rPr lang="en-US" sz="1200" b="0" i="0" u="none" strike="noStrike">
                          <a:solidFill>
                            <a:srgbClr val="000000"/>
                          </a:solidFill>
                          <a:effectLst/>
                          <a:latin typeface="Calibri"/>
                        </a:rPr>
                        <a:t>1.3</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system of quantities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Calibri"/>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9025">
                <a:tc>
                  <a:txBody>
                    <a:bodyPr/>
                    <a:lstStyle/>
                    <a:p>
                      <a:pPr algn="l" fontAlgn="b"/>
                      <a:r>
                        <a:rPr lang="en-US" sz="1200" b="0" i="0" u="none" strike="noStrike">
                          <a:solidFill>
                            <a:srgbClr val="000000"/>
                          </a:solidFill>
                          <a:effectLst/>
                          <a:latin typeface="Calibri"/>
                        </a:rPr>
                        <a:t>1.6</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International System of Quantities (ISQ)</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9025">
                <a:tc>
                  <a:txBody>
                    <a:bodyPr/>
                    <a:lstStyle/>
                    <a:p>
                      <a:pPr algn="l" fontAlgn="b"/>
                      <a:r>
                        <a:rPr lang="en-US" sz="1200" b="0" i="0" u="none" strike="noStrike">
                          <a:solidFill>
                            <a:srgbClr val="000000"/>
                          </a:solidFill>
                          <a:effectLst/>
                          <a:latin typeface="Calibri"/>
                        </a:rPr>
                        <a:t>1.13</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system of units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Calibri"/>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9025">
                <a:tc>
                  <a:txBody>
                    <a:bodyPr/>
                    <a:lstStyle/>
                    <a:p>
                      <a:pPr algn="l" fontAlgn="b"/>
                      <a:r>
                        <a:rPr lang="en-US" sz="1200" b="0" i="0" u="none" strike="noStrike">
                          <a:solidFill>
                            <a:srgbClr val="000000"/>
                          </a:solidFill>
                          <a:effectLst/>
                          <a:latin typeface="Calibri"/>
                        </a:rPr>
                        <a:t>1.16</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International System of Units (SI)</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4" name="Picture 3"/>
          <p:cNvPicPr>
            <a:picLocks noChangeAspect="1"/>
          </p:cNvPicPr>
          <p:nvPr/>
        </p:nvPicPr>
        <p:blipFill>
          <a:blip r:embed="rId2"/>
          <a:stretch>
            <a:fillRect/>
          </a:stretch>
        </p:blipFill>
        <p:spPr>
          <a:xfrm>
            <a:off x="254000" y="2834510"/>
            <a:ext cx="8623300" cy="3632200"/>
          </a:xfrm>
          <a:prstGeom prst="rect">
            <a:avLst/>
          </a:prstGeom>
        </p:spPr>
      </p:pic>
      <p:sp>
        <p:nvSpPr>
          <p:cNvPr id="5" name="Half Frame 4">
            <a:hlinkClick r:id="rId3"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ate Placeholder 2"/>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29937252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
            <a:ext cx="9144000" cy="656695"/>
          </a:xfrm>
        </p:spPr>
        <p:txBody>
          <a:bodyPr>
            <a:noAutofit/>
          </a:bodyPr>
          <a:lstStyle/>
          <a:p>
            <a:r>
              <a:rPr lang="en-US" sz="1800" dirty="0" smtClean="0"/>
              <a:t>Practical Considerations for Modeling Values in SysML</a:t>
            </a:r>
            <a:endParaRPr lang="en-US" sz="1800" dirty="0"/>
          </a:p>
        </p:txBody>
      </p:sp>
      <p:sp>
        <p:nvSpPr>
          <p:cNvPr id="3" name="Content Placeholder 2"/>
          <p:cNvSpPr>
            <a:spLocks noGrp="1"/>
          </p:cNvSpPr>
          <p:nvPr>
            <p:ph sz="half" idx="1"/>
          </p:nvPr>
        </p:nvSpPr>
        <p:spPr>
          <a:xfrm>
            <a:off x="355600" y="665161"/>
            <a:ext cx="8585200" cy="601132"/>
          </a:xfrm>
        </p:spPr>
        <p:txBody>
          <a:bodyPr>
            <a:normAutofit/>
          </a:bodyPr>
          <a:lstStyle/>
          <a:p>
            <a:pPr marL="0" indent="0">
              <a:buNone/>
            </a:pPr>
            <a:r>
              <a:rPr lang="en-US" sz="1800" dirty="0" smtClean="0"/>
              <a:t>#1: Recognize the </a:t>
            </a:r>
            <a:r>
              <a:rPr lang="en-US" sz="1800" b="1" i="1" dirty="0" smtClean="0"/>
              <a:t>distinct</a:t>
            </a:r>
            <a:r>
              <a:rPr lang="en-US" sz="1800" i="1" dirty="0" smtClean="0"/>
              <a:t> </a:t>
            </a:r>
            <a:r>
              <a:rPr lang="en-US" sz="1800" b="1" i="1" dirty="0"/>
              <a:t>levels of modeling </a:t>
            </a:r>
            <a:r>
              <a:rPr lang="en-US" sz="1800" dirty="0" smtClean="0"/>
              <a:t>involved</a:t>
            </a:r>
          </a:p>
        </p:txBody>
      </p:sp>
      <p:sp>
        <p:nvSpPr>
          <p:cNvPr id="19" name="Content Placeholder 18"/>
          <p:cNvSpPr>
            <a:spLocks noGrp="1"/>
          </p:cNvSpPr>
          <p:nvPr>
            <p:ph sz="half" idx="2"/>
          </p:nvPr>
        </p:nvSpPr>
        <p:spPr>
          <a:xfrm>
            <a:off x="4009382" y="1143000"/>
            <a:ext cx="5033019" cy="4983164"/>
          </a:xfrm>
        </p:spPr>
        <p:txBody>
          <a:bodyPr>
            <a:noAutofit/>
          </a:bodyPr>
          <a:lstStyle/>
          <a:p>
            <a:r>
              <a:rPr lang="en-US" sz="1800" dirty="0"/>
              <a:t>A Level depends on those above</a:t>
            </a:r>
          </a:p>
          <a:p>
            <a:pPr marL="457200" lvl="1" indent="0">
              <a:buNone/>
            </a:pPr>
            <a:r>
              <a:rPr lang="en-US" sz="1600" dirty="0" err="1" smtClean="0"/>
              <a:t>i</a:t>
            </a:r>
            <a:r>
              <a:rPr lang="en-US" sz="1600" dirty="0" smtClean="0"/>
              <a:t> &lt; j =&gt; Vi depends on </a:t>
            </a:r>
            <a:r>
              <a:rPr lang="en-US" sz="1600" dirty="0" err="1" smtClean="0"/>
              <a:t>Vj</a:t>
            </a:r>
            <a:endParaRPr lang="en-US" sz="1600" dirty="0" smtClean="0"/>
          </a:p>
          <a:p>
            <a:r>
              <a:rPr lang="en-US" sz="1800" dirty="0" smtClean="0"/>
              <a:t>V4 &lt; V5</a:t>
            </a:r>
          </a:p>
          <a:p>
            <a:pPr marL="457200" lvl="1" indent="0">
              <a:buNone/>
            </a:pPr>
            <a:r>
              <a:rPr lang="en-US" sz="1600" dirty="0" smtClean="0"/>
              <a:t>See VIM3 &amp; ISO 80000-1 foreword</a:t>
            </a:r>
            <a:r>
              <a:rPr lang="en-US" sz="1800" dirty="0" smtClean="0"/>
              <a:t>:</a:t>
            </a:r>
          </a:p>
          <a:p>
            <a:pPr marL="857250" lvl="2" indent="0">
              <a:buNone/>
            </a:pPr>
            <a:r>
              <a:rPr lang="en-US" sz="1400" dirty="0" smtClean="0"/>
              <a:t>This first edition of ISO 80000-1 cancels and replaces ISO 31-0:1992 and ISO 1000:1992</a:t>
            </a:r>
            <a:r>
              <a:rPr lang="en-US" sz="1400" dirty="0"/>
              <a:t>. The major technical changes from the previous standard are the following:</a:t>
            </a:r>
          </a:p>
          <a:p>
            <a:pPr marL="857250" lvl="2" indent="0">
              <a:buNone/>
            </a:pPr>
            <a:r>
              <a:rPr lang="en-US" sz="1400" dirty="0"/>
              <a:t> the structure has been changed to emphasize that quantities come first and units then follow</a:t>
            </a:r>
            <a:r>
              <a:rPr lang="en-US" sz="1400" dirty="0" smtClean="0"/>
              <a:t>;</a:t>
            </a:r>
            <a:endParaRPr lang="en-US" sz="1800" dirty="0"/>
          </a:p>
          <a:p>
            <a:r>
              <a:rPr lang="en-US" sz="1800" dirty="0" smtClean="0"/>
              <a:t>V3 </a:t>
            </a:r>
            <a:r>
              <a:rPr lang="en-US" sz="1800" dirty="0"/>
              <a:t>&lt; V4, </a:t>
            </a:r>
            <a:r>
              <a:rPr lang="en-US" sz="1800" dirty="0" smtClean="0"/>
              <a:t>V5</a:t>
            </a:r>
            <a:endParaRPr lang="en-US" sz="1600" dirty="0" smtClean="0"/>
          </a:p>
          <a:p>
            <a:pPr marL="457200" lvl="1" indent="0">
              <a:buNone/>
            </a:pPr>
            <a:r>
              <a:rPr lang="en-US" sz="1600" dirty="0" smtClean="0"/>
              <a:t>Per SysML ValueType</a:t>
            </a:r>
          </a:p>
          <a:p>
            <a:pPr marL="400050"/>
            <a:r>
              <a:rPr lang="en-US" sz="1800" dirty="0" smtClean="0"/>
              <a:t>V2 </a:t>
            </a:r>
            <a:r>
              <a:rPr lang="en-US" sz="1800" dirty="0"/>
              <a:t>&lt; </a:t>
            </a:r>
            <a:r>
              <a:rPr lang="en-US" sz="1800" dirty="0" smtClean="0"/>
              <a:t>V3</a:t>
            </a:r>
          </a:p>
          <a:p>
            <a:pPr marL="514350" lvl="1" indent="0">
              <a:buNone/>
            </a:pPr>
            <a:r>
              <a:rPr lang="en-US" sz="1600" dirty="0" smtClean="0"/>
              <a:t>Per UML </a:t>
            </a:r>
            <a:r>
              <a:rPr lang="en-US" sz="1600" dirty="0" err="1" smtClean="0"/>
              <a:t>TypedElement</a:t>
            </a:r>
            <a:r>
              <a:rPr lang="en-US" sz="1600" dirty="0" smtClean="0"/>
              <a:t>/Type relationship</a:t>
            </a:r>
            <a:endParaRPr lang="en-US" sz="1600" dirty="0"/>
          </a:p>
          <a:p>
            <a:pPr marL="400050"/>
            <a:r>
              <a:rPr lang="en-US" sz="1800" dirty="0" smtClean="0"/>
              <a:t>V1 &lt; V2</a:t>
            </a:r>
          </a:p>
          <a:p>
            <a:pPr marL="514350" lvl="1" indent="0">
              <a:buNone/>
            </a:pPr>
            <a:r>
              <a:rPr lang="en-US" sz="1600" dirty="0" smtClean="0"/>
              <a:t>Per UML </a:t>
            </a:r>
            <a:r>
              <a:rPr lang="en-US" sz="1600" dirty="0" err="1" smtClean="0"/>
              <a:t>ValueSpecification</a:t>
            </a:r>
            <a:r>
              <a:rPr lang="en-US" sz="1600" dirty="0" smtClean="0"/>
              <a:t>/Slot/ </a:t>
            </a:r>
            <a:r>
              <a:rPr lang="en-US" sz="1600" dirty="0" err="1" smtClean="0"/>
              <a:t>StructuralFeature</a:t>
            </a:r>
            <a:r>
              <a:rPr lang="en-US" sz="1600" dirty="0" smtClean="0"/>
              <a:t> &amp; </a:t>
            </a:r>
            <a:r>
              <a:rPr lang="en-US" sz="1600" dirty="0" err="1" smtClean="0"/>
              <a:t>defaultValue</a:t>
            </a:r>
            <a:r>
              <a:rPr lang="en-US" sz="1600" dirty="0" smtClean="0"/>
              <a:t> relationships</a:t>
            </a:r>
            <a:endParaRPr lang="en-US" sz="1600" dirty="0"/>
          </a:p>
        </p:txBody>
      </p:sp>
      <p:sp>
        <p:nvSpPr>
          <p:cNvPr id="4" name="Cloud 3"/>
          <p:cNvSpPr/>
          <p:nvPr/>
        </p:nvSpPr>
        <p:spPr>
          <a:xfrm>
            <a:off x="1071389" y="1352491"/>
            <a:ext cx="2370667" cy="706974"/>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rPr>
              <a:t>QuantityKinds</a:t>
            </a:r>
            <a:endParaRPr lang="en-US" sz="1400" dirty="0">
              <a:solidFill>
                <a:schemeClr val="tx1"/>
              </a:solidFill>
            </a:endParaRPr>
          </a:p>
        </p:txBody>
      </p:sp>
      <p:sp>
        <p:nvSpPr>
          <p:cNvPr id="5" name="Cloud 4"/>
          <p:cNvSpPr/>
          <p:nvPr/>
        </p:nvSpPr>
        <p:spPr>
          <a:xfrm>
            <a:off x="1706390" y="2209800"/>
            <a:ext cx="1151467" cy="58418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Units</a:t>
            </a:r>
            <a:endParaRPr lang="en-US" sz="1400" dirty="0">
              <a:solidFill>
                <a:schemeClr val="tx1"/>
              </a:solidFill>
            </a:endParaRPr>
          </a:p>
        </p:txBody>
      </p:sp>
      <p:sp>
        <p:nvSpPr>
          <p:cNvPr id="6" name="Cloud 5"/>
          <p:cNvSpPr/>
          <p:nvPr/>
        </p:nvSpPr>
        <p:spPr>
          <a:xfrm>
            <a:off x="690389" y="2949039"/>
            <a:ext cx="3166533"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ValueTypes</a:t>
            </a:r>
          </a:p>
          <a:p>
            <a:pPr algn="ctr"/>
            <a:r>
              <a:rPr lang="en-US" sz="1400" dirty="0" smtClean="0">
                <a:solidFill>
                  <a:schemeClr val="tx1"/>
                </a:solidFill>
              </a:rPr>
              <a:t>(QuantityKind, Unit)</a:t>
            </a:r>
            <a:endParaRPr lang="en-US" sz="1400" dirty="0">
              <a:solidFill>
                <a:schemeClr val="tx1"/>
              </a:solidFill>
            </a:endParaRPr>
          </a:p>
        </p:txBody>
      </p:sp>
      <p:sp>
        <p:nvSpPr>
          <p:cNvPr id="7" name="Cloud 6"/>
          <p:cNvSpPr/>
          <p:nvPr/>
        </p:nvSpPr>
        <p:spPr>
          <a:xfrm>
            <a:off x="571915" y="3915839"/>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Properties</a:t>
            </a:r>
          </a:p>
          <a:p>
            <a:pPr algn="ctr"/>
            <a:r>
              <a:rPr lang="en-US" sz="1400" dirty="0" smtClean="0">
                <a:solidFill>
                  <a:schemeClr val="tx1"/>
                </a:solidFill>
              </a:rPr>
              <a:t>(typed by ValueTypes)</a:t>
            </a:r>
            <a:endParaRPr lang="en-US" sz="1400" dirty="0">
              <a:solidFill>
                <a:schemeClr val="tx1"/>
              </a:solidFill>
            </a:endParaRPr>
          </a:p>
        </p:txBody>
      </p:sp>
      <p:sp>
        <p:nvSpPr>
          <p:cNvPr id="8" name="Cloud 7"/>
          <p:cNvSpPr/>
          <p:nvPr/>
        </p:nvSpPr>
        <p:spPr>
          <a:xfrm>
            <a:off x="537989" y="4946136"/>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Specifications</a:t>
            </a:r>
          </a:p>
          <a:p>
            <a:pPr algn="ctr"/>
            <a:r>
              <a:rPr lang="en-US" sz="1400" dirty="0" smtClean="0">
                <a:solidFill>
                  <a:schemeClr val="tx1"/>
                </a:solidFill>
              </a:rPr>
              <a:t>(typed by ValueTypes)</a:t>
            </a:r>
            <a:endParaRPr lang="en-US" sz="1400" dirty="0">
              <a:solidFill>
                <a:schemeClr val="tx1"/>
              </a:solidFill>
            </a:endParaRPr>
          </a:p>
        </p:txBody>
      </p:sp>
      <p:cxnSp>
        <p:nvCxnSpPr>
          <p:cNvPr id="10" name="Straight Connector 9"/>
          <p:cNvCxnSpPr/>
          <p:nvPr/>
        </p:nvCxnSpPr>
        <p:spPr>
          <a:xfrm>
            <a:off x="537989" y="213784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1915" y="385657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7989" y="4847171"/>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71915" y="2861663"/>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39285" y="5172104"/>
            <a:ext cx="404265" cy="307777"/>
          </a:xfrm>
          <a:prstGeom prst="rect">
            <a:avLst/>
          </a:prstGeom>
          <a:noFill/>
        </p:spPr>
        <p:txBody>
          <a:bodyPr wrap="none" rtlCol="0">
            <a:spAutoFit/>
          </a:bodyPr>
          <a:lstStyle/>
          <a:p>
            <a:r>
              <a:rPr lang="en-US" sz="1400" dirty="0" smtClean="0"/>
              <a:t>V1</a:t>
            </a:r>
            <a:endParaRPr lang="en-US" sz="1400" dirty="0"/>
          </a:p>
        </p:txBody>
      </p:sp>
      <p:sp>
        <p:nvSpPr>
          <p:cNvPr id="27" name="TextBox 26"/>
          <p:cNvSpPr txBox="1"/>
          <p:nvPr/>
        </p:nvSpPr>
        <p:spPr>
          <a:xfrm>
            <a:off x="139285" y="4137570"/>
            <a:ext cx="404265" cy="307777"/>
          </a:xfrm>
          <a:prstGeom prst="rect">
            <a:avLst/>
          </a:prstGeom>
          <a:noFill/>
        </p:spPr>
        <p:txBody>
          <a:bodyPr wrap="none" rtlCol="0">
            <a:spAutoFit/>
          </a:bodyPr>
          <a:lstStyle/>
          <a:p>
            <a:r>
              <a:rPr lang="en-US" sz="1400" dirty="0" smtClean="0"/>
              <a:t>V2</a:t>
            </a:r>
            <a:endParaRPr lang="en-US" sz="1400" dirty="0"/>
          </a:p>
        </p:txBody>
      </p:sp>
      <p:sp>
        <p:nvSpPr>
          <p:cNvPr id="28" name="TextBox 27"/>
          <p:cNvSpPr txBox="1"/>
          <p:nvPr/>
        </p:nvSpPr>
        <p:spPr>
          <a:xfrm>
            <a:off x="139285" y="3175007"/>
            <a:ext cx="404265" cy="307777"/>
          </a:xfrm>
          <a:prstGeom prst="rect">
            <a:avLst/>
          </a:prstGeom>
          <a:noFill/>
        </p:spPr>
        <p:txBody>
          <a:bodyPr wrap="none" rtlCol="0">
            <a:spAutoFit/>
          </a:bodyPr>
          <a:lstStyle/>
          <a:p>
            <a:r>
              <a:rPr lang="en-US" sz="1400" dirty="0" smtClean="0"/>
              <a:t>V3</a:t>
            </a:r>
            <a:endParaRPr lang="en-US" sz="1400" dirty="0"/>
          </a:p>
        </p:txBody>
      </p:sp>
      <p:sp>
        <p:nvSpPr>
          <p:cNvPr id="29" name="TextBox 28"/>
          <p:cNvSpPr txBox="1"/>
          <p:nvPr/>
        </p:nvSpPr>
        <p:spPr>
          <a:xfrm>
            <a:off x="139285" y="2307665"/>
            <a:ext cx="404265" cy="307777"/>
          </a:xfrm>
          <a:prstGeom prst="rect">
            <a:avLst/>
          </a:prstGeom>
          <a:noFill/>
        </p:spPr>
        <p:txBody>
          <a:bodyPr wrap="none" rtlCol="0">
            <a:spAutoFit/>
          </a:bodyPr>
          <a:lstStyle/>
          <a:p>
            <a:r>
              <a:rPr lang="en-US" sz="1400" dirty="0" smtClean="0"/>
              <a:t>V4</a:t>
            </a:r>
            <a:endParaRPr lang="en-US" sz="1400" dirty="0"/>
          </a:p>
        </p:txBody>
      </p:sp>
      <p:sp>
        <p:nvSpPr>
          <p:cNvPr id="30" name="TextBox 29"/>
          <p:cNvSpPr txBox="1"/>
          <p:nvPr/>
        </p:nvSpPr>
        <p:spPr>
          <a:xfrm>
            <a:off x="139285" y="1539329"/>
            <a:ext cx="404265" cy="307777"/>
          </a:xfrm>
          <a:prstGeom prst="rect">
            <a:avLst/>
          </a:prstGeom>
          <a:noFill/>
        </p:spPr>
        <p:txBody>
          <a:bodyPr wrap="none" rtlCol="0">
            <a:spAutoFit/>
          </a:bodyPr>
          <a:lstStyle/>
          <a:p>
            <a:r>
              <a:rPr lang="en-US" sz="1400" dirty="0" smtClean="0"/>
              <a:t>V5</a:t>
            </a:r>
            <a:endParaRPr lang="en-US" sz="1400" dirty="0"/>
          </a:p>
        </p:txBody>
      </p:sp>
      <p:sp>
        <p:nvSpPr>
          <p:cNvPr id="32" name="Cloud 31"/>
          <p:cNvSpPr/>
          <p:nvPr/>
        </p:nvSpPr>
        <p:spPr>
          <a:xfrm>
            <a:off x="898178" y="6087548"/>
            <a:ext cx="2696278" cy="478889"/>
          </a:xfrm>
          <a:prstGeom prst="cloud">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Runtime Values</a:t>
            </a:r>
            <a:endParaRPr lang="en-US" sz="1400" dirty="0">
              <a:solidFill>
                <a:schemeClr val="tx1"/>
              </a:solidFill>
            </a:endParaRPr>
          </a:p>
        </p:txBody>
      </p:sp>
      <p:cxnSp>
        <p:nvCxnSpPr>
          <p:cNvPr id="33" name="Straight Connector 32"/>
          <p:cNvCxnSpPr/>
          <p:nvPr/>
        </p:nvCxnSpPr>
        <p:spPr>
          <a:xfrm>
            <a:off x="571915" y="5897037"/>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9285" y="6087548"/>
            <a:ext cx="404265" cy="307777"/>
          </a:xfrm>
          <a:prstGeom prst="rect">
            <a:avLst/>
          </a:prstGeom>
          <a:noFill/>
        </p:spPr>
        <p:txBody>
          <a:bodyPr wrap="none" rtlCol="0">
            <a:spAutoFit/>
          </a:bodyPr>
          <a:lstStyle/>
          <a:p>
            <a:r>
              <a:rPr lang="en-US" sz="1400" dirty="0" smtClean="0"/>
              <a:t>V0</a:t>
            </a:r>
            <a:endParaRPr lang="en-US" sz="1400" dirty="0"/>
          </a:p>
        </p:txBody>
      </p:sp>
      <p:sp>
        <p:nvSpPr>
          <p:cNvPr id="22" name="Left Arrow 21">
            <a:hlinkClick r:id="" action="ppaction://hlinkshowjump?jump=lastslideviewed"/>
          </p:cNvPr>
          <p:cNvSpPr/>
          <p:nvPr/>
        </p:nvSpPr>
        <p:spPr>
          <a:xfrm>
            <a:off x="59114" y="6456880"/>
            <a:ext cx="631275" cy="279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3" name="Half Frame 22">
            <a:hlinkClick r:id="rId2"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9" name="Date Placeholder 8"/>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39667558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
            <a:ext cx="9144000" cy="656695"/>
          </a:xfrm>
        </p:spPr>
        <p:txBody>
          <a:bodyPr>
            <a:noAutofit/>
          </a:bodyPr>
          <a:lstStyle/>
          <a:p>
            <a:r>
              <a:rPr lang="en-US" sz="1800" dirty="0" smtClean="0"/>
              <a:t>Practical Considerations for Modeling Values in SysML</a:t>
            </a:r>
            <a:endParaRPr lang="en-US" sz="1800" dirty="0"/>
          </a:p>
        </p:txBody>
      </p:sp>
      <p:sp>
        <p:nvSpPr>
          <p:cNvPr id="3" name="Content Placeholder 2"/>
          <p:cNvSpPr>
            <a:spLocks noGrp="1"/>
          </p:cNvSpPr>
          <p:nvPr>
            <p:ph sz="half" idx="1"/>
          </p:nvPr>
        </p:nvSpPr>
        <p:spPr>
          <a:xfrm>
            <a:off x="355600" y="665161"/>
            <a:ext cx="8585200" cy="601132"/>
          </a:xfrm>
        </p:spPr>
        <p:txBody>
          <a:bodyPr>
            <a:normAutofit/>
          </a:bodyPr>
          <a:lstStyle/>
          <a:p>
            <a:pPr marL="0" indent="0">
              <a:buNone/>
            </a:pPr>
            <a:r>
              <a:rPr lang="en-US" sz="1800" dirty="0" smtClean="0"/>
              <a:t>#2: Recognize the </a:t>
            </a:r>
            <a:r>
              <a:rPr lang="en-US" sz="1800" b="1" i="1" dirty="0"/>
              <a:t>alignment with </a:t>
            </a:r>
            <a:r>
              <a:rPr lang="en-US" sz="1800" b="1" i="1" dirty="0" smtClean="0"/>
              <a:t>UML</a:t>
            </a:r>
            <a:endParaRPr lang="en-US" sz="1800" b="1" i="1" dirty="0"/>
          </a:p>
        </p:txBody>
      </p:sp>
      <p:sp>
        <p:nvSpPr>
          <p:cNvPr id="4" name="Cloud 3"/>
          <p:cNvSpPr/>
          <p:nvPr/>
        </p:nvSpPr>
        <p:spPr>
          <a:xfrm>
            <a:off x="1071389" y="1352491"/>
            <a:ext cx="2370667" cy="706974"/>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rPr>
              <a:t>QuantityKinds</a:t>
            </a:r>
            <a:endParaRPr lang="en-US" sz="1400" dirty="0">
              <a:solidFill>
                <a:schemeClr val="tx1"/>
              </a:solidFill>
            </a:endParaRPr>
          </a:p>
        </p:txBody>
      </p:sp>
      <p:sp>
        <p:nvSpPr>
          <p:cNvPr id="5" name="Cloud 4"/>
          <p:cNvSpPr/>
          <p:nvPr/>
        </p:nvSpPr>
        <p:spPr>
          <a:xfrm>
            <a:off x="1706390" y="2209800"/>
            <a:ext cx="1151467" cy="58418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Units</a:t>
            </a:r>
            <a:endParaRPr lang="en-US" sz="1400" dirty="0">
              <a:solidFill>
                <a:schemeClr val="tx1"/>
              </a:solidFill>
            </a:endParaRPr>
          </a:p>
        </p:txBody>
      </p:sp>
      <p:sp>
        <p:nvSpPr>
          <p:cNvPr id="6" name="Cloud 5"/>
          <p:cNvSpPr/>
          <p:nvPr/>
        </p:nvSpPr>
        <p:spPr>
          <a:xfrm>
            <a:off x="690389" y="2949039"/>
            <a:ext cx="3166533"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ValueTypes</a:t>
            </a:r>
          </a:p>
          <a:p>
            <a:pPr algn="ctr"/>
            <a:r>
              <a:rPr lang="en-US" sz="1400" dirty="0" smtClean="0">
                <a:solidFill>
                  <a:schemeClr val="tx1"/>
                </a:solidFill>
              </a:rPr>
              <a:t>(QuantityKind, Unit)</a:t>
            </a:r>
            <a:endParaRPr lang="en-US" sz="1400" dirty="0">
              <a:solidFill>
                <a:schemeClr val="tx1"/>
              </a:solidFill>
            </a:endParaRPr>
          </a:p>
        </p:txBody>
      </p:sp>
      <p:sp>
        <p:nvSpPr>
          <p:cNvPr id="7" name="Cloud 6"/>
          <p:cNvSpPr/>
          <p:nvPr/>
        </p:nvSpPr>
        <p:spPr>
          <a:xfrm>
            <a:off x="571915" y="3915839"/>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Properties</a:t>
            </a:r>
          </a:p>
          <a:p>
            <a:pPr algn="ctr"/>
            <a:r>
              <a:rPr lang="en-US" sz="1400" dirty="0" smtClean="0">
                <a:solidFill>
                  <a:schemeClr val="tx1"/>
                </a:solidFill>
              </a:rPr>
              <a:t>(typed by ValueTypes)</a:t>
            </a:r>
            <a:endParaRPr lang="en-US" sz="1400" dirty="0">
              <a:solidFill>
                <a:schemeClr val="tx1"/>
              </a:solidFill>
            </a:endParaRPr>
          </a:p>
        </p:txBody>
      </p:sp>
      <p:sp>
        <p:nvSpPr>
          <p:cNvPr id="8" name="Cloud 7"/>
          <p:cNvSpPr/>
          <p:nvPr/>
        </p:nvSpPr>
        <p:spPr>
          <a:xfrm>
            <a:off x="537989" y="4946136"/>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Specifications</a:t>
            </a:r>
          </a:p>
          <a:p>
            <a:pPr algn="ctr"/>
            <a:r>
              <a:rPr lang="en-US" sz="1400" dirty="0" smtClean="0">
                <a:solidFill>
                  <a:schemeClr val="tx1"/>
                </a:solidFill>
              </a:rPr>
              <a:t>(typed by ValueTypes)</a:t>
            </a:r>
            <a:endParaRPr lang="en-US" sz="1400" dirty="0">
              <a:solidFill>
                <a:schemeClr val="tx1"/>
              </a:solidFill>
            </a:endParaRPr>
          </a:p>
        </p:txBody>
      </p:sp>
      <p:cxnSp>
        <p:nvCxnSpPr>
          <p:cNvPr id="10" name="Straight Connector 9"/>
          <p:cNvCxnSpPr/>
          <p:nvPr/>
        </p:nvCxnSpPr>
        <p:spPr>
          <a:xfrm>
            <a:off x="537989" y="213784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1915" y="385657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7989" y="4847171"/>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71915" y="2861663"/>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39285" y="5172104"/>
            <a:ext cx="404265" cy="307777"/>
          </a:xfrm>
          <a:prstGeom prst="rect">
            <a:avLst/>
          </a:prstGeom>
          <a:noFill/>
        </p:spPr>
        <p:txBody>
          <a:bodyPr wrap="none" rtlCol="0">
            <a:spAutoFit/>
          </a:bodyPr>
          <a:lstStyle/>
          <a:p>
            <a:r>
              <a:rPr lang="en-US" sz="1400" dirty="0" smtClean="0"/>
              <a:t>V1</a:t>
            </a:r>
            <a:endParaRPr lang="en-US" sz="1400" dirty="0"/>
          </a:p>
        </p:txBody>
      </p:sp>
      <p:sp>
        <p:nvSpPr>
          <p:cNvPr id="27" name="TextBox 26"/>
          <p:cNvSpPr txBox="1"/>
          <p:nvPr/>
        </p:nvSpPr>
        <p:spPr>
          <a:xfrm>
            <a:off x="139285" y="4137570"/>
            <a:ext cx="404265" cy="307777"/>
          </a:xfrm>
          <a:prstGeom prst="rect">
            <a:avLst/>
          </a:prstGeom>
          <a:noFill/>
        </p:spPr>
        <p:txBody>
          <a:bodyPr wrap="none" rtlCol="0">
            <a:spAutoFit/>
          </a:bodyPr>
          <a:lstStyle/>
          <a:p>
            <a:r>
              <a:rPr lang="en-US" sz="1400" dirty="0" smtClean="0"/>
              <a:t>V2</a:t>
            </a:r>
            <a:endParaRPr lang="en-US" sz="1400" dirty="0"/>
          </a:p>
        </p:txBody>
      </p:sp>
      <p:sp>
        <p:nvSpPr>
          <p:cNvPr id="28" name="TextBox 27"/>
          <p:cNvSpPr txBox="1"/>
          <p:nvPr/>
        </p:nvSpPr>
        <p:spPr>
          <a:xfrm>
            <a:off x="139285" y="3175007"/>
            <a:ext cx="404265" cy="307777"/>
          </a:xfrm>
          <a:prstGeom prst="rect">
            <a:avLst/>
          </a:prstGeom>
          <a:noFill/>
        </p:spPr>
        <p:txBody>
          <a:bodyPr wrap="none" rtlCol="0">
            <a:spAutoFit/>
          </a:bodyPr>
          <a:lstStyle/>
          <a:p>
            <a:r>
              <a:rPr lang="en-US" sz="1400" dirty="0" smtClean="0"/>
              <a:t>V3</a:t>
            </a:r>
            <a:endParaRPr lang="en-US" sz="1400" dirty="0"/>
          </a:p>
        </p:txBody>
      </p:sp>
      <p:sp>
        <p:nvSpPr>
          <p:cNvPr id="29" name="TextBox 28"/>
          <p:cNvSpPr txBox="1"/>
          <p:nvPr/>
        </p:nvSpPr>
        <p:spPr>
          <a:xfrm>
            <a:off x="139285" y="2307665"/>
            <a:ext cx="404265" cy="307777"/>
          </a:xfrm>
          <a:prstGeom prst="rect">
            <a:avLst/>
          </a:prstGeom>
          <a:noFill/>
        </p:spPr>
        <p:txBody>
          <a:bodyPr wrap="none" rtlCol="0">
            <a:spAutoFit/>
          </a:bodyPr>
          <a:lstStyle/>
          <a:p>
            <a:r>
              <a:rPr lang="en-US" sz="1400" dirty="0" smtClean="0"/>
              <a:t>V4</a:t>
            </a:r>
            <a:endParaRPr lang="en-US" sz="1400" dirty="0"/>
          </a:p>
        </p:txBody>
      </p:sp>
      <p:sp>
        <p:nvSpPr>
          <p:cNvPr id="30" name="TextBox 29"/>
          <p:cNvSpPr txBox="1"/>
          <p:nvPr/>
        </p:nvSpPr>
        <p:spPr>
          <a:xfrm>
            <a:off x="139285" y="1539329"/>
            <a:ext cx="404265" cy="307777"/>
          </a:xfrm>
          <a:prstGeom prst="rect">
            <a:avLst/>
          </a:prstGeom>
          <a:noFill/>
        </p:spPr>
        <p:txBody>
          <a:bodyPr wrap="none" rtlCol="0">
            <a:spAutoFit/>
          </a:bodyPr>
          <a:lstStyle/>
          <a:p>
            <a:r>
              <a:rPr lang="en-US" sz="1400" dirty="0" smtClean="0"/>
              <a:t>V5</a:t>
            </a:r>
            <a:endParaRPr lang="en-US" sz="1400" dirty="0"/>
          </a:p>
        </p:txBody>
      </p:sp>
      <p:sp>
        <p:nvSpPr>
          <p:cNvPr id="32" name="Cloud 31"/>
          <p:cNvSpPr/>
          <p:nvPr/>
        </p:nvSpPr>
        <p:spPr>
          <a:xfrm>
            <a:off x="898178" y="6087548"/>
            <a:ext cx="2696278" cy="478889"/>
          </a:xfrm>
          <a:prstGeom prst="cloud">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Runtime Values</a:t>
            </a:r>
            <a:endParaRPr lang="en-US" sz="1400" dirty="0">
              <a:solidFill>
                <a:schemeClr val="tx1"/>
              </a:solidFill>
            </a:endParaRPr>
          </a:p>
        </p:txBody>
      </p:sp>
      <p:cxnSp>
        <p:nvCxnSpPr>
          <p:cNvPr id="33" name="Straight Connector 32"/>
          <p:cNvCxnSpPr/>
          <p:nvPr/>
        </p:nvCxnSpPr>
        <p:spPr>
          <a:xfrm>
            <a:off x="571915" y="5897037"/>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9285" y="6087548"/>
            <a:ext cx="404265" cy="307777"/>
          </a:xfrm>
          <a:prstGeom prst="rect">
            <a:avLst/>
          </a:prstGeom>
          <a:noFill/>
        </p:spPr>
        <p:txBody>
          <a:bodyPr wrap="none" rtlCol="0">
            <a:spAutoFit/>
          </a:bodyPr>
          <a:lstStyle/>
          <a:p>
            <a:r>
              <a:rPr lang="en-US" sz="1400" dirty="0" smtClean="0"/>
              <a:t>V0</a:t>
            </a:r>
            <a:endParaRPr lang="en-US" sz="1400" dirty="0"/>
          </a:p>
        </p:txBody>
      </p:sp>
      <p:sp>
        <p:nvSpPr>
          <p:cNvPr id="11" name="Right Brace 10"/>
          <p:cNvSpPr/>
          <p:nvPr/>
        </p:nvSpPr>
        <p:spPr>
          <a:xfrm>
            <a:off x="4140200" y="1266293"/>
            <a:ext cx="169333" cy="15953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4" name="Folded Corner 13"/>
          <p:cNvSpPr/>
          <p:nvPr/>
        </p:nvSpPr>
        <p:spPr>
          <a:xfrm>
            <a:off x="5562600" y="1554896"/>
            <a:ext cx="2988734" cy="900438"/>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InstanceSpecifications</a:t>
            </a:r>
            <a:r>
              <a:rPr lang="en-US" sz="1400" dirty="0" smtClean="0">
                <a:solidFill>
                  <a:srgbClr val="000000"/>
                </a:solidFill>
              </a:rPr>
              <a:t> </a:t>
            </a:r>
          </a:p>
          <a:p>
            <a:pPr algn="ctr"/>
            <a:r>
              <a:rPr lang="en-US" sz="1400" dirty="0" smtClean="0">
                <a:solidFill>
                  <a:srgbClr val="000000"/>
                </a:solidFill>
              </a:rPr>
              <a:t>(classifier =  SysML or QUDV </a:t>
            </a:r>
          </a:p>
          <a:p>
            <a:pPr algn="ctr"/>
            <a:r>
              <a:rPr lang="en-US" sz="1400" dirty="0" smtClean="0">
                <a:solidFill>
                  <a:srgbClr val="000000"/>
                </a:solidFill>
              </a:rPr>
              <a:t>Unit or QuantityKind)</a:t>
            </a:r>
            <a:endParaRPr lang="en-US" sz="1400" dirty="0">
              <a:solidFill>
                <a:srgbClr val="000000"/>
              </a:solidFill>
            </a:endParaRPr>
          </a:p>
        </p:txBody>
      </p:sp>
      <p:sp>
        <p:nvSpPr>
          <p:cNvPr id="15" name="Equal 14"/>
          <p:cNvSpPr/>
          <p:nvPr/>
        </p:nvSpPr>
        <p:spPr>
          <a:xfrm>
            <a:off x="4419600" y="1856096"/>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1" name="Equal 30"/>
          <p:cNvSpPr/>
          <p:nvPr/>
        </p:nvSpPr>
        <p:spPr>
          <a:xfrm>
            <a:off x="4419600" y="3137601"/>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5" name="Folded Corner 34"/>
          <p:cNvSpPr/>
          <p:nvPr/>
        </p:nvSpPr>
        <p:spPr>
          <a:xfrm>
            <a:off x="5054600" y="2906701"/>
            <a:ext cx="3886200" cy="863605"/>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DataTypes</a:t>
            </a:r>
            <a:endParaRPr lang="en-US" sz="1400" dirty="0" smtClean="0">
              <a:solidFill>
                <a:srgbClr val="000000"/>
              </a:solidFill>
            </a:endParaRPr>
          </a:p>
          <a:p>
            <a:pPr algn="ctr"/>
            <a:r>
              <a:rPr lang="en-US" sz="1400" dirty="0" smtClean="0">
                <a:solidFill>
                  <a:srgbClr val="000000"/>
                </a:solidFill>
              </a:rPr>
              <a:t>(stereotype =  SysML::ValueType</a:t>
            </a:r>
            <a:endParaRPr lang="en-US" sz="1400" dirty="0">
              <a:solidFill>
                <a:srgbClr val="000000"/>
              </a:solidFill>
            </a:endParaRPr>
          </a:p>
          <a:p>
            <a:pPr algn="ctr"/>
            <a:r>
              <a:rPr lang="en-US" sz="1400" dirty="0" smtClean="0">
                <a:solidFill>
                  <a:srgbClr val="000000"/>
                </a:solidFill>
              </a:rPr>
              <a:t>&amp; stereotype tags: </a:t>
            </a:r>
            <a:r>
              <a:rPr lang="en-US" sz="1400" dirty="0" err="1" smtClean="0">
                <a:solidFill>
                  <a:srgbClr val="000000"/>
                </a:solidFill>
              </a:rPr>
              <a:t>quantityKind</a:t>
            </a:r>
            <a:r>
              <a:rPr lang="en-US" sz="1400" dirty="0" smtClean="0">
                <a:solidFill>
                  <a:srgbClr val="000000"/>
                </a:solidFill>
              </a:rPr>
              <a:t>, unit)</a:t>
            </a:r>
            <a:endParaRPr lang="en-US" sz="1400" dirty="0">
              <a:solidFill>
                <a:srgbClr val="000000"/>
              </a:solidFill>
            </a:endParaRPr>
          </a:p>
        </p:txBody>
      </p:sp>
      <p:sp>
        <p:nvSpPr>
          <p:cNvPr id="36" name="Folded Corner 35"/>
          <p:cNvSpPr/>
          <p:nvPr/>
        </p:nvSpPr>
        <p:spPr>
          <a:xfrm>
            <a:off x="5054600" y="3915839"/>
            <a:ext cx="3886200" cy="821267"/>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Properties</a:t>
            </a:r>
          </a:p>
          <a:p>
            <a:pPr algn="ctr"/>
            <a:r>
              <a:rPr lang="en-US" sz="1400" dirty="0" smtClean="0">
                <a:solidFill>
                  <a:srgbClr val="000000"/>
                </a:solidFill>
              </a:rPr>
              <a:t>(type = &lt;&lt;ValueType&gt;&gt; UML </a:t>
            </a:r>
            <a:r>
              <a:rPr lang="en-US" sz="1400" dirty="0" err="1" smtClean="0">
                <a:solidFill>
                  <a:srgbClr val="000000"/>
                </a:solidFill>
              </a:rPr>
              <a:t>DataType</a:t>
            </a:r>
            <a:r>
              <a:rPr lang="en-US" sz="1400" dirty="0" smtClean="0">
                <a:solidFill>
                  <a:srgbClr val="000000"/>
                </a:solidFill>
              </a:rPr>
              <a:t>)</a:t>
            </a:r>
            <a:endParaRPr lang="en-US" sz="1400" dirty="0">
              <a:solidFill>
                <a:srgbClr val="000000"/>
              </a:solidFill>
            </a:endParaRPr>
          </a:p>
        </p:txBody>
      </p:sp>
      <p:sp>
        <p:nvSpPr>
          <p:cNvPr id="37" name="Equal 36"/>
          <p:cNvSpPr/>
          <p:nvPr/>
        </p:nvSpPr>
        <p:spPr>
          <a:xfrm>
            <a:off x="4419600" y="4100509"/>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8" name="Equal 37"/>
          <p:cNvSpPr/>
          <p:nvPr/>
        </p:nvSpPr>
        <p:spPr>
          <a:xfrm>
            <a:off x="4419600" y="5172104"/>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9" name="Equal 38"/>
          <p:cNvSpPr/>
          <p:nvPr/>
        </p:nvSpPr>
        <p:spPr>
          <a:xfrm>
            <a:off x="4419600" y="6108208"/>
            <a:ext cx="440267" cy="406738"/>
          </a:xfrm>
          <a:prstGeom prst="mathEqual">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0" name="Folded Corner 39"/>
          <p:cNvSpPr/>
          <p:nvPr/>
        </p:nvSpPr>
        <p:spPr>
          <a:xfrm>
            <a:off x="5054600" y="4946136"/>
            <a:ext cx="3886200" cy="821267"/>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ValueSpecifications</a:t>
            </a:r>
            <a:endParaRPr lang="en-US" sz="1400" dirty="0" smtClean="0">
              <a:solidFill>
                <a:srgbClr val="000000"/>
              </a:solidFill>
            </a:endParaRPr>
          </a:p>
          <a:p>
            <a:pPr algn="ctr"/>
            <a:r>
              <a:rPr lang="en-US" sz="1400" dirty="0" smtClean="0">
                <a:solidFill>
                  <a:srgbClr val="000000"/>
                </a:solidFill>
              </a:rPr>
              <a:t>(type = &lt;&lt;ValueType&gt;&gt; UML </a:t>
            </a:r>
            <a:r>
              <a:rPr lang="en-US" sz="1400" dirty="0" err="1" smtClean="0">
                <a:solidFill>
                  <a:srgbClr val="000000"/>
                </a:solidFill>
              </a:rPr>
              <a:t>DataType</a:t>
            </a:r>
            <a:r>
              <a:rPr lang="en-US" sz="1400" dirty="0" smtClean="0">
                <a:solidFill>
                  <a:srgbClr val="000000"/>
                </a:solidFill>
              </a:rPr>
              <a:t>)</a:t>
            </a:r>
            <a:endParaRPr lang="en-US" sz="1400" dirty="0">
              <a:solidFill>
                <a:srgbClr val="000000"/>
              </a:solidFill>
            </a:endParaRPr>
          </a:p>
        </p:txBody>
      </p:sp>
      <p:sp>
        <p:nvSpPr>
          <p:cNvPr id="41" name="Folded Corner 40"/>
          <p:cNvSpPr/>
          <p:nvPr/>
        </p:nvSpPr>
        <p:spPr>
          <a:xfrm>
            <a:off x="5054600" y="6087548"/>
            <a:ext cx="3886200" cy="406401"/>
          </a:xfrm>
          <a:prstGeom prst="foldedCorner">
            <a:avLst/>
          </a:prstGeom>
          <a:solidFill>
            <a:srgbClr val="FFF981"/>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Varies by methodology</a:t>
            </a:r>
            <a:endParaRPr lang="en-US" sz="1400" dirty="0">
              <a:solidFill>
                <a:srgbClr val="000000"/>
              </a:solidFill>
            </a:endParaRPr>
          </a:p>
        </p:txBody>
      </p:sp>
      <p:sp>
        <p:nvSpPr>
          <p:cNvPr id="42" name="Left Arrow 41">
            <a:hlinkClick r:id="" action="ppaction://hlinkshowjump?jump=lastslideviewed"/>
          </p:cNvPr>
          <p:cNvSpPr/>
          <p:nvPr/>
        </p:nvSpPr>
        <p:spPr>
          <a:xfrm>
            <a:off x="139285" y="6456880"/>
            <a:ext cx="631275" cy="279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3" name="Half Frame 42">
            <a:hlinkClick r:id="rId2"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9" name="Date Placeholder 8"/>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34199611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
            <a:ext cx="9144000" cy="656695"/>
          </a:xfrm>
        </p:spPr>
        <p:txBody>
          <a:bodyPr>
            <a:noAutofit/>
          </a:bodyPr>
          <a:lstStyle/>
          <a:p>
            <a:r>
              <a:rPr lang="en-US" sz="1800" dirty="0" smtClean="0"/>
              <a:t>Practical Considerations for Modeling Values in SysML</a:t>
            </a:r>
            <a:endParaRPr lang="en-US" sz="1800" dirty="0"/>
          </a:p>
        </p:txBody>
      </p:sp>
      <p:sp>
        <p:nvSpPr>
          <p:cNvPr id="3" name="Content Placeholder 2"/>
          <p:cNvSpPr>
            <a:spLocks noGrp="1"/>
          </p:cNvSpPr>
          <p:nvPr>
            <p:ph sz="half" idx="1"/>
          </p:nvPr>
        </p:nvSpPr>
        <p:spPr>
          <a:xfrm>
            <a:off x="355600" y="665161"/>
            <a:ext cx="8788400" cy="601132"/>
          </a:xfrm>
        </p:spPr>
        <p:txBody>
          <a:bodyPr>
            <a:normAutofit/>
          </a:bodyPr>
          <a:lstStyle/>
          <a:p>
            <a:pPr marL="0" indent="0">
              <a:buNone/>
            </a:pPr>
            <a:r>
              <a:rPr lang="en-US" sz="1800" dirty="0" smtClean="0"/>
              <a:t>#3: Recognize the </a:t>
            </a:r>
            <a:r>
              <a:rPr lang="en-US" sz="1800" b="1" i="1" dirty="0" smtClean="0"/>
              <a:t>implications of </a:t>
            </a:r>
            <a:r>
              <a:rPr lang="en-US" sz="1800" b="1" i="1" dirty="0" err="1" smtClean="0"/>
              <a:t>DataType</a:t>
            </a:r>
            <a:r>
              <a:rPr lang="en-US" sz="1800" b="1" i="1" dirty="0" smtClean="0"/>
              <a:t> modeling in UML</a:t>
            </a:r>
            <a:endParaRPr lang="en-US" sz="1800" dirty="0" smtClean="0"/>
          </a:p>
        </p:txBody>
      </p:sp>
      <p:sp>
        <p:nvSpPr>
          <p:cNvPr id="6" name="Cloud 5"/>
          <p:cNvSpPr/>
          <p:nvPr/>
        </p:nvSpPr>
        <p:spPr>
          <a:xfrm>
            <a:off x="677603" y="1759458"/>
            <a:ext cx="3166533"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ValueTypes</a:t>
            </a:r>
          </a:p>
          <a:p>
            <a:pPr algn="ctr"/>
            <a:r>
              <a:rPr lang="en-US" sz="1400" dirty="0" smtClean="0">
                <a:solidFill>
                  <a:schemeClr val="tx1"/>
                </a:solidFill>
              </a:rPr>
              <a:t>(QuantityKind, Unit)</a:t>
            </a:r>
            <a:endParaRPr lang="en-US" sz="1400" dirty="0">
              <a:solidFill>
                <a:schemeClr val="tx1"/>
              </a:solidFill>
            </a:endParaRPr>
          </a:p>
        </p:txBody>
      </p:sp>
      <p:sp>
        <p:nvSpPr>
          <p:cNvPr id="7" name="Cloud 6"/>
          <p:cNvSpPr/>
          <p:nvPr/>
        </p:nvSpPr>
        <p:spPr>
          <a:xfrm>
            <a:off x="559129" y="2726258"/>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Properties</a:t>
            </a:r>
          </a:p>
          <a:p>
            <a:pPr algn="ctr"/>
            <a:r>
              <a:rPr lang="en-US" sz="1400" dirty="0" smtClean="0">
                <a:solidFill>
                  <a:schemeClr val="tx1"/>
                </a:solidFill>
              </a:rPr>
              <a:t>(typed by ValueTypes)</a:t>
            </a:r>
            <a:endParaRPr lang="en-US" sz="1400" dirty="0">
              <a:solidFill>
                <a:schemeClr val="tx1"/>
              </a:solidFill>
            </a:endParaRPr>
          </a:p>
        </p:txBody>
      </p:sp>
      <p:sp>
        <p:nvSpPr>
          <p:cNvPr id="8" name="Cloud 7"/>
          <p:cNvSpPr/>
          <p:nvPr/>
        </p:nvSpPr>
        <p:spPr>
          <a:xfrm>
            <a:off x="525203" y="3756555"/>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Specifications</a:t>
            </a:r>
          </a:p>
          <a:p>
            <a:pPr algn="ctr"/>
            <a:r>
              <a:rPr lang="en-US" sz="1400" dirty="0" smtClean="0">
                <a:solidFill>
                  <a:schemeClr val="tx1"/>
                </a:solidFill>
              </a:rPr>
              <a:t>(typed by ValueTypes)</a:t>
            </a:r>
            <a:endParaRPr lang="en-US" sz="1400" dirty="0">
              <a:solidFill>
                <a:schemeClr val="tx1"/>
              </a:solidFill>
            </a:endParaRPr>
          </a:p>
        </p:txBody>
      </p:sp>
      <p:cxnSp>
        <p:nvCxnSpPr>
          <p:cNvPr id="12" name="Straight Connector 11"/>
          <p:cNvCxnSpPr/>
          <p:nvPr/>
        </p:nvCxnSpPr>
        <p:spPr>
          <a:xfrm>
            <a:off x="559129" y="2666991"/>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5203" y="3657590"/>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6499" y="3982523"/>
            <a:ext cx="404265" cy="307777"/>
          </a:xfrm>
          <a:prstGeom prst="rect">
            <a:avLst/>
          </a:prstGeom>
          <a:noFill/>
        </p:spPr>
        <p:txBody>
          <a:bodyPr wrap="none" rtlCol="0">
            <a:spAutoFit/>
          </a:bodyPr>
          <a:lstStyle/>
          <a:p>
            <a:r>
              <a:rPr lang="en-US" sz="1400" dirty="0" smtClean="0"/>
              <a:t>V1</a:t>
            </a:r>
            <a:endParaRPr lang="en-US" sz="1400" dirty="0"/>
          </a:p>
        </p:txBody>
      </p:sp>
      <p:sp>
        <p:nvSpPr>
          <p:cNvPr id="27" name="TextBox 26"/>
          <p:cNvSpPr txBox="1"/>
          <p:nvPr/>
        </p:nvSpPr>
        <p:spPr>
          <a:xfrm>
            <a:off x="126499" y="2947989"/>
            <a:ext cx="404265" cy="307777"/>
          </a:xfrm>
          <a:prstGeom prst="rect">
            <a:avLst/>
          </a:prstGeom>
          <a:noFill/>
        </p:spPr>
        <p:txBody>
          <a:bodyPr wrap="none" rtlCol="0">
            <a:spAutoFit/>
          </a:bodyPr>
          <a:lstStyle/>
          <a:p>
            <a:r>
              <a:rPr lang="en-US" sz="1400" dirty="0" smtClean="0"/>
              <a:t>V2</a:t>
            </a:r>
            <a:endParaRPr lang="en-US" sz="1400" dirty="0"/>
          </a:p>
        </p:txBody>
      </p:sp>
      <p:sp>
        <p:nvSpPr>
          <p:cNvPr id="28" name="TextBox 27"/>
          <p:cNvSpPr txBox="1"/>
          <p:nvPr/>
        </p:nvSpPr>
        <p:spPr>
          <a:xfrm>
            <a:off x="126499" y="1985426"/>
            <a:ext cx="404265" cy="307777"/>
          </a:xfrm>
          <a:prstGeom prst="rect">
            <a:avLst/>
          </a:prstGeom>
          <a:noFill/>
        </p:spPr>
        <p:txBody>
          <a:bodyPr wrap="none" rtlCol="0">
            <a:spAutoFit/>
          </a:bodyPr>
          <a:lstStyle/>
          <a:p>
            <a:r>
              <a:rPr lang="en-US" sz="1400" dirty="0" smtClean="0"/>
              <a:t>V3</a:t>
            </a:r>
            <a:endParaRPr lang="en-US" sz="1400" dirty="0"/>
          </a:p>
        </p:txBody>
      </p:sp>
      <p:sp>
        <p:nvSpPr>
          <p:cNvPr id="32" name="Cloud 31"/>
          <p:cNvSpPr/>
          <p:nvPr/>
        </p:nvSpPr>
        <p:spPr>
          <a:xfrm>
            <a:off x="885392" y="4897967"/>
            <a:ext cx="2696278" cy="478889"/>
          </a:xfrm>
          <a:prstGeom prst="cloud">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Runtime Values</a:t>
            </a:r>
            <a:endParaRPr lang="en-US" sz="1400" dirty="0">
              <a:solidFill>
                <a:schemeClr val="tx1"/>
              </a:solidFill>
            </a:endParaRPr>
          </a:p>
        </p:txBody>
      </p:sp>
      <p:cxnSp>
        <p:nvCxnSpPr>
          <p:cNvPr id="33" name="Straight Connector 32"/>
          <p:cNvCxnSpPr/>
          <p:nvPr/>
        </p:nvCxnSpPr>
        <p:spPr>
          <a:xfrm>
            <a:off x="559129" y="4707456"/>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6499" y="4897967"/>
            <a:ext cx="404265" cy="307777"/>
          </a:xfrm>
          <a:prstGeom prst="rect">
            <a:avLst/>
          </a:prstGeom>
          <a:noFill/>
        </p:spPr>
        <p:txBody>
          <a:bodyPr wrap="none" rtlCol="0">
            <a:spAutoFit/>
          </a:bodyPr>
          <a:lstStyle/>
          <a:p>
            <a:r>
              <a:rPr lang="en-US" sz="1400" dirty="0" smtClean="0"/>
              <a:t>V0</a:t>
            </a:r>
            <a:endParaRPr lang="en-US" sz="1400" dirty="0"/>
          </a:p>
        </p:txBody>
      </p:sp>
      <p:sp>
        <p:nvSpPr>
          <p:cNvPr id="31" name="Equal 30"/>
          <p:cNvSpPr/>
          <p:nvPr/>
        </p:nvSpPr>
        <p:spPr>
          <a:xfrm>
            <a:off x="4406814" y="1948020"/>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5" name="Folded Corner 34"/>
          <p:cNvSpPr/>
          <p:nvPr/>
        </p:nvSpPr>
        <p:spPr>
          <a:xfrm>
            <a:off x="5041813" y="1717120"/>
            <a:ext cx="1278467" cy="863605"/>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DataTypes</a:t>
            </a:r>
            <a:endParaRPr lang="en-US" sz="1400" dirty="0">
              <a:solidFill>
                <a:srgbClr val="000000"/>
              </a:solidFill>
            </a:endParaRPr>
          </a:p>
        </p:txBody>
      </p:sp>
      <p:sp>
        <p:nvSpPr>
          <p:cNvPr id="42" name="Equal 41"/>
          <p:cNvSpPr/>
          <p:nvPr/>
        </p:nvSpPr>
        <p:spPr>
          <a:xfrm>
            <a:off x="4406814" y="3982523"/>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3" name="Folded Corner 42"/>
          <p:cNvSpPr/>
          <p:nvPr/>
        </p:nvSpPr>
        <p:spPr>
          <a:xfrm>
            <a:off x="5041814" y="3756555"/>
            <a:ext cx="2133600" cy="821267"/>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ValueSpecifications</a:t>
            </a:r>
            <a:endParaRPr lang="en-US" sz="1400" dirty="0">
              <a:solidFill>
                <a:srgbClr val="000000"/>
              </a:solidFill>
            </a:endParaRPr>
          </a:p>
        </p:txBody>
      </p:sp>
      <p:sp>
        <p:nvSpPr>
          <p:cNvPr id="44" name="Equal 43"/>
          <p:cNvSpPr/>
          <p:nvPr/>
        </p:nvSpPr>
        <p:spPr>
          <a:xfrm>
            <a:off x="4406814" y="4918627"/>
            <a:ext cx="440267" cy="406738"/>
          </a:xfrm>
          <a:prstGeom prst="mathEqual">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5" name="Folded Corner 44"/>
          <p:cNvSpPr/>
          <p:nvPr/>
        </p:nvSpPr>
        <p:spPr>
          <a:xfrm>
            <a:off x="5041814" y="4707456"/>
            <a:ext cx="2133600" cy="783163"/>
          </a:xfrm>
          <a:prstGeom prst="foldedCorner">
            <a:avLst/>
          </a:prstGeom>
          <a:solidFill>
            <a:srgbClr val="FFF981"/>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To </a:t>
            </a:r>
            <a:r>
              <a:rPr lang="en-US" sz="1400" dirty="0">
                <a:solidFill>
                  <a:srgbClr val="000000"/>
                </a:solidFill>
              </a:rPr>
              <a:t>B</a:t>
            </a:r>
            <a:r>
              <a:rPr lang="en-US" sz="1400" dirty="0" smtClean="0">
                <a:solidFill>
                  <a:srgbClr val="000000"/>
                </a:solidFill>
              </a:rPr>
              <a:t>e Decided </a:t>
            </a:r>
            <a:endParaRPr lang="en-US" sz="1400" dirty="0">
              <a:solidFill>
                <a:srgbClr val="000000"/>
              </a:solidFill>
            </a:endParaRPr>
          </a:p>
        </p:txBody>
      </p:sp>
      <p:sp>
        <p:nvSpPr>
          <p:cNvPr id="9" name="TextBox 8"/>
          <p:cNvSpPr txBox="1"/>
          <p:nvPr/>
        </p:nvSpPr>
        <p:spPr>
          <a:xfrm>
            <a:off x="7278811" y="1759458"/>
            <a:ext cx="1479892" cy="523220"/>
          </a:xfrm>
          <a:prstGeom prst="rect">
            <a:avLst/>
          </a:prstGeom>
          <a:noFill/>
        </p:spPr>
        <p:txBody>
          <a:bodyPr wrap="none" rtlCol="0">
            <a:spAutoFit/>
          </a:bodyPr>
          <a:lstStyle/>
          <a:p>
            <a:pPr marL="285750" indent="-285750">
              <a:buFontTx/>
              <a:buChar char="-"/>
            </a:pPr>
            <a:r>
              <a:rPr lang="en-US" sz="1400" dirty="0" smtClean="0"/>
              <a:t>Scalar?</a:t>
            </a:r>
          </a:p>
          <a:p>
            <a:pPr marL="285750" indent="-285750">
              <a:buFontTx/>
              <a:buChar char="-"/>
            </a:pPr>
            <a:r>
              <a:rPr lang="en-US" sz="1400" dirty="0" smtClean="0"/>
              <a:t>Structured?</a:t>
            </a:r>
            <a:endParaRPr lang="en-US" sz="1400" dirty="0"/>
          </a:p>
        </p:txBody>
      </p:sp>
      <p:sp>
        <p:nvSpPr>
          <p:cNvPr id="46" name="TextBox 45"/>
          <p:cNvSpPr txBox="1"/>
          <p:nvPr/>
        </p:nvSpPr>
        <p:spPr>
          <a:xfrm>
            <a:off x="7278811" y="3756555"/>
            <a:ext cx="1800092" cy="1169551"/>
          </a:xfrm>
          <a:prstGeom prst="rect">
            <a:avLst/>
          </a:prstGeom>
          <a:noFill/>
        </p:spPr>
        <p:txBody>
          <a:bodyPr wrap="none" rtlCol="0">
            <a:spAutoFit/>
          </a:bodyPr>
          <a:lstStyle/>
          <a:p>
            <a:pPr marL="285750" indent="-285750">
              <a:buFontTx/>
              <a:buChar char="-"/>
            </a:pPr>
            <a:r>
              <a:rPr lang="en-US" sz="1400" dirty="0" smtClean="0"/>
              <a:t>Literals?</a:t>
            </a:r>
          </a:p>
          <a:p>
            <a:pPr marL="285750" indent="-285750">
              <a:buFontTx/>
              <a:buChar char="-"/>
            </a:pPr>
            <a:r>
              <a:rPr lang="en-US" sz="1400" dirty="0" smtClean="0"/>
              <a:t>Expressions?</a:t>
            </a:r>
          </a:p>
          <a:p>
            <a:pPr marL="285750" indent="-285750">
              <a:buFontTx/>
              <a:buChar char="-"/>
            </a:pPr>
            <a:r>
              <a:rPr lang="en-US" sz="1400" dirty="0" smtClean="0"/>
              <a:t>Intervals?</a:t>
            </a:r>
          </a:p>
          <a:p>
            <a:pPr marL="285750" indent="-285750">
              <a:buFontTx/>
              <a:buChar char="-"/>
            </a:pPr>
            <a:r>
              <a:rPr lang="en-US" sz="1400" dirty="0" smtClean="0"/>
              <a:t>Instance </a:t>
            </a:r>
            <a:br>
              <a:rPr lang="en-US" sz="1400" dirty="0" smtClean="0"/>
            </a:br>
            <a:r>
              <a:rPr lang="en-US" sz="1400" dirty="0" smtClean="0"/>
              <a:t>Specifications?</a:t>
            </a:r>
            <a:endParaRPr lang="en-US" sz="1400" dirty="0"/>
          </a:p>
        </p:txBody>
      </p:sp>
      <p:sp>
        <p:nvSpPr>
          <p:cNvPr id="16" name="TextBox 15"/>
          <p:cNvSpPr txBox="1"/>
          <p:nvPr/>
        </p:nvSpPr>
        <p:spPr>
          <a:xfrm>
            <a:off x="4847081" y="1231838"/>
            <a:ext cx="3756019" cy="307777"/>
          </a:xfrm>
          <a:prstGeom prst="rect">
            <a:avLst/>
          </a:prstGeom>
          <a:noFill/>
        </p:spPr>
        <p:txBody>
          <a:bodyPr wrap="none" rtlCol="0">
            <a:spAutoFit/>
          </a:bodyPr>
          <a:lstStyle/>
          <a:p>
            <a:r>
              <a:rPr lang="en-US" sz="1400" dirty="0">
                <a:solidFill>
                  <a:srgbClr val="FF0000"/>
                </a:solidFill>
              </a:rPr>
              <a:t>C</a:t>
            </a:r>
            <a:r>
              <a:rPr lang="en-US" sz="1400" dirty="0" smtClean="0">
                <a:solidFill>
                  <a:srgbClr val="FF0000"/>
                </a:solidFill>
              </a:rPr>
              <a:t>hoices made about </a:t>
            </a:r>
            <a:r>
              <a:rPr lang="en-US" sz="1400" dirty="0" err="1" smtClean="0">
                <a:solidFill>
                  <a:srgbClr val="FF0000"/>
                </a:solidFill>
              </a:rPr>
              <a:t>datatype</a:t>
            </a:r>
            <a:r>
              <a:rPr lang="en-US" sz="1400" dirty="0" smtClean="0">
                <a:solidFill>
                  <a:srgbClr val="FF0000"/>
                </a:solidFill>
              </a:rPr>
              <a:t> modeling…</a:t>
            </a:r>
            <a:endParaRPr lang="en-US" sz="1400" dirty="0">
              <a:solidFill>
                <a:srgbClr val="FF0000"/>
              </a:solidFill>
            </a:endParaRPr>
          </a:p>
        </p:txBody>
      </p:sp>
      <p:sp>
        <p:nvSpPr>
          <p:cNvPr id="47" name="TextBox 46"/>
          <p:cNvSpPr txBox="1"/>
          <p:nvPr/>
        </p:nvSpPr>
        <p:spPr>
          <a:xfrm>
            <a:off x="4847081" y="3159647"/>
            <a:ext cx="3846050" cy="307777"/>
          </a:xfrm>
          <a:prstGeom prst="rect">
            <a:avLst/>
          </a:prstGeom>
          <a:noFill/>
        </p:spPr>
        <p:txBody>
          <a:bodyPr wrap="none" rtlCol="0">
            <a:spAutoFit/>
          </a:bodyPr>
          <a:lstStyle/>
          <a:p>
            <a:r>
              <a:rPr lang="en-US" sz="1400" dirty="0" smtClean="0">
                <a:solidFill>
                  <a:srgbClr val="FF0000"/>
                </a:solidFill>
              </a:rPr>
              <a:t>… have implications for modeling values…</a:t>
            </a:r>
          </a:p>
        </p:txBody>
      </p:sp>
      <p:sp>
        <p:nvSpPr>
          <p:cNvPr id="48" name="TextBox 47"/>
          <p:cNvSpPr txBox="1"/>
          <p:nvPr/>
        </p:nvSpPr>
        <p:spPr>
          <a:xfrm>
            <a:off x="4703146" y="5622757"/>
            <a:ext cx="2231054" cy="307777"/>
          </a:xfrm>
          <a:prstGeom prst="rect">
            <a:avLst/>
          </a:prstGeom>
          <a:noFill/>
        </p:spPr>
        <p:txBody>
          <a:bodyPr wrap="square" rtlCol="0">
            <a:spAutoFit/>
          </a:bodyPr>
          <a:lstStyle/>
          <a:p>
            <a:r>
              <a:rPr lang="en-US" sz="1400" dirty="0" smtClean="0">
                <a:solidFill>
                  <a:srgbClr val="FF0000"/>
                </a:solidFill>
              </a:rPr>
              <a:t>… and type checking ! </a:t>
            </a:r>
          </a:p>
        </p:txBody>
      </p:sp>
      <p:sp>
        <p:nvSpPr>
          <p:cNvPr id="49" name="TextBox 48"/>
          <p:cNvSpPr txBox="1"/>
          <p:nvPr/>
        </p:nvSpPr>
        <p:spPr>
          <a:xfrm>
            <a:off x="4919133" y="6110622"/>
            <a:ext cx="4173894" cy="523220"/>
          </a:xfrm>
          <a:prstGeom prst="rect">
            <a:avLst/>
          </a:prstGeom>
          <a:noFill/>
        </p:spPr>
        <p:txBody>
          <a:bodyPr wrap="square" rtlCol="0">
            <a:spAutoFit/>
          </a:bodyPr>
          <a:lstStyle/>
          <a:p>
            <a:r>
              <a:rPr lang="en-US" sz="1400" dirty="0" smtClean="0">
                <a:solidFill>
                  <a:srgbClr val="FF0000"/>
                </a:solidFill>
              </a:rPr>
              <a:t>The conformance of a </a:t>
            </a:r>
            <a:r>
              <a:rPr lang="en-US" sz="1400" dirty="0" err="1" smtClean="0">
                <a:solidFill>
                  <a:srgbClr val="FF0000"/>
                </a:solidFill>
              </a:rPr>
              <a:t>ValueSpecification</a:t>
            </a:r>
            <a:endParaRPr lang="en-US" sz="1400" dirty="0" smtClean="0">
              <a:solidFill>
                <a:srgbClr val="FF0000"/>
              </a:solidFill>
            </a:endParaRPr>
          </a:p>
          <a:p>
            <a:r>
              <a:rPr lang="en-US" sz="1400" dirty="0" smtClean="0">
                <a:solidFill>
                  <a:srgbClr val="FF0000"/>
                </a:solidFill>
              </a:rPr>
              <a:t>to a ValueType depends on these choices!</a:t>
            </a:r>
          </a:p>
        </p:txBody>
      </p:sp>
      <p:sp>
        <p:nvSpPr>
          <p:cNvPr id="29" name="Left Arrow 28">
            <a:hlinkClick r:id="" action="ppaction://hlinkshowjump?jump=lastslideviewed"/>
          </p:cNvPr>
          <p:cNvSpPr/>
          <p:nvPr/>
        </p:nvSpPr>
        <p:spPr>
          <a:xfrm>
            <a:off x="126499" y="6477554"/>
            <a:ext cx="631275" cy="279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0" name="Half Frame 29">
            <a:hlinkClick r:id="rId2"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6024995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Authority for this </a:t>
            </a:r>
            <a:r>
              <a:rPr lang="en-US" dirty="0" smtClean="0">
                <a:latin typeface="Arial" charset="0"/>
                <a:ea typeface="ＭＳ Ｐゴシック" charset="0"/>
                <a:cs typeface="ＭＳ Ｐゴシック" charset="0"/>
              </a:rPr>
              <a:t>Effort</a:t>
            </a:r>
            <a:endParaRPr lang="en-US" dirty="0">
              <a:latin typeface="Arial" charset="0"/>
              <a:ea typeface="ＭＳ Ｐゴシック" charset="0"/>
              <a:cs typeface="ＭＳ Ｐゴシック" charset="0"/>
            </a:endParaRPr>
          </a:p>
        </p:txBody>
      </p:sp>
      <p:sp>
        <p:nvSpPr>
          <p:cNvPr id="18435" name="Content Placeholder 2"/>
          <p:cNvSpPr>
            <a:spLocks noGrp="1"/>
          </p:cNvSpPr>
          <p:nvPr>
            <p:ph idx="1"/>
          </p:nvPr>
        </p:nvSpPr>
        <p:spPr bwMode="auto">
          <a:xfrm>
            <a:off x="381000" y="838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Quoted from ORGANIZATION AND PROCESSES FOR THE CONSULTATIVE COMMITTEE FOR SPACE DATA SYSTEMS, CCSDS A02.1-Y</a:t>
            </a:r>
            <a:r>
              <a:rPr lang="en-US" sz="1800" dirty="0" smtClean="0">
                <a:latin typeface="Arial" charset="0"/>
                <a:ea typeface="ＭＳ Ｐゴシック" charset="0"/>
                <a:cs typeface="ＭＳ Ｐゴシック" charset="0"/>
              </a:rPr>
              <a:t>-4, dated April 2014</a:t>
            </a:r>
            <a:endParaRPr lang="en-US" sz="1800" dirty="0">
              <a:latin typeface="Arial" charset="0"/>
              <a:ea typeface="ＭＳ Ｐゴシック" charset="0"/>
              <a:cs typeface="ＭＳ Ｐゴシック" charset="0"/>
            </a:endParaRPr>
          </a:p>
          <a:p>
            <a:endParaRPr lang="en-US" sz="1800" dirty="0">
              <a:latin typeface="Arial" charset="0"/>
              <a:ea typeface="ＭＳ Ｐゴシック" charset="0"/>
              <a:cs typeface="ＭＳ Ｐゴシック" charset="0"/>
            </a:endParaRPr>
          </a:p>
          <a:p>
            <a:pPr marL="0" indent="0">
              <a:buNone/>
            </a:pPr>
            <a:r>
              <a:rPr lang="en-US" sz="1600" dirty="0"/>
              <a:t>2.3.2.4.3 Area Director Responsibilities </a:t>
            </a:r>
            <a:endParaRPr lang="en-US" sz="1600" dirty="0" smtClean="0"/>
          </a:p>
          <a:p>
            <a:pPr marL="0" indent="0">
              <a:buNone/>
            </a:pPr>
            <a:r>
              <a:rPr lang="en-US" sz="1600" dirty="0"/>
              <a:t>An Area Director is responsible for the work done in his or her WGs, BOFs, and SIGs and is specifically responsible for the following: </a:t>
            </a:r>
            <a:endParaRPr lang="en-US" sz="1600" dirty="0" smtClean="0"/>
          </a:p>
          <a:p>
            <a:pPr marL="338137" lvl="1" indent="0">
              <a:buNone/>
            </a:pPr>
            <a:r>
              <a:rPr lang="en-US" sz="1400" dirty="0"/>
              <a:t>c)  making recommendations to the CESG concerning approval for the chartering and formation of WGs; </a:t>
            </a:r>
            <a:endParaRPr lang="en-US" sz="1400" dirty="0" smtClean="0">
              <a:effectLst/>
            </a:endParaRPr>
          </a:p>
          <a:p>
            <a:pPr marL="684212" lvl="2" indent="0">
              <a:buNone/>
            </a:pPr>
            <a:endParaRPr lang="en-US" sz="1400" dirty="0" smtClean="0">
              <a:effectLst/>
            </a:endParaRPr>
          </a:p>
          <a:p>
            <a:pPr marL="0" indent="0">
              <a:buNone/>
            </a:pPr>
            <a:r>
              <a:rPr lang="en-US" sz="1600" dirty="0"/>
              <a:t>3.3.2 SYSTEMS ENGINEERING AREA </a:t>
            </a:r>
            <a:endParaRPr lang="en-US" sz="1600" dirty="0" smtClean="0"/>
          </a:p>
          <a:p>
            <a:pPr marL="0" indent="0">
              <a:buNone/>
            </a:pPr>
            <a:r>
              <a:rPr lang="en-US" sz="1600" dirty="0"/>
              <a:t>The Systems Engineering Area (SEA) covers system-wide engineering aspects that are so pervasive that they span both the Informatics and Telematics Domains. The AD has the prerogative to define, in alignment with the CCSDS Strategic Plan, the set of projects that this Area contains at any point in time. </a:t>
            </a:r>
            <a:endParaRPr lang="en-US" sz="1600" dirty="0" smtClean="0"/>
          </a:p>
          <a:p>
            <a:pPr marL="0" indent="0">
              <a:buNone/>
            </a:pPr>
            <a:endParaRPr lang="en-US" sz="1600" dirty="0" smtClean="0">
              <a:effectLst/>
            </a:endParaRPr>
          </a:p>
        </p:txBody>
      </p:sp>
      <p:sp>
        <p:nvSpPr>
          <p:cNvPr id="18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5 Nov 2014</a:t>
            </a:r>
            <a:endParaRPr lang="en-US" sz="1000" b="0">
              <a:solidFill>
                <a:srgbClr val="3333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5 Nov 2014</a:t>
            </a:r>
            <a:endParaRPr lang="en-US" sz="1000" b="0">
              <a:solidFill>
                <a:srgbClr val="333399"/>
              </a:solidFill>
            </a:endParaRP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Motivation for this </a:t>
            </a:r>
            <a:r>
              <a:rPr lang="en-US" dirty="0" smtClean="0">
                <a:latin typeface="Arial" charset="0"/>
                <a:ea typeface="ＭＳ Ｐゴシック" charset="0"/>
                <a:cs typeface="ＭＳ Ｐゴシック" charset="0"/>
              </a:rPr>
              <a:t>Glossary &amp;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Ontology Project</a:t>
            </a:r>
            <a:endParaRPr lang="en-US" dirty="0">
              <a:latin typeface="Arial" charset="0"/>
              <a:ea typeface="ＭＳ Ｐゴシック" charset="0"/>
              <a:cs typeface="ＭＳ Ｐゴシック" charset="0"/>
            </a:endParaRPr>
          </a:p>
        </p:txBody>
      </p:sp>
      <p:sp>
        <p:nvSpPr>
          <p:cNvPr id="20484" name="Rectangle 3"/>
          <p:cNvSpPr>
            <a:spLocks noGrp="1" noChangeArrowheads="1"/>
          </p:cNvSpPr>
          <p:nvPr>
            <p:ph type="body" idx="1"/>
          </p:nvPr>
        </p:nvSpPr>
        <p:spPr bwMode="auto">
          <a:xfrm>
            <a:off x="457200" y="990600"/>
            <a:ext cx="8229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000" dirty="0" smtClean="0">
                <a:latin typeface="Arial" charset="0"/>
                <a:ea typeface="ＭＳ Ｐゴシック" charset="0"/>
                <a:cs typeface="ＭＳ Ｐゴシック" charset="0"/>
              </a:rPr>
              <a:t>CCSDS currently has a Glossary of terms published at: </a:t>
            </a:r>
            <a:r>
              <a:rPr lang="en-US" sz="2000" dirty="0" smtClean="0">
                <a:latin typeface="Arial" charset="0"/>
                <a:ea typeface="ＭＳ Ｐゴシック" charset="0"/>
                <a:cs typeface="ＭＳ Ｐゴシック" charset="0"/>
                <a:hlinkClick r:id="rId3"/>
              </a:rPr>
              <a:t>http://sanaregistry.org/r/glossary/glossary.html</a:t>
            </a:r>
            <a:endParaRPr lang="en-US" sz="2000" dirty="0" smtClean="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The Glossary is a compendium of terms developed over the forty years of CCSDS development, initially by the three CCSDS Panels that had totally disjoint domains</a:t>
            </a:r>
          </a:p>
          <a:p>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As CCSDS has grown, added Areas, Working Groups, and topics, there are now interfaces and overlaps both in work content and in terminology, but no defined means for handling them</a:t>
            </a:r>
          </a:p>
          <a:p>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This project proposes to tackle this issue head on by:</a:t>
            </a:r>
          </a:p>
          <a:p>
            <a:pPr lvl="1"/>
            <a:r>
              <a:rPr lang="en-US" sz="1700" dirty="0" smtClean="0">
                <a:latin typeface="Arial" charset="0"/>
                <a:ea typeface="ＭＳ Ｐゴシック" charset="0"/>
                <a:cs typeface="ＭＳ Ｐゴシック" charset="0"/>
              </a:rPr>
              <a:t>Creating an Ontology from the existing CCSDS Glossary</a:t>
            </a:r>
          </a:p>
          <a:p>
            <a:pPr lvl="1"/>
            <a:r>
              <a:rPr lang="en-US" sz="1700" dirty="0" smtClean="0">
                <a:latin typeface="Arial" charset="0"/>
                <a:ea typeface="ＭＳ Ｐゴシック" charset="0"/>
                <a:cs typeface="ＭＳ Ｐゴシック" charset="0"/>
              </a:rPr>
              <a:t>Doing the work to regularize and formalize the use of terms </a:t>
            </a:r>
          </a:p>
          <a:p>
            <a:pPr lvl="1"/>
            <a:r>
              <a:rPr lang="en-US" sz="1700" dirty="0" smtClean="0">
                <a:latin typeface="Arial" charset="0"/>
                <a:ea typeface="ＭＳ Ｐゴシック" charset="0"/>
                <a:cs typeface="ＭＳ Ｐゴシック" charset="0"/>
              </a:rPr>
              <a:t>Work any issues that arise with the affected WGs</a:t>
            </a:r>
          </a:p>
          <a:p>
            <a:pPr lvl="1"/>
            <a:r>
              <a:rPr lang="en-US" sz="1700" dirty="0" smtClean="0">
                <a:latin typeface="Arial" charset="0"/>
                <a:ea typeface="ＭＳ Ｐゴシック" charset="0"/>
                <a:cs typeface="ＭＳ Ｐゴシック" charset="0"/>
              </a:rPr>
              <a:t>Make the resulting Ontology available on-line for human and machine reference</a:t>
            </a:r>
          </a:p>
          <a:p>
            <a:pPr lvl="1"/>
            <a:r>
              <a:rPr lang="en-US" sz="1700" dirty="0" smtClean="0">
                <a:latin typeface="Arial" charset="0"/>
                <a:ea typeface="ＭＳ Ｐゴシック" charset="0"/>
                <a:cs typeface="ＭＳ Ｐゴシック" charset="0"/>
              </a:rPr>
              <a:t>Propose a process for managing the Ontology in the future</a:t>
            </a:r>
            <a:endParaRPr lang="en-US" sz="17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Examples of Glossary Issues,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2000" u="sng" dirty="0" smtClean="0"/>
              <a:t>service</a:t>
            </a:r>
            <a:r>
              <a:rPr lang="en-US" sz="2000" dirty="0" smtClean="0"/>
              <a:t> (RASDS, </a:t>
            </a:r>
            <a:r>
              <a:rPr lang="en-US" sz="2000" u="sng" dirty="0" smtClean="0">
                <a:solidFill>
                  <a:srgbClr val="FF0000"/>
                </a:solidFill>
              </a:rPr>
              <a:t>311.0-M-1</a:t>
            </a:r>
            <a:r>
              <a:rPr lang="en-US" sz="2000" dirty="0" smtClean="0"/>
              <a:t>)</a:t>
            </a:r>
          </a:p>
          <a:p>
            <a:pPr marL="346075" lvl="1" indent="0">
              <a:buNone/>
            </a:pPr>
            <a:r>
              <a:rPr lang="en-US" sz="2000" dirty="0" smtClean="0"/>
              <a:t>A service is a </a:t>
            </a:r>
            <a:r>
              <a:rPr lang="en-US" sz="2000" u="sng" dirty="0" smtClean="0"/>
              <a:t>provision of an interface </a:t>
            </a:r>
            <a:r>
              <a:rPr lang="en-US" sz="2000" dirty="0" smtClean="0"/>
              <a:t>of an object to support actions of another object. </a:t>
            </a:r>
          </a:p>
          <a:p>
            <a:pPr marL="346075" lvl="1" indent="0">
              <a:buNone/>
            </a:pPr>
            <a:endParaRPr lang="en-US" sz="2000" dirty="0" smtClean="0"/>
          </a:p>
          <a:p>
            <a:pPr marL="346075" lvl="1" indent="0">
              <a:buNone/>
            </a:pPr>
            <a:r>
              <a:rPr lang="en-US" sz="2000" u="sng" dirty="0" smtClean="0"/>
              <a:t>service user/provider </a:t>
            </a:r>
            <a:r>
              <a:rPr lang="en-US" sz="2000" dirty="0" smtClean="0"/>
              <a:t>(SLE Ref Model, </a:t>
            </a:r>
            <a:r>
              <a:rPr lang="en-US" sz="2000" u="sng" dirty="0" smtClean="0">
                <a:solidFill>
                  <a:srgbClr val="FF0000"/>
                </a:solidFill>
              </a:rPr>
              <a:t>910.4-B-2</a:t>
            </a:r>
            <a:r>
              <a:rPr lang="en-US" sz="2000" dirty="0" smtClean="0"/>
              <a:t>)</a:t>
            </a:r>
          </a:p>
          <a:p>
            <a:pPr marL="346075" lvl="1" indent="0">
              <a:buNone/>
            </a:pPr>
            <a:r>
              <a:rPr lang="en-US" sz="2000" dirty="0" smtClean="0"/>
              <a:t>An entity that </a:t>
            </a:r>
            <a:r>
              <a:rPr lang="en-US" sz="2000" u="sng" dirty="0" smtClean="0"/>
              <a:t>offers a service to another by means of one or more of its ports </a:t>
            </a:r>
            <a:r>
              <a:rPr lang="en-US" sz="2000" dirty="0" smtClean="0"/>
              <a:t>is called a service provider (provider). The other entity is called a service user (user). An entity may be a provider of some services and a user of others. </a:t>
            </a:r>
            <a:endParaRPr lang="en-US" sz="2000" dirty="0" smtClean="0">
              <a:effectLst/>
            </a:endParaRPr>
          </a:p>
          <a:p>
            <a:pPr marL="346075" lvl="1" indent="0">
              <a:buNone/>
            </a:pPr>
            <a:endParaRPr lang="en-US" sz="2000" dirty="0" smtClean="0"/>
          </a:p>
          <a:p>
            <a:pPr marL="346075" lvl="1" indent="0">
              <a:buNone/>
            </a:pPr>
            <a:r>
              <a:rPr lang="en-US" sz="2000" u="sng" dirty="0" smtClean="0"/>
              <a:t>service </a:t>
            </a:r>
            <a:r>
              <a:rPr lang="en-US" sz="2000" dirty="0" smtClean="0"/>
              <a:t>(SM&amp;C MORM, </a:t>
            </a:r>
            <a:r>
              <a:rPr lang="en-US" sz="2000" u="sng" dirty="0" smtClean="0">
                <a:solidFill>
                  <a:srgbClr val="FF0000"/>
                </a:solidFill>
              </a:rPr>
              <a:t>520.1</a:t>
            </a:r>
            <a:r>
              <a:rPr lang="en-US" sz="2000" u="sng" dirty="0">
                <a:solidFill>
                  <a:srgbClr val="FF0000"/>
                </a:solidFill>
              </a:rPr>
              <a:t>-M-</a:t>
            </a:r>
            <a:r>
              <a:rPr lang="en-US" sz="2000" u="sng" dirty="0" smtClean="0">
                <a:solidFill>
                  <a:srgbClr val="FF0000"/>
                </a:solidFill>
              </a:rPr>
              <a:t>1</a:t>
            </a:r>
            <a:r>
              <a:rPr lang="en-US" sz="2000" dirty="0" smtClean="0"/>
              <a:t>)</a:t>
            </a:r>
            <a:endParaRPr lang="en-US" sz="2000" dirty="0"/>
          </a:p>
          <a:p>
            <a:pPr marL="346075" lvl="1" indent="0">
              <a:buNone/>
            </a:pPr>
            <a:r>
              <a:rPr lang="en-US" sz="2000" dirty="0"/>
              <a:t>A</a:t>
            </a:r>
            <a:r>
              <a:rPr lang="en-US" sz="2000" dirty="0" smtClean="0"/>
              <a:t> </a:t>
            </a:r>
            <a:r>
              <a:rPr lang="en-US" sz="2000" dirty="0"/>
              <a:t>set of capabilities that a </a:t>
            </a:r>
            <a:r>
              <a:rPr lang="en-US" sz="2000" u="sng" dirty="0"/>
              <a:t>component provides to another component via an interface</a:t>
            </a:r>
            <a:r>
              <a:rPr lang="en-US" sz="2000" dirty="0"/>
              <a:t>. A Service is defined in terms of the set of operations that can be invoked and performed through the Service Interface. Service specifications define the capabilities, </a:t>
            </a:r>
            <a:r>
              <a:rPr lang="en-US" sz="2000" dirty="0" err="1"/>
              <a:t>behaviour</a:t>
            </a:r>
            <a:r>
              <a:rPr lang="en-US" sz="2000" dirty="0"/>
              <a:t> and external interfaces, but do not define the implementation. </a:t>
            </a:r>
          </a:p>
          <a:p>
            <a:pPr marL="346075" lvl="1" indent="0">
              <a:buNone/>
            </a:pPr>
            <a:endParaRPr lang="en-US" sz="2000" dirty="0" smtClean="0"/>
          </a:p>
          <a:p>
            <a:pPr marL="346075" lvl="1" indent="0">
              <a:buNone/>
            </a:pPr>
            <a:endParaRPr lang="en-US" sz="2000" dirty="0"/>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425041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Formal View of </a:t>
            </a:r>
            <a:r>
              <a:rPr lang="en-US" dirty="0" smtClean="0"/>
              <a:t>“Service” </a:t>
            </a:r>
            <a:r>
              <a:rPr lang="en-US" dirty="0"/>
              <a:t>ontology</a:t>
            </a:r>
          </a:p>
        </p:txBody>
      </p:sp>
      <p:pic>
        <p:nvPicPr>
          <p:cNvPr id="5" name="Content Placeholder 4" descr="RASDS SLE Service Extension.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13" r="819"/>
          <a:stretch/>
        </p:blipFill>
        <p:spPr>
          <a:xfrm>
            <a:off x="2524315" y="914401"/>
            <a:ext cx="6443166" cy="4267199"/>
          </a:xfrm>
        </p:spPr>
      </p:pic>
      <p:sp>
        <p:nvSpPr>
          <p:cNvPr id="4" name="Date Placeholder 3"/>
          <p:cNvSpPr>
            <a:spLocks noGrp="1"/>
          </p:cNvSpPr>
          <p:nvPr>
            <p:ph type="dt" sz="half" idx="10"/>
          </p:nvPr>
        </p:nvSpPr>
        <p:spPr/>
        <p:txBody>
          <a:bodyPr/>
          <a:lstStyle/>
          <a:p>
            <a:pPr>
              <a:defRPr/>
            </a:pPr>
            <a:r>
              <a:rPr lang="en-US" smtClean="0"/>
              <a:t>5 Nov 2014</a:t>
            </a:r>
            <a:endParaRPr lang="en-US"/>
          </a:p>
        </p:txBody>
      </p:sp>
      <p:sp>
        <p:nvSpPr>
          <p:cNvPr id="6" name="Rectangle 5"/>
          <p:cNvSpPr/>
          <p:nvPr/>
        </p:nvSpPr>
        <p:spPr>
          <a:xfrm>
            <a:off x="152400" y="1066800"/>
            <a:ext cx="2438400" cy="3170099"/>
          </a:xfrm>
          <a:prstGeom prst="rect">
            <a:avLst/>
          </a:prstGeom>
        </p:spPr>
        <p:txBody>
          <a:bodyPr wrap="square">
            <a:spAutoFit/>
          </a:bodyPr>
          <a:lstStyle/>
          <a:p>
            <a:r>
              <a:rPr lang="en-US" sz="1000" dirty="0" smtClean="0"/>
              <a:t>RASDS: </a:t>
            </a:r>
            <a:r>
              <a:rPr lang="en-US" sz="1000" dirty="0"/>
              <a:t>A service is a </a:t>
            </a:r>
            <a:r>
              <a:rPr lang="en-US" sz="1000" u="sng" dirty="0"/>
              <a:t>provision of an interface </a:t>
            </a:r>
            <a:r>
              <a:rPr lang="en-US" sz="1000" dirty="0"/>
              <a:t>of an object to support actions of another </a:t>
            </a:r>
            <a:r>
              <a:rPr lang="en-US" sz="1000" dirty="0" smtClean="0"/>
              <a:t>object.</a:t>
            </a:r>
          </a:p>
          <a:p>
            <a:endParaRPr lang="en-US" sz="1000" dirty="0"/>
          </a:p>
          <a:p>
            <a:r>
              <a:rPr lang="en-US" sz="1000" dirty="0" smtClean="0"/>
              <a:t>SLE: </a:t>
            </a:r>
            <a:r>
              <a:rPr lang="en-US" sz="1000" dirty="0"/>
              <a:t>An entity that </a:t>
            </a:r>
            <a:r>
              <a:rPr lang="en-US" sz="1000" u="sng" dirty="0"/>
              <a:t>offers a service to another by means of one or more of its ports </a:t>
            </a:r>
            <a:r>
              <a:rPr lang="en-US" sz="1000" dirty="0"/>
              <a:t>is called a service provider (provider). The other entity is called a service user (user). An entity may be a provider of some services and a user of others. </a:t>
            </a:r>
          </a:p>
          <a:p>
            <a:endParaRPr lang="en-US" sz="1000" dirty="0" smtClean="0"/>
          </a:p>
          <a:p>
            <a:r>
              <a:rPr lang="en-US" sz="1000" dirty="0" smtClean="0"/>
              <a:t>Discussion: The SLE service is a specialization of RASDS service.  The SLE entity looks like a specialization of RASDS object, but the SLE entity appears to be an enterprise viewpoint object </a:t>
            </a:r>
            <a:r>
              <a:rPr lang="en-US" sz="1000" dirty="0"/>
              <a:t>r</a:t>
            </a:r>
            <a:r>
              <a:rPr lang="en-US" sz="1000" dirty="0" smtClean="0"/>
              <a:t>elated to organization rather than a system object.</a:t>
            </a:r>
            <a:endParaRPr lang="en-US" sz="1000" dirty="0"/>
          </a:p>
        </p:txBody>
      </p:sp>
    </p:spTree>
    <p:extLst>
      <p:ext uri="{BB962C8B-B14F-4D97-AF65-F5344CB8AC3E}">
        <p14:creationId xmlns:p14="http://schemas.microsoft.com/office/powerpoint/2010/main" val="69800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Examples of Glossary Issues</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2000" u="sng" dirty="0" smtClean="0"/>
              <a:t>action</a:t>
            </a:r>
            <a:r>
              <a:rPr lang="en-US" sz="2000" dirty="0" smtClean="0"/>
              <a:t> (RASDS </a:t>
            </a:r>
            <a:r>
              <a:rPr lang="en-US" sz="2000" u="sng" dirty="0" smtClean="0">
                <a:solidFill>
                  <a:srgbClr val="FF0000"/>
                </a:solidFill>
              </a:rPr>
              <a:t>311.0-M-1</a:t>
            </a:r>
            <a:r>
              <a:rPr lang="en-US" sz="2000" dirty="0" smtClean="0"/>
              <a:t>)</a:t>
            </a:r>
          </a:p>
          <a:p>
            <a:pPr marL="346075" lvl="1" indent="0">
              <a:buNone/>
            </a:pPr>
            <a:r>
              <a:rPr lang="en-US" sz="2000" dirty="0" smtClean="0"/>
              <a:t>An </a:t>
            </a:r>
            <a:r>
              <a:rPr lang="en-US" sz="2000" u="sng" dirty="0" smtClean="0"/>
              <a:t>action is something that happens within an object</a:t>
            </a:r>
            <a:r>
              <a:rPr lang="en-US" sz="2000" dirty="0" smtClean="0"/>
              <a:t>, either with or without participation of another object. An interaction is an action performed by an object with participation of another object or with its environment. </a:t>
            </a:r>
          </a:p>
          <a:p>
            <a:pPr marL="346075" lvl="1" indent="0">
              <a:buNone/>
            </a:pPr>
            <a:endParaRPr lang="en-US" sz="2000" u="sng" dirty="0" smtClean="0"/>
          </a:p>
          <a:p>
            <a:pPr marL="346075" lvl="1" indent="0">
              <a:buNone/>
            </a:pPr>
            <a:r>
              <a:rPr lang="en-US" sz="2000" u="sng" dirty="0" smtClean="0"/>
              <a:t>action</a:t>
            </a:r>
            <a:r>
              <a:rPr lang="en-US" sz="2000" dirty="0" smtClean="0"/>
              <a:t> (SM&amp;C </a:t>
            </a:r>
            <a:r>
              <a:rPr lang="en-US" sz="2000" dirty="0" smtClean="0">
                <a:hlinkClick r:id="rId2"/>
              </a:rPr>
              <a:t>520.0‑G‑3</a:t>
            </a:r>
            <a:r>
              <a:rPr lang="en-US" sz="2000" dirty="0"/>
              <a:t>)</a:t>
            </a:r>
            <a:endParaRPr lang="en-US" sz="2000" dirty="0" smtClean="0"/>
          </a:p>
          <a:p>
            <a:pPr marL="346075" lvl="1" indent="0">
              <a:buNone/>
            </a:pPr>
            <a:r>
              <a:rPr lang="en-US" sz="2000" dirty="0" smtClean="0"/>
              <a:t>An </a:t>
            </a:r>
            <a:r>
              <a:rPr lang="en-US" sz="2000" u="sng" dirty="0" smtClean="0"/>
              <a:t>atomic (non-interruptible) control directive of mission operations </a:t>
            </a:r>
            <a:r>
              <a:rPr lang="en-US" sz="2000" dirty="0" smtClean="0"/>
              <a:t>(equivalent to a </a:t>
            </a:r>
            <a:r>
              <a:rPr lang="en-US" sz="2000" dirty="0" err="1" smtClean="0"/>
              <a:t>telecommand</a:t>
            </a:r>
            <a:r>
              <a:rPr lang="en-US" sz="2000" dirty="0" smtClean="0"/>
              <a:t> or ground-segment directive) that can be initiated by manual or automatic control sources, via the M&amp;C service. An action may have </a:t>
            </a:r>
            <a:r>
              <a:rPr lang="en-US" sz="2000" dirty="0" smtClean="0">
                <a:hlinkClick r:id="rId3"/>
              </a:rPr>
              <a:t>arguments</a:t>
            </a:r>
            <a:r>
              <a:rPr lang="en-US" sz="2000" dirty="0" smtClean="0"/>
              <a:t> and its evolving status can be observed. An action can typically apply pre- and post-execution checks. </a:t>
            </a:r>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1530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Formal View of “Action” ontology</a:t>
            </a:r>
            <a:endParaRPr lang="en-US" dirty="0"/>
          </a:p>
        </p:txBody>
      </p:sp>
      <p:pic>
        <p:nvPicPr>
          <p:cNvPr id="5" name="Content Placeholder 4" descr="RASDS MOSC Action Extension .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90" r="869"/>
          <a:stretch/>
        </p:blipFill>
        <p:spPr>
          <a:xfrm>
            <a:off x="3120717" y="838200"/>
            <a:ext cx="5743143" cy="5562600"/>
          </a:xfrm>
        </p:spPr>
      </p:pic>
      <p:sp>
        <p:nvSpPr>
          <p:cNvPr id="4" name="Date Placeholder 3"/>
          <p:cNvSpPr>
            <a:spLocks noGrp="1"/>
          </p:cNvSpPr>
          <p:nvPr>
            <p:ph type="dt" sz="half" idx="10"/>
          </p:nvPr>
        </p:nvSpPr>
        <p:spPr/>
        <p:txBody>
          <a:bodyPr/>
          <a:lstStyle/>
          <a:p>
            <a:pPr>
              <a:defRPr/>
            </a:pPr>
            <a:r>
              <a:rPr lang="en-US" smtClean="0"/>
              <a:t>5 Nov 2014</a:t>
            </a:r>
            <a:endParaRPr lang="en-US"/>
          </a:p>
        </p:txBody>
      </p:sp>
      <p:sp>
        <p:nvSpPr>
          <p:cNvPr id="6" name="Rectangle 5"/>
          <p:cNvSpPr/>
          <p:nvPr/>
        </p:nvSpPr>
        <p:spPr>
          <a:xfrm>
            <a:off x="457200" y="990600"/>
            <a:ext cx="2438400" cy="3939540"/>
          </a:xfrm>
          <a:prstGeom prst="rect">
            <a:avLst/>
          </a:prstGeom>
        </p:spPr>
        <p:txBody>
          <a:bodyPr wrap="square">
            <a:spAutoFit/>
          </a:bodyPr>
          <a:lstStyle/>
          <a:p>
            <a:r>
              <a:rPr lang="en-US" sz="1000" dirty="0" smtClean="0"/>
              <a:t>RASDS: An </a:t>
            </a:r>
            <a:r>
              <a:rPr lang="en-US" sz="1000" u="sng" dirty="0"/>
              <a:t>action is something that happens within an object</a:t>
            </a:r>
            <a:r>
              <a:rPr lang="en-US" sz="1000" dirty="0"/>
              <a:t>, either with or without participation of another object. An interaction is an action performed by an </a:t>
            </a:r>
            <a:r>
              <a:rPr lang="en-US" sz="1000" dirty="0" smtClean="0"/>
              <a:t>object.</a:t>
            </a:r>
          </a:p>
          <a:p>
            <a:endParaRPr lang="en-US" sz="1000" dirty="0" smtClean="0"/>
          </a:p>
          <a:p>
            <a:pPr marL="0" lvl="1"/>
            <a:r>
              <a:rPr lang="en-US" sz="1000" dirty="0" smtClean="0"/>
              <a:t>MOSC: </a:t>
            </a:r>
            <a:r>
              <a:rPr lang="en-US" sz="1000" dirty="0"/>
              <a:t>An </a:t>
            </a:r>
            <a:r>
              <a:rPr lang="en-US" sz="1000" u="sng" dirty="0"/>
              <a:t>atomic (non-interruptible) control directive of mission operations </a:t>
            </a:r>
            <a:r>
              <a:rPr lang="en-US" sz="1000" dirty="0"/>
              <a:t>(equivalent to a </a:t>
            </a:r>
            <a:r>
              <a:rPr lang="en-US" sz="1000" dirty="0" err="1"/>
              <a:t>telecommand</a:t>
            </a:r>
            <a:r>
              <a:rPr lang="en-US" sz="1000" dirty="0"/>
              <a:t> or ground-segment directive) </a:t>
            </a:r>
            <a:r>
              <a:rPr lang="en-US" sz="1000" dirty="0" smtClean="0"/>
              <a:t>that can be initiated … via </a:t>
            </a:r>
            <a:r>
              <a:rPr lang="en-US" sz="1000" dirty="0"/>
              <a:t>the M&amp;C service. An action may have </a:t>
            </a:r>
            <a:r>
              <a:rPr lang="en-US" sz="1000" dirty="0">
                <a:hlinkClick r:id="rId3"/>
              </a:rPr>
              <a:t>arguments</a:t>
            </a:r>
            <a:r>
              <a:rPr lang="en-US" sz="1000" dirty="0"/>
              <a:t> </a:t>
            </a:r>
            <a:r>
              <a:rPr lang="en-US" sz="1000" dirty="0" smtClean="0"/>
              <a:t>…. </a:t>
            </a:r>
            <a:r>
              <a:rPr lang="en-US" sz="1000" dirty="0"/>
              <a:t>An action can typically apply pre- and post-execution checks. </a:t>
            </a:r>
          </a:p>
          <a:p>
            <a:endParaRPr lang="en-US" sz="1000" dirty="0" smtClean="0"/>
          </a:p>
          <a:p>
            <a:r>
              <a:rPr lang="en-US" sz="1000" dirty="0" smtClean="0"/>
              <a:t>Discussion: The MOSC MCS is a specialization of RASDS service.  The action looks like a specialization of RASDS action, but “action” in MOSC appears to be more like a generalized directive that can be specialized.  MOSC does define service interface but that does not appear in this “action” definition. </a:t>
            </a:r>
            <a:endParaRPr lang="en-US" sz="1000" dirty="0"/>
          </a:p>
        </p:txBody>
      </p:sp>
    </p:spTree>
    <p:extLst>
      <p:ext uri="{BB962C8B-B14F-4D97-AF65-F5344CB8AC3E}">
        <p14:creationId xmlns:p14="http://schemas.microsoft.com/office/powerpoint/2010/main" val="314517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Examples of Glossary Issues,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2000" u="sng" dirty="0" smtClean="0"/>
              <a:t>application</a:t>
            </a:r>
            <a:r>
              <a:rPr lang="en-US" sz="2000" dirty="0" smtClean="0"/>
              <a:t> (SLE, IP for Transfer Services, </a:t>
            </a:r>
            <a:r>
              <a:rPr lang="en-US" sz="2000" dirty="0" smtClean="0">
                <a:hlinkClick r:id="rId2"/>
              </a:rPr>
              <a:t>913.1‑B‑1</a:t>
            </a:r>
            <a:r>
              <a:rPr lang="en-US" sz="2000" dirty="0" smtClean="0"/>
              <a:t>)</a:t>
            </a:r>
          </a:p>
          <a:p>
            <a:pPr marL="346075" lvl="1" indent="0">
              <a:buNone/>
            </a:pPr>
            <a:r>
              <a:rPr lang="en-US" sz="2000" dirty="0" smtClean="0"/>
              <a:t>A </a:t>
            </a:r>
            <a:r>
              <a:rPr lang="en-US" sz="2000" u="sng" dirty="0" smtClean="0"/>
              <a:t>software entity </a:t>
            </a:r>
            <a:r>
              <a:rPr lang="en-US" sz="2000" dirty="0" smtClean="0"/>
              <a:t>in an SLE user system or an SLE provider system that makes use of the ISP1 protocol, as distinguished from the software implementing the protocol layers defined in this Recommended Standard. The application is considered to implement the ‘higher layers’ defined in the architectural model in section 2. </a:t>
            </a:r>
          </a:p>
          <a:p>
            <a:pPr marL="346075" lvl="1" indent="0">
              <a:buNone/>
            </a:pPr>
            <a:endParaRPr lang="en-US" sz="2000" dirty="0" smtClean="0"/>
          </a:p>
          <a:p>
            <a:pPr marL="346075" lvl="1" indent="0">
              <a:buNone/>
            </a:pPr>
            <a:r>
              <a:rPr lang="en-US" sz="2000" u="sng" dirty="0" smtClean="0"/>
              <a:t>application</a:t>
            </a:r>
            <a:r>
              <a:rPr lang="en-US" sz="2000" dirty="0" smtClean="0"/>
              <a:t> (AMS protocol, </a:t>
            </a:r>
            <a:r>
              <a:rPr lang="en-US" sz="2000" dirty="0" smtClean="0">
                <a:hlinkClick r:id="rId3"/>
              </a:rPr>
              <a:t>735.1‑B‑1</a:t>
            </a:r>
            <a:r>
              <a:rPr lang="en-US" sz="2000" dirty="0" smtClean="0"/>
              <a:t>)</a:t>
            </a:r>
          </a:p>
          <a:p>
            <a:pPr marL="346075" lvl="1" indent="0">
              <a:buNone/>
            </a:pPr>
            <a:r>
              <a:rPr lang="en-US" sz="2000" dirty="0" smtClean="0"/>
              <a:t>A data system implementation, typically taking the form of a set of </a:t>
            </a:r>
            <a:r>
              <a:rPr lang="en-US" sz="2000" u="sng" dirty="0" smtClean="0"/>
              <a:t>source code text files</a:t>
            </a:r>
            <a:r>
              <a:rPr lang="en-US" sz="2000" dirty="0" smtClean="0"/>
              <a:t>, that relies on AMS procedures to accomplish its purposes. Each application is identified by an </a:t>
            </a:r>
            <a:r>
              <a:rPr lang="en-US" sz="2000" i="1" dirty="0" smtClean="0"/>
              <a:t>application name</a:t>
            </a:r>
            <a:r>
              <a:rPr lang="en-US" sz="2000" dirty="0" smtClean="0"/>
              <a:t>. </a:t>
            </a:r>
          </a:p>
          <a:p>
            <a:pPr marL="346075" lvl="1" indent="0">
              <a:buNone/>
            </a:pPr>
            <a:endParaRPr lang="en-US" sz="2000" dirty="0" smtClean="0"/>
          </a:p>
          <a:p>
            <a:pPr marL="346075" lvl="1" indent="0">
              <a:buNone/>
            </a:pPr>
            <a:r>
              <a:rPr lang="en-US" sz="2000" u="sng" dirty="0" smtClean="0"/>
              <a:t>application</a:t>
            </a:r>
            <a:r>
              <a:rPr lang="en-US" sz="2000" dirty="0" smtClean="0"/>
              <a:t> (SOIS Time Access Service, </a:t>
            </a:r>
            <a:r>
              <a:rPr lang="en-US" sz="2000" dirty="0" smtClean="0">
                <a:hlinkClick r:id="rId4"/>
              </a:rPr>
              <a:t>872.0‑M‑1</a:t>
            </a:r>
            <a:r>
              <a:rPr lang="en-US" sz="2000" dirty="0" smtClean="0"/>
              <a:t>)</a:t>
            </a:r>
          </a:p>
          <a:p>
            <a:pPr marL="346075" lvl="1" indent="0">
              <a:buNone/>
            </a:pPr>
            <a:r>
              <a:rPr lang="en-US" sz="2000" u="sng" dirty="0" smtClean="0"/>
              <a:t>Component of the onboard software </a:t>
            </a:r>
            <a:r>
              <a:rPr lang="en-US" sz="2000" dirty="0" smtClean="0"/>
              <a:t>that makes use of the Time Access Service. </a:t>
            </a:r>
            <a:endParaRPr lang="en-US" sz="2100" dirty="0"/>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277509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Observations</a:t>
            </a:r>
            <a:endParaRPr lang="en-US" dirty="0"/>
          </a:p>
        </p:txBody>
      </p:sp>
      <p:sp>
        <p:nvSpPr>
          <p:cNvPr id="3" name="Content Placeholder 2"/>
          <p:cNvSpPr>
            <a:spLocks noGrp="1"/>
          </p:cNvSpPr>
          <p:nvPr>
            <p:ph idx="1"/>
          </p:nvPr>
        </p:nvSpPr>
        <p:spPr>
          <a:xfrm>
            <a:off x="228600" y="1066800"/>
            <a:ext cx="8686800" cy="4525963"/>
          </a:xfrm>
        </p:spPr>
        <p:txBody>
          <a:bodyPr/>
          <a:lstStyle/>
          <a:p>
            <a:r>
              <a:rPr lang="en-US" dirty="0" smtClean="0"/>
              <a:t>Existing CCSDS definitions tend to make somewhat casual use of terms like “component”, “entity”, “interface”, “port”,  “code”, “software”.</a:t>
            </a:r>
          </a:p>
          <a:p>
            <a:r>
              <a:rPr lang="en-US" dirty="0" smtClean="0"/>
              <a:t>Terms defined in different specs often are, when analyzed, specializations of other </a:t>
            </a:r>
            <a:r>
              <a:rPr lang="en-US" dirty="0" smtClean="0"/>
              <a:t>terms or are terms that relate to different viewpoints.</a:t>
            </a:r>
            <a:endParaRPr lang="en-US" dirty="0" smtClean="0"/>
          </a:p>
          <a:p>
            <a:r>
              <a:rPr lang="en-US" dirty="0" smtClean="0"/>
              <a:t>Different levels of care have been taken to define consistent sets of terms in any given set of documents (CCSDS domain).</a:t>
            </a:r>
          </a:p>
          <a:p>
            <a:r>
              <a:rPr lang="en-US" dirty="0" smtClean="0"/>
              <a:t>Definitions have evolved over the years even within domains. </a:t>
            </a:r>
          </a:p>
          <a:p>
            <a:r>
              <a:rPr lang="en-US" dirty="0" smtClean="0"/>
              <a:t>Relationships among definitions are almost always “casual” and not explicit, i.e. “A hardware component may contain other components.  The contained components may be hardware or software.”</a:t>
            </a:r>
          </a:p>
          <a:p>
            <a:r>
              <a:rPr lang="en-US" dirty="0" smtClean="0"/>
              <a:t>An ontology would render all of these in a formal way.</a:t>
            </a:r>
          </a:p>
          <a:p>
            <a:endParaRPr lang="en-US" dirty="0"/>
          </a:p>
        </p:txBody>
      </p:sp>
      <p:sp>
        <p:nvSpPr>
          <p:cNvPr id="4" name="Date Placeholder 3"/>
          <p:cNvSpPr>
            <a:spLocks noGrp="1"/>
          </p:cNvSpPr>
          <p:nvPr>
            <p:ph type="dt" sz="half" idx="10"/>
          </p:nvPr>
        </p:nvSpPr>
        <p:spPr/>
        <p:txBody>
          <a:bodyPr/>
          <a:lstStyle/>
          <a:p>
            <a:pPr>
              <a:defRPr/>
            </a:pPr>
            <a:r>
              <a:rPr lang="en-US" smtClean="0"/>
              <a:t>5 Nov 2014</a:t>
            </a:r>
            <a:endParaRPr lang="en-US"/>
          </a:p>
        </p:txBody>
      </p:sp>
    </p:spTree>
    <p:extLst>
      <p:ext uri="{BB962C8B-B14F-4D97-AF65-F5344CB8AC3E}">
        <p14:creationId xmlns:p14="http://schemas.microsoft.com/office/powerpoint/2010/main" val="711919739"/>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13113</TotalTime>
  <Pages>51</Pages>
  <Words>2026</Words>
  <Application>Microsoft Macintosh PowerPoint</Application>
  <PresentationFormat>Letter Paper (8.5x11 in)</PresentationFormat>
  <Paragraphs>478</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TMOD Presentations</vt:lpstr>
      <vt:lpstr>Bitmap Image</vt:lpstr>
      <vt:lpstr>PowerPoint Presentation</vt:lpstr>
      <vt:lpstr>Authority for this Effort</vt:lpstr>
      <vt:lpstr>Motivation for this Glossary &amp;  Ontology Project</vt:lpstr>
      <vt:lpstr>Examples of Glossary Issues, contd</vt:lpstr>
      <vt:lpstr>A Formal View of “Service” ontology</vt:lpstr>
      <vt:lpstr>Examples of Glossary Issues</vt:lpstr>
      <vt:lpstr>A Formal View of “Action” ontology</vt:lpstr>
      <vt:lpstr>Examples of Glossary Issues, contd</vt:lpstr>
      <vt:lpstr>Observations</vt:lpstr>
      <vt:lpstr>Create a Formal Ontology</vt:lpstr>
      <vt:lpstr>Next Steps</vt:lpstr>
      <vt:lpstr>Backup</vt:lpstr>
      <vt:lpstr>Using VIM 3rd edition in SysML 1.4 &amp; QUDV</vt:lpstr>
      <vt:lpstr>Systems of Units &amp; Quantity Kinds</vt:lpstr>
      <vt:lpstr>Practical Considerations for Modeling Values in SysML</vt:lpstr>
      <vt:lpstr>Practical Considerations for Modeling Values in SysML</vt:lpstr>
      <vt:lpstr>Practical Considerations for Modeling Values in SysML</vt:lpstr>
    </vt:vector>
  </TitlesOfParts>
  <Company>NASA / 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47</cp:revision>
  <cp:lastPrinted>2001-11-29T04:39:41Z</cp:lastPrinted>
  <dcterms:created xsi:type="dcterms:W3CDTF">2009-09-30T14:54:45Z</dcterms:created>
  <dcterms:modified xsi:type="dcterms:W3CDTF">2014-11-06T18:08:43Z</dcterms:modified>
</cp:coreProperties>
</file>