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73" r:id="rId5"/>
  </p:sldMasterIdLst>
  <p:notesMasterIdLst>
    <p:notesMasterId r:id="rId42"/>
  </p:notesMasterIdLst>
  <p:handoutMasterIdLst>
    <p:handoutMasterId r:id="rId43"/>
  </p:handoutMasterIdLst>
  <p:sldIdLst>
    <p:sldId id="2787" r:id="rId6"/>
    <p:sldId id="2788" r:id="rId7"/>
    <p:sldId id="5241" r:id="rId8"/>
    <p:sldId id="2806" r:id="rId9"/>
    <p:sldId id="5248" r:id="rId10"/>
    <p:sldId id="2797" r:id="rId11"/>
    <p:sldId id="5230" r:id="rId12"/>
    <p:sldId id="2827" r:id="rId13"/>
    <p:sldId id="2828" r:id="rId14"/>
    <p:sldId id="397" r:id="rId15"/>
    <p:sldId id="5238" r:id="rId16"/>
    <p:sldId id="5243" r:id="rId17"/>
    <p:sldId id="5244" r:id="rId18"/>
    <p:sldId id="5245" r:id="rId19"/>
    <p:sldId id="2830" r:id="rId20"/>
    <p:sldId id="261" r:id="rId21"/>
    <p:sldId id="5246" r:id="rId22"/>
    <p:sldId id="5239" r:id="rId23"/>
    <p:sldId id="275" r:id="rId24"/>
    <p:sldId id="278" r:id="rId25"/>
    <p:sldId id="280" r:id="rId26"/>
    <p:sldId id="5247" r:id="rId27"/>
    <p:sldId id="2841" r:id="rId28"/>
    <p:sldId id="5225" r:id="rId29"/>
    <p:sldId id="5236" r:id="rId30"/>
    <p:sldId id="262" r:id="rId31"/>
    <p:sldId id="744" r:id="rId32"/>
    <p:sldId id="2881" r:id="rId33"/>
    <p:sldId id="743" r:id="rId34"/>
    <p:sldId id="269" r:id="rId35"/>
    <p:sldId id="5220" r:id="rId36"/>
    <p:sldId id="265" r:id="rId37"/>
    <p:sldId id="700" r:id="rId38"/>
    <p:sldId id="717" r:id="rId39"/>
    <p:sldId id="2886" r:id="rId40"/>
    <p:sldId id="277" r:id="rId41"/>
  </p:sldIdLst>
  <p:sldSz cx="12192000" cy="6858000"/>
  <p:notesSz cx="6797675" cy="9928225"/>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4"/>
    <a:srgbClr val="E814F5"/>
    <a:srgbClr val="0099A6"/>
    <a:srgbClr val="FF00A8"/>
    <a:srgbClr val="D60093"/>
    <a:srgbClr val="D70093"/>
    <a:srgbClr val="EAEEFF"/>
    <a:srgbClr val="000099"/>
    <a:srgbClr val="FF99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6327" autoAdjust="0"/>
  </p:normalViewPr>
  <p:slideViewPr>
    <p:cSldViewPr>
      <p:cViewPr varScale="1">
        <p:scale>
          <a:sx n="123" d="100"/>
          <a:sy n="123" d="100"/>
        </p:scale>
        <p:origin x="416" y="192"/>
      </p:cViewPr>
      <p:guideLst>
        <p:guide orient="horz" pos="792"/>
        <p:guide pos="3840"/>
      </p:guideLst>
    </p:cSldViewPr>
  </p:slideViewPr>
  <p:outlineViewPr>
    <p:cViewPr>
      <p:scale>
        <a:sx n="33" d="100"/>
        <a:sy n="33" d="100"/>
      </p:scale>
      <p:origin x="0" y="-18760"/>
    </p:cViewPr>
  </p:outlineViewPr>
  <p:notesTextViewPr>
    <p:cViewPr>
      <p:scale>
        <a:sx n="100" d="100"/>
        <a:sy n="100" d="100"/>
      </p:scale>
      <p:origin x="0" y="0"/>
    </p:cViewPr>
  </p:notesTextViewPr>
  <p:sorterViewPr>
    <p:cViewPr>
      <p:scale>
        <a:sx n="30" d="100"/>
        <a:sy n="30" d="100"/>
      </p:scale>
      <p:origin x="0" y="0"/>
    </p:cViewPr>
  </p:sorterViewPr>
  <p:notesViewPr>
    <p:cSldViewPr>
      <p:cViewPr varScale="1">
        <p:scale>
          <a:sx n="35" d="100"/>
          <a:sy n="35" d="100"/>
        </p:scale>
        <p:origin x="-1494" y="-72"/>
      </p:cViewPr>
      <p:guideLst>
        <p:guide orient="horz" pos="3024"/>
        <p:guide pos="2304"/>
        <p:guide orient="horz" pos="3127"/>
        <p:guide pos="2141"/>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3853196"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3853196"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13BDE1E4-412B-407C-A980-2F1D2D5A0F2B}" type="slidenum">
              <a:rPr lang="en-US"/>
              <a:pPr>
                <a:defRPr/>
              </a:pPr>
              <a:t>‹#›</a:t>
            </a:fld>
            <a:endParaRPr lang="en-US"/>
          </a:p>
        </p:txBody>
      </p:sp>
    </p:spTree>
    <p:extLst>
      <p:ext uri="{BB962C8B-B14F-4D97-AF65-F5344CB8AC3E}">
        <p14:creationId xmlns:p14="http://schemas.microsoft.com/office/powerpoint/2010/main" val="1535310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53196"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853196"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C1CAF83B-30F1-4420-86A9-ACD9B25FD0AD}" type="slidenum">
              <a:rPr lang="en-US"/>
              <a:pPr>
                <a:defRPr/>
              </a:pPr>
              <a:t>‹#›</a:t>
            </a:fld>
            <a:endParaRPr lang="en-US"/>
          </a:p>
        </p:txBody>
      </p:sp>
      <p:sp>
        <p:nvSpPr>
          <p:cNvPr id="2054" name="Rectangle 6"/>
          <p:cNvSpPr>
            <a:spLocks noGrp="1" noChangeArrowheads="1"/>
          </p:cNvSpPr>
          <p:nvPr>
            <p:ph type="body" sz="quarter" idx="3"/>
          </p:nvPr>
        </p:nvSpPr>
        <p:spPr bwMode="auto">
          <a:xfrm>
            <a:off x="908717" y="4716236"/>
            <a:ext cx="4980241" cy="4469999"/>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5" name="Rectangle 7"/>
          <p:cNvSpPr>
            <a:spLocks noGrp="1" noRot="1" noChangeAspect="1" noChangeArrowheads="1" noTextEdit="1"/>
          </p:cNvSpPr>
          <p:nvPr>
            <p:ph type="sldImg" idx="2"/>
          </p:nvPr>
        </p:nvSpPr>
        <p:spPr bwMode="auto">
          <a:xfrm>
            <a:off x="106363" y="752475"/>
            <a:ext cx="6594475" cy="3709988"/>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355068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1</a:t>
            </a:fld>
            <a:endParaRPr lang="en-US" dirty="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xfrm>
            <a:off x="106363" y="752475"/>
            <a:ext cx="6594475" cy="3709988"/>
          </a:xfrm>
          <a:ln/>
        </p:spPr>
      </p:sp>
      <p:sp>
        <p:nvSpPr>
          <p:cNvPr id="3726341" name="Notes Placeholder 2"/>
          <p:cNvSpPr>
            <a:spLocks noGrp="1"/>
          </p:cNvSpPr>
          <p:nvPr>
            <p:ph type="body" idx="1"/>
          </p:nvPr>
        </p:nvSpPr>
        <p:spPr>
          <a:noFill/>
          <a:ln/>
        </p:spPr>
        <p:txBody>
          <a:bodyPr/>
          <a:lstStyle/>
          <a:p>
            <a:endParaRPr lang="en-GB" dirty="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14</a:t>
            </a:fld>
            <a:endParaRPr lang="en-US"/>
          </a:p>
        </p:txBody>
      </p:sp>
    </p:spTree>
    <p:extLst>
      <p:ext uri="{BB962C8B-B14F-4D97-AF65-F5344CB8AC3E}">
        <p14:creationId xmlns:p14="http://schemas.microsoft.com/office/powerpoint/2010/main" val="26609504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594475" cy="3709988"/>
          </a:xfrm>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15</a:t>
            </a:fld>
            <a:endParaRPr lang="en-US"/>
          </a:p>
        </p:txBody>
      </p:sp>
    </p:spTree>
    <p:extLst>
      <p:ext uri="{BB962C8B-B14F-4D97-AF65-F5344CB8AC3E}">
        <p14:creationId xmlns:p14="http://schemas.microsoft.com/office/powerpoint/2010/main" val="869882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7E79295-859B-BCED-5C18-A1C929AEE069}"/>
              </a:ext>
            </a:extLst>
          </p:cNvPr>
          <p:cNvSpPr>
            <a:spLocks noGrp="1" noChangeArrowheads="1"/>
          </p:cNvSpPr>
          <p:nvPr>
            <p:ph type="sldNum"/>
          </p:nvPr>
        </p:nvSpPr>
        <p:spPr>
          <a:ln/>
        </p:spPr>
        <p:txBody>
          <a:bodyPr/>
          <a:lstStyle/>
          <a:p>
            <a:fld id="{61B6444E-A75A-614C-BB4E-6EA45C4ACF9F}" type="slidenum">
              <a:rPr lang="en-GB" altLang="en-US"/>
              <a:pPr/>
              <a:t>16</a:t>
            </a:fld>
            <a:endParaRPr lang="en-GB" altLang="en-US"/>
          </a:p>
        </p:txBody>
      </p:sp>
      <p:sp>
        <p:nvSpPr>
          <p:cNvPr id="26625" name="Text Box 1">
            <a:extLst>
              <a:ext uri="{FF2B5EF4-FFF2-40B4-BE49-F238E27FC236}">
                <a16:creationId xmlns:a16="http://schemas.microsoft.com/office/drawing/2014/main" id="{9512256C-A2A8-805D-3F84-8BE5E4EAAED3}"/>
              </a:ext>
            </a:extLst>
          </p:cNvPr>
          <p:cNvSpPr txBox="1">
            <a:spLocks noGrp="1" noRot="1" noChangeAspect="1" noChangeArrowheads="1"/>
          </p:cNvSpPr>
          <p:nvPr>
            <p:ph type="sldImg"/>
          </p:nvPr>
        </p:nvSpPr>
        <p:spPr bwMode="auto">
          <a:xfrm>
            <a:off x="534988" y="763588"/>
            <a:ext cx="6700837" cy="377031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Text Box 2">
            <a:extLst>
              <a:ext uri="{FF2B5EF4-FFF2-40B4-BE49-F238E27FC236}">
                <a16:creationId xmlns:a16="http://schemas.microsoft.com/office/drawing/2014/main" id="{E5693A5D-9567-BFE9-B6EF-B66057737340}"/>
              </a:ext>
            </a:extLst>
          </p:cNvPr>
          <p:cNvSpPr txBox="1">
            <a:spLocks noGrp="1" noChangeArrowheads="1"/>
          </p:cNvSpPr>
          <p:nvPr>
            <p:ph type="body" idx="1"/>
          </p:nvPr>
        </p:nvSpPr>
        <p:spPr bwMode="auto">
          <a:xfrm>
            <a:off x="777875" y="4776788"/>
            <a:ext cx="6216650" cy="45243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ea typeface="Calibri"/>
                <a:cs typeface="Calibri"/>
              </a:rPr>
              <a:t>Defined the basic workflow of the SSO, needs to test with the CCSDS </a:t>
            </a:r>
            <a:r>
              <a:rPr lang="en-US" dirty="0" err="1">
                <a:ea typeface="Calibri"/>
                <a:cs typeface="Calibri"/>
              </a:rPr>
              <a:t>infrastrucure</a:t>
            </a:r>
            <a:r>
              <a:rPr lang="en-US" dirty="0">
                <a:ea typeface="Calibri"/>
                <a:cs typeface="Calibri"/>
              </a:rPr>
              <a:t> next and test the rest API with SSO.</a:t>
            </a:r>
          </a:p>
        </p:txBody>
      </p:sp>
      <p:sp>
        <p:nvSpPr>
          <p:cNvPr id="4" name="Espace réservé du numéro de diapositive 3"/>
          <p:cNvSpPr>
            <a:spLocks noGrp="1"/>
          </p:cNvSpPr>
          <p:nvPr>
            <p:ph type="sldNum" sz="quarter" idx="5"/>
          </p:nvPr>
        </p:nvSpPr>
        <p:spPr/>
        <p:txBody>
          <a:bodyPr/>
          <a:lstStyle/>
          <a:p>
            <a:fld id="{E212AF0C-D43E-4974-8989-2247821902D7}" type="slidenum">
              <a:rPr lang="fr-CA"/>
              <a:t>21</a:t>
            </a:fld>
            <a:endParaRPr lang="fr-CA"/>
          </a:p>
        </p:txBody>
      </p:sp>
    </p:spTree>
    <p:extLst>
      <p:ext uri="{BB962C8B-B14F-4D97-AF65-F5344CB8AC3E}">
        <p14:creationId xmlns:p14="http://schemas.microsoft.com/office/powerpoint/2010/main" val="97694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594475" cy="3709988"/>
          </a:xfrm>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23</a:t>
            </a:fld>
            <a:endParaRPr lang="en-US"/>
          </a:p>
        </p:txBody>
      </p:sp>
    </p:spTree>
    <p:extLst>
      <p:ext uri="{BB962C8B-B14F-4D97-AF65-F5344CB8AC3E}">
        <p14:creationId xmlns:p14="http://schemas.microsoft.com/office/powerpoint/2010/main" val="816481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594475" cy="3709988"/>
          </a:xfrm>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594475" cy="3709988"/>
          </a:xfrm>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a:t>
            </a:fld>
            <a:endParaRPr lang="en-US"/>
          </a:p>
        </p:txBody>
      </p:sp>
    </p:spTree>
    <p:extLst>
      <p:ext uri="{BB962C8B-B14F-4D97-AF65-F5344CB8AC3E}">
        <p14:creationId xmlns:p14="http://schemas.microsoft.com/office/powerpoint/2010/main" val="1586811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7</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594475" cy="3709988"/>
          </a:xfrm>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a:t>
            </a:fld>
            <a:endParaRPr lang="en-US"/>
          </a:p>
        </p:txBody>
      </p:sp>
    </p:spTree>
    <p:extLst>
      <p:ext uri="{BB962C8B-B14F-4D97-AF65-F5344CB8AC3E}">
        <p14:creationId xmlns:p14="http://schemas.microsoft.com/office/powerpoint/2010/main" val="1485295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3" y="752475"/>
            <a:ext cx="6594475" cy="3709988"/>
          </a:xfrm>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a:t>
            </a:fld>
            <a:endParaRPr lang="en-US"/>
          </a:p>
        </p:txBody>
      </p:sp>
    </p:spTree>
    <p:extLst>
      <p:ext uri="{BB962C8B-B14F-4D97-AF65-F5344CB8AC3E}">
        <p14:creationId xmlns:p14="http://schemas.microsoft.com/office/powerpoint/2010/main" val="236127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13</a:t>
            </a:fld>
            <a:endParaRPr lang="en-US"/>
          </a:p>
        </p:txBody>
      </p:sp>
    </p:spTree>
    <p:extLst>
      <p:ext uri="{BB962C8B-B14F-4D97-AF65-F5344CB8AC3E}">
        <p14:creationId xmlns:p14="http://schemas.microsoft.com/office/powerpoint/2010/main" val="619295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609601" y="2814520"/>
            <a:ext cx="10863100" cy="238111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1">
            <a:extLst>
              <a:ext uri="{FF2B5EF4-FFF2-40B4-BE49-F238E27FC236}">
                <a16:creationId xmlns:a16="http://schemas.microsoft.com/office/drawing/2014/main" id="{81807C27-7755-1A46-9113-68F263AFA634}"/>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788B2-FCC5-F541-AEDC-5F6FA1A78089}" type="datetime3">
              <a:rPr lang="en-US" smtClean="0"/>
              <a:t>8 May 2024</a:t>
            </a:fld>
            <a:endParaRPr lang="en-US"/>
          </a:p>
        </p:txBody>
      </p:sp>
      <p:sp>
        <p:nvSpPr>
          <p:cNvPr id="7" name="Slide Number Placeholder 2">
            <a:extLst>
              <a:ext uri="{FF2B5EF4-FFF2-40B4-BE49-F238E27FC236}">
                <a16:creationId xmlns:a16="http://schemas.microsoft.com/office/drawing/2014/main" id="{027D9114-D379-BF4E-8285-358237A4177D}"/>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06533A-A24A-AE44-A622-6E271D82A377}"/>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E54C2A-37F1-A044-A078-2AA840FBF885}" type="datetime3">
              <a:rPr lang="en-US" smtClean="0"/>
              <a:t>8 May 2024</a:t>
            </a:fld>
            <a:endParaRPr lang="en-US"/>
          </a:p>
        </p:txBody>
      </p:sp>
      <p:sp>
        <p:nvSpPr>
          <p:cNvPr id="3" name="Slide Number Placeholder 2">
            <a:extLst>
              <a:ext uri="{FF2B5EF4-FFF2-40B4-BE49-F238E27FC236}">
                <a16:creationId xmlns:a16="http://schemas.microsoft.com/office/drawing/2014/main" id="{28CCD634-6843-E942-B454-655AF083B9E4}"/>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sp>
        <p:nvSpPr>
          <p:cNvPr id="4" name="Title 3">
            <a:extLst>
              <a:ext uri="{FF2B5EF4-FFF2-40B4-BE49-F238E27FC236}">
                <a16:creationId xmlns:a16="http://schemas.microsoft.com/office/drawing/2014/main" id="{38425625-3BCD-2747-A822-60B00B07BFE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lvl1pPr>
              <a:defRPr>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609600" y="1600202"/>
            <a:ext cx="10972800" cy="4525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1">
            <a:extLst>
              <a:ext uri="{FF2B5EF4-FFF2-40B4-BE49-F238E27FC236}">
                <a16:creationId xmlns:a16="http://schemas.microsoft.com/office/drawing/2014/main" id="{4008E2A9-9281-E842-8863-CD4B46758000}"/>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B9CA4-0836-CC4F-8758-3C490D06C5E3}" type="datetime3">
              <a:rPr lang="en-US" smtClean="0"/>
              <a:t>8 May 2024</a:t>
            </a:fld>
            <a:endParaRPr lang="en-US"/>
          </a:p>
        </p:txBody>
      </p:sp>
      <p:sp>
        <p:nvSpPr>
          <p:cNvPr id="5" name="Slide Number Placeholder 2">
            <a:extLst>
              <a:ext uri="{FF2B5EF4-FFF2-40B4-BE49-F238E27FC236}">
                <a16:creationId xmlns:a16="http://schemas.microsoft.com/office/drawing/2014/main" id="{80A7625E-F7FC-194F-B82F-CA3CA81B7477}"/>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spTree>
    <p:extLst>
      <p:ext uri="{BB962C8B-B14F-4D97-AF65-F5344CB8AC3E}">
        <p14:creationId xmlns:p14="http://schemas.microsoft.com/office/powerpoint/2010/main" val="172271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3B5DC-1BAC-E842-8336-C9D0AE155C62}"/>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D29072-D556-F548-A5EF-CD3CEB54EA9B}" type="datetime3">
              <a:rPr lang="en-US" smtClean="0"/>
              <a:t>8 May 2024</a:t>
            </a:fld>
            <a:endParaRPr lang="en-US"/>
          </a:p>
        </p:txBody>
      </p:sp>
      <p:sp>
        <p:nvSpPr>
          <p:cNvPr id="3" name="Slide Number Placeholder 2">
            <a:extLst>
              <a:ext uri="{FF2B5EF4-FFF2-40B4-BE49-F238E27FC236}">
                <a16:creationId xmlns:a16="http://schemas.microsoft.com/office/drawing/2014/main" id="{56C7F8F8-090B-A54B-97EC-C9A383D26F0E}"/>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spTree>
    <p:extLst>
      <p:ext uri="{BB962C8B-B14F-4D97-AF65-F5344CB8AC3E}">
        <p14:creationId xmlns:p14="http://schemas.microsoft.com/office/powerpoint/2010/main" val="239407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pic>
        <p:nvPicPr>
          <p:cNvPr id="4" name="Picture 1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7272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ine 1001"/>
          <p:cNvSpPr>
            <a:spLocks noChangeShapeType="1"/>
          </p:cNvSpPr>
          <p:nvPr/>
        </p:nvSpPr>
        <p:spPr bwMode="auto">
          <a:xfrm>
            <a:off x="649818" y="685800"/>
            <a:ext cx="10991849"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2" name="Title 1"/>
          <p:cNvSpPr>
            <a:spLocks noGrp="1"/>
          </p:cNvSpPr>
          <p:nvPr>
            <p:ph type="title"/>
          </p:nvPr>
        </p:nvSpPr>
        <p:spPr>
          <a:xfrm>
            <a:off x="609600" y="274638"/>
            <a:ext cx="10972800" cy="1143000"/>
          </a:xfrm>
          <a:prstGeom prst="rect">
            <a:avLst/>
          </a:prstGeom>
        </p:spPr>
        <p:txBody>
          <a:bodyPr vert="horz"/>
          <a:lstStyle/>
          <a:p>
            <a:r>
              <a:rPr lang="en-US"/>
              <a:t>Click to edit Master title style</a:t>
            </a:r>
          </a:p>
        </p:txBody>
      </p:sp>
      <p:sp>
        <p:nvSpPr>
          <p:cNvPr id="8" name="Date Placeholder 1">
            <a:extLst>
              <a:ext uri="{FF2B5EF4-FFF2-40B4-BE49-F238E27FC236}">
                <a16:creationId xmlns:a16="http://schemas.microsoft.com/office/drawing/2014/main" id="{031DAA0A-2AC7-D00D-A782-85C946D3F495}"/>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D295B3-5D3A-FB4B-B582-9CDE1DA49488}" type="datetime3">
              <a:rPr lang="en-US" smtClean="0"/>
              <a:t>8 May 2024</a:t>
            </a:fld>
            <a:endParaRPr lang="en-US"/>
          </a:p>
        </p:txBody>
      </p:sp>
      <p:sp>
        <p:nvSpPr>
          <p:cNvPr id="10" name="Slide Number Placeholder 2">
            <a:extLst>
              <a:ext uri="{FF2B5EF4-FFF2-40B4-BE49-F238E27FC236}">
                <a16:creationId xmlns:a16="http://schemas.microsoft.com/office/drawing/2014/main" id="{064E0555-640B-D45D-FD47-5FDD547121CE}"/>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pic>
        <p:nvPicPr>
          <p:cNvPr id="11" name="Picture 1" descr="part1">
            <a:extLst>
              <a:ext uri="{FF2B5EF4-FFF2-40B4-BE49-F238E27FC236}">
                <a16:creationId xmlns:a16="http://schemas.microsoft.com/office/drawing/2014/main" id="{184130EB-C01C-12B7-18EC-008C42EFE2F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64985" y="6377921"/>
            <a:ext cx="3062030" cy="40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03A85B33-ED12-4191-E8BE-BA7CBFCDC21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84010" y="87765"/>
            <a:ext cx="1180954" cy="69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3341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10363200" cy="914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371600"/>
            <a:ext cx="508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371600"/>
            <a:ext cx="50800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5">
            <a:extLst>
              <a:ext uri="{FF2B5EF4-FFF2-40B4-BE49-F238E27FC236}">
                <a16:creationId xmlns:a16="http://schemas.microsoft.com/office/drawing/2014/main" id="{63FFB5DF-8679-904A-A110-750FCDD4E6A3}"/>
              </a:ext>
            </a:extLst>
          </p:cNvPr>
          <p:cNvSpPr>
            <a:spLocks noGrp="1" noChangeArrowheads="1"/>
          </p:cNvSpPr>
          <p:nvPr>
            <p:ph type="ftr" sz="quarter" idx="11"/>
          </p:nvPr>
        </p:nvSpPr>
        <p:spPr>
          <a:ln/>
        </p:spPr>
        <p:txBody>
          <a:bodyPr/>
          <a:lstStyle>
            <a:lvl1pPr>
              <a:defRPr/>
            </a:lvl1pPr>
          </a:lstStyle>
          <a:p>
            <a:pPr>
              <a:defRPr/>
            </a:pPr>
            <a:endParaRPr lang="en-US" altLang="ja-JP" dirty="0"/>
          </a:p>
        </p:txBody>
      </p:sp>
      <p:sp>
        <p:nvSpPr>
          <p:cNvPr id="8" name="Date Placeholder 1">
            <a:extLst>
              <a:ext uri="{FF2B5EF4-FFF2-40B4-BE49-F238E27FC236}">
                <a16:creationId xmlns:a16="http://schemas.microsoft.com/office/drawing/2014/main" id="{C19393B7-2DB2-E2BE-AD2F-23798FD66FB0}"/>
              </a:ext>
            </a:extLst>
          </p:cNvPr>
          <p:cNvSpPr>
            <a:spLocks noGrp="1"/>
          </p:cNvSpPr>
          <p:nvPr>
            <p:ph type="dt" sz="half" idx="1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9EA739-5D2C-DB4C-A100-AEE778AA6579}" type="datetime3">
              <a:rPr lang="en-US" smtClean="0"/>
              <a:t>8 May 2024</a:t>
            </a:fld>
            <a:endParaRPr lang="en-US"/>
          </a:p>
        </p:txBody>
      </p:sp>
      <p:sp>
        <p:nvSpPr>
          <p:cNvPr id="9" name="Slide Number Placeholder 2">
            <a:extLst>
              <a:ext uri="{FF2B5EF4-FFF2-40B4-BE49-F238E27FC236}">
                <a16:creationId xmlns:a16="http://schemas.microsoft.com/office/drawing/2014/main" id="{C0EFD6B6-7AF0-DB6A-4251-43AEAA656DF2}"/>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spTree>
    <p:extLst>
      <p:ext uri="{BB962C8B-B14F-4D97-AF65-F5344CB8AC3E}">
        <p14:creationId xmlns:p14="http://schemas.microsoft.com/office/powerpoint/2010/main" val="1125012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1">
            <a:extLst>
              <a:ext uri="{FF2B5EF4-FFF2-40B4-BE49-F238E27FC236}">
                <a16:creationId xmlns:a16="http://schemas.microsoft.com/office/drawing/2014/main" id="{28030807-9FB7-E640-969F-1118B00214E9}"/>
              </a:ext>
            </a:extLst>
          </p:cNvPr>
          <p:cNvSpPr>
            <a:spLocks noGrp="1"/>
          </p:cNvSpPr>
          <p:nvPr>
            <p:ph type="ftr" sz="quarter" idx="3"/>
          </p:nvPr>
        </p:nvSpPr>
        <p:spPr>
          <a:xfrm>
            <a:off x="2590800" y="6480632"/>
            <a:ext cx="70104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Date Placeholder 1">
            <a:extLst>
              <a:ext uri="{FF2B5EF4-FFF2-40B4-BE49-F238E27FC236}">
                <a16:creationId xmlns:a16="http://schemas.microsoft.com/office/drawing/2014/main" id="{9ACD5810-3B75-2C93-1798-CE5ABAEDAAA3}"/>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5436FC-DDCE-E849-8A9D-14591AF5ADCB}" type="datetime3">
              <a:rPr lang="en-US" smtClean="0"/>
              <a:t>8 May 2024</a:t>
            </a:fld>
            <a:endParaRPr lang="en-US"/>
          </a:p>
        </p:txBody>
      </p:sp>
      <p:sp>
        <p:nvSpPr>
          <p:cNvPr id="7" name="Slide Number Placeholder 2">
            <a:extLst>
              <a:ext uri="{FF2B5EF4-FFF2-40B4-BE49-F238E27FC236}">
                <a16:creationId xmlns:a16="http://schemas.microsoft.com/office/drawing/2014/main" id="{D29CB3FF-AC01-6A10-E45C-8267746B70A9}"/>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spTree>
    <p:extLst>
      <p:ext uri="{BB962C8B-B14F-4D97-AF65-F5344CB8AC3E}">
        <p14:creationId xmlns:p14="http://schemas.microsoft.com/office/powerpoint/2010/main" val="150237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8256" y="273352"/>
            <a:ext cx="8749395" cy="1143702"/>
          </a:xfrm>
          <a:prstGeom prst="rect">
            <a:avLst/>
          </a:prstGeom>
          <a:noFill/>
          <a:ln w="0">
            <a:noFill/>
          </a:ln>
        </p:spPr>
        <p:txBody>
          <a:bodyPr lIns="0" tIns="0" rIns="0" bIns="0" anchor="ctr">
            <a:noAutofit/>
          </a:bodyPr>
          <a:lstStyle>
            <a:lvl1pPr algn="ctr">
              <a:lnSpc>
                <a:spcPct val="93000"/>
              </a:lnSpc>
              <a:buNone/>
              <a:tabLst>
                <a:tab pos="0" algn="l"/>
                <a:tab pos="407260" algn="l"/>
                <a:tab pos="814847" algn="l"/>
                <a:tab pos="1222434" algn="l"/>
                <a:tab pos="1630021" algn="l"/>
                <a:tab pos="2037607" algn="l"/>
                <a:tab pos="2445194" algn="l"/>
                <a:tab pos="2852781" algn="l"/>
                <a:tab pos="3260368" algn="l"/>
                <a:tab pos="3667955" algn="l"/>
                <a:tab pos="4075542" algn="l"/>
                <a:tab pos="4483128" algn="l"/>
                <a:tab pos="4890715" algn="l"/>
                <a:tab pos="5298302" algn="l"/>
                <a:tab pos="5705889" algn="l"/>
                <a:tab pos="6113476" algn="l"/>
                <a:tab pos="6521062" algn="l"/>
                <a:tab pos="6928649" algn="l"/>
                <a:tab pos="7336236" algn="l"/>
                <a:tab pos="7743823" algn="l"/>
                <a:tab pos="8151410" algn="l"/>
              </a:tabLst>
              <a:defRPr/>
            </a:lvl1pPr>
          </a:lstStyle>
          <a:p>
            <a:pPr algn="ctr">
              <a:lnSpc>
                <a:spcPct val="93000"/>
              </a:lnSpc>
              <a:buNone/>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en-US" sz="3992" b="0" strike="noStrike" spc="-1">
              <a:solidFill>
                <a:srgbClr val="000000"/>
              </a:solidFill>
              <a:latin typeface="Arial"/>
            </a:endParaRPr>
          </a:p>
        </p:txBody>
      </p:sp>
      <p:sp>
        <p:nvSpPr>
          <p:cNvPr id="7" name="PlaceHolder 2"/>
          <p:cNvSpPr>
            <a:spLocks noGrp="1"/>
          </p:cNvSpPr>
          <p:nvPr>
            <p:ph type="subTitle"/>
          </p:nvPr>
        </p:nvSpPr>
        <p:spPr>
          <a:xfrm>
            <a:off x="608256" y="1604188"/>
            <a:ext cx="10970813" cy="3977811"/>
          </a:xfrm>
          <a:prstGeom prst="rect">
            <a:avLst/>
          </a:prstGeom>
          <a:noFill/>
          <a:ln w="0">
            <a:noFill/>
          </a:ln>
        </p:spPr>
        <p:txBody>
          <a:bodyPr lIns="0" tIns="0" rIns="0" bIns="0" anchor="ctr">
            <a:noAutofit/>
          </a:bodyPr>
          <a:lstStyle>
            <a:lvl1pPr algn="ctr">
              <a:lnSpc>
                <a:spcPct val="93000"/>
              </a:lnSpc>
              <a:buNone/>
              <a:tabLst>
                <a:tab pos="0" algn="l"/>
                <a:tab pos="407260" algn="l"/>
                <a:tab pos="814847" algn="l"/>
                <a:tab pos="1222434" algn="l"/>
                <a:tab pos="1630021" algn="l"/>
                <a:tab pos="2037607" algn="l"/>
                <a:tab pos="2445194" algn="l"/>
                <a:tab pos="2852781" algn="l"/>
                <a:tab pos="3260368" algn="l"/>
                <a:tab pos="3667955" algn="l"/>
                <a:tab pos="4075542" algn="l"/>
                <a:tab pos="4483128" algn="l"/>
                <a:tab pos="4890715" algn="l"/>
                <a:tab pos="5298302" algn="l"/>
                <a:tab pos="5705889" algn="l"/>
                <a:tab pos="6113476" algn="l"/>
                <a:tab pos="6521062" algn="l"/>
                <a:tab pos="6928649" algn="l"/>
                <a:tab pos="7336236" algn="l"/>
                <a:tab pos="7743823" algn="l"/>
                <a:tab pos="8151410" algn="l"/>
              </a:tabLst>
              <a:defRPr/>
            </a:lvl1pPr>
          </a:lstStyle>
          <a:p>
            <a:pPr algn="ctr">
              <a:lnSpc>
                <a:spcPct val="93000"/>
              </a:lnSpc>
              <a:buNone/>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en-US" sz="2903" b="0" strike="noStrike" spc="-1">
              <a:solidFill>
                <a:srgbClr val="000000"/>
              </a:solidFill>
              <a:latin typeface="Arial"/>
            </a:endParaRPr>
          </a:p>
        </p:txBody>
      </p:sp>
      <p:sp>
        <p:nvSpPr>
          <p:cNvPr id="2" name="Date Placeholder 1">
            <a:extLst>
              <a:ext uri="{FF2B5EF4-FFF2-40B4-BE49-F238E27FC236}">
                <a16:creationId xmlns:a16="http://schemas.microsoft.com/office/drawing/2014/main" id="{B9455A92-0AA8-C0C2-B34C-5EA658C15D00}"/>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8AA32-1AF0-9247-BB5C-D603568FB4A3}" type="datetime3">
              <a:rPr lang="en-US" smtClean="0"/>
              <a:t>8 May 2024</a:t>
            </a:fld>
            <a:endParaRPr lang="en-US"/>
          </a:p>
        </p:txBody>
      </p:sp>
      <p:sp>
        <p:nvSpPr>
          <p:cNvPr id="3" name="Slide Number Placeholder 2">
            <a:extLst>
              <a:ext uri="{FF2B5EF4-FFF2-40B4-BE49-F238E27FC236}">
                <a16:creationId xmlns:a16="http://schemas.microsoft.com/office/drawing/2014/main" id="{ED54F210-DA1A-3E78-BF99-6CFB4A8EA7EA}"/>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spTree>
    <p:extLst>
      <p:ext uri="{BB962C8B-B14F-4D97-AF65-F5344CB8AC3E}">
        <p14:creationId xmlns:p14="http://schemas.microsoft.com/office/powerpoint/2010/main" val="3525455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8256" y="273352"/>
            <a:ext cx="8749395" cy="1143702"/>
          </a:xfrm>
          <a:prstGeom prst="rect">
            <a:avLst/>
          </a:prstGeom>
          <a:noFill/>
          <a:ln w="0">
            <a:noFill/>
          </a:ln>
        </p:spPr>
        <p:txBody>
          <a:bodyPr lIns="0" tIns="0" rIns="0" bIns="0" anchor="ctr">
            <a:noAutofit/>
          </a:bodyPr>
          <a:lstStyle>
            <a:lvl1pPr algn="ctr">
              <a:lnSpc>
                <a:spcPct val="93000"/>
              </a:lnSpc>
              <a:buNone/>
              <a:tabLst>
                <a:tab pos="0" algn="l"/>
                <a:tab pos="407260" algn="l"/>
                <a:tab pos="814847" algn="l"/>
                <a:tab pos="1222434" algn="l"/>
                <a:tab pos="1630021" algn="l"/>
                <a:tab pos="2037607" algn="l"/>
                <a:tab pos="2445194" algn="l"/>
                <a:tab pos="2852781" algn="l"/>
                <a:tab pos="3260368" algn="l"/>
                <a:tab pos="3667955" algn="l"/>
                <a:tab pos="4075542" algn="l"/>
                <a:tab pos="4483128" algn="l"/>
                <a:tab pos="4890715" algn="l"/>
                <a:tab pos="5298302" algn="l"/>
                <a:tab pos="5705889" algn="l"/>
                <a:tab pos="6113476" algn="l"/>
                <a:tab pos="6521062" algn="l"/>
                <a:tab pos="6928649" algn="l"/>
                <a:tab pos="7336236" algn="l"/>
                <a:tab pos="7743823" algn="l"/>
                <a:tab pos="8151410" algn="l"/>
              </a:tabLst>
              <a:defRPr/>
            </a:lvl1pPr>
          </a:lstStyle>
          <a:p>
            <a:pPr algn="ctr">
              <a:lnSpc>
                <a:spcPct val="93000"/>
              </a:lnSpc>
              <a:buNone/>
              <a:tabLst>
                <a:tab pos="0" algn="l"/>
                <a:tab pos="448920" algn="l"/>
                <a:tab pos="898200" algn="l"/>
                <a:tab pos="1347480" algn="l"/>
                <a:tab pos="1796760" algn="l"/>
                <a:tab pos="2246040" algn="l"/>
                <a:tab pos="2695320" algn="l"/>
                <a:tab pos="3144600" algn="l"/>
                <a:tab pos="3593880" algn="l"/>
                <a:tab pos="4043160" algn="l"/>
                <a:tab pos="4492440" algn="l"/>
                <a:tab pos="4941720" algn="l"/>
                <a:tab pos="5391000" algn="l"/>
                <a:tab pos="5840280" algn="l"/>
                <a:tab pos="6289560" algn="l"/>
                <a:tab pos="6738840" algn="l"/>
                <a:tab pos="7188120" algn="l"/>
                <a:tab pos="7637400" algn="l"/>
                <a:tab pos="8086680" algn="l"/>
                <a:tab pos="8535960" algn="l"/>
                <a:tab pos="8985240" algn="l"/>
              </a:tabLst>
            </a:pPr>
            <a:endParaRPr lang="en-US" sz="3992" b="0" strike="noStrike" spc="-1">
              <a:solidFill>
                <a:srgbClr val="000000"/>
              </a:solidFill>
              <a:latin typeface="Arial"/>
            </a:endParaRPr>
          </a:p>
        </p:txBody>
      </p:sp>
      <p:sp>
        <p:nvSpPr>
          <p:cNvPr id="9" name="PlaceHolder 2"/>
          <p:cNvSpPr>
            <a:spLocks noGrp="1"/>
          </p:cNvSpPr>
          <p:nvPr>
            <p:ph/>
          </p:nvPr>
        </p:nvSpPr>
        <p:spPr>
          <a:xfrm>
            <a:off x="608256" y="1604188"/>
            <a:ext cx="10970813" cy="3977811"/>
          </a:xfrm>
          <a:prstGeom prst="rect">
            <a:avLst/>
          </a:prstGeom>
          <a:noFill/>
          <a:ln w="0">
            <a:noFill/>
          </a:ln>
        </p:spPr>
        <p:txBody>
          <a:bodyPr lIns="0" tIns="0" rIns="0" bIns="0" anchor="t">
            <a:noAutofit/>
          </a:bodyPr>
          <a:lstStyle>
            <a:lvl1pPr marL="391584">
              <a:lnSpc>
                <a:spcPct val="93000"/>
              </a:lnSpc>
              <a:spcAft>
                <a:spcPts val="1291"/>
              </a:spcAft>
              <a:buNone/>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defRPr/>
            </a:lvl1pPr>
          </a:lstStyle>
          <a:p>
            <a:pPr marL="431640">
              <a:lnSpc>
                <a:spcPct val="93000"/>
              </a:lnSpc>
              <a:spcAft>
                <a:spcPts val="1423"/>
              </a:spcAft>
              <a:buNone/>
              <a:tabLst>
                <a:tab pos="17280" algn="l"/>
                <a:tab pos="466560" algn="l"/>
                <a:tab pos="915840" algn="l"/>
                <a:tab pos="1365120" algn="l"/>
                <a:tab pos="1814400" algn="l"/>
                <a:tab pos="2263680" algn="l"/>
                <a:tab pos="2712960" algn="l"/>
                <a:tab pos="3162240" algn="l"/>
                <a:tab pos="3611520" algn="l"/>
                <a:tab pos="4060800" algn="l"/>
                <a:tab pos="4510080" algn="l"/>
                <a:tab pos="4959000" algn="l"/>
                <a:tab pos="5408280" algn="l"/>
                <a:tab pos="5857560" algn="l"/>
                <a:tab pos="6306840" algn="l"/>
                <a:tab pos="6756120" algn="l"/>
                <a:tab pos="7205400" algn="l"/>
                <a:tab pos="7654680" algn="l"/>
                <a:tab pos="8103960" algn="l"/>
                <a:tab pos="8553240" algn="l"/>
              </a:tabLst>
            </a:pPr>
            <a:endParaRPr lang="en-US" sz="2540" b="0" strike="noStrike" spc="-1">
              <a:solidFill>
                <a:srgbClr val="000000"/>
              </a:solidFill>
              <a:latin typeface="Arial"/>
            </a:endParaRPr>
          </a:p>
        </p:txBody>
      </p:sp>
      <p:sp>
        <p:nvSpPr>
          <p:cNvPr id="2" name="Date Placeholder 1">
            <a:extLst>
              <a:ext uri="{FF2B5EF4-FFF2-40B4-BE49-F238E27FC236}">
                <a16:creationId xmlns:a16="http://schemas.microsoft.com/office/drawing/2014/main" id="{3D54A4E8-DACC-029C-05D9-4D9F1E9DD700}"/>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E69431-E17B-9945-9E6A-21F20F5765E9}" type="datetime3">
              <a:rPr lang="en-US" smtClean="0"/>
              <a:t>8 May 2024</a:t>
            </a:fld>
            <a:endParaRPr lang="en-US"/>
          </a:p>
        </p:txBody>
      </p:sp>
      <p:sp>
        <p:nvSpPr>
          <p:cNvPr id="3" name="Slide Number Placeholder 2">
            <a:extLst>
              <a:ext uri="{FF2B5EF4-FFF2-40B4-BE49-F238E27FC236}">
                <a16:creationId xmlns:a16="http://schemas.microsoft.com/office/drawing/2014/main" id="{1898B039-CBD8-6B18-AAFB-E0D0DC089F5E}"/>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spTree>
    <p:extLst>
      <p:ext uri="{BB962C8B-B14F-4D97-AF65-F5344CB8AC3E}">
        <p14:creationId xmlns:p14="http://schemas.microsoft.com/office/powerpoint/2010/main" val="40091001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image" Target="../media/image2.png"/><Relationship Id="rId4" Type="http://schemas.openxmlformats.org/officeDocument/2006/relationships/slideLayout" Target="../slideLayouts/slideLayout6.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1000">
            <a:extLst>
              <a:ext uri="{FF2B5EF4-FFF2-40B4-BE49-F238E27FC236}">
                <a16:creationId xmlns:a16="http://schemas.microsoft.com/office/drawing/2014/main" id="{66CE1EDE-FD7C-774B-B999-82F7B97237B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Date Placeholder 1">
            <a:extLst>
              <a:ext uri="{FF2B5EF4-FFF2-40B4-BE49-F238E27FC236}">
                <a16:creationId xmlns:a16="http://schemas.microsoft.com/office/drawing/2014/main" id="{FE9750D9-1684-B64B-B689-A9A464C86B90}"/>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0BD6C2-E2B0-8A4E-A029-73949E725F05}" type="datetime3">
              <a:rPr lang="en-US" smtClean="0"/>
              <a:t>8 May 2024</a:t>
            </a:fld>
            <a:endParaRPr lang="en-US"/>
          </a:p>
        </p:txBody>
      </p:sp>
      <p:sp>
        <p:nvSpPr>
          <p:cNvPr id="3" name="Slide Number Placeholder 2">
            <a:extLst>
              <a:ext uri="{FF2B5EF4-FFF2-40B4-BE49-F238E27FC236}">
                <a16:creationId xmlns:a16="http://schemas.microsoft.com/office/drawing/2014/main" id="{305DCCF2-A6A5-EA46-A138-96427428B64F}"/>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pic>
        <p:nvPicPr>
          <p:cNvPr id="7" name="Picture 1" descr="part1">
            <a:extLst>
              <a:ext uri="{FF2B5EF4-FFF2-40B4-BE49-F238E27FC236}">
                <a16:creationId xmlns:a16="http://schemas.microsoft.com/office/drawing/2014/main" id="{C4B4FEEF-5AA6-D5EE-DE71-9A67BAF0D22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64985" y="6377921"/>
            <a:ext cx="3062030" cy="40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a:extLst>
              <a:ext uri="{FF2B5EF4-FFF2-40B4-BE49-F238E27FC236}">
                <a16:creationId xmlns:a16="http://schemas.microsoft.com/office/drawing/2014/main" id="{49C0CB64-CC08-E078-CD62-A679CF8DC01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884010" y="87765"/>
            <a:ext cx="1180954" cy="69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2" r:id="rId1"/>
    <p:sldLayoutId id="2147483671" r:id="rId2"/>
  </p:sldLayoutIdLst>
  <p:hf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3DF0C479-FE61-3E47-9E6F-3B24C7D10FD0}"/>
              </a:ext>
            </a:extLst>
          </p:cNvPr>
          <p:cNvSpPr>
            <a:spLocks noGrp="1"/>
          </p:cNvSpPr>
          <p:nvPr>
            <p:ph type="dt" sz="half" idx="2"/>
          </p:nvPr>
        </p:nvSpPr>
        <p:spPr>
          <a:xfrm>
            <a:off x="0" y="647826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679F51-AFF2-984E-A3E8-3EE90BC439B6}" type="datetime3">
              <a:rPr lang="en-US" smtClean="0"/>
              <a:t>8 May 2024</a:t>
            </a:fld>
            <a:endParaRPr lang="en-US"/>
          </a:p>
        </p:txBody>
      </p:sp>
      <p:sp>
        <p:nvSpPr>
          <p:cNvPr id="5" name="Slide Number Placeholder 2">
            <a:extLst>
              <a:ext uri="{FF2B5EF4-FFF2-40B4-BE49-F238E27FC236}">
                <a16:creationId xmlns:a16="http://schemas.microsoft.com/office/drawing/2014/main" id="{E93DFFA7-C604-194A-8E38-CDCC20488EE1}"/>
              </a:ext>
            </a:extLst>
          </p:cNvPr>
          <p:cNvSpPr>
            <a:spLocks noGrp="1"/>
          </p:cNvSpPr>
          <p:nvPr>
            <p:ph type="sldNum" sz="quarter" idx="4"/>
          </p:nvPr>
        </p:nvSpPr>
        <p:spPr>
          <a:xfrm>
            <a:off x="9448800" y="647827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SEA - </a:t>
            </a:r>
            <a:fld id="{1B5D8CFD-37D9-8A41-B2FC-209452CD0164}" type="slidenum">
              <a:rPr lang="en-US" smtClean="0"/>
              <a:t>‹#›</a:t>
            </a:fld>
            <a:endParaRPr lang="en-US" dirty="0"/>
          </a:p>
        </p:txBody>
      </p:sp>
      <p:pic>
        <p:nvPicPr>
          <p:cNvPr id="10" name="Picture 1000">
            <a:extLst>
              <a:ext uri="{FF2B5EF4-FFF2-40B4-BE49-F238E27FC236}">
                <a16:creationId xmlns:a16="http://schemas.microsoft.com/office/drawing/2014/main" id="{45386333-CC27-DC4F-A281-621360743CC5}"/>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part1">
            <a:extLst>
              <a:ext uri="{FF2B5EF4-FFF2-40B4-BE49-F238E27FC236}">
                <a16:creationId xmlns:a16="http://schemas.microsoft.com/office/drawing/2014/main" id="{109E71C9-28D6-B762-C87C-63C4A1F5A323}"/>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564985" y="6377921"/>
            <a:ext cx="3062030" cy="403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E5D58C5D-1436-1582-B894-FCCBF0314723}"/>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0884010" y="87765"/>
            <a:ext cx="1180954" cy="691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67238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80" r:id="rId5"/>
    <p:sldLayoutId id="2147483681" r:id="rId6"/>
    <p:sldLayoutId id="2147483682" r:id="rId7"/>
  </p:sldLayoutIdLst>
  <p:hf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iso-terms.sanaregistry.org/r/terms/&#8203;" TargetMode="External"/><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public.ccsds.org/polls"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sanaregistry.org/r/wg/" TargetMode="External"/><Relationship Id="rId2" Type="http://schemas.openxmlformats.org/officeDocument/2006/relationships/hyperlink" Target="https://sanaregistry.org/r/areas/" TargetMode="Externa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77955" y="2123230"/>
            <a:ext cx="5991180" cy="3477875"/>
          </a:xfrm>
          <a:prstGeom prst="rect">
            <a:avLst/>
          </a:prstGeom>
          <a:noFill/>
        </p:spPr>
        <p:txBody>
          <a:bodyPr wrap="square" rtlCol="0">
            <a:spAutoFit/>
          </a:bodyPr>
          <a:lstStyle/>
          <a:p>
            <a:r>
              <a:rPr lang="en-US" sz="2800" dirty="0"/>
              <a:t>Systems Engineering Area (SEA)</a:t>
            </a:r>
          </a:p>
          <a:p>
            <a:r>
              <a:rPr lang="en-US" sz="2800" dirty="0"/>
              <a:t>Area Report </a:t>
            </a:r>
          </a:p>
          <a:p>
            <a:endParaRPr lang="en-US" sz="2800" dirty="0"/>
          </a:p>
          <a:p>
            <a:r>
              <a:rPr lang="en-US" sz="2800" dirty="0"/>
              <a:t>Spring 2024 Meetings</a:t>
            </a:r>
          </a:p>
          <a:p>
            <a:endParaRPr lang="en-US" sz="2800" dirty="0"/>
          </a:p>
          <a:p>
            <a:r>
              <a:rPr lang="en-US" b="0" dirty="0"/>
              <a:t>Peter Shames (Area Director)</a:t>
            </a:r>
          </a:p>
          <a:p>
            <a:r>
              <a:rPr lang="en-US" b="0" dirty="0"/>
              <a:t>Hiroshi Takeuchi (Deputy Area Director)</a:t>
            </a:r>
          </a:p>
          <a:p>
            <a:endParaRPr lang="en-US" b="0" dirty="0"/>
          </a:p>
          <a:p>
            <a:endParaRPr lang="en-US" b="0" dirty="0"/>
          </a:p>
          <a:p>
            <a:r>
              <a:rPr lang="en-US" dirty="0"/>
              <a:t>May 2024 – CESG Meeting</a:t>
            </a:r>
          </a:p>
        </p:txBody>
      </p:sp>
      <p:sp>
        <p:nvSpPr>
          <p:cNvPr id="2" name="Date Placeholder 1">
            <a:extLst>
              <a:ext uri="{FF2B5EF4-FFF2-40B4-BE49-F238E27FC236}">
                <a16:creationId xmlns:a16="http://schemas.microsoft.com/office/drawing/2014/main" id="{D60C82AB-E943-844F-792E-38EC05118F45}"/>
              </a:ext>
            </a:extLst>
          </p:cNvPr>
          <p:cNvSpPr>
            <a:spLocks noGrp="1"/>
          </p:cNvSpPr>
          <p:nvPr>
            <p:ph type="dt" sz="half" idx="2"/>
          </p:nvPr>
        </p:nvSpPr>
        <p:spPr/>
        <p:txBody>
          <a:bodyPr/>
          <a:lstStyle/>
          <a:p>
            <a:fld id="{F52DDC14-5738-E74E-8844-64B8656DCA2C}" type="datetime3">
              <a:rPr lang="en-US" smtClean="0"/>
              <a:t>8 May 2024</a:t>
            </a:fld>
            <a:endParaRPr lang="en-US"/>
          </a:p>
        </p:txBody>
      </p:sp>
      <p:sp>
        <p:nvSpPr>
          <p:cNvPr id="4" name="Slide Number Placeholder 3">
            <a:extLst>
              <a:ext uri="{FF2B5EF4-FFF2-40B4-BE49-F238E27FC236}">
                <a16:creationId xmlns:a16="http://schemas.microsoft.com/office/drawing/2014/main" id="{F7BABF0A-9294-34C6-7D64-3CC5269B0C30}"/>
              </a:ext>
            </a:extLst>
          </p:cNvPr>
          <p:cNvSpPr>
            <a:spLocks noGrp="1"/>
          </p:cNvSpPr>
          <p:nvPr>
            <p:ph type="sldNum" sz="quarter" idx="4"/>
          </p:nvPr>
        </p:nvSpPr>
        <p:spPr/>
        <p:txBody>
          <a:bodyPr/>
          <a:lstStyle/>
          <a:p>
            <a:r>
              <a:rPr lang="en-US"/>
              <a:t>SEA - </a:t>
            </a:r>
            <a:fld id="{1B5D8CFD-37D9-8A41-B2FC-209452CD0164}"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6AB03-480B-4742-9553-9D36A3194D64}"/>
              </a:ext>
            </a:extLst>
          </p:cNvPr>
          <p:cNvSpPr>
            <a:spLocks noGrp="1"/>
          </p:cNvSpPr>
          <p:nvPr>
            <p:ph type="title"/>
          </p:nvPr>
        </p:nvSpPr>
        <p:spPr/>
        <p:txBody>
          <a:bodyPr/>
          <a:lstStyle/>
          <a:p>
            <a:r>
              <a:rPr lang="en-US" dirty="0">
                <a:solidFill>
                  <a:srgbClr val="0099A6"/>
                </a:solidFill>
              </a:rPr>
              <a:t>Delta-DOR Executive Summary (I)</a:t>
            </a:r>
          </a:p>
        </p:txBody>
      </p:sp>
      <p:sp>
        <p:nvSpPr>
          <p:cNvPr id="3" name="Content Placeholder 2">
            <a:extLst>
              <a:ext uri="{FF2B5EF4-FFF2-40B4-BE49-F238E27FC236}">
                <a16:creationId xmlns:a16="http://schemas.microsoft.com/office/drawing/2014/main" id="{4C9735EC-D4A5-5D4A-A5E4-8BAB66FFE8D1}"/>
              </a:ext>
            </a:extLst>
          </p:cNvPr>
          <p:cNvSpPr>
            <a:spLocks noGrp="1"/>
          </p:cNvSpPr>
          <p:nvPr>
            <p:ph idx="1"/>
          </p:nvPr>
        </p:nvSpPr>
        <p:spPr>
          <a:xfrm>
            <a:off x="2064668" y="1052736"/>
            <a:ext cx="8135788" cy="5544616"/>
          </a:xfrm>
        </p:spPr>
        <p:txBody>
          <a:bodyPr/>
          <a:lstStyle/>
          <a:p>
            <a:pPr marL="0" indent="0">
              <a:buNone/>
            </a:pPr>
            <a:endParaRPr lang="en-US" sz="1600" dirty="0"/>
          </a:p>
          <a:p>
            <a:pPr marL="0" indent="0">
              <a:buNone/>
            </a:pPr>
            <a:r>
              <a:rPr lang="en-US" dirty="0"/>
              <a:t>Achievements for this meeting cycle: </a:t>
            </a:r>
          </a:p>
          <a:p>
            <a:pPr lvl="1">
              <a:spcBef>
                <a:spcPts val="1200"/>
              </a:spcBef>
            </a:pPr>
            <a:r>
              <a:rPr lang="en-US" sz="1400" dirty="0"/>
              <a:t>Delta-DOR MB Ops: Discussion within WG continues</a:t>
            </a:r>
          </a:p>
          <a:p>
            <a:pPr lvl="1">
              <a:spcBef>
                <a:spcPts val="1200"/>
              </a:spcBef>
            </a:pPr>
            <a:r>
              <a:rPr lang="en-US" sz="1400" dirty="0"/>
              <a:t>Discussion about update of DDOR GB</a:t>
            </a:r>
          </a:p>
          <a:p>
            <a:pPr lvl="1">
              <a:spcBef>
                <a:spcPts val="1200"/>
              </a:spcBef>
            </a:pPr>
            <a:r>
              <a:rPr lang="en-US" sz="1400" dirty="0"/>
              <a:t>Cross support activities reviewed, plan for future effort on this</a:t>
            </a:r>
          </a:p>
          <a:p>
            <a:pPr lvl="1">
              <a:spcBef>
                <a:spcPts val="1200"/>
              </a:spcBef>
            </a:pPr>
            <a:r>
              <a:rPr lang="en-US" sz="1400" dirty="0"/>
              <a:t>Exchange of quasar flux information (passes by the various Agencies) continues</a:t>
            </a:r>
          </a:p>
          <a:p>
            <a:pPr lvl="1">
              <a:spcBef>
                <a:spcPts val="1200"/>
              </a:spcBef>
            </a:pPr>
            <a:r>
              <a:rPr lang="en-US" sz="1400" dirty="0"/>
              <a:t>Technical discussions (e.g. Solar plasma effects on data quality)</a:t>
            </a:r>
          </a:p>
          <a:p>
            <a:pPr lvl="1">
              <a:spcBef>
                <a:spcPts val="1200"/>
              </a:spcBef>
            </a:pPr>
            <a:r>
              <a:rPr lang="en-US" sz="1400" dirty="0"/>
              <a:t>PN DOR tests are complete, forwarded to RFM</a:t>
            </a:r>
          </a:p>
          <a:p>
            <a:pPr lvl="1">
              <a:spcBef>
                <a:spcPts val="1200"/>
              </a:spcBef>
            </a:pPr>
            <a:endParaRPr lang="en-US" sz="1600" dirty="0"/>
          </a:p>
          <a:p>
            <a:pPr marL="0" indent="0">
              <a:buNone/>
            </a:pPr>
            <a:r>
              <a:rPr lang="en-US" dirty="0"/>
              <a:t>Main issues:</a:t>
            </a:r>
          </a:p>
          <a:p>
            <a:pPr lvl="1">
              <a:spcBef>
                <a:spcPts val="1200"/>
              </a:spcBef>
            </a:pPr>
            <a:r>
              <a:rPr lang="en-US" sz="1400" dirty="0"/>
              <a:t>RFM will publish new PN DOR tones when they assemble the next tranche of updates to their 401 document</a:t>
            </a:r>
            <a:r>
              <a:rPr lang="en-GB" sz="1400" dirty="0"/>
              <a:t> </a:t>
            </a:r>
            <a:endParaRPr lang="en-GB" altLang="en-US" sz="1400" dirty="0"/>
          </a:p>
          <a:p>
            <a:pPr lvl="1"/>
            <a:endParaRPr lang="en-US" sz="1400" dirty="0"/>
          </a:p>
          <a:p>
            <a:endParaRPr lang="en-US" dirty="0"/>
          </a:p>
        </p:txBody>
      </p:sp>
      <p:sp>
        <p:nvSpPr>
          <p:cNvPr id="4" name="Date Placeholder 3">
            <a:extLst>
              <a:ext uri="{FF2B5EF4-FFF2-40B4-BE49-F238E27FC236}">
                <a16:creationId xmlns:a16="http://schemas.microsoft.com/office/drawing/2014/main" id="{AC6B8A6D-24B1-EAE0-D75D-23DAD947A4BB}"/>
              </a:ext>
            </a:extLst>
          </p:cNvPr>
          <p:cNvSpPr>
            <a:spLocks noGrp="1"/>
          </p:cNvSpPr>
          <p:nvPr>
            <p:ph type="dt" sz="half" idx="2"/>
          </p:nvPr>
        </p:nvSpPr>
        <p:spPr/>
        <p:txBody>
          <a:bodyPr/>
          <a:lstStyle/>
          <a:p>
            <a:fld id="{8BDE6768-2C31-2749-ABE5-A51BCF0E8E16}" type="datetime3">
              <a:rPr lang="en-US" smtClean="0"/>
              <a:t>8 May 2024</a:t>
            </a:fld>
            <a:endParaRPr lang="en-US"/>
          </a:p>
        </p:txBody>
      </p:sp>
      <p:sp>
        <p:nvSpPr>
          <p:cNvPr id="5" name="Slide Number Placeholder 4">
            <a:extLst>
              <a:ext uri="{FF2B5EF4-FFF2-40B4-BE49-F238E27FC236}">
                <a16:creationId xmlns:a16="http://schemas.microsoft.com/office/drawing/2014/main" id="{22F85634-D598-87C3-34BF-32B60136EA0F}"/>
              </a:ext>
            </a:extLst>
          </p:cNvPr>
          <p:cNvSpPr>
            <a:spLocks noGrp="1"/>
          </p:cNvSpPr>
          <p:nvPr>
            <p:ph type="sldNum" sz="quarter" idx="4"/>
          </p:nvPr>
        </p:nvSpPr>
        <p:spPr/>
        <p:txBody>
          <a:bodyPr/>
          <a:lstStyle/>
          <a:p>
            <a:r>
              <a:rPr lang="en-US"/>
              <a:t>SEA - </a:t>
            </a:r>
            <a:fld id="{1B5D8CFD-37D9-8A41-B2FC-209452CD0164}" type="slidenum">
              <a:rPr lang="en-US" smtClean="0"/>
              <a:t>10</a:t>
            </a:fld>
            <a:endParaRPr lang="en-US" dirty="0"/>
          </a:p>
        </p:txBody>
      </p:sp>
    </p:spTree>
    <p:extLst>
      <p:ext uri="{BB962C8B-B14F-4D97-AF65-F5344CB8AC3E}">
        <p14:creationId xmlns:p14="http://schemas.microsoft.com/office/powerpoint/2010/main" val="722428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6AB03-480B-4742-9553-9D36A3194D64}"/>
              </a:ext>
            </a:extLst>
          </p:cNvPr>
          <p:cNvSpPr>
            <a:spLocks noGrp="1"/>
          </p:cNvSpPr>
          <p:nvPr>
            <p:ph type="title"/>
          </p:nvPr>
        </p:nvSpPr>
        <p:spPr/>
        <p:txBody>
          <a:bodyPr/>
          <a:lstStyle/>
          <a:p>
            <a:r>
              <a:rPr lang="en-US" dirty="0">
                <a:solidFill>
                  <a:srgbClr val="0099A6"/>
                </a:solidFill>
              </a:rPr>
              <a:t>Delta-DOR Executive Summary (II)</a:t>
            </a:r>
          </a:p>
        </p:txBody>
      </p:sp>
      <p:sp>
        <p:nvSpPr>
          <p:cNvPr id="3" name="Content Placeholder 2">
            <a:extLst>
              <a:ext uri="{FF2B5EF4-FFF2-40B4-BE49-F238E27FC236}">
                <a16:creationId xmlns:a16="http://schemas.microsoft.com/office/drawing/2014/main" id="{4C9735EC-D4A5-5D4A-A5E4-8BAB66FFE8D1}"/>
              </a:ext>
            </a:extLst>
          </p:cNvPr>
          <p:cNvSpPr>
            <a:spLocks noGrp="1"/>
          </p:cNvSpPr>
          <p:nvPr>
            <p:ph idx="1"/>
          </p:nvPr>
        </p:nvSpPr>
        <p:spPr>
          <a:xfrm>
            <a:off x="2064668" y="1521660"/>
            <a:ext cx="8062664" cy="3707541"/>
          </a:xfrm>
        </p:spPr>
        <p:txBody>
          <a:bodyPr/>
          <a:lstStyle/>
          <a:p>
            <a:pPr marL="0" indent="0">
              <a:buNone/>
            </a:pPr>
            <a:r>
              <a:rPr lang="en-US" dirty="0"/>
              <a:t>Working Group Status:</a:t>
            </a:r>
          </a:p>
          <a:p>
            <a:pPr lvl="1">
              <a:spcBef>
                <a:spcPts val="1200"/>
              </a:spcBef>
            </a:pPr>
            <a:r>
              <a:rPr lang="en-US" sz="1800" dirty="0"/>
              <a:t>Status: active</a:t>
            </a:r>
          </a:p>
          <a:p>
            <a:pPr lvl="1">
              <a:spcBef>
                <a:spcPts val="1200"/>
              </a:spcBef>
            </a:pPr>
            <a:r>
              <a:rPr lang="en-US" sz="1800" dirty="0"/>
              <a:t>Three Projects in progress (2 MB, 1 BB) + 2 YBs (PNDOR)</a:t>
            </a:r>
          </a:p>
          <a:p>
            <a:pPr marL="0" indent="0">
              <a:spcBef>
                <a:spcPts val="1200"/>
              </a:spcBef>
              <a:buNone/>
            </a:pPr>
            <a:endParaRPr lang="en-US" dirty="0"/>
          </a:p>
          <a:p>
            <a:pPr marL="0" indent="0">
              <a:spcBef>
                <a:spcPts val="1200"/>
              </a:spcBef>
              <a:buNone/>
            </a:pPr>
            <a:r>
              <a:rPr lang="en-US" dirty="0"/>
              <a:t>Interaction with other WGs</a:t>
            </a:r>
          </a:p>
          <a:p>
            <a:pPr lvl="1">
              <a:spcBef>
                <a:spcPts val="1200"/>
              </a:spcBef>
            </a:pPr>
            <a:r>
              <a:rPr lang="en-US" sz="1800" dirty="0"/>
              <a:t>No joint activity with </a:t>
            </a:r>
            <a:r>
              <a:rPr lang="en-US" sz="1800" dirty="0" err="1"/>
              <a:t>RF&amp;Mod</a:t>
            </a:r>
            <a:r>
              <a:rPr lang="en-US" sz="1800" dirty="0"/>
              <a:t>, to continue at next meetings</a:t>
            </a:r>
          </a:p>
          <a:p>
            <a:pPr lvl="1">
              <a:spcBef>
                <a:spcPts val="1200"/>
              </a:spcBef>
            </a:pPr>
            <a:r>
              <a:rPr lang="en-US" sz="1800" dirty="0"/>
              <a:t>No joint activity with CSSM, to continue at next meetings</a:t>
            </a:r>
          </a:p>
          <a:p>
            <a:pPr lvl="1">
              <a:spcBef>
                <a:spcPts val="1200"/>
              </a:spcBef>
            </a:pPr>
            <a:r>
              <a:rPr lang="en-US" sz="1800" dirty="0"/>
              <a:t>No joint activity with NAV, is expected to continue at next meeting</a:t>
            </a:r>
          </a:p>
          <a:p>
            <a:pPr lvl="1"/>
            <a:endParaRPr lang="en-US" sz="1400" dirty="0"/>
          </a:p>
          <a:p>
            <a:endParaRPr lang="en-US" dirty="0"/>
          </a:p>
        </p:txBody>
      </p:sp>
      <p:sp>
        <p:nvSpPr>
          <p:cNvPr id="4" name="Date Placeholder 3">
            <a:extLst>
              <a:ext uri="{FF2B5EF4-FFF2-40B4-BE49-F238E27FC236}">
                <a16:creationId xmlns:a16="http://schemas.microsoft.com/office/drawing/2014/main" id="{B0E814E1-1DF7-3833-474C-BBFFB419B7E9}"/>
              </a:ext>
            </a:extLst>
          </p:cNvPr>
          <p:cNvSpPr>
            <a:spLocks noGrp="1"/>
          </p:cNvSpPr>
          <p:nvPr>
            <p:ph type="dt" sz="half" idx="2"/>
          </p:nvPr>
        </p:nvSpPr>
        <p:spPr/>
        <p:txBody>
          <a:bodyPr/>
          <a:lstStyle/>
          <a:p>
            <a:fld id="{9F3259B9-8FE9-B44B-882A-0CD43EEE1B40}" type="datetime3">
              <a:rPr lang="en-US" smtClean="0"/>
              <a:t>8 May 2024</a:t>
            </a:fld>
            <a:endParaRPr lang="en-US"/>
          </a:p>
        </p:txBody>
      </p:sp>
      <p:sp>
        <p:nvSpPr>
          <p:cNvPr id="5" name="Slide Number Placeholder 4">
            <a:extLst>
              <a:ext uri="{FF2B5EF4-FFF2-40B4-BE49-F238E27FC236}">
                <a16:creationId xmlns:a16="http://schemas.microsoft.com/office/drawing/2014/main" id="{CBBE006E-DED0-E582-CA42-967890394C40}"/>
              </a:ext>
            </a:extLst>
          </p:cNvPr>
          <p:cNvSpPr>
            <a:spLocks noGrp="1"/>
          </p:cNvSpPr>
          <p:nvPr>
            <p:ph type="sldNum" sz="quarter" idx="4"/>
          </p:nvPr>
        </p:nvSpPr>
        <p:spPr/>
        <p:txBody>
          <a:bodyPr/>
          <a:lstStyle/>
          <a:p>
            <a:r>
              <a:rPr lang="en-US"/>
              <a:t>SEA - </a:t>
            </a:r>
            <a:fld id="{1B5D8CFD-37D9-8A41-B2FC-209452CD0164}" type="slidenum">
              <a:rPr lang="en-US" smtClean="0"/>
              <a:t>11</a:t>
            </a:fld>
            <a:endParaRPr lang="en-US" dirty="0"/>
          </a:p>
        </p:txBody>
      </p:sp>
    </p:spTree>
    <p:extLst>
      <p:ext uri="{BB962C8B-B14F-4D97-AF65-F5344CB8AC3E}">
        <p14:creationId xmlns:p14="http://schemas.microsoft.com/office/powerpoint/2010/main" val="336578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4C9735EC-D4A5-5D4A-A5E4-8BAB66FFE8D1}"/>
              </a:ext>
            </a:extLst>
          </p:cNvPr>
          <p:cNvSpPr>
            <a:spLocks noGrp="1"/>
          </p:cNvSpPr>
          <p:nvPr>
            <p:ph idx="1"/>
          </p:nvPr>
        </p:nvSpPr>
        <p:spPr>
          <a:xfrm>
            <a:off x="1919536" y="1151550"/>
            <a:ext cx="8062664" cy="611197"/>
          </a:xfrm>
        </p:spPr>
        <p:txBody>
          <a:bodyPr/>
          <a:lstStyle/>
          <a:p>
            <a:pPr marL="0" indent="0">
              <a:spcBef>
                <a:spcPts val="1200"/>
              </a:spcBef>
              <a:buNone/>
            </a:pPr>
            <a:r>
              <a:rPr lang="en-US" dirty="0"/>
              <a:t>Planning (only approved projects):</a:t>
            </a:r>
          </a:p>
          <a:p>
            <a:pPr marL="0" indent="0">
              <a:spcBef>
                <a:spcPts val="1200"/>
              </a:spcBef>
              <a:buNone/>
            </a:pPr>
            <a:endParaRPr lang="en-US" dirty="0"/>
          </a:p>
        </p:txBody>
      </p:sp>
      <p:sp>
        <p:nvSpPr>
          <p:cNvPr id="8" name="Title 1">
            <a:extLst>
              <a:ext uri="{FF2B5EF4-FFF2-40B4-BE49-F238E27FC236}">
                <a16:creationId xmlns:a16="http://schemas.microsoft.com/office/drawing/2014/main" id="{5BC6AB03-480B-4742-9553-9D36A3194D64}"/>
              </a:ext>
            </a:extLst>
          </p:cNvPr>
          <p:cNvSpPr txBox="1">
            <a:spLocks/>
          </p:cNvSpPr>
          <p:nvPr/>
        </p:nvSpPr>
        <p:spPr bwMode="auto">
          <a:xfrm>
            <a:off x="2209800" y="304800"/>
            <a:ext cx="7772400" cy="914400"/>
          </a:xfrm>
          <a:prstGeom prst="rect">
            <a:avLst/>
          </a:prstGeom>
        </p:spPr>
        <p:txBody>
          <a:bodyPr/>
          <a:lstStyle>
            <a:lvl1pPr algn="ctr" eaLnBrk="0" hangingPunct="0">
              <a:lnSpc>
                <a:spcPct val="90000"/>
              </a:lnSpc>
              <a:defRPr sz="2500">
                <a:solidFill>
                  <a:srgbClr val="0099A6"/>
                </a:solidFill>
                <a:effectLst>
                  <a:outerShdw blurRad="38100" dist="38100" dir="2700000" algn="tl">
                    <a:srgbClr val="000000">
                      <a:alpha val="43137"/>
                    </a:srgbClr>
                  </a:outerShdw>
                </a:effectLst>
                <a:latin typeface="+mj-lt"/>
                <a:ea typeface="+mj-ea"/>
                <a:cs typeface="+mj-cs"/>
              </a:defRPr>
            </a:lvl1pPr>
            <a:lvl2pPr algn="ctr" eaLnBrk="0" hangingPunct="0">
              <a:lnSpc>
                <a:spcPct val="90000"/>
              </a:lnSpc>
              <a:defRPr sz="2500">
                <a:solidFill>
                  <a:schemeClr val="hlink"/>
                </a:solidFill>
              </a:defRPr>
            </a:lvl2pPr>
            <a:lvl3pPr algn="ctr" eaLnBrk="0" hangingPunct="0">
              <a:lnSpc>
                <a:spcPct val="90000"/>
              </a:lnSpc>
              <a:defRPr sz="2500">
                <a:solidFill>
                  <a:schemeClr val="hlink"/>
                </a:solidFill>
              </a:defRPr>
            </a:lvl3pPr>
            <a:lvl4pPr algn="ctr" eaLnBrk="0" hangingPunct="0">
              <a:lnSpc>
                <a:spcPct val="90000"/>
              </a:lnSpc>
              <a:defRPr sz="2500">
                <a:solidFill>
                  <a:schemeClr val="hlink"/>
                </a:solidFill>
              </a:defRPr>
            </a:lvl4pPr>
            <a:lvl5pPr algn="ctr" eaLnBrk="0" hangingPunct="0">
              <a:lnSpc>
                <a:spcPct val="90000"/>
              </a:lnSpc>
              <a:defRPr sz="2500">
                <a:solidFill>
                  <a:schemeClr val="hlink"/>
                </a:solidFill>
              </a:defRPr>
            </a:lvl5pPr>
            <a:lvl6pPr marL="457200" algn="ctr" eaLnBrk="0" fontAlgn="base" hangingPunct="0">
              <a:lnSpc>
                <a:spcPct val="90000"/>
              </a:lnSpc>
              <a:spcBef>
                <a:spcPct val="0"/>
              </a:spcBef>
              <a:spcAft>
                <a:spcPct val="0"/>
              </a:spcAft>
              <a:defRPr sz="2500">
                <a:solidFill>
                  <a:schemeClr val="hlink"/>
                </a:solidFill>
              </a:defRPr>
            </a:lvl6pPr>
            <a:lvl7pPr marL="914400" algn="ctr" eaLnBrk="0" fontAlgn="base" hangingPunct="0">
              <a:lnSpc>
                <a:spcPct val="90000"/>
              </a:lnSpc>
              <a:spcBef>
                <a:spcPct val="0"/>
              </a:spcBef>
              <a:spcAft>
                <a:spcPct val="0"/>
              </a:spcAft>
              <a:defRPr sz="2500">
                <a:solidFill>
                  <a:schemeClr val="hlink"/>
                </a:solidFill>
              </a:defRPr>
            </a:lvl7pPr>
            <a:lvl8pPr marL="1371600" algn="ctr" eaLnBrk="0" fontAlgn="base" hangingPunct="0">
              <a:lnSpc>
                <a:spcPct val="90000"/>
              </a:lnSpc>
              <a:spcBef>
                <a:spcPct val="0"/>
              </a:spcBef>
              <a:spcAft>
                <a:spcPct val="0"/>
              </a:spcAft>
              <a:defRPr sz="2500">
                <a:solidFill>
                  <a:schemeClr val="hlink"/>
                </a:solidFill>
              </a:defRPr>
            </a:lvl8pPr>
            <a:lvl9pPr marL="1828800" algn="ctr" eaLnBrk="0" fontAlgn="base" hangingPunct="0">
              <a:lnSpc>
                <a:spcPct val="90000"/>
              </a:lnSpc>
              <a:spcBef>
                <a:spcPct val="0"/>
              </a:spcBef>
              <a:spcAft>
                <a:spcPct val="0"/>
              </a:spcAft>
              <a:defRPr sz="2500">
                <a:solidFill>
                  <a:schemeClr val="hlink"/>
                </a:solidFill>
              </a:defRPr>
            </a:lvl9pPr>
          </a:lstStyle>
          <a:p>
            <a:r>
              <a:rPr lang="en-US" dirty="0"/>
              <a:t>Delta-DOR Executive Summary (III)</a:t>
            </a:r>
          </a:p>
        </p:txBody>
      </p:sp>
      <p:sp>
        <p:nvSpPr>
          <p:cNvPr id="10" name="Content Placeholder 2">
            <a:extLst>
              <a:ext uri="{FF2B5EF4-FFF2-40B4-BE49-F238E27FC236}">
                <a16:creationId xmlns:a16="http://schemas.microsoft.com/office/drawing/2014/main" id="{4C9735EC-D4A5-5D4A-A5E4-8BAB66FFE8D1}"/>
              </a:ext>
            </a:extLst>
          </p:cNvPr>
          <p:cNvSpPr>
            <a:spLocks noGrp="1"/>
          </p:cNvSpPr>
          <p:nvPr>
            <p:ph idx="1"/>
          </p:nvPr>
        </p:nvSpPr>
        <p:spPr>
          <a:xfrm>
            <a:off x="1919536" y="3944878"/>
            <a:ext cx="8062664" cy="611197"/>
          </a:xfrm>
        </p:spPr>
        <p:txBody>
          <a:bodyPr/>
          <a:lstStyle/>
          <a:p>
            <a:pPr marL="0" indent="0">
              <a:spcBef>
                <a:spcPts val="1200"/>
              </a:spcBef>
              <a:buNone/>
            </a:pPr>
            <a:r>
              <a:rPr lang="en-US" dirty="0"/>
              <a:t>Yellow Books:</a:t>
            </a:r>
          </a:p>
          <a:p>
            <a:pPr marL="0" indent="0">
              <a:spcBef>
                <a:spcPts val="1200"/>
              </a:spcBef>
              <a:buNone/>
            </a:pPr>
            <a:endParaRPr lang="en-US" dirty="0"/>
          </a:p>
          <a:p>
            <a:pPr marL="0" indent="0">
              <a:spcBef>
                <a:spcPts val="1200"/>
              </a:spcBef>
              <a:buNone/>
            </a:pPr>
            <a:endParaRPr lang="en-US" dirty="0"/>
          </a:p>
        </p:txBody>
      </p:sp>
      <p:pic>
        <p:nvPicPr>
          <p:cNvPr id="5" name="Picture 4">
            <a:extLst>
              <a:ext uri="{FF2B5EF4-FFF2-40B4-BE49-F238E27FC236}">
                <a16:creationId xmlns:a16="http://schemas.microsoft.com/office/drawing/2014/main" id="{6E220B4F-2D91-8728-0D08-345EFF0978F1}"/>
              </a:ext>
            </a:extLst>
          </p:cNvPr>
          <p:cNvPicPr>
            <a:picLocks noChangeAspect="1"/>
          </p:cNvPicPr>
          <p:nvPr/>
        </p:nvPicPr>
        <p:blipFill>
          <a:blip r:embed="rId2"/>
          <a:stretch>
            <a:fillRect/>
          </a:stretch>
        </p:blipFill>
        <p:spPr>
          <a:xfrm>
            <a:off x="2327964" y="4556074"/>
            <a:ext cx="7145545" cy="900226"/>
          </a:xfrm>
          <a:prstGeom prst="rect">
            <a:avLst/>
          </a:prstGeom>
        </p:spPr>
      </p:pic>
      <p:pic>
        <p:nvPicPr>
          <p:cNvPr id="4" name="Picture 3">
            <a:extLst>
              <a:ext uri="{FF2B5EF4-FFF2-40B4-BE49-F238E27FC236}">
                <a16:creationId xmlns:a16="http://schemas.microsoft.com/office/drawing/2014/main" id="{3D935A49-D6CC-B415-CDB8-9D1BFA3A10BB}"/>
              </a:ext>
            </a:extLst>
          </p:cNvPr>
          <p:cNvPicPr>
            <a:picLocks noChangeAspect="1"/>
          </p:cNvPicPr>
          <p:nvPr/>
        </p:nvPicPr>
        <p:blipFill>
          <a:blip r:embed="rId3"/>
          <a:stretch>
            <a:fillRect/>
          </a:stretch>
        </p:blipFill>
        <p:spPr>
          <a:xfrm>
            <a:off x="1128914" y="1762747"/>
            <a:ext cx="9543643" cy="2001096"/>
          </a:xfrm>
          <a:prstGeom prst="rect">
            <a:avLst/>
          </a:prstGeom>
        </p:spPr>
      </p:pic>
      <p:sp>
        <p:nvSpPr>
          <p:cNvPr id="2" name="Date Placeholder 1">
            <a:extLst>
              <a:ext uri="{FF2B5EF4-FFF2-40B4-BE49-F238E27FC236}">
                <a16:creationId xmlns:a16="http://schemas.microsoft.com/office/drawing/2014/main" id="{9A4E489D-7DA1-46A6-7C01-F44E0A414970}"/>
              </a:ext>
            </a:extLst>
          </p:cNvPr>
          <p:cNvSpPr>
            <a:spLocks noGrp="1"/>
          </p:cNvSpPr>
          <p:nvPr>
            <p:ph type="dt" sz="half" idx="12"/>
          </p:nvPr>
        </p:nvSpPr>
        <p:spPr/>
        <p:txBody>
          <a:bodyPr/>
          <a:lstStyle/>
          <a:p>
            <a:fld id="{3B48CB7E-9996-8A41-8B86-FA4F6CF5C058}" type="datetime3">
              <a:rPr lang="en-US" smtClean="0"/>
              <a:t>8 May 2024</a:t>
            </a:fld>
            <a:endParaRPr lang="en-US"/>
          </a:p>
        </p:txBody>
      </p:sp>
      <p:sp>
        <p:nvSpPr>
          <p:cNvPr id="3" name="Slide Number Placeholder 2">
            <a:extLst>
              <a:ext uri="{FF2B5EF4-FFF2-40B4-BE49-F238E27FC236}">
                <a16:creationId xmlns:a16="http://schemas.microsoft.com/office/drawing/2014/main" id="{A66EC5D0-581C-45B5-2F9F-FE0F68BDB4B4}"/>
              </a:ext>
            </a:extLst>
          </p:cNvPr>
          <p:cNvSpPr>
            <a:spLocks noGrp="1"/>
          </p:cNvSpPr>
          <p:nvPr>
            <p:ph type="sldNum" sz="quarter" idx="4"/>
          </p:nvPr>
        </p:nvSpPr>
        <p:spPr/>
        <p:txBody>
          <a:bodyPr/>
          <a:lstStyle/>
          <a:p>
            <a:r>
              <a:rPr lang="en-US"/>
              <a:t>SEA - </a:t>
            </a:r>
            <a:fld id="{1B5D8CFD-37D9-8A41-B2FC-209452CD0164}"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247426" y="995422"/>
            <a:ext cx="11944574" cy="53358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a:lnSpc>
                <a:spcPct val="120000"/>
              </a:lnSpc>
              <a:buClr>
                <a:srgbClr val="000000"/>
              </a:buClr>
              <a:buSzPct val="95000"/>
            </a:pPr>
            <a:r>
              <a:rPr lang="en-US" dirty="0"/>
              <a:t>Achievements</a:t>
            </a:r>
          </a:p>
          <a:p>
            <a:pPr marL="747713" lvl="1" indent="-290513">
              <a:lnSpc>
                <a:spcPct val="120000"/>
              </a:lnSpc>
              <a:buClr>
                <a:srgbClr val="000000"/>
              </a:buClr>
              <a:buSzPct val="95000"/>
              <a:buFont typeface="ArialMT" charset="0"/>
              <a:buChar char="•"/>
            </a:pPr>
            <a:r>
              <a:rPr lang="en-US" b="0" dirty="0"/>
              <a:t>Progress on the new </a:t>
            </a:r>
            <a:r>
              <a:rPr lang="en-US" dirty="0">
                <a:solidFill>
                  <a:schemeClr val="accent1">
                    <a:lumMod val="75000"/>
                  </a:schemeClr>
                </a:solidFill>
              </a:rPr>
              <a:t>Blue Book </a:t>
            </a:r>
            <a:r>
              <a:rPr lang="en-US" b="0" dirty="0"/>
              <a:t>project ‘’</a:t>
            </a:r>
            <a:r>
              <a:rPr lang="en-US" dirty="0"/>
              <a:t>Time Transfer, Clock Correlation, and Clock Synchronization Protocols’’.</a:t>
            </a:r>
            <a:endParaRPr lang="en-US" b="0" dirty="0"/>
          </a:p>
          <a:p>
            <a:pPr marL="747713" lvl="1" indent="-290513">
              <a:lnSpc>
                <a:spcPct val="120000"/>
              </a:lnSpc>
              <a:buClr>
                <a:srgbClr val="000000"/>
              </a:buClr>
              <a:buSzPct val="95000"/>
              <a:buFont typeface="ArialMT" charset="0"/>
              <a:buChar char="•"/>
            </a:pPr>
            <a:r>
              <a:rPr lang="en-US" b="0" dirty="0"/>
              <a:t>All Final Action Items implemented for the </a:t>
            </a:r>
            <a:r>
              <a:rPr lang="en-US" dirty="0">
                <a:solidFill>
                  <a:schemeClr val="accent2"/>
                </a:solidFill>
              </a:rPr>
              <a:t>Green Book</a:t>
            </a:r>
            <a:r>
              <a:rPr lang="en-US" b="0" dirty="0">
                <a:solidFill>
                  <a:schemeClr val="accent2"/>
                </a:solidFill>
              </a:rPr>
              <a:t> </a:t>
            </a:r>
            <a:r>
              <a:rPr lang="en-US" b="0" dirty="0"/>
              <a:t>and</a:t>
            </a:r>
            <a:r>
              <a:rPr lang="en-US" b="0" dirty="0">
                <a:solidFill>
                  <a:schemeClr val="accent2"/>
                </a:solidFill>
              </a:rPr>
              <a:t> </a:t>
            </a:r>
            <a:r>
              <a:rPr lang="en-US" b="0" dirty="0"/>
              <a:t>re-submitted.</a:t>
            </a:r>
          </a:p>
          <a:p>
            <a:pPr marL="742950" lvl="1" indent="-285750">
              <a:lnSpc>
                <a:spcPct val="120000"/>
              </a:lnSpc>
              <a:buClr>
                <a:srgbClr val="000000"/>
              </a:buClr>
              <a:buSzPct val="95000"/>
              <a:buFont typeface="Arial" panose="020B0604020202020204" pitchFamily="34" charset="0"/>
              <a:buChar char="•"/>
            </a:pPr>
            <a:r>
              <a:rPr lang="en-GB" b="0" dirty="0"/>
              <a:t>Completed </a:t>
            </a:r>
            <a:r>
              <a:rPr lang="en-GB" dirty="0">
                <a:solidFill>
                  <a:srgbClr val="FF00A8"/>
                </a:solidFill>
              </a:rPr>
              <a:t>Pink Sheets </a:t>
            </a:r>
            <a:r>
              <a:rPr lang="en-GB" b="0" dirty="0"/>
              <a:t>revision for the </a:t>
            </a:r>
            <a:r>
              <a:rPr lang="en-GB" dirty="0"/>
              <a:t>Time Code Formats </a:t>
            </a:r>
            <a:r>
              <a:rPr lang="en-GB" dirty="0">
                <a:solidFill>
                  <a:schemeClr val="accent1">
                    <a:lumMod val="75000"/>
                  </a:schemeClr>
                </a:solidFill>
              </a:rPr>
              <a:t>Blue Book </a:t>
            </a:r>
            <a:r>
              <a:rPr lang="en-GB" b="0" dirty="0"/>
              <a:t>and reached consensus with AD comments. </a:t>
            </a:r>
            <a:endParaRPr lang="en-US" b="0" dirty="0"/>
          </a:p>
          <a:p>
            <a:pPr marL="742950" lvl="1" indent="-285750">
              <a:lnSpc>
                <a:spcPct val="120000"/>
              </a:lnSpc>
              <a:buClr>
                <a:srgbClr val="000000"/>
              </a:buClr>
              <a:buSzPct val="95000"/>
              <a:buFont typeface="Arial" panose="020B0604020202020204" pitchFamily="34" charset="0"/>
              <a:buChar char="•"/>
            </a:pPr>
            <a:r>
              <a:rPr lang="en-US" b="0" dirty="0"/>
              <a:t>Completed the review of the </a:t>
            </a:r>
            <a:r>
              <a:rPr lang="en-US" dirty="0" err="1"/>
              <a:t>L</a:t>
            </a:r>
            <a:r>
              <a:rPr lang="en-US" b="0" dirty="0" err="1"/>
              <a:t>una</a:t>
            </a:r>
            <a:r>
              <a:rPr lang="en-US" dirty="0" err="1"/>
              <a:t>N</a:t>
            </a:r>
            <a:r>
              <a:rPr lang="en-US" b="0" dirty="0" err="1"/>
              <a:t>et</a:t>
            </a:r>
            <a:r>
              <a:rPr lang="en-US" b="0" dirty="0"/>
              <a:t> </a:t>
            </a:r>
            <a:r>
              <a:rPr lang="en-US" dirty="0"/>
              <a:t>I</a:t>
            </a:r>
            <a:r>
              <a:rPr lang="en-US" b="0" dirty="0"/>
              <a:t>nteroperability </a:t>
            </a:r>
            <a:r>
              <a:rPr lang="en-US" dirty="0"/>
              <a:t>S</a:t>
            </a:r>
            <a:r>
              <a:rPr lang="en-US" b="0" dirty="0"/>
              <a:t>pecification Document (</a:t>
            </a:r>
            <a:r>
              <a:rPr lang="en-US" dirty="0"/>
              <a:t>LNIS</a:t>
            </a:r>
            <a:r>
              <a:rPr lang="en-US" b="0" dirty="0"/>
              <a:t>) v5 and identified some RIDs and areas of potential overlap with the project </a:t>
            </a:r>
            <a:r>
              <a:rPr lang="en-US" dirty="0">
                <a:solidFill>
                  <a:schemeClr val="accent1">
                    <a:lumMod val="75000"/>
                  </a:schemeClr>
                </a:solidFill>
              </a:rPr>
              <a:t>Blue Book </a:t>
            </a:r>
            <a:r>
              <a:rPr lang="en-US" dirty="0"/>
              <a:t>‘’Time Transfer, Clock Correlation, and Clock Synchronization Protocols’’.</a:t>
            </a:r>
          </a:p>
          <a:p>
            <a:pPr>
              <a:lnSpc>
                <a:spcPct val="120000"/>
              </a:lnSpc>
            </a:pPr>
            <a:endParaRPr lang="en-US" dirty="0"/>
          </a:p>
          <a:p>
            <a:pPr>
              <a:lnSpc>
                <a:spcPct val="120000"/>
              </a:lnSpc>
            </a:pPr>
            <a:r>
              <a:rPr lang="en-US" dirty="0"/>
              <a:t>Interaction with other WGs</a:t>
            </a:r>
            <a:endParaRPr lang="en-US" sz="2200" dirty="0"/>
          </a:p>
          <a:p>
            <a:pPr marL="742950" lvl="1" indent="-285750">
              <a:lnSpc>
                <a:spcPct val="120000"/>
              </a:lnSpc>
              <a:buFont typeface="Arial" panose="020B0604020202020204" pitchFamily="34" charset="0"/>
              <a:buChar char="•"/>
            </a:pPr>
            <a:r>
              <a:rPr lang="en-US" b="0" dirty="0"/>
              <a:t>Nothing to report. </a:t>
            </a:r>
          </a:p>
          <a:p>
            <a:pPr lvl="1">
              <a:lnSpc>
                <a:spcPct val="120000"/>
              </a:lnSpc>
            </a:pPr>
            <a:endParaRPr lang="en-US" b="0" dirty="0"/>
          </a:p>
          <a:p>
            <a:pPr>
              <a:lnSpc>
                <a:spcPct val="120000"/>
              </a:lnSpc>
            </a:pPr>
            <a:r>
              <a:rPr lang="en-US" dirty="0"/>
              <a:t>Working Group Status	</a:t>
            </a:r>
            <a:r>
              <a:rPr lang="en-US" b="1" dirty="0">
                <a:solidFill>
                  <a:srgbClr val="00B050"/>
                </a:solidFill>
                <a:latin typeface="Arial" pitchFamily="34" charset="0"/>
                <a:cs typeface="Arial" pitchFamily="34" charset="0"/>
                <a:sym typeface="Arial" pitchFamily="34" charset="0"/>
              </a:rPr>
              <a:t>Good progress </a:t>
            </a:r>
            <a:endParaRPr lang="en-US" sz="2200" dirty="0"/>
          </a:p>
          <a:p>
            <a:pPr marL="800100" lvl="1" indent="-342900">
              <a:lnSpc>
                <a:spcPct val="120000"/>
              </a:lnSpc>
              <a:buFont typeface="Arial" panose="020B0604020202020204" pitchFamily="34" charset="0"/>
              <a:buChar char="•"/>
            </a:pPr>
            <a:r>
              <a:rPr lang="en-US" b="0" dirty="0">
                <a:latin typeface="Arial" pitchFamily="34" charset="0"/>
                <a:cs typeface="Arial" pitchFamily="34" charset="0"/>
                <a:sym typeface="Arial" pitchFamily="34" charset="0"/>
              </a:rPr>
              <a:t>The WG has met approximately </a:t>
            </a:r>
            <a:r>
              <a:rPr lang="en-US" dirty="0">
                <a:latin typeface="Arial" pitchFamily="34" charset="0"/>
                <a:cs typeface="Arial" pitchFamily="34" charset="0"/>
                <a:sym typeface="Arial" pitchFamily="34" charset="0"/>
              </a:rPr>
              <a:t>once a month </a:t>
            </a:r>
            <a:r>
              <a:rPr lang="en-US" b="0" dirty="0">
                <a:latin typeface="Arial" pitchFamily="34" charset="0"/>
                <a:cs typeface="Arial" pitchFamily="34" charset="0"/>
                <a:sym typeface="Arial" pitchFamily="34" charset="0"/>
              </a:rPr>
              <a:t>via telecon since the last Face-to-Face Spring meeting.</a:t>
            </a:r>
          </a:p>
          <a:p>
            <a:pPr marL="800100" lvl="1" indent="-342900">
              <a:lnSpc>
                <a:spcPct val="120000"/>
              </a:lnSpc>
              <a:buFont typeface="Arial" panose="020B0604020202020204" pitchFamily="34" charset="0"/>
              <a:buChar char="•"/>
            </a:pPr>
            <a:r>
              <a:rPr lang="en-US" b="0" dirty="0">
                <a:latin typeface="Arial" pitchFamily="34" charset="0"/>
                <a:cs typeface="Arial" pitchFamily="34" charset="0"/>
                <a:sym typeface="Arial" pitchFamily="34" charset="0"/>
              </a:rPr>
              <a:t>A new Chair is officially appointed. A deputy chair position is open.</a:t>
            </a:r>
          </a:p>
          <a:p>
            <a:pPr marL="800100" lvl="1" indent="-342900">
              <a:lnSpc>
                <a:spcPct val="120000"/>
              </a:lnSpc>
              <a:buFont typeface="Arial" panose="020B0604020202020204" pitchFamily="34" charset="0"/>
              <a:buChar char="•"/>
            </a:pPr>
            <a:r>
              <a:rPr lang="en-US" b="0" dirty="0">
                <a:latin typeface="Arial" pitchFamily="34" charset="0"/>
                <a:cs typeface="Arial" pitchFamily="34" charset="0"/>
                <a:sym typeface="Arial" pitchFamily="34" charset="0"/>
              </a:rPr>
              <a:t>New member from JAXA joined the WG. </a:t>
            </a:r>
          </a:p>
          <a:p>
            <a:pPr>
              <a:lnSpc>
                <a:spcPct val="120000"/>
              </a:lnSpc>
            </a:pPr>
            <a:endParaRPr lang="en-US" sz="2000" b="0" dirty="0"/>
          </a:p>
          <a:p>
            <a:pPr>
              <a:lnSpc>
                <a:spcPct val="120000"/>
              </a:lnSpc>
            </a:pPr>
            <a:endParaRPr lang="en-US" b="1" dirty="0">
              <a:solidFill>
                <a:srgbClr val="FF0000"/>
              </a:solidFill>
              <a:latin typeface="Arial" pitchFamily="34" charset="0"/>
              <a:cs typeface="Arial" pitchFamily="34" charset="0"/>
              <a:sym typeface="Arial" pitchFamily="34" charset="0"/>
            </a:endParaRPr>
          </a:p>
        </p:txBody>
      </p:sp>
      <p:sp>
        <p:nvSpPr>
          <p:cNvPr id="6147" name="AutoShape 3"/>
          <p:cNvSpPr>
            <a:spLocks/>
          </p:cNvSpPr>
          <p:nvPr/>
        </p:nvSpPr>
        <p:spPr bwMode="auto">
          <a:xfrm>
            <a:off x="2409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400" b="1" dirty="0"/>
              <a:t>Time Management Working Group Executive Summary </a:t>
            </a:r>
            <a:endParaRPr lang="en-US" sz="2400" dirty="0"/>
          </a:p>
        </p:txBody>
      </p:sp>
      <p:sp>
        <p:nvSpPr>
          <p:cNvPr id="2" name="Date Placeholder 1">
            <a:extLst>
              <a:ext uri="{FF2B5EF4-FFF2-40B4-BE49-F238E27FC236}">
                <a16:creationId xmlns:a16="http://schemas.microsoft.com/office/drawing/2014/main" id="{9167EA25-C4CB-0D77-42CA-24FF0A96D76A}"/>
              </a:ext>
            </a:extLst>
          </p:cNvPr>
          <p:cNvSpPr>
            <a:spLocks noGrp="1"/>
          </p:cNvSpPr>
          <p:nvPr>
            <p:ph type="dt" sz="half" idx="2"/>
          </p:nvPr>
        </p:nvSpPr>
        <p:spPr/>
        <p:txBody>
          <a:bodyPr/>
          <a:lstStyle/>
          <a:p>
            <a:fld id="{E9D3AD25-5BEC-5340-9532-8FE19C6E7F00}" type="datetime3">
              <a:rPr lang="en-US" smtClean="0"/>
              <a:t>8 May 2024</a:t>
            </a:fld>
            <a:endParaRPr lang="en-US"/>
          </a:p>
        </p:txBody>
      </p:sp>
      <p:sp>
        <p:nvSpPr>
          <p:cNvPr id="3" name="Slide Number Placeholder 2">
            <a:extLst>
              <a:ext uri="{FF2B5EF4-FFF2-40B4-BE49-F238E27FC236}">
                <a16:creationId xmlns:a16="http://schemas.microsoft.com/office/drawing/2014/main" id="{7140FDF5-B5E0-ED99-159A-9D86BC482B28}"/>
              </a:ext>
            </a:extLst>
          </p:cNvPr>
          <p:cNvSpPr>
            <a:spLocks noGrp="1"/>
          </p:cNvSpPr>
          <p:nvPr>
            <p:ph type="sldNum" sz="quarter" idx="4"/>
          </p:nvPr>
        </p:nvSpPr>
        <p:spPr/>
        <p:txBody>
          <a:bodyPr/>
          <a:lstStyle/>
          <a:p>
            <a:r>
              <a:rPr lang="en-US"/>
              <a:t>SEA - </a:t>
            </a:r>
            <a:fld id="{1B5D8CFD-37D9-8A41-B2FC-209452CD0164}" type="slidenum">
              <a:rPr lang="en-US" smtClean="0"/>
              <a:t>13</a:t>
            </a:fld>
            <a:endParaRPr lang="en-US" dirty="0"/>
          </a:p>
        </p:txBody>
      </p:sp>
    </p:spTree>
    <p:extLst>
      <p:ext uri="{BB962C8B-B14F-4D97-AF65-F5344CB8AC3E}">
        <p14:creationId xmlns:p14="http://schemas.microsoft.com/office/powerpoint/2010/main" val="212648729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p:cNvSpPr>
            <a:spLocks/>
          </p:cNvSpPr>
          <p:nvPr/>
        </p:nvSpPr>
        <p:spPr bwMode="auto">
          <a:xfrm>
            <a:off x="1759226" y="126170"/>
            <a:ext cx="1005840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400" b="1" dirty="0"/>
              <a:t>Time Management Working Group  - Executive Summary </a:t>
            </a:r>
            <a:endParaRPr lang="en-US" sz="2400" dirty="0"/>
          </a:p>
        </p:txBody>
      </p:sp>
      <p:sp>
        <p:nvSpPr>
          <p:cNvPr id="5" name="AutoShape 2">
            <a:extLst>
              <a:ext uri="{FF2B5EF4-FFF2-40B4-BE49-F238E27FC236}">
                <a16:creationId xmlns:a16="http://schemas.microsoft.com/office/drawing/2014/main" id="{9F9A117F-E877-44AA-9D32-6EFB8F9043E0}"/>
              </a:ext>
            </a:extLst>
          </p:cNvPr>
          <p:cNvSpPr>
            <a:spLocks/>
          </p:cNvSpPr>
          <p:nvPr/>
        </p:nvSpPr>
        <p:spPr bwMode="auto">
          <a:xfrm>
            <a:off x="258440" y="1047890"/>
            <a:ext cx="11300791" cy="18827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a:lnSpc>
                <a:spcPct val="120000"/>
              </a:lnSpc>
              <a:buClr>
                <a:srgbClr val="000000"/>
              </a:buClr>
              <a:buSzPct val="95000"/>
            </a:pPr>
            <a:r>
              <a:rPr lang="en-US" sz="1400" dirty="0"/>
              <a:t>Resolutions agreed upon this meeting</a:t>
            </a:r>
          </a:p>
          <a:p>
            <a:pPr marL="742950" lvl="1" indent="-285750">
              <a:lnSpc>
                <a:spcPct val="120000"/>
              </a:lnSpc>
              <a:buClr>
                <a:srgbClr val="000000"/>
              </a:buClr>
              <a:buSzPct val="95000"/>
              <a:buFont typeface="Arial" panose="020B0604020202020204" pitchFamily="34" charset="0"/>
              <a:buChar char="•"/>
            </a:pPr>
            <a:r>
              <a:rPr lang="en-US" sz="1400" b="0" dirty="0"/>
              <a:t>Provision of a consolidated Time Management WG feedback to the </a:t>
            </a:r>
            <a:r>
              <a:rPr lang="en-GB" sz="1400" b="0" dirty="0" err="1"/>
              <a:t>LunaNet</a:t>
            </a:r>
            <a:r>
              <a:rPr lang="en-GB" sz="1400" b="0" dirty="0"/>
              <a:t> Interoperability Specification Document </a:t>
            </a:r>
            <a:r>
              <a:rPr lang="it-IT" sz="1400" b="0" dirty="0"/>
              <a:t>(LNIS) v5.</a:t>
            </a:r>
          </a:p>
          <a:p>
            <a:pPr lvl="1">
              <a:lnSpc>
                <a:spcPct val="120000"/>
              </a:lnSpc>
              <a:buClr>
                <a:srgbClr val="000000"/>
              </a:buClr>
              <a:buSzPct val="95000"/>
            </a:pPr>
            <a:endParaRPr lang="en-US" sz="1400" b="0" dirty="0"/>
          </a:p>
          <a:p>
            <a:pPr marL="0" lvl="1">
              <a:lnSpc>
                <a:spcPct val="120000"/>
              </a:lnSpc>
              <a:buClr>
                <a:srgbClr val="000000"/>
              </a:buClr>
              <a:buSzPct val="95000"/>
            </a:pPr>
            <a:r>
              <a:rPr lang="en-GB" sz="1400" dirty="0"/>
              <a:t>Further Resolutions anticipated in the next 6 months</a:t>
            </a:r>
          </a:p>
          <a:p>
            <a:pPr marL="742950" lvl="2" indent="-285750">
              <a:lnSpc>
                <a:spcPct val="120000"/>
              </a:lnSpc>
              <a:buClr>
                <a:srgbClr val="000000"/>
              </a:buClr>
              <a:buSzPct val="95000"/>
              <a:buFont typeface="Arial" panose="020B0604020202020204" pitchFamily="34" charset="0"/>
              <a:buChar char="•"/>
            </a:pPr>
            <a:r>
              <a:rPr lang="en-US" sz="1400" b="0" dirty="0"/>
              <a:t>New </a:t>
            </a:r>
            <a:r>
              <a:rPr lang="en-US" sz="1400" dirty="0">
                <a:solidFill>
                  <a:schemeClr val="accent1">
                    <a:lumMod val="75000"/>
                  </a:schemeClr>
                </a:solidFill>
              </a:rPr>
              <a:t>Blue Book </a:t>
            </a:r>
            <a:r>
              <a:rPr lang="en-US" sz="1400" b="0" dirty="0"/>
              <a:t>project </a:t>
            </a:r>
            <a:r>
              <a:rPr lang="en-US" sz="1400" dirty="0"/>
              <a:t>‘’Time Distribution in Space Networks’’.</a:t>
            </a:r>
            <a:r>
              <a:rPr lang="en-US" sz="1400" b="0" dirty="0"/>
              <a:t> </a:t>
            </a:r>
          </a:p>
          <a:p>
            <a:pPr marL="457200" lvl="2">
              <a:lnSpc>
                <a:spcPct val="120000"/>
              </a:lnSpc>
              <a:buClr>
                <a:srgbClr val="000000"/>
              </a:buClr>
              <a:buSzPct val="95000"/>
            </a:pPr>
            <a:endParaRPr lang="en-US" sz="1400" b="0" dirty="0"/>
          </a:p>
          <a:p>
            <a:pPr marL="0" lvl="1">
              <a:lnSpc>
                <a:spcPct val="120000"/>
              </a:lnSpc>
              <a:buClr>
                <a:srgbClr val="000000"/>
              </a:buClr>
              <a:buSzPct val="95000"/>
            </a:pPr>
            <a:r>
              <a:rPr lang="en-US" sz="1400" b="1" dirty="0"/>
              <a:t>In Progress:</a:t>
            </a:r>
            <a:endParaRPr lang="en-US" sz="1400" dirty="0"/>
          </a:p>
        </p:txBody>
      </p:sp>
      <p:graphicFrame>
        <p:nvGraphicFramePr>
          <p:cNvPr id="7" name="Table 6">
            <a:extLst>
              <a:ext uri="{FF2B5EF4-FFF2-40B4-BE49-F238E27FC236}">
                <a16:creationId xmlns:a16="http://schemas.microsoft.com/office/drawing/2014/main" id="{711DDF30-55A4-74EE-2EBE-212856F43B9B}"/>
              </a:ext>
            </a:extLst>
          </p:cNvPr>
          <p:cNvGraphicFramePr>
            <a:graphicFrameLocks noGrp="1"/>
          </p:cNvGraphicFramePr>
          <p:nvPr/>
        </p:nvGraphicFramePr>
        <p:xfrm>
          <a:off x="532135" y="2930667"/>
          <a:ext cx="10753400" cy="3321357"/>
        </p:xfrm>
        <a:graphic>
          <a:graphicData uri="http://schemas.openxmlformats.org/drawingml/2006/table">
            <a:tbl>
              <a:tblPr/>
              <a:tblGrid>
                <a:gridCol w="1202800">
                  <a:extLst>
                    <a:ext uri="{9D8B030D-6E8A-4147-A177-3AD203B41FA5}">
                      <a16:colId xmlns:a16="http://schemas.microsoft.com/office/drawing/2014/main" val="3069624260"/>
                    </a:ext>
                  </a:extLst>
                </a:gridCol>
                <a:gridCol w="861708">
                  <a:extLst>
                    <a:ext uri="{9D8B030D-6E8A-4147-A177-3AD203B41FA5}">
                      <a16:colId xmlns:a16="http://schemas.microsoft.com/office/drawing/2014/main" val="2057785215"/>
                    </a:ext>
                  </a:extLst>
                </a:gridCol>
                <a:gridCol w="3482737">
                  <a:extLst>
                    <a:ext uri="{9D8B030D-6E8A-4147-A177-3AD203B41FA5}">
                      <a16:colId xmlns:a16="http://schemas.microsoft.com/office/drawing/2014/main" val="3612075108"/>
                    </a:ext>
                  </a:extLst>
                </a:gridCol>
                <a:gridCol w="3015979">
                  <a:extLst>
                    <a:ext uri="{9D8B030D-6E8A-4147-A177-3AD203B41FA5}">
                      <a16:colId xmlns:a16="http://schemas.microsoft.com/office/drawing/2014/main" val="1671973799"/>
                    </a:ext>
                  </a:extLst>
                </a:gridCol>
                <a:gridCol w="2190176">
                  <a:extLst>
                    <a:ext uri="{9D8B030D-6E8A-4147-A177-3AD203B41FA5}">
                      <a16:colId xmlns:a16="http://schemas.microsoft.com/office/drawing/2014/main" val="319487295"/>
                    </a:ext>
                  </a:extLst>
                </a:gridCol>
              </a:tblGrid>
              <a:tr h="666750">
                <a:tc>
                  <a:txBody>
                    <a:bodyPr/>
                    <a:lstStyle/>
                    <a:p>
                      <a:pPr algn="ctr" fontAlgn="t"/>
                      <a:r>
                        <a:rPr lang="en-US" sz="1400" b="1" i="0" u="none" strike="noStrike" dirty="0">
                          <a:solidFill>
                            <a:srgbClr val="000000"/>
                          </a:solidFill>
                          <a:effectLst/>
                          <a:latin typeface="Calibri" panose="020F0502020204030204" pitchFamily="34" charset="0"/>
                        </a:rPr>
                        <a:t>Area and WG name</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effectLst/>
                          <a:latin typeface="Calibri" panose="020F0502020204030204" pitchFamily="34" charset="0"/>
                        </a:rPr>
                        <a:t>CCSDS Ref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effectLst/>
                          <a:latin typeface="Calibri" panose="020F0502020204030204" pitchFamily="34" charset="0"/>
                        </a:rPr>
                        <a:t>Document Title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effectLst/>
                          <a:latin typeface="Calibri" panose="020F0502020204030204" pitchFamily="34" charset="0"/>
                        </a:rPr>
                        <a:t>Status / Comments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400" b="1" i="0" u="none" strike="noStrike" dirty="0">
                          <a:solidFill>
                            <a:srgbClr val="000000"/>
                          </a:solidFill>
                          <a:effectLst/>
                          <a:latin typeface="Calibri" panose="020F0502020204030204" pitchFamily="34" charset="0"/>
                        </a:rPr>
                        <a:t>Start and / or Target Publication Date (</a:t>
                      </a:r>
                      <a:r>
                        <a:rPr lang="en-US" sz="1400" b="1" i="0" u="none" strike="noStrike" dirty="0" err="1">
                          <a:solidFill>
                            <a:srgbClr val="000000"/>
                          </a:solidFill>
                          <a:effectLst/>
                          <a:latin typeface="Calibri" panose="020F0502020204030204" pitchFamily="34" charset="0"/>
                        </a:rPr>
                        <a:t>dd</a:t>
                      </a:r>
                      <a:r>
                        <a:rPr lang="en-US" sz="1400" b="1" i="0" u="none" strike="noStrike" dirty="0">
                          <a:solidFill>
                            <a:srgbClr val="000000"/>
                          </a:solidFill>
                          <a:effectLst/>
                          <a:latin typeface="Calibri" panose="020F0502020204030204" pitchFamily="34" charset="0"/>
                        </a:rPr>
                        <a:t>/mm/year)</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109126"/>
                  </a:ext>
                </a:extLst>
              </a:tr>
              <a:tr h="884869">
                <a:tc>
                  <a:txBody>
                    <a:bodyPr/>
                    <a:lstStyle/>
                    <a:p>
                      <a:pPr algn="ctr" fontAlgn="t"/>
                      <a:r>
                        <a:rPr lang="en-US" sz="1100" b="1" i="0" u="none" strike="noStrike" dirty="0">
                          <a:solidFill>
                            <a:srgbClr val="FFFFFF"/>
                          </a:solidFill>
                          <a:effectLst/>
                          <a:latin typeface="Calibri" panose="020F0502020204030204" pitchFamily="34" charset="0"/>
                        </a:rPr>
                        <a:t>SEA Time</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1" i="0" u="none" strike="noStrike" dirty="0">
                          <a:solidFill>
                            <a:srgbClr val="FFFFFF"/>
                          </a:solidFill>
                          <a:effectLst/>
                          <a:latin typeface="Calibri" panose="020F0502020204030204" pitchFamily="34" charset="0"/>
                        </a:rPr>
                        <a:t>TBD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1" i="0" u="none" strike="noStrike" dirty="0">
                          <a:solidFill>
                            <a:srgbClr val="FFFFFF"/>
                          </a:solidFill>
                          <a:effectLst/>
                          <a:latin typeface="Calibri" panose="020F0502020204030204" pitchFamily="34" charset="0"/>
                        </a:rPr>
                        <a:t>Time Management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1" i="0" u="none" strike="noStrike" dirty="0">
                          <a:solidFill>
                            <a:srgbClr val="FFFFFF"/>
                          </a:solidFill>
                          <a:effectLst/>
                          <a:latin typeface="Calibri" panose="020F0502020204030204" pitchFamily="34" charset="0"/>
                        </a:rPr>
                        <a:t>All resulting comments have been resolved and the final revised version ready to be out for AD.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1" i="0" u="none" strike="noStrike" dirty="0">
                          <a:solidFill>
                            <a:srgbClr val="FFFFFF"/>
                          </a:solidFill>
                          <a:effectLst/>
                          <a:latin typeface="Calibri" panose="020F0502020204030204" pitchFamily="34" charset="0"/>
                        </a:rPr>
                        <a:t>Start date    10/06/2019</a:t>
                      </a:r>
                      <a:br>
                        <a:rPr lang="en-US" sz="1100" b="1" i="0" u="none" strike="noStrike" dirty="0">
                          <a:solidFill>
                            <a:srgbClr val="FFFFFF"/>
                          </a:solidFill>
                          <a:effectLst/>
                          <a:latin typeface="Calibri" panose="020F0502020204030204" pitchFamily="34" charset="0"/>
                        </a:rPr>
                      </a:br>
                      <a:r>
                        <a:rPr lang="en-US" sz="1100" b="1" i="0" u="none" strike="noStrike" dirty="0">
                          <a:solidFill>
                            <a:srgbClr val="FFFFFF"/>
                          </a:solidFill>
                          <a:effectLst/>
                          <a:latin typeface="Calibri" panose="020F0502020204030204" pitchFamily="34" charset="0"/>
                        </a:rPr>
                        <a:t>End date     30/11/2023</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794809887"/>
                  </a:ext>
                </a:extLst>
              </a:tr>
              <a:tr h="884869">
                <a:tc>
                  <a:txBody>
                    <a:bodyPr/>
                    <a:lstStyle/>
                    <a:p>
                      <a:pPr algn="ctr" fontAlgn="ctr"/>
                      <a:r>
                        <a:rPr lang="en-US" sz="1200" b="1" i="0" u="none" strike="noStrike" dirty="0">
                          <a:solidFill>
                            <a:srgbClr val="FFFFFF"/>
                          </a:solidFill>
                          <a:effectLst/>
                          <a:latin typeface="Calibri"/>
                        </a:rPr>
                        <a:t>SEA Time</a:t>
                      </a:r>
                    </a:p>
                  </a:txBody>
                  <a:tcPr marL="9891" marR="9891" marT="989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A8"/>
                    </a:solidFill>
                  </a:tcPr>
                </a:tc>
                <a:tc>
                  <a:txBody>
                    <a:bodyPr/>
                    <a:lstStyle/>
                    <a:p>
                      <a:pPr algn="ctr" fontAlgn="ctr"/>
                      <a:r>
                        <a:rPr lang="en-US" sz="1200" b="1" i="0" u="none" strike="noStrike" dirty="0">
                          <a:solidFill>
                            <a:srgbClr val="FFFFFF"/>
                          </a:solidFill>
                          <a:effectLst/>
                          <a:latin typeface="Calibri"/>
                        </a:rPr>
                        <a:t>301.0-B-4</a:t>
                      </a:r>
                      <a:endParaRPr lang="mr-IN" sz="1200" b="1" i="0" u="none" strike="noStrike" dirty="0">
                        <a:solidFill>
                          <a:srgbClr val="FFFFFF"/>
                        </a:solidFill>
                        <a:effectLst/>
                        <a:latin typeface="Calibri"/>
                      </a:endParaRP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A8"/>
                    </a:solidFill>
                  </a:tcPr>
                </a:tc>
                <a:tc>
                  <a:txBody>
                    <a:bodyPr/>
                    <a:lstStyle/>
                    <a:p>
                      <a:pPr algn="l" fontAlgn="t"/>
                      <a:r>
                        <a:rPr lang="en-US" sz="1200" b="1" i="0" u="none" strike="noStrike" dirty="0">
                          <a:solidFill>
                            <a:srgbClr val="FFFFFF"/>
                          </a:solidFill>
                          <a:effectLst/>
                          <a:latin typeface="Calibri" panose="020F0502020204030204" pitchFamily="34" charset="0"/>
                        </a:rPr>
                        <a:t>Time Code Formats</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A8"/>
                    </a:solidFill>
                  </a:tcPr>
                </a:tc>
                <a:tc>
                  <a:txBody>
                    <a:bodyPr/>
                    <a:lstStyle/>
                    <a:p>
                      <a:pPr algn="ctr" fontAlgn="ctr"/>
                      <a:r>
                        <a:rPr lang="en-US" sz="1200" b="1" i="0" u="none" strike="noStrike" baseline="0" dirty="0">
                          <a:solidFill>
                            <a:srgbClr val="FFFFFF"/>
                          </a:solidFill>
                          <a:effectLst/>
                          <a:latin typeface="Calibri" panose="020F0502020204030204" pitchFamily="34" charset="0"/>
                          <a:cs typeface="Calibri" panose="020F0502020204030204" pitchFamily="34" charset="0"/>
                        </a:rPr>
                        <a:t>Periodic review is complete. Pink sheets are ready for agency review.</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A8"/>
                    </a:solidFill>
                  </a:tcPr>
                </a:tc>
                <a:tc>
                  <a:txBody>
                    <a:bodyPr/>
                    <a:lstStyle/>
                    <a:p>
                      <a:pPr algn="ctr" fontAlgn="ctr"/>
                      <a:r>
                        <a:rPr lang="is-IS" sz="1200" b="1" i="0" u="none" strike="noStrike" dirty="0">
                          <a:solidFill>
                            <a:srgbClr val="FFFFFF"/>
                          </a:solidFill>
                          <a:effectLst/>
                          <a:latin typeface="Calibri"/>
                        </a:rPr>
                        <a:t>Publication: 30/11/2023</a:t>
                      </a:r>
                    </a:p>
                  </a:txBody>
                  <a:tcPr marL="9891" marR="9891" marT="989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A8"/>
                    </a:solidFill>
                  </a:tcPr>
                </a:tc>
                <a:extLst>
                  <a:ext uri="{0D108BD9-81ED-4DB2-BD59-A6C34878D82A}">
                    <a16:rowId xmlns:a16="http://schemas.microsoft.com/office/drawing/2014/main" val="1622198327"/>
                  </a:ext>
                </a:extLst>
              </a:tr>
              <a:tr h="884869">
                <a:tc>
                  <a:txBody>
                    <a:bodyPr/>
                    <a:lstStyle/>
                    <a:p>
                      <a:pPr algn="ctr" fontAlgn="ctr"/>
                      <a:r>
                        <a:rPr lang="en-US" sz="1200" b="1" i="0" u="none" strike="noStrike" dirty="0">
                          <a:solidFill>
                            <a:srgbClr val="FFFFFF"/>
                          </a:solidFill>
                          <a:effectLst/>
                          <a:latin typeface="Calibri"/>
                        </a:rPr>
                        <a:t>SEA Time</a:t>
                      </a:r>
                    </a:p>
                  </a:txBody>
                  <a:tcPr marL="9891" marR="9891" marT="9891"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9"/>
                    </a:solidFill>
                  </a:tcPr>
                </a:tc>
                <a:tc>
                  <a:txBody>
                    <a:bodyPr/>
                    <a:lstStyle/>
                    <a:p>
                      <a:pPr algn="ctr" fontAlgn="ctr"/>
                      <a:r>
                        <a:rPr lang="en-US" sz="1200" b="1" i="0" u="none" strike="noStrike" dirty="0">
                          <a:solidFill>
                            <a:srgbClr val="FFFFFF"/>
                          </a:solidFill>
                          <a:effectLst/>
                          <a:latin typeface="Calibri"/>
                        </a:rPr>
                        <a:t>TBD</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dirty="0">
                          <a:solidFill>
                            <a:schemeClr val="bg1"/>
                          </a:solidFill>
                        </a:rPr>
                        <a:t>Time Transfer, Clock Correlation, and Clock Synchronization Protocols</a:t>
                      </a:r>
                      <a:endParaRPr lang="en-US" sz="1200" b="1" i="0" u="none" strike="noStrike" dirty="0">
                        <a:solidFill>
                          <a:schemeClr val="bg1"/>
                        </a:solidFill>
                        <a:effectLst/>
                        <a:latin typeface="Calibri"/>
                      </a:endParaRP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rgbClr val="FFFFFF"/>
                          </a:solidFill>
                          <a:effectLst/>
                          <a:latin typeface="Calibri"/>
                        </a:rPr>
                        <a:t>Including non-normative section about Time distribution in a space network.</a:t>
                      </a:r>
                    </a:p>
                  </a:txBody>
                  <a:tcPr marL="9891" marR="9891" marT="989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9"/>
                    </a:solidFill>
                  </a:tcPr>
                </a:tc>
                <a:tc>
                  <a:txBody>
                    <a:bodyPr/>
                    <a:lstStyle/>
                    <a:p>
                      <a:pPr algn="ctr" fontAlgn="ctr"/>
                      <a:r>
                        <a:rPr lang="en-US" sz="1200" b="1" i="0" u="none" strike="noStrike" dirty="0">
                          <a:solidFill>
                            <a:srgbClr val="FFFFFF"/>
                          </a:solidFill>
                          <a:effectLst/>
                          <a:latin typeface="Calibri"/>
                        </a:rPr>
                        <a:t>Start date 11/10/2023</a:t>
                      </a:r>
                    </a:p>
                    <a:p>
                      <a:pPr algn="ctr" fontAlgn="ctr"/>
                      <a:r>
                        <a:rPr lang="en-US" sz="1200" b="1" i="0" u="none" strike="noStrike" dirty="0">
                          <a:solidFill>
                            <a:srgbClr val="FFFFFF"/>
                          </a:solidFill>
                          <a:effectLst/>
                          <a:latin typeface="Calibri"/>
                        </a:rPr>
                        <a:t>End date 15/12/2024 </a:t>
                      </a:r>
                    </a:p>
                  </a:txBody>
                  <a:tcPr marL="9891" marR="9891" marT="9891"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99"/>
                    </a:solidFill>
                  </a:tcPr>
                </a:tc>
                <a:extLst>
                  <a:ext uri="{0D108BD9-81ED-4DB2-BD59-A6C34878D82A}">
                    <a16:rowId xmlns:a16="http://schemas.microsoft.com/office/drawing/2014/main" val="42307764"/>
                  </a:ext>
                </a:extLst>
              </a:tr>
            </a:tbl>
          </a:graphicData>
        </a:graphic>
      </p:graphicFrame>
      <p:sp>
        <p:nvSpPr>
          <p:cNvPr id="2" name="Date Placeholder 1">
            <a:extLst>
              <a:ext uri="{FF2B5EF4-FFF2-40B4-BE49-F238E27FC236}">
                <a16:creationId xmlns:a16="http://schemas.microsoft.com/office/drawing/2014/main" id="{D7CF6532-EFD9-AEFC-826B-676BF2652D0B}"/>
              </a:ext>
            </a:extLst>
          </p:cNvPr>
          <p:cNvSpPr>
            <a:spLocks noGrp="1"/>
          </p:cNvSpPr>
          <p:nvPr>
            <p:ph type="dt" sz="half" idx="2"/>
          </p:nvPr>
        </p:nvSpPr>
        <p:spPr/>
        <p:txBody>
          <a:bodyPr/>
          <a:lstStyle/>
          <a:p>
            <a:fld id="{CF412596-D34F-E048-9514-EFE9416ED2DF}" type="datetime3">
              <a:rPr lang="en-US" smtClean="0"/>
              <a:t>8 May 2024</a:t>
            </a:fld>
            <a:endParaRPr lang="en-US"/>
          </a:p>
        </p:txBody>
      </p:sp>
      <p:sp>
        <p:nvSpPr>
          <p:cNvPr id="3" name="Slide Number Placeholder 2">
            <a:extLst>
              <a:ext uri="{FF2B5EF4-FFF2-40B4-BE49-F238E27FC236}">
                <a16:creationId xmlns:a16="http://schemas.microsoft.com/office/drawing/2014/main" id="{87E1BAA6-EAE4-C07F-7BA7-D25EF247B72E}"/>
              </a:ext>
            </a:extLst>
          </p:cNvPr>
          <p:cNvSpPr>
            <a:spLocks noGrp="1"/>
          </p:cNvSpPr>
          <p:nvPr>
            <p:ph type="sldNum" sz="quarter" idx="4"/>
          </p:nvPr>
        </p:nvSpPr>
        <p:spPr/>
        <p:txBody>
          <a:bodyPr/>
          <a:lstStyle/>
          <a:p>
            <a:r>
              <a:rPr lang="en-US"/>
              <a:t>SEA - </a:t>
            </a:r>
            <a:fld id="{1B5D8CFD-37D9-8A41-B2FC-209452CD0164}" type="slidenum">
              <a:rPr lang="en-US" smtClean="0"/>
              <a:t>14</a:t>
            </a:fld>
            <a:endParaRPr lang="en-US" dirty="0"/>
          </a:p>
        </p:txBody>
      </p:sp>
    </p:spTree>
    <p:extLst>
      <p:ext uri="{BB962C8B-B14F-4D97-AF65-F5344CB8AC3E}">
        <p14:creationId xmlns:p14="http://schemas.microsoft.com/office/powerpoint/2010/main" val="91442571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678444"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a:solidFill>
                  <a:srgbClr val="0099A6"/>
                </a:solidFill>
              </a:rPr>
              <a:t>SEA SANA Steering Group Executive Summary </a:t>
            </a:r>
            <a:endParaRPr lang="en-US" dirty="0">
              <a:solidFill>
                <a:srgbClr val="0099A6"/>
              </a:solidFill>
            </a:endParaRPr>
          </a:p>
        </p:txBody>
      </p:sp>
      <p:sp>
        <p:nvSpPr>
          <p:cNvPr id="9" name="AutoShape 2"/>
          <p:cNvSpPr>
            <a:spLocks/>
          </p:cNvSpPr>
          <p:nvPr/>
        </p:nvSpPr>
        <p:spPr bwMode="auto">
          <a:xfrm>
            <a:off x="642490" y="625435"/>
            <a:ext cx="10561375" cy="60679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a:lnSpc>
                <a:spcPct val="120000"/>
              </a:lnSpc>
              <a:spcBef>
                <a:spcPts val="0"/>
              </a:spcBef>
            </a:pPr>
            <a:r>
              <a:rPr lang="en-US" sz="1300" b="0" dirty="0"/>
              <a:t>Achievements for this meeting cycle:</a:t>
            </a:r>
            <a:endParaRPr lang="en-US" sz="1300" b="0" i="1" dirty="0"/>
          </a:p>
          <a:p>
            <a:pPr marL="800100" lvl="1" indent="-342900">
              <a:lnSpc>
                <a:spcPct val="120000"/>
              </a:lnSpc>
              <a:spcBef>
                <a:spcPts val="0"/>
              </a:spcBef>
              <a:buFont typeface="Arial" panose="020B0604020202020204" pitchFamily="34" charset="0"/>
              <a:buChar char="•"/>
            </a:pPr>
            <a:r>
              <a:rPr lang="en-US" sz="1300" b="0" dirty="0"/>
              <a:t>SANA Operator / COFOMO Corporation running smoothly, Improvements to user interfaces continue</a:t>
            </a:r>
          </a:p>
          <a:p>
            <a:pPr marL="800100" lvl="1" indent="-342900">
              <a:lnSpc>
                <a:spcPct val="120000"/>
              </a:lnSpc>
              <a:spcBef>
                <a:spcPts val="0"/>
              </a:spcBef>
              <a:buFont typeface="Arial" panose="020B0604020202020204" pitchFamily="34" charset="0"/>
              <a:buChar char="•"/>
            </a:pPr>
            <a:r>
              <a:rPr lang="en-US" sz="1300" b="0" dirty="0"/>
              <a:t>SANA Operations systems are now fully virtualized in the cloud, new parallel Beta registries being created as needed</a:t>
            </a:r>
          </a:p>
          <a:p>
            <a:pPr marL="800100" lvl="1" indent="-342900">
              <a:lnSpc>
                <a:spcPct val="120000"/>
              </a:lnSpc>
              <a:spcBef>
                <a:spcPts val="0"/>
              </a:spcBef>
              <a:buFont typeface="Arial" panose="020B0604020202020204" pitchFamily="34" charset="0"/>
              <a:buChar char="•"/>
            </a:pPr>
            <a:r>
              <a:rPr lang="en-US" sz="1300" b="0" dirty="0"/>
              <a:t>Review SANA Operations report, 233 new Q-SCIDs, 92 new spacecraft, 68 SCIDs returned</a:t>
            </a:r>
          </a:p>
          <a:p>
            <a:pPr marL="800100" lvl="1" indent="-342900">
              <a:lnSpc>
                <a:spcPct val="120000"/>
              </a:lnSpc>
              <a:spcBef>
                <a:spcPts val="0"/>
              </a:spcBef>
              <a:buFont typeface="Arial" panose="020B0604020202020204" pitchFamily="34" charset="0"/>
              <a:buChar char="•"/>
            </a:pPr>
            <a:r>
              <a:rPr lang="en-US" sz="1400" b="0" strike="noStrike" spc="-1" dirty="0">
                <a:solidFill>
                  <a:srgbClr val="000000"/>
                </a:solidFill>
                <a:latin typeface="Arial"/>
              </a:rPr>
              <a:t>Some special requests asking for </a:t>
            </a:r>
            <a:r>
              <a:rPr lang="en-US" sz="1400" spc="-1" dirty="0">
                <a:solidFill>
                  <a:srgbClr val="000000"/>
                </a:solidFill>
                <a:latin typeface="Arial"/>
              </a:rPr>
              <a:t>a specific pair of SCIDs (S &amp; X)</a:t>
            </a:r>
            <a:r>
              <a:rPr lang="en-US" sz="1400" b="0" strike="noStrike" spc="-1" dirty="0">
                <a:solidFill>
                  <a:srgbClr val="000000"/>
                </a:solidFill>
                <a:latin typeface="Arial"/>
              </a:rPr>
              <a:t>, which requires custom queries in the address space</a:t>
            </a:r>
          </a:p>
          <a:p>
            <a:pPr marL="800100" lvl="1" indent="-342900">
              <a:lnSpc>
                <a:spcPct val="120000"/>
              </a:lnSpc>
              <a:spcBef>
                <a:spcPts val="0"/>
              </a:spcBef>
              <a:buFont typeface="Arial" panose="020B0604020202020204" pitchFamily="34" charset="0"/>
              <a:buChar char="•"/>
            </a:pPr>
            <a:r>
              <a:rPr lang="en-US" sz="1300" b="0" dirty="0"/>
              <a:t>SS&amp;A registry interface has been updated, interface now accommodates multiple inputs</a:t>
            </a:r>
          </a:p>
          <a:p>
            <a:pPr marL="800100" lvl="1" indent="-342900">
              <a:lnSpc>
                <a:spcPct val="120000"/>
              </a:lnSpc>
              <a:spcBef>
                <a:spcPts val="0"/>
              </a:spcBef>
              <a:buFont typeface="Arial" panose="020B0604020202020204" pitchFamily="34" charset="0"/>
              <a:buChar char="•"/>
            </a:pPr>
            <a:r>
              <a:rPr lang="en-US" sz="1300" b="0" dirty="0"/>
              <a:t>ISO SC14 BETA TERMS registry in evaluation, ISO Term set updated.  SC14 is very happy with product, asked for minor additions.</a:t>
            </a:r>
          </a:p>
          <a:p>
            <a:pPr marL="800100" lvl="1" indent="-342900">
              <a:lnSpc>
                <a:spcPct val="120000"/>
              </a:lnSpc>
              <a:spcBef>
                <a:spcPts val="0"/>
              </a:spcBef>
              <a:buFont typeface="Arial" panose="020B0604020202020204" pitchFamily="34" charset="0"/>
              <a:buChar char="•"/>
            </a:pPr>
            <a:endParaRPr lang="en-US" sz="1300" b="0" dirty="0"/>
          </a:p>
          <a:p>
            <a:pPr>
              <a:lnSpc>
                <a:spcPct val="120000"/>
              </a:lnSpc>
              <a:spcBef>
                <a:spcPts val="0"/>
              </a:spcBef>
              <a:buSzPct val="95000"/>
            </a:pPr>
            <a:r>
              <a:rPr lang="en-US" sz="1300" b="0" dirty="0"/>
              <a:t>Working Group Status:</a:t>
            </a:r>
            <a:endParaRPr lang="en-US" sz="13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300" b="0" dirty="0"/>
              <a:t>QSCID registries working well.  Agencies are still wrestling with multiple spacecraft Identifiers.</a:t>
            </a:r>
          </a:p>
          <a:p>
            <a:pPr marL="747713" lvl="1" indent="-290513">
              <a:lnSpc>
                <a:spcPct val="120000"/>
              </a:lnSpc>
              <a:spcBef>
                <a:spcPts val="0"/>
              </a:spcBef>
              <a:buClr>
                <a:srgbClr val="000000"/>
              </a:buClr>
              <a:buSzPct val="95000"/>
              <a:buFont typeface="ArialMT" charset="0"/>
              <a:buChar char="•"/>
            </a:pPr>
            <a:r>
              <a:rPr lang="en-US" sz="1300" b="0" dirty="0"/>
              <a:t>SM WG requested changes to SS&amp;A registry, must have operational access for Service Management queries, especially to apertures and aliases (new SSO integration may fix much of this)</a:t>
            </a:r>
          </a:p>
          <a:p>
            <a:pPr marL="747713" lvl="1" indent="-290513">
              <a:lnSpc>
                <a:spcPct val="120000"/>
              </a:lnSpc>
              <a:spcBef>
                <a:spcPts val="0"/>
              </a:spcBef>
              <a:buClr>
                <a:srgbClr val="000000"/>
              </a:buClr>
              <a:buSzPct val="95000"/>
              <a:buFont typeface="ArialMT" charset="0"/>
              <a:buChar char="•"/>
            </a:pPr>
            <a:endParaRPr lang="en-US" sz="1300" b="0" dirty="0"/>
          </a:p>
          <a:p>
            <a:pPr>
              <a:lnSpc>
                <a:spcPct val="120000"/>
              </a:lnSpc>
              <a:spcBef>
                <a:spcPts val="0"/>
              </a:spcBef>
              <a:buClr>
                <a:srgbClr val="000000"/>
              </a:buClr>
              <a:buSzPct val="95000"/>
            </a:pPr>
            <a:r>
              <a:rPr lang="en-US" sz="13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300" b="0" dirty="0"/>
              <a:t>Interactions with CSS SM WG (FRM), Nav registries, and Agency Representatives for SS&amp;A</a:t>
            </a:r>
          </a:p>
          <a:p>
            <a:pPr lvl="1">
              <a:lnSpc>
                <a:spcPct val="120000"/>
              </a:lnSpc>
              <a:spcBef>
                <a:spcPts val="0"/>
              </a:spcBef>
              <a:buClr>
                <a:srgbClr val="000000"/>
              </a:buClr>
              <a:buSzPct val="95000"/>
            </a:pPr>
            <a:endParaRPr lang="en-US" sz="1300" b="0" dirty="0"/>
          </a:p>
          <a:p>
            <a:pPr>
              <a:lnSpc>
                <a:spcPct val="120000"/>
              </a:lnSpc>
              <a:spcBef>
                <a:spcPts val="0"/>
              </a:spcBef>
              <a:buClr>
                <a:srgbClr val="000000"/>
              </a:buClr>
              <a:buSzPct val="95000"/>
            </a:pPr>
            <a:r>
              <a:rPr lang="en-US" sz="1300" b="0" dirty="0"/>
              <a:t>Problems and Issues:</a:t>
            </a:r>
          </a:p>
          <a:p>
            <a:pPr marL="747713" lvl="1" indent="-290513">
              <a:lnSpc>
                <a:spcPct val="120000"/>
              </a:lnSpc>
              <a:spcBef>
                <a:spcPts val="0"/>
              </a:spcBef>
              <a:buClr>
                <a:srgbClr val="000000"/>
              </a:buClr>
              <a:buSzPct val="95000"/>
              <a:buFont typeface="ArialMT" charset="0"/>
              <a:buChar char="•"/>
            </a:pPr>
            <a:r>
              <a:rPr lang="en-US" sz="1300" b="0" dirty="0"/>
              <a:t>The Service Site and Aperture (SSA) registry will still only to be open to those with CCSDS login, but new Single Sign-on (SSO) integration with CWE may eliminate issue.</a:t>
            </a:r>
          </a:p>
          <a:p>
            <a:pPr marL="747713" lvl="1" indent="-290513">
              <a:lnSpc>
                <a:spcPct val="120000"/>
              </a:lnSpc>
              <a:spcBef>
                <a:spcPts val="0"/>
              </a:spcBef>
              <a:buClr>
                <a:srgbClr val="000000"/>
              </a:buClr>
              <a:buSzPct val="95000"/>
              <a:buFont typeface="ArialMT" charset="0"/>
              <a:buChar char="•"/>
            </a:pPr>
            <a:r>
              <a:rPr lang="en-US" sz="1300" b="0" dirty="0"/>
              <a:t>Not all fields in SANA (SS&amp;A) registry are well specified. CSS SM WG has asked for a consistent approach for “abbreviations” and “aliases” for apertures and spacecraft.  May be of the form: </a:t>
            </a:r>
            <a:r>
              <a:rPr lang="en-US" sz="1600" b="0" i="1" u="none" strike="noStrike" dirty="0">
                <a:solidFill>
                  <a:srgbClr val="000000"/>
                </a:solidFill>
                <a:effectLst/>
                <a:latin typeface="Calibri" panose="020F0502020204030204" pitchFamily="34" charset="0"/>
              </a:rPr>
              <a:t>“ESA::EXMO;DSN::TGO”  </a:t>
            </a:r>
          </a:p>
          <a:p>
            <a:pPr marL="747713" lvl="1" indent="-290513">
              <a:lnSpc>
                <a:spcPct val="120000"/>
              </a:lnSpc>
              <a:spcBef>
                <a:spcPts val="0"/>
              </a:spcBef>
              <a:buClr>
                <a:srgbClr val="000000"/>
              </a:buClr>
              <a:buSzPct val="95000"/>
              <a:buFont typeface="ArialMT" charset="0"/>
              <a:buChar char="•"/>
            </a:pPr>
            <a:r>
              <a:rPr lang="en-US" sz="1300" b="0" dirty="0"/>
              <a:t>We need a special “SANA working meeting” to deal with remaining SS&amp;A issues: access control, agency updates, decimal degrees (</a:t>
            </a:r>
            <a:r>
              <a:rPr lang="en-US" sz="1300" b="0" dirty="0" err="1"/>
              <a:t>dd.nnn</a:t>
            </a:r>
            <a:r>
              <a:rPr lang="en-US" sz="1300" b="0" dirty="0"/>
              <a:t>) or degrees, minutes, seconds (dd mm </a:t>
            </a:r>
            <a:r>
              <a:rPr lang="en-US" sz="1300" b="0" dirty="0" err="1"/>
              <a:t>ss.ss</a:t>
            </a:r>
            <a:r>
              <a:rPr lang="en-US" sz="1300" b="0" dirty="0"/>
              <a:t>).</a:t>
            </a:r>
          </a:p>
          <a:p>
            <a:pPr marL="747713" lvl="1" indent="-290513">
              <a:lnSpc>
                <a:spcPct val="120000"/>
              </a:lnSpc>
              <a:spcBef>
                <a:spcPts val="0"/>
              </a:spcBef>
              <a:buClr>
                <a:srgbClr val="000000"/>
              </a:buClr>
              <a:buSzPct val="95000"/>
              <a:buFont typeface="ArialMT" charset="0"/>
              <a:buChar char="•"/>
            </a:pPr>
            <a:r>
              <a:rPr lang="en-US" sz="1300" b="0" dirty="0"/>
              <a:t>Consider whether we need to clearly state that the SANA is being used operationally and seek an SLA that reflects this</a:t>
            </a:r>
          </a:p>
        </p:txBody>
      </p:sp>
      <p:sp>
        <p:nvSpPr>
          <p:cNvPr id="2" name="Date Placeholder 1">
            <a:extLst>
              <a:ext uri="{FF2B5EF4-FFF2-40B4-BE49-F238E27FC236}">
                <a16:creationId xmlns:a16="http://schemas.microsoft.com/office/drawing/2014/main" id="{F9AAD39D-4F5F-CE00-4310-232B36E60940}"/>
              </a:ext>
            </a:extLst>
          </p:cNvPr>
          <p:cNvSpPr>
            <a:spLocks noGrp="1"/>
          </p:cNvSpPr>
          <p:nvPr>
            <p:ph type="dt" sz="half" idx="2"/>
          </p:nvPr>
        </p:nvSpPr>
        <p:spPr/>
        <p:txBody>
          <a:bodyPr/>
          <a:lstStyle/>
          <a:p>
            <a:fld id="{A15F9E79-CCF4-E04B-BDCB-56A799B00843}" type="datetime3">
              <a:rPr lang="en-US" smtClean="0"/>
              <a:t>8 May 2024</a:t>
            </a:fld>
            <a:endParaRPr lang="en-US"/>
          </a:p>
        </p:txBody>
      </p:sp>
      <p:sp>
        <p:nvSpPr>
          <p:cNvPr id="3" name="Slide Number Placeholder 2">
            <a:extLst>
              <a:ext uri="{FF2B5EF4-FFF2-40B4-BE49-F238E27FC236}">
                <a16:creationId xmlns:a16="http://schemas.microsoft.com/office/drawing/2014/main" id="{267B3B79-9B21-D774-D087-2B0F902C7A04}"/>
              </a:ext>
            </a:extLst>
          </p:cNvPr>
          <p:cNvSpPr>
            <a:spLocks noGrp="1"/>
          </p:cNvSpPr>
          <p:nvPr>
            <p:ph type="sldNum" sz="quarter" idx="4"/>
          </p:nvPr>
        </p:nvSpPr>
        <p:spPr/>
        <p:txBody>
          <a:bodyPr/>
          <a:lstStyle/>
          <a:p>
            <a:r>
              <a:rPr lang="en-US"/>
              <a:t>SEA - </a:t>
            </a:r>
            <a:fld id="{1B5D8CFD-37D9-8A41-B2FC-209452CD0164}" type="slidenum">
              <a:rPr lang="en-US" smtClean="0"/>
              <a:t>15</a:t>
            </a:fld>
            <a:endParaRPr lang="en-US" dirty="0"/>
          </a:p>
        </p:txBody>
      </p:sp>
    </p:spTree>
    <p:extLst>
      <p:ext uri="{BB962C8B-B14F-4D97-AF65-F5344CB8AC3E}">
        <p14:creationId xmlns:p14="http://schemas.microsoft.com/office/powerpoint/2010/main" val="648117269"/>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a:extLst>
              <a:ext uri="{FF2B5EF4-FFF2-40B4-BE49-F238E27FC236}">
                <a16:creationId xmlns:a16="http://schemas.microsoft.com/office/drawing/2014/main" id="{8F42CBED-9696-D359-62EC-B5A759A0A2B6}"/>
              </a:ext>
            </a:extLst>
          </p:cNvPr>
          <p:cNvSpPr>
            <a:spLocks noGrp="1" noChangeArrowheads="1"/>
          </p:cNvSpPr>
          <p:nvPr>
            <p:ph type="title" idx="4294967295"/>
          </p:nvPr>
        </p:nvSpPr>
        <p:spPr bwMode="auto">
          <a:xfrm>
            <a:off x="2479675" y="0"/>
            <a:ext cx="7232650" cy="125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sgothic" charset="0"/>
                <a:cs typeface="msgothic" charset="0"/>
              </a:defRPr>
            </a:lvl2pPr>
            <a:lvl3pPr marL="1143000" indent="-228600" algn="ctr"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sgothic" charset="0"/>
                <a:cs typeface="msgothic" charset="0"/>
              </a:defRPr>
            </a:lvl3pPr>
            <a:lvl4pPr marL="1600200" indent="-228600" algn="ctr"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sgothic" charset="0"/>
                <a:cs typeface="msgothic" charset="0"/>
              </a:defRPr>
            </a:lvl4pPr>
            <a:lvl5pPr marL="2057400" indent="-228600" algn="ctr"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sgothic" charset="0"/>
                <a:cs typeface="msgothic" charset="0"/>
              </a:defRPr>
            </a:lvl5pPr>
            <a:lvl6pPr marL="2514600" indent="-228600" algn="ctr"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sgothic" charset="0"/>
                <a:cs typeface="msgothic" charset="0"/>
              </a:defRPr>
            </a:lvl6pPr>
            <a:lvl7pPr marL="2971800" indent="-228600" algn="ctr"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sgothic" charset="0"/>
                <a:cs typeface="msgothic" charset="0"/>
              </a:defRPr>
            </a:lvl7pPr>
            <a:lvl8pPr marL="3429000" indent="-228600" algn="ctr"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sgothic" charset="0"/>
                <a:cs typeface="msgothic" charset="0"/>
              </a:defRPr>
            </a:lvl8pPr>
            <a:lvl9pPr marL="3886200" indent="-228600" algn="ctr"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sgothic" charset="0"/>
                <a:cs typeface="msgothic" charset="0"/>
              </a:defRPr>
            </a:lvl9pPr>
          </a:lstStyle>
          <a:p>
            <a:pP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US" altLang="en-US" sz="4000" dirty="0" err="1">
                <a:solidFill>
                  <a:srgbClr val="0099A6"/>
                </a:solidFill>
              </a:rPr>
              <a:t>SpacecraftID</a:t>
            </a:r>
            <a:r>
              <a:rPr lang="en-US" altLang="en-US" sz="4000" dirty="0">
                <a:solidFill>
                  <a:srgbClr val="0099A6"/>
                </a:solidFill>
              </a:rPr>
              <a:t> Assignments</a:t>
            </a:r>
            <a:br>
              <a:rPr lang="en-US" altLang="en-US" sz="4000" dirty="0">
                <a:solidFill>
                  <a:srgbClr val="0099A6"/>
                </a:solidFill>
              </a:rPr>
            </a:br>
            <a:r>
              <a:rPr lang="en-US" altLang="en-US" sz="3200" dirty="0">
                <a:solidFill>
                  <a:srgbClr val="0099A6"/>
                </a:solidFill>
              </a:rPr>
              <a:t>Allocated QSCID Version 2 (AOS)</a:t>
            </a:r>
            <a:endParaRPr lang="en-US" altLang="en-US" sz="4000" dirty="0">
              <a:solidFill>
                <a:srgbClr val="0099A6"/>
              </a:solidFill>
            </a:endParaRPr>
          </a:p>
        </p:txBody>
      </p:sp>
      <p:pic>
        <p:nvPicPr>
          <p:cNvPr id="3" name="Picture 3">
            <a:extLst>
              <a:ext uri="{FF2B5EF4-FFF2-40B4-BE49-F238E27FC236}">
                <a16:creationId xmlns:a16="http://schemas.microsoft.com/office/drawing/2014/main" id="{1007920F-FE89-B0E2-C90B-A8B8C12C0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050" y="1689008"/>
            <a:ext cx="539750" cy="5572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4">
            <a:extLst>
              <a:ext uri="{FF2B5EF4-FFF2-40B4-BE49-F238E27FC236}">
                <a16:creationId xmlns:a16="http://schemas.microsoft.com/office/drawing/2014/main" id="{E280EC89-6D74-2B00-3126-2F0C119CE2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6499"/>
          <a:stretch>
            <a:fillRect/>
          </a:stretch>
        </p:blipFill>
        <p:spPr bwMode="auto">
          <a:xfrm>
            <a:off x="485050" y="2620870"/>
            <a:ext cx="534988" cy="539750"/>
          </a:xfrm>
          <a:prstGeom prst="rect">
            <a:avLst/>
          </a:prstGeom>
          <a:noFill/>
          <a:ln>
            <a:noFill/>
          </a:ln>
          <a:effectLst/>
          <a:extLst>
            <a:ext uri="{909E8E84-426E-40DD-AFC4-6F175D3DCCD1}">
              <a14:hiddenFill xmlns:a14="http://schemas.microsoft.com/office/drawing/2010/main">
                <a:blipFill dpi="0" rotWithShape="0">
                  <a:blip/>
                  <a:srcRect r="6499"/>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5">
            <a:extLst>
              <a:ext uri="{FF2B5EF4-FFF2-40B4-BE49-F238E27FC236}">
                <a16:creationId xmlns:a16="http://schemas.microsoft.com/office/drawing/2014/main" id="{03DF5EB0-DC2B-7876-B113-74FB31740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125" y="3574957"/>
            <a:ext cx="576263" cy="576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a:extLst>
              <a:ext uri="{FF2B5EF4-FFF2-40B4-BE49-F238E27FC236}">
                <a16:creationId xmlns:a16="http://schemas.microsoft.com/office/drawing/2014/main" id="{C9A027E1-5C41-CEB0-E42C-3C596C5FE350}"/>
              </a:ext>
            </a:extLst>
          </p:cNvPr>
          <p:cNvSpPr txBox="1"/>
          <p:nvPr/>
        </p:nvSpPr>
        <p:spPr>
          <a:xfrm>
            <a:off x="-270229" y="1623965"/>
            <a:ext cx="4553158" cy="2308324"/>
          </a:xfrm>
          <a:prstGeom prst="rect">
            <a:avLst/>
          </a:prstGeom>
          <a:noFill/>
        </p:spPr>
        <p:txBody>
          <a:bodyPr wrap="square">
            <a:spAutoFit/>
          </a:bodyPr>
          <a:lstStyle/>
          <a:p>
            <a:pPr marL="1725613" lvl="1">
              <a:spcAft>
                <a:spcPct val="0"/>
              </a:spcAft>
              <a:buSzPct val="75000"/>
              <a:buFont typeface="Symbol" pitchFamily="2" charset="2"/>
              <a:buNone/>
              <a:tabLst>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pPr>
            <a:r>
              <a:rPr lang="en-US" altLang="en-US" sz="1600" dirty="0"/>
              <a:t>QSCID allocated on all frequencies and links</a:t>
            </a:r>
          </a:p>
          <a:p>
            <a:pPr marL="1725613" lvl="1">
              <a:spcAft>
                <a:spcPct val="0"/>
              </a:spcAft>
              <a:buSzPct val="75000"/>
              <a:buFont typeface="Symbol" pitchFamily="2" charset="2"/>
              <a:buNone/>
              <a:tabLst>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pPr>
            <a:endParaRPr lang="en-US" altLang="en-US" sz="1600" dirty="0"/>
          </a:p>
          <a:p>
            <a:pPr marL="1725613" lvl="1">
              <a:spcAft>
                <a:spcPct val="0"/>
              </a:spcAft>
              <a:buSzPct val="75000"/>
              <a:buFont typeface="Symbol" pitchFamily="2" charset="2"/>
              <a:buNone/>
              <a:tabLst>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pPr>
            <a:endParaRPr lang="en-US" altLang="en-US" sz="1600" dirty="0"/>
          </a:p>
          <a:p>
            <a:pPr marL="1725613" lvl="1">
              <a:spcAft>
                <a:spcPct val="0"/>
              </a:spcAft>
              <a:buSzPct val="75000"/>
              <a:buFont typeface="Symbol" pitchFamily="2" charset="2"/>
              <a:buNone/>
              <a:tabLst>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pPr>
            <a:r>
              <a:rPr lang="en-US" altLang="en-US" sz="1600" dirty="0"/>
              <a:t>	QSCID allocated on all frequencies, one link (</a:t>
            </a:r>
            <a:r>
              <a:rPr lang="en-US" altLang="en-US" sz="1600" dirty="0" err="1"/>
              <a:t>fwd</a:t>
            </a:r>
            <a:r>
              <a:rPr lang="en-US" altLang="en-US" sz="1600" dirty="0"/>
              <a:t>/ret)</a:t>
            </a:r>
          </a:p>
          <a:p>
            <a:pPr marL="1725613" lvl="1">
              <a:spcAft>
                <a:spcPct val="0"/>
              </a:spcAft>
              <a:buSzPct val="75000"/>
              <a:buFont typeface="Symbol" pitchFamily="2" charset="2"/>
              <a:buNone/>
              <a:tabLst>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pPr>
            <a:endParaRPr lang="en-US" altLang="en-US" sz="1600" dirty="0"/>
          </a:p>
          <a:p>
            <a:pPr marL="1725613" lvl="1">
              <a:spcAft>
                <a:spcPct val="0"/>
              </a:spcAft>
              <a:buSzPct val="75000"/>
              <a:buFont typeface="Symbol" pitchFamily="2" charset="2"/>
              <a:buNone/>
              <a:tabLst>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pPr>
            <a:r>
              <a:rPr lang="en-US" altLang="en-US" sz="1600" dirty="0"/>
              <a:t>	QSCID unallocated</a:t>
            </a:r>
          </a:p>
        </p:txBody>
      </p:sp>
      <p:sp>
        <p:nvSpPr>
          <p:cNvPr id="9" name="TextBox 8">
            <a:extLst>
              <a:ext uri="{FF2B5EF4-FFF2-40B4-BE49-F238E27FC236}">
                <a16:creationId xmlns:a16="http://schemas.microsoft.com/office/drawing/2014/main" id="{2AA6862B-9AD3-D18C-E0DB-9F50594A0420}"/>
              </a:ext>
            </a:extLst>
          </p:cNvPr>
          <p:cNvSpPr txBox="1"/>
          <p:nvPr/>
        </p:nvSpPr>
        <p:spPr>
          <a:xfrm>
            <a:off x="-145480" y="4727519"/>
            <a:ext cx="4193885" cy="2062103"/>
          </a:xfrm>
          <a:prstGeom prst="rect">
            <a:avLst/>
          </a:prstGeom>
          <a:noFill/>
        </p:spPr>
        <p:txBody>
          <a:bodyPr wrap="square">
            <a:spAutoFit/>
          </a:bodyPr>
          <a:lstStyle/>
          <a:p>
            <a:pPr marL="862013" indent="-323850">
              <a:spcAft>
                <a:spcPct val="0"/>
              </a:spcAft>
              <a:buSzPct val="45000"/>
              <a:buFont typeface="Wingdings" pitchFamily="2" charset="2"/>
              <a:buNone/>
              <a:tabLst>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pPr>
            <a:r>
              <a:rPr lang="en-US" altLang="en-US" dirty="0"/>
              <a:t>Other shades of blue represent a certain number of allocated QSCIDs, typically:</a:t>
            </a:r>
          </a:p>
          <a:p>
            <a:pPr marL="1268413">
              <a:buSzPct val="75000"/>
              <a:buFont typeface="Symbol" pitchFamily="2" charset="2"/>
              <a:buChar char=""/>
              <a:tabLst>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pPr>
            <a:r>
              <a:rPr lang="en-US" altLang="en-US" dirty="0"/>
              <a:t>spacecraft for which we have many frequencies or both forward and return links</a:t>
            </a:r>
          </a:p>
          <a:p>
            <a:pPr marL="1268413">
              <a:buSzPct val="75000"/>
              <a:buFont typeface="Symbol" pitchFamily="2" charset="2"/>
              <a:buChar char=""/>
              <a:tabLst>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pPr>
            <a:r>
              <a:rPr lang="en-US" altLang="en-US" dirty="0"/>
              <a:t>overlapped QSCIDs</a:t>
            </a:r>
            <a:endParaRPr lang="en-US" sz="1200" dirty="0"/>
          </a:p>
        </p:txBody>
      </p:sp>
      <p:pic>
        <p:nvPicPr>
          <p:cNvPr id="6" name="Picture 5" descr="A picture containing text, clock&#10;&#10;Description automatically generated">
            <a:extLst>
              <a:ext uri="{FF2B5EF4-FFF2-40B4-BE49-F238E27FC236}">
                <a16:creationId xmlns:a16="http://schemas.microsoft.com/office/drawing/2014/main" id="{DFABBE60-B1CF-04B6-1D7F-4D235C6A0891}"/>
              </a:ext>
            </a:extLst>
          </p:cNvPr>
          <p:cNvPicPr/>
          <p:nvPr/>
        </p:nvPicPr>
        <p:blipFill>
          <a:blip r:embed="rId6"/>
          <a:stretch/>
        </p:blipFill>
        <p:spPr>
          <a:xfrm>
            <a:off x="4479283" y="1149408"/>
            <a:ext cx="5427360" cy="5427360"/>
          </a:xfrm>
          <a:prstGeom prst="rect">
            <a:avLst/>
          </a:prstGeom>
          <a:ln w="0">
            <a:noFill/>
          </a:ln>
        </p:spPr>
      </p:pic>
      <p:sp>
        <p:nvSpPr>
          <p:cNvPr id="2" name="Date Placeholder 1">
            <a:extLst>
              <a:ext uri="{FF2B5EF4-FFF2-40B4-BE49-F238E27FC236}">
                <a16:creationId xmlns:a16="http://schemas.microsoft.com/office/drawing/2014/main" id="{AB7C7F5E-EC07-497F-54AD-736891F8987A}"/>
              </a:ext>
            </a:extLst>
          </p:cNvPr>
          <p:cNvSpPr>
            <a:spLocks noGrp="1"/>
          </p:cNvSpPr>
          <p:nvPr>
            <p:ph type="dt" sz="half" idx="2"/>
          </p:nvPr>
        </p:nvSpPr>
        <p:spPr/>
        <p:txBody>
          <a:bodyPr/>
          <a:lstStyle/>
          <a:p>
            <a:fld id="{2F85C1EC-B8A9-1548-B189-B5C6D4D8663C}" type="datetime3">
              <a:rPr lang="en-US" smtClean="0"/>
              <a:t>8 May 2024</a:t>
            </a:fld>
            <a:endParaRPr lang="en-US"/>
          </a:p>
        </p:txBody>
      </p:sp>
      <p:sp>
        <p:nvSpPr>
          <p:cNvPr id="8" name="Slide Number Placeholder 7">
            <a:extLst>
              <a:ext uri="{FF2B5EF4-FFF2-40B4-BE49-F238E27FC236}">
                <a16:creationId xmlns:a16="http://schemas.microsoft.com/office/drawing/2014/main" id="{9C147EBD-871D-3056-744C-15EEA8E6D5D2}"/>
              </a:ext>
            </a:extLst>
          </p:cNvPr>
          <p:cNvSpPr>
            <a:spLocks noGrp="1"/>
          </p:cNvSpPr>
          <p:nvPr>
            <p:ph type="sldNum" sz="quarter" idx="4"/>
          </p:nvPr>
        </p:nvSpPr>
        <p:spPr/>
        <p:txBody>
          <a:bodyPr/>
          <a:lstStyle/>
          <a:p>
            <a:r>
              <a:rPr lang="en-US"/>
              <a:t>SEA - </a:t>
            </a:r>
            <a:fld id="{1B5D8CFD-37D9-8A41-B2FC-209452CD0164}" type="slidenum">
              <a:rPr lang="en-US" smtClean="0"/>
              <a:t>16</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p:cNvSpPr>
          <p:nvPr>
            <p:ph type="title"/>
          </p:nvPr>
        </p:nvSpPr>
        <p:spPr>
          <a:xfrm>
            <a:off x="1981067" y="195952"/>
            <a:ext cx="6564041" cy="1145009"/>
          </a:xfrm>
          <a:prstGeom prst="rect">
            <a:avLst/>
          </a:prstGeom>
          <a:noFill/>
          <a:ln w="0">
            <a:noFill/>
          </a:ln>
        </p:spPr>
        <p:txBody>
          <a:bodyPr lIns="0" tIns="0" rIns="0" bIns="0" anchor="ctr">
            <a:noAutofit/>
          </a:bodyPr>
          <a:lstStyle/>
          <a:p>
            <a:r>
              <a:rPr lang="en-US" sz="3992" b="0" spc="-1">
                <a:solidFill>
                  <a:srgbClr val="000000"/>
                </a:solidFill>
                <a:latin typeface="Arial"/>
              </a:rPr>
              <a:t>Spacecraftid Assignments</a:t>
            </a:r>
          </a:p>
        </p:txBody>
      </p:sp>
      <p:sp>
        <p:nvSpPr>
          <p:cNvPr id="182" name="PlaceHolder 2"/>
          <p:cNvSpPr>
            <a:spLocks noGrp="1"/>
          </p:cNvSpPr>
          <p:nvPr>
            <p:ph/>
          </p:nvPr>
        </p:nvSpPr>
        <p:spPr>
          <a:xfrm>
            <a:off x="1915423" y="1340960"/>
            <a:ext cx="8750772" cy="5255740"/>
          </a:xfrm>
          <a:prstGeom prst="rect">
            <a:avLst/>
          </a:prstGeom>
          <a:noFill/>
          <a:ln w="0">
            <a:noFill/>
          </a:ln>
        </p:spPr>
        <p:txBody>
          <a:bodyPr lIns="0" tIns="0" rIns="0" bIns="0" anchor="t">
            <a:noAutofit/>
          </a:bodyPr>
          <a:lstStyle/>
          <a:p>
            <a:pPr marL="805925" indent="-414772">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2540" b="0" spc="-1" dirty="0">
                <a:solidFill>
                  <a:srgbClr val="000000"/>
                </a:solidFill>
                <a:latin typeface="Arial"/>
              </a:rPr>
              <a:t>QSCID Version 2</a:t>
            </a:r>
            <a:r>
              <a:rPr lang="en-US" sz="2540" spc="-1" dirty="0">
                <a:solidFill>
                  <a:srgbClr val="000000"/>
                </a:solidFill>
                <a:latin typeface="Arial"/>
              </a:rPr>
              <a:t> S and X bands depletion – Nov 23</a:t>
            </a:r>
            <a:endParaRPr lang="en-US" dirty="0"/>
          </a:p>
        </p:txBody>
      </p:sp>
      <p:pic>
        <p:nvPicPr>
          <p:cNvPr id="184" name="Picture 183" descr="A screenshot of a graph&#10;&#10;Description automatically generated"/>
          <p:cNvPicPr/>
          <p:nvPr/>
        </p:nvPicPr>
        <p:blipFill>
          <a:blip r:embed="rId2"/>
          <a:stretch/>
        </p:blipFill>
        <p:spPr>
          <a:xfrm>
            <a:off x="5983355" y="2136138"/>
            <a:ext cx="4285103" cy="4285103"/>
          </a:xfrm>
          <a:prstGeom prst="rect">
            <a:avLst/>
          </a:prstGeom>
          <a:ln w="0">
            <a:noFill/>
          </a:ln>
        </p:spPr>
      </p:pic>
      <p:pic>
        <p:nvPicPr>
          <p:cNvPr id="4" name="Picture 3" descr="A screenshot of a grid&#10;&#10;Description automatically generated">
            <a:extLst>
              <a:ext uri="{FF2B5EF4-FFF2-40B4-BE49-F238E27FC236}">
                <a16:creationId xmlns:a16="http://schemas.microsoft.com/office/drawing/2014/main" id="{0B7F9437-B234-6BF0-EE87-62CE49A5C3C2}"/>
              </a:ext>
            </a:extLst>
          </p:cNvPr>
          <p:cNvPicPr/>
          <p:nvPr/>
        </p:nvPicPr>
        <p:blipFill>
          <a:blip r:embed="rId3"/>
          <a:stretch/>
        </p:blipFill>
        <p:spPr>
          <a:xfrm>
            <a:off x="2165283" y="1930314"/>
            <a:ext cx="2287494" cy="2287494"/>
          </a:xfrm>
          <a:prstGeom prst="rect">
            <a:avLst/>
          </a:prstGeom>
          <a:ln w="0">
            <a:noFill/>
          </a:ln>
        </p:spPr>
      </p:pic>
      <p:pic>
        <p:nvPicPr>
          <p:cNvPr id="6" name="Picture 5" descr="A screenshot of a computer screen&#10;&#10;Description automatically generated">
            <a:extLst>
              <a:ext uri="{FF2B5EF4-FFF2-40B4-BE49-F238E27FC236}">
                <a16:creationId xmlns:a16="http://schemas.microsoft.com/office/drawing/2014/main" id="{ADF18FF2-C988-96A1-EF98-3C1CBD39F8CD}"/>
              </a:ext>
            </a:extLst>
          </p:cNvPr>
          <p:cNvPicPr/>
          <p:nvPr/>
        </p:nvPicPr>
        <p:blipFill>
          <a:blip r:embed="rId4"/>
          <a:stretch/>
        </p:blipFill>
        <p:spPr>
          <a:xfrm>
            <a:off x="2165181" y="4451034"/>
            <a:ext cx="2287494" cy="2287494"/>
          </a:xfrm>
          <a:prstGeom prst="rect">
            <a:avLst/>
          </a:prstGeom>
          <a:ln w="0">
            <a:noFill/>
          </a:ln>
        </p:spPr>
      </p:pic>
      <p:cxnSp>
        <p:nvCxnSpPr>
          <p:cNvPr id="7" name="Straight Arrow Connector 6">
            <a:extLst>
              <a:ext uri="{FF2B5EF4-FFF2-40B4-BE49-F238E27FC236}">
                <a16:creationId xmlns:a16="http://schemas.microsoft.com/office/drawing/2014/main" id="{37A5C8AF-8A46-CA77-450C-DDB22275C304}"/>
              </a:ext>
            </a:extLst>
          </p:cNvPr>
          <p:cNvCxnSpPr/>
          <p:nvPr/>
        </p:nvCxnSpPr>
        <p:spPr>
          <a:xfrm>
            <a:off x="4558714" y="3034831"/>
            <a:ext cx="1025196" cy="115904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58476F82-BDA1-2054-62C6-3A80A5C01B18}"/>
              </a:ext>
            </a:extLst>
          </p:cNvPr>
          <p:cNvCxnSpPr>
            <a:cxnSpLocks/>
          </p:cNvCxnSpPr>
          <p:nvPr/>
        </p:nvCxnSpPr>
        <p:spPr>
          <a:xfrm flipV="1">
            <a:off x="4589189" y="4502676"/>
            <a:ext cx="994301" cy="8180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descr="A screenshot of a graph&#10;&#10;Description automatically generated">
            <a:extLst>
              <a:ext uri="{FF2B5EF4-FFF2-40B4-BE49-F238E27FC236}">
                <a16:creationId xmlns:a16="http://schemas.microsoft.com/office/drawing/2014/main" id="{916CBED7-7122-89FD-F1FC-ED2C886AF92B}"/>
              </a:ext>
            </a:extLst>
          </p:cNvPr>
          <p:cNvSpPr txBox="1"/>
          <p:nvPr/>
        </p:nvSpPr>
        <p:spPr>
          <a:xfrm>
            <a:off x="4373407" y="2747069"/>
            <a:ext cx="2488581" cy="279200"/>
          </a:xfrm>
          <a:prstGeom prst="rect">
            <a:avLst/>
          </a:prstGeom>
          <a:noFill/>
        </p:spPr>
        <p:txBody>
          <a:bodyPr rot="0" spcFirstLastPara="0" vertOverflow="overflow" horzOverflow="overflow" vert="horz" wrap="square" lIns="82953" tIns="41476" rIns="82953" bIns="41476" numCol="1" spcCol="0" rtlCol="0" fromWordArt="0" anchor="t" anchorCtr="0" forceAA="0" compatLnSpc="1">
            <a:prstTxWarp prst="textNoShape">
              <a:avLst/>
            </a:prstTxWarp>
            <a:spAutoFit/>
          </a:bodyPr>
          <a:lstStyle/>
          <a:p>
            <a:pPr algn="l"/>
            <a:r>
              <a:rPr lang="en-US" sz="1270" dirty="0"/>
              <a:t>S-Band</a:t>
            </a:r>
          </a:p>
        </p:txBody>
      </p:sp>
      <p:sp>
        <p:nvSpPr>
          <p:cNvPr id="10" name="TextBox 9">
            <a:extLst>
              <a:ext uri="{FF2B5EF4-FFF2-40B4-BE49-F238E27FC236}">
                <a16:creationId xmlns:a16="http://schemas.microsoft.com/office/drawing/2014/main" id="{411B5D57-7BA0-7EFA-29C7-1111F2E17C9F}"/>
              </a:ext>
            </a:extLst>
          </p:cNvPr>
          <p:cNvSpPr txBox="1"/>
          <p:nvPr/>
        </p:nvSpPr>
        <p:spPr>
          <a:xfrm>
            <a:off x="4445121" y="5370674"/>
            <a:ext cx="2488581" cy="279200"/>
          </a:xfrm>
          <a:prstGeom prst="rect">
            <a:avLst/>
          </a:prstGeom>
          <a:noFill/>
        </p:spPr>
        <p:txBody>
          <a:bodyPr rot="0" spcFirstLastPara="0" vertOverflow="overflow" horzOverflow="overflow" vert="horz" wrap="square" lIns="82953" tIns="41476" rIns="82953" bIns="41476" numCol="1" spcCol="0" rtlCol="0" fromWordArt="0" anchor="t" anchorCtr="0" forceAA="0" compatLnSpc="1">
            <a:prstTxWarp prst="textNoShape">
              <a:avLst/>
            </a:prstTxWarp>
            <a:spAutoFit/>
          </a:bodyPr>
          <a:lstStyle/>
          <a:p>
            <a:pPr algn="l"/>
            <a:r>
              <a:rPr lang="en-US" sz="1270" dirty="0"/>
              <a:t>X-Band</a:t>
            </a:r>
          </a:p>
        </p:txBody>
      </p:sp>
      <p:sp>
        <p:nvSpPr>
          <p:cNvPr id="11" name="TextBox 10">
            <a:extLst>
              <a:ext uri="{FF2B5EF4-FFF2-40B4-BE49-F238E27FC236}">
                <a16:creationId xmlns:a16="http://schemas.microsoft.com/office/drawing/2014/main" id="{871E5402-9F48-5138-AD9D-D4CF840B291F}"/>
              </a:ext>
            </a:extLst>
          </p:cNvPr>
          <p:cNvSpPr txBox="1"/>
          <p:nvPr/>
        </p:nvSpPr>
        <p:spPr>
          <a:xfrm>
            <a:off x="4887566" y="4228634"/>
            <a:ext cx="2488581" cy="279200"/>
          </a:xfrm>
          <a:prstGeom prst="rect">
            <a:avLst/>
          </a:prstGeom>
          <a:noFill/>
        </p:spPr>
        <p:txBody>
          <a:bodyPr rot="0" spcFirstLastPara="0" vertOverflow="overflow" horzOverflow="overflow" vert="horz" wrap="square" lIns="82953" tIns="41476" rIns="82953" bIns="41476" numCol="1" spcCol="0" rtlCol="0" fromWordArt="0" anchor="t" anchorCtr="0" forceAA="0" compatLnSpc="1">
            <a:prstTxWarp prst="textNoShape">
              <a:avLst/>
            </a:prstTxWarp>
            <a:spAutoFit/>
          </a:bodyPr>
          <a:lstStyle/>
          <a:p>
            <a:r>
              <a:rPr lang="en-US" sz="1270" dirty="0"/>
              <a:t>S and X Bands</a:t>
            </a:r>
          </a:p>
        </p:txBody>
      </p:sp>
      <p:sp>
        <p:nvSpPr>
          <p:cNvPr id="2" name="Date Placeholder 1">
            <a:extLst>
              <a:ext uri="{FF2B5EF4-FFF2-40B4-BE49-F238E27FC236}">
                <a16:creationId xmlns:a16="http://schemas.microsoft.com/office/drawing/2014/main" id="{0639D0E2-785F-0CBD-3A69-64730FF06EA9}"/>
              </a:ext>
            </a:extLst>
          </p:cNvPr>
          <p:cNvSpPr>
            <a:spLocks noGrp="1"/>
          </p:cNvSpPr>
          <p:nvPr>
            <p:ph type="dt" sz="half" idx="2"/>
          </p:nvPr>
        </p:nvSpPr>
        <p:spPr/>
        <p:txBody>
          <a:bodyPr/>
          <a:lstStyle/>
          <a:p>
            <a:fld id="{023D7C1F-CA46-3448-81EA-24571637F4A2}" type="datetime3">
              <a:rPr lang="en-US" smtClean="0"/>
              <a:t>8 May 2024</a:t>
            </a:fld>
            <a:endParaRPr lang="en-US"/>
          </a:p>
        </p:txBody>
      </p:sp>
      <p:sp>
        <p:nvSpPr>
          <p:cNvPr id="3" name="Slide Number Placeholder 2">
            <a:extLst>
              <a:ext uri="{FF2B5EF4-FFF2-40B4-BE49-F238E27FC236}">
                <a16:creationId xmlns:a16="http://schemas.microsoft.com/office/drawing/2014/main" id="{213AA874-B271-C8BF-01A7-42D5A97A0478}"/>
              </a:ext>
            </a:extLst>
          </p:cNvPr>
          <p:cNvSpPr>
            <a:spLocks noGrp="1"/>
          </p:cNvSpPr>
          <p:nvPr>
            <p:ph type="sldNum" sz="quarter" idx="4"/>
          </p:nvPr>
        </p:nvSpPr>
        <p:spPr/>
        <p:txBody>
          <a:bodyPr/>
          <a:lstStyle/>
          <a:p>
            <a:r>
              <a:rPr lang="en-US"/>
              <a:t>SEA - </a:t>
            </a:r>
            <a:fld id="{1B5D8CFD-37D9-8A41-B2FC-209452CD0164}" type="slidenum">
              <a:rPr lang="en-US" smtClean="0"/>
              <a:t>17</a:t>
            </a:fld>
            <a:endParaRPr lang="en-US" dirty="0"/>
          </a:p>
        </p:txBody>
      </p:sp>
    </p:spTree>
    <p:extLst>
      <p:ext uri="{BB962C8B-B14F-4D97-AF65-F5344CB8AC3E}">
        <p14:creationId xmlns:p14="http://schemas.microsoft.com/office/powerpoint/2010/main" val="3879952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PlaceHolder 1"/>
          <p:cNvSpPr>
            <a:spLocks noGrp="1"/>
          </p:cNvSpPr>
          <p:nvPr>
            <p:ph type="title"/>
          </p:nvPr>
        </p:nvSpPr>
        <p:spPr>
          <a:xfrm>
            <a:off x="1925605" y="-40946"/>
            <a:ext cx="8340790" cy="912480"/>
          </a:xfrm>
          <a:prstGeom prst="rect">
            <a:avLst/>
          </a:prstGeom>
          <a:noFill/>
          <a:ln w="0">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defTabSz="449263">
              <a:lnSpc>
                <a:spcPct val="87000"/>
              </a:lnSpc>
              <a:buClr>
                <a:srgbClr val="000000"/>
              </a:buClr>
              <a:buSzPct val="100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US" sz="4000" kern="1200" dirty="0">
                <a:solidFill>
                  <a:srgbClr val="0099A6"/>
                </a:solidFill>
              </a:rPr>
              <a:t>SANA Registry Release Features</a:t>
            </a:r>
          </a:p>
        </p:txBody>
      </p:sp>
      <p:sp>
        <p:nvSpPr>
          <p:cNvPr id="196" name="PlaceHolder 2"/>
          <p:cNvSpPr>
            <a:spLocks noGrp="1"/>
          </p:cNvSpPr>
          <p:nvPr>
            <p:ph/>
          </p:nvPr>
        </p:nvSpPr>
        <p:spPr>
          <a:xfrm>
            <a:off x="911325" y="1278320"/>
            <a:ext cx="10062110" cy="4600048"/>
          </a:xfrm>
          <a:prstGeom prst="rect">
            <a:avLst/>
          </a:prstGeom>
          <a:noFill/>
          <a:ln w="0">
            <a:noFill/>
          </a:ln>
        </p:spPr>
        <p:txBody>
          <a:bodyPr vert="horz" lIns="0" tIns="0" rIns="0" bIns="0" anchor="t">
            <a:noAutofit/>
          </a:bodyPr>
          <a:lstStyle/>
          <a:p>
            <a:pPr marL="774065" indent="-342900" algn="l">
              <a:lnSpc>
                <a:spcPct val="93000"/>
              </a:lnSpc>
              <a:spcAft>
                <a:spcPts val="1423"/>
              </a:spcAft>
              <a:buClr>
                <a:srgbClr val="000000"/>
              </a:buClr>
              <a:buSzPct val="45000"/>
              <a:buFont typeface="Arial,Sans-Serif"/>
              <a:buChar char="•"/>
              <a:tabLst>
                <a:tab pos="17280" algn="l"/>
                <a:tab pos="466560" algn="l"/>
                <a:tab pos="915840" algn="l"/>
                <a:tab pos="1365120" algn="l"/>
                <a:tab pos="1814400" algn="l"/>
                <a:tab pos="2263680" algn="l"/>
                <a:tab pos="2712960" algn="l"/>
                <a:tab pos="3162240" algn="l"/>
                <a:tab pos="3611520" algn="l"/>
                <a:tab pos="4060800" algn="l"/>
                <a:tab pos="4510080" algn="l"/>
                <a:tab pos="4959000" algn="l"/>
                <a:tab pos="5408280" algn="l"/>
                <a:tab pos="5857560" algn="l"/>
                <a:tab pos="6306840" algn="l"/>
                <a:tab pos="6756120" algn="l"/>
                <a:tab pos="7205400" algn="l"/>
                <a:tab pos="7654680" algn="l"/>
                <a:tab pos="8103960" algn="l"/>
                <a:tab pos="8553240" algn="l"/>
              </a:tabLst>
            </a:pPr>
            <a:r>
              <a:rPr lang="en-US" sz="2400" dirty="0">
                <a:solidFill>
                  <a:schemeClr val="tx1"/>
                </a:solidFill>
              </a:rPr>
              <a:t>1 major Release</a:t>
            </a:r>
          </a:p>
          <a:p>
            <a:pPr marL="1205865" lvl="1" indent="-342900" algn="l">
              <a:lnSpc>
                <a:spcPct val="93000"/>
              </a:lnSpc>
              <a:spcAft>
                <a:spcPts val="1137"/>
              </a:spcAft>
              <a:buFont typeface="Arial,Sans-Serif"/>
              <a:buChar char="•"/>
              <a:tabLst>
                <a:tab pos="17280" algn="l"/>
                <a:tab pos="466560" algn="l"/>
                <a:tab pos="915840" algn="l"/>
                <a:tab pos="1365120" algn="l"/>
                <a:tab pos="1814400" algn="l"/>
                <a:tab pos="2263680" algn="l"/>
                <a:tab pos="2712960" algn="l"/>
                <a:tab pos="3162240" algn="l"/>
                <a:tab pos="3611520" algn="l"/>
                <a:tab pos="4060800" algn="l"/>
                <a:tab pos="4510080" algn="l"/>
                <a:tab pos="4959000" algn="l"/>
                <a:tab pos="5408280" algn="l"/>
                <a:tab pos="5857560" algn="l"/>
                <a:tab pos="6306840" algn="l"/>
                <a:tab pos="6756120" algn="l"/>
                <a:tab pos="7205400" algn="l"/>
                <a:tab pos="7654680" algn="l"/>
                <a:tab pos="8103960" algn="l"/>
                <a:tab pos="8553240" algn="l"/>
              </a:tabLst>
            </a:pPr>
            <a:r>
              <a:rPr lang="en-US" sz="2000" spc="-1" dirty="0">
                <a:solidFill>
                  <a:schemeClr val="tx1"/>
                </a:solidFill>
                <a:latin typeface="Arial"/>
                <a:cs typeface="Arial"/>
              </a:rPr>
              <a:t>Favorite registries</a:t>
            </a:r>
          </a:p>
          <a:p>
            <a:pPr marL="1205865" lvl="1" indent="-342900" algn="l">
              <a:lnSpc>
                <a:spcPct val="93000"/>
              </a:lnSpc>
              <a:spcAft>
                <a:spcPts val="1137"/>
              </a:spcAft>
              <a:buFont typeface="Arial,Sans-Serif"/>
              <a:buChar char="•"/>
              <a:tabLst>
                <a:tab pos="17280" algn="l"/>
                <a:tab pos="466560" algn="l"/>
                <a:tab pos="915840" algn="l"/>
                <a:tab pos="1365120" algn="l"/>
                <a:tab pos="1814400" algn="l"/>
                <a:tab pos="2263680" algn="l"/>
                <a:tab pos="2712960" algn="l"/>
                <a:tab pos="3162240" algn="l"/>
                <a:tab pos="3611520" algn="l"/>
                <a:tab pos="4060800" algn="l"/>
                <a:tab pos="4510080" algn="l"/>
                <a:tab pos="4959000" algn="l"/>
                <a:tab pos="5408280" algn="l"/>
                <a:tab pos="5857560" algn="l"/>
                <a:tab pos="6306840" algn="l"/>
                <a:tab pos="6756120" algn="l"/>
                <a:tab pos="7205400" algn="l"/>
                <a:tab pos="7654680" algn="l"/>
                <a:tab pos="8103960" algn="l"/>
                <a:tab pos="8553240" algn="l"/>
              </a:tabLst>
            </a:pPr>
            <a:r>
              <a:rPr lang="en-US" sz="2000" spc="-1" dirty="0">
                <a:solidFill>
                  <a:schemeClr val="tx1"/>
                </a:solidFill>
                <a:latin typeface="Arial"/>
                <a:cs typeface="Arial"/>
              </a:rPr>
              <a:t>UI improvements (registries list, SS&amp;A editing)</a:t>
            </a:r>
          </a:p>
          <a:p>
            <a:pPr marL="1205865" lvl="1" indent="-342900" algn="l">
              <a:lnSpc>
                <a:spcPct val="93000"/>
              </a:lnSpc>
              <a:spcAft>
                <a:spcPts val="1137"/>
              </a:spcAft>
              <a:buFont typeface="Arial,Sans-Serif"/>
              <a:buChar char="•"/>
              <a:tabLst>
                <a:tab pos="17280" algn="l"/>
                <a:tab pos="466560" algn="l"/>
                <a:tab pos="915840" algn="l"/>
                <a:tab pos="1365120" algn="l"/>
                <a:tab pos="1814400" algn="l"/>
                <a:tab pos="2263680" algn="l"/>
                <a:tab pos="2712960" algn="l"/>
                <a:tab pos="3162240" algn="l"/>
                <a:tab pos="3611520" algn="l"/>
                <a:tab pos="4060800" algn="l"/>
                <a:tab pos="4510080" algn="l"/>
                <a:tab pos="4959000" algn="l"/>
                <a:tab pos="5408280" algn="l"/>
                <a:tab pos="5857560" algn="l"/>
                <a:tab pos="6306840" algn="l"/>
                <a:tab pos="6756120" algn="l"/>
                <a:tab pos="7205400" algn="l"/>
                <a:tab pos="7654680" algn="l"/>
                <a:tab pos="8103960" algn="l"/>
                <a:tab pos="8553240" algn="l"/>
              </a:tabLst>
            </a:pPr>
            <a:r>
              <a:rPr lang="en-US" sz="2000" dirty="0">
                <a:solidFill>
                  <a:schemeClr val="tx1"/>
                </a:solidFill>
                <a:latin typeface="Arial"/>
                <a:cs typeface="Times New Roman"/>
              </a:rPr>
              <a:t>NAV WG new registries, updated registries and new features</a:t>
            </a:r>
          </a:p>
          <a:p>
            <a:pPr marL="1205865" lvl="1" indent="-342900" algn="l">
              <a:lnSpc>
                <a:spcPct val="93000"/>
              </a:lnSpc>
              <a:spcAft>
                <a:spcPts val="1137"/>
              </a:spcAft>
              <a:buFont typeface="Arial,Sans-Serif"/>
              <a:buChar char="•"/>
              <a:tabLst>
                <a:tab pos="17280" algn="l"/>
                <a:tab pos="466560" algn="l"/>
                <a:tab pos="915840" algn="l"/>
                <a:tab pos="1365120" algn="l"/>
                <a:tab pos="1814400" algn="l"/>
                <a:tab pos="2263680" algn="l"/>
                <a:tab pos="2712960" algn="l"/>
                <a:tab pos="3162240" algn="l"/>
                <a:tab pos="3611520" algn="l"/>
                <a:tab pos="4060800" algn="l"/>
                <a:tab pos="4510080" algn="l"/>
                <a:tab pos="4959000" algn="l"/>
                <a:tab pos="5408280" algn="l"/>
                <a:tab pos="5857560" algn="l"/>
                <a:tab pos="6306840" algn="l"/>
                <a:tab pos="6756120" algn="l"/>
                <a:tab pos="7205400" algn="l"/>
                <a:tab pos="7654680" algn="l"/>
                <a:tab pos="8103960" algn="l"/>
                <a:tab pos="8553240" algn="l"/>
              </a:tabLst>
            </a:pPr>
            <a:r>
              <a:rPr lang="en-US" sz="2000" dirty="0" err="1">
                <a:solidFill>
                  <a:schemeClr val="tx1"/>
                </a:solidFill>
                <a:latin typeface="Arial"/>
                <a:cs typeface="Times New Roman"/>
              </a:rPr>
              <a:t>Misc</a:t>
            </a:r>
            <a:r>
              <a:rPr lang="en-US" sz="2000" dirty="0">
                <a:solidFill>
                  <a:schemeClr val="tx1"/>
                </a:solidFill>
                <a:latin typeface="Arial"/>
                <a:cs typeface="Times New Roman"/>
              </a:rPr>
              <a:t> fixes</a:t>
            </a:r>
          </a:p>
          <a:p>
            <a:pPr marL="774065" indent="-342900" algn="l">
              <a:lnSpc>
                <a:spcPct val="93000"/>
              </a:lnSpc>
              <a:spcAft>
                <a:spcPts val="1423"/>
              </a:spcAft>
              <a:buClr>
                <a:srgbClr val="000000"/>
              </a:buClr>
              <a:buSzPct val="45000"/>
              <a:buFont typeface="Arial,Sans-Serif"/>
              <a:buChar char="•"/>
              <a:tabLst>
                <a:tab pos="17280" algn="l"/>
                <a:tab pos="466560" algn="l"/>
                <a:tab pos="915840" algn="l"/>
                <a:tab pos="1365120" algn="l"/>
                <a:tab pos="1814400" algn="l"/>
                <a:tab pos="2263680" algn="l"/>
                <a:tab pos="2712960" algn="l"/>
                <a:tab pos="3162240" algn="l"/>
                <a:tab pos="3611520" algn="l"/>
                <a:tab pos="4060800" algn="l"/>
                <a:tab pos="4510080" algn="l"/>
                <a:tab pos="4959000" algn="l"/>
                <a:tab pos="5408280" algn="l"/>
                <a:tab pos="5857560" algn="l"/>
                <a:tab pos="6306840" algn="l"/>
                <a:tab pos="6756120" algn="l"/>
                <a:tab pos="7205400" algn="l"/>
                <a:tab pos="7654680" algn="l"/>
                <a:tab pos="8103960" algn="l"/>
                <a:tab pos="8553240" algn="l"/>
              </a:tabLst>
            </a:pPr>
            <a:r>
              <a:rPr lang="en-US" sz="2400" dirty="0">
                <a:solidFill>
                  <a:schemeClr val="tx1"/>
                </a:solidFill>
              </a:rPr>
              <a:t>2 minor Releases</a:t>
            </a:r>
          </a:p>
          <a:p>
            <a:pPr marL="1205865" lvl="1" indent="-342900" algn="l">
              <a:lnSpc>
                <a:spcPct val="93000"/>
              </a:lnSpc>
              <a:spcAft>
                <a:spcPts val="1137"/>
              </a:spcAft>
              <a:buFont typeface="Arial,Sans-Serif"/>
              <a:buChar char="•"/>
              <a:tabLst>
                <a:tab pos="17280" algn="l"/>
                <a:tab pos="466560" algn="l"/>
                <a:tab pos="915840" algn="l"/>
                <a:tab pos="1365120" algn="l"/>
                <a:tab pos="1814400" algn="l"/>
                <a:tab pos="2263680" algn="l"/>
                <a:tab pos="2712960" algn="l"/>
                <a:tab pos="3162240" algn="l"/>
                <a:tab pos="3611520" algn="l"/>
                <a:tab pos="4060800" algn="l"/>
                <a:tab pos="4510080" algn="l"/>
                <a:tab pos="4959000" algn="l"/>
                <a:tab pos="5408280" algn="l"/>
                <a:tab pos="5857560" algn="l"/>
                <a:tab pos="6306840" algn="l"/>
                <a:tab pos="6756120" algn="l"/>
                <a:tab pos="7205400" algn="l"/>
                <a:tab pos="7654680" algn="l"/>
                <a:tab pos="8103960" algn="l"/>
                <a:tab pos="8553240" algn="l"/>
              </a:tabLst>
            </a:pPr>
            <a:r>
              <a:rPr lang="en-US" sz="2000" spc="-1" dirty="0">
                <a:solidFill>
                  <a:schemeClr val="tx1"/>
                </a:solidFill>
                <a:latin typeface="Arial"/>
                <a:cs typeface="Arial"/>
              </a:rPr>
              <a:t>Fixes</a:t>
            </a:r>
          </a:p>
          <a:p>
            <a:pPr marL="1205865" lvl="1" indent="-342900" algn="l">
              <a:lnSpc>
                <a:spcPct val="93000"/>
              </a:lnSpc>
              <a:spcAft>
                <a:spcPts val="1137"/>
              </a:spcAft>
              <a:buFont typeface="Arial,Sans-Serif"/>
              <a:buChar char="•"/>
              <a:tabLst>
                <a:tab pos="17280" algn="l"/>
                <a:tab pos="466560" algn="l"/>
                <a:tab pos="915840" algn="l"/>
                <a:tab pos="1365120" algn="l"/>
                <a:tab pos="1814400" algn="l"/>
                <a:tab pos="2263680" algn="l"/>
                <a:tab pos="2712960" algn="l"/>
                <a:tab pos="3162240" algn="l"/>
                <a:tab pos="3611520" algn="l"/>
                <a:tab pos="4060800" algn="l"/>
                <a:tab pos="4510080" algn="l"/>
                <a:tab pos="4959000" algn="l"/>
                <a:tab pos="5408280" algn="l"/>
                <a:tab pos="5857560" algn="l"/>
                <a:tab pos="6306840" algn="l"/>
                <a:tab pos="6756120" algn="l"/>
                <a:tab pos="7205400" algn="l"/>
                <a:tab pos="7654680" algn="l"/>
                <a:tab pos="8103960" algn="l"/>
                <a:tab pos="8553240" algn="l"/>
              </a:tabLst>
            </a:pPr>
            <a:r>
              <a:rPr lang="en-US" sz="2000" spc="-1" dirty="0">
                <a:solidFill>
                  <a:schemeClr val="tx1"/>
                </a:solidFill>
                <a:latin typeface="Arial"/>
                <a:cs typeface="Arial"/>
              </a:rPr>
              <a:t>SCIDs allocation interface and algorithm improvements</a:t>
            </a:r>
          </a:p>
          <a:p>
            <a:pPr marL="1205865" lvl="1" indent="-342900" algn="l">
              <a:lnSpc>
                <a:spcPct val="93000"/>
              </a:lnSpc>
              <a:spcAft>
                <a:spcPts val="1137"/>
              </a:spcAft>
              <a:buFont typeface="Arial,Sans-Serif"/>
              <a:buChar char="•"/>
              <a:tabLst>
                <a:tab pos="17280" algn="l"/>
                <a:tab pos="466560" algn="l"/>
                <a:tab pos="915840" algn="l"/>
                <a:tab pos="1365120" algn="l"/>
                <a:tab pos="1814400" algn="l"/>
                <a:tab pos="2263680" algn="l"/>
                <a:tab pos="2712960" algn="l"/>
                <a:tab pos="3162240" algn="l"/>
                <a:tab pos="3611520" algn="l"/>
                <a:tab pos="4060800" algn="l"/>
                <a:tab pos="4510080" algn="l"/>
                <a:tab pos="4959000" algn="l"/>
                <a:tab pos="5408280" algn="l"/>
                <a:tab pos="5857560" algn="l"/>
                <a:tab pos="6306840" algn="l"/>
                <a:tab pos="6756120" algn="l"/>
                <a:tab pos="7205400" algn="l"/>
                <a:tab pos="7654680" algn="l"/>
                <a:tab pos="8103960" algn="l"/>
                <a:tab pos="8553240" algn="l"/>
              </a:tabLst>
            </a:pPr>
            <a:r>
              <a:rPr lang="en-US" sz="2000" spc="-1" dirty="0">
                <a:solidFill>
                  <a:schemeClr val="tx1"/>
                </a:solidFill>
                <a:latin typeface="Arial"/>
                <a:cs typeface="Arial"/>
              </a:rPr>
              <a:t>Performances improvements</a:t>
            </a:r>
          </a:p>
        </p:txBody>
      </p:sp>
      <p:sp>
        <p:nvSpPr>
          <p:cNvPr id="2" name="Date Placeholder 1">
            <a:extLst>
              <a:ext uri="{FF2B5EF4-FFF2-40B4-BE49-F238E27FC236}">
                <a16:creationId xmlns:a16="http://schemas.microsoft.com/office/drawing/2014/main" id="{2E0F5C31-2AED-1DE8-4972-6DBD53135398}"/>
              </a:ext>
            </a:extLst>
          </p:cNvPr>
          <p:cNvSpPr>
            <a:spLocks noGrp="1"/>
          </p:cNvSpPr>
          <p:nvPr>
            <p:ph type="dt" sz="half" idx="2"/>
          </p:nvPr>
        </p:nvSpPr>
        <p:spPr/>
        <p:txBody>
          <a:bodyPr/>
          <a:lstStyle/>
          <a:p>
            <a:fld id="{33E1B322-2AAF-4444-9234-AE2FD90274FA}" type="datetime3">
              <a:rPr lang="en-US" smtClean="0"/>
              <a:t>8 May 2024</a:t>
            </a:fld>
            <a:endParaRPr lang="en-US"/>
          </a:p>
        </p:txBody>
      </p:sp>
      <p:sp>
        <p:nvSpPr>
          <p:cNvPr id="3" name="Slide Number Placeholder 2">
            <a:extLst>
              <a:ext uri="{FF2B5EF4-FFF2-40B4-BE49-F238E27FC236}">
                <a16:creationId xmlns:a16="http://schemas.microsoft.com/office/drawing/2014/main" id="{AB02F266-C5A0-4F40-CE02-0A04108A193F}"/>
              </a:ext>
            </a:extLst>
          </p:cNvPr>
          <p:cNvSpPr>
            <a:spLocks noGrp="1"/>
          </p:cNvSpPr>
          <p:nvPr>
            <p:ph type="sldNum" sz="quarter" idx="4"/>
          </p:nvPr>
        </p:nvSpPr>
        <p:spPr/>
        <p:txBody>
          <a:bodyPr/>
          <a:lstStyle/>
          <a:p>
            <a:r>
              <a:rPr lang="en-US"/>
              <a:t>SEA - </a:t>
            </a:r>
            <a:fld id="{1B5D8CFD-37D9-8A41-B2FC-209452CD0164}" type="slidenum">
              <a:rPr lang="en-US" smtClean="0"/>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p:cNvSpPr>
          <p:nvPr>
            <p:ph type="title"/>
          </p:nvPr>
        </p:nvSpPr>
        <p:spPr>
          <a:xfrm>
            <a:off x="2680753" y="0"/>
            <a:ext cx="6830493" cy="792950"/>
          </a:xfrm>
          <a:prstGeom prst="rect">
            <a:avLst/>
          </a:prstGeom>
          <a:noFill/>
          <a:ln w="0">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defTabSz="449263">
              <a:lnSpc>
                <a:spcPct val="87000"/>
              </a:lnSpc>
              <a:buClr>
                <a:srgbClr val="000000"/>
              </a:buClr>
              <a:buSzPct val="100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US" sz="4000" kern="1200" dirty="0">
                <a:solidFill>
                  <a:srgbClr val="0099A6"/>
                </a:solidFill>
              </a:rPr>
              <a:t>Favorite registries</a:t>
            </a:r>
          </a:p>
        </p:txBody>
      </p:sp>
      <p:pic>
        <p:nvPicPr>
          <p:cNvPr id="6" name="Picture 6" descr="Graphical user interface, text, application, email&#10;&#10;Description automatically generated">
            <a:extLst>
              <a:ext uri="{FF2B5EF4-FFF2-40B4-BE49-F238E27FC236}">
                <a16:creationId xmlns:a16="http://schemas.microsoft.com/office/drawing/2014/main" id="{8F53F6D7-97A0-A652-9645-75CE7F3DA767}"/>
              </a:ext>
            </a:extLst>
          </p:cNvPr>
          <p:cNvPicPr>
            <a:picLocks noChangeAspect="1"/>
          </p:cNvPicPr>
          <p:nvPr/>
        </p:nvPicPr>
        <p:blipFill>
          <a:blip r:embed="rId2"/>
          <a:stretch>
            <a:fillRect/>
          </a:stretch>
        </p:blipFill>
        <p:spPr>
          <a:xfrm>
            <a:off x="1792578" y="1261817"/>
            <a:ext cx="3124933" cy="3288444"/>
          </a:xfrm>
          <a:prstGeom prst="rect">
            <a:avLst/>
          </a:prstGeom>
        </p:spPr>
      </p:pic>
      <p:pic>
        <p:nvPicPr>
          <p:cNvPr id="7" name="Picture 8" descr="A picture containing graphical user interface&#10;&#10;Description automatically generated">
            <a:extLst>
              <a:ext uri="{FF2B5EF4-FFF2-40B4-BE49-F238E27FC236}">
                <a16:creationId xmlns:a16="http://schemas.microsoft.com/office/drawing/2014/main" id="{055EFBCB-31AE-93B9-0415-71C1A18A037B}"/>
              </a:ext>
            </a:extLst>
          </p:cNvPr>
          <p:cNvPicPr>
            <a:picLocks noChangeAspect="1"/>
          </p:cNvPicPr>
          <p:nvPr/>
        </p:nvPicPr>
        <p:blipFill>
          <a:blip r:embed="rId3"/>
          <a:stretch>
            <a:fillRect/>
          </a:stretch>
        </p:blipFill>
        <p:spPr>
          <a:xfrm>
            <a:off x="2188650" y="4643503"/>
            <a:ext cx="6259294" cy="1968372"/>
          </a:xfrm>
          <a:prstGeom prst="rect">
            <a:avLst/>
          </a:prstGeom>
        </p:spPr>
      </p:pic>
      <p:pic>
        <p:nvPicPr>
          <p:cNvPr id="4" name="Picture 4" descr="Graphical user interface, application&#10;&#10;Description automatically generated">
            <a:extLst>
              <a:ext uri="{FF2B5EF4-FFF2-40B4-BE49-F238E27FC236}">
                <a16:creationId xmlns:a16="http://schemas.microsoft.com/office/drawing/2014/main" id="{ECEA58CC-B452-0F63-BC3D-7AF3399BF355}"/>
              </a:ext>
            </a:extLst>
          </p:cNvPr>
          <p:cNvPicPr>
            <a:picLocks noChangeAspect="1"/>
          </p:cNvPicPr>
          <p:nvPr/>
        </p:nvPicPr>
        <p:blipFill>
          <a:blip r:embed="rId4"/>
          <a:stretch>
            <a:fillRect/>
          </a:stretch>
        </p:blipFill>
        <p:spPr>
          <a:xfrm>
            <a:off x="5311168" y="2200227"/>
            <a:ext cx="3816336" cy="1697060"/>
          </a:xfrm>
          <a:prstGeom prst="rect">
            <a:avLst/>
          </a:prstGeom>
        </p:spPr>
      </p:pic>
      <p:sp>
        <p:nvSpPr>
          <p:cNvPr id="2" name="Date Placeholder 1">
            <a:extLst>
              <a:ext uri="{FF2B5EF4-FFF2-40B4-BE49-F238E27FC236}">
                <a16:creationId xmlns:a16="http://schemas.microsoft.com/office/drawing/2014/main" id="{C7343DED-FC10-B339-8F26-D88FFC7D819D}"/>
              </a:ext>
            </a:extLst>
          </p:cNvPr>
          <p:cNvSpPr>
            <a:spLocks noGrp="1"/>
          </p:cNvSpPr>
          <p:nvPr>
            <p:ph type="dt" sz="half" idx="2"/>
          </p:nvPr>
        </p:nvSpPr>
        <p:spPr/>
        <p:txBody>
          <a:bodyPr/>
          <a:lstStyle/>
          <a:p>
            <a:fld id="{CD7BE6B4-5218-4E4D-9145-22D086955C42}" type="datetime3">
              <a:rPr lang="en-US" smtClean="0"/>
              <a:t>8 May 2024</a:t>
            </a:fld>
            <a:endParaRPr lang="en-US"/>
          </a:p>
        </p:txBody>
      </p:sp>
      <p:sp>
        <p:nvSpPr>
          <p:cNvPr id="3" name="Slide Number Placeholder 2">
            <a:extLst>
              <a:ext uri="{FF2B5EF4-FFF2-40B4-BE49-F238E27FC236}">
                <a16:creationId xmlns:a16="http://schemas.microsoft.com/office/drawing/2014/main" id="{A83199BD-29AC-0E4C-BFB5-01B75297756A}"/>
              </a:ext>
            </a:extLst>
          </p:cNvPr>
          <p:cNvSpPr>
            <a:spLocks noGrp="1"/>
          </p:cNvSpPr>
          <p:nvPr>
            <p:ph type="sldNum" sz="quarter" idx="4"/>
          </p:nvPr>
        </p:nvSpPr>
        <p:spPr/>
        <p:txBody>
          <a:bodyPr/>
          <a:lstStyle/>
          <a:p>
            <a:r>
              <a:rPr lang="en-US"/>
              <a:t>SEA - </a:t>
            </a:r>
            <a:fld id="{1B5D8CFD-37D9-8A41-B2FC-209452CD0164}" type="slidenum">
              <a:rPr lang="en-US" smtClean="0"/>
              <a:t>19</a:t>
            </a:fld>
            <a:endParaRPr lang="en-US" dirty="0"/>
          </a:p>
        </p:txBody>
      </p:sp>
    </p:spTree>
    <p:extLst>
      <p:ext uri="{BB962C8B-B14F-4D97-AF65-F5344CB8AC3E}">
        <p14:creationId xmlns:p14="http://schemas.microsoft.com/office/powerpoint/2010/main" val="1785924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680895" y="663840"/>
            <a:ext cx="10945424" cy="5875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85000" lnSpcReduction="20000"/>
          </a:bodyPr>
          <a:lstStyle/>
          <a:p>
            <a:pPr>
              <a:lnSpc>
                <a:spcPct val="120000"/>
              </a:lnSpc>
              <a:spcBef>
                <a:spcPts val="0"/>
              </a:spcBef>
            </a:pPr>
            <a:r>
              <a:rPr lang="en-US" sz="1400" dirty="0"/>
              <a:t>Security Working Group:</a:t>
            </a:r>
            <a:endParaRPr lang="en-US" sz="14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400" b="0" dirty="0"/>
              <a:t>Achievements</a:t>
            </a:r>
          </a:p>
          <a:p>
            <a:pPr marL="1257300" lvl="2" indent="-342900">
              <a:lnSpc>
                <a:spcPct val="120000"/>
              </a:lnSpc>
              <a:spcBef>
                <a:spcPts val="0"/>
              </a:spcBef>
              <a:buFont typeface="Arial" panose="020B0604020202020204" pitchFamily="34" charset="0"/>
              <a:buChar char="•"/>
            </a:pPr>
            <a:r>
              <a:rPr lang="en-US" sz="1400" b="0" dirty="0"/>
              <a:t>Symmetric Key Management MB at Secretariat. On-going work on Key Management GB, DTN/</a:t>
            </a:r>
            <a:r>
              <a:rPr lang="en-US" sz="1400" b="0" dirty="0" err="1"/>
              <a:t>BPSec</a:t>
            </a:r>
            <a:r>
              <a:rPr lang="en-US" sz="1400" b="0" dirty="0"/>
              <a:t>, and </a:t>
            </a:r>
            <a:r>
              <a:rPr lang="en-US" sz="1400" b="0" dirty="0" err="1"/>
              <a:t>Intergov</a:t>
            </a:r>
            <a:r>
              <a:rPr lang="en-US" sz="1400" b="0" dirty="0"/>
              <a:t> Cloud Certificate Authority (IGCA). Progress on new work items for Secure SW Engineering and new Space ATT&amp;CK framework.</a:t>
            </a:r>
          </a:p>
          <a:p>
            <a:pPr marL="1257300" lvl="2" indent="-342900">
              <a:lnSpc>
                <a:spcPct val="120000"/>
              </a:lnSpc>
              <a:spcBef>
                <a:spcPts val="0"/>
              </a:spcBef>
              <a:buFont typeface="Arial" panose="020B0604020202020204" pitchFamily="34" charset="0"/>
              <a:buChar char="•"/>
            </a:pPr>
            <a:r>
              <a:rPr lang="en-US" sz="1400" b="0" dirty="0"/>
              <a:t>Problems / Issues: LNIS Security aspects discussed, are extremely weak </a:t>
            </a:r>
          </a:p>
          <a:p>
            <a:pPr>
              <a:lnSpc>
                <a:spcPct val="120000"/>
              </a:lnSpc>
              <a:spcBef>
                <a:spcPts val="0"/>
              </a:spcBef>
            </a:pPr>
            <a:r>
              <a:rPr lang="en-US" sz="1400" dirty="0"/>
              <a:t>Systems Architecture Working Group:</a:t>
            </a:r>
            <a:endParaRPr lang="en-US" sz="14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400" b="0" dirty="0"/>
              <a:t>Achievements</a:t>
            </a:r>
          </a:p>
          <a:p>
            <a:pPr marL="1204913" lvl="2" indent="-290513">
              <a:lnSpc>
                <a:spcPct val="120000"/>
              </a:lnSpc>
              <a:spcBef>
                <a:spcPts val="0"/>
              </a:spcBef>
              <a:buClr>
                <a:srgbClr val="000000"/>
              </a:buClr>
              <a:buSzPct val="95000"/>
              <a:buFont typeface="ArialMT" charset="0"/>
              <a:buChar char="•"/>
            </a:pPr>
            <a:r>
              <a:rPr lang="en-US" sz="1400" b="0" dirty="0"/>
              <a:t>RASDS++ complete draft doc with integrated TC20/SC14 revisions was reviewed, some streamlining changes agreed.</a:t>
            </a:r>
          </a:p>
          <a:p>
            <a:pPr marL="1204913" lvl="2" indent="-290513">
              <a:lnSpc>
                <a:spcPct val="120000"/>
              </a:lnSpc>
              <a:spcBef>
                <a:spcPts val="0"/>
              </a:spcBef>
              <a:buClr>
                <a:srgbClr val="000000"/>
              </a:buClr>
              <a:buSzPct val="95000"/>
              <a:buFont typeface="ArialMT" charset="0"/>
              <a:buChar char="•"/>
            </a:pPr>
            <a:r>
              <a:rPr lang="en-US" sz="1400" b="0" dirty="0"/>
              <a:t>SCCS-ARD revisions moving along, both ABA and SSI well in hand.  Includes optical comm, USLP, SM, and many other new &amp; revised documents.  Creating new tabular summaries on a per node type basis.</a:t>
            </a:r>
          </a:p>
          <a:p>
            <a:pPr marL="747713" lvl="1" indent="-290513">
              <a:lnSpc>
                <a:spcPct val="120000"/>
              </a:lnSpc>
              <a:spcBef>
                <a:spcPts val="0"/>
              </a:spcBef>
              <a:buClr>
                <a:srgbClr val="000000"/>
              </a:buClr>
              <a:buSzPct val="95000"/>
              <a:buFont typeface="ArialMT" charset="0"/>
              <a:buChar char="•"/>
            </a:pPr>
            <a:r>
              <a:rPr lang="en-US" sz="1400" b="0" dirty="0"/>
              <a:t>Problems / Issues: We have a coherent group but very limited resources. NASA is the only agency supporting the SCCS-ARD Architecture work.</a:t>
            </a:r>
          </a:p>
          <a:p>
            <a:pPr>
              <a:lnSpc>
                <a:spcPct val="120000"/>
              </a:lnSpc>
              <a:spcBef>
                <a:spcPts val="0"/>
              </a:spcBef>
            </a:pPr>
            <a:r>
              <a:rPr lang="en-US" sz="1400" dirty="0"/>
              <a:t>Delta-DOR Working Group:</a:t>
            </a:r>
            <a:endParaRPr lang="en-US" sz="14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400" b="0" dirty="0"/>
              <a:t>Achievements</a:t>
            </a:r>
          </a:p>
          <a:p>
            <a:pPr marL="1204913" lvl="2" indent="-290513">
              <a:lnSpc>
                <a:spcPct val="120000"/>
              </a:lnSpc>
              <a:spcBef>
                <a:spcPts val="0"/>
              </a:spcBef>
              <a:buClr>
                <a:srgbClr val="000000"/>
              </a:buClr>
              <a:buSzPct val="95000"/>
              <a:buFont typeface="ArialMT" charset="0"/>
              <a:buChar char="•"/>
            </a:pPr>
            <a:r>
              <a:rPr lang="en-US" sz="1400" b="0" dirty="0"/>
              <a:t>Making very good progress on document revisions, MB on Architecture, BB update, Operations MB update. New PN DOR tones being published by RFM WG. Considering changes for new Quasar flux database, fluxes for multiple baseline, and same beam interferometry.</a:t>
            </a:r>
          </a:p>
          <a:p>
            <a:pPr marL="747713" lvl="1" indent="-290513">
              <a:lnSpc>
                <a:spcPct val="120000"/>
              </a:lnSpc>
              <a:spcBef>
                <a:spcPts val="0"/>
              </a:spcBef>
              <a:buClr>
                <a:srgbClr val="000000"/>
              </a:buClr>
              <a:buSzPct val="95000"/>
              <a:buFont typeface="ArialMT" charset="0"/>
              <a:buChar char="•"/>
            </a:pPr>
            <a:r>
              <a:rPr lang="en-US" sz="1400" b="0" dirty="0"/>
              <a:t>Problems / Issues: Small, but effective, working group with all three agencies participating in this meeting.</a:t>
            </a:r>
          </a:p>
          <a:p>
            <a:pPr>
              <a:lnSpc>
                <a:spcPct val="120000"/>
              </a:lnSpc>
              <a:spcBef>
                <a:spcPts val="0"/>
              </a:spcBef>
            </a:pPr>
            <a:r>
              <a:rPr lang="en-US" sz="1400" dirty="0"/>
              <a:t>Time Management WG:</a:t>
            </a:r>
            <a:endParaRPr lang="en-US" sz="14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400" b="0" dirty="0"/>
              <a:t>Achievements</a:t>
            </a:r>
          </a:p>
          <a:p>
            <a:pPr marL="1204913" lvl="2" indent="-290513">
              <a:lnSpc>
                <a:spcPct val="120000"/>
              </a:lnSpc>
              <a:spcBef>
                <a:spcPts val="0"/>
              </a:spcBef>
              <a:buClr>
                <a:srgbClr val="000000"/>
              </a:buClr>
              <a:buSzPct val="95000"/>
              <a:buFont typeface="ArialMT" charset="0"/>
              <a:buChar char="•"/>
            </a:pPr>
            <a:r>
              <a:rPr lang="en-US" sz="1400" b="0" dirty="0"/>
              <a:t>Working group has been making very good progress, with active participation from five agencies. Green Book is in publication process.  Outline of single Time Management BB developed, possible second BB for networked time management.</a:t>
            </a:r>
          </a:p>
          <a:p>
            <a:pPr marL="747713" lvl="1" indent="-290513">
              <a:lnSpc>
                <a:spcPct val="120000"/>
              </a:lnSpc>
              <a:spcBef>
                <a:spcPts val="0"/>
              </a:spcBef>
              <a:buClr>
                <a:srgbClr val="000000"/>
              </a:buClr>
              <a:buSzPct val="95000"/>
              <a:buFont typeface="ArialMT" charset="0"/>
              <a:buChar char="•"/>
            </a:pPr>
            <a:r>
              <a:rPr lang="en-US" sz="1400" b="0" dirty="0"/>
              <a:t>Problems / Issues</a:t>
            </a:r>
          </a:p>
          <a:p>
            <a:pPr marL="1204913" lvl="2" indent="-290513">
              <a:lnSpc>
                <a:spcPct val="120000"/>
              </a:lnSpc>
              <a:spcBef>
                <a:spcPts val="0"/>
              </a:spcBef>
              <a:buClr>
                <a:srgbClr val="000000"/>
              </a:buClr>
              <a:buSzPct val="95000"/>
              <a:buFont typeface="ArialMT" charset="0"/>
              <a:buChar char="•"/>
            </a:pPr>
            <a:r>
              <a:rPr lang="en-US" sz="1400" b="0" dirty="0"/>
              <a:t>The </a:t>
            </a:r>
            <a:r>
              <a:rPr lang="en-US" sz="1400" b="0" dirty="0" err="1"/>
              <a:t>LunaNet</a:t>
            </a:r>
            <a:r>
              <a:rPr lang="en-US" sz="1400" b="0" dirty="0"/>
              <a:t> LNIS spec is out ahead of this BB, it may not be ready in time to be effective.</a:t>
            </a:r>
          </a:p>
          <a:p>
            <a:pPr>
              <a:lnSpc>
                <a:spcPct val="120000"/>
              </a:lnSpc>
              <a:spcBef>
                <a:spcPts val="0"/>
              </a:spcBef>
            </a:pPr>
            <a:r>
              <a:rPr lang="en-US" sz="1400" dirty="0"/>
              <a:t>SANA and SANA Steering Group (SSG):</a:t>
            </a:r>
            <a:endParaRPr lang="en-US" sz="14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400" b="0" dirty="0"/>
              <a:t>Achievements</a:t>
            </a:r>
          </a:p>
          <a:p>
            <a:pPr marL="1204913" lvl="2" indent="-290513">
              <a:lnSpc>
                <a:spcPct val="120000"/>
              </a:lnSpc>
              <a:spcBef>
                <a:spcPts val="0"/>
              </a:spcBef>
              <a:buClr>
                <a:srgbClr val="000000"/>
              </a:buClr>
              <a:buSzPct val="95000"/>
              <a:buFont typeface="ArialMT" charset="0"/>
              <a:buChar char="•"/>
            </a:pPr>
            <a:r>
              <a:rPr lang="en-US" sz="1400" b="0" dirty="0"/>
              <a:t>BETA ISO Terms website incorporating ISO TC20/SC14 terms is in use, working well.  More new user interface and feature improvements, increase ease of use. </a:t>
            </a:r>
          </a:p>
          <a:p>
            <a:pPr marL="747713" lvl="1" indent="-290513">
              <a:lnSpc>
                <a:spcPct val="120000"/>
              </a:lnSpc>
              <a:spcBef>
                <a:spcPts val="0"/>
              </a:spcBef>
              <a:buClr>
                <a:srgbClr val="000000"/>
              </a:buClr>
              <a:buSzPct val="95000"/>
              <a:buFont typeface="ArialMT" charset="0"/>
              <a:buChar char="•"/>
            </a:pPr>
            <a:r>
              <a:rPr lang="en-US" sz="1400" b="0" dirty="0"/>
              <a:t>Problems / Issues</a:t>
            </a:r>
          </a:p>
          <a:p>
            <a:pPr marL="1204913" lvl="2" indent="-290513">
              <a:lnSpc>
                <a:spcPct val="120000"/>
              </a:lnSpc>
              <a:spcBef>
                <a:spcPts val="0"/>
              </a:spcBef>
              <a:buClr>
                <a:srgbClr val="000000"/>
              </a:buClr>
              <a:buSzPct val="95000"/>
              <a:buFont typeface="ArialMT" charset="0"/>
              <a:buChar char="•"/>
            </a:pPr>
            <a:r>
              <a:rPr lang="en-US" sz="1400" b="0" dirty="0"/>
              <a:t>AOS SCIDs are now all used.  No more S &amp; X band identical SCIDs are available.  Agency HOD must assign ARs to update their agency data in “Enterprise” registries.  SM WG wants “qualified” Aperture aliases in Service Site and Aperture (SS&amp;A) registry, needs AR support.</a:t>
            </a:r>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b="0" dirty="0"/>
          </a:p>
        </p:txBody>
      </p:sp>
      <p:sp>
        <p:nvSpPr>
          <p:cNvPr id="6147" name="AutoShape 3"/>
          <p:cNvSpPr>
            <a:spLocks/>
          </p:cNvSpPr>
          <p:nvPr/>
        </p:nvSpPr>
        <p:spPr bwMode="auto">
          <a:xfrm>
            <a:off x="1524000" y="126170"/>
            <a:ext cx="887336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a:solidFill>
                  <a:srgbClr val="0099A6"/>
                </a:solidFill>
              </a:rPr>
              <a:t>Systems Engineering Area Executive Summary</a:t>
            </a:r>
            <a:endParaRPr lang="en-US" dirty="0">
              <a:solidFill>
                <a:srgbClr val="0099A6"/>
              </a:solidFill>
            </a:endParaRPr>
          </a:p>
        </p:txBody>
      </p:sp>
      <p:sp>
        <p:nvSpPr>
          <p:cNvPr id="2" name="Date Placeholder 1">
            <a:extLst>
              <a:ext uri="{FF2B5EF4-FFF2-40B4-BE49-F238E27FC236}">
                <a16:creationId xmlns:a16="http://schemas.microsoft.com/office/drawing/2014/main" id="{2A62FA48-F6A4-6D9E-4575-3E0439E733E7}"/>
              </a:ext>
            </a:extLst>
          </p:cNvPr>
          <p:cNvSpPr>
            <a:spLocks noGrp="1"/>
          </p:cNvSpPr>
          <p:nvPr>
            <p:ph type="dt" sz="half" idx="2"/>
          </p:nvPr>
        </p:nvSpPr>
        <p:spPr/>
        <p:txBody>
          <a:bodyPr/>
          <a:lstStyle/>
          <a:p>
            <a:fld id="{47AFB60B-02CE-7D46-8077-3191A48AF111}" type="datetime3">
              <a:rPr lang="en-US" smtClean="0"/>
              <a:t>8 May 2024</a:t>
            </a:fld>
            <a:endParaRPr lang="en-US"/>
          </a:p>
        </p:txBody>
      </p:sp>
      <p:sp>
        <p:nvSpPr>
          <p:cNvPr id="3" name="Slide Number Placeholder 2">
            <a:extLst>
              <a:ext uri="{FF2B5EF4-FFF2-40B4-BE49-F238E27FC236}">
                <a16:creationId xmlns:a16="http://schemas.microsoft.com/office/drawing/2014/main" id="{F6068BED-5BCF-3554-5AC7-5E016C6B3DED}"/>
              </a:ext>
            </a:extLst>
          </p:cNvPr>
          <p:cNvSpPr>
            <a:spLocks noGrp="1"/>
          </p:cNvSpPr>
          <p:nvPr>
            <p:ph type="sldNum" sz="quarter" idx="4"/>
          </p:nvPr>
        </p:nvSpPr>
        <p:spPr/>
        <p:txBody>
          <a:bodyPr/>
          <a:lstStyle/>
          <a:p>
            <a:r>
              <a:rPr lang="en-US"/>
              <a:t>SEA - </a:t>
            </a:r>
            <a:fld id="{1B5D8CFD-37D9-8A41-B2FC-209452CD0164}" type="slidenum">
              <a:rPr lang="en-US" smtClean="0"/>
              <a:t>2</a:t>
            </a:fld>
            <a:endParaRPr lang="en-US" dirty="0"/>
          </a:p>
        </p:txBody>
      </p:sp>
    </p:spTree>
    <p:extLst>
      <p:ext uri="{BB962C8B-B14F-4D97-AF65-F5344CB8AC3E}">
        <p14:creationId xmlns:p14="http://schemas.microsoft.com/office/powerpoint/2010/main" val="414404142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p:cNvSpPr>
          <p:nvPr>
            <p:ph type="title"/>
          </p:nvPr>
        </p:nvSpPr>
        <p:spPr>
          <a:xfrm>
            <a:off x="2680753" y="154924"/>
            <a:ext cx="6830493" cy="792950"/>
          </a:xfrm>
          <a:prstGeom prst="rect">
            <a:avLst/>
          </a:prstGeom>
          <a:noFill/>
          <a:ln w="0">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defTabSz="449263">
              <a:lnSpc>
                <a:spcPct val="87000"/>
              </a:lnSpc>
              <a:buClr>
                <a:srgbClr val="000000"/>
              </a:buClr>
              <a:buSzPct val="100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US" sz="4000" kern="1200" dirty="0">
                <a:solidFill>
                  <a:srgbClr val="0099A6"/>
                </a:solidFill>
              </a:rPr>
              <a:t>ISO Terms</a:t>
            </a:r>
            <a:br>
              <a:rPr lang="en-US" sz="4000" kern="1200" dirty="0">
                <a:solidFill>
                  <a:srgbClr val="0099A6"/>
                </a:solidFill>
              </a:rPr>
            </a:br>
            <a:r>
              <a:rPr lang="en-US" sz="4000" kern="1200" dirty="0">
                <a:solidFill>
                  <a:srgbClr val="0099A6"/>
                </a:solidFill>
              </a:rPr>
              <a:t>Work in Progress</a:t>
            </a:r>
          </a:p>
        </p:txBody>
      </p:sp>
      <p:sp>
        <p:nvSpPr>
          <p:cNvPr id="8" name="PlaceHolder 2">
            <a:extLst>
              <a:ext uri="{FF2B5EF4-FFF2-40B4-BE49-F238E27FC236}">
                <a16:creationId xmlns:a16="http://schemas.microsoft.com/office/drawing/2014/main" id="{E9E4C2AA-333C-1E53-99D8-7AC759FCCA2F}"/>
              </a:ext>
            </a:extLst>
          </p:cNvPr>
          <p:cNvSpPr txBox="1">
            <a:spLocks/>
          </p:cNvSpPr>
          <p:nvPr/>
        </p:nvSpPr>
        <p:spPr>
          <a:xfrm>
            <a:off x="1760941" y="1472380"/>
            <a:ext cx="7278728" cy="895257"/>
          </a:xfrm>
          <a:prstGeom prst="rect">
            <a:avLst/>
          </a:prstGeom>
          <a:noFill/>
          <a:ln w="0">
            <a:noFill/>
          </a:ln>
        </p:spPr>
        <p:txBody>
          <a:bodyPr lIns="0" tIns="0" rIns="0" bIns="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650385" indent="-259232">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1452" spc="-1" dirty="0">
                <a:solidFill>
                  <a:srgbClr val="000000"/>
                </a:solidFill>
                <a:latin typeface="Arial"/>
              </a:rPr>
              <a:t>Populated</a:t>
            </a:r>
            <a:r>
              <a:rPr lang="en-US" sz="1452" spc="-1" dirty="0"/>
              <a:t> with ISO data</a:t>
            </a:r>
          </a:p>
          <a:p>
            <a:pPr marL="650385" indent="-259232">
              <a:spcAft>
                <a:spcPts val="1291"/>
              </a:spcAft>
              <a:buClr>
                <a:srgbClr val="000000"/>
              </a:buClr>
              <a:buSzPct val="45000"/>
              <a:buFont typeface="Arial,Sans-Serif"/>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1452" spc="-1" dirty="0">
                <a:cs typeface="Arial"/>
              </a:rPr>
              <a:t>Fix after synchronization with production base code</a:t>
            </a:r>
          </a:p>
          <a:p>
            <a:pPr marL="650385" indent="-259232">
              <a:spcAft>
                <a:spcPts val="1291"/>
              </a:spcAft>
              <a:buClr>
                <a:srgbClr val="000000"/>
              </a:buClr>
              <a:buSzPct val="45000"/>
              <a:buFont typeface="Arial,Sans-Serif"/>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1452" spc="-1" dirty="0">
                <a:cs typeface="Arial"/>
              </a:rPr>
              <a:t>ISO technical domains have been updated</a:t>
            </a:r>
          </a:p>
          <a:p>
            <a:pPr marL="650385" indent="-259232">
              <a:spcAft>
                <a:spcPts val="1291"/>
              </a:spcAft>
              <a:buFont typeface="Arial,Sans-Serif"/>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endParaRPr lang="en-US" sz="1452" spc="-1" dirty="0">
              <a:cs typeface="Arial"/>
            </a:endParaRPr>
          </a:p>
          <a:p>
            <a:pPr marL="650385" indent="-259232">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endParaRPr lang="en-US" sz="1452" spc="-1" dirty="0"/>
          </a:p>
        </p:txBody>
      </p:sp>
      <p:pic>
        <p:nvPicPr>
          <p:cNvPr id="4" name="Picture 3" descr="A screenshot of a computer&#10;&#10;Description automatically generated">
            <a:extLst>
              <a:ext uri="{FF2B5EF4-FFF2-40B4-BE49-F238E27FC236}">
                <a16:creationId xmlns:a16="http://schemas.microsoft.com/office/drawing/2014/main" id="{ED2664E8-5040-8C5F-C3F7-2DAB5BFE6281}"/>
              </a:ext>
            </a:extLst>
          </p:cNvPr>
          <p:cNvPicPr>
            <a:picLocks noChangeAspect="1"/>
          </p:cNvPicPr>
          <p:nvPr/>
        </p:nvPicPr>
        <p:blipFill>
          <a:blip r:embed="rId2"/>
          <a:stretch>
            <a:fillRect/>
          </a:stretch>
        </p:blipFill>
        <p:spPr>
          <a:xfrm>
            <a:off x="3012219" y="2551738"/>
            <a:ext cx="6743402" cy="4147035"/>
          </a:xfrm>
          <a:prstGeom prst="rect">
            <a:avLst/>
          </a:prstGeom>
        </p:spPr>
      </p:pic>
      <p:sp>
        <p:nvSpPr>
          <p:cNvPr id="7" name="TextBox 6">
            <a:extLst>
              <a:ext uri="{FF2B5EF4-FFF2-40B4-BE49-F238E27FC236}">
                <a16:creationId xmlns:a16="http://schemas.microsoft.com/office/drawing/2014/main" id="{501D9584-B0A9-2BCF-BEB2-536732CF8EF9}"/>
              </a:ext>
            </a:extLst>
          </p:cNvPr>
          <p:cNvSpPr txBox="1"/>
          <p:nvPr/>
        </p:nvSpPr>
        <p:spPr>
          <a:xfrm>
            <a:off x="1600859" y="1035515"/>
            <a:ext cx="5916792" cy="279200"/>
          </a:xfrm>
          <a:prstGeom prst="rect">
            <a:avLst/>
          </a:prstGeom>
          <a:noFill/>
        </p:spPr>
        <p:txBody>
          <a:bodyPr rot="0" spcFirstLastPara="0" vertOverflow="overflow" horzOverflow="overflow" vert="horz" wrap="square" lIns="82953" tIns="41476" rIns="82953" bIns="41476" numCol="1" spcCol="0" rtlCol="0" fromWordArt="0" anchor="t" anchorCtr="0" forceAA="0" compatLnSpc="1">
            <a:prstTxWarp prst="textNoShape">
              <a:avLst/>
            </a:prstTxWarp>
            <a:spAutoFit/>
          </a:bodyPr>
          <a:lstStyle/>
          <a:p>
            <a:pPr marL="391153"/>
            <a:r>
              <a:rPr lang="en-US" sz="1270" dirty="0">
                <a:cs typeface="Arial"/>
                <a:hlinkClick r:id="rId3"/>
              </a:rPr>
              <a:t>https://iso-terms.sanaregistry.org/r/terms/​</a:t>
            </a:r>
            <a:endParaRPr lang="en-US" sz="1270" dirty="0">
              <a:cs typeface="Arial"/>
            </a:endParaRPr>
          </a:p>
        </p:txBody>
      </p:sp>
      <p:sp>
        <p:nvSpPr>
          <p:cNvPr id="2" name="Date Placeholder 1">
            <a:extLst>
              <a:ext uri="{FF2B5EF4-FFF2-40B4-BE49-F238E27FC236}">
                <a16:creationId xmlns:a16="http://schemas.microsoft.com/office/drawing/2014/main" id="{73344CAB-C4C4-9307-2109-F642A1E02F42}"/>
              </a:ext>
            </a:extLst>
          </p:cNvPr>
          <p:cNvSpPr>
            <a:spLocks noGrp="1"/>
          </p:cNvSpPr>
          <p:nvPr>
            <p:ph type="dt" sz="half" idx="2"/>
          </p:nvPr>
        </p:nvSpPr>
        <p:spPr/>
        <p:txBody>
          <a:bodyPr/>
          <a:lstStyle/>
          <a:p>
            <a:fld id="{560FDE6D-7F1C-EA48-9498-70C1A275A054}" type="datetime3">
              <a:rPr lang="en-US" smtClean="0"/>
              <a:t>8 May 2024</a:t>
            </a:fld>
            <a:endParaRPr lang="en-US"/>
          </a:p>
        </p:txBody>
      </p:sp>
      <p:sp>
        <p:nvSpPr>
          <p:cNvPr id="3" name="Slide Number Placeholder 2">
            <a:extLst>
              <a:ext uri="{FF2B5EF4-FFF2-40B4-BE49-F238E27FC236}">
                <a16:creationId xmlns:a16="http://schemas.microsoft.com/office/drawing/2014/main" id="{DE5EB126-B1E5-3F40-D580-B6C05BC7A6AD}"/>
              </a:ext>
            </a:extLst>
          </p:cNvPr>
          <p:cNvSpPr>
            <a:spLocks noGrp="1"/>
          </p:cNvSpPr>
          <p:nvPr>
            <p:ph type="sldNum" sz="quarter" idx="4"/>
          </p:nvPr>
        </p:nvSpPr>
        <p:spPr/>
        <p:txBody>
          <a:bodyPr/>
          <a:lstStyle/>
          <a:p>
            <a:r>
              <a:rPr lang="en-US"/>
              <a:t>SEA - </a:t>
            </a:r>
            <a:fld id="{1B5D8CFD-37D9-8A41-B2FC-209452CD0164}" type="slidenum">
              <a:rPr lang="en-US" smtClean="0"/>
              <a:t>20</a:t>
            </a:fld>
            <a:endParaRPr lang="en-US" dirty="0"/>
          </a:p>
        </p:txBody>
      </p:sp>
    </p:spTree>
    <p:extLst>
      <p:ext uri="{BB962C8B-B14F-4D97-AF65-F5344CB8AC3E}">
        <p14:creationId xmlns:p14="http://schemas.microsoft.com/office/powerpoint/2010/main" val="1998896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PlaceHolder 1"/>
          <p:cNvSpPr>
            <a:spLocks noGrp="1"/>
          </p:cNvSpPr>
          <p:nvPr>
            <p:ph type="title"/>
          </p:nvPr>
        </p:nvSpPr>
        <p:spPr>
          <a:xfrm>
            <a:off x="2504838" y="63897"/>
            <a:ext cx="6830493" cy="792950"/>
          </a:xfrm>
          <a:prstGeom prst="rect">
            <a:avLst/>
          </a:prstGeom>
          <a:noFill/>
          <a:ln w="0">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defTabSz="449263">
              <a:lnSpc>
                <a:spcPct val="87000"/>
              </a:lnSpc>
              <a:buClr>
                <a:srgbClr val="000000"/>
              </a:buClr>
              <a:buSzPct val="100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US" sz="4000" kern="1200" dirty="0">
                <a:solidFill>
                  <a:srgbClr val="0099A6"/>
                </a:solidFill>
              </a:rPr>
              <a:t>Single Sign-on (SSO)</a:t>
            </a:r>
            <a:br>
              <a:rPr lang="en-US" sz="4000" kern="1200" dirty="0">
                <a:solidFill>
                  <a:srgbClr val="0099A6"/>
                </a:solidFill>
              </a:rPr>
            </a:br>
            <a:r>
              <a:rPr lang="en-US" sz="4000" kern="1200" dirty="0">
                <a:solidFill>
                  <a:srgbClr val="0099A6"/>
                </a:solidFill>
              </a:rPr>
              <a:t>Work in Progress</a:t>
            </a:r>
          </a:p>
        </p:txBody>
      </p:sp>
      <p:pic>
        <p:nvPicPr>
          <p:cNvPr id="7" name="Image 6">
            <a:extLst>
              <a:ext uri="{FF2B5EF4-FFF2-40B4-BE49-F238E27FC236}">
                <a16:creationId xmlns:a16="http://schemas.microsoft.com/office/drawing/2014/main" id="{8CE10509-ADC6-B39C-49AE-0ED38E4B70DC}"/>
              </a:ext>
            </a:extLst>
          </p:cNvPr>
          <p:cNvPicPr>
            <a:picLocks noChangeAspect="1"/>
          </p:cNvPicPr>
          <p:nvPr/>
        </p:nvPicPr>
        <p:blipFill>
          <a:blip r:embed="rId3"/>
          <a:stretch>
            <a:fillRect/>
          </a:stretch>
        </p:blipFill>
        <p:spPr>
          <a:xfrm>
            <a:off x="1920260" y="3313497"/>
            <a:ext cx="3384452" cy="2762655"/>
          </a:xfrm>
          <a:prstGeom prst="rect">
            <a:avLst/>
          </a:prstGeom>
        </p:spPr>
      </p:pic>
      <p:sp>
        <p:nvSpPr>
          <p:cNvPr id="5" name="Rectangle 4">
            <a:extLst>
              <a:ext uri="{FF2B5EF4-FFF2-40B4-BE49-F238E27FC236}">
                <a16:creationId xmlns:a16="http://schemas.microsoft.com/office/drawing/2014/main" id="{2EEF2BED-B9A5-F958-E691-CCDD76846594}"/>
              </a:ext>
            </a:extLst>
          </p:cNvPr>
          <p:cNvSpPr/>
          <p:nvPr/>
        </p:nvSpPr>
        <p:spPr>
          <a:xfrm>
            <a:off x="2200402" y="4615697"/>
            <a:ext cx="3014622" cy="416486"/>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sz="1452"/>
          </a:p>
        </p:txBody>
      </p:sp>
      <p:cxnSp>
        <p:nvCxnSpPr>
          <p:cNvPr id="6" name="Connecteur droit avec flèche 5">
            <a:extLst>
              <a:ext uri="{FF2B5EF4-FFF2-40B4-BE49-F238E27FC236}">
                <a16:creationId xmlns:a16="http://schemas.microsoft.com/office/drawing/2014/main" id="{B16C739B-8669-B1A1-9927-AFEC8F6C35C8}"/>
              </a:ext>
            </a:extLst>
          </p:cNvPr>
          <p:cNvCxnSpPr/>
          <p:nvPr/>
        </p:nvCxnSpPr>
        <p:spPr>
          <a:xfrm>
            <a:off x="5329407" y="4745915"/>
            <a:ext cx="1181357" cy="263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descr="A screen shot of a computer screen&#10;&#10;Description automatically generated">
            <a:extLst>
              <a:ext uri="{FF2B5EF4-FFF2-40B4-BE49-F238E27FC236}">
                <a16:creationId xmlns:a16="http://schemas.microsoft.com/office/drawing/2014/main" id="{2AC6D4DB-D7D4-B1B7-8EA4-1E070B69A5D4}"/>
              </a:ext>
            </a:extLst>
          </p:cNvPr>
          <p:cNvPicPr>
            <a:picLocks noChangeAspect="1"/>
          </p:cNvPicPr>
          <p:nvPr/>
        </p:nvPicPr>
        <p:blipFill>
          <a:blip r:embed="rId4"/>
          <a:stretch>
            <a:fillRect/>
          </a:stretch>
        </p:blipFill>
        <p:spPr>
          <a:xfrm>
            <a:off x="6658594" y="3436059"/>
            <a:ext cx="3489818" cy="2754748"/>
          </a:xfrm>
          <a:prstGeom prst="rect">
            <a:avLst/>
          </a:prstGeom>
        </p:spPr>
      </p:pic>
      <p:sp>
        <p:nvSpPr>
          <p:cNvPr id="9" name="Rectangle 8">
            <a:extLst>
              <a:ext uri="{FF2B5EF4-FFF2-40B4-BE49-F238E27FC236}">
                <a16:creationId xmlns:a16="http://schemas.microsoft.com/office/drawing/2014/main" id="{D665878B-B8FA-2476-EA78-B9847A0D6359}"/>
              </a:ext>
            </a:extLst>
          </p:cNvPr>
          <p:cNvSpPr/>
          <p:nvPr/>
        </p:nvSpPr>
        <p:spPr>
          <a:xfrm>
            <a:off x="3958545" y="4738700"/>
            <a:ext cx="91853" cy="1377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52"/>
          </a:p>
        </p:txBody>
      </p:sp>
      <p:sp>
        <p:nvSpPr>
          <p:cNvPr id="10" name="TextBox 9">
            <a:extLst>
              <a:ext uri="{FF2B5EF4-FFF2-40B4-BE49-F238E27FC236}">
                <a16:creationId xmlns:a16="http://schemas.microsoft.com/office/drawing/2014/main" id="{EBFB7321-B8B3-0E52-9D21-942D8C2BA35B}"/>
              </a:ext>
            </a:extLst>
          </p:cNvPr>
          <p:cNvSpPr txBox="1"/>
          <p:nvPr/>
        </p:nvSpPr>
        <p:spPr>
          <a:xfrm>
            <a:off x="1575721" y="1283733"/>
            <a:ext cx="9870085" cy="1591354"/>
          </a:xfrm>
          <a:prstGeom prst="rect">
            <a:avLst/>
          </a:prstGeom>
          <a:noFill/>
        </p:spPr>
        <p:txBody>
          <a:bodyPr rot="0" spcFirstLastPara="0" vertOverflow="overflow" horzOverflow="overflow" vert="horz" wrap="square" lIns="82953" tIns="41476" rIns="82953" bIns="41476" numCol="1" spcCol="0" rtlCol="0" fromWordArt="0" anchor="t" anchorCtr="0" forceAA="0" compatLnSpc="1">
            <a:prstTxWarp prst="textNoShape">
              <a:avLst/>
            </a:prstTxWarp>
            <a:spAutoFit/>
          </a:bodyPr>
          <a:lstStyle/>
          <a:p>
            <a:pPr marL="259232" indent="-259232">
              <a:buFont typeface="Arial"/>
              <a:buChar char="•"/>
            </a:pPr>
            <a:r>
              <a:rPr lang="en-US" sz="2177" dirty="0"/>
              <a:t>Unify CWE and SANA accounts</a:t>
            </a:r>
          </a:p>
          <a:p>
            <a:pPr marL="674004" lvl="1" indent="-259232">
              <a:buFont typeface="Courier New"/>
              <a:buChar char="o"/>
            </a:pPr>
            <a:r>
              <a:rPr lang="en-US" sz="1814" dirty="0"/>
              <a:t>Less confusion</a:t>
            </a:r>
          </a:p>
          <a:p>
            <a:pPr marL="674004" lvl="1" indent="-259232">
              <a:buFont typeface="Courier New"/>
              <a:buChar char="o"/>
            </a:pPr>
            <a:r>
              <a:rPr lang="en-US" sz="1814" dirty="0"/>
              <a:t>Access permission for SS&amp;A granted when SSO is used </a:t>
            </a:r>
            <a:r>
              <a:rPr lang="en-US" sz="1814" dirty="0">
                <a:solidFill>
                  <a:srgbClr val="FF0000"/>
                </a:solidFill>
              </a:rPr>
              <a:t>(need programmatic access for SM WG)</a:t>
            </a:r>
          </a:p>
          <a:p>
            <a:pPr marL="259232" indent="-259232">
              <a:buFont typeface="Arial"/>
              <a:buChar char="•"/>
            </a:pPr>
            <a:r>
              <a:rPr lang="en-US" sz="2177" dirty="0"/>
              <a:t>You can still have a SANA account without CWE account</a:t>
            </a:r>
          </a:p>
        </p:txBody>
      </p:sp>
      <p:sp>
        <p:nvSpPr>
          <p:cNvPr id="3" name="Date Placeholder 2">
            <a:extLst>
              <a:ext uri="{FF2B5EF4-FFF2-40B4-BE49-F238E27FC236}">
                <a16:creationId xmlns:a16="http://schemas.microsoft.com/office/drawing/2014/main" id="{CE6479A7-D77A-176F-5F9B-FAFFC48412C8}"/>
              </a:ext>
            </a:extLst>
          </p:cNvPr>
          <p:cNvSpPr>
            <a:spLocks noGrp="1"/>
          </p:cNvSpPr>
          <p:nvPr>
            <p:ph type="dt" sz="half" idx="2"/>
          </p:nvPr>
        </p:nvSpPr>
        <p:spPr/>
        <p:txBody>
          <a:bodyPr/>
          <a:lstStyle/>
          <a:p>
            <a:fld id="{9F9BA213-9C34-CF48-8A2D-4BC895492FB6}" type="datetime3">
              <a:rPr lang="en-US" smtClean="0"/>
              <a:t>8 May 2024</a:t>
            </a:fld>
            <a:endParaRPr lang="en-US"/>
          </a:p>
        </p:txBody>
      </p:sp>
      <p:sp>
        <p:nvSpPr>
          <p:cNvPr id="4" name="Slide Number Placeholder 3">
            <a:extLst>
              <a:ext uri="{FF2B5EF4-FFF2-40B4-BE49-F238E27FC236}">
                <a16:creationId xmlns:a16="http://schemas.microsoft.com/office/drawing/2014/main" id="{7E9B5162-78CB-027E-EC99-CFCDB8F8745E}"/>
              </a:ext>
            </a:extLst>
          </p:cNvPr>
          <p:cNvSpPr>
            <a:spLocks noGrp="1"/>
          </p:cNvSpPr>
          <p:nvPr>
            <p:ph type="sldNum" sz="quarter" idx="4"/>
          </p:nvPr>
        </p:nvSpPr>
        <p:spPr/>
        <p:txBody>
          <a:bodyPr/>
          <a:lstStyle/>
          <a:p>
            <a:r>
              <a:rPr lang="en-US"/>
              <a:t>SEA - </a:t>
            </a:r>
            <a:fld id="{1B5D8CFD-37D9-8A41-B2FC-209452CD0164}" type="slidenum">
              <a:rPr lang="en-US" smtClean="0"/>
              <a:t>21</a:t>
            </a:fld>
            <a:endParaRPr lang="en-US" dirty="0"/>
          </a:p>
        </p:txBody>
      </p:sp>
    </p:spTree>
    <p:extLst>
      <p:ext uri="{BB962C8B-B14F-4D97-AF65-F5344CB8AC3E}">
        <p14:creationId xmlns:p14="http://schemas.microsoft.com/office/powerpoint/2010/main" val="2023212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PlaceHolder 1"/>
          <p:cNvSpPr>
            <a:spLocks noGrp="1"/>
          </p:cNvSpPr>
          <p:nvPr>
            <p:ph type="title"/>
          </p:nvPr>
        </p:nvSpPr>
        <p:spPr>
          <a:xfrm>
            <a:off x="2814632" y="99453"/>
            <a:ext cx="6562735" cy="1143702"/>
          </a:xfrm>
          <a:prstGeom prst="rect">
            <a:avLst/>
          </a:prstGeom>
          <a:noFill/>
          <a:ln w="0">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noAutofit/>
          </a:bodyPr>
          <a:lstStyle/>
          <a:p>
            <a:pPr defTabSz="449263">
              <a:lnSpc>
                <a:spcPct val="87000"/>
              </a:lnSpc>
              <a:buClr>
                <a:srgbClr val="000000"/>
              </a:buClr>
              <a:buSzPct val="100000"/>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n-US" sz="4000" kern="1200" dirty="0">
                <a:solidFill>
                  <a:srgbClr val="0099A6"/>
                </a:solidFill>
              </a:rPr>
              <a:t>SANA Upcoming Work</a:t>
            </a:r>
          </a:p>
        </p:txBody>
      </p:sp>
      <p:graphicFrame>
        <p:nvGraphicFramePr>
          <p:cNvPr id="6" name="Table 5">
            <a:extLst>
              <a:ext uri="{FF2B5EF4-FFF2-40B4-BE49-F238E27FC236}">
                <a16:creationId xmlns:a16="http://schemas.microsoft.com/office/drawing/2014/main" id="{DC9875EF-8124-354D-4D8D-12E9727B97F4}"/>
              </a:ext>
            </a:extLst>
          </p:cNvPr>
          <p:cNvGraphicFramePr>
            <a:graphicFrameLocks noGrp="1"/>
          </p:cNvGraphicFramePr>
          <p:nvPr>
            <p:extLst>
              <p:ext uri="{D42A27DB-BD31-4B8C-83A1-F6EECF244321}">
                <p14:modId xmlns:p14="http://schemas.microsoft.com/office/powerpoint/2010/main" val="3624046043"/>
              </p:ext>
            </p:extLst>
          </p:nvPr>
        </p:nvGraphicFramePr>
        <p:xfrm>
          <a:off x="1295375" y="1623965"/>
          <a:ext cx="9601250" cy="3973304"/>
        </p:xfrm>
        <a:graphic>
          <a:graphicData uri="http://schemas.openxmlformats.org/drawingml/2006/table">
            <a:tbl>
              <a:tblPr firstRow="1" bandRow="1">
                <a:tableStyleId>{5C22544A-7EE6-4342-B048-85BDC9FD1C3A}</a:tableStyleId>
              </a:tblPr>
              <a:tblGrid>
                <a:gridCol w="4624672">
                  <a:extLst>
                    <a:ext uri="{9D8B030D-6E8A-4147-A177-3AD203B41FA5}">
                      <a16:colId xmlns:a16="http://schemas.microsoft.com/office/drawing/2014/main" val="2155119846"/>
                    </a:ext>
                  </a:extLst>
                </a:gridCol>
                <a:gridCol w="4976578">
                  <a:extLst>
                    <a:ext uri="{9D8B030D-6E8A-4147-A177-3AD203B41FA5}">
                      <a16:colId xmlns:a16="http://schemas.microsoft.com/office/drawing/2014/main" val="3875513955"/>
                    </a:ext>
                  </a:extLst>
                </a:gridCol>
              </a:tblGrid>
              <a:tr h="351006">
                <a:tc>
                  <a:txBody>
                    <a:bodyPr/>
                    <a:lstStyle/>
                    <a:p>
                      <a:pPr fontAlgn="base"/>
                      <a:r>
                        <a:rPr lang="en-US" sz="1600" dirty="0">
                          <a:effectLst/>
                        </a:rPr>
                        <a:t>Item​</a:t>
                      </a:r>
                    </a:p>
                  </a:txBody>
                  <a:tcPr marL="82953" marR="82953" marT="41476" marB="41476"/>
                </a:tc>
                <a:tc>
                  <a:txBody>
                    <a:bodyPr/>
                    <a:lstStyle/>
                    <a:p>
                      <a:pPr fontAlgn="base"/>
                      <a:r>
                        <a:rPr lang="en-US" sz="1600" dirty="0">
                          <a:effectLst/>
                        </a:rPr>
                        <a:t>Status​</a:t>
                      </a:r>
                    </a:p>
                  </a:txBody>
                  <a:tcPr marL="82953" marR="82953" marT="41476" marB="41476"/>
                </a:tc>
                <a:extLst>
                  <a:ext uri="{0D108BD9-81ED-4DB2-BD59-A6C34878D82A}">
                    <a16:rowId xmlns:a16="http://schemas.microsoft.com/office/drawing/2014/main" val="3314914571"/>
                  </a:ext>
                </a:extLst>
              </a:tr>
              <a:tr h="455499">
                <a:tc>
                  <a:txBody>
                    <a:bodyPr/>
                    <a:lstStyle/>
                    <a:p>
                      <a:pPr fontAlgn="base"/>
                      <a:r>
                        <a:rPr lang="en-US" sz="1600" dirty="0">
                          <a:effectLst/>
                        </a:rPr>
                        <a:t>Possible moon </a:t>
                      </a:r>
                      <a:r>
                        <a:rPr lang="en-US" sz="1600" err="1">
                          <a:effectLst/>
                        </a:rPr>
                        <a:t>wifi</a:t>
                      </a:r>
                      <a:r>
                        <a:rPr lang="en-US" sz="1600" dirty="0">
                          <a:effectLst/>
                        </a:rPr>
                        <a:t>/</a:t>
                      </a:r>
                      <a:r>
                        <a:rPr lang="en-US" sz="1600" err="1">
                          <a:effectLst/>
                        </a:rPr>
                        <a:t>lte</a:t>
                      </a:r>
                      <a:r>
                        <a:rPr lang="en-US" sz="1600" dirty="0">
                          <a:effectLst/>
                        </a:rPr>
                        <a:t> spacecraft ID registry​</a:t>
                      </a:r>
                    </a:p>
                  </a:txBody>
                  <a:tcPr marL="82953" marR="82953" marT="41476" marB="41476"/>
                </a:tc>
                <a:tc>
                  <a:txBody>
                    <a:bodyPr/>
                    <a:lstStyle/>
                    <a:p>
                      <a:pPr fontAlgn="base"/>
                      <a:r>
                        <a:rPr lang="en-US" sz="1600" dirty="0">
                          <a:effectLst/>
                        </a:rPr>
                        <a:t>Waiting for specifications from SOIS​</a:t>
                      </a:r>
                    </a:p>
                  </a:txBody>
                  <a:tcPr marL="82953" marR="82953" marT="41476" marB="41476"/>
                </a:tc>
                <a:extLst>
                  <a:ext uri="{0D108BD9-81ED-4DB2-BD59-A6C34878D82A}">
                    <a16:rowId xmlns:a16="http://schemas.microsoft.com/office/drawing/2014/main" val="2475434152"/>
                  </a:ext>
                </a:extLst>
              </a:tr>
              <a:tr h="387616">
                <a:tc>
                  <a:txBody>
                    <a:bodyPr/>
                    <a:lstStyle/>
                    <a:p>
                      <a:pPr fontAlgn="base"/>
                      <a:r>
                        <a:rPr lang="en-US" sz="1600" dirty="0">
                          <a:effectLst/>
                        </a:rPr>
                        <a:t>ISO SC14 Terms updates and release​</a:t>
                      </a:r>
                    </a:p>
                  </a:txBody>
                  <a:tcPr marL="82953" marR="82953" marT="41476" marB="41476"/>
                </a:tc>
                <a:tc>
                  <a:txBody>
                    <a:bodyPr/>
                    <a:lstStyle/>
                    <a:p>
                      <a:pPr lvl="0">
                        <a:buNone/>
                      </a:pPr>
                      <a:r>
                        <a:rPr lang="en-US" sz="1600">
                          <a:effectLst/>
                        </a:rPr>
                        <a:t>Discussed in this meeting</a:t>
                      </a:r>
                      <a:endParaRPr lang="en-US" sz="1600"/>
                    </a:p>
                  </a:txBody>
                  <a:tcPr marL="82953" marR="82953" marT="41476" marB="41476"/>
                </a:tc>
                <a:extLst>
                  <a:ext uri="{0D108BD9-81ED-4DB2-BD59-A6C34878D82A}">
                    <a16:rowId xmlns:a16="http://schemas.microsoft.com/office/drawing/2014/main" val="1356490124"/>
                  </a:ext>
                </a:extLst>
              </a:tr>
              <a:tr h="387616">
                <a:tc>
                  <a:txBody>
                    <a:bodyPr/>
                    <a:lstStyle/>
                    <a:p>
                      <a:pPr fontAlgn="base"/>
                      <a:r>
                        <a:rPr lang="en-US" sz="1600" dirty="0">
                          <a:effectLst/>
                        </a:rPr>
                        <a:t>DTN (CBHE) node numbers​ registry</a:t>
                      </a:r>
                    </a:p>
                  </a:txBody>
                  <a:tcPr marL="82953" marR="82953" marT="41476" marB="41476"/>
                </a:tc>
                <a:tc>
                  <a:txBody>
                    <a:bodyPr/>
                    <a:lstStyle/>
                    <a:p>
                      <a:pPr fontAlgn="base"/>
                      <a:r>
                        <a:rPr lang="en-US" sz="1600">
                          <a:effectLst/>
                        </a:rPr>
                        <a:t>Ongoing discussion​</a:t>
                      </a:r>
                    </a:p>
                  </a:txBody>
                  <a:tcPr marL="82953" marR="82953" marT="41476" marB="41476"/>
                </a:tc>
                <a:extLst>
                  <a:ext uri="{0D108BD9-81ED-4DB2-BD59-A6C34878D82A}">
                    <a16:rowId xmlns:a16="http://schemas.microsoft.com/office/drawing/2014/main" val="1967103328"/>
                  </a:ext>
                </a:extLst>
              </a:tr>
              <a:tr h="617327">
                <a:tc>
                  <a:txBody>
                    <a:bodyPr/>
                    <a:lstStyle/>
                    <a:p>
                      <a:pPr fontAlgn="base"/>
                      <a:r>
                        <a:rPr lang="en-US" sz="1600" dirty="0">
                          <a:effectLst/>
                        </a:rPr>
                        <a:t>Assist CCSDS working groups to create/modify/enhance registries​</a:t>
                      </a:r>
                    </a:p>
                  </a:txBody>
                  <a:tcPr marL="82953" marR="82953" marT="41476" marB="41476"/>
                </a:tc>
                <a:tc>
                  <a:txBody>
                    <a:bodyPr/>
                    <a:lstStyle/>
                    <a:p>
                      <a:pPr fontAlgn="base"/>
                      <a:r>
                        <a:rPr lang="en-US" sz="1600" dirty="0">
                          <a:effectLst/>
                        </a:rPr>
                        <a:t>Some requests on specific environments </a:t>
                      </a:r>
                      <a:r>
                        <a:rPr lang="en-US" sz="1600">
                          <a:effectLst/>
                        </a:rPr>
                        <a:t>(beta, nav, iso-terms)</a:t>
                      </a:r>
                      <a:endParaRPr lang="en-US" sz="1600" dirty="0">
                        <a:effectLst/>
                      </a:endParaRPr>
                    </a:p>
                  </a:txBody>
                  <a:tcPr marL="82953" marR="82953" marT="41476" marB="41476"/>
                </a:tc>
                <a:extLst>
                  <a:ext uri="{0D108BD9-81ED-4DB2-BD59-A6C34878D82A}">
                    <a16:rowId xmlns:a16="http://schemas.microsoft.com/office/drawing/2014/main" val="52207685"/>
                  </a:ext>
                </a:extLst>
              </a:tr>
              <a:tr h="405318">
                <a:tc>
                  <a:txBody>
                    <a:bodyPr/>
                    <a:lstStyle/>
                    <a:p>
                      <a:pPr fontAlgn="base"/>
                      <a:r>
                        <a:rPr lang="en-US" sz="1600" dirty="0">
                          <a:effectLst/>
                        </a:rPr>
                        <a:t>File versioning/history​</a:t>
                      </a:r>
                    </a:p>
                  </a:txBody>
                  <a:tcPr marL="82953" marR="82953" marT="41476" marB="41476"/>
                </a:tc>
                <a:tc>
                  <a:txBody>
                    <a:bodyPr/>
                    <a:lstStyle/>
                    <a:p>
                      <a:pPr fontAlgn="base"/>
                      <a:r>
                        <a:rPr lang="en-US" sz="1600">
                          <a:effectLst/>
                        </a:rPr>
                        <a:t>Current state</a:t>
                      </a:r>
                      <a:r>
                        <a:rPr lang="en-US" sz="1600" dirty="0">
                          <a:effectLst/>
                        </a:rPr>
                        <a:t> is fine</a:t>
                      </a:r>
                    </a:p>
                  </a:txBody>
                  <a:tcPr marL="82953" marR="82953" marT="41476" marB="41476"/>
                </a:tc>
                <a:extLst>
                  <a:ext uri="{0D108BD9-81ED-4DB2-BD59-A6C34878D82A}">
                    <a16:rowId xmlns:a16="http://schemas.microsoft.com/office/drawing/2014/main" val="941511565"/>
                  </a:ext>
                </a:extLst>
              </a:tr>
              <a:tr h="386018">
                <a:tc>
                  <a:txBody>
                    <a:bodyPr/>
                    <a:lstStyle/>
                    <a:p>
                      <a:pPr lvl="0">
                        <a:buNone/>
                      </a:pPr>
                      <a:r>
                        <a:rPr lang="en-US" sz="1600" dirty="0">
                          <a:effectLst/>
                        </a:rPr>
                        <a:t>Registry with link to huge videos</a:t>
                      </a:r>
                    </a:p>
                  </a:txBody>
                  <a:tcPr marL="82953" marR="82953" marT="41476" marB="41476"/>
                </a:tc>
                <a:tc>
                  <a:txBody>
                    <a:bodyPr/>
                    <a:lstStyle/>
                    <a:p>
                      <a:pPr lvl="0">
                        <a:buNone/>
                      </a:pPr>
                      <a:r>
                        <a:rPr lang="en-US" sz="1600">
                          <a:effectLst/>
                        </a:rPr>
                        <a:t>MIA WG, no update so far</a:t>
                      </a:r>
                      <a:endParaRPr lang="en-US" sz="1600"/>
                    </a:p>
                  </a:txBody>
                  <a:tcPr marL="82953" marR="82953" marT="41476" marB="41476"/>
                </a:tc>
                <a:extLst>
                  <a:ext uri="{0D108BD9-81ED-4DB2-BD59-A6C34878D82A}">
                    <a16:rowId xmlns:a16="http://schemas.microsoft.com/office/drawing/2014/main" val="2982008843"/>
                  </a:ext>
                </a:extLst>
              </a:tr>
              <a:tr h="364359">
                <a:tc>
                  <a:txBody>
                    <a:bodyPr/>
                    <a:lstStyle/>
                    <a:p>
                      <a:pPr lvl="0">
                        <a:buNone/>
                      </a:pPr>
                      <a:r>
                        <a:rPr lang="en-US" sz="1600" b="0" i="0" u="none" strike="noStrike" noProof="0" dirty="0">
                          <a:effectLst/>
                          <a:latin typeface="Arial"/>
                        </a:rPr>
                        <a:t>BPv7 draft Red Book registries needed</a:t>
                      </a:r>
                      <a:endParaRPr lang="en-US" sz="1600" dirty="0"/>
                    </a:p>
                  </a:txBody>
                  <a:tcPr marL="82953" marR="82953" marT="41476" marB="41476"/>
                </a:tc>
                <a:tc>
                  <a:txBody>
                    <a:bodyPr/>
                    <a:lstStyle/>
                    <a:p>
                      <a:pPr lvl="0">
                        <a:buNone/>
                      </a:pPr>
                      <a:r>
                        <a:rPr lang="en-US" sz="1600" b="0" i="0" u="none" strike="noStrike" noProof="0" dirty="0">
                          <a:effectLst/>
                          <a:latin typeface="Arial"/>
                        </a:rPr>
                        <a:t>Chair retired, new DTN chair to take the lead</a:t>
                      </a:r>
                    </a:p>
                  </a:txBody>
                  <a:tcPr marL="82953" marR="82953" marT="41476" marB="41476"/>
                </a:tc>
                <a:extLst>
                  <a:ext uri="{0D108BD9-81ED-4DB2-BD59-A6C34878D82A}">
                    <a16:rowId xmlns:a16="http://schemas.microsoft.com/office/drawing/2014/main" val="113941749"/>
                  </a:ext>
                </a:extLst>
              </a:tr>
              <a:tr h="618545">
                <a:tc>
                  <a:txBody>
                    <a:bodyPr/>
                    <a:lstStyle/>
                    <a:p>
                      <a:pPr lvl="0">
                        <a:buNone/>
                      </a:pPr>
                      <a:r>
                        <a:rPr lang="en-US" sz="1600" b="0" i="0" u="none" strike="noStrike" noProof="0" dirty="0">
                          <a:effectLst/>
                          <a:latin typeface="Arial"/>
                        </a:rPr>
                        <a:t>New registry with </a:t>
                      </a:r>
                      <a:r>
                        <a:rPr lang="en-US" sz="1600" b="0" i="0" u="none" strike="noStrike" noProof="0" dirty="0" err="1">
                          <a:effectLst/>
                          <a:latin typeface="Arial"/>
                        </a:rPr>
                        <a:t>json</a:t>
                      </a:r>
                      <a:r>
                        <a:rPr lang="en-US" sz="1600" b="0" i="0" u="none" strike="noStrike" noProof="0" dirty="0">
                          <a:effectLst/>
                          <a:latin typeface="Arial"/>
                        </a:rPr>
                        <a:t> schemas</a:t>
                      </a:r>
                    </a:p>
                  </a:txBody>
                  <a:tcPr marL="82953" marR="82953" marT="41476" marB="41476"/>
                </a:tc>
                <a:tc>
                  <a:txBody>
                    <a:bodyPr/>
                    <a:lstStyle/>
                    <a:p>
                      <a:pPr lvl="0">
                        <a:buNone/>
                      </a:pPr>
                      <a:r>
                        <a:rPr lang="en-US" sz="1600" b="0" i="0" u="none" strike="noStrike" noProof="0" dirty="0">
                          <a:effectLst/>
                          <a:latin typeface="Arial"/>
                        </a:rPr>
                        <a:t>Meeting with DAI WG, waiting for their data</a:t>
                      </a:r>
                    </a:p>
                  </a:txBody>
                  <a:tcPr marL="82953" marR="82953" marT="41476" marB="41476"/>
                </a:tc>
                <a:extLst>
                  <a:ext uri="{0D108BD9-81ED-4DB2-BD59-A6C34878D82A}">
                    <a16:rowId xmlns:a16="http://schemas.microsoft.com/office/drawing/2014/main" val="738582386"/>
                  </a:ext>
                </a:extLst>
              </a:tr>
            </a:tbl>
          </a:graphicData>
        </a:graphic>
      </p:graphicFrame>
      <p:sp>
        <p:nvSpPr>
          <p:cNvPr id="2" name="Date Placeholder 1">
            <a:extLst>
              <a:ext uri="{FF2B5EF4-FFF2-40B4-BE49-F238E27FC236}">
                <a16:creationId xmlns:a16="http://schemas.microsoft.com/office/drawing/2014/main" id="{6628C780-FCDE-39BA-92C0-996A062E8759}"/>
              </a:ext>
            </a:extLst>
          </p:cNvPr>
          <p:cNvSpPr>
            <a:spLocks noGrp="1"/>
          </p:cNvSpPr>
          <p:nvPr>
            <p:ph type="dt" sz="half" idx="2"/>
          </p:nvPr>
        </p:nvSpPr>
        <p:spPr/>
        <p:txBody>
          <a:bodyPr/>
          <a:lstStyle/>
          <a:p>
            <a:fld id="{4E408189-C8D4-934F-9BAA-78B57E738984}" type="datetime3">
              <a:rPr lang="en-US" smtClean="0"/>
              <a:t>8 May 2024</a:t>
            </a:fld>
            <a:endParaRPr lang="en-US"/>
          </a:p>
        </p:txBody>
      </p:sp>
      <p:sp>
        <p:nvSpPr>
          <p:cNvPr id="3" name="Slide Number Placeholder 2">
            <a:extLst>
              <a:ext uri="{FF2B5EF4-FFF2-40B4-BE49-F238E27FC236}">
                <a16:creationId xmlns:a16="http://schemas.microsoft.com/office/drawing/2014/main" id="{3CDEDBB1-27A1-4A38-0113-680C7295B641}"/>
              </a:ext>
            </a:extLst>
          </p:cNvPr>
          <p:cNvSpPr>
            <a:spLocks noGrp="1"/>
          </p:cNvSpPr>
          <p:nvPr>
            <p:ph type="sldNum" sz="quarter" idx="4"/>
          </p:nvPr>
        </p:nvSpPr>
        <p:spPr/>
        <p:txBody>
          <a:bodyPr/>
          <a:lstStyle/>
          <a:p>
            <a:r>
              <a:rPr lang="en-US"/>
              <a:t>SEA - </a:t>
            </a:r>
            <a:fld id="{1B5D8CFD-37D9-8A41-B2FC-209452CD0164}" type="slidenum">
              <a:rPr lang="en-US" smtClean="0"/>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546477" y="587030"/>
            <a:ext cx="10791805" cy="61063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a:spcBef>
                <a:spcPts val="0"/>
              </a:spcBef>
              <a:buClr>
                <a:srgbClr val="000000"/>
              </a:buClr>
              <a:buSzPct val="95000"/>
            </a:pPr>
            <a:endParaRPr lang="en-US" sz="1300" dirty="0"/>
          </a:p>
          <a:p>
            <a:pPr>
              <a:spcBef>
                <a:spcPts val="0"/>
              </a:spcBef>
              <a:buClr>
                <a:srgbClr val="000000"/>
              </a:buClr>
              <a:buSzPct val="95000"/>
            </a:pPr>
            <a:r>
              <a:rPr lang="en-US" sz="1300" dirty="0"/>
              <a:t>Issue 1:</a:t>
            </a:r>
          </a:p>
          <a:p>
            <a:pPr marL="742950" lvl="1" indent="-285750">
              <a:spcBef>
                <a:spcPts val="0"/>
              </a:spcBef>
              <a:buClr>
                <a:srgbClr val="000000"/>
              </a:buClr>
              <a:buSzPct val="95000"/>
              <a:buFont typeface="Arial" panose="020B0604020202020204" pitchFamily="34" charset="0"/>
              <a:buChar char="•"/>
            </a:pPr>
            <a:r>
              <a:rPr lang="en-US" sz="1300" dirty="0"/>
              <a:t>There are no unallocated Version 2 (AOS) Q-SCIDs, and </a:t>
            </a:r>
            <a:r>
              <a:rPr lang="en-US" sz="1300" u="sng" dirty="0">
                <a:solidFill>
                  <a:srgbClr val="FF0000"/>
                </a:solidFill>
              </a:rPr>
              <a:t>now</a:t>
            </a:r>
            <a:r>
              <a:rPr lang="en-US" sz="1300" dirty="0"/>
              <a:t> </a:t>
            </a:r>
            <a:r>
              <a:rPr lang="en-US" sz="1300" u="sng" dirty="0">
                <a:solidFill>
                  <a:srgbClr val="FF0000"/>
                </a:solidFill>
              </a:rPr>
              <a:t>none</a:t>
            </a:r>
            <a:r>
              <a:rPr lang="en-US" sz="1300" dirty="0"/>
              <a:t> available in both S-Band and X-Band.  </a:t>
            </a:r>
            <a:r>
              <a:rPr lang="en-US" sz="1300" dirty="0">
                <a:solidFill>
                  <a:srgbClr val="FF0000"/>
                </a:solidFill>
              </a:rPr>
              <a:t>Agencies must start to shift to USLP.</a:t>
            </a:r>
          </a:p>
          <a:p>
            <a:pPr marL="742950" lvl="1" indent="-285750">
              <a:spcBef>
                <a:spcPts val="0"/>
              </a:spcBef>
              <a:buClr>
                <a:srgbClr val="000000"/>
              </a:buClr>
              <a:buSzPct val="95000"/>
              <a:buFont typeface="Arial" panose="020B0604020202020204" pitchFamily="34" charset="0"/>
              <a:buChar char="•"/>
            </a:pPr>
            <a:endParaRPr lang="en-US" sz="1300" dirty="0"/>
          </a:p>
          <a:p>
            <a:pPr>
              <a:spcBef>
                <a:spcPts val="0"/>
              </a:spcBef>
            </a:pPr>
            <a:r>
              <a:rPr lang="en-US" sz="1300" dirty="0"/>
              <a:t>Issue 2:</a:t>
            </a:r>
            <a:endParaRPr lang="en-US" sz="1300" dirty="0">
              <a:latin typeface="Arial" pitchFamily="34" charset="0"/>
              <a:cs typeface="Arial" pitchFamily="34" charset="0"/>
              <a:sym typeface="Arial" pitchFamily="34" charset="0"/>
            </a:endParaRPr>
          </a:p>
          <a:p>
            <a:pPr marL="742950" lvl="1" indent="-285750">
              <a:spcBef>
                <a:spcPts val="0"/>
              </a:spcBef>
              <a:buClr>
                <a:srgbClr val="000000"/>
              </a:buClr>
              <a:buSzPct val="95000"/>
              <a:buFont typeface="Arial" panose="020B0604020202020204" pitchFamily="34" charset="0"/>
              <a:buChar char="•"/>
            </a:pPr>
            <a:r>
              <a:rPr lang="en-US" sz="1300" dirty="0"/>
              <a:t>Must have Area support (SLS, SIS, CSS) to review and complete SCCS-ARD and to review interoperable SSI architecture (Stage 1, 2a, 2b, 3) deployment descriptions</a:t>
            </a:r>
          </a:p>
          <a:p>
            <a:pPr>
              <a:spcBef>
                <a:spcPts val="0"/>
              </a:spcBef>
              <a:buClr>
                <a:srgbClr val="000000"/>
              </a:buClr>
              <a:buSzPct val="95000"/>
            </a:pPr>
            <a:endParaRPr lang="en-US" sz="1300" dirty="0"/>
          </a:p>
          <a:p>
            <a:pPr>
              <a:spcBef>
                <a:spcPts val="0"/>
              </a:spcBef>
            </a:pPr>
            <a:r>
              <a:rPr lang="en-US" sz="1300" dirty="0"/>
              <a:t>Issue 3:</a:t>
            </a:r>
            <a:endParaRPr lang="en-US" sz="1300" dirty="0">
              <a:latin typeface="Arial" pitchFamily="34" charset="0"/>
              <a:cs typeface="Arial" pitchFamily="34" charset="0"/>
              <a:sym typeface="Arial" pitchFamily="34" charset="0"/>
            </a:endParaRPr>
          </a:p>
          <a:p>
            <a:pPr marL="742950" lvl="1" indent="-285750">
              <a:spcBef>
                <a:spcPts val="0"/>
              </a:spcBef>
              <a:buClr>
                <a:srgbClr val="000000"/>
              </a:buClr>
              <a:buSzPct val="95000"/>
              <a:buFont typeface="Arial" panose="020B0604020202020204" pitchFamily="34" charset="0"/>
              <a:buChar char="•"/>
            </a:pPr>
            <a:r>
              <a:rPr lang="en-US" sz="1300" dirty="0"/>
              <a:t>The SANA Service Site &amp; Aperture (SS&amp;A) registry authorization framework is implemented.  We need the CMC assigned Agency Representatives (AR) to update Agency asset information:</a:t>
            </a:r>
            <a:r>
              <a:rPr lang="en-US" sz="1300" dirty="0">
                <a:solidFill>
                  <a:srgbClr val="FF0000"/>
                </a:solidFill>
              </a:rPr>
              <a:t> add SMWG &amp; D-DOR aliases, and update “agency specific” cross-support aliases as needed</a:t>
            </a:r>
          </a:p>
          <a:p>
            <a:pPr>
              <a:spcBef>
                <a:spcPts val="0"/>
              </a:spcBef>
              <a:buClr>
                <a:srgbClr val="000000"/>
              </a:buClr>
              <a:buSzPct val="95000"/>
            </a:pPr>
            <a:endParaRPr lang="en-US" sz="1300" dirty="0"/>
          </a:p>
          <a:p>
            <a:pPr>
              <a:spcBef>
                <a:spcPts val="0"/>
              </a:spcBef>
              <a:buClr>
                <a:srgbClr val="000000"/>
              </a:buClr>
              <a:buSzPct val="95000"/>
            </a:pPr>
            <a:r>
              <a:rPr lang="en-US" sz="1300" dirty="0"/>
              <a:t>Issue 4:</a:t>
            </a:r>
          </a:p>
          <a:p>
            <a:pPr marL="800100" lvl="1" indent="-342900">
              <a:spcBef>
                <a:spcPts val="0"/>
              </a:spcBef>
              <a:buFont typeface="Arial" panose="020B0604020202020204" pitchFamily="34" charset="0"/>
              <a:buChar char="•"/>
            </a:pPr>
            <a:r>
              <a:rPr lang="en-US" sz="1300" dirty="0"/>
              <a:t>Work with the D-DOR WG, SM WG, and Nav WG, at a minimum, develop an agreed approach for consistent SS&amp;A Registry “abbreviations” (Service Sites, apertures, S/C).  Recommend use of unique “last part” of ISO OIDs or “Alias”.</a:t>
            </a:r>
          </a:p>
          <a:p>
            <a:pPr lvl="1">
              <a:spcBef>
                <a:spcPts val="0"/>
              </a:spcBef>
            </a:pPr>
            <a:endParaRPr lang="en-US" sz="1300" dirty="0"/>
          </a:p>
          <a:p>
            <a:pPr>
              <a:spcBef>
                <a:spcPts val="0"/>
              </a:spcBef>
            </a:pPr>
            <a:r>
              <a:rPr lang="en-US" sz="1300" dirty="0"/>
              <a:t>Issue 5:</a:t>
            </a:r>
          </a:p>
          <a:p>
            <a:pPr marL="800100" lvl="1" indent="-342900">
              <a:spcBef>
                <a:spcPts val="0"/>
              </a:spcBef>
              <a:buFont typeface="Arial" panose="020B0604020202020204" pitchFamily="34" charset="0"/>
              <a:buChar char="•"/>
            </a:pPr>
            <a:r>
              <a:rPr lang="en-US" sz="1300" dirty="0"/>
              <a:t>CCSDS still has several different, potentially overlapping, standards relating to system management and configuration: CSS SM Functional Resource Model (FRM), SOIS Electronic Data Sheets (EDS), SIS DTN Asynchronous Management Model (AMM) and protocol, and the MOIMS MO framework.  </a:t>
            </a:r>
          </a:p>
          <a:p>
            <a:pPr marL="800100" lvl="1" indent="-342900">
              <a:spcBef>
                <a:spcPts val="0"/>
              </a:spcBef>
              <a:buFont typeface="Arial" panose="020B0604020202020204" pitchFamily="34" charset="0"/>
              <a:buChar char="•"/>
            </a:pPr>
            <a:r>
              <a:rPr lang="en-US" sz="1300" dirty="0"/>
              <a:t>An integrated set of views is needed and some simplification / integration seems to be in order.</a:t>
            </a:r>
          </a:p>
          <a:p>
            <a:pPr>
              <a:spcBef>
                <a:spcPts val="0"/>
              </a:spcBef>
              <a:buClr>
                <a:srgbClr val="000000"/>
              </a:buClr>
              <a:buSzPct val="95000"/>
            </a:pPr>
            <a:endParaRPr lang="en-US" sz="1300" dirty="0"/>
          </a:p>
          <a:p>
            <a:pPr>
              <a:spcBef>
                <a:spcPts val="0"/>
              </a:spcBef>
            </a:pPr>
            <a:endParaRPr lang="en-US" sz="1300" dirty="0"/>
          </a:p>
          <a:p>
            <a:pPr>
              <a:spcBef>
                <a:spcPts val="0"/>
              </a:spcBef>
            </a:pPr>
            <a:r>
              <a:rPr lang="en-US" sz="1300" dirty="0"/>
              <a:t>Appreciation:</a:t>
            </a:r>
            <a:endParaRPr lang="en-US" sz="1300" dirty="0">
              <a:latin typeface="Arial" pitchFamily="34" charset="0"/>
              <a:cs typeface="Arial" pitchFamily="34" charset="0"/>
              <a:sym typeface="Arial" pitchFamily="34" charset="0"/>
            </a:endParaRPr>
          </a:p>
          <a:p>
            <a:pPr marL="800100" lvl="1" indent="-342900">
              <a:spcBef>
                <a:spcPts val="0"/>
              </a:spcBef>
              <a:buClr>
                <a:srgbClr val="000000"/>
              </a:buClr>
              <a:buSzPct val="95000"/>
              <a:buFont typeface="Arial" panose="020B0604020202020204" pitchFamily="34" charset="0"/>
              <a:buChar char="•"/>
            </a:pPr>
            <a:r>
              <a:rPr lang="en-US" sz="1300" dirty="0"/>
              <a:t>The Systems Engineering Area (SEA) wishes to thank ESA / ESOC for doing a great job of hosting the working meetings.  </a:t>
            </a:r>
          </a:p>
          <a:p>
            <a:pPr marL="800100" lvl="1" indent="-342900">
              <a:spcBef>
                <a:spcPts val="0"/>
              </a:spcBef>
              <a:buClr>
                <a:srgbClr val="000000"/>
              </a:buClr>
              <a:buSzPct val="95000"/>
              <a:buFont typeface="Arial" panose="020B0604020202020204" pitchFamily="34" charset="0"/>
              <a:buChar char="•"/>
            </a:pPr>
            <a:endParaRPr lang="en-US" sz="1300" dirty="0"/>
          </a:p>
          <a:p>
            <a:pPr>
              <a:spcBef>
                <a:spcPts val="0"/>
              </a:spcBef>
              <a:buClr>
                <a:srgbClr val="000000"/>
              </a:buClr>
              <a:buSzPct val="95000"/>
            </a:pPr>
            <a:endParaRPr lang="en-US" sz="1300" dirty="0"/>
          </a:p>
          <a:p>
            <a:pPr>
              <a:spcBef>
                <a:spcPts val="0"/>
              </a:spcBef>
              <a:buClr>
                <a:srgbClr val="000000"/>
              </a:buClr>
              <a:buSzPct val="95000"/>
            </a:pPr>
            <a:endParaRPr lang="en-US" sz="1300" dirty="0"/>
          </a:p>
        </p:txBody>
      </p:sp>
      <p:sp>
        <p:nvSpPr>
          <p:cNvPr id="6147" name="AutoShape 3"/>
          <p:cNvSpPr>
            <a:spLocks/>
          </p:cNvSpPr>
          <p:nvPr/>
        </p:nvSpPr>
        <p:spPr bwMode="auto">
          <a:xfrm>
            <a:off x="2409119" y="0"/>
            <a:ext cx="7066520" cy="883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0">
            <a:noFill/>
          </a:ln>
        </p:spPr>
        <p:txBody>
          <a:bodyPr vert="horz" lIns="0" tIns="0" rIns="0" bIns="0" anchor="ctr">
            <a:noAutofit/>
          </a:bodyPr>
          <a:lstStyle/>
          <a:p>
            <a:pPr lvl="1" algn="ctr" eaLnBrk="0" hangingPunct="0">
              <a:lnSpc>
                <a:spcPct val="90000"/>
              </a:lnSpc>
            </a:pPr>
            <a:r>
              <a:rPr lang="en-US" sz="2500" dirty="0">
                <a:solidFill>
                  <a:srgbClr val="0099A6"/>
                </a:solidFill>
              </a:rPr>
              <a:t>Systems Engineering Area Issues for CESG / CMC </a:t>
            </a:r>
          </a:p>
        </p:txBody>
      </p:sp>
      <p:sp>
        <p:nvSpPr>
          <p:cNvPr id="2" name="Date Placeholder 1">
            <a:extLst>
              <a:ext uri="{FF2B5EF4-FFF2-40B4-BE49-F238E27FC236}">
                <a16:creationId xmlns:a16="http://schemas.microsoft.com/office/drawing/2014/main" id="{E9C1594D-5050-5ABB-C9BF-8D299F6CF710}"/>
              </a:ext>
            </a:extLst>
          </p:cNvPr>
          <p:cNvSpPr>
            <a:spLocks noGrp="1"/>
          </p:cNvSpPr>
          <p:nvPr>
            <p:ph type="dt" sz="half" idx="2"/>
          </p:nvPr>
        </p:nvSpPr>
        <p:spPr/>
        <p:txBody>
          <a:bodyPr/>
          <a:lstStyle/>
          <a:p>
            <a:fld id="{9CBBC481-259D-7943-AA65-74A4BF546014}" type="datetime3">
              <a:rPr lang="en-US" smtClean="0"/>
              <a:t>8 May 2024</a:t>
            </a:fld>
            <a:endParaRPr lang="en-US"/>
          </a:p>
        </p:txBody>
      </p:sp>
      <p:sp>
        <p:nvSpPr>
          <p:cNvPr id="3" name="Slide Number Placeholder 2">
            <a:extLst>
              <a:ext uri="{FF2B5EF4-FFF2-40B4-BE49-F238E27FC236}">
                <a16:creationId xmlns:a16="http://schemas.microsoft.com/office/drawing/2014/main" id="{2760B045-7795-00A3-FFDF-7E6A5F1987AE}"/>
              </a:ext>
            </a:extLst>
          </p:cNvPr>
          <p:cNvSpPr>
            <a:spLocks noGrp="1"/>
          </p:cNvSpPr>
          <p:nvPr>
            <p:ph type="sldNum" sz="quarter" idx="4"/>
          </p:nvPr>
        </p:nvSpPr>
        <p:spPr/>
        <p:txBody>
          <a:bodyPr/>
          <a:lstStyle/>
          <a:p>
            <a:r>
              <a:rPr lang="en-US"/>
              <a:t>SEA - </a:t>
            </a:r>
            <a:fld id="{1B5D8CFD-37D9-8A41-B2FC-209452CD0164}" type="slidenum">
              <a:rPr lang="en-US" smtClean="0"/>
              <a:t>23</a:t>
            </a:fld>
            <a:endParaRPr lang="en-US" dirty="0"/>
          </a:p>
        </p:txBody>
      </p:sp>
    </p:spTree>
    <p:extLst>
      <p:ext uri="{BB962C8B-B14F-4D97-AF65-F5344CB8AC3E}">
        <p14:creationId xmlns:p14="http://schemas.microsoft.com/office/powerpoint/2010/main" val="2084795601"/>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AA819-0993-5043-BFBA-884365262982}"/>
              </a:ext>
            </a:extLst>
          </p:cNvPr>
          <p:cNvSpPr>
            <a:spLocks noGrp="1"/>
          </p:cNvSpPr>
          <p:nvPr>
            <p:ph type="title"/>
          </p:nvPr>
        </p:nvSpPr>
        <p:spPr>
          <a:xfrm>
            <a:off x="609600" y="2857500"/>
            <a:ext cx="10972800" cy="1143000"/>
          </a:xfrm>
        </p:spPr>
        <p:txBody>
          <a:bodyPr/>
          <a:lstStyle/>
          <a:p>
            <a:r>
              <a:rPr lang="en-US" sz="6600" dirty="0"/>
              <a:t>BACKUP</a:t>
            </a:r>
          </a:p>
        </p:txBody>
      </p:sp>
      <p:sp>
        <p:nvSpPr>
          <p:cNvPr id="2" name="Date Placeholder 1">
            <a:extLst>
              <a:ext uri="{FF2B5EF4-FFF2-40B4-BE49-F238E27FC236}">
                <a16:creationId xmlns:a16="http://schemas.microsoft.com/office/drawing/2014/main" id="{9402E1CF-B9C6-9411-654B-AE9FB70AFB30}"/>
              </a:ext>
            </a:extLst>
          </p:cNvPr>
          <p:cNvSpPr>
            <a:spLocks noGrp="1"/>
          </p:cNvSpPr>
          <p:nvPr>
            <p:ph type="dt" sz="half" idx="2"/>
          </p:nvPr>
        </p:nvSpPr>
        <p:spPr/>
        <p:txBody>
          <a:bodyPr/>
          <a:lstStyle/>
          <a:p>
            <a:fld id="{F8B15C09-1D4A-DB47-AAA8-1C11B856FD19}" type="datetime3">
              <a:rPr lang="en-US" smtClean="0"/>
              <a:t>8 May 2024</a:t>
            </a:fld>
            <a:endParaRPr lang="en-US"/>
          </a:p>
        </p:txBody>
      </p:sp>
      <p:sp>
        <p:nvSpPr>
          <p:cNvPr id="3" name="Slide Number Placeholder 2">
            <a:extLst>
              <a:ext uri="{FF2B5EF4-FFF2-40B4-BE49-F238E27FC236}">
                <a16:creationId xmlns:a16="http://schemas.microsoft.com/office/drawing/2014/main" id="{571E8A04-1B7C-9088-7397-7ADFD44FCF66}"/>
              </a:ext>
            </a:extLst>
          </p:cNvPr>
          <p:cNvSpPr>
            <a:spLocks noGrp="1"/>
          </p:cNvSpPr>
          <p:nvPr>
            <p:ph type="sldNum" sz="quarter" idx="4"/>
          </p:nvPr>
        </p:nvSpPr>
        <p:spPr/>
        <p:txBody>
          <a:bodyPr/>
          <a:lstStyle/>
          <a:p>
            <a:r>
              <a:rPr lang="en-US"/>
              <a:t>SEA - </a:t>
            </a:r>
            <a:fld id="{1B5D8CFD-37D9-8A41-B2FC-209452CD0164}" type="slidenum">
              <a:rPr lang="en-US" smtClean="0"/>
              <a:t>24</a:t>
            </a:fld>
            <a:endParaRPr lang="en-US" dirty="0"/>
          </a:p>
        </p:txBody>
      </p:sp>
    </p:spTree>
    <p:extLst>
      <p:ext uri="{BB962C8B-B14F-4D97-AF65-F5344CB8AC3E}">
        <p14:creationId xmlns:p14="http://schemas.microsoft.com/office/powerpoint/2010/main" val="949561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FE00F-2905-3210-4385-B23357F69CF8}"/>
              </a:ext>
            </a:extLst>
          </p:cNvPr>
          <p:cNvSpPr>
            <a:spLocks noGrp="1"/>
          </p:cNvSpPr>
          <p:nvPr>
            <p:ph type="title"/>
          </p:nvPr>
        </p:nvSpPr>
        <p:spPr>
          <a:xfrm>
            <a:off x="609600" y="126170"/>
            <a:ext cx="10972800" cy="734848"/>
          </a:xfrm>
        </p:spPr>
        <p:txBody>
          <a:bodyPr/>
          <a:lstStyle/>
          <a:p>
            <a:r>
              <a:rPr lang="en-US" dirty="0">
                <a:solidFill>
                  <a:srgbClr val="0099A6"/>
                </a:solidFill>
              </a:rPr>
              <a:t>SCCS-ARD Significant Issue</a:t>
            </a:r>
            <a:br>
              <a:rPr lang="en-US" dirty="0">
                <a:solidFill>
                  <a:srgbClr val="0099A6"/>
                </a:solidFill>
              </a:rPr>
            </a:br>
            <a:r>
              <a:rPr lang="en-US" dirty="0">
                <a:solidFill>
                  <a:srgbClr val="0099A6"/>
                </a:solidFill>
              </a:rPr>
              <a:t>DTN Secure Interoperability</a:t>
            </a:r>
          </a:p>
        </p:txBody>
      </p:sp>
      <p:sp>
        <p:nvSpPr>
          <p:cNvPr id="4" name="Content Placeholder 3">
            <a:extLst>
              <a:ext uri="{FF2B5EF4-FFF2-40B4-BE49-F238E27FC236}">
                <a16:creationId xmlns:a16="http://schemas.microsoft.com/office/drawing/2014/main" id="{D10150C3-E2B8-D403-9C38-B5B1A32A6168}"/>
              </a:ext>
            </a:extLst>
          </p:cNvPr>
          <p:cNvSpPr>
            <a:spLocks noGrp="1"/>
          </p:cNvSpPr>
          <p:nvPr>
            <p:ph idx="1"/>
          </p:nvPr>
        </p:nvSpPr>
        <p:spPr>
          <a:xfrm>
            <a:off x="609600" y="1163105"/>
            <a:ext cx="10972800" cy="5031055"/>
          </a:xfrm>
        </p:spPr>
        <p:txBody>
          <a:bodyPr/>
          <a:lstStyle/>
          <a:p>
            <a:r>
              <a:rPr lang="en-US" dirty="0"/>
              <a:t>Problem Statement: The existing DTN standards (BPv7, </a:t>
            </a:r>
            <a:r>
              <a:rPr lang="en-US" dirty="0" err="1"/>
              <a:t>BPSec</a:t>
            </a:r>
            <a:r>
              <a:rPr lang="en-US" dirty="0"/>
              <a:t>) include the means to do routing &amp; apply security to bundles, but the management &amp; protocol infrastructure to support this are not defined.</a:t>
            </a:r>
          </a:p>
          <a:p>
            <a:r>
              <a:rPr lang="en-US" dirty="0"/>
              <a:t>Consequence: Any missions or projects wishing to use these standards must develop their own management structures for Node IDs, Endpoint IDs/names, Identities, Keys &amp; Key Management, Routing &amp; updates, and network management in general.</a:t>
            </a:r>
          </a:p>
          <a:p>
            <a:pPr lvl="1"/>
            <a:r>
              <a:rPr lang="en-US" dirty="0"/>
              <a:t>Within a single mission (or controlled project) this appears viable, and </a:t>
            </a:r>
            <a:r>
              <a:rPr lang="en-US" dirty="0" err="1"/>
              <a:t>BPSec</a:t>
            </a:r>
            <a:r>
              <a:rPr lang="en-US" dirty="0"/>
              <a:t> provides the means to authenticate and secure bundles (given some private key management).</a:t>
            </a:r>
          </a:p>
          <a:p>
            <a:pPr lvl="1"/>
            <a:r>
              <a:rPr lang="en-US" dirty="0"/>
              <a:t>In the context of multi mission, multi-agency, interoperability that quickly becomes very complex and the “DTN Suite” must be augmented with the new management protocols, services, policies, and governance.</a:t>
            </a:r>
          </a:p>
          <a:p>
            <a:pPr lvl="1"/>
            <a:endParaRPr lang="en-US" dirty="0"/>
          </a:p>
          <a:p>
            <a:r>
              <a:rPr lang="en-US" dirty="0"/>
              <a:t>We need to provide clear guidance to our DTN user community about what they need to do now and what will be possible in the future.</a:t>
            </a:r>
          </a:p>
        </p:txBody>
      </p:sp>
      <p:sp>
        <p:nvSpPr>
          <p:cNvPr id="3" name="Date Placeholder 2">
            <a:extLst>
              <a:ext uri="{FF2B5EF4-FFF2-40B4-BE49-F238E27FC236}">
                <a16:creationId xmlns:a16="http://schemas.microsoft.com/office/drawing/2014/main" id="{3C132735-C629-86AC-C7F0-B893AA04768B}"/>
              </a:ext>
            </a:extLst>
          </p:cNvPr>
          <p:cNvSpPr>
            <a:spLocks noGrp="1"/>
          </p:cNvSpPr>
          <p:nvPr>
            <p:ph type="dt" sz="half" idx="2"/>
          </p:nvPr>
        </p:nvSpPr>
        <p:spPr/>
        <p:txBody>
          <a:bodyPr/>
          <a:lstStyle/>
          <a:p>
            <a:fld id="{1BFEFEFB-3E44-714C-9F82-47B72225C5BF}" type="datetime3">
              <a:rPr lang="en-US" smtClean="0"/>
              <a:t>8 May 2024</a:t>
            </a:fld>
            <a:endParaRPr lang="en-US"/>
          </a:p>
        </p:txBody>
      </p:sp>
      <p:sp>
        <p:nvSpPr>
          <p:cNvPr id="5" name="Slide Number Placeholder 4">
            <a:extLst>
              <a:ext uri="{FF2B5EF4-FFF2-40B4-BE49-F238E27FC236}">
                <a16:creationId xmlns:a16="http://schemas.microsoft.com/office/drawing/2014/main" id="{37AAD40E-E16D-6E49-06C9-C568AB3A5073}"/>
              </a:ext>
            </a:extLst>
          </p:cNvPr>
          <p:cNvSpPr>
            <a:spLocks noGrp="1"/>
          </p:cNvSpPr>
          <p:nvPr>
            <p:ph type="sldNum" sz="quarter" idx="4"/>
          </p:nvPr>
        </p:nvSpPr>
        <p:spPr/>
        <p:txBody>
          <a:bodyPr/>
          <a:lstStyle/>
          <a:p>
            <a:r>
              <a:rPr lang="en-US"/>
              <a:t>SEA - </a:t>
            </a:r>
            <a:fld id="{1B5D8CFD-37D9-8A41-B2FC-209452CD0164}" type="slidenum">
              <a:rPr lang="en-US" smtClean="0"/>
              <a:t>25</a:t>
            </a:fld>
            <a:endParaRPr lang="en-US" dirty="0"/>
          </a:p>
        </p:txBody>
      </p:sp>
    </p:spTree>
    <p:extLst>
      <p:ext uri="{BB962C8B-B14F-4D97-AF65-F5344CB8AC3E}">
        <p14:creationId xmlns:p14="http://schemas.microsoft.com/office/powerpoint/2010/main" val="2619381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06410-1BDC-72EF-D83D-21E47ECEFD6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5FF6924-329C-CB4B-43A6-8D22B58BE39D}"/>
              </a:ext>
            </a:extLst>
          </p:cNvPr>
          <p:cNvPicPr>
            <a:picLocks noGrp="1" noChangeAspect="1"/>
          </p:cNvPicPr>
          <p:nvPr>
            <p:ph idx="1"/>
          </p:nvPr>
        </p:nvPicPr>
        <p:blipFill rotWithShape="1">
          <a:blip r:embed="rId2"/>
          <a:srcRect l="2251" t="18256" r="2253"/>
          <a:stretch/>
        </p:blipFill>
        <p:spPr>
          <a:xfrm>
            <a:off x="0" y="1"/>
            <a:ext cx="8143103" cy="3920004"/>
          </a:xfrm>
        </p:spPr>
      </p:pic>
      <p:pic>
        <p:nvPicPr>
          <p:cNvPr id="3" name="Content Placeholder 4">
            <a:extLst>
              <a:ext uri="{FF2B5EF4-FFF2-40B4-BE49-F238E27FC236}">
                <a16:creationId xmlns:a16="http://schemas.microsoft.com/office/drawing/2014/main" id="{F578E4E6-F976-8438-0E2A-7AE236EB66E8}"/>
              </a:ext>
            </a:extLst>
          </p:cNvPr>
          <p:cNvPicPr>
            <a:picLocks noChangeAspect="1"/>
          </p:cNvPicPr>
          <p:nvPr/>
        </p:nvPicPr>
        <p:blipFill rotWithShape="1">
          <a:blip r:embed="rId3"/>
          <a:srcRect l="3812" t="12068" r="1045" b="2467"/>
          <a:stretch/>
        </p:blipFill>
        <p:spPr>
          <a:xfrm>
            <a:off x="5758249" y="2570204"/>
            <a:ext cx="6339016" cy="4287796"/>
          </a:xfrm>
          <a:prstGeom prst="rect">
            <a:avLst/>
          </a:prstGeom>
        </p:spPr>
      </p:pic>
      <p:cxnSp>
        <p:nvCxnSpPr>
          <p:cNvPr id="6" name="Curved Connector 5">
            <a:extLst>
              <a:ext uri="{FF2B5EF4-FFF2-40B4-BE49-F238E27FC236}">
                <a16:creationId xmlns:a16="http://schemas.microsoft.com/office/drawing/2014/main" id="{777ABB43-E517-5505-98D2-1C14CC090091}"/>
              </a:ext>
            </a:extLst>
          </p:cNvPr>
          <p:cNvCxnSpPr/>
          <p:nvPr/>
        </p:nvCxnSpPr>
        <p:spPr>
          <a:xfrm rot="10800000">
            <a:off x="1581665" y="259492"/>
            <a:ext cx="9564130" cy="2631274"/>
          </a:xfrm>
          <a:prstGeom prst="curvedConnector3">
            <a:avLst>
              <a:gd name="adj1" fmla="val 0"/>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 name="Curved Connector 7">
            <a:extLst>
              <a:ext uri="{FF2B5EF4-FFF2-40B4-BE49-F238E27FC236}">
                <a16:creationId xmlns:a16="http://schemas.microsoft.com/office/drawing/2014/main" id="{7C7C5A4E-A5C5-5607-C382-CAC0A84A7FE6}"/>
              </a:ext>
            </a:extLst>
          </p:cNvPr>
          <p:cNvCxnSpPr>
            <a:cxnSpLocks/>
          </p:cNvCxnSpPr>
          <p:nvPr/>
        </p:nvCxnSpPr>
        <p:spPr>
          <a:xfrm rot="10800000">
            <a:off x="1668163" y="926757"/>
            <a:ext cx="7259595" cy="1964008"/>
          </a:xfrm>
          <a:prstGeom prst="curvedConnector3">
            <a:avLst>
              <a:gd name="adj1" fmla="val 468"/>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Curved Connector 11">
            <a:extLst>
              <a:ext uri="{FF2B5EF4-FFF2-40B4-BE49-F238E27FC236}">
                <a16:creationId xmlns:a16="http://schemas.microsoft.com/office/drawing/2014/main" id="{CEBF5D78-AB9E-9717-2D50-0655F34F2224}"/>
              </a:ext>
            </a:extLst>
          </p:cNvPr>
          <p:cNvCxnSpPr>
            <a:cxnSpLocks/>
          </p:cNvCxnSpPr>
          <p:nvPr/>
        </p:nvCxnSpPr>
        <p:spPr>
          <a:xfrm rot="10800000">
            <a:off x="3496963" y="2693773"/>
            <a:ext cx="7290489" cy="1485722"/>
          </a:xfrm>
          <a:prstGeom prst="curvedConnector3">
            <a:avLst>
              <a:gd name="adj1" fmla="val 4746"/>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a:extLst>
              <a:ext uri="{FF2B5EF4-FFF2-40B4-BE49-F238E27FC236}">
                <a16:creationId xmlns:a16="http://schemas.microsoft.com/office/drawing/2014/main" id="{CEC1EC98-E627-49E7-976C-C42177C10BCF}"/>
              </a:ext>
            </a:extLst>
          </p:cNvPr>
          <p:cNvCxnSpPr>
            <a:cxnSpLocks/>
          </p:cNvCxnSpPr>
          <p:nvPr/>
        </p:nvCxnSpPr>
        <p:spPr>
          <a:xfrm rot="10800000">
            <a:off x="2384854" y="2693772"/>
            <a:ext cx="4270294" cy="360732"/>
          </a:xfrm>
          <a:prstGeom prst="curvedConnector3">
            <a:avLst>
              <a:gd name="adj1" fmla="val 95141"/>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urved Connector 20">
            <a:extLst>
              <a:ext uri="{FF2B5EF4-FFF2-40B4-BE49-F238E27FC236}">
                <a16:creationId xmlns:a16="http://schemas.microsoft.com/office/drawing/2014/main" id="{841AD02E-07D4-4ADB-5DFC-8E3C06AB46FD}"/>
              </a:ext>
            </a:extLst>
          </p:cNvPr>
          <p:cNvCxnSpPr>
            <a:cxnSpLocks/>
          </p:cNvCxnSpPr>
          <p:nvPr/>
        </p:nvCxnSpPr>
        <p:spPr>
          <a:xfrm rot="10800000">
            <a:off x="1235681" y="2833952"/>
            <a:ext cx="4686814" cy="2225060"/>
          </a:xfrm>
          <a:prstGeom prst="curvedConnector3">
            <a:avLst>
              <a:gd name="adj1" fmla="val 79529"/>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Curved Connector 27">
            <a:extLst>
              <a:ext uri="{FF2B5EF4-FFF2-40B4-BE49-F238E27FC236}">
                <a16:creationId xmlns:a16="http://schemas.microsoft.com/office/drawing/2014/main" id="{E26E0843-C9B5-748F-32B8-810CA0E3C9DE}"/>
              </a:ext>
            </a:extLst>
          </p:cNvPr>
          <p:cNvCxnSpPr>
            <a:cxnSpLocks/>
          </p:cNvCxnSpPr>
          <p:nvPr/>
        </p:nvCxnSpPr>
        <p:spPr>
          <a:xfrm rot="10800000">
            <a:off x="4399265" y="1908761"/>
            <a:ext cx="2672406" cy="2475245"/>
          </a:xfrm>
          <a:prstGeom prst="curvedConnector3">
            <a:avLst>
              <a:gd name="adj1" fmla="val 99937"/>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2" name="Curved Connector 31">
            <a:extLst>
              <a:ext uri="{FF2B5EF4-FFF2-40B4-BE49-F238E27FC236}">
                <a16:creationId xmlns:a16="http://schemas.microsoft.com/office/drawing/2014/main" id="{92A268B0-4F59-1E69-A80F-CB79EDE3B32C}"/>
              </a:ext>
            </a:extLst>
          </p:cNvPr>
          <p:cNvCxnSpPr>
            <a:cxnSpLocks/>
          </p:cNvCxnSpPr>
          <p:nvPr/>
        </p:nvCxnSpPr>
        <p:spPr>
          <a:xfrm rot="10800000">
            <a:off x="4695568" y="2833953"/>
            <a:ext cx="4232190" cy="2225061"/>
          </a:xfrm>
          <a:prstGeom prst="curvedConnector3">
            <a:avLst>
              <a:gd name="adj1" fmla="val 100219"/>
            </a:avLst>
          </a:prstGeom>
          <a:ln w="28575">
            <a:solidFill>
              <a:srgbClr val="C0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236A6B5-2540-3BA9-9C7C-BDA2D949A700}"/>
              </a:ext>
            </a:extLst>
          </p:cNvPr>
          <p:cNvSpPr txBox="1"/>
          <p:nvPr/>
        </p:nvSpPr>
        <p:spPr>
          <a:xfrm>
            <a:off x="713605" y="5527270"/>
            <a:ext cx="3685659" cy="646331"/>
          </a:xfrm>
          <a:prstGeom prst="rect">
            <a:avLst/>
          </a:prstGeom>
          <a:noFill/>
        </p:spPr>
        <p:txBody>
          <a:bodyPr wrap="square">
            <a:spAutoFit/>
          </a:bodyPr>
          <a:lstStyle/>
          <a:p>
            <a:r>
              <a:rPr lang="en-US" b="1" dirty="0">
                <a:solidFill>
                  <a:srgbClr val="C00000"/>
                </a:solidFill>
              </a:rPr>
              <a:t>UAF is focused on the “What”</a:t>
            </a:r>
          </a:p>
          <a:p>
            <a:r>
              <a:rPr lang="en-US" b="1" dirty="0">
                <a:solidFill>
                  <a:srgbClr val="C00000"/>
                </a:solidFill>
              </a:rPr>
              <a:t>RASDS++ is focused on the “How”</a:t>
            </a:r>
          </a:p>
        </p:txBody>
      </p:sp>
      <p:sp>
        <p:nvSpPr>
          <p:cNvPr id="4" name="Date Placeholder 3">
            <a:extLst>
              <a:ext uri="{FF2B5EF4-FFF2-40B4-BE49-F238E27FC236}">
                <a16:creationId xmlns:a16="http://schemas.microsoft.com/office/drawing/2014/main" id="{1F53B5A1-918A-A664-6561-4E70A167D9C1}"/>
              </a:ext>
            </a:extLst>
          </p:cNvPr>
          <p:cNvSpPr>
            <a:spLocks noGrp="1"/>
          </p:cNvSpPr>
          <p:nvPr>
            <p:ph type="dt" sz="half" idx="2"/>
          </p:nvPr>
        </p:nvSpPr>
        <p:spPr/>
        <p:txBody>
          <a:bodyPr/>
          <a:lstStyle/>
          <a:p>
            <a:fld id="{95613AE3-F5C7-F34F-A1FF-37D71BF6ECEF}" type="datetime3">
              <a:rPr lang="en-US" smtClean="0"/>
              <a:t>8 May 2024</a:t>
            </a:fld>
            <a:endParaRPr lang="en-US"/>
          </a:p>
        </p:txBody>
      </p:sp>
      <p:sp>
        <p:nvSpPr>
          <p:cNvPr id="7" name="Slide Number Placeholder 6">
            <a:extLst>
              <a:ext uri="{FF2B5EF4-FFF2-40B4-BE49-F238E27FC236}">
                <a16:creationId xmlns:a16="http://schemas.microsoft.com/office/drawing/2014/main" id="{5476A375-C76B-F81B-55DB-039D984239CF}"/>
              </a:ext>
            </a:extLst>
          </p:cNvPr>
          <p:cNvSpPr>
            <a:spLocks noGrp="1"/>
          </p:cNvSpPr>
          <p:nvPr>
            <p:ph type="sldNum" sz="quarter" idx="4"/>
          </p:nvPr>
        </p:nvSpPr>
        <p:spPr/>
        <p:txBody>
          <a:bodyPr/>
          <a:lstStyle/>
          <a:p>
            <a:r>
              <a:rPr lang="en-US"/>
              <a:t>SEA - </a:t>
            </a:r>
            <a:fld id="{1B5D8CFD-37D9-8A41-B2FC-209452CD0164}" type="slidenum">
              <a:rPr lang="en-US" smtClean="0"/>
              <a:t>26</a:t>
            </a:fld>
            <a:endParaRPr lang="en-US" dirty="0"/>
          </a:p>
        </p:txBody>
      </p:sp>
    </p:spTree>
    <p:extLst>
      <p:ext uri="{BB962C8B-B14F-4D97-AF65-F5344CB8AC3E}">
        <p14:creationId xmlns:p14="http://schemas.microsoft.com/office/powerpoint/2010/main" val="142997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0099A6"/>
                </a:solidFill>
              </a:rPr>
              <a:t>SAWG RASDS++ Architecture Methodology Plan</a:t>
            </a:r>
          </a:p>
        </p:txBody>
      </p:sp>
      <p:sp>
        <p:nvSpPr>
          <p:cNvPr id="4" name="Content Placeholder 3"/>
          <p:cNvSpPr>
            <a:spLocks noGrp="1"/>
          </p:cNvSpPr>
          <p:nvPr>
            <p:ph idx="1"/>
          </p:nvPr>
        </p:nvSpPr>
        <p:spPr>
          <a:xfrm>
            <a:off x="834515" y="932675"/>
            <a:ext cx="10446160" cy="5334000"/>
          </a:xfrm>
        </p:spPr>
        <p:txBody>
          <a:bodyPr/>
          <a:lstStyle/>
          <a:p>
            <a:r>
              <a:rPr lang="en-US" sz="2400" dirty="0"/>
              <a:t>Have created PPT-style revisions to the extended Reference Architecture for Space Data Systems (RASDS++) document</a:t>
            </a:r>
          </a:p>
          <a:p>
            <a:pPr lvl="1"/>
            <a:r>
              <a:rPr lang="en-US" sz="2000" dirty="0"/>
              <a:t>Agreed on CCSDS and SC14 extensions to existing framework with new and updated viewpoints, aligned with newest ISO 42010</a:t>
            </a:r>
          </a:p>
          <a:p>
            <a:pPr lvl="1"/>
            <a:r>
              <a:rPr lang="en-US" sz="2000" dirty="0"/>
              <a:t>Added new Operational Viewpoint (processes &amp; procedures, activities), created new Physical Viewpoint (physical aspect of Nodes and related Connections) treat existing Connectivity Viewpoint (physical nodes &amp; communications links) as sub-view, added new Services Viewpoint and expanded the Enterprise Viewpoint to better cover requirements and the Systems Engineering “V” (ISO 15288)</a:t>
            </a:r>
          </a:p>
          <a:p>
            <a:pPr lvl="1"/>
            <a:r>
              <a:rPr lang="en-US" sz="2000" dirty="0"/>
              <a:t>Working jointly with TC20/SC14 to ensure these new viewpoints work for their concerns as well. Reviewed their draft SC14 ADD companion document that uses the new framework.</a:t>
            </a:r>
          </a:p>
          <a:p>
            <a:pPr lvl="1"/>
            <a:r>
              <a:rPr lang="en-US" sz="2000" dirty="0"/>
              <a:t>Collaborated with SC14 (and ISO) on glossary &amp; terminology, Beta registry with CCSDS terms (and tech domains) is available and an ISO subset is being integrated.</a:t>
            </a:r>
          </a:p>
          <a:p>
            <a:pPr lvl="1"/>
            <a:r>
              <a:rPr lang="en-US" sz="2000" dirty="0"/>
              <a:t>Evaluated RASDS++ against Unified Architecture Framework (UAF).  UAF is designed for acquisition of Enterprise Architecture elements.  RASDS++ is designed for description of technical systems architectures.</a:t>
            </a:r>
          </a:p>
          <a:p>
            <a:pPr lvl="1"/>
            <a:endParaRPr lang="en-US" sz="2400" dirty="0"/>
          </a:p>
        </p:txBody>
      </p:sp>
      <p:sp>
        <p:nvSpPr>
          <p:cNvPr id="6" name="AutoShape 2" descr="Polling Logo">
            <a:hlinkClick r:id="rId2" tooltip="CCSDS Polling"/>
            <a:extLst>
              <a:ext uri="{FF2B5EF4-FFF2-40B4-BE49-F238E27FC236}">
                <a16:creationId xmlns:a16="http://schemas.microsoft.com/office/drawing/2014/main" id="{452A053B-1472-AD49-AF7D-18B4C6831E98}"/>
              </a:ext>
            </a:extLst>
          </p:cNvPr>
          <p:cNvSpPr>
            <a:spLocks noChangeAspect="1" noChangeArrowheads="1"/>
          </p:cNvSpPr>
          <p:nvPr/>
        </p:nvSpPr>
        <p:spPr bwMode="auto">
          <a:xfrm>
            <a:off x="1651000" y="-10287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Date Placeholder 1">
            <a:extLst>
              <a:ext uri="{FF2B5EF4-FFF2-40B4-BE49-F238E27FC236}">
                <a16:creationId xmlns:a16="http://schemas.microsoft.com/office/drawing/2014/main" id="{09C6F233-C18B-ED6D-02FF-946CCF82DF7C}"/>
              </a:ext>
            </a:extLst>
          </p:cNvPr>
          <p:cNvSpPr>
            <a:spLocks noGrp="1"/>
          </p:cNvSpPr>
          <p:nvPr>
            <p:ph type="dt" sz="half" idx="2"/>
          </p:nvPr>
        </p:nvSpPr>
        <p:spPr/>
        <p:txBody>
          <a:bodyPr/>
          <a:lstStyle/>
          <a:p>
            <a:fld id="{4ECF2653-93E0-A54F-B18B-FC57A7550299}" type="datetime3">
              <a:rPr lang="en-US" smtClean="0"/>
              <a:t>8 May 2024</a:t>
            </a:fld>
            <a:endParaRPr lang="en-US"/>
          </a:p>
        </p:txBody>
      </p:sp>
      <p:sp>
        <p:nvSpPr>
          <p:cNvPr id="5" name="Slide Number Placeholder 4">
            <a:extLst>
              <a:ext uri="{FF2B5EF4-FFF2-40B4-BE49-F238E27FC236}">
                <a16:creationId xmlns:a16="http://schemas.microsoft.com/office/drawing/2014/main" id="{A2EDD62E-57E4-E840-B3CD-2806D6118C0F}"/>
              </a:ext>
            </a:extLst>
          </p:cNvPr>
          <p:cNvSpPr>
            <a:spLocks noGrp="1"/>
          </p:cNvSpPr>
          <p:nvPr>
            <p:ph type="sldNum" sz="quarter" idx="4"/>
          </p:nvPr>
        </p:nvSpPr>
        <p:spPr/>
        <p:txBody>
          <a:bodyPr/>
          <a:lstStyle/>
          <a:p>
            <a:r>
              <a:rPr lang="en-US"/>
              <a:t>SEA - </a:t>
            </a:r>
            <a:fld id="{1B5D8CFD-37D9-8A41-B2FC-209452CD0164}" type="slidenum">
              <a:rPr lang="en-US" smtClean="0"/>
              <a:t>27</a:t>
            </a:fld>
            <a:endParaRPr lang="en-US" dirty="0"/>
          </a:p>
        </p:txBody>
      </p:sp>
    </p:spTree>
    <p:extLst>
      <p:ext uri="{BB962C8B-B14F-4D97-AF65-F5344CB8AC3E}">
        <p14:creationId xmlns:p14="http://schemas.microsoft.com/office/powerpoint/2010/main" val="2269511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C00000"/>
                </a:solidFill>
              </a:rPr>
              <a:t>Reminder</a:t>
            </a:r>
            <a:r>
              <a:rPr lang="en-US" dirty="0">
                <a:solidFill>
                  <a:srgbClr val="0033CC"/>
                </a:solidFill>
              </a:rPr>
              <a:t>: RESOLUTIONS</a:t>
            </a:r>
            <a:endParaRPr lang="en-US" dirty="0"/>
          </a:p>
        </p:txBody>
      </p:sp>
      <p:sp>
        <p:nvSpPr>
          <p:cNvPr id="3" name="Content Placeholder 2"/>
          <p:cNvSpPr>
            <a:spLocks noGrp="1"/>
          </p:cNvSpPr>
          <p:nvPr>
            <p:ph idx="1"/>
          </p:nvPr>
        </p:nvSpPr>
        <p:spPr>
          <a:xfrm>
            <a:off x="949729" y="1124701"/>
            <a:ext cx="10254135" cy="5001464"/>
          </a:xfrm>
        </p:spPr>
        <p:txBody>
          <a:bodyPr>
            <a:normAutofit/>
          </a:bodyPr>
          <a:lstStyle/>
          <a:p>
            <a:r>
              <a:rPr lang="en-US" dirty="0">
                <a:latin typeface="Helvetica" pitchFamily="34" charset="0"/>
              </a:rPr>
              <a:t>Resolution: </a:t>
            </a:r>
            <a:r>
              <a:rPr lang="en-US" b="0" dirty="0">
                <a:latin typeface="Helvetica" pitchFamily="34" charset="0"/>
              </a:rPr>
              <a:t>The </a:t>
            </a:r>
            <a:r>
              <a:rPr lang="en-US" b="0" dirty="0" err="1">
                <a:latin typeface="Helvetica" pitchFamily="34" charset="0"/>
              </a:rPr>
              <a:t>SecWG</a:t>
            </a:r>
            <a:r>
              <a:rPr lang="en-US" b="0" dirty="0">
                <a:latin typeface="Helvetica" pitchFamily="34" charset="0"/>
              </a:rPr>
              <a:t> will be actively engaged in the review of all Red Books:</a:t>
            </a:r>
          </a:p>
          <a:p>
            <a:pPr lvl="1"/>
            <a:r>
              <a:rPr lang="en-US" b="0" dirty="0">
                <a:latin typeface="Helvetica" pitchFamily="34" charset="0"/>
              </a:rPr>
              <a:t>Levels of involvement range from cursory examination of the Red Books under development, to active involvement in the development of the books.</a:t>
            </a:r>
          </a:p>
          <a:p>
            <a:pPr lvl="2"/>
            <a:r>
              <a:rPr lang="en-US" sz="1900" b="0" dirty="0">
                <a:latin typeface="Helvetica" pitchFamily="34" charset="0"/>
              </a:rPr>
              <a:t>Response: AD will provide docs to the WG for review in parallel with AD review</a:t>
            </a:r>
          </a:p>
          <a:p>
            <a:r>
              <a:rPr lang="en-US" dirty="0">
                <a:latin typeface="Helvetica" pitchFamily="34" charset="0"/>
              </a:rPr>
              <a:t>Resolution</a:t>
            </a:r>
            <a:r>
              <a:rPr lang="en-US" b="0" dirty="0">
                <a:latin typeface="Helvetica" pitchFamily="34" charset="0"/>
              </a:rPr>
              <a:t>: All CCSDS document editors will reach out, early in the development of the book to the </a:t>
            </a:r>
            <a:r>
              <a:rPr lang="en-US" b="0" dirty="0" err="1">
                <a:latin typeface="Helvetica" pitchFamily="34" charset="0"/>
              </a:rPr>
              <a:t>SecWG</a:t>
            </a:r>
            <a:r>
              <a:rPr lang="en-US" b="0" dirty="0">
                <a:latin typeface="Helvetica" pitchFamily="34" charset="0"/>
              </a:rPr>
              <a:t> to reduce downstream security issues. </a:t>
            </a:r>
          </a:p>
          <a:p>
            <a:pPr lvl="2"/>
            <a:r>
              <a:rPr lang="en-US" sz="1900" b="0" dirty="0">
                <a:latin typeface="Helvetica" pitchFamily="34" charset="0"/>
              </a:rPr>
              <a:t>Response: AD will provide “pointers” to WGs for </a:t>
            </a:r>
            <a:r>
              <a:rPr lang="en-US" sz="1900" b="0" dirty="0" err="1">
                <a:latin typeface="Helvetica" pitchFamily="34" charset="0"/>
              </a:rPr>
              <a:t>SecWG</a:t>
            </a:r>
            <a:endParaRPr lang="en-US" sz="1900" b="0" dirty="0">
              <a:latin typeface="Helvetica" pitchFamily="34" charset="0"/>
            </a:endParaRPr>
          </a:p>
          <a:p>
            <a:r>
              <a:rPr lang="en-US" dirty="0">
                <a:latin typeface="Helvetica" pitchFamily="34" charset="0"/>
              </a:rPr>
              <a:t>Resolution</a:t>
            </a:r>
            <a:r>
              <a:rPr lang="en-US" b="0" dirty="0">
                <a:latin typeface="Helvetica" pitchFamily="34" charset="0"/>
              </a:rPr>
              <a:t>: Security shall be addressed in all new project initiations.  All new projects should consider the extent to which security is relevant. Considerations will be documented in the project initiation request. </a:t>
            </a:r>
          </a:p>
          <a:p>
            <a:pPr lvl="2"/>
            <a:r>
              <a:rPr lang="en-US" sz="1900" b="0" dirty="0">
                <a:latin typeface="Helvetica" pitchFamily="34" charset="0"/>
              </a:rPr>
              <a:t>Response: AD forwards new projects definitions to </a:t>
            </a:r>
            <a:r>
              <a:rPr lang="en-US" sz="1900" b="0" dirty="0" err="1">
                <a:latin typeface="Helvetica" pitchFamily="34" charset="0"/>
              </a:rPr>
              <a:t>SecWG</a:t>
            </a:r>
            <a:r>
              <a:rPr lang="en-US" sz="1900" b="0" dirty="0">
                <a:latin typeface="Helvetica" pitchFamily="34" charset="0"/>
              </a:rPr>
              <a:t> to analyze security implications &amp; to work with the initiating WG.</a:t>
            </a:r>
          </a:p>
          <a:p>
            <a:endParaRPr lang="en-US" sz="2700" dirty="0"/>
          </a:p>
          <a:p>
            <a:endParaRPr lang="en-US" dirty="0"/>
          </a:p>
        </p:txBody>
      </p:sp>
      <p:sp>
        <p:nvSpPr>
          <p:cNvPr id="4" name="Date Placeholder 3">
            <a:extLst>
              <a:ext uri="{FF2B5EF4-FFF2-40B4-BE49-F238E27FC236}">
                <a16:creationId xmlns:a16="http://schemas.microsoft.com/office/drawing/2014/main" id="{83E53EB9-C0BF-DC27-B979-CCDFA867B356}"/>
              </a:ext>
            </a:extLst>
          </p:cNvPr>
          <p:cNvSpPr>
            <a:spLocks noGrp="1"/>
          </p:cNvSpPr>
          <p:nvPr>
            <p:ph type="dt" sz="half" idx="2"/>
          </p:nvPr>
        </p:nvSpPr>
        <p:spPr/>
        <p:txBody>
          <a:bodyPr/>
          <a:lstStyle/>
          <a:p>
            <a:fld id="{921BF36F-D880-6747-8D23-BC3F4936F9F1}" type="datetime3">
              <a:rPr lang="en-US" smtClean="0"/>
              <a:t>8 May 2024</a:t>
            </a:fld>
            <a:endParaRPr lang="en-US"/>
          </a:p>
        </p:txBody>
      </p:sp>
      <p:sp>
        <p:nvSpPr>
          <p:cNvPr id="5" name="Slide Number Placeholder 4">
            <a:extLst>
              <a:ext uri="{FF2B5EF4-FFF2-40B4-BE49-F238E27FC236}">
                <a16:creationId xmlns:a16="http://schemas.microsoft.com/office/drawing/2014/main" id="{B90A09B2-5860-F0C9-BB9D-84CCB2FCDF1A}"/>
              </a:ext>
            </a:extLst>
          </p:cNvPr>
          <p:cNvSpPr>
            <a:spLocks noGrp="1"/>
          </p:cNvSpPr>
          <p:nvPr>
            <p:ph type="sldNum" sz="quarter" idx="4"/>
          </p:nvPr>
        </p:nvSpPr>
        <p:spPr/>
        <p:txBody>
          <a:bodyPr/>
          <a:lstStyle/>
          <a:p>
            <a:r>
              <a:rPr lang="en-US"/>
              <a:t>SEA - </a:t>
            </a:r>
            <a:fld id="{1B5D8CFD-37D9-8A41-B2FC-209452CD0164}" type="slidenum">
              <a:rPr lang="en-US" smtClean="0"/>
              <a:t>28</a:t>
            </a:fld>
            <a:endParaRPr lang="en-US" dirty="0"/>
          </a:p>
        </p:txBody>
      </p:sp>
    </p:spTree>
    <p:extLst>
      <p:ext uri="{BB962C8B-B14F-4D97-AF65-F5344CB8AC3E}">
        <p14:creationId xmlns:p14="http://schemas.microsoft.com/office/powerpoint/2010/main" val="19366463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120B4-E25F-6545-A928-0CC505920E35}"/>
              </a:ext>
            </a:extLst>
          </p:cNvPr>
          <p:cNvSpPr>
            <a:spLocks noGrp="1"/>
          </p:cNvSpPr>
          <p:nvPr>
            <p:ph type="title"/>
          </p:nvPr>
        </p:nvSpPr>
        <p:spPr>
          <a:xfrm>
            <a:off x="1981200" y="381000"/>
            <a:ext cx="8229600" cy="1143000"/>
          </a:xfrm>
        </p:spPr>
        <p:txBody>
          <a:bodyPr/>
          <a:lstStyle/>
          <a:p>
            <a:r>
              <a:rPr lang="en-US" sz="2000" dirty="0"/>
              <a:t>Terminology, Ontology, Reference Architecture</a:t>
            </a:r>
            <a:br>
              <a:rPr lang="en-US" sz="2000" dirty="0"/>
            </a:br>
            <a:r>
              <a:rPr lang="en-US" sz="2000" dirty="0"/>
              <a:t>Definitions</a:t>
            </a:r>
          </a:p>
        </p:txBody>
      </p:sp>
      <p:sp>
        <p:nvSpPr>
          <p:cNvPr id="3" name="Content Placeholder 2">
            <a:extLst>
              <a:ext uri="{FF2B5EF4-FFF2-40B4-BE49-F238E27FC236}">
                <a16:creationId xmlns:a16="http://schemas.microsoft.com/office/drawing/2014/main" id="{FE840ABF-F015-BC48-AE61-4869245B38D9}"/>
              </a:ext>
            </a:extLst>
          </p:cNvPr>
          <p:cNvSpPr>
            <a:spLocks noGrp="1"/>
          </p:cNvSpPr>
          <p:nvPr>
            <p:ph idx="1"/>
          </p:nvPr>
        </p:nvSpPr>
        <p:spPr>
          <a:xfrm>
            <a:off x="872919" y="1143000"/>
            <a:ext cx="10330945" cy="4953000"/>
          </a:xfrm>
        </p:spPr>
        <p:txBody>
          <a:bodyPr/>
          <a:lstStyle/>
          <a:p>
            <a:r>
              <a:rPr lang="en-US" sz="2000" dirty="0"/>
              <a:t>Terminology: </a:t>
            </a:r>
            <a:r>
              <a:rPr lang="en-US" sz="2000" b="0" dirty="0"/>
              <a:t>a set of terms and their descriptions, most often rendered in some “narrative” form.  </a:t>
            </a:r>
          </a:p>
          <a:p>
            <a:pPr lvl="1"/>
            <a:r>
              <a:rPr lang="en-US" sz="1700" b="0" dirty="0"/>
              <a:t>From Wikipedia: “a general word for the group of specialized words or meanings relating to a particular field”.</a:t>
            </a:r>
          </a:p>
          <a:p>
            <a:r>
              <a:rPr lang="en-US" sz="2000" dirty="0"/>
              <a:t>Ontology: </a:t>
            </a:r>
            <a:r>
              <a:rPr lang="en-US" sz="2000" b="0" dirty="0"/>
              <a:t>a formalized naming and definition of terms, categories, properties, and their relationship to other terms.  </a:t>
            </a:r>
          </a:p>
          <a:p>
            <a:pPr lvl="1"/>
            <a:r>
              <a:rPr lang="en-US" sz="1700" b="0" dirty="0"/>
              <a:t>From Wikipedia: “a representation, formal naming and </a:t>
            </a:r>
            <a:r>
              <a:rPr lang="en-US" sz="1700" b="0" i="1" dirty="0"/>
              <a:t>definition </a:t>
            </a:r>
            <a:r>
              <a:rPr lang="en-US" sz="1700" b="0" dirty="0"/>
              <a:t>of the categories, properties and relations between the concepts, data and entities that substantiate one, many or all domains of discourse”.</a:t>
            </a:r>
          </a:p>
          <a:p>
            <a:endParaRPr lang="en-US" sz="2000" dirty="0"/>
          </a:p>
          <a:p>
            <a:r>
              <a:rPr lang="en-US" sz="2000" dirty="0"/>
              <a:t>Reference Architecture: </a:t>
            </a:r>
            <a:r>
              <a:rPr lang="en-US" sz="2000" b="0" dirty="0"/>
              <a:t>a formalized definition of viewpoints, views, the objects they describe, and their relationships suitable for use in creating and describing specific systems architectures.  </a:t>
            </a:r>
          </a:p>
          <a:p>
            <a:pPr lvl="1"/>
            <a:r>
              <a:rPr lang="en-US" sz="1700" b="0" dirty="0"/>
              <a:t>From Wikipedia: “A software </a:t>
            </a:r>
            <a:r>
              <a:rPr lang="en-US" sz="1700" dirty="0"/>
              <a:t>reference architecture</a:t>
            </a:r>
            <a:r>
              <a:rPr lang="en-US" sz="1700" b="0" dirty="0"/>
              <a:t> is a software </a:t>
            </a:r>
            <a:r>
              <a:rPr lang="en-US" sz="1700" dirty="0"/>
              <a:t>architecture</a:t>
            </a:r>
            <a:r>
              <a:rPr lang="en-US" sz="1700" b="0" dirty="0"/>
              <a:t> where the structures and respective elements and relations provide templates for concrete </a:t>
            </a:r>
            <a:r>
              <a:rPr lang="en-US" sz="1700" dirty="0"/>
              <a:t>architectures</a:t>
            </a:r>
            <a:r>
              <a:rPr lang="en-US" sz="1700" b="0" dirty="0"/>
              <a:t> in a particular domain or in a family of software systems. “  “System” can, obviously, be substituted for “software”. </a:t>
            </a:r>
          </a:p>
          <a:p>
            <a:r>
              <a:rPr lang="en-US" sz="2000" b="0" dirty="0"/>
              <a:t>The “elements and relations”  required for a reference architecture are best formalized in an ontology, but a set (or sets) of terminology may have to suffice.</a:t>
            </a:r>
          </a:p>
          <a:p>
            <a:endParaRPr lang="en-US" sz="2000" dirty="0"/>
          </a:p>
        </p:txBody>
      </p:sp>
      <p:sp>
        <p:nvSpPr>
          <p:cNvPr id="4" name="Date Placeholder 3">
            <a:extLst>
              <a:ext uri="{FF2B5EF4-FFF2-40B4-BE49-F238E27FC236}">
                <a16:creationId xmlns:a16="http://schemas.microsoft.com/office/drawing/2014/main" id="{12B81FB3-13B8-9F03-E462-E51F6B09B759}"/>
              </a:ext>
            </a:extLst>
          </p:cNvPr>
          <p:cNvSpPr>
            <a:spLocks noGrp="1"/>
          </p:cNvSpPr>
          <p:nvPr>
            <p:ph type="dt" sz="half" idx="2"/>
          </p:nvPr>
        </p:nvSpPr>
        <p:spPr/>
        <p:txBody>
          <a:bodyPr/>
          <a:lstStyle/>
          <a:p>
            <a:fld id="{B25BF2B1-70DA-FA46-A3D9-6689791F915D}" type="datetime3">
              <a:rPr lang="en-US" smtClean="0"/>
              <a:t>8 May 2024</a:t>
            </a:fld>
            <a:endParaRPr lang="en-US"/>
          </a:p>
        </p:txBody>
      </p:sp>
      <p:sp>
        <p:nvSpPr>
          <p:cNvPr id="5" name="Slide Number Placeholder 4">
            <a:extLst>
              <a:ext uri="{FF2B5EF4-FFF2-40B4-BE49-F238E27FC236}">
                <a16:creationId xmlns:a16="http://schemas.microsoft.com/office/drawing/2014/main" id="{10318D14-1F13-4196-294F-CDAD23D0BE18}"/>
              </a:ext>
            </a:extLst>
          </p:cNvPr>
          <p:cNvSpPr>
            <a:spLocks noGrp="1"/>
          </p:cNvSpPr>
          <p:nvPr>
            <p:ph type="sldNum" sz="quarter" idx="4"/>
          </p:nvPr>
        </p:nvSpPr>
        <p:spPr/>
        <p:txBody>
          <a:bodyPr/>
          <a:lstStyle/>
          <a:p>
            <a:r>
              <a:rPr lang="en-US"/>
              <a:t>SEA - </a:t>
            </a:r>
            <a:fld id="{1B5D8CFD-37D9-8A41-B2FC-209452CD0164}" type="slidenum">
              <a:rPr lang="en-US" smtClean="0"/>
              <a:t>29</a:t>
            </a:fld>
            <a:endParaRPr lang="en-US" dirty="0"/>
          </a:p>
        </p:txBody>
      </p:sp>
    </p:spTree>
    <p:extLst>
      <p:ext uri="{BB962C8B-B14F-4D97-AF65-F5344CB8AC3E}">
        <p14:creationId xmlns:p14="http://schemas.microsoft.com/office/powerpoint/2010/main" val="1104962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CBE4F-F11C-4DC8-821B-5ADD6307E7FC}"/>
              </a:ext>
            </a:extLst>
          </p:cNvPr>
          <p:cNvSpPr>
            <a:spLocks noGrp="1"/>
          </p:cNvSpPr>
          <p:nvPr>
            <p:ph type="title"/>
          </p:nvPr>
        </p:nvSpPr>
        <p:spPr>
          <a:xfrm>
            <a:off x="1981200" y="274638"/>
            <a:ext cx="8229600" cy="868362"/>
          </a:xfrm>
        </p:spPr>
        <p:txBody>
          <a:bodyPr/>
          <a:lstStyle/>
          <a:p>
            <a:pPr>
              <a:defRPr/>
            </a:pPr>
            <a:r>
              <a:rPr lang="en-US" sz="2800" dirty="0">
                <a:solidFill>
                  <a:srgbClr val="000099"/>
                </a:solidFill>
                <a:effectLst>
                  <a:outerShdw blurRad="38100" dist="38100" dir="2700000" algn="tl">
                    <a:srgbClr val="C0C0C0"/>
                  </a:outerShdw>
                </a:effectLst>
              </a:rPr>
              <a:t>SEA Area Report</a:t>
            </a:r>
            <a:br>
              <a:rPr lang="en-US" sz="2800" dirty="0">
                <a:solidFill>
                  <a:srgbClr val="000099"/>
                </a:solidFill>
                <a:effectLst>
                  <a:outerShdw blurRad="38100" dist="38100" dir="2700000" algn="tl">
                    <a:srgbClr val="C0C0C0"/>
                  </a:outerShdw>
                </a:effectLst>
              </a:rPr>
            </a:br>
            <a:r>
              <a:rPr lang="en-GB" sz="2000" dirty="0">
                <a:solidFill>
                  <a:srgbClr val="000099"/>
                </a:solidFill>
                <a:latin typeface="Calibri" pitchFamily="34" charset="0"/>
              </a:rPr>
              <a:t> B. </a:t>
            </a:r>
            <a:r>
              <a:rPr lang="en-GB" sz="2000" u="sng" dirty="0">
                <a:solidFill>
                  <a:srgbClr val="000099"/>
                </a:solidFill>
                <a:latin typeface="Calibri" pitchFamily="34" charset="0"/>
              </a:rPr>
              <a:t>Meeting Demographics</a:t>
            </a:r>
            <a:endParaRPr lang="en-US" sz="2000" dirty="0"/>
          </a:p>
        </p:txBody>
      </p:sp>
      <p:graphicFrame>
        <p:nvGraphicFramePr>
          <p:cNvPr id="3" name="Table 2">
            <a:extLst>
              <a:ext uri="{FF2B5EF4-FFF2-40B4-BE49-F238E27FC236}">
                <a16:creationId xmlns:a16="http://schemas.microsoft.com/office/drawing/2014/main" id="{739171A7-85E7-424F-8A5A-CCF8E039A49F}"/>
              </a:ext>
            </a:extLst>
          </p:cNvPr>
          <p:cNvGraphicFramePr>
            <a:graphicFrameLocks noGrp="1"/>
          </p:cNvGraphicFramePr>
          <p:nvPr>
            <p:extLst>
              <p:ext uri="{D42A27DB-BD31-4B8C-83A1-F6EECF244321}">
                <p14:modId xmlns:p14="http://schemas.microsoft.com/office/powerpoint/2010/main" val="766492540"/>
              </p:ext>
            </p:extLst>
          </p:nvPr>
        </p:nvGraphicFramePr>
        <p:xfrm>
          <a:off x="2205718" y="1585560"/>
          <a:ext cx="7780564" cy="4273588"/>
        </p:xfrm>
        <a:graphic>
          <a:graphicData uri="http://schemas.openxmlformats.org/drawingml/2006/table">
            <a:tbl>
              <a:tblPr bandRow="1">
                <a:tableStyleId>{5C22544A-7EE6-4342-B048-85BDC9FD1C3A}</a:tableStyleId>
              </a:tblPr>
              <a:tblGrid>
                <a:gridCol w="1724025">
                  <a:extLst>
                    <a:ext uri="{9D8B030D-6E8A-4147-A177-3AD203B41FA5}">
                      <a16:colId xmlns:a16="http://schemas.microsoft.com/office/drawing/2014/main" val="3612145401"/>
                    </a:ext>
                  </a:extLst>
                </a:gridCol>
                <a:gridCol w="1353911">
                  <a:extLst>
                    <a:ext uri="{9D8B030D-6E8A-4147-A177-3AD203B41FA5}">
                      <a16:colId xmlns:a16="http://schemas.microsoft.com/office/drawing/2014/main" val="1878736972"/>
                    </a:ext>
                  </a:extLst>
                </a:gridCol>
                <a:gridCol w="1175657">
                  <a:extLst>
                    <a:ext uri="{9D8B030D-6E8A-4147-A177-3AD203B41FA5}">
                      <a16:colId xmlns:a16="http://schemas.microsoft.com/office/drawing/2014/main" val="2174006152"/>
                    </a:ext>
                  </a:extLst>
                </a:gridCol>
                <a:gridCol w="1175657">
                  <a:extLst>
                    <a:ext uri="{9D8B030D-6E8A-4147-A177-3AD203B41FA5}">
                      <a16:colId xmlns:a16="http://schemas.microsoft.com/office/drawing/2014/main" val="586022201"/>
                    </a:ext>
                  </a:extLst>
                </a:gridCol>
                <a:gridCol w="1175657">
                  <a:extLst>
                    <a:ext uri="{9D8B030D-6E8A-4147-A177-3AD203B41FA5}">
                      <a16:colId xmlns:a16="http://schemas.microsoft.com/office/drawing/2014/main" val="3564660677"/>
                    </a:ext>
                  </a:extLst>
                </a:gridCol>
                <a:gridCol w="1175657">
                  <a:extLst>
                    <a:ext uri="{9D8B030D-6E8A-4147-A177-3AD203B41FA5}">
                      <a16:colId xmlns:a16="http://schemas.microsoft.com/office/drawing/2014/main" val="694635616"/>
                    </a:ext>
                  </a:extLst>
                </a:gridCol>
              </a:tblGrid>
              <a:tr h="1008324">
                <a:tc>
                  <a:txBody>
                    <a:bodyPr/>
                    <a:lstStyle/>
                    <a:p>
                      <a:pPr algn="l" fontAlgn="b"/>
                      <a:r>
                        <a:rPr lang="en-US" sz="1600" b="1" i="0" u="none" strike="noStrike" dirty="0">
                          <a:solidFill>
                            <a:schemeClr val="tx1"/>
                          </a:solidFill>
                          <a:effectLst/>
                          <a:latin typeface="+mj-lt"/>
                        </a:rPr>
                        <a:t>Agency</a:t>
                      </a:r>
                    </a:p>
                  </a:txBody>
                  <a:tcPr marL="9525" marR="9525" marT="9524" marB="0" anchor="b">
                    <a:solidFill>
                      <a:schemeClr val="accent5">
                        <a:lumMod val="90000"/>
                      </a:schemeClr>
                    </a:solidFill>
                  </a:tcPr>
                </a:tc>
                <a:tc>
                  <a:txBody>
                    <a:bodyPr/>
                    <a:lstStyle/>
                    <a:p>
                      <a:pPr algn="ctr" fontAlgn="b"/>
                      <a:r>
                        <a:rPr lang="en-US" sz="1600" b="1" i="0" u="none" strike="noStrike" dirty="0">
                          <a:solidFill>
                            <a:schemeClr val="tx1"/>
                          </a:solidFill>
                          <a:effectLst/>
                          <a:latin typeface="+mj-lt"/>
                        </a:rPr>
                        <a:t>1.01 </a:t>
                      </a:r>
                      <a:br>
                        <a:rPr lang="en-US" sz="1600" b="1" i="0" u="none" strike="noStrike" dirty="0">
                          <a:solidFill>
                            <a:schemeClr val="tx1"/>
                          </a:solidFill>
                          <a:effectLst/>
                          <a:latin typeface="+mj-lt"/>
                        </a:rPr>
                      </a:br>
                      <a:r>
                        <a:rPr lang="en-US" sz="1600" b="1" i="0" u="none" strike="noStrike" dirty="0">
                          <a:solidFill>
                            <a:schemeClr val="tx1"/>
                          </a:solidFill>
                          <a:effectLst/>
                          <a:latin typeface="+mj-lt"/>
                        </a:rPr>
                        <a:t>Sys Arch Working Group</a:t>
                      </a:r>
                    </a:p>
                  </a:txBody>
                  <a:tcPr marL="9525" marR="9525" marT="9524" marB="0" anchor="b">
                    <a:solidFill>
                      <a:schemeClr val="accent5">
                        <a:lumMod val="90000"/>
                      </a:schemeClr>
                    </a:solidFill>
                  </a:tcPr>
                </a:tc>
                <a:tc>
                  <a:txBody>
                    <a:bodyPr/>
                    <a:lstStyle/>
                    <a:p>
                      <a:pPr algn="ctr" fontAlgn="b"/>
                      <a:r>
                        <a:rPr lang="en-US" sz="1600" b="1" i="0" u="none" strike="noStrike" dirty="0">
                          <a:solidFill>
                            <a:schemeClr val="tx1"/>
                          </a:solidFill>
                          <a:effectLst/>
                          <a:latin typeface="+mj-lt"/>
                        </a:rPr>
                        <a:t>1.02 Security Working Group</a:t>
                      </a:r>
                    </a:p>
                  </a:txBody>
                  <a:tcPr marL="9525" marR="9525" marT="9524" marB="0" anchor="b">
                    <a:solidFill>
                      <a:schemeClr val="accent5">
                        <a:lumMod val="90000"/>
                      </a:schemeClr>
                    </a:solidFill>
                  </a:tcPr>
                </a:tc>
                <a:tc>
                  <a:txBody>
                    <a:bodyPr/>
                    <a:lstStyle/>
                    <a:p>
                      <a:pPr algn="ctr" fontAlgn="b"/>
                      <a:r>
                        <a:rPr lang="en-US" sz="1600" b="1" i="0" u="none" strike="noStrike" dirty="0">
                          <a:solidFill>
                            <a:schemeClr val="tx1"/>
                          </a:solidFill>
                          <a:effectLst/>
                          <a:latin typeface="+mj-lt"/>
                        </a:rPr>
                        <a:t>1.06</a:t>
                      </a:r>
                    </a:p>
                    <a:p>
                      <a:pPr algn="ctr" fontAlgn="b"/>
                      <a:r>
                        <a:rPr lang="en-US" sz="1600" b="1" i="0" u="none" strike="noStrike" dirty="0">
                          <a:solidFill>
                            <a:schemeClr val="tx1"/>
                          </a:solidFill>
                          <a:effectLst/>
                          <a:latin typeface="+mj-lt"/>
                        </a:rPr>
                        <a:t>D-</a:t>
                      </a:r>
                      <a:r>
                        <a:rPr lang="en-US" sz="1600" b="1" i="0" u="none" strike="noStrike" dirty="0" err="1">
                          <a:solidFill>
                            <a:schemeClr val="tx1"/>
                          </a:solidFill>
                          <a:effectLst/>
                          <a:latin typeface="+mj-lt"/>
                        </a:rPr>
                        <a:t>DOR</a:t>
                      </a:r>
                      <a:r>
                        <a:rPr lang="en-US" sz="1600" b="1" i="0" u="none" strike="noStrike" dirty="0">
                          <a:solidFill>
                            <a:schemeClr val="tx1"/>
                          </a:solidFill>
                          <a:effectLst/>
                          <a:latin typeface="+mj-lt"/>
                        </a:rPr>
                        <a:t> Working Group</a:t>
                      </a:r>
                    </a:p>
                  </a:txBody>
                  <a:tcPr marL="9525" marR="9525" marT="9524" marB="0" anchor="b">
                    <a:solidFill>
                      <a:schemeClr val="accent5">
                        <a:lumMod val="90000"/>
                      </a:schemeClr>
                    </a:solidFill>
                  </a:tcPr>
                </a:tc>
                <a:tc>
                  <a:txBody>
                    <a:bodyPr/>
                    <a:lstStyle/>
                    <a:p>
                      <a:pPr algn="ctr" fontAlgn="b"/>
                      <a:r>
                        <a:rPr lang="en-US" sz="1600" b="1" i="0" u="none" strike="noStrike" dirty="0">
                          <a:solidFill>
                            <a:schemeClr val="tx1"/>
                          </a:solidFill>
                          <a:effectLst/>
                          <a:latin typeface="+mj-lt"/>
                        </a:rPr>
                        <a:t>1.07 </a:t>
                      </a:r>
                    </a:p>
                    <a:p>
                      <a:pPr algn="ctr" fontAlgn="b"/>
                      <a:r>
                        <a:rPr lang="en-US" sz="1600" b="1" i="0" u="none" strike="noStrike" dirty="0">
                          <a:solidFill>
                            <a:schemeClr val="tx1"/>
                          </a:solidFill>
                          <a:effectLst/>
                          <a:latin typeface="+mj-lt"/>
                        </a:rPr>
                        <a:t>Time </a:t>
                      </a:r>
                      <a:r>
                        <a:rPr lang="en-US" sz="1600" b="1" i="0" u="none" strike="noStrike" dirty="0" err="1">
                          <a:solidFill>
                            <a:schemeClr val="tx1"/>
                          </a:solidFill>
                          <a:effectLst/>
                          <a:latin typeface="+mj-lt"/>
                        </a:rPr>
                        <a:t>Mgmt</a:t>
                      </a:r>
                      <a:r>
                        <a:rPr lang="en-US" sz="1600" b="1" i="0" u="none" strike="noStrike" dirty="0">
                          <a:solidFill>
                            <a:schemeClr val="tx1"/>
                          </a:solidFill>
                          <a:effectLst/>
                          <a:latin typeface="+mj-lt"/>
                        </a:rPr>
                        <a:t> Working Group</a:t>
                      </a:r>
                    </a:p>
                  </a:txBody>
                  <a:tcPr marL="9525" marR="9525" marT="9524" marB="0" anchor="b">
                    <a:solidFill>
                      <a:schemeClr val="accent5">
                        <a:lumMod val="90000"/>
                      </a:schemeClr>
                    </a:solidFill>
                  </a:tcPr>
                </a:tc>
                <a:tc>
                  <a:txBody>
                    <a:bodyPr/>
                    <a:lstStyle/>
                    <a:p>
                      <a:pPr algn="ctr" fontAlgn="b"/>
                      <a:r>
                        <a:rPr lang="en-US" sz="1600" b="1" i="0" u="none" strike="noStrike" dirty="0">
                          <a:solidFill>
                            <a:schemeClr val="tx1"/>
                          </a:solidFill>
                          <a:effectLst/>
                          <a:latin typeface="+mj-lt"/>
                        </a:rPr>
                        <a:t>1.XX</a:t>
                      </a:r>
                      <a:br>
                        <a:rPr lang="en-US" sz="1600" b="1" i="0" u="none" strike="noStrike" dirty="0">
                          <a:solidFill>
                            <a:schemeClr val="tx1"/>
                          </a:solidFill>
                          <a:effectLst/>
                          <a:latin typeface="+mj-lt"/>
                        </a:rPr>
                      </a:br>
                      <a:r>
                        <a:rPr lang="en-US" sz="1600" b="1" i="0" u="none" strike="noStrike" dirty="0">
                          <a:solidFill>
                            <a:schemeClr val="tx1"/>
                          </a:solidFill>
                          <a:effectLst/>
                          <a:latin typeface="+mj-lt"/>
                        </a:rPr>
                        <a:t> SANA Steering Group</a:t>
                      </a:r>
                    </a:p>
                  </a:txBody>
                  <a:tcPr marL="9525" marR="9525" marT="9524" marB="0" anchor="b">
                    <a:solidFill>
                      <a:schemeClr val="accent5">
                        <a:lumMod val="90000"/>
                      </a:schemeClr>
                    </a:solidFill>
                  </a:tcPr>
                </a:tc>
                <a:extLst>
                  <a:ext uri="{0D108BD9-81ED-4DB2-BD59-A6C34878D82A}">
                    <a16:rowId xmlns:a16="http://schemas.microsoft.com/office/drawing/2014/main" val="2046174415"/>
                  </a:ext>
                </a:extLst>
              </a:tr>
              <a:tr h="288710">
                <a:tc>
                  <a:txBody>
                    <a:bodyPr/>
                    <a:lstStyle/>
                    <a:p>
                      <a:pPr algn="l" fontAlgn="t"/>
                      <a:r>
                        <a:rPr lang="en-US" sz="1600" b="1" i="0" u="none" strike="noStrike" dirty="0">
                          <a:solidFill>
                            <a:schemeClr val="tx1"/>
                          </a:solidFill>
                          <a:effectLst/>
                          <a:latin typeface="+mj-lt"/>
                        </a:rPr>
                        <a:t>CNES</a:t>
                      </a: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tc>
                  <a:txBody>
                    <a:bodyPr/>
                    <a:lstStyle/>
                    <a:p>
                      <a:pPr algn="r" fontAlgn="b"/>
                      <a:r>
                        <a:rPr lang="en-US" sz="1600" b="1" i="0" u="none" strike="noStrike" dirty="0">
                          <a:solidFill>
                            <a:schemeClr val="tx1"/>
                          </a:solidFill>
                          <a:effectLst/>
                          <a:latin typeface="+mj-lt"/>
                        </a:rPr>
                        <a:t>2</a:t>
                      </a:r>
                    </a:p>
                  </a:txBody>
                  <a:tcPr marL="9525" marR="9525" marT="9524" marB="0"/>
                </a:tc>
                <a:tc>
                  <a:txBody>
                    <a:bodyPr/>
                    <a:lstStyle/>
                    <a:p>
                      <a:pPr algn="r" fontAlgn="ctr"/>
                      <a:endParaRPr lang="en-US" sz="1600" b="1" i="0" u="none" strike="noStrike" dirty="0">
                        <a:solidFill>
                          <a:schemeClr val="tx1"/>
                        </a:solidFill>
                        <a:effectLst/>
                        <a:latin typeface="+mj-lt"/>
                      </a:endParaRPr>
                    </a:p>
                  </a:txBody>
                  <a:tcPr marL="9525" marR="9525" marT="9524" marB="0"/>
                </a:tc>
                <a:tc>
                  <a:txBody>
                    <a:bodyPr/>
                    <a:lstStyle/>
                    <a:p>
                      <a:pPr algn="r" fontAlgn="ctr"/>
                      <a:endParaRPr lang="en-US" sz="1600" b="1" i="0" u="none" strike="noStrike" dirty="0">
                        <a:solidFill>
                          <a:schemeClr val="tx1"/>
                        </a:solidFill>
                        <a:effectLst/>
                        <a:latin typeface="+mj-lt"/>
                      </a:endParaRPr>
                    </a:p>
                  </a:txBody>
                  <a:tcPr marL="9525" marR="9525" marT="9524" marB="0"/>
                </a:tc>
                <a:tc>
                  <a:txBody>
                    <a:bodyPr/>
                    <a:lstStyle/>
                    <a:p>
                      <a:pPr algn="r" fontAlgn="ctr"/>
                      <a:r>
                        <a:rPr lang="en-US" sz="1600" b="1" i="0" u="none" strike="noStrike" dirty="0">
                          <a:solidFill>
                            <a:schemeClr val="tx1"/>
                          </a:solidFill>
                          <a:effectLst/>
                          <a:latin typeface="+mj-lt"/>
                        </a:rPr>
                        <a:t>1</a:t>
                      </a:r>
                    </a:p>
                  </a:txBody>
                  <a:tcPr marL="9525" marR="9525" marT="9524" marB="0"/>
                </a:tc>
                <a:extLst>
                  <a:ext uri="{0D108BD9-81ED-4DB2-BD59-A6C34878D82A}">
                    <a16:rowId xmlns:a16="http://schemas.microsoft.com/office/drawing/2014/main" val="2821539220"/>
                  </a:ext>
                </a:extLst>
              </a:tr>
              <a:tr h="288710">
                <a:tc>
                  <a:txBody>
                    <a:bodyPr/>
                    <a:lstStyle/>
                    <a:p>
                      <a:pPr algn="l" fontAlgn="t"/>
                      <a:r>
                        <a:rPr lang="en-US" sz="1600" b="1" i="0" u="none" strike="noStrike" dirty="0">
                          <a:solidFill>
                            <a:schemeClr val="tx1"/>
                          </a:solidFill>
                          <a:effectLst/>
                          <a:latin typeface="+mj-lt"/>
                        </a:rPr>
                        <a:t>CNSA</a:t>
                      </a:r>
                    </a:p>
                  </a:txBody>
                  <a:tcPr marL="9525" marR="9525" marT="9524" marB="0"/>
                </a:tc>
                <a:tc>
                  <a:txBody>
                    <a:bodyPr/>
                    <a:lstStyle/>
                    <a:p>
                      <a:pPr algn="r" fontAlgn="ctr"/>
                      <a:r>
                        <a:rPr lang="en-US" sz="1600" b="1" i="0" u="none" strike="noStrike" dirty="0">
                          <a:solidFill>
                            <a:schemeClr val="tx1"/>
                          </a:solidFill>
                          <a:effectLst/>
                          <a:latin typeface="+mj-lt"/>
                        </a:rPr>
                        <a:t>3</a:t>
                      </a:r>
                    </a:p>
                  </a:txBody>
                  <a:tcPr marL="9525" marR="9525" marT="9524" marB="0"/>
                </a:tc>
                <a:tc>
                  <a:txBody>
                    <a:bodyPr/>
                    <a:lstStyle/>
                    <a:p>
                      <a:pPr algn="r" fontAlgn="ctr"/>
                      <a:endParaRPr lang="en-US" sz="1600" b="1" i="0" u="none" strike="noStrike" dirty="0">
                        <a:solidFill>
                          <a:schemeClr val="tx1"/>
                        </a:solidFill>
                        <a:effectLst/>
                        <a:latin typeface="+mj-lt"/>
                      </a:endParaRP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extLst>
                  <a:ext uri="{0D108BD9-81ED-4DB2-BD59-A6C34878D82A}">
                    <a16:rowId xmlns:a16="http://schemas.microsoft.com/office/drawing/2014/main" val="1318341285"/>
                  </a:ext>
                </a:extLst>
              </a:tr>
              <a:tr h="288710">
                <a:tc>
                  <a:txBody>
                    <a:bodyPr/>
                    <a:lstStyle/>
                    <a:p>
                      <a:pPr algn="l" fontAlgn="t"/>
                      <a:r>
                        <a:rPr lang="en-US" sz="1600" b="1" i="0" u="none" strike="noStrike" dirty="0">
                          <a:solidFill>
                            <a:schemeClr val="tx1"/>
                          </a:solidFill>
                          <a:effectLst/>
                          <a:latin typeface="+mj-lt"/>
                        </a:rPr>
                        <a:t>CSA</a:t>
                      </a:r>
                    </a:p>
                  </a:txBody>
                  <a:tcPr marL="9525" marR="9525" marT="9524" marB="0"/>
                </a:tc>
                <a:tc>
                  <a:txBody>
                    <a:bodyPr/>
                    <a:lstStyle/>
                    <a:p>
                      <a:pPr algn="r" fontAlgn="ctr"/>
                      <a:endParaRPr lang="en-US" sz="1600" b="1" i="0" u="none" strike="noStrike" dirty="0">
                        <a:solidFill>
                          <a:schemeClr val="tx1"/>
                        </a:solidFill>
                        <a:effectLst/>
                        <a:latin typeface="+mj-lt"/>
                      </a:endParaRPr>
                    </a:p>
                  </a:txBody>
                  <a:tcPr marL="9525" marR="9525" marT="9524" marB="0"/>
                </a:tc>
                <a:tc>
                  <a:txBody>
                    <a:bodyPr/>
                    <a:lstStyle/>
                    <a:p>
                      <a:pPr algn="r" fontAlgn="ctr"/>
                      <a:r>
                        <a:rPr lang="en-US" sz="1600" b="1" i="0" u="none" strike="noStrike" dirty="0">
                          <a:solidFill>
                            <a:schemeClr val="tx1"/>
                          </a:solidFill>
                          <a:effectLst/>
                          <a:latin typeface="+mj-lt"/>
                        </a:rPr>
                        <a:t>1</a:t>
                      </a: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extLst>
                  <a:ext uri="{0D108BD9-81ED-4DB2-BD59-A6C34878D82A}">
                    <a16:rowId xmlns:a16="http://schemas.microsoft.com/office/drawing/2014/main" val="2644808109"/>
                  </a:ext>
                </a:extLst>
              </a:tr>
              <a:tr h="267347">
                <a:tc>
                  <a:txBody>
                    <a:bodyPr/>
                    <a:lstStyle/>
                    <a:p>
                      <a:pPr algn="l" fontAlgn="t"/>
                      <a:r>
                        <a:rPr lang="en-US" sz="1600" b="1" i="0" u="none" strike="noStrike" dirty="0">
                          <a:solidFill>
                            <a:schemeClr val="tx1"/>
                          </a:solidFill>
                          <a:effectLst/>
                          <a:latin typeface="+mj-lt"/>
                        </a:rPr>
                        <a:t>DLR</a:t>
                      </a:r>
                    </a:p>
                  </a:txBody>
                  <a:tcPr marL="9525" marR="9525" marT="9524" marB="0"/>
                </a:tc>
                <a:tc>
                  <a:txBody>
                    <a:bodyPr/>
                    <a:lstStyle/>
                    <a:p>
                      <a:pPr algn="r" fontAlgn="ctr"/>
                      <a:r>
                        <a:rPr lang="en-US" sz="1600" b="1" i="0" u="none" strike="noStrike" dirty="0">
                          <a:solidFill>
                            <a:schemeClr val="tx1"/>
                          </a:solidFill>
                          <a:effectLst/>
                          <a:latin typeface="+mj-lt"/>
                        </a:rPr>
                        <a:t>1</a:t>
                      </a:r>
                    </a:p>
                  </a:txBody>
                  <a:tcPr marL="9525" marR="9525" marT="9524" marB="0"/>
                </a:tc>
                <a:tc>
                  <a:txBody>
                    <a:bodyPr/>
                    <a:lstStyle/>
                    <a:p>
                      <a:pPr algn="r" fontAlgn="ctr"/>
                      <a:r>
                        <a:rPr lang="en-US" sz="1600" b="1" i="0" u="none" strike="noStrike" dirty="0">
                          <a:solidFill>
                            <a:schemeClr val="tx1"/>
                          </a:solidFill>
                          <a:effectLst/>
                          <a:latin typeface="+mj-lt"/>
                        </a:rPr>
                        <a:t>2</a:t>
                      </a: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tc>
                  <a:txBody>
                    <a:bodyPr/>
                    <a:lstStyle/>
                    <a:p>
                      <a:pPr algn="r" fontAlgn="b"/>
                      <a:r>
                        <a:rPr lang="en-US" sz="1600" b="1" i="0" u="none" strike="noStrike" dirty="0">
                          <a:solidFill>
                            <a:schemeClr val="tx1"/>
                          </a:solidFill>
                          <a:effectLst/>
                          <a:latin typeface="+mj-lt"/>
                        </a:rPr>
                        <a:t>1</a:t>
                      </a: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extLst>
                  <a:ext uri="{0D108BD9-81ED-4DB2-BD59-A6C34878D82A}">
                    <a16:rowId xmlns:a16="http://schemas.microsoft.com/office/drawing/2014/main" val="3150982800"/>
                  </a:ext>
                </a:extLst>
              </a:tr>
              <a:tr h="280509">
                <a:tc>
                  <a:txBody>
                    <a:bodyPr/>
                    <a:lstStyle/>
                    <a:p>
                      <a:pPr algn="l" fontAlgn="t"/>
                      <a:r>
                        <a:rPr lang="en-US" sz="1600" b="1" i="0" u="none" strike="noStrike" dirty="0">
                          <a:solidFill>
                            <a:schemeClr val="tx1"/>
                          </a:solidFill>
                          <a:effectLst/>
                          <a:latin typeface="+mj-lt"/>
                        </a:rPr>
                        <a:t>ESA</a:t>
                      </a:r>
                    </a:p>
                  </a:txBody>
                  <a:tcPr marL="9525" marR="9525" marT="9524" marB="0"/>
                </a:tc>
                <a:tc>
                  <a:txBody>
                    <a:bodyPr/>
                    <a:lstStyle/>
                    <a:p>
                      <a:pPr algn="r" fontAlgn="ctr"/>
                      <a:endParaRPr lang="en-US" sz="1600" b="1" i="0" u="none" strike="noStrike" dirty="0">
                        <a:solidFill>
                          <a:schemeClr val="tx1"/>
                        </a:solidFill>
                        <a:effectLst/>
                        <a:latin typeface="+mj-lt"/>
                      </a:endParaRPr>
                    </a:p>
                  </a:txBody>
                  <a:tcPr marL="9525" marR="9525" marT="9524" marB="0"/>
                </a:tc>
                <a:tc>
                  <a:txBody>
                    <a:bodyPr/>
                    <a:lstStyle/>
                    <a:p>
                      <a:pPr algn="r" fontAlgn="ctr"/>
                      <a:r>
                        <a:rPr lang="en-US" sz="1600" b="1" i="0" u="none" strike="noStrike" dirty="0">
                          <a:solidFill>
                            <a:schemeClr val="tx1"/>
                          </a:solidFill>
                          <a:effectLst/>
                          <a:latin typeface="+mj-lt"/>
                        </a:rPr>
                        <a:t>8</a:t>
                      </a:r>
                    </a:p>
                  </a:txBody>
                  <a:tcPr marL="9525" marR="9525" marT="9524" marB="0"/>
                </a:tc>
                <a:tc>
                  <a:txBody>
                    <a:bodyPr/>
                    <a:lstStyle/>
                    <a:p>
                      <a:pPr algn="r" fontAlgn="b"/>
                      <a:r>
                        <a:rPr lang="en-US" sz="1600" b="1" i="0" u="none" strike="noStrike" dirty="0">
                          <a:solidFill>
                            <a:schemeClr val="tx1"/>
                          </a:solidFill>
                          <a:effectLst/>
                          <a:latin typeface="+mj-lt"/>
                        </a:rPr>
                        <a:t>1</a:t>
                      </a:r>
                    </a:p>
                  </a:txBody>
                  <a:tcPr marL="9525" marR="9525" marT="9524" marB="0"/>
                </a:tc>
                <a:tc>
                  <a:txBody>
                    <a:bodyPr/>
                    <a:lstStyle/>
                    <a:p>
                      <a:pPr algn="r" fontAlgn="b"/>
                      <a:r>
                        <a:rPr lang="en-US" sz="1600" b="1" i="0" u="none" strike="noStrike" dirty="0">
                          <a:solidFill>
                            <a:schemeClr val="tx1"/>
                          </a:solidFill>
                          <a:effectLst/>
                          <a:latin typeface="+mj-lt"/>
                        </a:rPr>
                        <a:t>2</a:t>
                      </a:r>
                    </a:p>
                  </a:txBody>
                  <a:tcPr marL="9525" marR="9525" marT="9524" marB="0"/>
                </a:tc>
                <a:tc>
                  <a:txBody>
                    <a:bodyPr/>
                    <a:lstStyle/>
                    <a:p>
                      <a:pPr algn="r" fontAlgn="b"/>
                      <a:r>
                        <a:rPr lang="en-US" sz="1600" b="1" i="0" u="none" strike="noStrike" dirty="0">
                          <a:solidFill>
                            <a:schemeClr val="tx1"/>
                          </a:solidFill>
                          <a:effectLst/>
                          <a:latin typeface="+mj-lt"/>
                        </a:rPr>
                        <a:t>2</a:t>
                      </a:r>
                    </a:p>
                  </a:txBody>
                  <a:tcPr marL="9525" marR="9525" marT="9524" marB="0"/>
                </a:tc>
                <a:extLst>
                  <a:ext uri="{0D108BD9-81ED-4DB2-BD59-A6C34878D82A}">
                    <a16:rowId xmlns:a16="http://schemas.microsoft.com/office/drawing/2014/main" val="841491355"/>
                  </a:ext>
                </a:extLst>
              </a:tr>
              <a:tr h="218625">
                <a:tc>
                  <a:txBody>
                    <a:bodyPr/>
                    <a:lstStyle/>
                    <a:p>
                      <a:pPr algn="l" fontAlgn="t"/>
                      <a:r>
                        <a:rPr lang="en-US" sz="1600" b="1" i="0" u="none" strike="noStrike" dirty="0">
                          <a:solidFill>
                            <a:schemeClr val="tx1"/>
                          </a:solidFill>
                          <a:effectLst/>
                          <a:latin typeface="+mj-lt"/>
                        </a:rPr>
                        <a:t>JAXA</a:t>
                      </a:r>
                    </a:p>
                  </a:txBody>
                  <a:tcPr marL="9525" marR="9525" marT="9524" marB="0"/>
                </a:tc>
                <a:tc>
                  <a:txBody>
                    <a:bodyPr/>
                    <a:lstStyle/>
                    <a:p>
                      <a:pPr algn="r" fontAlgn="ctr"/>
                      <a:endParaRPr lang="en-US" sz="1600" b="1" i="0" u="none" strike="noStrike" dirty="0">
                        <a:solidFill>
                          <a:schemeClr val="tx1"/>
                        </a:solidFill>
                        <a:effectLst/>
                        <a:latin typeface="+mj-lt"/>
                      </a:endParaRPr>
                    </a:p>
                  </a:txBody>
                  <a:tcPr marL="9525" marR="9525" marT="9524" marB="0"/>
                </a:tc>
                <a:tc>
                  <a:txBody>
                    <a:bodyPr/>
                    <a:lstStyle/>
                    <a:p>
                      <a:pPr algn="r" fontAlgn="ctr"/>
                      <a:r>
                        <a:rPr lang="en-US" sz="1600" b="1" i="0" u="none" strike="noStrike" dirty="0">
                          <a:solidFill>
                            <a:schemeClr val="tx1"/>
                          </a:solidFill>
                          <a:effectLst/>
                          <a:latin typeface="+mj-lt"/>
                        </a:rPr>
                        <a:t>3</a:t>
                      </a:r>
                    </a:p>
                  </a:txBody>
                  <a:tcPr marL="9525" marR="9525" marT="9524" marB="0"/>
                </a:tc>
                <a:tc>
                  <a:txBody>
                    <a:bodyPr/>
                    <a:lstStyle/>
                    <a:p>
                      <a:pPr algn="r" fontAlgn="b"/>
                      <a:r>
                        <a:rPr lang="en-US" sz="1600" b="1" i="0" u="none" strike="noStrike" dirty="0">
                          <a:solidFill>
                            <a:schemeClr val="tx1"/>
                          </a:solidFill>
                          <a:effectLst/>
                          <a:latin typeface="+mj-lt"/>
                        </a:rPr>
                        <a:t>1</a:t>
                      </a: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extLst>
                  <a:ext uri="{0D108BD9-81ED-4DB2-BD59-A6C34878D82A}">
                    <a16:rowId xmlns:a16="http://schemas.microsoft.com/office/drawing/2014/main" val="3997457901"/>
                  </a:ext>
                </a:extLst>
              </a:tr>
              <a:tr h="288710">
                <a:tc>
                  <a:txBody>
                    <a:bodyPr/>
                    <a:lstStyle/>
                    <a:p>
                      <a:pPr algn="l" fontAlgn="t"/>
                      <a:r>
                        <a:rPr lang="en-US" sz="1600" b="1" i="0" u="none" strike="noStrike" dirty="0">
                          <a:solidFill>
                            <a:schemeClr val="tx1"/>
                          </a:solidFill>
                          <a:effectLst/>
                          <a:latin typeface="+mj-lt"/>
                        </a:rPr>
                        <a:t>NASA</a:t>
                      </a:r>
                    </a:p>
                  </a:txBody>
                  <a:tcPr marL="9525" marR="9525" marT="9524" marB="0"/>
                </a:tc>
                <a:tc>
                  <a:txBody>
                    <a:bodyPr/>
                    <a:lstStyle/>
                    <a:p>
                      <a:pPr algn="r" fontAlgn="ctr"/>
                      <a:r>
                        <a:rPr lang="en-US" sz="1600" b="1" i="0" u="none" strike="noStrike" dirty="0">
                          <a:solidFill>
                            <a:schemeClr val="tx1"/>
                          </a:solidFill>
                          <a:effectLst/>
                          <a:latin typeface="+mj-lt"/>
                        </a:rPr>
                        <a:t>4</a:t>
                      </a:r>
                    </a:p>
                  </a:txBody>
                  <a:tcPr marL="9525" marR="9525" marT="9524" marB="0"/>
                </a:tc>
                <a:tc>
                  <a:txBody>
                    <a:bodyPr/>
                    <a:lstStyle/>
                    <a:p>
                      <a:pPr algn="r" fontAlgn="ctr"/>
                      <a:r>
                        <a:rPr lang="en-US" sz="1600" b="1" i="0" u="none" strike="noStrike" dirty="0">
                          <a:solidFill>
                            <a:schemeClr val="tx1"/>
                          </a:solidFill>
                          <a:effectLst/>
                          <a:latin typeface="+mj-lt"/>
                        </a:rPr>
                        <a:t>14</a:t>
                      </a:r>
                    </a:p>
                  </a:txBody>
                  <a:tcPr marL="9525" marR="9525" marT="9524" marB="0"/>
                </a:tc>
                <a:tc>
                  <a:txBody>
                    <a:bodyPr/>
                    <a:lstStyle/>
                    <a:p>
                      <a:pPr algn="r" fontAlgn="ctr"/>
                      <a:r>
                        <a:rPr lang="en-US" sz="1600" b="1" i="0" u="none" strike="noStrike" dirty="0">
                          <a:solidFill>
                            <a:schemeClr val="tx1"/>
                          </a:solidFill>
                          <a:effectLst/>
                          <a:latin typeface="+mj-lt"/>
                        </a:rPr>
                        <a:t>1</a:t>
                      </a:r>
                    </a:p>
                  </a:txBody>
                  <a:tcPr marL="9525" marR="9525" marT="9524" marB="0"/>
                </a:tc>
                <a:tc>
                  <a:txBody>
                    <a:bodyPr/>
                    <a:lstStyle/>
                    <a:p>
                      <a:pPr algn="r" fontAlgn="ctr"/>
                      <a:r>
                        <a:rPr lang="en-US" sz="1600" b="1" i="0" u="none" strike="noStrike" dirty="0">
                          <a:solidFill>
                            <a:schemeClr val="tx1"/>
                          </a:solidFill>
                          <a:effectLst/>
                          <a:latin typeface="+mj-lt"/>
                        </a:rPr>
                        <a:t>7</a:t>
                      </a:r>
                    </a:p>
                  </a:txBody>
                  <a:tcPr marL="9525" marR="9525" marT="9524" marB="0"/>
                </a:tc>
                <a:tc>
                  <a:txBody>
                    <a:bodyPr/>
                    <a:lstStyle/>
                    <a:p>
                      <a:pPr algn="r" fontAlgn="ctr"/>
                      <a:r>
                        <a:rPr lang="en-US" sz="1600" b="1" i="0" u="none" strike="noStrike" dirty="0">
                          <a:solidFill>
                            <a:schemeClr val="tx1"/>
                          </a:solidFill>
                          <a:effectLst/>
                          <a:latin typeface="+mj-lt"/>
                        </a:rPr>
                        <a:t>3</a:t>
                      </a:r>
                    </a:p>
                  </a:txBody>
                  <a:tcPr marL="9525" marR="9525" marT="9524" marB="0"/>
                </a:tc>
                <a:extLst>
                  <a:ext uri="{0D108BD9-81ED-4DB2-BD59-A6C34878D82A}">
                    <a16:rowId xmlns:a16="http://schemas.microsoft.com/office/drawing/2014/main" val="775771249"/>
                  </a:ext>
                </a:extLst>
              </a:tr>
              <a:tr h="288710">
                <a:tc>
                  <a:txBody>
                    <a:bodyPr/>
                    <a:lstStyle/>
                    <a:p>
                      <a:pPr algn="l" fontAlgn="t"/>
                      <a:r>
                        <a:rPr lang="en-US" sz="1600" b="1" i="0" u="none" strike="noStrike" dirty="0">
                          <a:solidFill>
                            <a:schemeClr val="tx1"/>
                          </a:solidFill>
                          <a:effectLst/>
                          <a:latin typeface="+mj-lt"/>
                        </a:rPr>
                        <a:t>UKSA</a:t>
                      </a:r>
                    </a:p>
                  </a:txBody>
                  <a:tcPr marL="9525" marR="9525" marT="9524" marB="0"/>
                </a:tc>
                <a:tc>
                  <a:txBody>
                    <a:bodyPr/>
                    <a:lstStyle/>
                    <a:p>
                      <a:pPr algn="r" fontAlgn="b"/>
                      <a:r>
                        <a:rPr lang="en-US" sz="1600" b="1" i="0" u="none" strike="noStrike" dirty="0">
                          <a:solidFill>
                            <a:schemeClr val="tx1"/>
                          </a:solidFill>
                          <a:effectLst/>
                          <a:latin typeface="+mj-lt"/>
                        </a:rPr>
                        <a:t>1</a:t>
                      </a:r>
                    </a:p>
                  </a:txBody>
                  <a:tcPr marL="9525" marR="9525" marT="9524" marB="0"/>
                </a:tc>
                <a:tc>
                  <a:txBody>
                    <a:bodyPr/>
                    <a:lstStyle/>
                    <a:p>
                      <a:pPr algn="r" fontAlgn="ctr"/>
                      <a:r>
                        <a:rPr lang="en-US" sz="1600" b="1" i="0" u="none" strike="noStrike" dirty="0">
                          <a:solidFill>
                            <a:schemeClr val="tx1"/>
                          </a:solidFill>
                          <a:effectLst/>
                          <a:latin typeface="+mj-lt"/>
                        </a:rPr>
                        <a:t>1</a:t>
                      </a: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tc>
                  <a:txBody>
                    <a:bodyPr/>
                    <a:lstStyle/>
                    <a:p>
                      <a:pPr algn="r" fontAlgn="b"/>
                      <a:endParaRPr lang="en-US" sz="1600" b="1" i="0" u="none" strike="noStrike" dirty="0">
                        <a:solidFill>
                          <a:schemeClr val="tx1"/>
                        </a:solidFill>
                        <a:effectLst/>
                        <a:latin typeface="+mj-lt"/>
                      </a:endParaRPr>
                    </a:p>
                  </a:txBody>
                  <a:tcPr marL="9525" marR="9525" marT="9524" marB="0"/>
                </a:tc>
                <a:extLst>
                  <a:ext uri="{0D108BD9-81ED-4DB2-BD59-A6C34878D82A}">
                    <a16:rowId xmlns:a16="http://schemas.microsoft.com/office/drawing/2014/main" val="2375326560"/>
                  </a:ext>
                </a:extLst>
              </a:tr>
              <a:tr h="236016">
                <a:tc>
                  <a:txBody>
                    <a:bodyPr/>
                    <a:lstStyle/>
                    <a:p>
                      <a:pPr algn="l" fontAlgn="t"/>
                      <a:r>
                        <a:rPr lang="en-US" sz="1600" b="1" i="0" u="none" strike="noStrike" dirty="0">
                          <a:solidFill>
                            <a:schemeClr val="tx1"/>
                          </a:solidFill>
                          <a:effectLst/>
                          <a:latin typeface="+mj-lt"/>
                        </a:rPr>
                        <a:t>Other</a:t>
                      </a:r>
                    </a:p>
                  </a:txBody>
                  <a:tcPr marL="9525" marR="9525" marT="9524" marB="0">
                    <a:lnB w="12700" cap="flat" cmpd="sng" algn="ctr">
                      <a:solidFill>
                        <a:schemeClr val="tx1"/>
                      </a:solidFill>
                      <a:prstDash val="solid"/>
                      <a:round/>
                      <a:headEnd type="none" w="med" len="med"/>
                      <a:tailEnd type="none" w="med" len="med"/>
                    </a:lnB>
                  </a:tcPr>
                </a:tc>
                <a:tc>
                  <a:txBody>
                    <a:bodyPr/>
                    <a:lstStyle/>
                    <a:p>
                      <a:pPr algn="r" fontAlgn="b"/>
                      <a:endParaRPr lang="en-US" sz="1600" b="1" i="0" u="none" strike="noStrike" dirty="0">
                        <a:solidFill>
                          <a:schemeClr val="tx1"/>
                        </a:solidFill>
                        <a:effectLst/>
                        <a:latin typeface="+mj-lt"/>
                      </a:endParaRPr>
                    </a:p>
                  </a:txBody>
                  <a:tcPr marL="9525" marR="9525" marT="9524" marB="0">
                    <a:lnB w="12700" cap="flat" cmpd="sng" algn="ctr">
                      <a:solidFill>
                        <a:schemeClr val="tx1"/>
                      </a:solidFill>
                      <a:prstDash val="solid"/>
                      <a:round/>
                      <a:headEnd type="none" w="med" len="med"/>
                      <a:tailEnd type="none" w="med" len="med"/>
                    </a:lnB>
                  </a:tcPr>
                </a:tc>
                <a:tc>
                  <a:txBody>
                    <a:bodyPr/>
                    <a:lstStyle/>
                    <a:p>
                      <a:pPr algn="r" fontAlgn="ctr"/>
                      <a:endParaRPr lang="en-US" sz="1600" b="1" i="0" u="none" strike="noStrike" dirty="0">
                        <a:solidFill>
                          <a:schemeClr val="tx1"/>
                        </a:solidFill>
                        <a:effectLst/>
                        <a:latin typeface="+mj-lt"/>
                      </a:endParaRPr>
                    </a:p>
                  </a:txBody>
                  <a:tcPr marL="9525" marR="9525" marT="9524" marB="0">
                    <a:lnB w="12700" cap="flat" cmpd="sng" algn="ctr">
                      <a:solidFill>
                        <a:schemeClr val="tx1"/>
                      </a:solidFill>
                      <a:prstDash val="solid"/>
                      <a:round/>
                      <a:headEnd type="none" w="med" len="med"/>
                      <a:tailEnd type="none" w="med" len="med"/>
                    </a:lnB>
                  </a:tcPr>
                </a:tc>
                <a:tc>
                  <a:txBody>
                    <a:bodyPr/>
                    <a:lstStyle/>
                    <a:p>
                      <a:pPr algn="r" fontAlgn="b"/>
                      <a:endParaRPr lang="en-US" sz="1600" b="1" i="0" u="none" strike="noStrike" dirty="0">
                        <a:solidFill>
                          <a:schemeClr val="tx1"/>
                        </a:solidFill>
                        <a:effectLst/>
                        <a:latin typeface="+mj-lt"/>
                      </a:endParaRPr>
                    </a:p>
                  </a:txBody>
                  <a:tcPr marL="9525" marR="9525" marT="9524" marB="0">
                    <a:lnB w="12700" cap="flat" cmpd="sng" algn="ctr">
                      <a:solidFill>
                        <a:schemeClr val="tx1"/>
                      </a:solidFill>
                      <a:prstDash val="solid"/>
                      <a:round/>
                      <a:headEnd type="none" w="med" len="med"/>
                      <a:tailEnd type="none" w="med" len="med"/>
                    </a:lnB>
                  </a:tcPr>
                </a:tc>
                <a:tc>
                  <a:txBody>
                    <a:bodyPr/>
                    <a:lstStyle/>
                    <a:p>
                      <a:pPr algn="r" fontAlgn="b"/>
                      <a:endParaRPr lang="en-US" sz="1600" b="1" i="0" u="none" strike="noStrike" dirty="0">
                        <a:solidFill>
                          <a:schemeClr val="tx1"/>
                        </a:solidFill>
                        <a:effectLst/>
                        <a:latin typeface="+mj-lt"/>
                      </a:endParaRPr>
                    </a:p>
                  </a:txBody>
                  <a:tcPr marL="9525" marR="9525" marT="9524" marB="0">
                    <a:lnB w="12700" cap="flat" cmpd="sng" algn="ctr">
                      <a:solidFill>
                        <a:schemeClr val="tx1"/>
                      </a:solidFill>
                      <a:prstDash val="solid"/>
                      <a:round/>
                      <a:headEnd type="none" w="med" len="med"/>
                      <a:tailEnd type="none" w="med" len="med"/>
                    </a:lnB>
                  </a:tcPr>
                </a:tc>
                <a:tc>
                  <a:txBody>
                    <a:bodyPr/>
                    <a:lstStyle/>
                    <a:p>
                      <a:pPr algn="r" fontAlgn="b"/>
                      <a:r>
                        <a:rPr lang="en-US" sz="1600" b="1" i="0" u="none" strike="noStrike" dirty="0">
                          <a:solidFill>
                            <a:schemeClr val="tx1"/>
                          </a:solidFill>
                          <a:effectLst/>
                          <a:latin typeface="+mj-lt"/>
                        </a:rPr>
                        <a:t>(SANA) 3</a:t>
                      </a:r>
                    </a:p>
                  </a:txBody>
                  <a:tcPr marL="9525" marR="9525" marT="9524"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8433199"/>
                  </a:ext>
                </a:extLst>
              </a:tr>
              <a:tr h="293589">
                <a:tc>
                  <a:txBody>
                    <a:bodyPr/>
                    <a:lstStyle/>
                    <a:p>
                      <a:pPr algn="l" fontAlgn="b"/>
                      <a:r>
                        <a:rPr lang="en-US" sz="1600" b="1" i="0" u="none" strike="noStrike" dirty="0">
                          <a:solidFill>
                            <a:schemeClr val="tx1"/>
                          </a:solidFill>
                          <a:effectLst/>
                          <a:latin typeface="+mj-lt"/>
                        </a:rPr>
                        <a:t>Total</a:t>
                      </a:r>
                    </a:p>
                  </a:txBody>
                  <a:tcPr marL="9525" marR="9525" marT="9524"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chemeClr val="tx1"/>
                          </a:solidFill>
                          <a:effectLst/>
                          <a:latin typeface="+mj-lt"/>
                        </a:rPr>
                        <a:t>9</a:t>
                      </a:r>
                    </a:p>
                  </a:txBody>
                  <a:tcPr marL="9525" marR="9525" marT="9524"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chemeClr val="tx1"/>
                          </a:solidFill>
                          <a:effectLst/>
                          <a:latin typeface="+mj-lt"/>
                        </a:rPr>
                        <a:t>27</a:t>
                      </a:r>
                    </a:p>
                  </a:txBody>
                  <a:tcPr marL="9525" marR="9525" marT="9524"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chemeClr val="tx1"/>
                          </a:solidFill>
                          <a:effectLst/>
                          <a:latin typeface="+mj-lt"/>
                        </a:rPr>
                        <a:t>3</a:t>
                      </a:r>
                    </a:p>
                  </a:txBody>
                  <a:tcPr marL="9525" marR="9525" marT="9524"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chemeClr val="tx1"/>
                          </a:solidFill>
                          <a:effectLst/>
                          <a:latin typeface="+mj-lt"/>
                        </a:rPr>
                        <a:t>10</a:t>
                      </a:r>
                    </a:p>
                  </a:txBody>
                  <a:tcPr marL="9525" marR="9525" marT="9524" marB="0" anchor="b">
                    <a:lnT w="12700" cap="flat" cmpd="sng" algn="ctr">
                      <a:solidFill>
                        <a:schemeClr val="tx1"/>
                      </a:solidFill>
                      <a:prstDash val="solid"/>
                      <a:round/>
                      <a:headEnd type="none" w="med" len="med"/>
                      <a:tailEnd type="none" w="med" len="med"/>
                    </a:lnT>
                  </a:tcPr>
                </a:tc>
                <a:tc>
                  <a:txBody>
                    <a:bodyPr/>
                    <a:lstStyle/>
                    <a:p>
                      <a:pPr algn="r" fontAlgn="b"/>
                      <a:r>
                        <a:rPr lang="en-US" sz="1600" b="1" i="0" u="none" strike="noStrike" dirty="0">
                          <a:solidFill>
                            <a:schemeClr val="tx1"/>
                          </a:solidFill>
                          <a:effectLst/>
                          <a:latin typeface="+mj-lt"/>
                        </a:rPr>
                        <a:t>10</a:t>
                      </a:r>
                    </a:p>
                  </a:txBody>
                  <a:tcPr marL="9525" marR="9525" marT="9524"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210126504"/>
                  </a:ext>
                </a:extLst>
              </a:tr>
              <a:tr h="473541">
                <a:tc>
                  <a:txBody>
                    <a:bodyPr/>
                    <a:lstStyle/>
                    <a:p>
                      <a:pPr algn="l" fontAlgn="t"/>
                      <a:r>
                        <a:rPr lang="en-US" sz="1600" b="1" u="none" strike="noStrike" dirty="0">
                          <a:effectLst/>
                          <a:latin typeface="+mj-lt"/>
                        </a:rPr>
                        <a:t>Agency Diversity</a:t>
                      </a:r>
                      <a:endParaRPr lang="en-US" sz="1600" b="1" i="0" u="none" strike="noStrike" dirty="0">
                        <a:solidFill>
                          <a:srgbClr val="000000"/>
                        </a:solidFill>
                        <a:effectLst/>
                        <a:latin typeface="+mj-lt"/>
                      </a:endParaRPr>
                    </a:p>
                  </a:txBody>
                  <a:tcPr marL="9525" marR="9525" marT="9524" marB="0" anchor="b"/>
                </a:tc>
                <a:tc>
                  <a:txBody>
                    <a:bodyPr/>
                    <a:lstStyle/>
                    <a:p>
                      <a:pPr algn="r" fontAlgn="b"/>
                      <a:r>
                        <a:rPr lang="en-US" sz="1600" b="1" i="0" u="none" strike="noStrike" dirty="0">
                          <a:solidFill>
                            <a:srgbClr val="000000"/>
                          </a:solidFill>
                          <a:effectLst/>
                          <a:latin typeface="+mj-lt"/>
                        </a:rPr>
                        <a:t>4</a:t>
                      </a:r>
                    </a:p>
                  </a:txBody>
                  <a:tcPr marL="9525" marR="9525" marT="9524" marB="0" anchor="b"/>
                </a:tc>
                <a:tc>
                  <a:txBody>
                    <a:bodyPr/>
                    <a:lstStyle/>
                    <a:p>
                      <a:pPr algn="r" fontAlgn="b"/>
                      <a:r>
                        <a:rPr lang="en-US" sz="1600" b="1" i="0" u="none" strike="noStrike" dirty="0">
                          <a:solidFill>
                            <a:srgbClr val="000000"/>
                          </a:solidFill>
                          <a:effectLst/>
                          <a:latin typeface="+mj-lt"/>
                        </a:rPr>
                        <a:t>7</a:t>
                      </a:r>
                    </a:p>
                  </a:txBody>
                  <a:tcPr marL="9525" marR="9525" marT="9524" marB="0" anchor="b"/>
                </a:tc>
                <a:tc>
                  <a:txBody>
                    <a:bodyPr/>
                    <a:lstStyle/>
                    <a:p>
                      <a:pPr algn="r" fontAlgn="b"/>
                      <a:r>
                        <a:rPr lang="en-US" sz="1600" b="1" i="0" u="none" strike="noStrike" dirty="0">
                          <a:solidFill>
                            <a:srgbClr val="000000"/>
                          </a:solidFill>
                          <a:effectLst/>
                          <a:latin typeface="+mj-lt"/>
                        </a:rPr>
                        <a:t>3</a:t>
                      </a:r>
                    </a:p>
                  </a:txBody>
                  <a:tcPr marL="9525" marR="9525" marT="9524" marB="0" anchor="b"/>
                </a:tc>
                <a:tc>
                  <a:txBody>
                    <a:bodyPr/>
                    <a:lstStyle/>
                    <a:p>
                      <a:pPr algn="r" fontAlgn="b"/>
                      <a:r>
                        <a:rPr lang="en-US" sz="1600" b="1" i="0" u="none" strike="noStrike" dirty="0">
                          <a:solidFill>
                            <a:srgbClr val="000000"/>
                          </a:solidFill>
                          <a:effectLst/>
                          <a:latin typeface="+mj-lt"/>
                        </a:rPr>
                        <a:t>3</a:t>
                      </a:r>
                    </a:p>
                  </a:txBody>
                  <a:tcPr marL="9525" marR="9525" marT="9524" marB="0" anchor="b"/>
                </a:tc>
                <a:tc>
                  <a:txBody>
                    <a:bodyPr/>
                    <a:lstStyle/>
                    <a:p>
                      <a:pPr algn="r" fontAlgn="b"/>
                      <a:r>
                        <a:rPr lang="en-US" sz="1600" b="1" i="0" u="none" strike="noStrike" dirty="0">
                          <a:solidFill>
                            <a:srgbClr val="000000"/>
                          </a:solidFill>
                          <a:effectLst/>
                          <a:latin typeface="+mj-lt"/>
                        </a:rPr>
                        <a:t>4</a:t>
                      </a:r>
                    </a:p>
                  </a:txBody>
                  <a:tcPr marL="9525" marR="9525" marT="9524" marB="0" anchor="b"/>
                </a:tc>
                <a:extLst>
                  <a:ext uri="{0D108BD9-81ED-4DB2-BD59-A6C34878D82A}">
                    <a16:rowId xmlns:a16="http://schemas.microsoft.com/office/drawing/2014/main" val="4194402315"/>
                  </a:ext>
                </a:extLst>
              </a:tr>
            </a:tbl>
          </a:graphicData>
        </a:graphic>
      </p:graphicFrame>
      <p:sp>
        <p:nvSpPr>
          <p:cNvPr id="4" name="TextBox 3">
            <a:extLst>
              <a:ext uri="{FF2B5EF4-FFF2-40B4-BE49-F238E27FC236}">
                <a16:creationId xmlns:a16="http://schemas.microsoft.com/office/drawing/2014/main" id="{62E81F33-FE8F-8E37-42B4-67C40C7C0720}"/>
              </a:ext>
            </a:extLst>
          </p:cNvPr>
          <p:cNvSpPr txBox="1"/>
          <p:nvPr/>
        </p:nvSpPr>
        <p:spPr>
          <a:xfrm rot="19208976">
            <a:off x="4569402" y="2344482"/>
            <a:ext cx="4685410" cy="769441"/>
          </a:xfrm>
          <a:prstGeom prst="rect">
            <a:avLst/>
          </a:prstGeom>
          <a:noFill/>
        </p:spPr>
        <p:txBody>
          <a:bodyPr wrap="square" rtlCol="0">
            <a:spAutoFit/>
          </a:bodyPr>
          <a:lstStyle/>
          <a:p>
            <a:r>
              <a:rPr lang="en-US" sz="4400" dirty="0">
                <a:solidFill>
                  <a:srgbClr val="FF0000"/>
                </a:solidFill>
              </a:rPr>
              <a:t>Update</a:t>
            </a:r>
          </a:p>
        </p:txBody>
      </p:sp>
      <p:sp>
        <p:nvSpPr>
          <p:cNvPr id="5" name="Date Placeholder 4">
            <a:extLst>
              <a:ext uri="{FF2B5EF4-FFF2-40B4-BE49-F238E27FC236}">
                <a16:creationId xmlns:a16="http://schemas.microsoft.com/office/drawing/2014/main" id="{27B8FF95-5FAC-037E-6F2C-B338BA783EE6}"/>
              </a:ext>
            </a:extLst>
          </p:cNvPr>
          <p:cNvSpPr>
            <a:spLocks noGrp="1"/>
          </p:cNvSpPr>
          <p:nvPr>
            <p:ph type="dt" sz="half" idx="2"/>
          </p:nvPr>
        </p:nvSpPr>
        <p:spPr/>
        <p:txBody>
          <a:bodyPr/>
          <a:lstStyle/>
          <a:p>
            <a:fld id="{E5FB446D-D93C-5A42-AAE5-538755E1B327}" type="datetime3">
              <a:rPr lang="en-US" smtClean="0"/>
              <a:t>8 May 2024</a:t>
            </a:fld>
            <a:endParaRPr lang="en-US"/>
          </a:p>
        </p:txBody>
      </p:sp>
      <p:sp>
        <p:nvSpPr>
          <p:cNvPr id="6" name="Slide Number Placeholder 5">
            <a:extLst>
              <a:ext uri="{FF2B5EF4-FFF2-40B4-BE49-F238E27FC236}">
                <a16:creationId xmlns:a16="http://schemas.microsoft.com/office/drawing/2014/main" id="{6C03B37A-E856-3CEE-8D37-95D8BC57EA93}"/>
              </a:ext>
            </a:extLst>
          </p:cNvPr>
          <p:cNvSpPr>
            <a:spLocks noGrp="1"/>
          </p:cNvSpPr>
          <p:nvPr>
            <p:ph type="sldNum" sz="quarter" idx="4"/>
          </p:nvPr>
        </p:nvSpPr>
        <p:spPr/>
        <p:txBody>
          <a:bodyPr/>
          <a:lstStyle/>
          <a:p>
            <a:r>
              <a:rPr lang="en-US"/>
              <a:t>SEA - </a:t>
            </a:r>
            <a:fld id="{1B5D8CFD-37D9-8A41-B2FC-209452CD0164}" type="slidenum">
              <a:rPr lang="en-US" smtClean="0"/>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Cross-agency IGCA Considerations</a:t>
            </a:r>
          </a:p>
        </p:txBody>
      </p:sp>
      <p:sp>
        <p:nvSpPr>
          <p:cNvPr id="3" name="Content Placeholder 2"/>
          <p:cNvSpPr>
            <a:spLocks noGrp="1"/>
          </p:cNvSpPr>
          <p:nvPr>
            <p:ph idx="1"/>
          </p:nvPr>
        </p:nvSpPr>
        <p:spPr>
          <a:xfrm>
            <a:off x="609600" y="1086295"/>
            <a:ext cx="10972800" cy="5107865"/>
          </a:xfrm>
        </p:spPr>
        <p:txBody>
          <a:bodyPr>
            <a:normAutofit fontScale="55000" lnSpcReduction="20000"/>
          </a:bodyPr>
          <a:lstStyle/>
          <a:p>
            <a:pPr>
              <a:lnSpc>
                <a:spcPct val="90000"/>
              </a:lnSpc>
              <a:spcAft>
                <a:spcPts val="600"/>
              </a:spcAft>
            </a:pPr>
            <a:r>
              <a:rPr lang="en-US" dirty="0"/>
              <a:t>Motivation</a:t>
            </a:r>
          </a:p>
          <a:p>
            <a:pPr lvl="1">
              <a:lnSpc>
                <a:spcPct val="90000"/>
              </a:lnSpc>
              <a:spcAft>
                <a:spcPts val="600"/>
              </a:spcAft>
            </a:pPr>
            <a:r>
              <a:rPr lang="en-US" sz="2500" dirty="0"/>
              <a:t>Multi-agency collaborations and joint exploration are important future activities for space agencies</a:t>
            </a:r>
          </a:p>
          <a:p>
            <a:pPr lvl="1">
              <a:lnSpc>
                <a:spcPct val="90000"/>
              </a:lnSpc>
              <a:spcAft>
                <a:spcPts val="600"/>
              </a:spcAft>
            </a:pPr>
            <a:r>
              <a:rPr lang="en-US" sz="2500" dirty="0"/>
              <a:t>Space missions require process to establish connections between agencies, people, and specified end-points.</a:t>
            </a:r>
          </a:p>
          <a:p>
            <a:pPr lvl="1">
              <a:lnSpc>
                <a:spcPct val="90000"/>
              </a:lnSpc>
              <a:spcAft>
                <a:spcPts val="600"/>
              </a:spcAft>
            </a:pPr>
            <a:r>
              <a:rPr lang="en-US" sz="2500" dirty="0"/>
              <a:t>The Inter-Governmental Certificate Authority (IGCA) can streamline the coordination, connection, and validation processes between the space agencies</a:t>
            </a:r>
          </a:p>
          <a:p>
            <a:pPr lvl="1">
              <a:lnSpc>
                <a:spcPct val="90000"/>
              </a:lnSpc>
              <a:spcAft>
                <a:spcPts val="600"/>
              </a:spcAft>
            </a:pPr>
            <a:r>
              <a:rPr lang="en-US" sz="2500" dirty="0"/>
              <a:t>Cooperation in space exploration would benefit from some sort of trusted Identity &amp; Credentials Management system</a:t>
            </a:r>
          </a:p>
          <a:p>
            <a:pPr>
              <a:lnSpc>
                <a:spcPct val="90000"/>
              </a:lnSpc>
              <a:spcAft>
                <a:spcPts val="600"/>
              </a:spcAft>
            </a:pPr>
            <a:endParaRPr lang="en-US" dirty="0"/>
          </a:p>
          <a:p>
            <a:pPr>
              <a:lnSpc>
                <a:spcPct val="90000"/>
              </a:lnSpc>
              <a:spcAft>
                <a:spcPts val="600"/>
              </a:spcAft>
            </a:pPr>
            <a:r>
              <a:rPr lang="en-US" dirty="0"/>
              <a:t>Use Cases</a:t>
            </a:r>
          </a:p>
          <a:p>
            <a:pPr lvl="1">
              <a:lnSpc>
                <a:spcPct val="90000"/>
              </a:lnSpc>
              <a:spcAft>
                <a:spcPts val="600"/>
              </a:spcAft>
            </a:pPr>
            <a:r>
              <a:rPr lang="en-US" sz="2500" dirty="0"/>
              <a:t>Trust objectives:</a:t>
            </a:r>
          </a:p>
          <a:p>
            <a:pPr lvl="2">
              <a:lnSpc>
                <a:spcPct val="90000"/>
              </a:lnSpc>
              <a:spcAft>
                <a:spcPts val="600"/>
              </a:spcAft>
            </a:pPr>
            <a:r>
              <a:rPr lang="en-US" dirty="0"/>
              <a:t>Each agency validates its own users and sessions / service accounts</a:t>
            </a:r>
          </a:p>
          <a:p>
            <a:pPr lvl="3">
              <a:lnSpc>
                <a:spcPct val="90000"/>
              </a:lnSpc>
              <a:spcAft>
                <a:spcPts val="600"/>
              </a:spcAft>
            </a:pPr>
            <a:r>
              <a:rPr lang="en-US" dirty="0"/>
              <a:t>Agency-issued certificate authenticates within each agency</a:t>
            </a:r>
          </a:p>
          <a:p>
            <a:pPr lvl="2">
              <a:lnSpc>
                <a:spcPct val="90000"/>
              </a:lnSpc>
              <a:spcAft>
                <a:spcPts val="600"/>
              </a:spcAft>
            </a:pPr>
            <a:r>
              <a:rPr lang="en-US" dirty="0"/>
              <a:t>Each agency does not have to issue credentials to other agencies’ users</a:t>
            </a:r>
          </a:p>
          <a:p>
            <a:pPr lvl="3">
              <a:lnSpc>
                <a:spcPct val="90000"/>
              </a:lnSpc>
              <a:spcAft>
                <a:spcPts val="600"/>
              </a:spcAft>
            </a:pPr>
            <a:r>
              <a:rPr lang="en-US" dirty="0"/>
              <a:t>CA signing chain validates users / sessions to other agencies</a:t>
            </a:r>
          </a:p>
          <a:p>
            <a:pPr lvl="1">
              <a:lnSpc>
                <a:spcPct val="90000"/>
              </a:lnSpc>
              <a:spcAft>
                <a:spcPts val="600"/>
              </a:spcAft>
            </a:pPr>
            <a:r>
              <a:rPr lang="en-US" sz="2500" dirty="0"/>
              <a:t>Real-time operations use cases</a:t>
            </a:r>
          </a:p>
          <a:p>
            <a:pPr lvl="2">
              <a:lnSpc>
                <a:spcPct val="90000"/>
              </a:lnSpc>
              <a:spcAft>
                <a:spcPts val="600"/>
              </a:spcAft>
            </a:pPr>
            <a:r>
              <a:rPr lang="en-US" dirty="0"/>
              <a:t>Telemetry, command, &amp; file data</a:t>
            </a:r>
          </a:p>
          <a:p>
            <a:pPr lvl="2">
              <a:lnSpc>
                <a:spcPct val="90000"/>
              </a:lnSpc>
              <a:spcAft>
                <a:spcPts val="600"/>
              </a:spcAft>
            </a:pPr>
            <a:r>
              <a:rPr lang="en-US" dirty="0"/>
              <a:t>Navigation messages</a:t>
            </a:r>
          </a:p>
          <a:p>
            <a:pPr lvl="2">
              <a:lnSpc>
                <a:spcPct val="90000"/>
              </a:lnSpc>
              <a:spcAft>
                <a:spcPts val="600"/>
              </a:spcAft>
            </a:pPr>
            <a:r>
              <a:rPr lang="en-US" dirty="0"/>
              <a:t>Ground station data distribution (e.g. SLE)</a:t>
            </a:r>
          </a:p>
          <a:p>
            <a:pPr lvl="1">
              <a:lnSpc>
                <a:spcPct val="90000"/>
              </a:lnSpc>
              <a:spcAft>
                <a:spcPts val="600"/>
              </a:spcAft>
            </a:pPr>
            <a:r>
              <a:rPr lang="en-US" sz="2500" dirty="0"/>
              <a:t>Cross-agency CA trust infrastructure can facilitate offline use cases which have also been problematic in the past</a:t>
            </a:r>
          </a:p>
          <a:p>
            <a:pPr lvl="2">
              <a:lnSpc>
                <a:spcPct val="90000"/>
              </a:lnSpc>
              <a:spcAft>
                <a:spcPts val="600"/>
              </a:spcAft>
            </a:pPr>
            <a:r>
              <a:rPr lang="en-US" dirty="0"/>
              <a:t>Encrypted emails</a:t>
            </a:r>
          </a:p>
          <a:p>
            <a:pPr lvl="2">
              <a:lnSpc>
                <a:spcPct val="90000"/>
              </a:lnSpc>
              <a:spcAft>
                <a:spcPts val="600"/>
              </a:spcAft>
            </a:pPr>
            <a:r>
              <a:rPr lang="en-US" dirty="0"/>
              <a:t>Protocols, agreements, etc.</a:t>
            </a:r>
          </a:p>
        </p:txBody>
      </p:sp>
      <p:sp>
        <p:nvSpPr>
          <p:cNvPr id="4" name="Date Placeholder 3">
            <a:extLst>
              <a:ext uri="{FF2B5EF4-FFF2-40B4-BE49-F238E27FC236}">
                <a16:creationId xmlns:a16="http://schemas.microsoft.com/office/drawing/2014/main" id="{FA342BB5-118A-9AC8-73B9-BB202372C9BF}"/>
              </a:ext>
            </a:extLst>
          </p:cNvPr>
          <p:cNvSpPr>
            <a:spLocks noGrp="1"/>
          </p:cNvSpPr>
          <p:nvPr>
            <p:ph type="dt" sz="half" idx="2"/>
          </p:nvPr>
        </p:nvSpPr>
        <p:spPr/>
        <p:txBody>
          <a:bodyPr/>
          <a:lstStyle/>
          <a:p>
            <a:fld id="{89BFAAA6-849F-F742-887A-CABBDACF1F72}" type="datetime3">
              <a:rPr lang="en-US" smtClean="0"/>
              <a:t>8 May 2024</a:t>
            </a:fld>
            <a:endParaRPr lang="en-US"/>
          </a:p>
        </p:txBody>
      </p:sp>
      <p:sp>
        <p:nvSpPr>
          <p:cNvPr id="5" name="Slide Number Placeholder 4">
            <a:extLst>
              <a:ext uri="{FF2B5EF4-FFF2-40B4-BE49-F238E27FC236}">
                <a16:creationId xmlns:a16="http://schemas.microsoft.com/office/drawing/2014/main" id="{2741E970-A435-BF29-084F-211B2F7E6051}"/>
              </a:ext>
            </a:extLst>
          </p:cNvPr>
          <p:cNvSpPr>
            <a:spLocks noGrp="1"/>
          </p:cNvSpPr>
          <p:nvPr>
            <p:ph type="sldNum" sz="quarter" idx="4"/>
          </p:nvPr>
        </p:nvSpPr>
        <p:spPr/>
        <p:txBody>
          <a:bodyPr/>
          <a:lstStyle/>
          <a:p>
            <a:r>
              <a:rPr lang="en-US"/>
              <a:t>SEA - </a:t>
            </a:r>
            <a:fld id="{1B5D8CFD-37D9-8A41-B2FC-209452CD0164}" type="slidenum">
              <a:rPr lang="en-US" smtClean="0"/>
              <a:t>30</a:t>
            </a:fld>
            <a:endParaRPr lang="en-US" dirty="0"/>
          </a:p>
        </p:txBody>
      </p:sp>
    </p:spTree>
    <p:extLst>
      <p:ext uri="{BB962C8B-B14F-4D97-AF65-F5344CB8AC3E}">
        <p14:creationId xmlns:p14="http://schemas.microsoft.com/office/powerpoint/2010/main" val="3643902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93D8-CBE0-4742-A1DC-0E87DC0716F7}"/>
              </a:ext>
            </a:extLst>
          </p:cNvPr>
          <p:cNvSpPr>
            <a:spLocks noGrp="1"/>
          </p:cNvSpPr>
          <p:nvPr>
            <p:ph type="title"/>
          </p:nvPr>
        </p:nvSpPr>
        <p:spPr>
          <a:xfrm>
            <a:off x="2347722" y="-26459"/>
            <a:ext cx="7801218" cy="1029307"/>
          </a:xfrm>
        </p:spPr>
        <p:txBody>
          <a:bodyPr/>
          <a:lstStyle/>
          <a:p>
            <a:r>
              <a:rPr lang="en-US" dirty="0">
                <a:solidFill>
                  <a:schemeClr val="tx1"/>
                </a:solidFill>
                <a:effectLst>
                  <a:outerShdw blurRad="38100" dist="38100" dir="2700000" algn="tl">
                    <a:srgbClr val="000000">
                      <a:alpha val="43137"/>
                    </a:srgbClr>
                  </a:outerShdw>
                </a:effectLst>
              </a:rPr>
              <a:t>DRAFT  - Granular authentication and access control for Actors, Assets, and Dataflows</a:t>
            </a:r>
          </a:p>
        </p:txBody>
      </p:sp>
      <p:sp>
        <p:nvSpPr>
          <p:cNvPr id="3" name="Rectangle 2">
            <a:extLst>
              <a:ext uri="{FF2B5EF4-FFF2-40B4-BE49-F238E27FC236}">
                <a16:creationId xmlns:a16="http://schemas.microsoft.com/office/drawing/2014/main" id="{5C56BA7F-1FAF-6540-96D8-DA0CC14119C1}"/>
              </a:ext>
            </a:extLst>
          </p:cNvPr>
          <p:cNvSpPr/>
          <p:nvPr/>
        </p:nvSpPr>
        <p:spPr>
          <a:xfrm>
            <a:off x="1264910" y="2052522"/>
            <a:ext cx="1382321" cy="2693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Operations</a:t>
            </a:r>
          </a:p>
        </p:txBody>
      </p:sp>
      <p:sp>
        <p:nvSpPr>
          <p:cNvPr id="4" name="Rectangle 3">
            <a:extLst>
              <a:ext uri="{FF2B5EF4-FFF2-40B4-BE49-F238E27FC236}">
                <a16:creationId xmlns:a16="http://schemas.microsoft.com/office/drawing/2014/main" id="{B505D7D3-4E95-D849-95B6-4CD906A66139}"/>
              </a:ext>
            </a:extLst>
          </p:cNvPr>
          <p:cNvSpPr/>
          <p:nvPr/>
        </p:nvSpPr>
        <p:spPr>
          <a:xfrm>
            <a:off x="3443674" y="3934894"/>
            <a:ext cx="1498522" cy="7725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Activities</a:t>
            </a:r>
          </a:p>
          <a:p>
            <a:pPr algn="ctr"/>
            <a:r>
              <a:rPr lang="en-US" sz="1400" dirty="0">
                <a:solidFill>
                  <a:schemeClr val="tx1"/>
                </a:solidFill>
              </a:rPr>
              <a:t>(Uplink, Downlink, Data Access)</a:t>
            </a:r>
          </a:p>
        </p:txBody>
      </p:sp>
      <p:sp>
        <p:nvSpPr>
          <p:cNvPr id="6" name="Rectangle 5">
            <a:extLst>
              <a:ext uri="{FF2B5EF4-FFF2-40B4-BE49-F238E27FC236}">
                <a16:creationId xmlns:a16="http://schemas.microsoft.com/office/drawing/2014/main" id="{7ED6E748-D009-8941-9724-1CEE28DBED34}"/>
              </a:ext>
            </a:extLst>
          </p:cNvPr>
          <p:cNvSpPr/>
          <p:nvPr/>
        </p:nvSpPr>
        <p:spPr>
          <a:xfrm>
            <a:off x="8944219" y="5749856"/>
            <a:ext cx="1271392" cy="26931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Dataflow</a:t>
            </a:r>
          </a:p>
        </p:txBody>
      </p:sp>
      <p:sp>
        <p:nvSpPr>
          <p:cNvPr id="8" name="TextBox 7">
            <a:extLst>
              <a:ext uri="{FF2B5EF4-FFF2-40B4-BE49-F238E27FC236}">
                <a16:creationId xmlns:a16="http://schemas.microsoft.com/office/drawing/2014/main" id="{BDCD3F6B-11DE-784E-A8E5-D4FEA9539BDE}"/>
              </a:ext>
            </a:extLst>
          </p:cNvPr>
          <p:cNvSpPr txBox="1"/>
          <p:nvPr/>
        </p:nvSpPr>
        <p:spPr>
          <a:xfrm>
            <a:off x="3509682" y="4687293"/>
            <a:ext cx="1185025" cy="246221"/>
          </a:xfrm>
          <a:prstGeom prst="rect">
            <a:avLst/>
          </a:prstGeom>
          <a:noFill/>
        </p:spPr>
        <p:txBody>
          <a:bodyPr wrap="square" rtlCol="0">
            <a:spAutoFit/>
          </a:bodyPr>
          <a:lstStyle/>
          <a:p>
            <a:r>
              <a:rPr lang="en-US" sz="1000" dirty="0"/>
              <a:t>Set of Tasks</a:t>
            </a:r>
          </a:p>
        </p:txBody>
      </p:sp>
      <p:sp>
        <p:nvSpPr>
          <p:cNvPr id="9" name="Rectangle 8">
            <a:extLst>
              <a:ext uri="{FF2B5EF4-FFF2-40B4-BE49-F238E27FC236}">
                <a16:creationId xmlns:a16="http://schemas.microsoft.com/office/drawing/2014/main" id="{2B302B5D-117F-DD4B-BA63-DFDF3321882A}"/>
              </a:ext>
            </a:extLst>
          </p:cNvPr>
          <p:cNvSpPr/>
          <p:nvPr/>
        </p:nvSpPr>
        <p:spPr>
          <a:xfrm>
            <a:off x="6946460" y="3975524"/>
            <a:ext cx="1596362" cy="7725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Asset</a:t>
            </a:r>
          </a:p>
          <a:p>
            <a:pPr algn="ctr"/>
            <a:r>
              <a:rPr lang="en-US" sz="1400" dirty="0">
                <a:solidFill>
                  <a:schemeClr val="tx1"/>
                </a:solidFill>
              </a:rPr>
              <a:t>(Spacecraft, Network, Storage)</a:t>
            </a:r>
          </a:p>
        </p:txBody>
      </p:sp>
      <p:cxnSp>
        <p:nvCxnSpPr>
          <p:cNvPr id="10" name="Straight Arrow Connector 9">
            <a:extLst>
              <a:ext uri="{FF2B5EF4-FFF2-40B4-BE49-F238E27FC236}">
                <a16:creationId xmlns:a16="http://schemas.microsoft.com/office/drawing/2014/main" id="{AB6BC1AB-0D2B-CA48-A3BC-7CF7E1F053ED}"/>
              </a:ext>
            </a:extLst>
          </p:cNvPr>
          <p:cNvCxnSpPr>
            <a:cxnSpLocks/>
            <a:stCxn id="3" idx="2"/>
            <a:endCxn id="25" idx="0"/>
          </p:cNvCxnSpPr>
          <p:nvPr/>
        </p:nvCxnSpPr>
        <p:spPr>
          <a:xfrm>
            <a:off x="1956071" y="2321833"/>
            <a:ext cx="1047111" cy="5146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47EF913-007E-0748-AF2F-F9655AC77FE1}"/>
              </a:ext>
            </a:extLst>
          </p:cNvPr>
          <p:cNvCxnSpPr>
            <a:cxnSpLocks/>
            <a:stCxn id="4" idx="3"/>
            <a:endCxn id="9" idx="1"/>
          </p:cNvCxnSpPr>
          <p:nvPr/>
        </p:nvCxnSpPr>
        <p:spPr>
          <a:xfrm>
            <a:off x="4942196" y="4321157"/>
            <a:ext cx="2004264" cy="4063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71A9777-4CC3-4A46-982A-6AC60F29B5A4}"/>
              </a:ext>
            </a:extLst>
          </p:cNvPr>
          <p:cNvCxnSpPr>
            <a:cxnSpLocks/>
            <a:stCxn id="9" idx="2"/>
            <a:endCxn id="6" idx="0"/>
          </p:cNvCxnSpPr>
          <p:nvPr/>
        </p:nvCxnSpPr>
        <p:spPr>
          <a:xfrm>
            <a:off x="7744641" y="4748049"/>
            <a:ext cx="1835274" cy="100180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109FC963-338B-E745-ACA0-7515E8C5CBED}"/>
              </a:ext>
            </a:extLst>
          </p:cNvPr>
          <p:cNvSpPr txBox="1"/>
          <p:nvPr/>
        </p:nvSpPr>
        <p:spPr>
          <a:xfrm>
            <a:off x="3432979" y="3388584"/>
            <a:ext cx="1763068" cy="276999"/>
          </a:xfrm>
          <a:prstGeom prst="rect">
            <a:avLst/>
          </a:prstGeom>
          <a:noFill/>
        </p:spPr>
        <p:txBody>
          <a:bodyPr wrap="square" rtlCol="0">
            <a:spAutoFit/>
          </a:bodyPr>
          <a:lstStyle/>
          <a:p>
            <a:r>
              <a:rPr lang="en-US" sz="1200" dirty="0"/>
              <a:t>Carry out one or more …</a:t>
            </a:r>
          </a:p>
        </p:txBody>
      </p:sp>
      <p:sp>
        <p:nvSpPr>
          <p:cNvPr id="20" name="TextBox 19">
            <a:extLst>
              <a:ext uri="{FF2B5EF4-FFF2-40B4-BE49-F238E27FC236}">
                <a16:creationId xmlns:a16="http://schemas.microsoft.com/office/drawing/2014/main" id="{D28594EF-485A-3C45-8DA0-BB16B113609B}"/>
              </a:ext>
            </a:extLst>
          </p:cNvPr>
          <p:cNvSpPr txBox="1"/>
          <p:nvPr/>
        </p:nvSpPr>
        <p:spPr>
          <a:xfrm>
            <a:off x="8179835" y="4735399"/>
            <a:ext cx="1763068" cy="276999"/>
          </a:xfrm>
          <a:prstGeom prst="rect">
            <a:avLst/>
          </a:prstGeom>
          <a:noFill/>
        </p:spPr>
        <p:txBody>
          <a:bodyPr wrap="square" rtlCol="0">
            <a:spAutoFit/>
          </a:bodyPr>
          <a:lstStyle/>
          <a:p>
            <a:r>
              <a:rPr lang="en-US" sz="1200" dirty="0"/>
              <a:t>Exchange data using</a:t>
            </a:r>
          </a:p>
        </p:txBody>
      </p:sp>
      <p:sp>
        <p:nvSpPr>
          <p:cNvPr id="25" name="Rectangle 24">
            <a:extLst>
              <a:ext uri="{FF2B5EF4-FFF2-40B4-BE49-F238E27FC236}">
                <a16:creationId xmlns:a16="http://schemas.microsoft.com/office/drawing/2014/main" id="{2D1C9406-A4DB-8E48-A9D1-FB3A14C12C37}"/>
              </a:ext>
            </a:extLst>
          </p:cNvPr>
          <p:cNvSpPr/>
          <p:nvPr/>
        </p:nvSpPr>
        <p:spPr>
          <a:xfrm>
            <a:off x="2312021" y="2836458"/>
            <a:ext cx="1382321" cy="56888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Actor</a:t>
            </a:r>
          </a:p>
          <a:p>
            <a:pPr algn="ctr"/>
            <a:r>
              <a:rPr lang="en-US" sz="1400" dirty="0">
                <a:solidFill>
                  <a:schemeClr val="tx1"/>
                </a:solidFill>
              </a:rPr>
              <a:t>(Person, System)</a:t>
            </a:r>
          </a:p>
        </p:txBody>
      </p:sp>
      <p:cxnSp>
        <p:nvCxnSpPr>
          <p:cNvPr id="26" name="Straight Arrow Connector 25">
            <a:extLst>
              <a:ext uri="{FF2B5EF4-FFF2-40B4-BE49-F238E27FC236}">
                <a16:creationId xmlns:a16="http://schemas.microsoft.com/office/drawing/2014/main" id="{68AE6B76-CED5-A14F-B7C4-DE335B88E967}"/>
              </a:ext>
            </a:extLst>
          </p:cNvPr>
          <p:cNvCxnSpPr>
            <a:cxnSpLocks/>
            <a:stCxn id="25" idx="2"/>
            <a:endCxn id="4" idx="0"/>
          </p:cNvCxnSpPr>
          <p:nvPr/>
        </p:nvCxnSpPr>
        <p:spPr>
          <a:xfrm>
            <a:off x="3003182" y="3405343"/>
            <a:ext cx="1189753" cy="52955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C737057-1EE6-6142-BEFD-0006CD957570}"/>
              </a:ext>
            </a:extLst>
          </p:cNvPr>
          <p:cNvSpPr txBox="1"/>
          <p:nvPr/>
        </p:nvSpPr>
        <p:spPr>
          <a:xfrm>
            <a:off x="2320568" y="2335820"/>
            <a:ext cx="1763068" cy="276999"/>
          </a:xfrm>
          <a:prstGeom prst="rect">
            <a:avLst/>
          </a:prstGeom>
          <a:noFill/>
        </p:spPr>
        <p:txBody>
          <a:bodyPr wrap="square" rtlCol="0">
            <a:spAutoFit/>
          </a:bodyPr>
          <a:lstStyle/>
          <a:p>
            <a:r>
              <a:rPr lang="en-US" sz="1200" dirty="0"/>
              <a:t>Carried out by …</a:t>
            </a:r>
          </a:p>
        </p:txBody>
      </p:sp>
      <p:grpSp>
        <p:nvGrpSpPr>
          <p:cNvPr id="7" name="Group 6">
            <a:extLst>
              <a:ext uri="{FF2B5EF4-FFF2-40B4-BE49-F238E27FC236}">
                <a16:creationId xmlns:a16="http://schemas.microsoft.com/office/drawing/2014/main" id="{FE1EFD06-A5C7-DF4F-800D-C8997F861A2C}"/>
              </a:ext>
            </a:extLst>
          </p:cNvPr>
          <p:cNvGrpSpPr/>
          <p:nvPr/>
        </p:nvGrpSpPr>
        <p:grpSpPr>
          <a:xfrm>
            <a:off x="3688606" y="1218122"/>
            <a:ext cx="7495180" cy="4844120"/>
            <a:chOff x="3688606" y="1218122"/>
            <a:chExt cx="7495180" cy="4844120"/>
          </a:xfrm>
        </p:grpSpPr>
        <p:grpSp>
          <p:nvGrpSpPr>
            <p:cNvPr id="5" name="Group 4">
              <a:extLst>
                <a:ext uri="{FF2B5EF4-FFF2-40B4-BE49-F238E27FC236}">
                  <a16:creationId xmlns:a16="http://schemas.microsoft.com/office/drawing/2014/main" id="{BF65EDFE-765D-9C4E-928A-6F504DFB8FD5}"/>
                </a:ext>
              </a:extLst>
            </p:cNvPr>
            <p:cNvGrpSpPr/>
            <p:nvPr/>
          </p:nvGrpSpPr>
          <p:grpSpPr>
            <a:xfrm>
              <a:off x="3688606" y="1218122"/>
              <a:ext cx="7495180" cy="4844120"/>
              <a:chOff x="3688606" y="1218122"/>
              <a:chExt cx="7495180" cy="4844120"/>
            </a:xfrm>
          </p:grpSpPr>
          <p:sp>
            <p:nvSpPr>
              <p:cNvPr id="11" name="Rectangle 10">
                <a:extLst>
                  <a:ext uri="{FF2B5EF4-FFF2-40B4-BE49-F238E27FC236}">
                    <a16:creationId xmlns:a16="http://schemas.microsoft.com/office/drawing/2014/main" id="{EE1BFB4D-DB74-7142-9A03-2AF4BD699FCF}"/>
                  </a:ext>
                </a:extLst>
              </p:cNvPr>
              <p:cNvSpPr/>
              <p:nvPr/>
            </p:nvSpPr>
            <p:spPr>
              <a:xfrm>
                <a:off x="3688606" y="5792931"/>
                <a:ext cx="1271392" cy="269311"/>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Monitor</a:t>
                </a:r>
              </a:p>
            </p:txBody>
          </p:sp>
          <p:sp>
            <p:nvSpPr>
              <p:cNvPr id="19" name="TextBox 18">
                <a:extLst>
                  <a:ext uri="{FF2B5EF4-FFF2-40B4-BE49-F238E27FC236}">
                    <a16:creationId xmlns:a16="http://schemas.microsoft.com/office/drawing/2014/main" id="{A7F6A379-125A-F44B-AFD2-D46C824DBE89}"/>
                  </a:ext>
                </a:extLst>
              </p:cNvPr>
              <p:cNvSpPr txBox="1"/>
              <p:nvPr/>
            </p:nvSpPr>
            <p:spPr>
              <a:xfrm>
                <a:off x="5389101" y="3878339"/>
                <a:ext cx="1763068" cy="276999"/>
              </a:xfrm>
              <a:prstGeom prst="rect">
                <a:avLst/>
              </a:prstGeom>
              <a:noFill/>
            </p:spPr>
            <p:txBody>
              <a:bodyPr wrap="square" rtlCol="0">
                <a:spAutoFit/>
              </a:bodyPr>
              <a:lstStyle/>
              <a:p>
                <a:r>
                  <a:rPr lang="en-US" sz="1200" dirty="0"/>
                  <a:t>Uses one or more …</a:t>
                </a:r>
              </a:p>
            </p:txBody>
          </p:sp>
          <p:cxnSp>
            <p:nvCxnSpPr>
              <p:cNvPr id="21" name="Straight Arrow Connector 20">
                <a:extLst>
                  <a:ext uri="{FF2B5EF4-FFF2-40B4-BE49-F238E27FC236}">
                    <a16:creationId xmlns:a16="http://schemas.microsoft.com/office/drawing/2014/main" id="{2E17A431-3E23-FF45-8832-7D86B3FAA9DB}"/>
                  </a:ext>
                </a:extLst>
              </p:cNvPr>
              <p:cNvCxnSpPr>
                <a:cxnSpLocks/>
                <a:stCxn id="11" idx="0"/>
                <a:endCxn id="9" idx="2"/>
              </p:cNvCxnSpPr>
              <p:nvPr/>
            </p:nvCxnSpPr>
            <p:spPr>
              <a:xfrm flipV="1">
                <a:off x="4324302" y="4748049"/>
                <a:ext cx="3420339" cy="1044882"/>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B92ABA42-C3B9-A44E-A70C-EC5F2E14A8DD}"/>
                  </a:ext>
                </a:extLst>
              </p:cNvPr>
              <p:cNvCxnSpPr>
                <a:cxnSpLocks/>
                <a:stCxn id="11" idx="3"/>
                <a:endCxn id="6" idx="1"/>
              </p:cNvCxnSpPr>
              <p:nvPr/>
            </p:nvCxnSpPr>
            <p:spPr>
              <a:xfrm flipV="1">
                <a:off x="4959998" y="5884512"/>
                <a:ext cx="3984221" cy="43075"/>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0003E52-300F-9548-AB24-A6C0A830084A}"/>
                  </a:ext>
                </a:extLst>
              </p:cNvPr>
              <p:cNvCxnSpPr>
                <a:cxnSpLocks/>
                <a:stCxn id="11" idx="0"/>
                <a:endCxn id="4" idx="2"/>
              </p:cNvCxnSpPr>
              <p:nvPr/>
            </p:nvCxnSpPr>
            <p:spPr>
              <a:xfrm flipH="1" flipV="1">
                <a:off x="4192935" y="4707419"/>
                <a:ext cx="131367" cy="1085512"/>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61104FA7-2934-DD49-AA8F-4421C0D1E365}"/>
                  </a:ext>
                </a:extLst>
              </p:cNvPr>
              <p:cNvSpPr/>
              <p:nvPr/>
            </p:nvSpPr>
            <p:spPr>
              <a:xfrm>
                <a:off x="6980063" y="1675733"/>
                <a:ext cx="1486978" cy="610268"/>
              </a:xfrm>
              <a:prstGeom prst="rect">
                <a:avLst/>
              </a:prstGeom>
              <a:solidFill>
                <a:srgbClr val="C000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MarsNet</a:t>
                </a:r>
                <a:r>
                  <a:rPr lang="en-US" dirty="0">
                    <a:solidFill>
                      <a:schemeClr val="bg1"/>
                    </a:solidFill>
                  </a:rPr>
                  <a:t> Trust</a:t>
                </a:r>
              </a:p>
              <a:p>
                <a:pPr algn="ctr"/>
                <a:r>
                  <a:rPr lang="en-US" dirty="0">
                    <a:solidFill>
                      <a:schemeClr val="bg1"/>
                    </a:solidFill>
                  </a:rPr>
                  <a:t>Framework</a:t>
                </a:r>
              </a:p>
            </p:txBody>
          </p:sp>
          <p:cxnSp>
            <p:nvCxnSpPr>
              <p:cNvPr id="29" name="Straight Arrow Connector 28">
                <a:extLst>
                  <a:ext uri="{FF2B5EF4-FFF2-40B4-BE49-F238E27FC236}">
                    <a16:creationId xmlns:a16="http://schemas.microsoft.com/office/drawing/2014/main" id="{38119726-EBBF-D947-AE88-8B1BD5BB1C44}"/>
                  </a:ext>
                </a:extLst>
              </p:cNvPr>
              <p:cNvCxnSpPr>
                <a:cxnSpLocks/>
                <a:stCxn id="28" idx="1"/>
                <a:endCxn id="25" idx="3"/>
              </p:cNvCxnSpPr>
              <p:nvPr/>
            </p:nvCxnSpPr>
            <p:spPr>
              <a:xfrm flipH="1">
                <a:off x="3694342" y="1980867"/>
                <a:ext cx="3285721" cy="1140034"/>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002A3BA-0C7D-0C4B-89B0-2CE4BD4C8255}"/>
                  </a:ext>
                </a:extLst>
              </p:cNvPr>
              <p:cNvCxnSpPr>
                <a:cxnSpLocks/>
                <a:stCxn id="28" idx="2"/>
                <a:endCxn id="9" idx="0"/>
              </p:cNvCxnSpPr>
              <p:nvPr/>
            </p:nvCxnSpPr>
            <p:spPr>
              <a:xfrm>
                <a:off x="7723552" y="2286001"/>
                <a:ext cx="21089" cy="1689523"/>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51D65FA-F3D5-F04A-AE6B-FB63213BA5DD}"/>
                  </a:ext>
                </a:extLst>
              </p:cNvPr>
              <p:cNvCxnSpPr>
                <a:cxnSpLocks/>
                <a:stCxn id="28" idx="2"/>
                <a:endCxn id="6" idx="0"/>
              </p:cNvCxnSpPr>
              <p:nvPr/>
            </p:nvCxnSpPr>
            <p:spPr>
              <a:xfrm>
                <a:off x="7723552" y="2286001"/>
                <a:ext cx="1856363" cy="3463855"/>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F853C6AD-E8CA-144C-B5B3-E82AC3C52E64}"/>
                  </a:ext>
                </a:extLst>
              </p:cNvPr>
              <p:cNvSpPr txBox="1"/>
              <p:nvPr/>
            </p:nvSpPr>
            <p:spPr>
              <a:xfrm>
                <a:off x="4485263" y="2210228"/>
                <a:ext cx="1763068" cy="276999"/>
              </a:xfrm>
              <a:prstGeom prst="rect">
                <a:avLst/>
              </a:prstGeom>
              <a:noFill/>
            </p:spPr>
            <p:txBody>
              <a:bodyPr wrap="square" rtlCol="0">
                <a:spAutoFit/>
              </a:bodyPr>
              <a:lstStyle/>
              <a:p>
                <a:r>
                  <a:rPr lang="en-US" sz="1200" dirty="0">
                    <a:solidFill>
                      <a:srgbClr val="C00000"/>
                    </a:solidFill>
                  </a:rPr>
                  <a:t>Authenticate Identity</a:t>
                </a:r>
              </a:p>
            </p:txBody>
          </p:sp>
          <p:sp>
            <p:nvSpPr>
              <p:cNvPr id="35" name="TextBox 34">
                <a:extLst>
                  <a:ext uri="{FF2B5EF4-FFF2-40B4-BE49-F238E27FC236}">
                    <a16:creationId xmlns:a16="http://schemas.microsoft.com/office/drawing/2014/main" id="{4F42FC4C-6B0A-E14F-91B6-6CCCB5300CA3}"/>
                  </a:ext>
                </a:extLst>
              </p:cNvPr>
              <p:cNvSpPr txBox="1"/>
              <p:nvPr/>
            </p:nvSpPr>
            <p:spPr>
              <a:xfrm>
                <a:off x="7360563" y="3407356"/>
                <a:ext cx="1271392" cy="461665"/>
              </a:xfrm>
              <a:prstGeom prst="rect">
                <a:avLst/>
              </a:prstGeom>
              <a:noFill/>
            </p:spPr>
            <p:txBody>
              <a:bodyPr wrap="square" rtlCol="0">
                <a:spAutoFit/>
              </a:bodyPr>
              <a:lstStyle/>
              <a:p>
                <a:r>
                  <a:rPr lang="en-US" sz="1200" dirty="0">
                    <a:solidFill>
                      <a:srgbClr val="C00000"/>
                    </a:solidFill>
                  </a:rPr>
                  <a:t>Authorize access to</a:t>
                </a:r>
              </a:p>
            </p:txBody>
          </p:sp>
          <p:sp>
            <p:nvSpPr>
              <p:cNvPr id="36" name="TextBox 35">
                <a:extLst>
                  <a:ext uri="{FF2B5EF4-FFF2-40B4-BE49-F238E27FC236}">
                    <a16:creationId xmlns:a16="http://schemas.microsoft.com/office/drawing/2014/main" id="{8DA128BD-F2EF-7745-82CE-704552ED0D0A}"/>
                  </a:ext>
                </a:extLst>
              </p:cNvPr>
              <p:cNvSpPr txBox="1"/>
              <p:nvPr/>
            </p:nvSpPr>
            <p:spPr>
              <a:xfrm>
                <a:off x="8724034" y="3847013"/>
                <a:ext cx="1315583" cy="461665"/>
              </a:xfrm>
              <a:prstGeom prst="rect">
                <a:avLst/>
              </a:prstGeom>
              <a:noFill/>
            </p:spPr>
            <p:txBody>
              <a:bodyPr wrap="square" rtlCol="0">
                <a:spAutoFit/>
              </a:bodyPr>
              <a:lstStyle/>
              <a:p>
                <a:r>
                  <a:rPr lang="en-US" sz="1200" dirty="0">
                    <a:solidFill>
                      <a:srgbClr val="C00000"/>
                    </a:solidFill>
                  </a:rPr>
                  <a:t>Control access &amp; flows</a:t>
                </a:r>
              </a:p>
            </p:txBody>
          </p:sp>
          <p:sp>
            <p:nvSpPr>
              <p:cNvPr id="37" name="Rectangle 36">
                <a:extLst>
                  <a:ext uri="{FF2B5EF4-FFF2-40B4-BE49-F238E27FC236}">
                    <a16:creationId xmlns:a16="http://schemas.microsoft.com/office/drawing/2014/main" id="{064CDFFA-A3F2-B048-B363-D2BBE38F966C}"/>
                  </a:ext>
                </a:extLst>
              </p:cNvPr>
              <p:cNvSpPr/>
              <p:nvPr/>
            </p:nvSpPr>
            <p:spPr>
              <a:xfrm>
                <a:off x="4721963" y="2514271"/>
                <a:ext cx="848651" cy="269311"/>
              </a:xfrm>
              <a:prstGeom prst="rect">
                <a:avLst/>
              </a:prstGeom>
              <a:solidFill>
                <a:srgbClr val="C0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ICAM</a:t>
                </a:r>
              </a:p>
            </p:txBody>
          </p:sp>
          <p:sp>
            <p:nvSpPr>
              <p:cNvPr id="39" name="Rectangle 38">
                <a:extLst>
                  <a:ext uri="{FF2B5EF4-FFF2-40B4-BE49-F238E27FC236}">
                    <a16:creationId xmlns:a16="http://schemas.microsoft.com/office/drawing/2014/main" id="{6D22212C-BF5F-834E-A729-18B97EA17784}"/>
                  </a:ext>
                </a:extLst>
              </p:cNvPr>
              <p:cNvSpPr/>
              <p:nvPr/>
            </p:nvSpPr>
            <p:spPr>
              <a:xfrm>
                <a:off x="7360564" y="3099771"/>
                <a:ext cx="1271391" cy="269311"/>
              </a:xfrm>
              <a:prstGeom prst="rect">
                <a:avLst/>
              </a:prstGeom>
              <a:solidFill>
                <a:srgbClr val="C0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PDP/PEP</a:t>
                </a:r>
              </a:p>
            </p:txBody>
          </p:sp>
          <p:sp>
            <p:nvSpPr>
              <p:cNvPr id="40" name="Rectangle 39">
                <a:extLst>
                  <a:ext uri="{FF2B5EF4-FFF2-40B4-BE49-F238E27FC236}">
                    <a16:creationId xmlns:a16="http://schemas.microsoft.com/office/drawing/2014/main" id="{D3B031A7-082F-8A4B-8407-02FA7E5AE3EF}"/>
                  </a:ext>
                </a:extLst>
              </p:cNvPr>
              <p:cNvSpPr/>
              <p:nvPr/>
            </p:nvSpPr>
            <p:spPr>
              <a:xfrm>
                <a:off x="7887838" y="5143210"/>
                <a:ext cx="1548880" cy="269311"/>
              </a:xfrm>
              <a:prstGeom prst="rect">
                <a:avLst/>
              </a:prstGeom>
              <a:solidFill>
                <a:srgbClr val="C0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DTN/</a:t>
                </a:r>
                <a:r>
                  <a:rPr lang="en-US" dirty="0" err="1">
                    <a:solidFill>
                      <a:schemeClr val="bg1"/>
                    </a:solidFill>
                  </a:rPr>
                  <a:t>BPSec</a:t>
                </a:r>
                <a:endParaRPr lang="en-US" dirty="0">
                  <a:solidFill>
                    <a:schemeClr val="bg1"/>
                  </a:solidFill>
                </a:endParaRPr>
              </a:p>
            </p:txBody>
          </p:sp>
          <p:sp>
            <p:nvSpPr>
              <p:cNvPr id="41" name="Rectangle 40">
                <a:extLst>
                  <a:ext uri="{FF2B5EF4-FFF2-40B4-BE49-F238E27FC236}">
                    <a16:creationId xmlns:a16="http://schemas.microsoft.com/office/drawing/2014/main" id="{DD720396-2FE5-194B-8C51-C474A2DF2B4C}"/>
                  </a:ext>
                </a:extLst>
              </p:cNvPr>
              <p:cNvSpPr/>
              <p:nvPr/>
            </p:nvSpPr>
            <p:spPr>
              <a:xfrm>
                <a:off x="5719288" y="4174022"/>
                <a:ext cx="710599" cy="269311"/>
              </a:xfrm>
              <a:prstGeom prst="rect">
                <a:avLst/>
              </a:prstGeom>
              <a:solidFill>
                <a:srgbClr val="C0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IAM</a:t>
                </a:r>
              </a:p>
            </p:txBody>
          </p:sp>
          <p:sp>
            <p:nvSpPr>
              <p:cNvPr id="101" name="Rectangle 100">
                <a:extLst>
                  <a:ext uri="{FF2B5EF4-FFF2-40B4-BE49-F238E27FC236}">
                    <a16:creationId xmlns:a16="http://schemas.microsoft.com/office/drawing/2014/main" id="{611A4AE4-AC27-E84D-922B-1B43CE7FDDF8}"/>
                  </a:ext>
                </a:extLst>
              </p:cNvPr>
              <p:cNvSpPr/>
              <p:nvPr/>
            </p:nvSpPr>
            <p:spPr>
              <a:xfrm>
                <a:off x="9647581" y="2648926"/>
                <a:ext cx="1271391" cy="269311"/>
              </a:xfrm>
              <a:prstGeom prst="rect">
                <a:avLst/>
              </a:prstGeom>
              <a:solidFill>
                <a:srgbClr val="C0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ICGA</a:t>
                </a:r>
              </a:p>
            </p:txBody>
          </p:sp>
          <p:cxnSp>
            <p:nvCxnSpPr>
              <p:cNvPr id="102" name="Straight Arrow Connector 101">
                <a:extLst>
                  <a:ext uri="{FF2B5EF4-FFF2-40B4-BE49-F238E27FC236}">
                    <a16:creationId xmlns:a16="http://schemas.microsoft.com/office/drawing/2014/main" id="{63F89CE9-55F6-D444-8202-E944A3D26A1A}"/>
                  </a:ext>
                </a:extLst>
              </p:cNvPr>
              <p:cNvCxnSpPr>
                <a:cxnSpLocks/>
                <a:stCxn id="101" idx="1"/>
                <a:endCxn id="28" idx="3"/>
              </p:cNvCxnSpPr>
              <p:nvPr/>
            </p:nvCxnSpPr>
            <p:spPr>
              <a:xfrm flipH="1" flipV="1">
                <a:off x="8467041" y="1980867"/>
                <a:ext cx="1180540" cy="802715"/>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D6BD135A-BF44-F647-AFD2-1C21CC05667F}"/>
                  </a:ext>
                </a:extLst>
              </p:cNvPr>
              <p:cNvSpPr txBox="1"/>
              <p:nvPr/>
            </p:nvSpPr>
            <p:spPr>
              <a:xfrm>
                <a:off x="9152868" y="2306592"/>
                <a:ext cx="2030918" cy="276999"/>
              </a:xfrm>
              <a:prstGeom prst="rect">
                <a:avLst/>
              </a:prstGeom>
              <a:noFill/>
            </p:spPr>
            <p:txBody>
              <a:bodyPr wrap="square" rtlCol="0">
                <a:spAutoFit/>
              </a:bodyPr>
              <a:lstStyle/>
              <a:p>
                <a:r>
                  <a:rPr lang="en-US" sz="1200" dirty="0">
                    <a:solidFill>
                      <a:srgbClr val="C00000"/>
                    </a:solidFill>
                  </a:rPr>
                  <a:t>Provide Identity Certificate</a:t>
                </a:r>
              </a:p>
            </p:txBody>
          </p:sp>
          <p:sp>
            <p:nvSpPr>
              <p:cNvPr id="111" name="Rectangle 110">
                <a:extLst>
                  <a:ext uri="{FF2B5EF4-FFF2-40B4-BE49-F238E27FC236}">
                    <a16:creationId xmlns:a16="http://schemas.microsoft.com/office/drawing/2014/main" id="{A56DD5AF-D3CB-4F4A-9213-2FB4306786B3}"/>
                  </a:ext>
                </a:extLst>
              </p:cNvPr>
              <p:cNvSpPr/>
              <p:nvPr/>
            </p:nvSpPr>
            <p:spPr>
              <a:xfrm>
                <a:off x="9647581" y="1525289"/>
                <a:ext cx="1271391" cy="269311"/>
              </a:xfrm>
              <a:prstGeom prst="rect">
                <a:avLst/>
              </a:prstGeom>
              <a:solidFill>
                <a:srgbClr val="C0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Policies</a:t>
                </a:r>
              </a:p>
            </p:txBody>
          </p:sp>
          <p:sp>
            <p:nvSpPr>
              <p:cNvPr id="112" name="TextBox 111">
                <a:extLst>
                  <a:ext uri="{FF2B5EF4-FFF2-40B4-BE49-F238E27FC236}">
                    <a16:creationId xmlns:a16="http://schemas.microsoft.com/office/drawing/2014/main" id="{9B77F2E8-660A-4647-ACD7-0CECD4BC7D6F}"/>
                  </a:ext>
                </a:extLst>
              </p:cNvPr>
              <p:cNvSpPr txBox="1"/>
              <p:nvPr/>
            </p:nvSpPr>
            <p:spPr>
              <a:xfrm>
                <a:off x="9152868" y="1218122"/>
                <a:ext cx="2030918" cy="276999"/>
              </a:xfrm>
              <a:prstGeom prst="rect">
                <a:avLst/>
              </a:prstGeom>
              <a:noFill/>
            </p:spPr>
            <p:txBody>
              <a:bodyPr wrap="square" rtlCol="0">
                <a:spAutoFit/>
              </a:bodyPr>
              <a:lstStyle/>
              <a:p>
                <a:r>
                  <a:rPr lang="en-US" sz="1200" dirty="0">
                    <a:solidFill>
                      <a:srgbClr val="C00000"/>
                    </a:solidFill>
                  </a:rPr>
                  <a:t>Provide Agreed policies</a:t>
                </a:r>
              </a:p>
            </p:txBody>
          </p:sp>
        </p:grpSp>
        <p:cxnSp>
          <p:nvCxnSpPr>
            <p:cNvPr id="113" name="Straight Arrow Connector 112">
              <a:extLst>
                <a:ext uri="{FF2B5EF4-FFF2-40B4-BE49-F238E27FC236}">
                  <a16:creationId xmlns:a16="http://schemas.microsoft.com/office/drawing/2014/main" id="{15963151-93A2-094A-8005-1EA73987F485}"/>
                </a:ext>
              </a:extLst>
            </p:cNvPr>
            <p:cNvCxnSpPr>
              <a:cxnSpLocks/>
              <a:stCxn id="111" idx="1"/>
              <a:endCxn id="28" idx="3"/>
            </p:cNvCxnSpPr>
            <p:nvPr/>
          </p:nvCxnSpPr>
          <p:spPr>
            <a:xfrm flipH="1">
              <a:off x="8467041" y="1659945"/>
              <a:ext cx="1180540" cy="320922"/>
            </a:xfrm>
            <a:prstGeom prst="straightConnector1">
              <a:avLst/>
            </a:prstGeom>
            <a:ln w="1270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grpSp>
      <p:sp>
        <p:nvSpPr>
          <p:cNvPr id="12" name="Date Placeholder 11">
            <a:extLst>
              <a:ext uri="{FF2B5EF4-FFF2-40B4-BE49-F238E27FC236}">
                <a16:creationId xmlns:a16="http://schemas.microsoft.com/office/drawing/2014/main" id="{A96F17AE-5C96-E6DB-9C6C-BD7641D02E7D}"/>
              </a:ext>
            </a:extLst>
          </p:cNvPr>
          <p:cNvSpPr>
            <a:spLocks noGrp="1"/>
          </p:cNvSpPr>
          <p:nvPr>
            <p:ph type="dt" sz="half" idx="2"/>
          </p:nvPr>
        </p:nvSpPr>
        <p:spPr/>
        <p:txBody>
          <a:bodyPr/>
          <a:lstStyle/>
          <a:p>
            <a:fld id="{F54E445D-1FFF-0C40-AABF-D231D547CCC9}" type="datetime3">
              <a:rPr lang="en-US" smtClean="0"/>
              <a:t>8 May 2024</a:t>
            </a:fld>
            <a:endParaRPr lang="en-US"/>
          </a:p>
        </p:txBody>
      </p:sp>
      <p:sp>
        <p:nvSpPr>
          <p:cNvPr id="14" name="Slide Number Placeholder 13">
            <a:extLst>
              <a:ext uri="{FF2B5EF4-FFF2-40B4-BE49-F238E27FC236}">
                <a16:creationId xmlns:a16="http://schemas.microsoft.com/office/drawing/2014/main" id="{E1BEB410-EB2C-36F8-84A4-39005514038E}"/>
              </a:ext>
            </a:extLst>
          </p:cNvPr>
          <p:cNvSpPr>
            <a:spLocks noGrp="1"/>
          </p:cNvSpPr>
          <p:nvPr>
            <p:ph type="sldNum" sz="quarter" idx="4"/>
          </p:nvPr>
        </p:nvSpPr>
        <p:spPr/>
        <p:txBody>
          <a:bodyPr/>
          <a:lstStyle/>
          <a:p>
            <a:r>
              <a:rPr lang="en-US"/>
              <a:t>SEA - </a:t>
            </a:r>
            <a:fld id="{1B5D8CFD-37D9-8A41-B2FC-209452CD0164}" type="slidenum">
              <a:rPr lang="en-US" smtClean="0"/>
              <a:t>31</a:t>
            </a:fld>
            <a:endParaRPr lang="en-US" dirty="0"/>
          </a:p>
        </p:txBody>
      </p:sp>
    </p:spTree>
    <p:extLst>
      <p:ext uri="{BB962C8B-B14F-4D97-AF65-F5344CB8AC3E}">
        <p14:creationId xmlns:p14="http://schemas.microsoft.com/office/powerpoint/2010/main" val="2916250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CCSDS Implementation - IGCA</a:t>
            </a:r>
          </a:p>
        </p:txBody>
      </p:sp>
      <p:pic>
        <p:nvPicPr>
          <p:cNvPr id="7" name="Content Placeholder 6">
            <a:extLst>
              <a:ext uri="{FF2B5EF4-FFF2-40B4-BE49-F238E27FC236}">
                <a16:creationId xmlns:a16="http://schemas.microsoft.com/office/drawing/2014/main" id="{AA42E1B6-A9F5-ED8E-46F8-64B6933BCEB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55500" y="817460"/>
            <a:ext cx="7681000" cy="5555802"/>
          </a:xfrm>
        </p:spPr>
      </p:pic>
      <p:sp>
        <p:nvSpPr>
          <p:cNvPr id="8" name="TextBox 7">
            <a:extLst>
              <a:ext uri="{FF2B5EF4-FFF2-40B4-BE49-F238E27FC236}">
                <a16:creationId xmlns:a16="http://schemas.microsoft.com/office/drawing/2014/main" id="{2A6FEC1A-95A4-AC2D-EB8E-EAB72CA355D2}"/>
              </a:ext>
            </a:extLst>
          </p:cNvPr>
          <p:cNvSpPr txBox="1"/>
          <p:nvPr/>
        </p:nvSpPr>
        <p:spPr>
          <a:xfrm>
            <a:off x="503468" y="2084825"/>
            <a:ext cx="1763068" cy="461665"/>
          </a:xfrm>
          <a:prstGeom prst="rect">
            <a:avLst/>
          </a:prstGeom>
          <a:noFill/>
        </p:spPr>
        <p:txBody>
          <a:bodyPr wrap="square" rtlCol="0">
            <a:spAutoFit/>
          </a:bodyPr>
          <a:lstStyle/>
          <a:p>
            <a:r>
              <a:rPr lang="en-US" sz="1200" dirty="0">
                <a:solidFill>
                  <a:srgbClr val="C00000"/>
                </a:solidFill>
              </a:rPr>
              <a:t>IGCA Draft WP</a:t>
            </a:r>
          </a:p>
          <a:p>
            <a:r>
              <a:rPr lang="en-US" sz="1200" dirty="0">
                <a:solidFill>
                  <a:srgbClr val="C00000"/>
                </a:solidFill>
              </a:rPr>
              <a:t>June 2022</a:t>
            </a:r>
          </a:p>
        </p:txBody>
      </p:sp>
      <p:sp>
        <p:nvSpPr>
          <p:cNvPr id="3" name="Date Placeholder 2">
            <a:extLst>
              <a:ext uri="{FF2B5EF4-FFF2-40B4-BE49-F238E27FC236}">
                <a16:creationId xmlns:a16="http://schemas.microsoft.com/office/drawing/2014/main" id="{B3243CD1-EEA1-17EB-64C6-BACEBEEE5481}"/>
              </a:ext>
            </a:extLst>
          </p:cNvPr>
          <p:cNvSpPr>
            <a:spLocks noGrp="1"/>
          </p:cNvSpPr>
          <p:nvPr>
            <p:ph type="dt" sz="half" idx="2"/>
          </p:nvPr>
        </p:nvSpPr>
        <p:spPr/>
        <p:txBody>
          <a:bodyPr/>
          <a:lstStyle/>
          <a:p>
            <a:fld id="{D477EDC6-064C-CB44-9F3D-5AFFE61B4E0D}" type="datetime3">
              <a:rPr lang="en-US" smtClean="0"/>
              <a:t>8 May 2024</a:t>
            </a:fld>
            <a:endParaRPr lang="en-US"/>
          </a:p>
        </p:txBody>
      </p:sp>
      <p:sp>
        <p:nvSpPr>
          <p:cNvPr id="4" name="Slide Number Placeholder 3">
            <a:extLst>
              <a:ext uri="{FF2B5EF4-FFF2-40B4-BE49-F238E27FC236}">
                <a16:creationId xmlns:a16="http://schemas.microsoft.com/office/drawing/2014/main" id="{8D3173BA-4DE6-7BB3-4FAB-26F330567C57}"/>
              </a:ext>
            </a:extLst>
          </p:cNvPr>
          <p:cNvSpPr>
            <a:spLocks noGrp="1"/>
          </p:cNvSpPr>
          <p:nvPr>
            <p:ph type="sldNum" sz="quarter" idx="4"/>
          </p:nvPr>
        </p:nvSpPr>
        <p:spPr/>
        <p:txBody>
          <a:bodyPr/>
          <a:lstStyle/>
          <a:p>
            <a:r>
              <a:rPr lang="en-US"/>
              <a:t>SEA - </a:t>
            </a:r>
            <a:fld id="{1B5D8CFD-37D9-8A41-B2FC-209452CD0164}" type="slidenum">
              <a:rPr lang="en-US" smtClean="0"/>
              <a:t>32</a:t>
            </a:fld>
            <a:endParaRPr lang="en-US" dirty="0"/>
          </a:p>
        </p:txBody>
      </p:sp>
    </p:spTree>
    <p:extLst>
      <p:ext uri="{BB962C8B-B14F-4D97-AF65-F5344CB8AC3E}">
        <p14:creationId xmlns:p14="http://schemas.microsoft.com/office/powerpoint/2010/main" val="126054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Related Activities</a:t>
            </a:r>
          </a:p>
        </p:txBody>
      </p:sp>
      <p:sp>
        <p:nvSpPr>
          <p:cNvPr id="3" name="Content Placeholder 2"/>
          <p:cNvSpPr>
            <a:spLocks noGrp="1"/>
          </p:cNvSpPr>
          <p:nvPr>
            <p:ph idx="1"/>
          </p:nvPr>
        </p:nvSpPr>
        <p:spPr>
          <a:xfrm>
            <a:off x="796110" y="846137"/>
            <a:ext cx="10561375" cy="5287963"/>
          </a:xfrm>
        </p:spPr>
        <p:txBody>
          <a:bodyPr/>
          <a:lstStyle/>
          <a:p>
            <a:pPr marL="0" indent="0">
              <a:buNone/>
            </a:pPr>
            <a:endParaRPr lang="en-US" sz="2000" dirty="0"/>
          </a:p>
          <a:p>
            <a:r>
              <a:rPr lang="en-US" sz="2000" dirty="0"/>
              <a:t>ISO TC20/SC14 requested shared use of the SANA on-line terminology set and already plans to use RASDS and CCSDS terms where applicable</a:t>
            </a:r>
          </a:p>
          <a:p>
            <a:pPr lvl="1"/>
            <a:r>
              <a:rPr lang="en-US" sz="1800" dirty="0"/>
              <a:t>This is to be a joint / collaborative effort with them</a:t>
            </a:r>
          </a:p>
          <a:p>
            <a:pPr lvl="1"/>
            <a:r>
              <a:rPr lang="en-US" sz="1800" dirty="0"/>
              <a:t>SC14 also has an information management and control issue, similar to what the CMC has identified</a:t>
            </a:r>
          </a:p>
          <a:p>
            <a:pPr lvl="1"/>
            <a:r>
              <a:rPr lang="en-US" sz="1800" dirty="0"/>
              <a:t>Handled in the context of the formal liaison relationship between CCSDS and SC14 </a:t>
            </a:r>
          </a:p>
          <a:p>
            <a:pPr lvl="1"/>
            <a:r>
              <a:rPr lang="en-US" sz="1800" dirty="0"/>
              <a:t>The ISO Secretariat raised some potential road-blocks re use of “ISO terms” in a non-ISO context, but this has been resolved</a:t>
            </a:r>
          </a:p>
          <a:p>
            <a:pPr lvl="1"/>
            <a:r>
              <a:rPr lang="en-US" sz="1800" dirty="0"/>
              <a:t>Joint meeting with SANA has led to a plan to prototype the extended registry as a Beta </a:t>
            </a:r>
          </a:p>
          <a:p>
            <a:pPr lvl="1"/>
            <a:endParaRPr lang="en-US" sz="1800" dirty="0"/>
          </a:p>
          <a:p>
            <a:endParaRPr lang="en-US" sz="2000" dirty="0"/>
          </a:p>
          <a:p>
            <a:r>
              <a:rPr lang="en-US" sz="2000" dirty="0"/>
              <a:t>ECSS / ES is also moving toward a data repository for their requirements</a:t>
            </a:r>
          </a:p>
          <a:p>
            <a:pPr lvl="1"/>
            <a:r>
              <a:rPr lang="en-US" sz="1800" dirty="0"/>
              <a:t>ECSS data repository provides a representation of the current library of documents</a:t>
            </a:r>
          </a:p>
          <a:p>
            <a:pPr lvl="1"/>
            <a:r>
              <a:rPr lang="en-US" sz="1800" dirty="0"/>
              <a:t>Repository provides for presentation in a number of forms, i.e. output to Word, database, other tools</a:t>
            </a:r>
          </a:p>
          <a:p>
            <a:pPr lvl="1"/>
            <a:r>
              <a:rPr lang="en-US" sz="1800" dirty="0"/>
              <a:t>There has been no progress on ECCS collaboration</a:t>
            </a:r>
            <a:endParaRPr lang="en-US" sz="1800" dirty="0">
              <a:solidFill>
                <a:srgbClr val="FF0000"/>
              </a:solidFill>
            </a:endParaRPr>
          </a:p>
        </p:txBody>
      </p:sp>
      <p:sp>
        <p:nvSpPr>
          <p:cNvPr id="4" name="Date Placeholder 3">
            <a:extLst>
              <a:ext uri="{FF2B5EF4-FFF2-40B4-BE49-F238E27FC236}">
                <a16:creationId xmlns:a16="http://schemas.microsoft.com/office/drawing/2014/main" id="{86A3E6FF-A09F-E329-1E47-A3AEB26E36B1}"/>
              </a:ext>
            </a:extLst>
          </p:cNvPr>
          <p:cNvSpPr>
            <a:spLocks noGrp="1"/>
          </p:cNvSpPr>
          <p:nvPr>
            <p:ph type="dt" sz="half" idx="2"/>
          </p:nvPr>
        </p:nvSpPr>
        <p:spPr/>
        <p:txBody>
          <a:bodyPr/>
          <a:lstStyle/>
          <a:p>
            <a:fld id="{B7D0ED23-994B-7740-91E4-ADAC5496F066}" type="datetime3">
              <a:rPr lang="en-US" smtClean="0"/>
              <a:t>8 May 2024</a:t>
            </a:fld>
            <a:endParaRPr lang="en-US"/>
          </a:p>
        </p:txBody>
      </p:sp>
      <p:sp>
        <p:nvSpPr>
          <p:cNvPr id="5" name="Slide Number Placeholder 4">
            <a:extLst>
              <a:ext uri="{FF2B5EF4-FFF2-40B4-BE49-F238E27FC236}">
                <a16:creationId xmlns:a16="http://schemas.microsoft.com/office/drawing/2014/main" id="{F1EB61BB-3A4F-50DF-AD3F-0BA0BB733E7F}"/>
              </a:ext>
            </a:extLst>
          </p:cNvPr>
          <p:cNvSpPr>
            <a:spLocks noGrp="1"/>
          </p:cNvSpPr>
          <p:nvPr>
            <p:ph type="sldNum" sz="quarter" idx="4"/>
          </p:nvPr>
        </p:nvSpPr>
        <p:spPr/>
        <p:txBody>
          <a:bodyPr/>
          <a:lstStyle/>
          <a:p>
            <a:r>
              <a:rPr lang="en-US"/>
              <a:t>SEA - </a:t>
            </a:r>
            <a:fld id="{1B5D8CFD-37D9-8A41-B2FC-209452CD0164}" type="slidenum">
              <a:rPr lang="en-US" smtClean="0"/>
              <a:t>33</a:t>
            </a:fld>
            <a:endParaRPr lang="en-US" dirty="0"/>
          </a:p>
        </p:txBody>
      </p:sp>
    </p:spTree>
    <p:extLst>
      <p:ext uri="{BB962C8B-B14F-4D97-AF65-F5344CB8AC3E}">
        <p14:creationId xmlns:p14="http://schemas.microsoft.com/office/powerpoint/2010/main" val="38775833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DB723-24E1-4DFF-8331-405FF3EB4C3E}"/>
              </a:ext>
            </a:extLst>
          </p:cNvPr>
          <p:cNvSpPr>
            <a:spLocks noGrp="1"/>
          </p:cNvSpPr>
          <p:nvPr>
            <p:ph type="title"/>
          </p:nvPr>
        </p:nvSpPr>
        <p:spPr/>
        <p:txBody>
          <a:bodyPr/>
          <a:lstStyle/>
          <a:p>
            <a:r>
              <a:rPr lang="en-US" dirty="0"/>
              <a:t>Harmonizing the Terminology is a lot of work, right?</a:t>
            </a:r>
          </a:p>
        </p:txBody>
      </p:sp>
      <p:sp>
        <p:nvSpPr>
          <p:cNvPr id="3" name="Content Placeholder 2">
            <a:extLst>
              <a:ext uri="{FF2B5EF4-FFF2-40B4-BE49-F238E27FC236}">
                <a16:creationId xmlns:a16="http://schemas.microsoft.com/office/drawing/2014/main" id="{AC336902-F41F-453E-957A-8D285E05F9B5}"/>
              </a:ext>
            </a:extLst>
          </p:cNvPr>
          <p:cNvSpPr>
            <a:spLocks noGrp="1"/>
          </p:cNvSpPr>
          <p:nvPr>
            <p:ph idx="1"/>
          </p:nvPr>
        </p:nvSpPr>
        <p:spPr>
          <a:xfrm>
            <a:off x="609600" y="1163105"/>
            <a:ext cx="10972800" cy="4992650"/>
          </a:xfrm>
        </p:spPr>
        <p:txBody>
          <a:bodyPr/>
          <a:lstStyle/>
          <a:p>
            <a:r>
              <a:rPr lang="en-US" dirty="0"/>
              <a:t>Yes, it will be much work.</a:t>
            </a:r>
          </a:p>
          <a:p>
            <a:r>
              <a:rPr lang="en-US" dirty="0"/>
              <a:t>But help is available - - the Ukrainian delegation to TC20/SC14 has “an exquisite capability to identify/flag duplicative/contradictory terms and definitions across all ISO standards”.</a:t>
            </a:r>
          </a:p>
          <a:p>
            <a:pPr lvl="1"/>
            <a:r>
              <a:rPr lang="en-US" dirty="0"/>
              <a:t>Used to some extend in SC14 to harmonize terms, but much work to be done.</a:t>
            </a:r>
          </a:p>
          <a:p>
            <a:pPr lvl="1"/>
            <a:r>
              <a:rPr lang="en-US" dirty="0"/>
              <a:t>Reference: ISO/TC 20 N3925: “ISO TC 20 report to ISO/TC 37 “Language and Terminology”, September 2020.</a:t>
            </a:r>
          </a:p>
          <a:p>
            <a:endParaRPr lang="en-US" dirty="0"/>
          </a:p>
          <a:p>
            <a:r>
              <a:rPr lang="en-US" dirty="0"/>
              <a:t>Proposal to adjust CCSDS Terminology registry attributes</a:t>
            </a:r>
          </a:p>
          <a:p>
            <a:pPr lvl="1"/>
            <a:r>
              <a:rPr lang="en-US" dirty="0"/>
              <a:t>Add references for ISO TC20/SC14 standards as well as CCSDS</a:t>
            </a:r>
          </a:p>
          <a:p>
            <a:pPr lvl="1"/>
            <a:r>
              <a:rPr lang="en-US" dirty="0"/>
              <a:t>Associate a “Domain” with each set of standards (CCSDS Area or ISO “WG”)</a:t>
            </a:r>
          </a:p>
          <a:p>
            <a:pPr lvl="1"/>
            <a:r>
              <a:rPr lang="en-US" dirty="0"/>
              <a:t>Allow each Domain to identify its “Preferred” definitions</a:t>
            </a:r>
          </a:p>
          <a:p>
            <a:pPr lvl="1"/>
            <a:r>
              <a:rPr lang="en-US" dirty="0"/>
              <a:t>WG may adopt these preferred terms, or not, when they revise their documents</a:t>
            </a:r>
          </a:p>
        </p:txBody>
      </p:sp>
      <p:sp>
        <p:nvSpPr>
          <p:cNvPr id="4" name="Date Placeholder 3">
            <a:extLst>
              <a:ext uri="{FF2B5EF4-FFF2-40B4-BE49-F238E27FC236}">
                <a16:creationId xmlns:a16="http://schemas.microsoft.com/office/drawing/2014/main" id="{22521A42-A427-E57B-F5CF-247A52441FE2}"/>
              </a:ext>
            </a:extLst>
          </p:cNvPr>
          <p:cNvSpPr>
            <a:spLocks noGrp="1"/>
          </p:cNvSpPr>
          <p:nvPr>
            <p:ph type="dt" sz="half" idx="2"/>
          </p:nvPr>
        </p:nvSpPr>
        <p:spPr/>
        <p:txBody>
          <a:bodyPr/>
          <a:lstStyle/>
          <a:p>
            <a:fld id="{A307DF7F-B740-6B46-8B48-0F9A35F5EB45}" type="datetime3">
              <a:rPr lang="en-US" smtClean="0"/>
              <a:t>8 May 2024</a:t>
            </a:fld>
            <a:endParaRPr lang="en-US"/>
          </a:p>
        </p:txBody>
      </p:sp>
      <p:sp>
        <p:nvSpPr>
          <p:cNvPr id="5" name="Slide Number Placeholder 4">
            <a:extLst>
              <a:ext uri="{FF2B5EF4-FFF2-40B4-BE49-F238E27FC236}">
                <a16:creationId xmlns:a16="http://schemas.microsoft.com/office/drawing/2014/main" id="{4D2D8E31-95A1-5597-9DFA-4054293FD1C2}"/>
              </a:ext>
            </a:extLst>
          </p:cNvPr>
          <p:cNvSpPr>
            <a:spLocks noGrp="1"/>
          </p:cNvSpPr>
          <p:nvPr>
            <p:ph type="sldNum" sz="quarter" idx="4"/>
          </p:nvPr>
        </p:nvSpPr>
        <p:spPr/>
        <p:txBody>
          <a:bodyPr/>
          <a:lstStyle/>
          <a:p>
            <a:r>
              <a:rPr lang="en-US"/>
              <a:t>SEA - </a:t>
            </a:r>
            <a:fld id="{1B5D8CFD-37D9-8A41-B2FC-209452CD0164}" type="slidenum">
              <a:rPr lang="en-US" smtClean="0"/>
              <a:t>34</a:t>
            </a:fld>
            <a:endParaRPr lang="en-US" dirty="0"/>
          </a:p>
        </p:txBody>
      </p:sp>
    </p:spTree>
    <p:extLst>
      <p:ext uri="{BB962C8B-B14F-4D97-AF65-F5344CB8AC3E}">
        <p14:creationId xmlns:p14="http://schemas.microsoft.com/office/powerpoint/2010/main" val="3707921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1599546-AC6A-0446-9A3C-1FF8F3A47C1C}"/>
              </a:ext>
            </a:extLst>
          </p:cNvPr>
          <p:cNvSpPr>
            <a:spLocks noGrp="1"/>
          </p:cNvSpPr>
          <p:nvPr>
            <p:ph type="title"/>
          </p:nvPr>
        </p:nvSpPr>
        <p:spPr>
          <a:noFill/>
        </p:spPr>
        <p:txBody>
          <a:bodyPr vert="horz" wrap="square" lIns="91440" tIns="45720" rIns="91440" bIns="45720" numCol="1" anchor="t" anchorCtr="0" compatLnSpc="1">
            <a:prstTxWarp prst="textNoShape">
              <a:avLst/>
            </a:prstTxWarp>
          </a:bodyPr>
          <a:lstStyle/>
          <a:p>
            <a:r>
              <a:rPr lang="en-US" sz="2400" kern="1200" dirty="0">
                <a:solidFill>
                  <a:srgbClr val="0099A6"/>
                </a:solidFill>
                <a:latin typeface="Arial" charset="0"/>
                <a:ea typeface="+mn-ea"/>
                <a:cs typeface="+mn-cs"/>
              </a:rPr>
              <a:t>Delta-DOR Architecture</a:t>
            </a:r>
            <a:br>
              <a:rPr lang="en-US" sz="2400" kern="1200" dirty="0">
                <a:solidFill>
                  <a:srgbClr val="0099A6"/>
                </a:solidFill>
                <a:latin typeface="Arial" charset="0"/>
                <a:ea typeface="+mn-ea"/>
                <a:cs typeface="+mn-cs"/>
              </a:rPr>
            </a:br>
            <a:r>
              <a:rPr lang="en-US" sz="2400" kern="1200" dirty="0">
                <a:solidFill>
                  <a:srgbClr val="0099A6"/>
                </a:solidFill>
                <a:latin typeface="Arial" charset="0"/>
                <a:ea typeface="+mn-ea"/>
                <a:cs typeface="+mn-cs"/>
              </a:rPr>
              <a:t>New features </a:t>
            </a:r>
          </a:p>
        </p:txBody>
      </p:sp>
      <p:pic>
        <p:nvPicPr>
          <p:cNvPr id="7" name="Content Placeholder 6">
            <a:extLst>
              <a:ext uri="{FF2B5EF4-FFF2-40B4-BE49-F238E27FC236}">
                <a16:creationId xmlns:a16="http://schemas.microsoft.com/office/drawing/2014/main" id="{2013954D-0F14-C84C-B8D3-328FA5F0F66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2285" y="1127057"/>
            <a:ext cx="6759339" cy="5106158"/>
          </a:xfrm>
        </p:spPr>
      </p:pic>
      <p:sp>
        <p:nvSpPr>
          <p:cNvPr id="8" name="TextBox 7">
            <a:extLst>
              <a:ext uri="{FF2B5EF4-FFF2-40B4-BE49-F238E27FC236}">
                <a16:creationId xmlns:a16="http://schemas.microsoft.com/office/drawing/2014/main" id="{F6F8C2CE-791E-1B4E-A8EB-CBC4A2665FFB}"/>
              </a:ext>
            </a:extLst>
          </p:cNvPr>
          <p:cNvSpPr txBox="1"/>
          <p:nvPr/>
        </p:nvSpPr>
        <p:spPr>
          <a:xfrm>
            <a:off x="872920" y="3037224"/>
            <a:ext cx="1728225" cy="584775"/>
          </a:xfrm>
          <a:prstGeom prst="rect">
            <a:avLst/>
          </a:prstGeom>
          <a:noFill/>
        </p:spPr>
        <p:txBody>
          <a:bodyPr wrap="square" rtlCol="0">
            <a:spAutoFit/>
          </a:bodyPr>
          <a:lstStyle/>
          <a:p>
            <a:r>
              <a:rPr lang="en-US" dirty="0">
                <a:solidFill>
                  <a:srgbClr val="FF0000"/>
                </a:solidFill>
              </a:rPr>
              <a:t>New PN DOR Signal formats</a:t>
            </a:r>
          </a:p>
        </p:txBody>
      </p:sp>
      <p:sp>
        <p:nvSpPr>
          <p:cNvPr id="9" name="TextBox 8">
            <a:extLst>
              <a:ext uri="{FF2B5EF4-FFF2-40B4-BE49-F238E27FC236}">
                <a16:creationId xmlns:a16="http://schemas.microsoft.com/office/drawing/2014/main" id="{9455EEA0-FCAA-954A-AD23-D7BACFF55DBE}"/>
              </a:ext>
            </a:extLst>
          </p:cNvPr>
          <p:cNvSpPr txBox="1"/>
          <p:nvPr/>
        </p:nvSpPr>
        <p:spPr>
          <a:xfrm>
            <a:off x="1014060" y="1024314"/>
            <a:ext cx="1728225" cy="584775"/>
          </a:xfrm>
          <a:prstGeom prst="rect">
            <a:avLst/>
          </a:prstGeom>
          <a:noFill/>
        </p:spPr>
        <p:txBody>
          <a:bodyPr wrap="square" rtlCol="0">
            <a:spAutoFit/>
          </a:bodyPr>
          <a:lstStyle/>
          <a:p>
            <a:r>
              <a:rPr lang="en-US" dirty="0">
                <a:solidFill>
                  <a:srgbClr val="FF0000"/>
                </a:solidFill>
              </a:rPr>
              <a:t>New Ka Band Quasar catalog</a:t>
            </a:r>
          </a:p>
        </p:txBody>
      </p:sp>
      <p:sp>
        <p:nvSpPr>
          <p:cNvPr id="10" name="TextBox 9">
            <a:extLst>
              <a:ext uri="{FF2B5EF4-FFF2-40B4-BE49-F238E27FC236}">
                <a16:creationId xmlns:a16="http://schemas.microsoft.com/office/drawing/2014/main" id="{5815384F-78EC-DA44-B08B-77825380F160}"/>
              </a:ext>
            </a:extLst>
          </p:cNvPr>
          <p:cNvSpPr txBox="1"/>
          <p:nvPr/>
        </p:nvSpPr>
        <p:spPr>
          <a:xfrm>
            <a:off x="6403240" y="1127057"/>
            <a:ext cx="2112275" cy="830997"/>
          </a:xfrm>
          <a:prstGeom prst="rect">
            <a:avLst/>
          </a:prstGeom>
          <a:noFill/>
        </p:spPr>
        <p:txBody>
          <a:bodyPr wrap="square" rtlCol="0">
            <a:spAutoFit/>
          </a:bodyPr>
          <a:lstStyle/>
          <a:p>
            <a:r>
              <a:rPr lang="en-US" dirty="0">
                <a:solidFill>
                  <a:srgbClr val="FF0000"/>
                </a:solidFill>
              </a:rPr>
              <a:t>Revisions to RDF Data Exchange format</a:t>
            </a:r>
          </a:p>
        </p:txBody>
      </p:sp>
      <p:sp>
        <p:nvSpPr>
          <p:cNvPr id="11" name="Right Arrow 10">
            <a:extLst>
              <a:ext uri="{FF2B5EF4-FFF2-40B4-BE49-F238E27FC236}">
                <a16:creationId xmlns:a16="http://schemas.microsoft.com/office/drawing/2014/main" id="{2255C9C6-52C4-CD47-95D2-26B42DD646CC}"/>
              </a:ext>
            </a:extLst>
          </p:cNvPr>
          <p:cNvSpPr/>
          <p:nvPr/>
        </p:nvSpPr>
        <p:spPr bwMode="auto">
          <a:xfrm>
            <a:off x="2601145" y="1220688"/>
            <a:ext cx="499265" cy="192025"/>
          </a:xfrm>
          <a:prstGeom prst="righ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
        <p:nvSpPr>
          <p:cNvPr id="12" name="Right Arrow 11">
            <a:extLst>
              <a:ext uri="{FF2B5EF4-FFF2-40B4-BE49-F238E27FC236}">
                <a16:creationId xmlns:a16="http://schemas.microsoft.com/office/drawing/2014/main" id="{A5834946-0F7F-0D45-9576-8ABBADECDED3}"/>
              </a:ext>
            </a:extLst>
          </p:cNvPr>
          <p:cNvSpPr/>
          <p:nvPr/>
        </p:nvSpPr>
        <p:spPr bwMode="auto">
          <a:xfrm>
            <a:off x="2558490" y="3233598"/>
            <a:ext cx="499265" cy="192025"/>
          </a:xfrm>
          <a:prstGeom prst="righ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
        <p:nvSpPr>
          <p:cNvPr id="13" name="Right Arrow 12">
            <a:extLst>
              <a:ext uri="{FF2B5EF4-FFF2-40B4-BE49-F238E27FC236}">
                <a16:creationId xmlns:a16="http://schemas.microsoft.com/office/drawing/2014/main" id="{DA491533-8877-DA47-A4F1-CD8410BAAC0E}"/>
              </a:ext>
            </a:extLst>
          </p:cNvPr>
          <p:cNvSpPr/>
          <p:nvPr/>
        </p:nvSpPr>
        <p:spPr bwMode="auto">
          <a:xfrm rot="6395797">
            <a:off x="6508948" y="2128699"/>
            <a:ext cx="499265" cy="192025"/>
          </a:xfrm>
          <a:prstGeom prst="righ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
        <p:nvSpPr>
          <p:cNvPr id="14" name="Right Arrow 13">
            <a:extLst>
              <a:ext uri="{FF2B5EF4-FFF2-40B4-BE49-F238E27FC236}">
                <a16:creationId xmlns:a16="http://schemas.microsoft.com/office/drawing/2014/main" id="{8EC18565-2F6D-FA4A-831E-A5116D8FB324}"/>
              </a:ext>
            </a:extLst>
          </p:cNvPr>
          <p:cNvSpPr/>
          <p:nvPr/>
        </p:nvSpPr>
        <p:spPr bwMode="auto">
          <a:xfrm rot="8232794">
            <a:off x="10043958" y="4363601"/>
            <a:ext cx="499265" cy="192025"/>
          </a:xfrm>
          <a:prstGeom prst="rightArrow">
            <a:avLst/>
          </a:prstGeom>
          <a:solidFill>
            <a:srgbClr val="FF0000"/>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charset="0"/>
            </a:endParaRPr>
          </a:p>
        </p:txBody>
      </p:sp>
      <p:sp>
        <p:nvSpPr>
          <p:cNvPr id="15" name="TextBox 14">
            <a:extLst>
              <a:ext uri="{FF2B5EF4-FFF2-40B4-BE49-F238E27FC236}">
                <a16:creationId xmlns:a16="http://schemas.microsoft.com/office/drawing/2014/main" id="{0184FC35-B38F-7646-91FA-8B75FD62252E}"/>
              </a:ext>
            </a:extLst>
          </p:cNvPr>
          <p:cNvSpPr txBox="1"/>
          <p:nvPr/>
        </p:nvSpPr>
        <p:spPr>
          <a:xfrm>
            <a:off x="9924671" y="3381580"/>
            <a:ext cx="1791458" cy="830997"/>
          </a:xfrm>
          <a:prstGeom prst="rect">
            <a:avLst/>
          </a:prstGeom>
          <a:noFill/>
        </p:spPr>
        <p:txBody>
          <a:bodyPr wrap="square" rtlCol="0">
            <a:spAutoFit/>
          </a:bodyPr>
          <a:lstStyle/>
          <a:p>
            <a:r>
              <a:rPr lang="en-US" dirty="0">
                <a:solidFill>
                  <a:srgbClr val="FF0000"/>
                </a:solidFill>
              </a:rPr>
              <a:t>Revisions to D-DOR Arch &amp; Ops documents</a:t>
            </a:r>
          </a:p>
        </p:txBody>
      </p:sp>
      <p:sp>
        <p:nvSpPr>
          <p:cNvPr id="2" name="Date Placeholder 1">
            <a:extLst>
              <a:ext uri="{FF2B5EF4-FFF2-40B4-BE49-F238E27FC236}">
                <a16:creationId xmlns:a16="http://schemas.microsoft.com/office/drawing/2014/main" id="{457A346D-1A64-D121-D051-EB6FE51AD414}"/>
              </a:ext>
            </a:extLst>
          </p:cNvPr>
          <p:cNvSpPr>
            <a:spLocks noGrp="1"/>
          </p:cNvSpPr>
          <p:nvPr>
            <p:ph type="dt" sz="half" idx="2"/>
          </p:nvPr>
        </p:nvSpPr>
        <p:spPr/>
        <p:txBody>
          <a:bodyPr/>
          <a:lstStyle/>
          <a:p>
            <a:fld id="{93DBA090-665A-AB4E-8F44-317BB6171984}" type="datetime3">
              <a:rPr lang="en-US" smtClean="0"/>
              <a:t>8 May 2024</a:t>
            </a:fld>
            <a:endParaRPr lang="en-US"/>
          </a:p>
        </p:txBody>
      </p:sp>
      <p:sp>
        <p:nvSpPr>
          <p:cNvPr id="3" name="Slide Number Placeholder 2">
            <a:extLst>
              <a:ext uri="{FF2B5EF4-FFF2-40B4-BE49-F238E27FC236}">
                <a16:creationId xmlns:a16="http://schemas.microsoft.com/office/drawing/2014/main" id="{8A840A84-C139-985B-D52B-180C4129F4A4}"/>
              </a:ext>
            </a:extLst>
          </p:cNvPr>
          <p:cNvSpPr>
            <a:spLocks noGrp="1"/>
          </p:cNvSpPr>
          <p:nvPr>
            <p:ph type="sldNum" sz="quarter" idx="4"/>
          </p:nvPr>
        </p:nvSpPr>
        <p:spPr/>
        <p:txBody>
          <a:bodyPr/>
          <a:lstStyle/>
          <a:p>
            <a:r>
              <a:rPr lang="en-US"/>
              <a:t>SEA - </a:t>
            </a:r>
            <a:fld id="{1B5D8CFD-37D9-8A41-B2FC-209452CD0164}" type="slidenum">
              <a:rPr lang="en-US" smtClean="0"/>
              <a:t>35</a:t>
            </a:fld>
            <a:endParaRPr lang="en-US" dirty="0"/>
          </a:p>
        </p:txBody>
      </p:sp>
    </p:spTree>
    <p:extLst>
      <p:ext uri="{BB962C8B-B14F-4D97-AF65-F5344CB8AC3E}">
        <p14:creationId xmlns:p14="http://schemas.microsoft.com/office/powerpoint/2010/main" val="614836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 name="PlaceHolder 1"/>
          <p:cNvSpPr>
            <a:spLocks noGrp="1"/>
          </p:cNvSpPr>
          <p:nvPr>
            <p:ph type="title"/>
          </p:nvPr>
        </p:nvSpPr>
        <p:spPr>
          <a:xfrm>
            <a:off x="2814632" y="-225996"/>
            <a:ext cx="6562735" cy="1143702"/>
          </a:xfrm>
          <a:prstGeom prst="rect">
            <a:avLst/>
          </a:prstGeom>
          <a:noFill/>
          <a:ln w="0">
            <a:noFill/>
          </a:ln>
        </p:spPr>
        <p:txBody>
          <a:bodyPr vert="horz" lIns="0" tIns="0" rIns="0" bIns="0" anchor="ctr">
            <a:noAutofit/>
          </a:bodyPr>
          <a:lstStyle/>
          <a:p>
            <a:pPr>
              <a:tabLst>
                <a:tab pos="0" algn="l"/>
                <a:tab pos="407260" algn="l"/>
                <a:tab pos="814847" algn="l"/>
                <a:tab pos="1222434" algn="l"/>
                <a:tab pos="1630021" algn="l"/>
                <a:tab pos="2037607" algn="l"/>
                <a:tab pos="2445194" algn="l"/>
                <a:tab pos="2852781" algn="l"/>
                <a:tab pos="3260368" algn="l"/>
                <a:tab pos="3667955" algn="l"/>
                <a:tab pos="4075542" algn="l"/>
                <a:tab pos="4483128" algn="l"/>
                <a:tab pos="4890715" algn="l"/>
                <a:tab pos="5298302" algn="l"/>
                <a:tab pos="5705889" algn="l"/>
                <a:tab pos="6113476" algn="l"/>
                <a:tab pos="6521062" algn="l"/>
                <a:tab pos="6928649" algn="l"/>
                <a:tab pos="7336236" algn="l"/>
                <a:tab pos="7743823" algn="l"/>
                <a:tab pos="8151410" algn="l"/>
              </a:tabLst>
            </a:pPr>
            <a:r>
              <a:rPr lang="en-US" sz="3200" spc="-1" dirty="0">
                <a:solidFill>
                  <a:srgbClr val="0099A6"/>
                </a:solidFill>
                <a:latin typeface="Arial"/>
              </a:rPr>
              <a:t>SANA Authorization framework</a:t>
            </a:r>
          </a:p>
        </p:txBody>
      </p:sp>
      <p:sp>
        <p:nvSpPr>
          <p:cNvPr id="230" name="Text Box 1"/>
          <p:cNvSpPr/>
          <p:nvPr/>
        </p:nvSpPr>
        <p:spPr>
          <a:xfrm>
            <a:off x="4372652" y="0"/>
            <a:ext cx="7271099" cy="4220791"/>
          </a:xfrm>
          <a:prstGeom prst="rect">
            <a:avLst/>
          </a:prstGeom>
          <a:noFill/>
          <a:ln w="9360">
            <a:noFill/>
          </a:ln>
        </p:spPr>
        <p:style>
          <a:lnRef idx="0">
            <a:scrgbClr r="0" g="0" b="0"/>
          </a:lnRef>
          <a:fillRef idx="0">
            <a:scrgbClr r="0" g="0" b="0"/>
          </a:fillRef>
          <a:effectRef idx="0">
            <a:scrgbClr r="0" g="0" b="0"/>
          </a:effectRef>
          <a:fontRef idx="minor"/>
        </p:style>
        <p:txBody>
          <a:bodyPr/>
          <a:lstStyle/>
          <a:p>
            <a:endParaRPr lang="en-US"/>
          </a:p>
        </p:txBody>
      </p:sp>
      <p:sp>
        <p:nvSpPr>
          <p:cNvPr id="231" name="PlaceHolder 2"/>
          <p:cNvSpPr>
            <a:spLocks noGrp="1"/>
          </p:cNvSpPr>
          <p:nvPr>
            <p:ph/>
          </p:nvPr>
        </p:nvSpPr>
        <p:spPr>
          <a:xfrm>
            <a:off x="719300" y="917706"/>
            <a:ext cx="11060640" cy="5777297"/>
          </a:xfrm>
          <a:prstGeom prst="rect">
            <a:avLst/>
          </a:prstGeom>
          <a:noFill/>
          <a:ln w="0">
            <a:noFill/>
          </a:ln>
        </p:spPr>
        <p:txBody>
          <a:bodyPr vert="horz" lIns="0" tIns="0" rIns="0" bIns="0" anchor="t">
            <a:noAutofit/>
          </a:bodyPr>
          <a:lstStyle/>
          <a:p>
            <a:pPr marL="650385" indent="-259232" algn="l">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1633" spc="-1" dirty="0">
                <a:solidFill>
                  <a:srgbClr val="000000"/>
                </a:solidFill>
                <a:latin typeface="Arial"/>
              </a:rPr>
              <a:t>Policies</a:t>
            </a:r>
            <a:endParaRPr lang="en-US" dirty="0"/>
          </a:p>
          <a:p>
            <a:pPr marL="1042114" lvl="1" indent="-259232" algn="l">
              <a:spcAft>
                <a:spcPts val="1031"/>
              </a:spcAft>
              <a:buClr>
                <a:srgbClr val="000000"/>
              </a:buClr>
              <a:buSzPct val="75000"/>
              <a:buFont typeface="Courier New"/>
              <a:buChar char="o"/>
              <a:tabLst>
                <a:tab pos="31679" algn="l"/>
                <a:tab pos="438940" algn="l"/>
                <a:tab pos="846526" algn="l"/>
                <a:tab pos="1254113" algn="l"/>
                <a:tab pos="1661700" algn="l"/>
                <a:tab pos="2069287" algn="l"/>
                <a:tab pos="2476874" algn="l"/>
                <a:tab pos="2884461" algn="l"/>
                <a:tab pos="3292047" algn="l"/>
                <a:tab pos="3699634" algn="l"/>
                <a:tab pos="4107221" algn="l"/>
                <a:tab pos="4514808" algn="l"/>
                <a:tab pos="4922395" algn="l"/>
                <a:tab pos="5329981" algn="l"/>
                <a:tab pos="5737568" algn="l"/>
                <a:tab pos="6145155" algn="l"/>
                <a:tab pos="6552742" algn="l"/>
                <a:tab pos="6960329" algn="l"/>
                <a:tab pos="7367916" algn="l"/>
                <a:tab pos="7775502" algn="l"/>
              </a:tabLst>
            </a:pPr>
            <a:r>
              <a:rPr lang="en-US" sz="1452" b="0" spc="-1" dirty="0">
                <a:solidFill>
                  <a:srgbClr val="000000"/>
                </a:solidFill>
                <a:latin typeface="Arial"/>
              </a:rPr>
              <a:t>SSG: any member of SSG can edit a </a:t>
            </a:r>
            <a:r>
              <a:rPr lang="en-US" sz="1452" spc="-1" dirty="0">
                <a:solidFill>
                  <a:srgbClr val="000000"/>
                </a:solidFill>
                <a:latin typeface="Arial"/>
              </a:rPr>
              <a:t>registry</a:t>
            </a:r>
            <a:r>
              <a:rPr lang="en-US" sz="1452" b="0" spc="-1" dirty="0">
                <a:solidFill>
                  <a:srgbClr val="000000"/>
                </a:solidFill>
                <a:latin typeface="Arial"/>
              </a:rPr>
              <a:t> with policy "SSG". e.g.</a:t>
            </a:r>
            <a:endParaRPr lang="en-US" sz="1452" b="0" spc="-1" dirty="0">
              <a:solidFill>
                <a:srgbClr val="000000"/>
              </a:solidFill>
              <a:latin typeface="Arial"/>
              <a:cs typeface="Arial"/>
            </a:endParaRPr>
          </a:p>
          <a:p>
            <a:pPr marL="1433843" lvl="2" indent="-259232" algn="l">
              <a:spcAft>
                <a:spcPts val="769"/>
              </a:spcAft>
              <a:buClr>
                <a:srgbClr val="000000"/>
              </a:buClr>
              <a:buSzPct val="45000"/>
              <a:buFont typeface="Arial"/>
              <a:buChar char="•"/>
              <a:tabLst>
                <a:tab pos="47356" algn="l"/>
                <a:tab pos="454943" algn="l"/>
                <a:tab pos="862529" algn="l"/>
                <a:tab pos="1270116" algn="l"/>
                <a:tab pos="1677703" algn="l"/>
                <a:tab pos="2085290" algn="l"/>
                <a:tab pos="2492877" algn="l"/>
                <a:tab pos="2900464" algn="l"/>
                <a:tab pos="3308050" algn="l"/>
                <a:tab pos="3715637" algn="l"/>
                <a:tab pos="4123224" algn="l"/>
                <a:tab pos="4530484" algn="l"/>
                <a:tab pos="4938071" algn="l"/>
                <a:tab pos="5345658" algn="l"/>
                <a:tab pos="5753245" algn="l"/>
                <a:tab pos="6160831" algn="l"/>
                <a:tab pos="6568418" algn="l"/>
                <a:tab pos="6976005" algn="l"/>
                <a:tab pos="7383592" algn="l"/>
                <a:tab pos="7791179" algn="l"/>
              </a:tabLst>
            </a:pPr>
            <a:r>
              <a:rPr lang="en-US" sz="1452" b="0" spc="-1" dirty="0">
                <a:solidFill>
                  <a:srgbClr val="000000"/>
                </a:solidFill>
                <a:latin typeface="Arial"/>
              </a:rPr>
              <a:t>Roles registries</a:t>
            </a:r>
            <a:endParaRPr lang="en-US" sz="1452" b="0" spc="-1" dirty="0">
              <a:solidFill>
                <a:srgbClr val="000000"/>
              </a:solidFill>
              <a:latin typeface="Arial"/>
              <a:cs typeface="Arial"/>
            </a:endParaRPr>
          </a:p>
          <a:p>
            <a:pPr marL="1042114" lvl="1" indent="-259232" algn="l">
              <a:spcAft>
                <a:spcPts val="1031"/>
              </a:spcAft>
              <a:buClr>
                <a:srgbClr val="000000"/>
              </a:buClr>
              <a:buSzPct val="75000"/>
              <a:buFont typeface="Courier New"/>
              <a:buChar char="o"/>
              <a:tabLst>
                <a:tab pos="31679" algn="l"/>
                <a:tab pos="438940" algn="l"/>
                <a:tab pos="846526" algn="l"/>
                <a:tab pos="1254113" algn="l"/>
                <a:tab pos="1661700" algn="l"/>
                <a:tab pos="2069287" algn="l"/>
                <a:tab pos="2476874" algn="l"/>
                <a:tab pos="2884461" algn="l"/>
                <a:tab pos="3292047" algn="l"/>
                <a:tab pos="3699634" algn="l"/>
                <a:tab pos="4107221" algn="l"/>
                <a:tab pos="4514808" algn="l"/>
                <a:tab pos="4922395" algn="l"/>
                <a:tab pos="5329981" algn="l"/>
                <a:tab pos="5737568" algn="l"/>
                <a:tab pos="6145155" algn="l"/>
                <a:tab pos="6552742" algn="l"/>
                <a:tab pos="6960329" algn="l"/>
                <a:tab pos="7367916" algn="l"/>
                <a:tab pos="7775502" algn="l"/>
              </a:tabLst>
            </a:pPr>
            <a:r>
              <a:rPr lang="en-US" sz="1452" b="0" spc="-1" dirty="0">
                <a:solidFill>
                  <a:srgbClr val="000000"/>
                </a:solidFill>
                <a:latin typeface="Arial"/>
              </a:rPr>
              <a:t>Agency Representative: any AR can edit records linked or owned by its organization in registries with policy "CCSDS Agency Representative". e.g.</a:t>
            </a:r>
            <a:endParaRPr lang="en-US" sz="1452" b="0" spc="-1" dirty="0">
              <a:solidFill>
                <a:srgbClr val="000000"/>
              </a:solidFill>
              <a:latin typeface="Arial"/>
              <a:cs typeface="Arial"/>
            </a:endParaRPr>
          </a:p>
          <a:p>
            <a:pPr marL="1433843" lvl="2" indent="-259232" algn="l">
              <a:spcAft>
                <a:spcPts val="769"/>
              </a:spcAft>
              <a:buClr>
                <a:srgbClr val="000000"/>
              </a:buClr>
              <a:buSzPct val="45000"/>
              <a:buFont typeface="Arial"/>
              <a:buChar char="•"/>
              <a:tabLst>
                <a:tab pos="47356" algn="l"/>
                <a:tab pos="454943" algn="l"/>
                <a:tab pos="862529" algn="l"/>
                <a:tab pos="1270116" algn="l"/>
                <a:tab pos="1677703" algn="l"/>
                <a:tab pos="2085290" algn="l"/>
                <a:tab pos="2492877" algn="l"/>
                <a:tab pos="2900464" algn="l"/>
                <a:tab pos="3308050" algn="l"/>
                <a:tab pos="3715637" algn="l"/>
                <a:tab pos="4123224" algn="l"/>
                <a:tab pos="4530484" algn="l"/>
                <a:tab pos="4938071" algn="l"/>
                <a:tab pos="5345658" algn="l"/>
                <a:tab pos="5753245" algn="l"/>
                <a:tab pos="6160831" algn="l"/>
                <a:tab pos="6568418" algn="l"/>
                <a:tab pos="6976005" algn="l"/>
                <a:tab pos="7383592" algn="l"/>
                <a:tab pos="7791179" algn="l"/>
              </a:tabLst>
            </a:pPr>
            <a:r>
              <a:rPr lang="en-US" sz="1452" b="0" spc="-1" dirty="0">
                <a:solidFill>
                  <a:srgbClr val="000000"/>
                </a:solidFill>
                <a:latin typeface="Arial"/>
              </a:rPr>
              <a:t>SCID </a:t>
            </a:r>
            <a:r>
              <a:rPr lang="en-US" sz="1452" spc="-1" dirty="0">
                <a:solidFill>
                  <a:srgbClr val="000000"/>
                </a:solidFill>
                <a:latin typeface="Arial"/>
              </a:rPr>
              <a:t>Assignor</a:t>
            </a:r>
            <a:r>
              <a:rPr lang="en-US" sz="1452" b="0" spc="-1" dirty="0">
                <a:solidFill>
                  <a:srgbClr val="000000"/>
                </a:solidFill>
                <a:latin typeface="Arial"/>
              </a:rPr>
              <a:t>: SCID and spacecraft registries</a:t>
            </a:r>
            <a:endParaRPr lang="en-US" sz="1452" b="0" spc="-1" dirty="0">
              <a:solidFill>
                <a:srgbClr val="000000"/>
              </a:solidFill>
              <a:latin typeface="Arial"/>
              <a:cs typeface="Arial"/>
            </a:endParaRPr>
          </a:p>
          <a:p>
            <a:pPr marL="1433843" lvl="2" indent="-259232" algn="l">
              <a:spcAft>
                <a:spcPts val="769"/>
              </a:spcAft>
              <a:buClr>
                <a:srgbClr val="000000"/>
              </a:buClr>
              <a:buSzPct val="45000"/>
              <a:buFont typeface="Arial"/>
              <a:buChar char="•"/>
              <a:tabLst>
                <a:tab pos="47356" algn="l"/>
                <a:tab pos="454943" algn="l"/>
                <a:tab pos="862529" algn="l"/>
                <a:tab pos="1270116" algn="l"/>
                <a:tab pos="1677703" algn="l"/>
                <a:tab pos="2085290" algn="l"/>
                <a:tab pos="2492877" algn="l"/>
                <a:tab pos="2900464" algn="l"/>
                <a:tab pos="3308050" algn="l"/>
                <a:tab pos="3715637" algn="l"/>
                <a:tab pos="4123224" algn="l"/>
                <a:tab pos="4530484" algn="l"/>
                <a:tab pos="4938071" algn="l"/>
                <a:tab pos="5345658" algn="l"/>
                <a:tab pos="5753245" algn="l"/>
                <a:tab pos="6160831" algn="l"/>
                <a:tab pos="6568418" algn="l"/>
                <a:tab pos="6976005" algn="l"/>
                <a:tab pos="7383592" algn="l"/>
                <a:tab pos="7791179" algn="l"/>
              </a:tabLst>
            </a:pPr>
            <a:r>
              <a:rPr lang="en-US" sz="1452" b="0" spc="-1" dirty="0">
                <a:solidFill>
                  <a:srgbClr val="000000"/>
                </a:solidFill>
                <a:latin typeface="Arial"/>
              </a:rPr>
              <a:t>Asset </a:t>
            </a:r>
            <a:r>
              <a:rPr lang="en-US" sz="1452" spc="-1" dirty="0">
                <a:solidFill>
                  <a:srgbClr val="000000"/>
                </a:solidFill>
                <a:latin typeface="Arial"/>
              </a:rPr>
              <a:t>Assignor</a:t>
            </a:r>
            <a:r>
              <a:rPr lang="en-US" sz="1452" b="0" spc="-1" dirty="0">
                <a:solidFill>
                  <a:srgbClr val="000000"/>
                </a:solidFill>
                <a:latin typeface="Arial"/>
              </a:rPr>
              <a:t>: Service site and apertures</a:t>
            </a:r>
            <a:endParaRPr lang="en-US" sz="1452" b="0" spc="-1" dirty="0">
              <a:solidFill>
                <a:srgbClr val="000000"/>
              </a:solidFill>
              <a:latin typeface="Arial"/>
              <a:cs typeface="Arial"/>
            </a:endParaRPr>
          </a:p>
          <a:p>
            <a:pPr marL="1042114" lvl="1" indent="-259232" algn="l">
              <a:spcAft>
                <a:spcPts val="1031"/>
              </a:spcAft>
              <a:buClr>
                <a:srgbClr val="000000"/>
              </a:buClr>
              <a:buSzPct val="75000"/>
              <a:buFont typeface="Courier New"/>
              <a:buChar char="o"/>
              <a:tabLst>
                <a:tab pos="31679" algn="l"/>
                <a:tab pos="438940" algn="l"/>
                <a:tab pos="846526" algn="l"/>
                <a:tab pos="1254113" algn="l"/>
                <a:tab pos="1661700" algn="l"/>
                <a:tab pos="2069287" algn="l"/>
                <a:tab pos="2476874" algn="l"/>
                <a:tab pos="2884461" algn="l"/>
                <a:tab pos="3292047" algn="l"/>
                <a:tab pos="3699634" algn="l"/>
                <a:tab pos="4107221" algn="l"/>
                <a:tab pos="4514808" algn="l"/>
                <a:tab pos="4922395" algn="l"/>
                <a:tab pos="5329981" algn="l"/>
                <a:tab pos="5737568" algn="l"/>
                <a:tab pos="6145155" algn="l"/>
                <a:tab pos="6552742" algn="l"/>
                <a:tab pos="6960329" algn="l"/>
                <a:tab pos="7367916" algn="l"/>
                <a:tab pos="7775502" algn="l"/>
              </a:tabLst>
            </a:pPr>
            <a:r>
              <a:rPr lang="en-US" sz="1452" b="0" spc="-1" dirty="0">
                <a:solidFill>
                  <a:srgbClr val="000000"/>
                </a:solidFill>
                <a:latin typeface="Arial"/>
              </a:rPr>
              <a:t>Area or WG: Any area director or working group chair can edit a registry with policy "CCSDS Area or Working Group" and authority containing its own area or working group as specified in Area and Working Group registries</a:t>
            </a:r>
            <a:endParaRPr lang="en-US" sz="1452" b="0" spc="-1" dirty="0">
              <a:solidFill>
                <a:srgbClr val="000000"/>
              </a:solidFill>
              <a:latin typeface="Arial"/>
              <a:cs typeface="Arial"/>
            </a:endParaRPr>
          </a:p>
          <a:p>
            <a:pPr marL="650385" indent="-259232" algn="l">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endParaRPr lang="en-US" sz="1633" spc="-1" dirty="0">
              <a:solidFill>
                <a:srgbClr val="000000"/>
              </a:solidFill>
              <a:latin typeface="Arial"/>
            </a:endParaRPr>
          </a:p>
          <a:p>
            <a:pPr marL="650385" indent="-259232" algn="l">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1633" spc="-1" dirty="0">
                <a:solidFill>
                  <a:srgbClr val="000000"/>
                </a:solidFill>
                <a:latin typeface="Arial"/>
              </a:rPr>
              <a:t>Area and Working Group registries:</a:t>
            </a:r>
          </a:p>
          <a:p>
            <a:pPr marL="1042114" lvl="1" indent="-259232" algn="l">
              <a:spcAft>
                <a:spcPts val="1031"/>
              </a:spcAft>
              <a:buClr>
                <a:srgbClr val="000000"/>
              </a:buClr>
              <a:buSzPct val="75000"/>
              <a:buFont typeface="Arial"/>
              <a:buChar char="•"/>
              <a:tabLst>
                <a:tab pos="31679" algn="l"/>
                <a:tab pos="438940" algn="l"/>
                <a:tab pos="846526" algn="l"/>
                <a:tab pos="1254113" algn="l"/>
                <a:tab pos="1661700" algn="l"/>
                <a:tab pos="2069287" algn="l"/>
                <a:tab pos="2476874" algn="l"/>
                <a:tab pos="2884461" algn="l"/>
                <a:tab pos="3292047" algn="l"/>
                <a:tab pos="3699634" algn="l"/>
                <a:tab pos="4107221" algn="l"/>
                <a:tab pos="4514808" algn="l"/>
                <a:tab pos="4922395" algn="l"/>
                <a:tab pos="5329981" algn="l"/>
                <a:tab pos="5737568" algn="l"/>
                <a:tab pos="6145155" algn="l"/>
                <a:tab pos="6552742" algn="l"/>
                <a:tab pos="6960329" algn="l"/>
                <a:tab pos="7367916" algn="l"/>
                <a:tab pos="7775502" algn="l"/>
              </a:tabLst>
            </a:pPr>
            <a:r>
              <a:rPr lang="en-US" sz="1452" b="0" spc="-1" dirty="0">
                <a:solidFill>
                  <a:srgbClr val="000000"/>
                </a:solidFill>
                <a:latin typeface="Arial"/>
                <a:hlinkClick r:id="rId2"/>
              </a:rPr>
              <a:t>https://</a:t>
            </a:r>
            <a:r>
              <a:rPr lang="en-US" sz="1452" spc="-1" dirty="0">
                <a:solidFill>
                  <a:srgbClr val="000000"/>
                </a:solidFill>
                <a:latin typeface="Arial"/>
                <a:hlinkClick r:id="rId2"/>
              </a:rPr>
              <a:t>sanaregistry</a:t>
            </a:r>
            <a:r>
              <a:rPr lang="en-US" sz="1452" b="0" spc="-1" dirty="0">
                <a:solidFill>
                  <a:srgbClr val="000000"/>
                </a:solidFill>
                <a:latin typeface="Arial"/>
                <a:hlinkClick r:id="rId2"/>
              </a:rPr>
              <a:t>.org/r/areas/</a:t>
            </a:r>
            <a:endParaRPr lang="en-US" sz="1452" b="0" spc="-1" dirty="0">
              <a:solidFill>
                <a:srgbClr val="000000"/>
              </a:solidFill>
              <a:latin typeface="Arial"/>
              <a:cs typeface="Arial"/>
              <a:hlinkClick r:id="rId2"/>
            </a:endParaRPr>
          </a:p>
          <a:p>
            <a:pPr marL="1042114" lvl="1" indent="-259232" algn="l">
              <a:spcAft>
                <a:spcPts val="1031"/>
              </a:spcAft>
              <a:buClr>
                <a:srgbClr val="000000"/>
              </a:buClr>
              <a:buSzPct val="75000"/>
              <a:buFont typeface="Arial"/>
              <a:buChar char="•"/>
              <a:tabLst>
                <a:tab pos="31679" algn="l"/>
                <a:tab pos="438940" algn="l"/>
                <a:tab pos="846526" algn="l"/>
                <a:tab pos="1254113" algn="l"/>
                <a:tab pos="1661700" algn="l"/>
                <a:tab pos="2069287" algn="l"/>
                <a:tab pos="2476874" algn="l"/>
                <a:tab pos="2884461" algn="l"/>
                <a:tab pos="3292047" algn="l"/>
                <a:tab pos="3699634" algn="l"/>
                <a:tab pos="4107221" algn="l"/>
                <a:tab pos="4514808" algn="l"/>
                <a:tab pos="4922395" algn="l"/>
                <a:tab pos="5329981" algn="l"/>
                <a:tab pos="5737568" algn="l"/>
                <a:tab pos="6145155" algn="l"/>
                <a:tab pos="6552742" algn="l"/>
                <a:tab pos="6960329" algn="l"/>
                <a:tab pos="7367916" algn="l"/>
                <a:tab pos="7775502" algn="l"/>
              </a:tabLst>
            </a:pPr>
            <a:r>
              <a:rPr lang="en-US" sz="1452" b="0" spc="-1" dirty="0">
                <a:solidFill>
                  <a:srgbClr val="000000"/>
                </a:solidFill>
                <a:latin typeface="Arial"/>
                <a:hlinkClick r:id="rId3"/>
              </a:rPr>
              <a:t>https</a:t>
            </a:r>
            <a:r>
              <a:rPr lang="en-US" sz="1452" spc="-1" dirty="0">
                <a:solidFill>
                  <a:srgbClr val="000000"/>
                </a:solidFill>
                <a:latin typeface="Arial"/>
                <a:hlinkClick r:id="rId3"/>
              </a:rPr>
              <a:t>://sanaregistry</a:t>
            </a:r>
            <a:r>
              <a:rPr lang="en-US" sz="1452" b="0" spc="-1" dirty="0">
                <a:solidFill>
                  <a:srgbClr val="000000"/>
                </a:solidFill>
                <a:latin typeface="Arial"/>
                <a:hlinkClick r:id="rId3"/>
              </a:rPr>
              <a:t>.org/r/wg/</a:t>
            </a:r>
            <a:endParaRPr lang="en-US" sz="1452" b="0" spc="-1" dirty="0">
              <a:solidFill>
                <a:srgbClr val="000000"/>
              </a:solidFill>
              <a:latin typeface="Arial"/>
              <a:cs typeface="Arial"/>
              <a:hlinkClick r:id="rId3"/>
            </a:endParaRPr>
          </a:p>
          <a:p>
            <a:pPr marL="650385" indent="-259232" algn="l">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endParaRPr lang="en-US" sz="1633" b="0" spc="-1" dirty="0">
              <a:solidFill>
                <a:srgbClr val="000000"/>
              </a:solidFill>
              <a:latin typeface="Arial"/>
            </a:endParaRPr>
          </a:p>
          <a:p>
            <a:pPr marL="650385" indent="-259232" algn="l">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1633" b="0" spc="-1" dirty="0">
                <a:solidFill>
                  <a:srgbClr val="000000"/>
                </a:solidFill>
                <a:latin typeface="Arial"/>
              </a:rPr>
              <a:t>Logged users can edit their own contact information</a:t>
            </a:r>
          </a:p>
          <a:p>
            <a:pPr marL="650385" indent="-259232" algn="l">
              <a:spcAft>
                <a:spcPts val="1291"/>
              </a:spcAft>
              <a:buClr>
                <a:srgbClr val="000000"/>
              </a:buClr>
              <a:buSzPct val="45000"/>
              <a:buFont typeface="Arial"/>
              <a:buChar char="•"/>
              <a:tabLst>
                <a:tab pos="15676" algn="l"/>
                <a:tab pos="423263" algn="l"/>
                <a:tab pos="830850" algn="l"/>
                <a:tab pos="1238437" algn="l"/>
                <a:tab pos="1646024" algn="l"/>
                <a:tab pos="2053610" algn="l"/>
                <a:tab pos="2461197" algn="l"/>
                <a:tab pos="2868784" algn="l"/>
                <a:tab pos="3276371" algn="l"/>
                <a:tab pos="3683958" algn="l"/>
                <a:tab pos="4091545" algn="l"/>
                <a:tab pos="4498805" algn="l"/>
                <a:tab pos="4906392" algn="l"/>
                <a:tab pos="5313978" algn="l"/>
                <a:tab pos="5721565" algn="l"/>
                <a:tab pos="6129152" algn="l"/>
                <a:tab pos="6536739" algn="l"/>
                <a:tab pos="6944326" algn="l"/>
                <a:tab pos="7351913" algn="l"/>
                <a:tab pos="7759499" algn="l"/>
              </a:tabLst>
            </a:pPr>
            <a:r>
              <a:rPr lang="en-US" sz="1633" b="0" spc="-1" dirty="0">
                <a:solidFill>
                  <a:srgbClr val="000000"/>
                </a:solidFill>
                <a:latin typeface="Arial"/>
              </a:rPr>
              <a:t>Some data </a:t>
            </a:r>
            <a:r>
              <a:rPr lang="en-US" sz="1633" spc="-1" dirty="0">
                <a:solidFill>
                  <a:srgbClr val="000000"/>
                </a:solidFill>
                <a:latin typeface="Arial"/>
              </a:rPr>
              <a:t>can</a:t>
            </a:r>
            <a:r>
              <a:rPr lang="en-US" sz="1633" b="0" spc="-1" dirty="0">
                <a:solidFill>
                  <a:srgbClr val="000000"/>
                </a:solidFill>
                <a:latin typeface="Arial"/>
              </a:rPr>
              <a:t> only be edited by administrators (e.g. user roles, SCID value, SCID owner, ...)</a:t>
            </a:r>
          </a:p>
        </p:txBody>
      </p:sp>
      <p:pic>
        <p:nvPicPr>
          <p:cNvPr id="232" name="Image 231"/>
          <p:cNvPicPr/>
          <p:nvPr/>
        </p:nvPicPr>
        <p:blipFill>
          <a:blip r:embed="rId4"/>
          <a:srcRect l="20409" t="42868" r="45300"/>
          <a:stretch/>
        </p:blipFill>
        <p:spPr>
          <a:xfrm>
            <a:off x="7318426" y="4220791"/>
            <a:ext cx="2073491" cy="1006536"/>
          </a:xfrm>
          <a:prstGeom prst="rect">
            <a:avLst/>
          </a:prstGeom>
          <a:ln w="0">
            <a:noFill/>
          </a:ln>
        </p:spPr>
      </p:pic>
      <p:sp>
        <p:nvSpPr>
          <p:cNvPr id="233" name="Forme libre : forme 232"/>
          <p:cNvSpPr/>
          <p:nvPr/>
        </p:nvSpPr>
        <p:spPr>
          <a:xfrm>
            <a:off x="6943938" y="4849985"/>
            <a:ext cx="331811" cy="165905"/>
          </a:xfrm>
          <a:custGeom>
            <a:avLst/>
            <a:gdLst/>
            <a:ahLst/>
            <a:cxnLst/>
            <a:rect l="0" t="0" r="r" b="b"/>
            <a:pathLst>
              <a:path w="1018" h="510">
                <a:moveTo>
                  <a:pt x="0" y="127"/>
                </a:moveTo>
                <a:lnTo>
                  <a:pt x="762" y="127"/>
                </a:lnTo>
                <a:lnTo>
                  <a:pt x="762" y="0"/>
                </a:lnTo>
                <a:lnTo>
                  <a:pt x="1017" y="254"/>
                </a:lnTo>
                <a:lnTo>
                  <a:pt x="762" y="509"/>
                </a:lnTo>
                <a:lnTo>
                  <a:pt x="762" y="381"/>
                </a:lnTo>
                <a:lnTo>
                  <a:pt x="0" y="381"/>
                </a:lnTo>
                <a:lnTo>
                  <a:pt x="0" y="127"/>
                </a:lnTo>
              </a:path>
            </a:pathLst>
          </a:custGeom>
          <a:solidFill>
            <a:srgbClr val="99CCFF"/>
          </a:solidFill>
          <a:ln w="0">
            <a:solidFill>
              <a:srgbClr val="000000"/>
            </a:solidFill>
          </a:ln>
        </p:spPr>
        <p:style>
          <a:lnRef idx="0">
            <a:scrgbClr r="0" g="0" b="0"/>
          </a:lnRef>
          <a:fillRef idx="0">
            <a:scrgbClr r="0" g="0" b="0"/>
          </a:fillRef>
          <a:effectRef idx="0">
            <a:scrgbClr r="0" g="0" b="0"/>
          </a:effectRef>
          <a:fontRef idx="minor"/>
        </p:style>
        <p:txBody>
          <a:bodyPr/>
          <a:lstStyle/>
          <a:p>
            <a:endParaRPr lang="en-US"/>
          </a:p>
        </p:txBody>
      </p:sp>
      <p:sp>
        <p:nvSpPr>
          <p:cNvPr id="2" name="Rectangle 1">
            <a:extLst>
              <a:ext uri="{FF2B5EF4-FFF2-40B4-BE49-F238E27FC236}">
                <a16:creationId xmlns:a16="http://schemas.microsoft.com/office/drawing/2014/main" id="{B0282465-E5C8-FE4A-99E8-C09A3E1AA272}"/>
              </a:ext>
            </a:extLst>
          </p:cNvPr>
          <p:cNvSpPr/>
          <p:nvPr/>
        </p:nvSpPr>
        <p:spPr>
          <a:xfrm>
            <a:off x="6053322" y="4388320"/>
            <a:ext cx="1222427" cy="461665"/>
          </a:xfrm>
          <a:prstGeom prst="rect">
            <a:avLst/>
          </a:prstGeom>
        </p:spPr>
        <p:txBody>
          <a:bodyPr wrap="square">
            <a:spAutoFit/>
          </a:bodyPr>
          <a:lstStyle/>
          <a:p>
            <a:r>
              <a:rPr lang="en-US" sz="1200" b="0" spc="-1" dirty="0">
                <a:solidFill>
                  <a:srgbClr val="000000"/>
                </a:solidFill>
                <a:latin typeface="Arial"/>
              </a:rPr>
              <a:t>“Pen” indicates editable field</a:t>
            </a:r>
            <a:endParaRPr lang="en-US" sz="1200" dirty="0"/>
          </a:p>
        </p:txBody>
      </p:sp>
      <p:sp>
        <p:nvSpPr>
          <p:cNvPr id="3" name="Date Placeholder 2">
            <a:extLst>
              <a:ext uri="{FF2B5EF4-FFF2-40B4-BE49-F238E27FC236}">
                <a16:creationId xmlns:a16="http://schemas.microsoft.com/office/drawing/2014/main" id="{57E30526-EB0D-E8A3-8362-0820B1BE16A4}"/>
              </a:ext>
            </a:extLst>
          </p:cNvPr>
          <p:cNvSpPr>
            <a:spLocks noGrp="1"/>
          </p:cNvSpPr>
          <p:nvPr>
            <p:ph type="dt" sz="half" idx="2"/>
          </p:nvPr>
        </p:nvSpPr>
        <p:spPr/>
        <p:txBody>
          <a:bodyPr/>
          <a:lstStyle/>
          <a:p>
            <a:fld id="{12A3B798-EBB5-E047-A487-1F9A52845E67}" type="datetime3">
              <a:rPr lang="en-US" smtClean="0"/>
              <a:t>8 May 2024</a:t>
            </a:fld>
            <a:endParaRPr lang="en-US"/>
          </a:p>
        </p:txBody>
      </p:sp>
      <p:sp>
        <p:nvSpPr>
          <p:cNvPr id="4" name="Slide Number Placeholder 3">
            <a:extLst>
              <a:ext uri="{FF2B5EF4-FFF2-40B4-BE49-F238E27FC236}">
                <a16:creationId xmlns:a16="http://schemas.microsoft.com/office/drawing/2014/main" id="{EDCD7825-1C32-2729-E58F-F1DD21A71749}"/>
              </a:ext>
            </a:extLst>
          </p:cNvPr>
          <p:cNvSpPr>
            <a:spLocks noGrp="1"/>
          </p:cNvSpPr>
          <p:nvPr>
            <p:ph type="sldNum" sz="quarter" idx="4"/>
          </p:nvPr>
        </p:nvSpPr>
        <p:spPr/>
        <p:txBody>
          <a:bodyPr/>
          <a:lstStyle/>
          <a:p>
            <a:r>
              <a:rPr lang="en-US"/>
              <a:t>SEA - </a:t>
            </a:r>
            <a:fld id="{1B5D8CFD-37D9-8A41-B2FC-209452CD0164}" type="slidenum">
              <a:rPr lang="en-US" smtClean="0"/>
              <a:t>36</a:t>
            </a:fld>
            <a:endParaRPr lang="en-US" dirty="0"/>
          </a:p>
        </p:txBody>
      </p:sp>
    </p:spTree>
    <p:extLst>
      <p:ext uri="{BB962C8B-B14F-4D97-AF65-F5344CB8AC3E}">
        <p14:creationId xmlns:p14="http://schemas.microsoft.com/office/powerpoint/2010/main" val="2821489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678444"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a:solidFill>
                  <a:srgbClr val="0099A6"/>
                </a:solidFill>
              </a:rPr>
              <a:t>SEA Security WG Executive Summary</a:t>
            </a:r>
            <a:endParaRPr lang="en-US" dirty="0">
              <a:solidFill>
                <a:srgbClr val="0099A6"/>
              </a:solidFill>
            </a:endParaRPr>
          </a:p>
        </p:txBody>
      </p:sp>
      <p:sp>
        <p:nvSpPr>
          <p:cNvPr id="9" name="AutoShape 2"/>
          <p:cNvSpPr>
            <a:spLocks/>
          </p:cNvSpPr>
          <p:nvPr/>
        </p:nvSpPr>
        <p:spPr bwMode="auto">
          <a:xfrm>
            <a:off x="719300" y="625435"/>
            <a:ext cx="10714995" cy="5952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7500" lnSpcReduction="20000"/>
          </a:bodyPr>
          <a:lstStyle/>
          <a:p>
            <a:pPr>
              <a:lnSpc>
                <a:spcPct val="120000"/>
              </a:lnSpc>
              <a:spcBef>
                <a:spcPts val="0"/>
              </a:spcBef>
            </a:pPr>
            <a:r>
              <a:rPr lang="en-US" sz="1900" b="0" dirty="0"/>
              <a:t>Achievements for this meeting cycle:</a:t>
            </a:r>
            <a:endParaRPr lang="en-US" sz="1900" b="0" i="1" dirty="0"/>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rPr>
              <a:t>Published: Symmetric Key Management MB; Glossary of Terms MB; Revised Cryptographic Algorithm GB.</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rPr>
              <a:t>In Secretariat processing: Secure Software Engineering for Space Missions GB; Bundle Protocol Security Protocol (</a:t>
            </a:r>
            <a:r>
              <a:rPr lang="en-US" sz="1900" b="0" dirty="0" err="1">
                <a:latin typeface="Arial" pitchFamily="34" charset="0"/>
                <a:cs typeface="Arial" pitchFamily="34" charset="0"/>
              </a:rPr>
              <a:t>BPSec</a:t>
            </a:r>
            <a:r>
              <a:rPr lang="en-US" sz="1900" b="0" dirty="0">
                <a:latin typeface="Arial" pitchFamily="34" charset="0"/>
                <a:cs typeface="Arial" pitchFamily="34" charset="0"/>
              </a:rPr>
              <a:t>) BB; </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rPr>
              <a:t>In Development: Revision of Cryptographic Algorithms BB for post-quantum, Revision of Security Architecture MB, Symmetric Key Management GB; MITRE ATT&amp;CK Applied to Space MB; Secure Interconnection Guide MB</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rPr>
              <a:t>In AD review: Intergovernmental Cloud Certificate Authority (IGCA), Orange Book, proposes PKI for space systems managed by SANA, input to Agencies and IOAG Security WG; SDLS Extended Procedures – Concepts and Rationale GB;</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Secure SW Engineering MB Document completed and submitted to Secretariat.</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Trade study on Post Quantum Cryptography (PQC), evaluating application of asymmetric keys to SDLS.</a:t>
            </a:r>
          </a:p>
          <a:p>
            <a:pPr lvl="1">
              <a:lnSpc>
                <a:spcPct val="120000"/>
              </a:lnSpc>
              <a:spcBef>
                <a:spcPts val="0"/>
              </a:spcBef>
            </a:pPr>
            <a:endParaRPr lang="en-US" sz="1900" b="0" dirty="0"/>
          </a:p>
          <a:p>
            <a:pPr>
              <a:lnSpc>
                <a:spcPct val="120000"/>
              </a:lnSpc>
              <a:spcBef>
                <a:spcPts val="0"/>
              </a:spcBef>
              <a:buSzPct val="95000"/>
            </a:pPr>
            <a:r>
              <a:rPr lang="en-US" sz="1900" b="0" dirty="0"/>
              <a:t>Working Group Status:</a:t>
            </a:r>
            <a:endParaRPr lang="en-US" sz="1900" b="0" dirty="0">
              <a:latin typeface="Arial" pitchFamily="34" charset="0"/>
              <a:cs typeface="Arial" pitchFamily="34" charset="0"/>
              <a:sym typeface="Arial" pitchFamily="34" charset="0"/>
            </a:endParaRPr>
          </a:p>
          <a:p>
            <a:pPr marL="800100" lvl="1" indent="-342900">
              <a:buFont typeface="Arial" panose="020B0604020202020204" pitchFamily="34" charset="0"/>
              <a:buChar char="•"/>
            </a:pPr>
            <a:r>
              <a:rPr lang="en-US" sz="1900" b="0" dirty="0"/>
              <a:t>Discussions of new IOAG Sec WG &amp; relationship, discussion of </a:t>
            </a:r>
            <a:r>
              <a:rPr lang="en-US" sz="1900" b="0" dirty="0" err="1"/>
              <a:t>Lunanet</a:t>
            </a:r>
            <a:r>
              <a:rPr lang="en-US" sz="1900" b="0" dirty="0"/>
              <a:t> Interoperability Spec (LNIS) issues</a:t>
            </a:r>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900" b="0" dirty="0"/>
              <a:t>Interactions with other WGs</a:t>
            </a:r>
          </a:p>
          <a:p>
            <a:pPr marL="742950" lvl="1" indent="-285750">
              <a:buFont typeface="Arial" panose="020B0604020202020204" pitchFamily="34" charset="0"/>
              <a:buChar char="•"/>
            </a:pPr>
            <a:r>
              <a:rPr lang="en-US" sz="1900" b="0" dirty="0"/>
              <a:t>Met with DTN WG: </a:t>
            </a:r>
            <a:r>
              <a:rPr lang="en-US" sz="1900" b="0" dirty="0" err="1"/>
              <a:t>BPSec</a:t>
            </a:r>
            <a:r>
              <a:rPr lang="en-US" sz="1900" b="0" dirty="0"/>
              <a:t> sent to Secretariat. New areas of work discussed (CCSDS security contexts, </a:t>
            </a:r>
            <a:r>
              <a:rPr lang="en-US" sz="1900" b="0" dirty="0" err="1"/>
              <a:t>BPSec</a:t>
            </a:r>
            <a:r>
              <a:rPr lang="en-US" sz="1900" b="0" dirty="0"/>
              <a:t> GB, network management (DTKA testing), DTN key management use cases and research)</a:t>
            </a:r>
          </a:p>
          <a:p>
            <a:pPr marL="742950" lvl="1" indent="-285750">
              <a:buFont typeface="Arial" panose="020B0604020202020204" pitchFamily="34" charset="0"/>
              <a:buChar char="•"/>
            </a:pPr>
            <a:r>
              <a:rPr lang="en-US" sz="1900" b="0" dirty="0"/>
              <a:t>Continuing discussions re secure interoperability framework for identity, access control, authentication, network management framework for Mars and Moon</a:t>
            </a:r>
          </a:p>
          <a:p>
            <a:pPr marL="742950" lvl="1" indent="-285750">
              <a:buFont typeface="Arial" panose="020B0604020202020204" pitchFamily="34" charset="0"/>
              <a:buChar char="•"/>
            </a:pPr>
            <a:r>
              <a:rPr lang="en-US" sz="1900" b="0" dirty="0"/>
              <a:t>Met with SDLS WG: completed SLDS Extended Procedures GB, to be sent to Secretariat</a:t>
            </a:r>
          </a:p>
          <a:p>
            <a:pPr marL="742950" lvl="1" indent="-285750">
              <a:buFont typeface="Arial" panose="020B0604020202020204" pitchFamily="34" charset="0"/>
              <a:buChar char="•"/>
            </a:pPr>
            <a:r>
              <a:rPr lang="en-US" sz="1900" b="0" dirty="0"/>
              <a:t>Met with SM&amp;C WG: agreed that SM&amp;C will adopt selected Sec WG recommendations</a:t>
            </a:r>
          </a:p>
          <a:p>
            <a:pPr marL="742950" lvl="1" indent="-285750">
              <a:buFont typeface="Arial" panose="020B0604020202020204" pitchFamily="34" charset="0"/>
              <a:buChar char="•"/>
            </a:pPr>
            <a:r>
              <a:rPr lang="en-US" sz="1900" b="0" dirty="0"/>
              <a:t>Discussed liaison with new IEEE P3349 Space System Cybersecurity Working Group.  Request in process.</a:t>
            </a:r>
          </a:p>
          <a:p>
            <a:pPr marL="742950" lvl="1" indent="-285750">
              <a:buFont typeface="Arial" panose="020B0604020202020204" pitchFamily="34" charset="0"/>
              <a:buChar char="•"/>
            </a:pPr>
            <a:endParaRPr lang="en-US" sz="1800" b="0" dirty="0"/>
          </a:p>
          <a:p>
            <a:pPr>
              <a:lnSpc>
                <a:spcPct val="120000"/>
              </a:lnSpc>
              <a:spcBef>
                <a:spcPts val="0"/>
              </a:spcBef>
              <a:buClr>
                <a:srgbClr val="000000"/>
              </a:buClr>
              <a:buSzPct val="95000"/>
            </a:pPr>
            <a:r>
              <a:rPr lang="en-US" sz="1900" b="0" dirty="0"/>
              <a:t>Problems and Issues:</a:t>
            </a:r>
          </a:p>
          <a:p>
            <a:pPr marL="747713" lvl="1" indent="-290513">
              <a:lnSpc>
                <a:spcPct val="120000"/>
              </a:lnSpc>
              <a:spcBef>
                <a:spcPts val="0"/>
              </a:spcBef>
              <a:buClr>
                <a:srgbClr val="000000"/>
              </a:buClr>
              <a:buSzPct val="95000"/>
              <a:buFont typeface="ArialMT" charset="0"/>
              <a:buChar char="•"/>
            </a:pPr>
            <a:r>
              <a:rPr lang="en-US" sz="1900" b="0" dirty="0"/>
              <a:t>Good participation from </a:t>
            </a:r>
            <a:r>
              <a:rPr lang="en-US" sz="1900" b="0"/>
              <a:t>agencies continues</a:t>
            </a:r>
            <a:endParaRPr lang="en-US" sz="1900" b="0" dirty="0"/>
          </a:p>
        </p:txBody>
      </p:sp>
      <p:sp>
        <p:nvSpPr>
          <p:cNvPr id="2" name="Date Placeholder 1">
            <a:extLst>
              <a:ext uri="{FF2B5EF4-FFF2-40B4-BE49-F238E27FC236}">
                <a16:creationId xmlns:a16="http://schemas.microsoft.com/office/drawing/2014/main" id="{95C6C7FC-6ECB-1EAF-2F8E-462C5C620173}"/>
              </a:ext>
            </a:extLst>
          </p:cNvPr>
          <p:cNvSpPr>
            <a:spLocks noGrp="1"/>
          </p:cNvSpPr>
          <p:nvPr>
            <p:ph type="dt" sz="half" idx="2"/>
          </p:nvPr>
        </p:nvSpPr>
        <p:spPr/>
        <p:txBody>
          <a:bodyPr/>
          <a:lstStyle/>
          <a:p>
            <a:fld id="{FED54374-0B6D-0E4C-9A63-657542C1D274}" type="datetime3">
              <a:rPr lang="en-US" smtClean="0"/>
              <a:t>8 May 2024</a:t>
            </a:fld>
            <a:endParaRPr lang="en-US"/>
          </a:p>
        </p:txBody>
      </p:sp>
      <p:sp>
        <p:nvSpPr>
          <p:cNvPr id="3" name="Slide Number Placeholder 2">
            <a:extLst>
              <a:ext uri="{FF2B5EF4-FFF2-40B4-BE49-F238E27FC236}">
                <a16:creationId xmlns:a16="http://schemas.microsoft.com/office/drawing/2014/main" id="{0A863416-1CB5-9F6E-C9FB-D41319347398}"/>
              </a:ext>
            </a:extLst>
          </p:cNvPr>
          <p:cNvSpPr>
            <a:spLocks noGrp="1"/>
          </p:cNvSpPr>
          <p:nvPr>
            <p:ph type="sldNum" sz="quarter" idx="4"/>
          </p:nvPr>
        </p:nvSpPr>
        <p:spPr/>
        <p:txBody>
          <a:bodyPr/>
          <a:lstStyle/>
          <a:p>
            <a:r>
              <a:rPr lang="en-US"/>
              <a:t>SEA - </a:t>
            </a:r>
            <a:fld id="{1B5D8CFD-37D9-8A41-B2FC-209452CD0164}" type="slidenum">
              <a:rPr lang="en-US" smtClean="0"/>
              <a:t>4</a:t>
            </a:fld>
            <a:endParaRPr lang="en-US" dirty="0"/>
          </a:p>
        </p:txBody>
      </p:sp>
    </p:spTree>
    <p:extLst>
      <p:ext uri="{BB962C8B-B14F-4D97-AF65-F5344CB8AC3E}">
        <p14:creationId xmlns:p14="http://schemas.microsoft.com/office/powerpoint/2010/main" val="8889676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988135" y="625435"/>
            <a:ext cx="10215729" cy="1382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a:lnSpc>
                <a:spcPct val="70000"/>
              </a:lnSpc>
              <a:spcBef>
                <a:spcPts val="0"/>
              </a:spcBef>
            </a:pPr>
            <a:r>
              <a:rPr lang="en-US" sz="1200" dirty="0"/>
              <a:t>Goals for this meeting cycle</a:t>
            </a:r>
            <a:r>
              <a:rPr lang="en-US" sz="1200" b="0" dirty="0"/>
              <a:t>: Review on-going documents in preparation, IGCA, new work items; continue work with DTN WG on security issues</a:t>
            </a:r>
            <a:endParaRPr lang="en-US" sz="1200" b="0" dirty="0">
              <a:latin typeface="Arial" pitchFamily="34" charset="0"/>
              <a:cs typeface="Arial" pitchFamily="34" charset="0"/>
              <a:sym typeface="Arial" pitchFamily="34" charset="0"/>
            </a:endParaRPr>
          </a:p>
          <a:p>
            <a:pPr marL="747713" lvl="1" indent="-290513">
              <a:lnSpc>
                <a:spcPct val="70000"/>
              </a:lnSpc>
              <a:spcBef>
                <a:spcPts val="0"/>
              </a:spcBef>
              <a:buSzPct val="95000"/>
              <a:buFont typeface="ArialMT" charset="0"/>
              <a:buChar char="•"/>
            </a:pPr>
            <a:endParaRPr lang="en-US" sz="1200" b="0" dirty="0"/>
          </a:p>
          <a:p>
            <a:pPr>
              <a:lnSpc>
                <a:spcPct val="70000"/>
              </a:lnSpc>
              <a:spcBef>
                <a:spcPts val="0"/>
              </a:spcBef>
              <a:buSzPct val="95000"/>
            </a:pPr>
            <a:r>
              <a:rPr lang="en-US" sz="1200" dirty="0"/>
              <a:t>Working Group Status</a:t>
            </a:r>
            <a:r>
              <a:rPr lang="en-US" sz="1200" b="0" dirty="0"/>
              <a:t>:</a:t>
            </a:r>
            <a:endParaRPr lang="en-US" sz="1200" b="0" dirty="0">
              <a:latin typeface="Arial" pitchFamily="34" charset="0"/>
              <a:cs typeface="Arial" pitchFamily="34" charset="0"/>
              <a:sym typeface="Arial" pitchFamily="34" charset="0"/>
            </a:endParaRPr>
          </a:p>
          <a:p>
            <a:pPr marL="747713" lvl="1" indent="-290513">
              <a:lnSpc>
                <a:spcPct val="70000"/>
              </a:lnSpc>
              <a:spcBef>
                <a:spcPts val="0"/>
              </a:spcBef>
              <a:buClr>
                <a:srgbClr val="000000"/>
              </a:buClr>
              <a:buSzPct val="95000"/>
              <a:buFont typeface="ArialMT" charset="0"/>
              <a:buChar char="•"/>
            </a:pPr>
            <a:r>
              <a:rPr lang="en-US" sz="1200" b="0" dirty="0"/>
              <a:t>Several docs completed and submitted to the Secretariat.  Others in varying states of completion – see chart.</a:t>
            </a:r>
          </a:p>
          <a:p>
            <a:pPr marL="747713" lvl="1" indent="-290513">
              <a:lnSpc>
                <a:spcPct val="70000"/>
              </a:lnSpc>
              <a:spcBef>
                <a:spcPts val="0"/>
              </a:spcBef>
              <a:buClr>
                <a:srgbClr val="000000"/>
              </a:buClr>
              <a:buSzPct val="95000"/>
              <a:buFont typeface="ArialMT" charset="0"/>
              <a:buChar char="•"/>
            </a:pPr>
            <a:endParaRPr lang="en-US" sz="1200" b="0" dirty="0"/>
          </a:p>
          <a:p>
            <a:pPr>
              <a:lnSpc>
                <a:spcPct val="70000"/>
              </a:lnSpc>
              <a:spcBef>
                <a:spcPts val="0"/>
              </a:spcBef>
            </a:pPr>
            <a:r>
              <a:rPr lang="en-US" sz="1200" dirty="0"/>
              <a:t>Problems and Issues</a:t>
            </a:r>
            <a:r>
              <a:rPr lang="en-US" sz="1200" b="0" dirty="0"/>
              <a:t>:</a:t>
            </a:r>
          </a:p>
          <a:p>
            <a:pPr marL="747713" lvl="1" indent="-290513">
              <a:lnSpc>
                <a:spcPct val="70000"/>
              </a:lnSpc>
              <a:spcBef>
                <a:spcPts val="0"/>
              </a:spcBef>
              <a:buClr>
                <a:srgbClr val="000000"/>
              </a:buClr>
              <a:buSzPct val="95000"/>
              <a:buFont typeface="ArialMT" charset="0"/>
              <a:buChar char="•"/>
            </a:pPr>
            <a:r>
              <a:rPr lang="en-US" sz="1200" b="0" dirty="0"/>
              <a:t>Large number of people from many Agencies both in-person and via the virtual meeting.  Yay!!!</a:t>
            </a:r>
          </a:p>
          <a:p>
            <a:pPr>
              <a:lnSpc>
                <a:spcPct val="70000"/>
              </a:lnSpc>
              <a:spcBef>
                <a:spcPts val="0"/>
              </a:spcBef>
            </a:pPr>
            <a:endParaRPr lang="en-US" sz="1200" b="0" dirty="0"/>
          </a:p>
          <a:p>
            <a:pPr>
              <a:lnSpc>
                <a:spcPct val="70000"/>
              </a:lnSpc>
              <a:spcBef>
                <a:spcPts val="0"/>
              </a:spcBef>
            </a:pPr>
            <a:endParaRPr lang="en-US" sz="1200" b="0" dirty="0"/>
          </a:p>
          <a:p>
            <a:pPr>
              <a:lnSpc>
                <a:spcPct val="70000"/>
              </a:lnSpc>
              <a:spcBef>
                <a:spcPts val="0"/>
              </a:spcBef>
            </a:pPr>
            <a:endParaRPr lang="en-US" sz="1200" b="0" dirty="0"/>
          </a:p>
          <a:p>
            <a:pPr>
              <a:lnSpc>
                <a:spcPct val="70000"/>
              </a:lnSpc>
              <a:spcBef>
                <a:spcPts val="0"/>
              </a:spcBef>
            </a:pPr>
            <a:endParaRPr lang="en-US" sz="1200" b="0" dirty="0"/>
          </a:p>
          <a:p>
            <a:pPr>
              <a:lnSpc>
                <a:spcPct val="70000"/>
              </a:lnSpc>
              <a:spcBef>
                <a:spcPts val="0"/>
              </a:spcBef>
            </a:pPr>
            <a:endParaRPr lang="en-US" sz="1200" b="0" dirty="0"/>
          </a:p>
          <a:p>
            <a:pPr>
              <a:lnSpc>
                <a:spcPct val="70000"/>
              </a:lnSpc>
              <a:spcBef>
                <a:spcPts val="0"/>
              </a:spcBef>
            </a:pPr>
            <a:endParaRPr lang="en-US" sz="1200" b="0" dirty="0"/>
          </a:p>
          <a:p>
            <a:pPr>
              <a:lnSpc>
                <a:spcPct val="70000"/>
              </a:lnSpc>
              <a:spcBef>
                <a:spcPts val="0"/>
              </a:spcBef>
            </a:pPr>
            <a:endParaRPr lang="en-US" sz="1200" b="0" dirty="0"/>
          </a:p>
          <a:p>
            <a:pPr>
              <a:lnSpc>
                <a:spcPct val="70000"/>
              </a:lnSpc>
              <a:spcBef>
                <a:spcPts val="0"/>
              </a:spcBef>
            </a:pPr>
            <a:endParaRPr lang="en-US" sz="1200" b="0" dirty="0"/>
          </a:p>
          <a:p>
            <a:pPr>
              <a:lnSpc>
                <a:spcPct val="70000"/>
              </a:lnSpc>
              <a:spcBef>
                <a:spcPts val="0"/>
              </a:spcBef>
              <a:buClr>
                <a:srgbClr val="000000"/>
              </a:buClr>
              <a:buSzPct val="95000"/>
            </a:pPr>
            <a:endParaRPr lang="en-US" sz="1200" dirty="0"/>
          </a:p>
          <a:p>
            <a:pPr>
              <a:lnSpc>
                <a:spcPct val="70000"/>
              </a:lnSpc>
              <a:spcBef>
                <a:spcPts val="0"/>
              </a:spcBef>
              <a:buClr>
                <a:srgbClr val="000000"/>
              </a:buClr>
              <a:buSzPct val="95000"/>
            </a:pPr>
            <a:endParaRPr lang="en-US" sz="1200" dirty="0"/>
          </a:p>
          <a:p>
            <a:pPr>
              <a:lnSpc>
                <a:spcPct val="70000"/>
              </a:lnSpc>
              <a:spcBef>
                <a:spcPts val="0"/>
              </a:spcBef>
              <a:buClr>
                <a:srgbClr val="000000"/>
              </a:buClr>
              <a:buSzPct val="95000"/>
            </a:pPr>
            <a:endParaRPr lang="en-US" sz="1200" dirty="0"/>
          </a:p>
          <a:p>
            <a:pPr>
              <a:lnSpc>
                <a:spcPct val="70000"/>
              </a:lnSpc>
              <a:spcBef>
                <a:spcPts val="0"/>
              </a:spcBef>
              <a:buClr>
                <a:srgbClr val="000000"/>
              </a:buClr>
              <a:buSzPct val="95000"/>
            </a:pPr>
            <a:endParaRPr lang="en-US" sz="1200" dirty="0"/>
          </a:p>
          <a:p>
            <a:pPr>
              <a:lnSpc>
                <a:spcPct val="70000"/>
              </a:lnSpc>
              <a:spcBef>
                <a:spcPts val="0"/>
              </a:spcBef>
              <a:buClr>
                <a:srgbClr val="000000"/>
              </a:buClr>
              <a:buSzPct val="95000"/>
            </a:pPr>
            <a:endParaRPr lang="en-US" sz="1200" dirty="0"/>
          </a:p>
          <a:p>
            <a:pPr>
              <a:lnSpc>
                <a:spcPct val="70000"/>
              </a:lnSpc>
              <a:spcBef>
                <a:spcPts val="0"/>
              </a:spcBef>
              <a:buClr>
                <a:srgbClr val="000000"/>
              </a:buClr>
              <a:buSzPct val="95000"/>
            </a:pPr>
            <a:endParaRPr lang="en-US" sz="1200" dirty="0"/>
          </a:p>
          <a:p>
            <a:pPr>
              <a:lnSpc>
                <a:spcPct val="70000"/>
              </a:lnSpc>
              <a:spcBef>
                <a:spcPts val="0"/>
              </a:spcBef>
              <a:buClr>
                <a:srgbClr val="000000"/>
              </a:buClr>
              <a:buSzPct val="95000"/>
            </a:pPr>
            <a:endParaRPr lang="en-US" sz="1200" dirty="0"/>
          </a:p>
          <a:p>
            <a:pPr>
              <a:lnSpc>
                <a:spcPct val="70000"/>
              </a:lnSpc>
              <a:spcBef>
                <a:spcPts val="0"/>
              </a:spcBef>
              <a:buClr>
                <a:srgbClr val="000000"/>
              </a:buClr>
              <a:buSzPct val="95000"/>
            </a:pPr>
            <a:endParaRPr lang="en-US" sz="1200" dirty="0"/>
          </a:p>
          <a:p>
            <a:pPr>
              <a:lnSpc>
                <a:spcPct val="70000"/>
              </a:lnSpc>
              <a:spcBef>
                <a:spcPts val="0"/>
              </a:spcBef>
              <a:buClr>
                <a:srgbClr val="000000"/>
              </a:buClr>
              <a:buSzPct val="95000"/>
            </a:pPr>
            <a:endParaRPr lang="en-US" sz="1200" dirty="0"/>
          </a:p>
          <a:p>
            <a:pPr>
              <a:lnSpc>
                <a:spcPct val="70000"/>
              </a:lnSpc>
              <a:spcBef>
                <a:spcPts val="0"/>
              </a:spcBef>
              <a:buClr>
                <a:srgbClr val="000000"/>
              </a:buClr>
              <a:buSzPct val="95000"/>
            </a:pPr>
            <a:endParaRPr lang="en-US" sz="1200" b="0" dirty="0"/>
          </a:p>
          <a:p>
            <a:pPr>
              <a:lnSpc>
                <a:spcPct val="70000"/>
              </a:lnSpc>
              <a:spcBef>
                <a:spcPts val="0"/>
              </a:spcBef>
              <a:buClr>
                <a:srgbClr val="000000"/>
              </a:buClr>
              <a:buSzPct val="95000"/>
            </a:pPr>
            <a:endParaRPr lang="en-US" sz="1200" b="0" dirty="0"/>
          </a:p>
          <a:p>
            <a:pPr>
              <a:lnSpc>
                <a:spcPct val="70000"/>
              </a:lnSpc>
              <a:spcBef>
                <a:spcPts val="0"/>
              </a:spcBef>
              <a:buClr>
                <a:srgbClr val="000000"/>
              </a:buClr>
              <a:buSzPct val="95000"/>
            </a:pPr>
            <a:endParaRPr lang="en-US" sz="1200" b="0" dirty="0"/>
          </a:p>
          <a:p>
            <a:pPr>
              <a:lnSpc>
                <a:spcPct val="70000"/>
              </a:lnSpc>
              <a:spcBef>
                <a:spcPts val="0"/>
              </a:spcBef>
              <a:buClr>
                <a:srgbClr val="000000"/>
              </a:buClr>
              <a:buSzPct val="95000"/>
            </a:pPr>
            <a:endParaRPr lang="en-US" sz="1200" b="0" dirty="0"/>
          </a:p>
          <a:p>
            <a:pPr>
              <a:lnSpc>
                <a:spcPct val="70000"/>
              </a:lnSpc>
              <a:spcBef>
                <a:spcPts val="0"/>
              </a:spcBef>
              <a:buClr>
                <a:srgbClr val="000000"/>
              </a:buClr>
              <a:buSzPct val="95000"/>
            </a:pPr>
            <a:endParaRPr lang="en-US" sz="1200" b="0" dirty="0"/>
          </a:p>
          <a:p>
            <a:pPr>
              <a:lnSpc>
                <a:spcPct val="70000"/>
              </a:lnSpc>
              <a:spcBef>
                <a:spcPts val="0"/>
              </a:spcBef>
              <a:buClr>
                <a:srgbClr val="000000"/>
              </a:buClr>
              <a:buSzPct val="95000"/>
            </a:pPr>
            <a:endParaRPr lang="en-US" sz="1200" b="0" dirty="0"/>
          </a:p>
          <a:p>
            <a:pPr>
              <a:lnSpc>
                <a:spcPct val="70000"/>
              </a:lnSpc>
              <a:spcBef>
                <a:spcPts val="0"/>
              </a:spcBef>
              <a:buClr>
                <a:srgbClr val="000000"/>
              </a:buClr>
              <a:buSzPct val="95000"/>
            </a:pPr>
            <a:endParaRPr lang="en-US" sz="1200" b="0" dirty="0"/>
          </a:p>
          <a:p>
            <a:pPr>
              <a:lnSpc>
                <a:spcPct val="70000"/>
              </a:lnSpc>
              <a:spcBef>
                <a:spcPts val="0"/>
              </a:spcBef>
              <a:buClr>
                <a:srgbClr val="000000"/>
              </a:buClr>
              <a:buSzPct val="95000"/>
            </a:pPr>
            <a:r>
              <a:rPr lang="en-US" sz="1200" b="0" dirty="0"/>
              <a:t>Interaction with other WGs</a:t>
            </a:r>
          </a:p>
          <a:p>
            <a:pPr marL="628650" lvl="1" indent="-171450">
              <a:lnSpc>
                <a:spcPct val="70000"/>
              </a:lnSpc>
              <a:spcBef>
                <a:spcPts val="0"/>
              </a:spcBef>
              <a:buClr>
                <a:srgbClr val="000000"/>
              </a:buClr>
              <a:buSzPct val="95000"/>
              <a:buFont typeface="Arial" panose="020B0604020202020204" pitchFamily="34" charset="0"/>
              <a:buChar char="•"/>
            </a:pPr>
            <a:r>
              <a:rPr lang="en-US" sz="1050" b="0" dirty="0"/>
              <a:t>SDLS, DTN, SM&amp;C</a:t>
            </a:r>
          </a:p>
          <a:p>
            <a:pPr>
              <a:lnSpc>
                <a:spcPct val="70000"/>
              </a:lnSpc>
              <a:spcBef>
                <a:spcPts val="0"/>
              </a:spcBef>
              <a:buClr>
                <a:srgbClr val="000000"/>
              </a:buClr>
              <a:buSzPct val="95000"/>
            </a:pPr>
            <a:r>
              <a:rPr lang="en-US" sz="1200" b="0" dirty="0"/>
              <a:t>Resolutions</a:t>
            </a:r>
          </a:p>
          <a:p>
            <a:pPr marL="742950" lvl="1" indent="-285750">
              <a:lnSpc>
                <a:spcPct val="70000"/>
              </a:lnSpc>
              <a:spcBef>
                <a:spcPts val="0"/>
              </a:spcBef>
              <a:buClr>
                <a:srgbClr val="000000"/>
              </a:buClr>
              <a:buSzPct val="95000"/>
              <a:buFont typeface="Arial" panose="020B0604020202020204" pitchFamily="34" charset="0"/>
              <a:buChar char="•"/>
            </a:pPr>
            <a:r>
              <a:rPr lang="en-US" sz="1200" b="0" dirty="0"/>
              <a:t>Working group believes its time to include security sections in all CCSDS published books and not just standard documents. </a:t>
            </a:r>
          </a:p>
        </p:txBody>
      </p:sp>
      <p:sp>
        <p:nvSpPr>
          <p:cNvPr id="6147" name="AutoShape 3"/>
          <p:cNvSpPr>
            <a:spLocks/>
          </p:cNvSpPr>
          <p:nvPr/>
        </p:nvSpPr>
        <p:spPr bwMode="auto">
          <a:xfrm>
            <a:off x="2409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a:t>Security WG Executive Summary </a:t>
            </a:r>
            <a:endParaRPr lang="en-US" dirty="0"/>
          </a:p>
        </p:txBody>
      </p:sp>
      <p:graphicFrame>
        <p:nvGraphicFramePr>
          <p:cNvPr id="3" name="Table 2">
            <a:extLst>
              <a:ext uri="{FF2B5EF4-FFF2-40B4-BE49-F238E27FC236}">
                <a16:creationId xmlns:a16="http://schemas.microsoft.com/office/drawing/2014/main" id="{39960BE6-67FC-43BB-A3ED-FF04BEDD6662}"/>
              </a:ext>
            </a:extLst>
          </p:cNvPr>
          <p:cNvGraphicFramePr>
            <a:graphicFrameLocks noGrp="1"/>
          </p:cNvGraphicFramePr>
          <p:nvPr>
            <p:extLst>
              <p:ext uri="{D42A27DB-BD31-4B8C-83A1-F6EECF244321}">
                <p14:modId xmlns:p14="http://schemas.microsoft.com/office/powerpoint/2010/main" val="2937497165"/>
              </p:ext>
            </p:extLst>
          </p:nvPr>
        </p:nvGraphicFramePr>
        <p:xfrm>
          <a:off x="796110" y="1623965"/>
          <a:ext cx="10292540" cy="3610717"/>
        </p:xfrm>
        <a:graphic>
          <a:graphicData uri="http://schemas.openxmlformats.org/drawingml/2006/table">
            <a:tbl>
              <a:tblPr/>
              <a:tblGrid>
                <a:gridCol w="1137772">
                  <a:extLst>
                    <a:ext uri="{9D8B030D-6E8A-4147-A177-3AD203B41FA5}">
                      <a16:colId xmlns:a16="http://schemas.microsoft.com/office/drawing/2014/main" val="3069624260"/>
                    </a:ext>
                  </a:extLst>
                </a:gridCol>
                <a:gridCol w="593620">
                  <a:extLst>
                    <a:ext uri="{9D8B030D-6E8A-4147-A177-3AD203B41FA5}">
                      <a16:colId xmlns:a16="http://schemas.microsoft.com/office/drawing/2014/main" val="2057785215"/>
                    </a:ext>
                  </a:extLst>
                </a:gridCol>
                <a:gridCol w="3314378">
                  <a:extLst>
                    <a:ext uri="{9D8B030D-6E8A-4147-A177-3AD203B41FA5}">
                      <a16:colId xmlns:a16="http://schemas.microsoft.com/office/drawing/2014/main" val="3612075108"/>
                    </a:ext>
                  </a:extLst>
                </a:gridCol>
                <a:gridCol w="3190124">
                  <a:extLst>
                    <a:ext uri="{9D8B030D-6E8A-4147-A177-3AD203B41FA5}">
                      <a16:colId xmlns:a16="http://schemas.microsoft.com/office/drawing/2014/main" val="1671973799"/>
                    </a:ext>
                  </a:extLst>
                </a:gridCol>
                <a:gridCol w="2056646">
                  <a:extLst>
                    <a:ext uri="{9D8B030D-6E8A-4147-A177-3AD203B41FA5}">
                      <a16:colId xmlns:a16="http://schemas.microsoft.com/office/drawing/2014/main" val="319487295"/>
                    </a:ext>
                  </a:extLst>
                </a:gridCol>
              </a:tblGrid>
              <a:tr h="514655">
                <a:tc>
                  <a:txBody>
                    <a:bodyPr/>
                    <a:lstStyle/>
                    <a:p>
                      <a:pPr algn="ctr" fontAlgn="t"/>
                      <a:r>
                        <a:rPr lang="en-US" sz="1100" b="1" i="0" u="none" strike="noStrike" dirty="0">
                          <a:solidFill>
                            <a:srgbClr val="000000"/>
                          </a:solidFill>
                          <a:effectLst/>
                          <a:latin typeface="Calibri" panose="020F0502020204030204" pitchFamily="34" charset="0"/>
                        </a:rPr>
                        <a:t>Area and WG name</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panose="020F0502020204030204" pitchFamily="34" charset="0"/>
                        </a:rPr>
                        <a:t>CCSDS Ref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panose="020F0502020204030204" pitchFamily="34" charset="0"/>
                        </a:rPr>
                        <a:t>Document Title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panose="020F0502020204030204" pitchFamily="34" charset="0"/>
                        </a:rPr>
                        <a:t>Status / Comments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Start and / or Target Publication Date (dd/mm/year)</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109126"/>
                  </a:ext>
                </a:extLst>
              </a:tr>
              <a:tr h="346292">
                <a:tc>
                  <a:txBody>
                    <a:bodyPr/>
                    <a:lstStyle/>
                    <a:p>
                      <a:pPr algn="ctr" fontAlgn="t"/>
                      <a:r>
                        <a:rPr lang="en-US" sz="1100" b="0" i="0" u="none" strike="noStrike" dirty="0">
                          <a:solidFill>
                            <a:srgbClr val="FFFFFF"/>
                          </a:solidFill>
                          <a:effectLst/>
                          <a:latin typeface="Calibri" panose="020F0502020204030204" pitchFamily="34" charset="0"/>
                        </a:rPr>
                        <a:t>SEA SEC</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ctr" fontAlgn="t"/>
                      <a:r>
                        <a:rPr lang="en-US" sz="1100" b="0" i="0" u="none" strike="noStrike">
                          <a:solidFill>
                            <a:srgbClr val="FFFFFF"/>
                          </a:solidFill>
                          <a:effectLst/>
                          <a:latin typeface="Calibri" panose="020F0502020204030204" pitchFamily="34" charset="0"/>
                        </a:rPr>
                        <a:t>354.0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100" b="0" i="0" u="none" strike="noStrike" dirty="0">
                          <a:solidFill>
                            <a:srgbClr val="FFFFFF"/>
                          </a:solidFill>
                          <a:effectLst/>
                          <a:latin typeface="Calibri" panose="020F0502020204030204" pitchFamily="34" charset="0"/>
                        </a:rPr>
                        <a:t>CCSDS Symmetric Key Management Recommendations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100" b="0" i="0" u="none" strike="noStrike" dirty="0">
                          <a:solidFill>
                            <a:srgbClr val="FFFFFF"/>
                          </a:solidFill>
                          <a:effectLst/>
                          <a:latin typeface="Calibri" panose="020F0502020204030204" pitchFamily="34" charset="0"/>
                        </a:rPr>
                        <a:t>Completed – Published December 2023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100" b="0" i="0" u="none" strike="noStrike" dirty="0">
                          <a:solidFill>
                            <a:srgbClr val="FFFFFF"/>
                          </a:solidFill>
                          <a:effectLst/>
                          <a:latin typeface="Calibri" panose="020F0502020204030204" pitchFamily="34" charset="0"/>
                        </a:rPr>
                        <a:t>Start date    12/06/2006</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01/12/2023</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extLst>
                  <a:ext uri="{0D108BD9-81ED-4DB2-BD59-A6C34878D82A}">
                    <a16:rowId xmlns:a16="http://schemas.microsoft.com/office/drawing/2014/main" val="3932272803"/>
                  </a:ext>
                </a:extLst>
              </a:tr>
              <a:tr h="368013">
                <a:tc>
                  <a:txBody>
                    <a:bodyPr/>
                    <a:lstStyle/>
                    <a:p>
                      <a:pPr algn="ctr" fontAlgn="t"/>
                      <a:r>
                        <a:rPr lang="en-US" sz="1100" b="0" i="0" u="none" strike="noStrike" dirty="0">
                          <a:solidFill>
                            <a:srgbClr val="FFFFFF"/>
                          </a:solidFill>
                          <a:effectLst/>
                          <a:latin typeface="Calibri" panose="020F0502020204030204" pitchFamily="34" charset="0"/>
                        </a:rPr>
                        <a:t>SEA SEC</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dirty="0">
                          <a:solidFill>
                            <a:srgbClr val="FFFFFF"/>
                          </a:solidFill>
                          <a:effectLst/>
                          <a:latin typeface="Calibri" panose="020F0502020204030204" pitchFamily="34" charset="0"/>
                        </a:rPr>
                        <a:t>350.6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Revise Key Management Green Book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Revise KM GB to reflect</a:t>
                      </a:r>
                      <a:r>
                        <a:rPr lang="en-US" sz="1100" b="0" i="0" u="none" strike="noStrike" baseline="0" dirty="0">
                          <a:solidFill>
                            <a:srgbClr val="FFFFFF"/>
                          </a:solidFill>
                          <a:effectLst/>
                          <a:latin typeface="Calibri" panose="020F0502020204030204" pitchFamily="34" charset="0"/>
                        </a:rPr>
                        <a:t> the KM work performed for the SDLS extended procedures BB – in development.</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Start date    30/07/2019</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01/08/2024</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814085217"/>
                  </a:ext>
                </a:extLst>
              </a:tr>
              <a:tr h="346292">
                <a:tc>
                  <a:txBody>
                    <a:bodyPr/>
                    <a:lstStyle/>
                    <a:p>
                      <a:pPr algn="ctr" fontAlgn="t"/>
                      <a:r>
                        <a:rPr lang="en-US" sz="1100" b="0" i="0" u="none" strike="noStrike" dirty="0">
                          <a:solidFill>
                            <a:srgbClr val="FFFFFF"/>
                          </a:solidFill>
                          <a:effectLst/>
                          <a:latin typeface="Calibri" panose="020F0502020204030204" pitchFamily="34" charset="0"/>
                        </a:rPr>
                        <a:t>SEA SEC</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100" b="0" i="0" u="none" strike="noStrike" dirty="0">
                          <a:solidFill>
                            <a:srgbClr val="FFFFFF"/>
                          </a:solidFill>
                          <a:effectLst/>
                          <a:latin typeface="Calibri" panose="020F0502020204030204" pitchFamily="34" charset="0"/>
                        </a:rPr>
                        <a:t>357.1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a:solidFill>
                            <a:srgbClr val="FFFFFF"/>
                          </a:solidFill>
                          <a:effectLst/>
                          <a:latin typeface="Calibri" panose="020F0502020204030204" pitchFamily="34" charset="0"/>
                        </a:rPr>
                        <a:t>Intergovernmental Certificate Authority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a:solidFill>
                            <a:srgbClr val="FFFFFF"/>
                          </a:solidFill>
                          <a:effectLst/>
                          <a:latin typeface="Calibri" panose="020F0502020204030204" pitchFamily="34" charset="0"/>
                        </a:rPr>
                        <a:t> Change from MB to OB. Continuing work. Resolution to move to Secretariat.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a:solidFill>
                            <a:srgbClr val="FFFFFF"/>
                          </a:solidFill>
                          <a:effectLst/>
                          <a:latin typeface="Calibri" panose="020F0502020204030204" pitchFamily="34" charset="0"/>
                        </a:rPr>
                        <a:t>Start Date    09/02/2019</a:t>
                      </a:r>
                    </a:p>
                    <a:p>
                      <a:pPr algn="l" fontAlgn="t"/>
                      <a:r>
                        <a:rPr lang="en-US" sz="1100" b="0" i="0" u="none" strike="noStrike" dirty="0">
                          <a:solidFill>
                            <a:srgbClr val="FFFFFF"/>
                          </a:solidFill>
                          <a:effectLst/>
                          <a:latin typeface="Calibri" panose="020F0502020204030204" pitchFamily="34" charset="0"/>
                        </a:rPr>
                        <a:t>End date       06/06/2024</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567807493"/>
                  </a:ext>
                </a:extLst>
              </a:tr>
              <a:tr h="346292">
                <a:tc>
                  <a:txBody>
                    <a:bodyPr/>
                    <a:lstStyle/>
                    <a:p>
                      <a:pPr algn="ctr" fontAlgn="t"/>
                      <a:r>
                        <a:rPr lang="en-US" sz="1100" b="0" i="0" u="none" strike="noStrike" dirty="0">
                          <a:solidFill>
                            <a:srgbClr val="FFFFFF"/>
                          </a:solidFill>
                          <a:effectLst/>
                          <a:latin typeface="Calibri" panose="020F0502020204030204" pitchFamily="34" charset="0"/>
                        </a:rPr>
                        <a:t>SEC + DTN</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ctr" fontAlgn="t"/>
                      <a:r>
                        <a:rPr lang="en-US" sz="1100" b="0" i="0" u="none" strike="noStrike" dirty="0" err="1">
                          <a:solidFill>
                            <a:srgbClr val="FFFFFF"/>
                          </a:solidFill>
                          <a:effectLst/>
                          <a:latin typeface="Calibri" panose="020F0502020204030204" pitchFamily="34" charset="0"/>
                        </a:rPr>
                        <a:t>xxx.Y</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t"/>
                      <a:r>
                        <a:rPr lang="en-US" sz="1100" b="0" i="0" u="none" strike="noStrike" dirty="0">
                          <a:solidFill>
                            <a:srgbClr val="FFFFFF"/>
                          </a:solidFill>
                          <a:effectLst/>
                          <a:latin typeface="Calibri" panose="020F0502020204030204" pitchFamily="34" charset="0"/>
                        </a:rPr>
                        <a:t>Bundle Protocol Security Protocol (</a:t>
                      </a:r>
                      <a:r>
                        <a:rPr lang="en-US" sz="1100" b="0" i="0" u="none" strike="noStrike" dirty="0" err="1">
                          <a:solidFill>
                            <a:srgbClr val="FFFFFF"/>
                          </a:solidFill>
                          <a:effectLst/>
                          <a:latin typeface="Calibri" panose="020F0502020204030204" pitchFamily="34" charset="0"/>
                        </a:rPr>
                        <a:t>BPSec</a:t>
                      </a:r>
                      <a:r>
                        <a:rPr lang="en-US" sz="1100" b="0" i="0" u="none" strike="noStrike" dirty="0">
                          <a:solidFill>
                            <a:srgbClr val="FFFFFF"/>
                          </a:solidFill>
                          <a:effectLst/>
                          <a:latin typeface="Calibri" panose="020F0502020204030204" pitchFamily="34" charset="0"/>
                        </a:rPr>
                        <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t"/>
                      <a:r>
                        <a:rPr lang="en-US" sz="1100" b="0" i="0" u="none" strike="noStrike" dirty="0">
                          <a:solidFill>
                            <a:srgbClr val="FFFFFF"/>
                          </a:solidFill>
                          <a:effectLst/>
                          <a:latin typeface="Calibri" panose="020F0502020204030204" pitchFamily="34" charset="0"/>
                        </a:rPr>
                        <a:t>Completed - forwarded to Secretariat.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tc>
                  <a:txBody>
                    <a:bodyPr/>
                    <a:lstStyle/>
                    <a:p>
                      <a:pPr algn="l" fontAlgn="t"/>
                      <a:r>
                        <a:rPr lang="en-US" sz="1100" b="0" i="0" u="none" strike="noStrike" dirty="0">
                          <a:solidFill>
                            <a:srgbClr val="FFFFFF"/>
                          </a:solidFill>
                          <a:effectLst/>
                          <a:latin typeface="Calibri" panose="020F0502020204030204" pitchFamily="34" charset="0"/>
                        </a:rPr>
                        <a:t>Start Date     30/06/2021</a:t>
                      </a:r>
                    </a:p>
                    <a:p>
                      <a:pPr algn="l" fontAlgn="t"/>
                      <a:r>
                        <a:rPr lang="en-US" sz="1100" b="0" i="0" u="none" strike="noStrike" dirty="0">
                          <a:solidFill>
                            <a:srgbClr val="FFFFFF"/>
                          </a:solidFill>
                          <a:effectLst/>
                          <a:latin typeface="Calibri" panose="020F0502020204030204" pitchFamily="34" charset="0"/>
                        </a:rPr>
                        <a:t>End date        01/06/2024</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75000"/>
                      </a:schemeClr>
                    </a:solidFill>
                  </a:tcPr>
                </a:tc>
                <a:extLst>
                  <a:ext uri="{0D108BD9-81ED-4DB2-BD59-A6C34878D82A}">
                    <a16:rowId xmlns:a16="http://schemas.microsoft.com/office/drawing/2014/main" val="2422517664"/>
                  </a:ext>
                </a:extLst>
              </a:tr>
              <a:tr h="346292">
                <a:tc>
                  <a:txBody>
                    <a:bodyPr/>
                    <a:lstStyle/>
                    <a:p>
                      <a:pPr algn="ctr" fontAlgn="t"/>
                      <a:r>
                        <a:rPr lang="en-US" sz="1100" b="0" i="0" u="none" strike="noStrike" dirty="0">
                          <a:solidFill>
                            <a:schemeClr val="bg1"/>
                          </a:solidFill>
                          <a:effectLst/>
                          <a:latin typeface="Calibri" panose="020F0502020204030204" pitchFamily="34" charset="0"/>
                        </a:rPr>
                        <a:t>SEA SEC</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r>
                        <a:rPr lang="en-US" sz="1100" b="0" i="0" u="none" strike="noStrike" dirty="0" err="1">
                          <a:solidFill>
                            <a:schemeClr val="bg1"/>
                          </a:solidFill>
                          <a:effectLst/>
                          <a:latin typeface="Calibri" panose="020F0502020204030204" pitchFamily="34" charset="0"/>
                        </a:rPr>
                        <a:t>xxx.Y</a:t>
                      </a:r>
                      <a:endParaRPr lang="en-US" sz="1100" b="0" i="0" u="none" strike="noStrike" dirty="0">
                        <a:solidFill>
                          <a:schemeClr val="bg1"/>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100" b="0" i="0" u="none" strike="noStrike" dirty="0">
                          <a:solidFill>
                            <a:schemeClr val="bg1"/>
                          </a:solidFill>
                          <a:effectLst/>
                          <a:latin typeface="Calibri" panose="020F0502020204030204" pitchFamily="34" charset="0"/>
                        </a:rPr>
                        <a:t>Secure Software Engineering for Space Missions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100" b="0" i="0" u="none" strike="noStrike" dirty="0">
                          <a:solidFill>
                            <a:schemeClr val="bg1"/>
                          </a:solidFill>
                          <a:effectLst/>
                          <a:latin typeface="Calibri" panose="020F0502020204030204" pitchFamily="34" charset="0"/>
                        </a:rPr>
                        <a:t>Completed – AD RIDs dispositioned -Forwarded to Secretariat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100" b="0" i="0" u="none" strike="noStrike" dirty="0">
                          <a:solidFill>
                            <a:schemeClr val="bg1"/>
                          </a:solidFill>
                          <a:effectLst/>
                          <a:latin typeface="Calibri" panose="020F0502020204030204" pitchFamily="34" charset="0"/>
                        </a:rPr>
                        <a:t>Start Date      30/06/2021</a:t>
                      </a:r>
                    </a:p>
                    <a:p>
                      <a:pPr algn="l" fontAlgn="t"/>
                      <a:r>
                        <a:rPr lang="en-US" sz="1100" b="0" i="0" u="none" strike="noStrike" dirty="0">
                          <a:solidFill>
                            <a:schemeClr val="bg1"/>
                          </a:solidFill>
                          <a:effectLst/>
                          <a:latin typeface="Calibri" panose="020F0502020204030204" pitchFamily="34" charset="0"/>
                        </a:rPr>
                        <a:t>End date         1/06/2024</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2698366996"/>
                  </a:ext>
                </a:extLst>
              </a:tr>
              <a:tr h="346292">
                <a:tc>
                  <a:txBody>
                    <a:bodyPr/>
                    <a:lstStyle/>
                    <a:p>
                      <a:pPr algn="ctr" fontAlgn="t"/>
                      <a:r>
                        <a:rPr lang="en-US" sz="1100" b="0" i="0" u="none" strike="noStrike" dirty="0">
                          <a:solidFill>
                            <a:schemeClr val="bg1"/>
                          </a:solidFill>
                          <a:effectLst/>
                          <a:latin typeface="Calibri" panose="020F0502020204030204" pitchFamily="34" charset="0"/>
                        </a:rPr>
                        <a:t>SEA+SDLS</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dirty="0">
                          <a:solidFill>
                            <a:schemeClr val="bg1"/>
                          </a:solidFill>
                          <a:effectLst/>
                          <a:latin typeface="Calibri" panose="020F0502020204030204" pitchFamily="34" charset="0"/>
                        </a:rPr>
                        <a:t>350.11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chemeClr val="bg1"/>
                          </a:solidFill>
                          <a:effectLst/>
                          <a:latin typeface="Calibri" panose="020F0502020204030204" pitchFamily="34" charset="0"/>
                        </a:rPr>
                        <a:t>SDLS Extended Procedures – Concepts and Rationale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chemeClr val="bg1"/>
                          </a:solidFill>
                          <a:effectLst/>
                          <a:latin typeface="Calibri" panose="020F0502020204030204" pitchFamily="34" charset="0"/>
                        </a:rPr>
                        <a:t>Completed – final comments/RIDs dispositioned  - will be forwarded to Secretariat</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chemeClr val="bg1"/>
                          </a:solidFill>
                          <a:effectLst/>
                          <a:latin typeface="Calibri" panose="020F0502020204030204" pitchFamily="34" charset="0"/>
                        </a:rPr>
                        <a:t>Start Date      30/07/2017</a:t>
                      </a:r>
                    </a:p>
                    <a:p>
                      <a:pPr algn="l" fontAlgn="t"/>
                      <a:r>
                        <a:rPr lang="en-US" sz="1100" b="0" i="0" u="none" strike="noStrike" dirty="0">
                          <a:solidFill>
                            <a:schemeClr val="bg1"/>
                          </a:solidFill>
                          <a:effectLst/>
                          <a:latin typeface="Calibri" panose="020F0502020204030204" pitchFamily="34" charset="0"/>
                        </a:rPr>
                        <a:t>End date         9/06/2024</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127691168"/>
                  </a:ext>
                </a:extLst>
              </a:tr>
              <a:tr h="227842">
                <a:tc>
                  <a:txBody>
                    <a:bodyPr/>
                    <a:lstStyle/>
                    <a:p>
                      <a:pPr algn="ctr" fontAlgn="t"/>
                      <a:r>
                        <a:rPr lang="en-US" sz="1100" b="0" i="0" u="none" strike="noStrike" dirty="0">
                          <a:solidFill>
                            <a:schemeClr val="bg1"/>
                          </a:solidFill>
                          <a:effectLst/>
                          <a:latin typeface="Calibri" panose="020F0502020204030204" pitchFamily="34" charset="0"/>
                        </a:rPr>
                        <a:t>SEA SEC</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ctr" fontAlgn="t"/>
                      <a:r>
                        <a:rPr lang="en-US" sz="1100" b="0" i="0" u="none" strike="noStrike" dirty="0">
                          <a:solidFill>
                            <a:schemeClr val="bg1"/>
                          </a:solidFill>
                          <a:effectLst/>
                          <a:latin typeface="Calibri" panose="020F0502020204030204" pitchFamily="34" charset="0"/>
                        </a:rPr>
                        <a:t>350.8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100" b="0" i="0" u="none" strike="noStrike" dirty="0">
                          <a:solidFill>
                            <a:schemeClr val="bg1"/>
                          </a:solidFill>
                          <a:effectLst/>
                          <a:latin typeface="Calibri" panose="020F0502020204030204" pitchFamily="34" charset="0"/>
                        </a:rPr>
                        <a:t>Information Security Glossary of Terms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100" b="0" i="0" u="none" strike="noStrike" dirty="0">
                          <a:solidFill>
                            <a:schemeClr val="bg1"/>
                          </a:solidFill>
                          <a:effectLst/>
                          <a:latin typeface="Calibri" panose="020F0502020204030204" pitchFamily="34" charset="0"/>
                        </a:rPr>
                        <a:t>Competed – Published February 2024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endParaRPr lang="en-US" sz="1100" b="0" i="0" u="none" strike="noStrike" dirty="0">
                        <a:solidFill>
                          <a:schemeClr val="bg1"/>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extLst>
                  <a:ext uri="{0D108BD9-81ED-4DB2-BD59-A6C34878D82A}">
                    <a16:rowId xmlns:a16="http://schemas.microsoft.com/office/drawing/2014/main" val="3258172967"/>
                  </a:ext>
                </a:extLst>
              </a:tr>
              <a:tr h="230430">
                <a:tc>
                  <a:txBody>
                    <a:bodyPr/>
                    <a:lstStyle/>
                    <a:p>
                      <a:pPr algn="ctr" fontAlgn="t"/>
                      <a:r>
                        <a:rPr lang="en-US" sz="1100" b="0" i="0" u="none" strike="noStrike" dirty="0">
                          <a:solidFill>
                            <a:schemeClr val="bg1"/>
                          </a:solidFill>
                          <a:effectLst/>
                          <a:latin typeface="Calibri" panose="020F0502020204030204" pitchFamily="34" charset="0"/>
                        </a:rPr>
                        <a:t>SEA SEC</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ctr" fontAlgn="t"/>
                      <a:endParaRPr lang="en-US" sz="1100" b="0" i="0" u="none" strike="noStrike" dirty="0">
                        <a:solidFill>
                          <a:schemeClr val="bg1"/>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100" b="0" i="0" u="none" strike="noStrike" dirty="0">
                          <a:solidFill>
                            <a:schemeClr val="bg1"/>
                          </a:solidFill>
                          <a:effectLst/>
                          <a:latin typeface="Calibri" panose="020F0502020204030204" pitchFamily="34" charset="0"/>
                        </a:rPr>
                        <a:t>Secure Interconnection Guide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100" b="0" i="0" u="none" strike="noStrike" dirty="0">
                          <a:solidFill>
                            <a:schemeClr val="bg1"/>
                          </a:solidFill>
                          <a:effectLst/>
                          <a:latin typeface="Calibri" panose="020F0502020204030204" pitchFamily="34" charset="0"/>
                        </a:rPr>
                        <a:t>Draft Project – poll requested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endParaRPr lang="en-US" sz="1100" b="0" i="0" u="none" strike="noStrike" dirty="0">
                        <a:solidFill>
                          <a:schemeClr val="bg1"/>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extLst>
                  <a:ext uri="{0D108BD9-81ED-4DB2-BD59-A6C34878D82A}">
                    <a16:rowId xmlns:a16="http://schemas.microsoft.com/office/drawing/2014/main" val="1733947538"/>
                  </a:ext>
                </a:extLst>
              </a:tr>
              <a:tr h="192025">
                <a:tc>
                  <a:txBody>
                    <a:bodyPr/>
                    <a:lstStyle/>
                    <a:p>
                      <a:pPr algn="ctr" fontAlgn="t"/>
                      <a:r>
                        <a:rPr lang="en-US" sz="1100" b="0" i="0" u="none" strike="noStrike" dirty="0">
                          <a:solidFill>
                            <a:schemeClr val="bg1"/>
                          </a:solidFill>
                          <a:effectLst/>
                          <a:latin typeface="Calibri" panose="020F0502020204030204" pitchFamily="34" charset="0"/>
                        </a:rPr>
                        <a:t>SEA SEC</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ctr" fontAlgn="t"/>
                      <a:r>
                        <a:rPr lang="en-US" sz="1100" b="0" i="0" u="none" strike="noStrike" dirty="0">
                          <a:solidFill>
                            <a:schemeClr val="bg1"/>
                          </a:solidFill>
                          <a:effectLst/>
                          <a:latin typeface="Calibri" panose="020F0502020204030204" pitchFamily="34" charset="0"/>
                        </a:rPr>
                        <a:t>352.0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l" fontAlgn="t"/>
                      <a:r>
                        <a:rPr lang="en-US" sz="1100" b="0" i="0" u="none" strike="noStrike" dirty="0">
                          <a:solidFill>
                            <a:schemeClr val="bg1"/>
                          </a:solidFill>
                          <a:effectLst/>
                          <a:latin typeface="Calibri" panose="020F0502020204030204" pitchFamily="34" charset="0"/>
                        </a:rPr>
                        <a:t>Cryptographic Algorithms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l" fontAlgn="t"/>
                      <a:r>
                        <a:rPr lang="en-US" sz="1100" b="0" i="0" u="none" strike="noStrike" dirty="0">
                          <a:solidFill>
                            <a:schemeClr val="bg1"/>
                          </a:solidFill>
                          <a:effectLst/>
                          <a:latin typeface="Calibri" panose="020F0502020204030204" pitchFamily="34" charset="0"/>
                        </a:rPr>
                        <a:t>Draft Project – poll requested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tc>
                  <a:txBody>
                    <a:bodyPr/>
                    <a:lstStyle/>
                    <a:p>
                      <a:pPr algn="l" fontAlgn="t"/>
                      <a:endParaRPr lang="en-US" sz="1100" b="0" i="0" u="none" strike="noStrike" dirty="0">
                        <a:solidFill>
                          <a:schemeClr val="bg1"/>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1843422425"/>
                  </a:ext>
                </a:extLst>
              </a:tr>
              <a:tr h="346292">
                <a:tc>
                  <a:txBody>
                    <a:bodyPr/>
                    <a:lstStyle/>
                    <a:p>
                      <a:pPr algn="ctr" fontAlgn="t"/>
                      <a:r>
                        <a:rPr lang="en-US" sz="1100" b="0" i="0" u="none" strike="noStrike" dirty="0">
                          <a:solidFill>
                            <a:schemeClr val="bg1"/>
                          </a:solidFill>
                          <a:effectLst/>
                          <a:latin typeface="Calibri" panose="020F0502020204030204" pitchFamily="34" charset="0"/>
                        </a:rPr>
                        <a:t>SEA SEC</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ctr" fontAlgn="t"/>
                      <a:r>
                        <a:rPr lang="en-US" sz="1100" b="0" i="0" u="none" strike="noStrike" dirty="0">
                          <a:solidFill>
                            <a:schemeClr val="bg1"/>
                          </a:solidFill>
                          <a:effectLst/>
                          <a:latin typeface="Calibri" panose="020F0502020204030204" pitchFamily="34" charset="0"/>
                        </a:rPr>
                        <a:t>351.0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100" b="0" i="0" u="none" strike="noStrike" dirty="0">
                          <a:solidFill>
                            <a:schemeClr val="bg1"/>
                          </a:solidFill>
                          <a:effectLst/>
                          <a:latin typeface="Calibri" panose="020F0502020204030204" pitchFamily="34" charset="0"/>
                        </a:rPr>
                        <a:t>Security Architecture for Space Data Systems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100" b="0" i="0" u="none" strike="noStrike" dirty="0">
                          <a:solidFill>
                            <a:schemeClr val="bg1"/>
                          </a:solidFill>
                          <a:effectLst/>
                          <a:latin typeface="Calibri" panose="020F0502020204030204" pitchFamily="34" charset="0"/>
                        </a:rPr>
                        <a:t>Draft project – poll requested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endParaRPr lang="en-US" sz="1100" b="0" i="0" u="none" strike="noStrike" dirty="0">
                        <a:solidFill>
                          <a:schemeClr val="bg1"/>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extLst>
                  <a:ext uri="{0D108BD9-81ED-4DB2-BD59-A6C34878D82A}">
                    <a16:rowId xmlns:a16="http://schemas.microsoft.com/office/drawing/2014/main" val="4182236537"/>
                  </a:ext>
                </a:extLst>
              </a:tr>
            </a:tbl>
          </a:graphicData>
        </a:graphic>
      </p:graphicFrame>
      <p:sp>
        <p:nvSpPr>
          <p:cNvPr id="4" name="TextBox 3">
            <a:extLst>
              <a:ext uri="{FF2B5EF4-FFF2-40B4-BE49-F238E27FC236}">
                <a16:creationId xmlns:a16="http://schemas.microsoft.com/office/drawing/2014/main" id="{D0BCC3CC-4A52-5C29-3A16-130CC908582C}"/>
              </a:ext>
            </a:extLst>
          </p:cNvPr>
          <p:cNvSpPr txBox="1"/>
          <p:nvPr/>
        </p:nvSpPr>
        <p:spPr>
          <a:xfrm>
            <a:off x="985790" y="5727615"/>
            <a:ext cx="10215729" cy="515141"/>
          </a:xfrm>
          <a:prstGeom prst="rect">
            <a:avLst/>
          </a:prstGeom>
          <a:noFill/>
        </p:spPr>
        <p:txBody>
          <a:bodyPr wrap="square">
            <a:spAutoFit/>
          </a:bodyPr>
          <a:lstStyle/>
          <a:p>
            <a:pPr>
              <a:lnSpc>
                <a:spcPct val="120000"/>
              </a:lnSpc>
              <a:spcBef>
                <a:spcPts val="0"/>
              </a:spcBef>
              <a:buClr>
                <a:srgbClr val="000000"/>
              </a:buClr>
              <a:buSzPct val="95000"/>
            </a:pPr>
            <a:r>
              <a:rPr lang="en-US" sz="120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200" b="0" dirty="0"/>
              <a:t>SDLS, DTN, SM&amp;C</a:t>
            </a:r>
          </a:p>
        </p:txBody>
      </p:sp>
    </p:spTree>
    <p:extLst>
      <p:ext uri="{BB962C8B-B14F-4D97-AF65-F5344CB8AC3E}">
        <p14:creationId xmlns:p14="http://schemas.microsoft.com/office/powerpoint/2010/main" val="160655728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a:latin typeface="Arial" panose="020B0604020202020204" pitchFamily="34" charset="0"/>
                <a:cs typeface="Arial" panose="020B0604020202020204" pitchFamily="34" charset="0"/>
              </a:rPr>
              <a:t>Security WG Additional Comments</a:t>
            </a:r>
          </a:p>
        </p:txBody>
      </p:sp>
      <p:sp>
        <p:nvSpPr>
          <p:cNvPr id="8" name="Content Placeholder 7"/>
          <p:cNvSpPr>
            <a:spLocks noGrp="1"/>
          </p:cNvSpPr>
          <p:nvPr>
            <p:ph idx="1"/>
          </p:nvPr>
        </p:nvSpPr>
        <p:spPr>
          <a:xfrm>
            <a:off x="609599" y="855866"/>
            <a:ext cx="10972799" cy="5914369"/>
          </a:xfrm>
        </p:spPr>
        <p:txBody>
          <a:bodyPr>
            <a:normAutofit/>
          </a:bodyPr>
          <a:lstStyle/>
          <a:p>
            <a:pPr>
              <a:lnSpc>
                <a:spcPct val="110000"/>
              </a:lnSpc>
              <a:spcAft>
                <a:spcPts val="600"/>
              </a:spcAft>
            </a:pPr>
            <a:r>
              <a:rPr lang="en-US" sz="1000" u="sng" dirty="0" err="1"/>
              <a:t>InterGovernmental</a:t>
            </a:r>
            <a:r>
              <a:rPr lang="en-US" sz="1000" u="sng" dirty="0"/>
              <a:t> Cert Authority (IGCA): </a:t>
            </a:r>
            <a:r>
              <a:rPr lang="en-US" sz="1000" dirty="0"/>
              <a:t>Book revised to Orange Book – background material normally found in a GB added to non-normative section to describe the system and how it will operate. </a:t>
            </a:r>
            <a:r>
              <a:rPr lang="en-US" sz="1000" u="sng" dirty="0"/>
              <a:t>Document will be forwarded to Secretariat. </a:t>
            </a:r>
            <a:r>
              <a:rPr lang="en-US" sz="1000" dirty="0"/>
              <a:t>Need to resolve how to build a prototype system (e.g. SANA? NASA? ESA? Other?)</a:t>
            </a:r>
          </a:p>
          <a:p>
            <a:pPr>
              <a:lnSpc>
                <a:spcPct val="110000"/>
              </a:lnSpc>
              <a:spcAft>
                <a:spcPts val="600"/>
              </a:spcAft>
            </a:pPr>
            <a:r>
              <a:rPr lang="en-US" sz="1000" u="sng" dirty="0"/>
              <a:t>3GPP + </a:t>
            </a:r>
            <a:r>
              <a:rPr lang="en-US" sz="1000" u="sng" dirty="0" err="1"/>
              <a:t>WiFi</a:t>
            </a:r>
            <a:r>
              <a:rPr lang="en-US" sz="1000" u="sng" dirty="0"/>
              <a:t> Lunar Surface</a:t>
            </a:r>
            <a:r>
              <a:rPr lang="en-US" sz="1000" dirty="0"/>
              <a:t>: Questions regarding how 3GPP (5G) or </a:t>
            </a:r>
            <a:r>
              <a:rPr lang="en-US" sz="1000" dirty="0" err="1"/>
              <a:t>WiFi</a:t>
            </a:r>
            <a:r>
              <a:rPr lang="en-US" sz="1000" dirty="0"/>
              <a:t> security will be used at lunar?  CCSDS profile?  </a:t>
            </a:r>
          </a:p>
          <a:p>
            <a:pPr>
              <a:lnSpc>
                <a:spcPct val="110000"/>
              </a:lnSpc>
              <a:spcAft>
                <a:spcPts val="600"/>
              </a:spcAft>
            </a:pPr>
            <a:r>
              <a:rPr lang="en-US" sz="1000" u="sng" dirty="0"/>
              <a:t>Key Management GB</a:t>
            </a:r>
            <a:r>
              <a:rPr lang="en-US" sz="1000" dirty="0"/>
              <a:t>: in development – was to be completed by Daniel Fischer – needs to be discussed</a:t>
            </a:r>
          </a:p>
          <a:p>
            <a:pPr>
              <a:lnSpc>
                <a:spcPct val="110000"/>
              </a:lnSpc>
              <a:spcAft>
                <a:spcPts val="600"/>
              </a:spcAft>
            </a:pPr>
            <a:r>
              <a:rPr lang="en-US" sz="1000" u="sng" dirty="0"/>
              <a:t>Secure Software Engineering</a:t>
            </a:r>
            <a:r>
              <a:rPr lang="en-US" sz="1000" dirty="0"/>
              <a:t>: Document completed, comments resolved, </a:t>
            </a:r>
            <a:r>
              <a:rPr lang="en-US" sz="1000" u="sng" dirty="0"/>
              <a:t>submitted to Secretariat</a:t>
            </a:r>
            <a:r>
              <a:rPr lang="en-US" sz="1000" dirty="0"/>
              <a:t>.</a:t>
            </a:r>
          </a:p>
          <a:p>
            <a:pPr>
              <a:lnSpc>
                <a:spcPct val="110000"/>
              </a:lnSpc>
              <a:spcAft>
                <a:spcPts val="600"/>
              </a:spcAft>
            </a:pPr>
            <a:r>
              <a:rPr lang="en-US" sz="1000" u="sng" dirty="0"/>
              <a:t>Zero Trust for Space</a:t>
            </a:r>
            <a:r>
              <a:rPr lang="en-US" sz="1000" dirty="0"/>
              <a:t>: Discussed NIST principals, how pillars could be applied to space, will continue to work. </a:t>
            </a:r>
            <a:r>
              <a:rPr lang="en-US" sz="1000" u="sng" dirty="0"/>
              <a:t>Poll requested to create project.</a:t>
            </a:r>
          </a:p>
          <a:p>
            <a:pPr>
              <a:lnSpc>
                <a:spcPct val="110000"/>
              </a:lnSpc>
              <a:spcAft>
                <a:spcPts val="600"/>
              </a:spcAft>
            </a:pPr>
            <a:r>
              <a:rPr lang="en-US" sz="1000" u="sng" dirty="0"/>
              <a:t>MITRE ATT&amp;CK Applied to Space</a:t>
            </a:r>
            <a:r>
              <a:rPr lang="en-US" sz="1000" dirty="0"/>
              <a:t>: </a:t>
            </a:r>
            <a:r>
              <a:rPr lang="en-US" sz="1000" u="sng" dirty="0"/>
              <a:t>Project approved. </a:t>
            </a:r>
            <a:r>
              <a:rPr lang="en-US" sz="1000" dirty="0"/>
              <a:t>A white paper is being drafted to discuss the use of ATT&amp;CK and SPARTA in the space environment.  ATT&amp;CK provides actual cyber attack information.  SPARTA primarily provides threat intelligence and prediction information.</a:t>
            </a:r>
          </a:p>
          <a:p>
            <a:pPr>
              <a:lnSpc>
                <a:spcPct val="110000"/>
              </a:lnSpc>
              <a:spcAft>
                <a:spcPts val="600"/>
              </a:spcAft>
            </a:pPr>
            <a:r>
              <a:rPr lang="en-US" sz="1000" u="sng" dirty="0"/>
              <a:t>IEEE P3349 Space System Cybersecurity Working Group</a:t>
            </a:r>
            <a:r>
              <a:rPr lang="en-US" sz="1000" dirty="0"/>
              <a:t>: discussed the IEEE P3349 plans and will continue to monitor as the group develops its plans.  P3349 – ‘secure-by-design’ goals. </a:t>
            </a:r>
            <a:r>
              <a:rPr lang="en-US" sz="1000" u="sng" dirty="0"/>
              <a:t>AD is proposing a formal liaison relationship. </a:t>
            </a:r>
          </a:p>
          <a:p>
            <a:pPr>
              <a:lnSpc>
                <a:spcPct val="110000"/>
              </a:lnSpc>
              <a:spcAft>
                <a:spcPts val="600"/>
              </a:spcAft>
            </a:pPr>
            <a:r>
              <a:rPr lang="en-US" sz="1000" u="sng" dirty="0"/>
              <a:t>Secure Interconnection Guide MB</a:t>
            </a:r>
            <a:r>
              <a:rPr lang="en-US" sz="1000" dirty="0"/>
              <a:t>: discussions regarding the evolution of the existing GB to a MB. Original GB based on NIST SP 800-47. New version 800-47v2 published. Changes to incorporate the use of NIST RMF. WG consensus to remain ‘neutral’ on certification and accreditation and risk management processes a la v1 of the NIST document.  Use other RMF-like examples such as ISO 31000, ISO 270005. </a:t>
            </a:r>
          </a:p>
          <a:p>
            <a:pPr>
              <a:lnSpc>
                <a:spcPct val="110000"/>
              </a:lnSpc>
              <a:spcAft>
                <a:spcPts val="600"/>
              </a:spcAft>
            </a:pPr>
            <a:r>
              <a:rPr lang="en-US" sz="1000" u="sng" dirty="0"/>
              <a:t>AI Security</a:t>
            </a:r>
            <a:r>
              <a:rPr lang="en-US" sz="1000" dirty="0"/>
              <a:t>: early stages of examination of the security implications of the use of AI in space environments. </a:t>
            </a:r>
          </a:p>
          <a:p>
            <a:pPr>
              <a:lnSpc>
                <a:spcPct val="110000"/>
              </a:lnSpc>
              <a:spcAft>
                <a:spcPts val="600"/>
              </a:spcAft>
            </a:pPr>
            <a:r>
              <a:rPr lang="en-US" sz="1000" u="sng" dirty="0"/>
              <a:t>SDLS: Post-Quantum + SDLS Asymmetric Key Management</a:t>
            </a:r>
            <a:r>
              <a:rPr lang="en-US" sz="1000" dirty="0"/>
              <a:t>: ESA research into post quantum safe algorithms and how they could be applied to developing asymmetric key management for SDLS.  Full discussion on Triple KEM algorithms. Paper on Triple KEM research released by TU/e.  </a:t>
            </a:r>
            <a:r>
              <a:rPr lang="en-US" sz="1000" u="sng" dirty="0"/>
              <a:t>Completed Extended Procedures GB </a:t>
            </a:r>
            <a:r>
              <a:rPr lang="en-US" sz="1000" dirty="0"/>
              <a:t>and book will be sent to Secretariat. Discussed additional material for revised Algorithms BB. </a:t>
            </a:r>
            <a:r>
              <a:rPr lang="en-US" sz="1000" u="sng" dirty="0"/>
              <a:t>New project to adapt SDLS Extended Procedures to handle constellations</a:t>
            </a:r>
            <a:r>
              <a:rPr lang="en-US" sz="1000" dirty="0"/>
              <a:t>. </a:t>
            </a:r>
          </a:p>
          <a:p>
            <a:pPr>
              <a:lnSpc>
                <a:spcPct val="110000"/>
              </a:lnSpc>
              <a:spcAft>
                <a:spcPts val="600"/>
              </a:spcAft>
            </a:pPr>
            <a:r>
              <a:rPr lang="en-US" sz="1000" dirty="0"/>
              <a:t>ECSS Security Standard: Presentation on the first ECSS Security Standard (Security in Space System Lifecycles). First in a series of security standards and handbooks. </a:t>
            </a:r>
            <a:endParaRPr lang="en-US" sz="1000" u="sng" dirty="0"/>
          </a:p>
          <a:p>
            <a:pPr>
              <a:lnSpc>
                <a:spcPct val="110000"/>
              </a:lnSpc>
              <a:spcAft>
                <a:spcPts val="600"/>
              </a:spcAft>
            </a:pPr>
            <a:r>
              <a:rPr lang="en-US" sz="1000" u="sng" dirty="0"/>
              <a:t>DTN Joint Meeting</a:t>
            </a:r>
            <a:r>
              <a:rPr lang="en-US" sz="1000" dirty="0"/>
              <a:t>: Bob Durst not in attendance, but good discussions regarding security – ESA/ESOC DTN Testbed (key management research study, interoperability testing, </a:t>
            </a:r>
            <a:r>
              <a:rPr lang="en-US" sz="1000" dirty="0" err="1"/>
              <a:t>BPSec</a:t>
            </a:r>
            <a:r>
              <a:rPr lang="en-US" sz="1000" dirty="0"/>
              <a:t> security policies).  Discussed use cases (first discussed in Fall 2003), DTN to be included in revised Security Architecture document.</a:t>
            </a:r>
          </a:p>
          <a:p>
            <a:pPr>
              <a:lnSpc>
                <a:spcPct val="110000"/>
              </a:lnSpc>
              <a:spcAft>
                <a:spcPts val="600"/>
              </a:spcAft>
            </a:pPr>
            <a:r>
              <a:rPr lang="en-US" sz="1000" u="sng" dirty="0"/>
              <a:t>SM&amp;C Joint Meeting</a:t>
            </a:r>
            <a:r>
              <a:rPr lang="en-US" sz="1000" dirty="0"/>
              <a:t>: Marcus </a:t>
            </a:r>
            <a:r>
              <a:rPr lang="en-US" sz="1000" dirty="0" err="1"/>
              <a:t>Wallum</a:t>
            </a:r>
            <a:r>
              <a:rPr lang="en-US" sz="1000" dirty="0"/>
              <a:t> will be the liaison between </a:t>
            </a:r>
            <a:r>
              <a:rPr lang="en-US" sz="1000" dirty="0" err="1"/>
              <a:t>SecWG</a:t>
            </a:r>
            <a:r>
              <a:rPr lang="en-US" sz="1000" dirty="0"/>
              <a:t> and SM&amp;C WG. MO security is vague (access control, authentication) and needs a GB/MB to discuss how to implement and use the security concepts. Material will be extracted from existing Security documents for the new SM&amp;C GB.  SM&amp;C will capture the material and then it will be decided where it should be used – e.g., non-normative BB section, MAL GB</a:t>
            </a:r>
          </a:p>
          <a:p>
            <a:endParaRPr lang="en-US" sz="900" dirty="0"/>
          </a:p>
        </p:txBody>
      </p:sp>
    </p:spTree>
    <p:extLst>
      <p:ext uri="{BB962C8B-B14F-4D97-AF65-F5344CB8AC3E}">
        <p14:creationId xmlns:p14="http://schemas.microsoft.com/office/powerpoint/2010/main" val="1463834811"/>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800" dirty="0">
                <a:solidFill>
                  <a:srgbClr val="FF0000"/>
                </a:solidFill>
                <a:latin typeface="Arial" panose="020B0604020202020204" pitchFamily="34" charset="0"/>
                <a:cs typeface="Arial" panose="020B0604020202020204" pitchFamily="34" charset="0"/>
              </a:rPr>
              <a:t>Security WG Additional Comments</a:t>
            </a:r>
          </a:p>
        </p:txBody>
      </p:sp>
      <p:sp>
        <p:nvSpPr>
          <p:cNvPr id="8" name="Content Placeholder 7"/>
          <p:cNvSpPr>
            <a:spLocks noGrp="1"/>
          </p:cNvSpPr>
          <p:nvPr>
            <p:ph idx="1"/>
          </p:nvPr>
        </p:nvSpPr>
        <p:spPr>
          <a:xfrm>
            <a:off x="796110" y="1037987"/>
            <a:ext cx="10786290" cy="5804307"/>
          </a:xfrm>
        </p:spPr>
        <p:txBody>
          <a:bodyPr>
            <a:noAutofit/>
          </a:bodyPr>
          <a:lstStyle/>
          <a:p>
            <a:pPr>
              <a:lnSpc>
                <a:spcPct val="110000"/>
              </a:lnSpc>
              <a:spcAft>
                <a:spcPts val="600"/>
              </a:spcAft>
            </a:pPr>
            <a:r>
              <a:rPr lang="en-US" sz="1800" u="sng" dirty="0"/>
              <a:t>IOAG Security WG – little progress</a:t>
            </a:r>
          </a:p>
          <a:p>
            <a:pPr lvl="1">
              <a:lnSpc>
                <a:spcPct val="110000"/>
              </a:lnSpc>
              <a:spcAft>
                <a:spcPts val="600"/>
              </a:spcAft>
            </a:pPr>
            <a:r>
              <a:rPr lang="en-US" sz="1600" dirty="0"/>
              <a:t>The IOAG has created a Security WG to provide security sections for LNIS and both IOAG Lunar and Mars Comm Architecture documents.</a:t>
            </a:r>
          </a:p>
          <a:p>
            <a:pPr lvl="1">
              <a:lnSpc>
                <a:spcPct val="110000"/>
              </a:lnSpc>
              <a:spcAft>
                <a:spcPts val="600"/>
              </a:spcAft>
            </a:pPr>
            <a:r>
              <a:rPr lang="en-US" sz="1600" dirty="0"/>
              <a:t>Daniel Fischer and TBD (</a:t>
            </a:r>
            <a:r>
              <a:rPr lang="en-US" sz="1600" dirty="0">
                <a:solidFill>
                  <a:schemeClr val="bg2">
                    <a:lumMod val="60000"/>
                    <a:lumOff val="40000"/>
                  </a:schemeClr>
                </a:solidFill>
              </a:rPr>
              <a:t>Peter Shames - retiring</a:t>
            </a:r>
            <a:r>
              <a:rPr lang="en-US" sz="1600" dirty="0"/>
              <a:t>)</a:t>
            </a:r>
            <a:r>
              <a:rPr lang="en-US" sz="1600" dirty="0">
                <a:solidFill>
                  <a:schemeClr val="bg2">
                    <a:lumMod val="60000"/>
                    <a:lumOff val="40000"/>
                  </a:schemeClr>
                </a:solidFill>
              </a:rPr>
              <a:t> </a:t>
            </a:r>
            <a:r>
              <a:rPr lang="en-US" sz="1600" dirty="0"/>
              <a:t>have been appointed as co-chairs.</a:t>
            </a:r>
          </a:p>
          <a:p>
            <a:pPr lvl="1">
              <a:lnSpc>
                <a:spcPct val="110000"/>
              </a:lnSpc>
              <a:spcAft>
                <a:spcPts val="600"/>
              </a:spcAft>
            </a:pPr>
            <a:r>
              <a:rPr lang="en-US" sz="1600" dirty="0"/>
              <a:t>A draft set of Terms of Reference (</a:t>
            </a:r>
            <a:r>
              <a:rPr lang="en-US" sz="1600" dirty="0" err="1"/>
              <a:t>ToR</a:t>
            </a:r>
            <a:r>
              <a:rPr lang="en-US" sz="1600" dirty="0"/>
              <a:t>) has been created, </a:t>
            </a:r>
            <a:r>
              <a:rPr lang="en-US" sz="1600" dirty="0">
                <a:solidFill>
                  <a:srgbClr val="FF0000"/>
                </a:solidFill>
              </a:rPr>
              <a:t>but not yet approved</a:t>
            </a:r>
            <a:r>
              <a:rPr lang="en-US" sz="1600" dirty="0"/>
              <a:t>.  Push to include space internetworking, but also traditional ABA space link configurations.</a:t>
            </a:r>
          </a:p>
          <a:p>
            <a:pPr lvl="1">
              <a:lnSpc>
                <a:spcPct val="110000"/>
              </a:lnSpc>
              <a:spcAft>
                <a:spcPts val="600"/>
              </a:spcAft>
            </a:pPr>
            <a:r>
              <a:rPr lang="en-US" sz="1600" dirty="0"/>
              <a:t>Presented to the </a:t>
            </a:r>
            <a:r>
              <a:rPr lang="en-US" sz="1600" dirty="0" err="1"/>
              <a:t>InterOperability</a:t>
            </a:r>
            <a:r>
              <a:rPr lang="en-US" sz="1600" dirty="0"/>
              <a:t> Plenary (IOP) in June &amp; approved</a:t>
            </a:r>
          </a:p>
          <a:p>
            <a:pPr>
              <a:lnSpc>
                <a:spcPct val="110000"/>
              </a:lnSpc>
              <a:spcAft>
                <a:spcPts val="600"/>
              </a:spcAft>
            </a:pPr>
            <a:endParaRPr lang="en-US" sz="1800" u="sng" dirty="0"/>
          </a:p>
          <a:p>
            <a:pPr>
              <a:lnSpc>
                <a:spcPct val="110000"/>
              </a:lnSpc>
              <a:spcAft>
                <a:spcPts val="600"/>
              </a:spcAft>
            </a:pPr>
            <a:r>
              <a:rPr lang="en-US" sz="1800" u="sng" dirty="0"/>
              <a:t>Mandatory Security Section</a:t>
            </a:r>
            <a:endParaRPr lang="en-US" sz="1800" b="0" dirty="0"/>
          </a:p>
          <a:p>
            <a:pPr lvl="1">
              <a:lnSpc>
                <a:spcPct val="110000"/>
              </a:lnSpc>
              <a:spcAft>
                <a:spcPts val="600"/>
              </a:spcAft>
            </a:pPr>
            <a:r>
              <a:rPr lang="en-US" sz="1600" dirty="0"/>
              <a:t>The Security Working Group believes the time has come to have security sections in *all* CCSDS color books and not just standards.  Request CESG/CMC discussion to approve this change.</a:t>
            </a:r>
          </a:p>
          <a:p>
            <a:pPr lvl="1">
              <a:lnSpc>
                <a:spcPct val="110000"/>
              </a:lnSpc>
              <a:spcAft>
                <a:spcPts val="600"/>
              </a:spcAft>
            </a:pPr>
            <a:r>
              <a:rPr lang="en-US" sz="1600" dirty="0"/>
              <a:t>The impact would be adding a short security considerations section to all Green Books, Blue and Magenta already include this requirement.</a:t>
            </a:r>
          </a:p>
          <a:p>
            <a:pPr lvl="1">
              <a:lnSpc>
                <a:spcPct val="110000"/>
              </a:lnSpc>
              <a:spcAft>
                <a:spcPts val="600"/>
              </a:spcAft>
            </a:pPr>
            <a:r>
              <a:rPr lang="en-US" sz="1600" dirty="0"/>
              <a:t>CESG has asked that Sec WG provide some examples of what a Security section in different GB types might look like</a:t>
            </a:r>
          </a:p>
          <a:p>
            <a:pPr>
              <a:lnSpc>
                <a:spcPct val="110000"/>
              </a:lnSpc>
              <a:spcAft>
                <a:spcPts val="600"/>
              </a:spcAft>
            </a:pPr>
            <a:endParaRPr lang="en-US" sz="1800" u="sng" dirty="0"/>
          </a:p>
          <a:p>
            <a:endParaRPr lang="en-US" sz="1800" dirty="0"/>
          </a:p>
        </p:txBody>
      </p:sp>
      <p:sp>
        <p:nvSpPr>
          <p:cNvPr id="2" name="Date Placeholder 1">
            <a:extLst>
              <a:ext uri="{FF2B5EF4-FFF2-40B4-BE49-F238E27FC236}">
                <a16:creationId xmlns:a16="http://schemas.microsoft.com/office/drawing/2014/main" id="{F5480B66-C0A3-B67B-896B-9C165AA7FA23}"/>
              </a:ext>
            </a:extLst>
          </p:cNvPr>
          <p:cNvSpPr>
            <a:spLocks noGrp="1"/>
          </p:cNvSpPr>
          <p:nvPr>
            <p:ph type="dt" sz="half" idx="2"/>
          </p:nvPr>
        </p:nvSpPr>
        <p:spPr/>
        <p:txBody>
          <a:bodyPr/>
          <a:lstStyle/>
          <a:p>
            <a:fld id="{4662976F-6EFA-5943-9D27-9D4951463CB7}" type="datetime3">
              <a:rPr lang="en-US" smtClean="0"/>
              <a:t>8 May 2024</a:t>
            </a:fld>
            <a:endParaRPr lang="en-US"/>
          </a:p>
        </p:txBody>
      </p:sp>
      <p:sp>
        <p:nvSpPr>
          <p:cNvPr id="3" name="Slide Number Placeholder 2">
            <a:extLst>
              <a:ext uri="{FF2B5EF4-FFF2-40B4-BE49-F238E27FC236}">
                <a16:creationId xmlns:a16="http://schemas.microsoft.com/office/drawing/2014/main" id="{2E37A413-25EA-7CC8-B53F-48C691E50094}"/>
              </a:ext>
            </a:extLst>
          </p:cNvPr>
          <p:cNvSpPr>
            <a:spLocks noGrp="1"/>
          </p:cNvSpPr>
          <p:nvPr>
            <p:ph type="sldNum" sz="quarter" idx="4"/>
          </p:nvPr>
        </p:nvSpPr>
        <p:spPr/>
        <p:txBody>
          <a:bodyPr/>
          <a:lstStyle/>
          <a:p>
            <a:r>
              <a:rPr lang="en-US"/>
              <a:t>SEA - </a:t>
            </a:r>
            <a:fld id="{1B5D8CFD-37D9-8A41-B2FC-209452CD0164}" type="slidenum">
              <a:rPr lang="en-US" smtClean="0"/>
              <a:t>7</a:t>
            </a:fld>
            <a:endParaRPr lang="en-US" dirty="0"/>
          </a:p>
        </p:txBody>
      </p:sp>
    </p:spTree>
    <p:extLst>
      <p:ext uri="{BB962C8B-B14F-4D97-AF65-F5344CB8AC3E}">
        <p14:creationId xmlns:p14="http://schemas.microsoft.com/office/powerpoint/2010/main" val="60568209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678444"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400"/>
              </a:spcBef>
            </a:pPr>
            <a:r>
              <a:rPr lang="en-US" sz="2800" dirty="0">
                <a:solidFill>
                  <a:srgbClr val="0099A6"/>
                </a:solidFill>
              </a:rPr>
              <a:t>SEA Systems Architecture Working Group</a:t>
            </a:r>
          </a:p>
          <a:p>
            <a:pPr lvl="1" algn="ctr">
              <a:lnSpc>
                <a:spcPct val="90000"/>
              </a:lnSpc>
              <a:spcBef>
                <a:spcPts val="400"/>
              </a:spcBef>
            </a:pPr>
            <a:r>
              <a:rPr lang="en-US" sz="2800" dirty="0">
                <a:solidFill>
                  <a:srgbClr val="0099A6"/>
                </a:solidFill>
              </a:rPr>
              <a:t>Executive Summary </a:t>
            </a:r>
            <a:endParaRPr lang="en-US" dirty="0">
              <a:solidFill>
                <a:srgbClr val="0099A6"/>
              </a:solidFill>
            </a:endParaRPr>
          </a:p>
        </p:txBody>
      </p:sp>
      <p:sp>
        <p:nvSpPr>
          <p:cNvPr id="9" name="AutoShape 2"/>
          <p:cNvSpPr>
            <a:spLocks/>
          </p:cNvSpPr>
          <p:nvPr/>
        </p:nvSpPr>
        <p:spPr bwMode="auto">
          <a:xfrm>
            <a:off x="661693" y="932675"/>
            <a:ext cx="10868614" cy="57333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a:lnSpc>
                <a:spcPct val="120000"/>
              </a:lnSpc>
              <a:spcBef>
                <a:spcPts val="0"/>
              </a:spcBef>
            </a:pPr>
            <a:r>
              <a:rPr lang="en-US" sz="1400" b="0" dirty="0"/>
              <a:t>Achievements for this meeting cycle:</a:t>
            </a:r>
            <a:endParaRPr lang="en-US" sz="1400" b="0" i="1" dirty="0"/>
          </a:p>
          <a:p>
            <a:pPr marL="747713" lvl="1" indent="-290513">
              <a:lnSpc>
                <a:spcPct val="120000"/>
              </a:lnSpc>
              <a:spcBef>
                <a:spcPts val="0"/>
              </a:spcBef>
              <a:buClr>
                <a:srgbClr val="000000"/>
              </a:buClr>
              <a:buSzPct val="95000"/>
              <a:buFont typeface="ArialMT" charset="0"/>
              <a:buChar char="•"/>
            </a:pPr>
            <a:r>
              <a:rPr lang="en-US" sz="1400" b="0" dirty="0"/>
              <a:t>Work on RASDS++ revisions, including SC14 extensions, is progressing very well, reviewed complete Word doc draft.</a:t>
            </a:r>
          </a:p>
          <a:p>
            <a:pPr marL="747713" lvl="1" indent="-290513">
              <a:lnSpc>
                <a:spcPct val="120000"/>
              </a:lnSpc>
              <a:spcBef>
                <a:spcPts val="0"/>
              </a:spcBef>
              <a:buClr>
                <a:srgbClr val="000000"/>
              </a:buClr>
              <a:buSzPct val="95000"/>
              <a:buFont typeface="ArialMT" charset="0"/>
              <a:buChar char="•"/>
            </a:pPr>
            <a:r>
              <a:rPr lang="en-US" sz="1400" b="0" dirty="0"/>
              <a:t>Work on SCCS-ARD revisions is progressing well, reviewed ABA and SSI revisions, new tabular presentation in work.</a:t>
            </a:r>
          </a:p>
          <a:p>
            <a:pPr marL="747713" lvl="1" indent="-290513">
              <a:lnSpc>
                <a:spcPct val="120000"/>
              </a:lnSpc>
              <a:spcBef>
                <a:spcPts val="0"/>
              </a:spcBef>
              <a:buClr>
                <a:srgbClr val="000000"/>
              </a:buClr>
              <a:buSzPct val="95000"/>
              <a:buFont typeface="ArialMT" charset="0"/>
              <a:buChar char="•"/>
            </a:pPr>
            <a:r>
              <a:rPr lang="en-US" sz="1400" b="0" dirty="0"/>
              <a:t>Continued holding 2 sets of on-going monthly meetings and special topic discussions as needed</a:t>
            </a:r>
          </a:p>
          <a:p>
            <a:pPr marL="747713" lvl="1" indent="-290513">
              <a:lnSpc>
                <a:spcPct val="120000"/>
              </a:lnSpc>
              <a:spcBef>
                <a:spcPts val="0"/>
              </a:spcBef>
              <a:buClr>
                <a:srgbClr val="000000"/>
              </a:buClr>
              <a:buSzPct val="95000"/>
              <a:buFont typeface="ArialMT" charset="0"/>
              <a:buChar char="•"/>
            </a:pPr>
            <a:endParaRPr lang="en-US" sz="1400" b="0" dirty="0"/>
          </a:p>
          <a:p>
            <a:pPr>
              <a:lnSpc>
                <a:spcPct val="120000"/>
              </a:lnSpc>
              <a:spcBef>
                <a:spcPts val="0"/>
              </a:spcBef>
              <a:buSzPct val="95000"/>
            </a:pPr>
            <a:r>
              <a:rPr lang="en-US" sz="1400" b="0" dirty="0"/>
              <a:t>Working Group Status:</a:t>
            </a:r>
            <a:endParaRPr lang="en-US" sz="14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400" b="0" dirty="0"/>
              <a:t>RASDS++ updates now include new Physical, Operational, and Service viewpoints, and extensions to Enterprise Viewpoint, for CCSDS and SC14, updated presentation guidance and object ontology for the viewpoint specifications in each section.  </a:t>
            </a:r>
          </a:p>
          <a:p>
            <a:pPr marL="747713" lvl="1" indent="-290513">
              <a:lnSpc>
                <a:spcPct val="120000"/>
              </a:lnSpc>
              <a:spcBef>
                <a:spcPts val="0"/>
              </a:spcBef>
              <a:buClr>
                <a:srgbClr val="000000"/>
              </a:buClr>
              <a:buSzPct val="95000"/>
              <a:buFont typeface="ArialMT" charset="0"/>
              <a:buChar char="•"/>
            </a:pPr>
            <a:r>
              <a:rPr lang="en-US" sz="1400" b="0" dirty="0"/>
              <a:t>Joint CCSDS &amp; TC20/SC14 approach working well, includes new/expanded viewpoints, contents, and presentation styles, agreed on a more streamlined document structure and improved handling of formal references &amp; MBSE representations.</a:t>
            </a:r>
          </a:p>
          <a:p>
            <a:pPr marL="747713" lvl="1" indent="-290513">
              <a:lnSpc>
                <a:spcPct val="120000"/>
              </a:lnSpc>
              <a:spcBef>
                <a:spcPts val="0"/>
              </a:spcBef>
              <a:buClr>
                <a:srgbClr val="000000"/>
              </a:buClr>
              <a:buSzPct val="95000"/>
              <a:buFont typeface="ArialMT" charset="0"/>
              <a:buChar char="•"/>
            </a:pPr>
            <a:r>
              <a:rPr lang="en-US" sz="1400" b="0" dirty="0"/>
              <a:t>SCCS-ARD updates include recent standards, such as USLP, optical, DTN, Service Management, and CSTS services, and </a:t>
            </a:r>
            <a:r>
              <a:rPr lang="en-US" sz="1400" b="0" u="sng" dirty="0"/>
              <a:t>also clarify and streamline relationships among viewpoints</a:t>
            </a:r>
            <a:r>
              <a:rPr lang="en-US" sz="1400" b="0" dirty="0"/>
              <a:t>.</a:t>
            </a:r>
          </a:p>
          <a:p>
            <a:pPr marL="747713" lvl="1" indent="-290513">
              <a:lnSpc>
                <a:spcPct val="120000"/>
              </a:lnSpc>
              <a:spcBef>
                <a:spcPts val="0"/>
              </a:spcBef>
              <a:buClr>
                <a:srgbClr val="000000"/>
              </a:buClr>
              <a:buSzPct val="95000"/>
              <a:buFont typeface="ArialMT" charset="0"/>
              <a:buChar char="•"/>
            </a:pPr>
            <a:r>
              <a:rPr lang="en-US" sz="1400" b="0" dirty="0"/>
              <a:t>The work to study &amp; document SCCS-ARD sections that cover SSI security topics continues to inform DTN security </a:t>
            </a:r>
          </a:p>
          <a:p>
            <a:pPr marL="747713" lvl="1" indent="-290513">
              <a:lnSpc>
                <a:spcPct val="120000"/>
              </a:lnSpc>
              <a:spcBef>
                <a:spcPts val="0"/>
              </a:spcBef>
              <a:buClr>
                <a:srgbClr val="000000"/>
              </a:buClr>
              <a:buSzPct val="95000"/>
              <a:buFont typeface="ArialMT" charset="0"/>
              <a:buChar char="•"/>
            </a:pPr>
            <a:r>
              <a:rPr lang="en-US" sz="1400" b="0" dirty="0"/>
              <a:t>Confirmed that SCCS-ARD covers all of the topics needed for LNIS, except specific PNT elements that CCSDS does not yet address</a:t>
            </a:r>
          </a:p>
          <a:p>
            <a:pPr marL="747713" lvl="1" indent="-290513">
              <a:lnSpc>
                <a:spcPct val="120000"/>
              </a:lnSpc>
              <a:spcBef>
                <a:spcPts val="0"/>
              </a:spcBef>
              <a:buClr>
                <a:srgbClr val="000000"/>
              </a:buClr>
              <a:buSzPct val="95000"/>
              <a:buFont typeface="ArialMT" charset="0"/>
              <a:buChar char="•"/>
            </a:pPr>
            <a:endParaRPr lang="en-US" sz="1400" b="0" dirty="0"/>
          </a:p>
          <a:p>
            <a:pPr>
              <a:lnSpc>
                <a:spcPct val="120000"/>
              </a:lnSpc>
              <a:spcBef>
                <a:spcPts val="0"/>
              </a:spcBef>
              <a:buClr>
                <a:srgbClr val="000000"/>
              </a:buClr>
              <a:buSzPct val="95000"/>
            </a:pPr>
            <a:r>
              <a:rPr lang="en-US" sz="1400" b="0" dirty="0"/>
              <a:t>Interaction with other WGs</a:t>
            </a:r>
          </a:p>
          <a:p>
            <a:pPr marL="747713" lvl="1" indent="-290513">
              <a:lnSpc>
                <a:spcPct val="120000"/>
              </a:lnSpc>
              <a:spcBef>
                <a:spcPts val="0"/>
              </a:spcBef>
              <a:buClr>
                <a:srgbClr val="000000"/>
              </a:buClr>
              <a:buSzPct val="95000"/>
              <a:buFont typeface="ArialMT" charset="0"/>
              <a:buChar char="•"/>
            </a:pPr>
            <a:r>
              <a:rPr lang="en-US" sz="1400" b="0" dirty="0"/>
              <a:t>Met with Sec WG on IOAG Sec WG and LNIS analysis, reviewed entire LNIS V5 spec</a:t>
            </a:r>
          </a:p>
          <a:p>
            <a:pPr marL="747713" lvl="1" indent="-290513">
              <a:lnSpc>
                <a:spcPct val="120000"/>
              </a:lnSpc>
              <a:spcBef>
                <a:spcPts val="0"/>
              </a:spcBef>
              <a:buClr>
                <a:srgbClr val="000000"/>
              </a:buClr>
              <a:buSzPct val="95000"/>
              <a:buFont typeface="ArialMT" charset="0"/>
              <a:buChar char="•"/>
            </a:pPr>
            <a:r>
              <a:rPr lang="en-US" sz="1400" b="0" dirty="0"/>
              <a:t>Joint meetings with ISO TC20/SC14 members related to RASDS++ </a:t>
            </a:r>
          </a:p>
          <a:p>
            <a:pPr marL="747713" lvl="1" indent="-290513">
              <a:lnSpc>
                <a:spcPct val="120000"/>
              </a:lnSpc>
              <a:spcBef>
                <a:spcPts val="0"/>
              </a:spcBef>
              <a:buClr>
                <a:srgbClr val="000000"/>
              </a:buClr>
              <a:buSzPct val="95000"/>
              <a:buFont typeface="ArialMT" charset="0"/>
              <a:buChar char="•"/>
            </a:pPr>
            <a:r>
              <a:rPr lang="en-US" sz="1400" b="0" dirty="0"/>
              <a:t>Cross Area coordination discussions on ABA sections and SSI sections continue.</a:t>
            </a:r>
          </a:p>
          <a:p>
            <a:pPr>
              <a:lnSpc>
                <a:spcPct val="120000"/>
              </a:lnSpc>
              <a:spcBef>
                <a:spcPts val="0"/>
              </a:spcBef>
              <a:buClr>
                <a:srgbClr val="000000"/>
              </a:buClr>
              <a:buSzPct val="95000"/>
            </a:pPr>
            <a:endParaRPr lang="en-US" sz="1400" b="0" dirty="0"/>
          </a:p>
          <a:p>
            <a:pPr>
              <a:lnSpc>
                <a:spcPct val="120000"/>
              </a:lnSpc>
              <a:spcBef>
                <a:spcPts val="0"/>
              </a:spcBef>
              <a:buClr>
                <a:srgbClr val="000000"/>
              </a:buClr>
              <a:buSzPct val="95000"/>
            </a:pPr>
            <a:r>
              <a:rPr lang="en-US" sz="1400" b="0" dirty="0"/>
              <a:t>Problems and Issues:</a:t>
            </a:r>
          </a:p>
          <a:p>
            <a:pPr marL="747713" lvl="1" indent="-290513">
              <a:lnSpc>
                <a:spcPct val="120000"/>
              </a:lnSpc>
              <a:spcBef>
                <a:spcPts val="0"/>
              </a:spcBef>
              <a:buClr>
                <a:srgbClr val="000000"/>
              </a:buClr>
              <a:buSzPct val="95000"/>
              <a:buFont typeface="ArialMT" charset="0"/>
              <a:buChar char="•"/>
            </a:pPr>
            <a:r>
              <a:rPr lang="en-US" sz="1400" b="0" dirty="0"/>
              <a:t>Resources for RASDS continue to be constrained, but new support from UKSA &amp; CNSA is appreciated.</a:t>
            </a:r>
          </a:p>
          <a:p>
            <a:pPr marL="747713" lvl="1" indent="-290513">
              <a:lnSpc>
                <a:spcPct val="120000"/>
              </a:lnSpc>
              <a:spcBef>
                <a:spcPts val="0"/>
              </a:spcBef>
              <a:buClr>
                <a:srgbClr val="000000"/>
              </a:buClr>
              <a:buSzPct val="95000"/>
              <a:buFont typeface="ArialMT" charset="0"/>
              <a:buChar char="•"/>
            </a:pPr>
            <a:r>
              <a:rPr lang="en-US" sz="1400" b="0" dirty="0"/>
              <a:t>Working two large documents in parallel is challenging, but we are making good progress.</a:t>
            </a:r>
          </a:p>
          <a:p>
            <a:pPr marL="747713" lvl="1" indent="-290513">
              <a:lnSpc>
                <a:spcPct val="120000"/>
              </a:lnSpc>
              <a:spcBef>
                <a:spcPts val="0"/>
              </a:spcBef>
              <a:buClr>
                <a:srgbClr val="000000"/>
              </a:buClr>
              <a:buSzPct val="95000"/>
              <a:buFont typeface="ArialMT" charset="0"/>
              <a:buChar char="•"/>
            </a:pPr>
            <a:r>
              <a:rPr lang="en-US" sz="1400" b="0" dirty="0"/>
              <a:t>The SCCS-ARD update will contain as complete an architecture as is practical, based on current published and in work materials.  </a:t>
            </a:r>
            <a:r>
              <a:rPr lang="en-US" sz="1400" i="1" dirty="0">
                <a:solidFill>
                  <a:srgbClr val="E814F5"/>
                </a:solidFill>
              </a:rPr>
              <a:t>We require support from all SLS, SIS, CSS, and SEA WGs to identify [Future], [Prospective], and [Not to be standardized] documents for inclusion.  CESG agrees to review current draft by end of January 2024.</a:t>
            </a:r>
          </a:p>
          <a:p>
            <a:pPr marL="747713" lvl="1" indent="-290513">
              <a:lnSpc>
                <a:spcPct val="120000"/>
              </a:lnSpc>
              <a:spcBef>
                <a:spcPts val="0"/>
              </a:spcBef>
              <a:buClr>
                <a:srgbClr val="000000"/>
              </a:buClr>
              <a:buSzPct val="95000"/>
              <a:buFont typeface="ArialMT" charset="0"/>
              <a:buChar char="•"/>
            </a:pPr>
            <a:r>
              <a:rPr lang="en-US" sz="1400" b="0" dirty="0"/>
              <a:t>The size of the document remains a concern, and we are still working on a “slimming diet”</a:t>
            </a:r>
          </a:p>
        </p:txBody>
      </p:sp>
      <p:sp>
        <p:nvSpPr>
          <p:cNvPr id="2" name="Date Placeholder 1">
            <a:extLst>
              <a:ext uri="{FF2B5EF4-FFF2-40B4-BE49-F238E27FC236}">
                <a16:creationId xmlns:a16="http://schemas.microsoft.com/office/drawing/2014/main" id="{E8A34FBE-30C5-2808-7487-667088BD535A}"/>
              </a:ext>
            </a:extLst>
          </p:cNvPr>
          <p:cNvSpPr>
            <a:spLocks noGrp="1"/>
          </p:cNvSpPr>
          <p:nvPr>
            <p:ph type="dt" sz="half" idx="2"/>
          </p:nvPr>
        </p:nvSpPr>
        <p:spPr/>
        <p:txBody>
          <a:bodyPr/>
          <a:lstStyle/>
          <a:p>
            <a:fld id="{A25B553F-BC8C-7040-8CF7-616BFBEA77E7}" type="datetime3">
              <a:rPr lang="en-US" smtClean="0"/>
              <a:t>8 May 2024</a:t>
            </a:fld>
            <a:endParaRPr lang="en-US"/>
          </a:p>
        </p:txBody>
      </p:sp>
      <p:sp>
        <p:nvSpPr>
          <p:cNvPr id="3" name="Slide Number Placeholder 2">
            <a:extLst>
              <a:ext uri="{FF2B5EF4-FFF2-40B4-BE49-F238E27FC236}">
                <a16:creationId xmlns:a16="http://schemas.microsoft.com/office/drawing/2014/main" id="{A4815606-AC4B-F756-4DB3-D32E095E1FCE}"/>
              </a:ext>
            </a:extLst>
          </p:cNvPr>
          <p:cNvSpPr>
            <a:spLocks noGrp="1"/>
          </p:cNvSpPr>
          <p:nvPr>
            <p:ph type="sldNum" sz="quarter" idx="4"/>
          </p:nvPr>
        </p:nvSpPr>
        <p:spPr/>
        <p:txBody>
          <a:bodyPr/>
          <a:lstStyle/>
          <a:p>
            <a:r>
              <a:rPr lang="en-US"/>
              <a:t>SEA - </a:t>
            </a:r>
            <a:fld id="{1B5D8CFD-37D9-8A41-B2FC-209452CD0164}" type="slidenum">
              <a:rPr lang="en-US" smtClean="0"/>
              <a:t>8</a:t>
            </a:fld>
            <a:endParaRPr lang="en-US" dirty="0"/>
          </a:p>
        </p:txBody>
      </p:sp>
    </p:spTree>
    <p:extLst>
      <p:ext uri="{BB962C8B-B14F-4D97-AF65-F5344CB8AC3E}">
        <p14:creationId xmlns:p14="http://schemas.microsoft.com/office/powerpoint/2010/main" val="142169264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p:cNvSpPr>
          <p:nvPr/>
        </p:nvSpPr>
        <p:spPr bwMode="auto">
          <a:xfrm>
            <a:off x="693940" y="1047890"/>
            <a:ext cx="10740355"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a:t>Resolutions agreed upon this meeting</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Resolution 1:  Expect to re-confirm the Reference Architecture for Space Information Management</a:t>
            </a:r>
            <a:endParaRPr lang="en-US" sz="1900" b="0" dirty="0"/>
          </a:p>
          <a:p>
            <a:pPr>
              <a:lnSpc>
                <a:spcPct val="120000"/>
              </a:lnSpc>
              <a:spcBef>
                <a:spcPts val="0"/>
              </a:spcBef>
              <a:buClr>
                <a:srgbClr val="000000"/>
              </a:buClr>
              <a:buSzPct val="95000"/>
            </a:pPr>
            <a:r>
              <a:rPr lang="en-US" sz="1800" b="0" dirty="0"/>
              <a:t>Further Resolutions anticipated in the next 6 months:</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Request to review the Reference Architecture for Space Data Systems (RASDS++)</a:t>
            </a:r>
          </a:p>
          <a:p>
            <a:pPr>
              <a:lnSpc>
                <a:spcPct val="120000"/>
              </a:lnSpc>
              <a:spcBef>
                <a:spcPts val="0"/>
              </a:spcBef>
            </a:pPr>
            <a:endParaRPr lang="en-US" sz="1900" b="0" dirty="0"/>
          </a:p>
          <a:p>
            <a:pPr>
              <a:lnSpc>
                <a:spcPct val="120000"/>
              </a:lnSpc>
              <a:spcBef>
                <a:spcPts val="0"/>
              </a:spcBef>
            </a:pPr>
            <a:r>
              <a:rPr lang="en-US" sz="1900" b="0" dirty="0"/>
              <a:t>Planning (only approved Projects):</a:t>
            </a: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b="0" dirty="0"/>
          </a:p>
        </p:txBody>
      </p:sp>
      <p:sp>
        <p:nvSpPr>
          <p:cNvPr id="7" name="AutoShape 3"/>
          <p:cNvSpPr>
            <a:spLocks/>
          </p:cNvSpPr>
          <p:nvPr/>
        </p:nvSpPr>
        <p:spPr bwMode="auto">
          <a:xfrm>
            <a:off x="1830844" y="87766"/>
            <a:ext cx="8756195" cy="7242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400"/>
              </a:spcBef>
            </a:pPr>
            <a:r>
              <a:rPr lang="en-US" sz="2800" dirty="0">
                <a:solidFill>
                  <a:srgbClr val="0099A6"/>
                </a:solidFill>
              </a:rPr>
              <a:t>SEA Systems Architecture Working Group</a:t>
            </a:r>
          </a:p>
          <a:p>
            <a:pPr lvl="1" algn="ctr">
              <a:lnSpc>
                <a:spcPct val="90000"/>
              </a:lnSpc>
              <a:spcBef>
                <a:spcPts val="400"/>
              </a:spcBef>
            </a:pPr>
            <a:r>
              <a:rPr lang="en-US" sz="2800" dirty="0">
                <a:solidFill>
                  <a:srgbClr val="0099A6"/>
                </a:solidFill>
              </a:rPr>
              <a:t>Executive Summary </a:t>
            </a:r>
            <a:endParaRPr lang="en-US" dirty="0">
              <a:solidFill>
                <a:srgbClr val="0099A6"/>
              </a:solidFill>
            </a:endParaRPr>
          </a:p>
        </p:txBody>
      </p:sp>
      <p:graphicFrame>
        <p:nvGraphicFramePr>
          <p:cNvPr id="5" name="Table 4">
            <a:extLst>
              <a:ext uri="{FF2B5EF4-FFF2-40B4-BE49-F238E27FC236}">
                <a16:creationId xmlns:a16="http://schemas.microsoft.com/office/drawing/2014/main" id="{59B6A653-A3B8-184F-B2B9-F578084C3F36}"/>
              </a:ext>
            </a:extLst>
          </p:cNvPr>
          <p:cNvGraphicFramePr>
            <a:graphicFrameLocks noGrp="1"/>
          </p:cNvGraphicFramePr>
          <p:nvPr>
            <p:extLst>
              <p:ext uri="{D42A27DB-BD31-4B8C-83A1-F6EECF244321}">
                <p14:modId xmlns:p14="http://schemas.microsoft.com/office/powerpoint/2010/main" val="508588223"/>
              </p:ext>
            </p:extLst>
          </p:nvPr>
        </p:nvGraphicFramePr>
        <p:xfrm>
          <a:off x="1986665" y="3575970"/>
          <a:ext cx="8218669" cy="2579785"/>
        </p:xfrm>
        <a:graphic>
          <a:graphicData uri="http://schemas.openxmlformats.org/drawingml/2006/table">
            <a:tbl>
              <a:tblPr/>
              <a:tblGrid>
                <a:gridCol w="942650">
                  <a:extLst>
                    <a:ext uri="{9D8B030D-6E8A-4147-A177-3AD203B41FA5}">
                      <a16:colId xmlns:a16="http://schemas.microsoft.com/office/drawing/2014/main" val="2368276802"/>
                    </a:ext>
                  </a:extLst>
                </a:gridCol>
                <a:gridCol w="667711">
                  <a:extLst>
                    <a:ext uri="{9D8B030D-6E8A-4147-A177-3AD203B41FA5}">
                      <a16:colId xmlns:a16="http://schemas.microsoft.com/office/drawing/2014/main" val="20000"/>
                    </a:ext>
                  </a:extLst>
                </a:gridCol>
                <a:gridCol w="2306948">
                  <a:extLst>
                    <a:ext uri="{9D8B030D-6E8A-4147-A177-3AD203B41FA5}">
                      <a16:colId xmlns:a16="http://schemas.microsoft.com/office/drawing/2014/main" val="20001"/>
                    </a:ext>
                  </a:extLst>
                </a:gridCol>
                <a:gridCol w="2803565">
                  <a:extLst>
                    <a:ext uri="{9D8B030D-6E8A-4147-A177-3AD203B41FA5}">
                      <a16:colId xmlns:a16="http://schemas.microsoft.com/office/drawing/2014/main" val="20002"/>
                    </a:ext>
                  </a:extLst>
                </a:gridCol>
                <a:gridCol w="1497795">
                  <a:extLst>
                    <a:ext uri="{9D8B030D-6E8A-4147-A177-3AD203B41FA5}">
                      <a16:colId xmlns:a16="http://schemas.microsoft.com/office/drawing/2014/main" val="20003"/>
                    </a:ext>
                  </a:extLst>
                </a:gridCol>
              </a:tblGrid>
              <a:tr h="515957">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100" b="1" i="0" u="none" strike="noStrike" dirty="0">
                          <a:solidFill>
                            <a:srgbClr val="000000"/>
                          </a:solidFill>
                          <a:effectLst/>
                          <a:latin typeface="Calibri" panose="020F0502020204030204" pitchFamily="34" charset="0"/>
                        </a:rPr>
                        <a:t>Area and WG name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CCSDS Ref </a:t>
                      </a:r>
                      <a:r>
                        <a:rPr lang="en-GB" sz="1100" b="1" i="0" u="none" strike="noStrike" dirty="0" err="1">
                          <a:solidFill>
                            <a:srgbClr val="000000"/>
                          </a:solidFill>
                          <a:effectLst/>
                          <a:latin typeface="Calibri"/>
                        </a:rPr>
                        <a:t>Nr</a:t>
                      </a:r>
                      <a:endParaRPr lang="en-GB" sz="1100" b="1" i="0" u="none" strike="noStrike" dirty="0">
                        <a:solidFill>
                          <a:srgbClr val="000000"/>
                        </a:solidFill>
                        <a:effectLst/>
                        <a:latin typeface="Calibri"/>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Document Title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dirty="0">
                          <a:solidFill>
                            <a:srgbClr val="000000"/>
                          </a:solidFill>
                          <a:effectLst/>
                          <a:latin typeface="Calibri"/>
                        </a:rPr>
                        <a:t>Status / Comments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a:rPr>
                        <a:t>Start and / or Target Publication Date</a:t>
                      </a:r>
                    </a:p>
                    <a:p>
                      <a:pPr algn="ctr" fontAlgn="t"/>
                      <a:r>
                        <a:rPr lang="en-US" sz="1100" b="1" i="0" u="none" strike="noStrike" dirty="0">
                          <a:solidFill>
                            <a:srgbClr val="000000"/>
                          </a:solidFill>
                          <a:effectLst/>
                          <a:latin typeface="Calibri"/>
                        </a:rPr>
                        <a:t>(</a:t>
                      </a:r>
                      <a:r>
                        <a:rPr lang="en-US" sz="1100" b="1" i="0" u="none" strike="noStrike" dirty="0" err="1">
                          <a:solidFill>
                            <a:srgbClr val="000000"/>
                          </a:solidFill>
                          <a:effectLst/>
                          <a:latin typeface="Calibri"/>
                        </a:rPr>
                        <a:t>dd</a:t>
                      </a:r>
                      <a:r>
                        <a:rPr lang="en-US" sz="1100" b="1" i="0" u="none" strike="noStrike" dirty="0">
                          <a:solidFill>
                            <a:srgbClr val="000000"/>
                          </a:solidFill>
                          <a:effectLst/>
                          <a:latin typeface="Calibri"/>
                        </a:rPr>
                        <a:t>/mm/year)</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15957">
                <a:tc>
                  <a:txBody>
                    <a:bodyPr/>
                    <a:lstStyle/>
                    <a:p>
                      <a:pPr algn="ctr" fontAlgn="t"/>
                      <a:r>
                        <a:rPr lang="en-GB" sz="1100" b="0" i="0" u="none" strike="noStrike" dirty="0">
                          <a:solidFill>
                            <a:srgbClr val="FFFFFF"/>
                          </a:solidFill>
                          <a:effectLst/>
                          <a:latin typeface="Calibri"/>
                        </a:rPr>
                        <a:t>SEA SA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ctr" fontAlgn="t"/>
                      <a:r>
                        <a:rPr lang="en-GB" sz="1100" b="0" i="0" u="none" strike="noStrike" dirty="0">
                          <a:solidFill>
                            <a:srgbClr val="FFFFFF"/>
                          </a:solidFill>
                          <a:effectLst/>
                          <a:latin typeface="Calibri"/>
                        </a:rPr>
                        <a:t>CCSDS 313.0-M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100" b="0" i="0" u="none" strike="noStrike" dirty="0">
                          <a:solidFill>
                            <a:srgbClr val="FFFFFF"/>
                          </a:solidFill>
                          <a:effectLst/>
                          <a:latin typeface="Calibri"/>
                        </a:rPr>
                        <a:t>Reference Architecture for Space Data Systems (RASDS++)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marL="171450" indent="-171450" algn="l" fontAlgn="t">
                        <a:buFontTx/>
                        <a:buChar char="-"/>
                      </a:pPr>
                      <a:r>
                        <a:rPr lang="en-US" sz="1100" b="0" i="0" u="none" strike="noStrike" dirty="0">
                          <a:solidFill>
                            <a:srgbClr val="FFFFFF"/>
                          </a:solidFill>
                          <a:effectLst/>
                          <a:latin typeface="Calibri"/>
                        </a:rPr>
                        <a:t>Document content revisions reviewed</a:t>
                      </a:r>
                    </a:p>
                    <a:p>
                      <a:pPr marL="171450" indent="-171450" algn="l" fontAlgn="t">
                        <a:buFontTx/>
                        <a:buChar char="-"/>
                      </a:pPr>
                      <a:r>
                        <a:rPr lang="en-US" sz="1100" b="0" i="0" u="none" strike="noStrike" dirty="0">
                          <a:solidFill>
                            <a:srgbClr val="FFFFFF"/>
                          </a:solidFill>
                          <a:effectLst/>
                          <a:latin typeface="Calibri"/>
                        </a:rPr>
                        <a:t>Addition of new viewpoints adopted</a:t>
                      </a:r>
                    </a:p>
                    <a:p>
                      <a:pPr marL="171450" indent="-171450" algn="l" fontAlgn="t">
                        <a:buFontTx/>
                        <a:buChar char="-"/>
                      </a:pPr>
                      <a:r>
                        <a:rPr lang="en-US" sz="1100" b="0" i="0" u="none" strike="noStrike" dirty="0">
                          <a:solidFill>
                            <a:srgbClr val="FFFFFF"/>
                          </a:solidFill>
                          <a:effectLst/>
                          <a:latin typeface="Calibri"/>
                        </a:rPr>
                        <a:t>Revisions to document structure agreed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FFFFFF"/>
                          </a:solidFill>
                          <a:effectLst/>
                          <a:latin typeface="Calibri"/>
                        </a:rPr>
                        <a:t>Start Date   11/09/2020</a:t>
                      </a:r>
                      <a:br>
                        <a:rPr lang="en-GB" sz="1100" b="0" i="0" u="none" strike="noStrike" dirty="0">
                          <a:solidFill>
                            <a:srgbClr val="FFFFFF"/>
                          </a:solidFill>
                          <a:effectLst/>
                          <a:latin typeface="Calibri"/>
                        </a:rPr>
                      </a:br>
                      <a:r>
                        <a:rPr lang="en-GB" sz="1100" b="0" i="0" u="none" strike="noStrike" kern="1200" dirty="0">
                          <a:solidFill>
                            <a:srgbClr val="FFFFFF"/>
                          </a:solidFill>
                          <a:effectLst/>
                          <a:latin typeface="Calibri"/>
                          <a:ea typeface="+mn-ea"/>
                          <a:cs typeface="+mn-cs"/>
                        </a:rPr>
                        <a:t>End Date    30/03/2024</a:t>
                      </a:r>
                    </a:p>
                    <a:p>
                      <a:pPr algn="l" fontAlgn="t"/>
                      <a:endParaRPr lang="en-GB" sz="1100" b="0" i="0" u="none" strike="noStrike" kern="1200" dirty="0">
                        <a:solidFill>
                          <a:srgbClr val="FF0000"/>
                        </a:solidFill>
                        <a:effectLst/>
                        <a:latin typeface="Calibri"/>
                        <a:ea typeface="+mn-ea"/>
                        <a:cs typeface="+mn-cs"/>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extLst>
                  <a:ext uri="{0D108BD9-81ED-4DB2-BD59-A6C34878D82A}">
                    <a16:rowId xmlns:a16="http://schemas.microsoft.com/office/drawing/2014/main" val="679177782"/>
                  </a:ext>
                </a:extLst>
              </a:tr>
              <a:tr h="515957">
                <a:tc>
                  <a:txBody>
                    <a:bodyPr/>
                    <a:lstStyle/>
                    <a:p>
                      <a:pPr algn="ctr" fontAlgn="t"/>
                      <a:r>
                        <a:rPr lang="en-GB" sz="1100" b="0" i="0" u="none" strike="noStrike" dirty="0">
                          <a:solidFill>
                            <a:srgbClr val="FFFFFF"/>
                          </a:solidFill>
                          <a:effectLst/>
                          <a:latin typeface="Calibri"/>
                        </a:rPr>
                        <a:t>SEA SA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ctr" fontAlgn="t"/>
                      <a:r>
                        <a:rPr lang="en-GB" sz="1100" b="0" i="0" u="none" strike="noStrike" dirty="0">
                          <a:solidFill>
                            <a:srgbClr val="FFFFFF"/>
                          </a:solidFill>
                          <a:effectLst/>
                          <a:latin typeface="Calibri"/>
                        </a:rPr>
                        <a:t>CCSDS 901.1-M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100" b="0" i="0" u="none" strike="noStrike" dirty="0">
                          <a:solidFill>
                            <a:srgbClr val="FFFFFF"/>
                          </a:solidFill>
                          <a:effectLst/>
                          <a:latin typeface="Calibri"/>
                        </a:rPr>
                        <a:t>Space Communication Cross Support – Architecture Requirements Document (SCCS-ARD)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marL="171450" indent="-171450" algn="l" fontAlgn="t">
                        <a:buFontTx/>
                        <a:buChar char="-"/>
                      </a:pPr>
                      <a:r>
                        <a:rPr lang="en-US" sz="1100" b="0" i="0" u="none" strike="noStrike" dirty="0">
                          <a:solidFill>
                            <a:srgbClr val="FFFFFF"/>
                          </a:solidFill>
                          <a:effectLst/>
                          <a:latin typeface="Calibri"/>
                        </a:rPr>
                        <a:t>Document updates &amp; revisions discussed</a:t>
                      </a:r>
                    </a:p>
                    <a:p>
                      <a:pPr marL="171450" indent="-171450" algn="l" fontAlgn="t">
                        <a:buFontTx/>
                        <a:buChar char="-"/>
                      </a:pPr>
                      <a:r>
                        <a:rPr lang="en-US" sz="1100" b="0" i="0" u="none" strike="noStrike" dirty="0">
                          <a:solidFill>
                            <a:srgbClr val="FFFFFF"/>
                          </a:solidFill>
                          <a:effectLst/>
                          <a:latin typeface="Calibri"/>
                        </a:rPr>
                        <a:t>New / revised materials reviewed</a:t>
                      </a:r>
                    </a:p>
                    <a:p>
                      <a:pPr marL="171450" indent="-171450" algn="l" fontAlgn="t">
                        <a:buFontTx/>
                        <a:buChar char="-"/>
                      </a:pPr>
                      <a:r>
                        <a:rPr lang="en-US" sz="1100" b="0" i="0" u="none" strike="noStrike" dirty="0">
                          <a:solidFill>
                            <a:srgbClr val="FFFFFF"/>
                          </a:solidFill>
                          <a:effectLst/>
                          <a:latin typeface="Calibri"/>
                        </a:rPr>
                        <a:t>Expect final draft by Apr 2024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FFFFFF"/>
                          </a:solidFill>
                          <a:effectLst/>
                          <a:latin typeface="Calibri"/>
                        </a:rPr>
                        <a:t>Start Date   11/09/2020</a:t>
                      </a:r>
                      <a:br>
                        <a:rPr lang="en-GB" sz="1100" b="0" i="0" u="none" strike="noStrike" dirty="0">
                          <a:solidFill>
                            <a:srgbClr val="FFFFFF"/>
                          </a:solidFill>
                          <a:effectLst/>
                          <a:latin typeface="Calibri"/>
                        </a:rPr>
                      </a:br>
                      <a:r>
                        <a:rPr lang="en-GB" sz="1100" b="0" i="0" u="none" strike="noStrike" kern="1200" dirty="0">
                          <a:solidFill>
                            <a:srgbClr val="FFFFFF"/>
                          </a:solidFill>
                          <a:effectLst/>
                          <a:latin typeface="Calibri"/>
                          <a:ea typeface="+mn-ea"/>
                          <a:cs typeface="+mn-cs"/>
                        </a:rPr>
                        <a:t>End Date    31/07/2024</a:t>
                      </a:r>
                    </a:p>
                    <a:p>
                      <a:pPr algn="l" fontAlgn="t"/>
                      <a:endParaRPr lang="en-GB" sz="1100" b="0" i="0" u="none" strike="noStrike" kern="1200" dirty="0">
                        <a:solidFill>
                          <a:srgbClr val="FF0000"/>
                        </a:solidFill>
                        <a:effectLst/>
                        <a:latin typeface="Calibri"/>
                        <a:ea typeface="+mn-ea"/>
                        <a:cs typeface="+mn-cs"/>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extLst>
                  <a:ext uri="{0D108BD9-81ED-4DB2-BD59-A6C34878D82A}">
                    <a16:rowId xmlns:a16="http://schemas.microsoft.com/office/drawing/2014/main" val="1483793710"/>
                  </a:ext>
                </a:extLst>
              </a:tr>
              <a:tr h="515957">
                <a:tc>
                  <a:txBody>
                    <a:bodyPr/>
                    <a:lstStyle/>
                    <a:p>
                      <a:pPr algn="ctr" fontAlgn="t"/>
                      <a:r>
                        <a:rPr lang="en-GB" sz="1100" b="0" i="0" u="none" strike="noStrike" dirty="0">
                          <a:solidFill>
                            <a:srgbClr val="FFFFFF"/>
                          </a:solidFill>
                          <a:effectLst/>
                          <a:latin typeface="Calibri"/>
                        </a:rPr>
                        <a:t>SEA SA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1100" b="0" i="0" u="none" strike="noStrike" dirty="0">
                          <a:solidFill>
                            <a:srgbClr val="FFFFFF"/>
                          </a:solidFill>
                          <a:effectLst/>
                          <a:latin typeface="Calibri"/>
                        </a:rPr>
                        <a:t>CCSDS 901.0-G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a:rPr>
                        <a:t>Space Communication Cross Support – Architecture Description Document (SCCS-ADD)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171450" indent="-171450" algn="l" fontAlgn="t">
                        <a:buFontTx/>
                        <a:buChar char="-"/>
                      </a:pPr>
                      <a:r>
                        <a:rPr lang="en-US" sz="1100" b="0" i="0" u="none" strike="noStrike" dirty="0">
                          <a:solidFill>
                            <a:srgbClr val="FFFFFF"/>
                          </a:solidFill>
                          <a:effectLst/>
                          <a:latin typeface="Calibri"/>
                        </a:rPr>
                        <a:t>To be initiated once MB is completed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FFFFFF"/>
                          </a:solidFill>
                          <a:effectLst/>
                          <a:latin typeface="Calibri"/>
                        </a:rPr>
                        <a:t>Start Date   TBD</a:t>
                      </a:r>
                      <a:br>
                        <a:rPr lang="en-GB" sz="1100" b="0" i="0" u="none" strike="noStrike" dirty="0">
                          <a:solidFill>
                            <a:srgbClr val="FFFFFF"/>
                          </a:solidFill>
                          <a:effectLst/>
                          <a:latin typeface="Calibri"/>
                        </a:rPr>
                      </a:br>
                      <a:r>
                        <a:rPr lang="en-GB" sz="1100" b="0" i="0" u="none" strike="noStrike" kern="1200" dirty="0">
                          <a:solidFill>
                            <a:srgbClr val="FFFFFF"/>
                          </a:solidFill>
                          <a:effectLst/>
                          <a:latin typeface="Calibri"/>
                          <a:ea typeface="+mn-ea"/>
                          <a:cs typeface="+mn-cs"/>
                        </a:rPr>
                        <a:t>End Date    TBD</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275607740"/>
                  </a:ext>
                </a:extLst>
              </a:tr>
              <a:tr h="515957">
                <a:tc>
                  <a:txBody>
                    <a:bodyPr/>
                    <a:lstStyle/>
                    <a:p>
                      <a:pPr algn="ctr" fontAlgn="t"/>
                      <a:r>
                        <a:rPr lang="en-GB" sz="1100" b="0" i="0" u="none" strike="noStrike" dirty="0">
                          <a:solidFill>
                            <a:srgbClr val="FFFFFF"/>
                          </a:solidFill>
                          <a:effectLst/>
                          <a:latin typeface="Calibri"/>
                        </a:rPr>
                        <a:t>SEA SA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ctr" fontAlgn="t"/>
                      <a:r>
                        <a:rPr lang="en-GB" sz="1100" b="0" i="0" u="none" strike="noStrike" dirty="0">
                          <a:solidFill>
                            <a:srgbClr val="FFFFFF"/>
                          </a:solidFill>
                          <a:effectLst/>
                          <a:latin typeface="Calibri"/>
                        </a:rPr>
                        <a:t>CCSDS 312.0-G</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a:rPr>
                        <a:t>Reference Architecture for Space Information Management (RASIM)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marL="171450" indent="-171450" algn="l" fontAlgn="t">
                        <a:buFontTx/>
                        <a:buChar char="-"/>
                      </a:pPr>
                      <a:r>
                        <a:rPr lang="en-US" sz="1100" b="0" i="0" u="none" strike="noStrike" dirty="0">
                          <a:solidFill>
                            <a:srgbClr val="FFFFFF"/>
                          </a:solidFill>
                          <a:effectLst/>
                          <a:latin typeface="Calibri"/>
                        </a:rPr>
                        <a:t>Proposing simple reconfirmation after DAI WG concurrence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1100" b="0" i="0" u="none" strike="noStrike" dirty="0">
                          <a:solidFill>
                            <a:srgbClr val="FFFFFF"/>
                          </a:solidFill>
                          <a:effectLst/>
                          <a:latin typeface="Calibri"/>
                        </a:rPr>
                        <a:t>Start Date   20/10/2022</a:t>
                      </a:r>
                      <a:br>
                        <a:rPr lang="en-GB" sz="1100" b="0" i="0" u="none" strike="noStrike" dirty="0">
                          <a:solidFill>
                            <a:srgbClr val="FFFFFF"/>
                          </a:solidFill>
                          <a:effectLst/>
                          <a:latin typeface="Calibri"/>
                        </a:rPr>
                      </a:br>
                      <a:r>
                        <a:rPr lang="en-GB" sz="1100" b="0" i="0" u="none" strike="noStrike" kern="1200" dirty="0">
                          <a:solidFill>
                            <a:srgbClr val="FFFFFF"/>
                          </a:solidFill>
                          <a:effectLst/>
                          <a:latin typeface="Calibri"/>
                          <a:ea typeface="+mn-ea"/>
                          <a:cs typeface="+mn-cs"/>
                        </a:rPr>
                        <a:t>End Date    31/12/2023</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224395654"/>
                  </a:ext>
                </a:extLst>
              </a:tr>
            </a:tbl>
          </a:graphicData>
        </a:graphic>
      </p:graphicFrame>
      <p:sp>
        <p:nvSpPr>
          <p:cNvPr id="2" name="Date Placeholder 1">
            <a:extLst>
              <a:ext uri="{FF2B5EF4-FFF2-40B4-BE49-F238E27FC236}">
                <a16:creationId xmlns:a16="http://schemas.microsoft.com/office/drawing/2014/main" id="{E30E0F1B-FB2B-3882-0BA4-B27DCF49D2CA}"/>
              </a:ext>
            </a:extLst>
          </p:cNvPr>
          <p:cNvSpPr>
            <a:spLocks noGrp="1"/>
          </p:cNvSpPr>
          <p:nvPr>
            <p:ph type="dt" sz="half" idx="2"/>
          </p:nvPr>
        </p:nvSpPr>
        <p:spPr/>
        <p:txBody>
          <a:bodyPr/>
          <a:lstStyle/>
          <a:p>
            <a:fld id="{E1E82B71-8C17-9A47-89D8-2B5E9A324A63}" type="datetime3">
              <a:rPr lang="en-US" smtClean="0"/>
              <a:t>8 May 2024</a:t>
            </a:fld>
            <a:endParaRPr lang="en-US"/>
          </a:p>
        </p:txBody>
      </p:sp>
      <p:sp>
        <p:nvSpPr>
          <p:cNvPr id="3" name="Slide Number Placeholder 2">
            <a:extLst>
              <a:ext uri="{FF2B5EF4-FFF2-40B4-BE49-F238E27FC236}">
                <a16:creationId xmlns:a16="http://schemas.microsoft.com/office/drawing/2014/main" id="{6D2F1872-98C9-9DDB-DC5A-75C97CE38BB7}"/>
              </a:ext>
            </a:extLst>
          </p:cNvPr>
          <p:cNvSpPr>
            <a:spLocks noGrp="1"/>
          </p:cNvSpPr>
          <p:nvPr>
            <p:ph type="sldNum" sz="quarter" idx="4"/>
          </p:nvPr>
        </p:nvSpPr>
        <p:spPr/>
        <p:txBody>
          <a:bodyPr/>
          <a:lstStyle/>
          <a:p>
            <a:r>
              <a:rPr lang="en-US"/>
              <a:t>SEA - </a:t>
            </a:r>
            <a:fld id="{1B5D8CFD-37D9-8A41-B2FC-209452CD0164}" type="slidenum">
              <a:rPr lang="en-US" smtClean="0"/>
              <a:t>9</a:t>
            </a:fld>
            <a:endParaRPr lang="en-US" dirty="0"/>
          </a:p>
        </p:txBody>
      </p:sp>
    </p:spTree>
    <p:extLst>
      <p:ext uri="{BB962C8B-B14F-4D97-AF65-F5344CB8AC3E}">
        <p14:creationId xmlns:p14="http://schemas.microsoft.com/office/powerpoint/2010/main" val="1006866619"/>
      </p:ext>
    </p:extLst>
  </p:cSld>
  <p:clrMapOvr>
    <a:masterClrMapping/>
  </p:clrMapOvr>
  <p:transition spd="slow"/>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E1DF3F71C7494BBEAD0FAFE1D2625F" ma:contentTypeVersion="1" ma:contentTypeDescription="Create a new document." ma:contentTypeScope="" ma:versionID="344780538788363053bfb859863f1a1f">
  <xsd:schema xmlns:xsd="http://www.w3.org/2001/XMLSchema" xmlns:xs="http://www.w3.org/2001/XMLSchema" xmlns:p="http://schemas.microsoft.com/office/2006/metadata/properties" xmlns:ns2="4e3bd50f-3507-4533-b45b-3abdb7f5f7f2" targetNamespace="http://schemas.microsoft.com/office/2006/metadata/properties" ma:root="true" ma:fieldsID="dd747ad4e6d4824915f36d99546f48f9" ns2:_="">
    <xsd:import namespace="4e3bd50f-3507-4533-b45b-3abdb7f5f7f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3bd50f-3507-4533-b45b-3abdb7f5f7f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DD7D86-BD31-48C9-86F2-CC951AE8C1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3bd50f-3507-4533-b45b-3abdb7f5f7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AF14BD0-ED18-40F8-BACF-92E33194557B}">
  <ds:schemaRefs>
    <ds:schemaRef ds:uri="http://schemas.microsoft.com/office/infopath/2007/PartnerControls"/>
    <ds:schemaRef ds:uri="http://schemas.microsoft.com/office/2006/documentManagement/types"/>
    <ds:schemaRef ds:uri="http://purl.org/dc/dcmitype/"/>
    <ds:schemaRef ds:uri="http://purl.org/dc/terms/"/>
    <ds:schemaRef ds:uri="http://www.w3.org/XML/1998/namespace"/>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9C1FB2B8-ABB7-415C-8DE9-F9297D444E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99317</TotalTime>
  <Pages>51</Pages>
  <Words>5834</Words>
  <Application>Microsoft Macintosh PowerPoint</Application>
  <PresentationFormat>Widescreen</PresentationFormat>
  <Paragraphs>691</Paragraphs>
  <Slides>36</Slides>
  <Notes>14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36</vt:i4>
      </vt:variant>
    </vt:vector>
  </HeadingPairs>
  <TitlesOfParts>
    <vt:vector size="47" baseType="lpstr">
      <vt:lpstr>Arial</vt:lpstr>
      <vt:lpstr>Arial,Sans-Serif</vt:lpstr>
      <vt:lpstr>ArialMT</vt:lpstr>
      <vt:lpstr>Calibri</vt:lpstr>
      <vt:lpstr>Courier New</vt:lpstr>
      <vt:lpstr>Helvetica</vt:lpstr>
      <vt:lpstr>Symbol</vt:lpstr>
      <vt:lpstr>Times New Roman</vt:lpstr>
      <vt:lpstr>Wingdings</vt:lpstr>
      <vt:lpstr>TMOD Presentations</vt:lpstr>
      <vt:lpstr>1_TMOD Presentations</vt:lpstr>
      <vt:lpstr>PowerPoint Presentation</vt:lpstr>
      <vt:lpstr>PowerPoint Presentation</vt:lpstr>
      <vt:lpstr>SEA Area Report  B. Meeting Demographics</vt:lpstr>
      <vt:lpstr>PowerPoint Presentation</vt:lpstr>
      <vt:lpstr>PowerPoint Presentation</vt:lpstr>
      <vt:lpstr>Security WG Additional Comments</vt:lpstr>
      <vt:lpstr>Security WG Additional Comments</vt:lpstr>
      <vt:lpstr>PowerPoint Presentation</vt:lpstr>
      <vt:lpstr>PowerPoint Presentation</vt:lpstr>
      <vt:lpstr>Delta-DOR Executive Summary (I)</vt:lpstr>
      <vt:lpstr>Delta-DOR Executive Summary (II)</vt:lpstr>
      <vt:lpstr>PowerPoint Presentation</vt:lpstr>
      <vt:lpstr>PowerPoint Presentation</vt:lpstr>
      <vt:lpstr>PowerPoint Presentation</vt:lpstr>
      <vt:lpstr>PowerPoint Presentation</vt:lpstr>
      <vt:lpstr>SpacecraftID Assignments Allocated QSCID Version 2 (AOS)</vt:lpstr>
      <vt:lpstr>Spacecraftid Assignments</vt:lpstr>
      <vt:lpstr>SANA Registry Release Features</vt:lpstr>
      <vt:lpstr>Favorite registries</vt:lpstr>
      <vt:lpstr>ISO Terms Work in Progress</vt:lpstr>
      <vt:lpstr>Single Sign-on (SSO) Work in Progress</vt:lpstr>
      <vt:lpstr>SANA Upcoming Work</vt:lpstr>
      <vt:lpstr>PowerPoint Presentation</vt:lpstr>
      <vt:lpstr>BACKUP</vt:lpstr>
      <vt:lpstr>SCCS-ARD Significant Issue DTN Secure Interoperability</vt:lpstr>
      <vt:lpstr>PowerPoint Presentation</vt:lpstr>
      <vt:lpstr>SAWG RASDS++ Architecture Methodology Plan</vt:lpstr>
      <vt:lpstr>Reminder: RESOLUTIONS</vt:lpstr>
      <vt:lpstr>Terminology, Ontology, Reference Architecture Definitions</vt:lpstr>
      <vt:lpstr>Cross-agency IGCA Considerations</vt:lpstr>
      <vt:lpstr>DRAFT  - Granular authentication and access control for Actors, Assets, and Dataflows</vt:lpstr>
      <vt:lpstr>CCSDS Implementation - IGCA</vt:lpstr>
      <vt:lpstr>Other Related Activities</vt:lpstr>
      <vt:lpstr>Harmonizing the Terminology is a lot of work, right?</vt:lpstr>
      <vt:lpstr>Delta-DOR Architecture New features </vt:lpstr>
      <vt:lpstr>SANA Authorization framework</vt:lpstr>
    </vt:vector>
  </TitlesOfParts>
  <Company>NASA Headquarters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CESG-Report-to-CMC-June2008</dc:title>
  <dc:creator>Adrian J. Hooke;Hamkins, Jon (3320)</dc:creator>
  <cp:lastModifiedBy>Shames, Peter M (US 312B)</cp:lastModifiedBy>
  <cp:revision>2048</cp:revision>
  <cp:lastPrinted>2016-08-30T07:45:22Z</cp:lastPrinted>
  <dcterms:created xsi:type="dcterms:W3CDTF">1998-05-20T16:00:08Z</dcterms:created>
  <dcterms:modified xsi:type="dcterms:W3CDTF">2024-05-13T17:50:34Z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0x010100B3E1DF3F71C7494BBEAD0FAFE1D2625F</vt:lpwstr>
  </property>
  <property fmtid="{D5CDD505-2E9C-101B-9397-08002B2CF9AE}" pid="3" name="MSIP_Label_f6d9267f-51c3-48a8-8f26-940622cc44f1_Enabled">
    <vt:lpwstr>true</vt:lpwstr>
  </property>
  <property fmtid="{D5CDD505-2E9C-101B-9397-08002B2CF9AE}" pid="4" name="MSIP_Label_f6d9267f-51c3-48a8-8f26-940622cc44f1_SetDate">
    <vt:lpwstr>2024-05-05T20:29:44Z</vt:lpwstr>
  </property>
  <property fmtid="{D5CDD505-2E9C-101B-9397-08002B2CF9AE}" pid="5" name="MSIP_Label_f6d9267f-51c3-48a8-8f26-940622cc44f1_Method">
    <vt:lpwstr>Privileged</vt:lpwstr>
  </property>
  <property fmtid="{D5CDD505-2E9C-101B-9397-08002B2CF9AE}" pid="6" name="MSIP_Label_f6d9267f-51c3-48a8-8f26-940622cc44f1_Name">
    <vt:lpwstr>General Business</vt:lpwstr>
  </property>
  <property fmtid="{D5CDD505-2E9C-101B-9397-08002B2CF9AE}" pid="7" name="MSIP_Label_f6d9267f-51c3-48a8-8f26-940622cc44f1_SiteId">
    <vt:lpwstr>5d8b83ea-b573-4f09-a2a9-c904b7a56ece</vt:lpwstr>
  </property>
  <property fmtid="{D5CDD505-2E9C-101B-9397-08002B2CF9AE}" pid="8" name="MSIP_Label_f6d9267f-51c3-48a8-8f26-940622cc44f1_ActionId">
    <vt:lpwstr>b23a8d74-41b4-40ed-98e7-08c291f5e790</vt:lpwstr>
  </property>
  <property fmtid="{D5CDD505-2E9C-101B-9397-08002B2CF9AE}" pid="9" name="MSIP_Label_f6d9267f-51c3-48a8-8f26-940622cc44f1_ContentBits">
    <vt:lpwstr>0</vt:lpwstr>
  </property>
</Properties>
</file>