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73" r:id="rId5"/>
  </p:sldMasterIdLst>
  <p:notesMasterIdLst>
    <p:notesMasterId r:id="rId9"/>
  </p:notesMasterIdLst>
  <p:handoutMasterIdLst>
    <p:handoutMasterId r:id="rId10"/>
  </p:handoutMasterIdLst>
  <p:sldIdLst>
    <p:sldId id="2787" r:id="rId6"/>
    <p:sldId id="2788" r:id="rId7"/>
    <p:sldId id="5225" r:id="rId8"/>
  </p:sldIdLst>
  <p:sldSz cx="12192000" cy="6858000"/>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14F5"/>
    <a:srgbClr val="0099A6"/>
    <a:srgbClr val="FF00A8"/>
    <a:srgbClr val="D60093"/>
    <a:srgbClr val="005394"/>
    <a:srgbClr val="D70093"/>
    <a:srgbClr val="EAEEFF"/>
    <a:srgbClr val="000099"/>
    <a:srgbClr val="FF99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3692" autoAdjust="0"/>
  </p:normalViewPr>
  <p:slideViewPr>
    <p:cSldViewPr>
      <p:cViewPr varScale="1">
        <p:scale>
          <a:sx n="128" d="100"/>
          <a:sy n="128" d="100"/>
        </p:scale>
        <p:origin x="392" y="176"/>
      </p:cViewPr>
      <p:guideLst>
        <p:guide orient="horz" pos="792"/>
        <p:guide pos="3840"/>
      </p:guideLst>
    </p:cSldViewPr>
  </p:slideViewPr>
  <p:outlineViewPr>
    <p:cViewPr>
      <p:scale>
        <a:sx n="33" d="100"/>
        <a:sy n="33" d="100"/>
      </p:scale>
      <p:origin x="0" y="-18760"/>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5" name="Rectangle 7"/>
          <p:cNvSpPr>
            <a:spLocks noGrp="1" noRot="1" noChangeAspect="1" noChangeArrowheads="1" noTextEdit="1"/>
          </p:cNvSpPr>
          <p:nvPr>
            <p:ph type="sldImg" idx="2"/>
          </p:nvPr>
        </p:nvSpPr>
        <p:spPr bwMode="auto">
          <a:xfrm>
            <a:off x="106363" y="752475"/>
            <a:ext cx="6594475"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xfrm>
            <a:off x="106363" y="752475"/>
            <a:ext cx="6594475" cy="3709988"/>
          </a:xfrm>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363" y="752475"/>
            <a:ext cx="6594475" cy="3709988"/>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a:t>
            </a:fld>
            <a:endParaRPr lang="en-US"/>
          </a:p>
        </p:txBody>
      </p:sp>
    </p:spTree>
    <p:extLst>
      <p:ext uri="{BB962C8B-B14F-4D97-AF65-F5344CB8AC3E}">
        <p14:creationId xmlns:p14="http://schemas.microsoft.com/office/powerpoint/2010/main" val="3274667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609601" y="2814520"/>
            <a:ext cx="10863100" cy="238111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1">
            <a:extLst>
              <a:ext uri="{FF2B5EF4-FFF2-40B4-BE49-F238E27FC236}">
                <a16:creationId xmlns:a16="http://schemas.microsoft.com/office/drawing/2014/main" id="{81807C27-7755-1A46-9113-68F263AFA634}"/>
              </a:ext>
            </a:extLst>
          </p:cNvPr>
          <p:cNvSpPr>
            <a:spLocks noGrp="1"/>
          </p:cNvSpPr>
          <p:nvPr>
            <p:ph type="dt" sz="half" idx="2"/>
          </p:nvPr>
        </p:nvSpPr>
        <p:spPr>
          <a:xfrm>
            <a:off x="0" y="6478269"/>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 Nov 2023</a:t>
            </a:r>
          </a:p>
        </p:txBody>
      </p:sp>
      <p:sp>
        <p:nvSpPr>
          <p:cNvPr id="7" name="Slide Number Placeholder 2">
            <a:extLst>
              <a:ext uri="{FF2B5EF4-FFF2-40B4-BE49-F238E27FC236}">
                <a16:creationId xmlns:a16="http://schemas.microsoft.com/office/drawing/2014/main" id="{027D9114-D379-BF4E-8285-358237A4177D}"/>
              </a:ext>
            </a:extLst>
          </p:cNvPr>
          <p:cNvSpPr>
            <a:spLocks noGrp="1"/>
          </p:cNvSpPr>
          <p:nvPr>
            <p:ph type="sldNum" sz="quarter" idx="4"/>
          </p:nvPr>
        </p:nvSpPr>
        <p:spPr>
          <a:xfrm>
            <a:off x="9448800" y="647827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 - </a:t>
            </a:r>
            <a:fld id="{1B5D8CFD-37D9-8A41-B2FC-209452CD016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06533A-A24A-AE44-A622-6E271D82A377}"/>
              </a:ext>
            </a:extLst>
          </p:cNvPr>
          <p:cNvSpPr>
            <a:spLocks noGrp="1"/>
          </p:cNvSpPr>
          <p:nvPr>
            <p:ph type="dt" sz="half" idx="2"/>
          </p:nvPr>
        </p:nvSpPr>
        <p:spPr>
          <a:xfrm>
            <a:off x="0" y="6478269"/>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 Nov 2023</a:t>
            </a:r>
          </a:p>
        </p:txBody>
      </p:sp>
      <p:sp>
        <p:nvSpPr>
          <p:cNvPr id="3" name="Slide Number Placeholder 2">
            <a:extLst>
              <a:ext uri="{FF2B5EF4-FFF2-40B4-BE49-F238E27FC236}">
                <a16:creationId xmlns:a16="http://schemas.microsoft.com/office/drawing/2014/main" id="{28CCD634-6843-E942-B454-655AF083B9E4}"/>
              </a:ext>
            </a:extLst>
          </p:cNvPr>
          <p:cNvSpPr>
            <a:spLocks noGrp="1"/>
          </p:cNvSpPr>
          <p:nvPr>
            <p:ph type="sldNum" sz="quarter" idx="4"/>
          </p:nvPr>
        </p:nvSpPr>
        <p:spPr>
          <a:xfrm>
            <a:off x="9448800" y="647827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 - </a:t>
            </a:r>
            <a:fld id="{1B5D8CFD-37D9-8A41-B2FC-209452CD0164}" type="slidenum">
              <a:rPr lang="en-US" smtClean="0"/>
              <a:t>‹#›</a:t>
            </a:fld>
            <a:endParaRPr lang="en-US" dirty="0"/>
          </a:p>
        </p:txBody>
      </p:sp>
      <p:sp>
        <p:nvSpPr>
          <p:cNvPr id="4" name="Title 3">
            <a:extLst>
              <a:ext uri="{FF2B5EF4-FFF2-40B4-BE49-F238E27FC236}">
                <a16:creationId xmlns:a16="http://schemas.microsoft.com/office/drawing/2014/main" id="{38425625-3BCD-2747-A822-60B00B07BFE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a:prstGeom prst="rect">
            <a:avLst/>
          </a:prstGeom>
        </p:spPr>
        <p:txBody>
          <a:bodyPr/>
          <a:lstStyle>
            <a:lvl1pPr>
              <a:defRPr>
                <a:solidFill>
                  <a:schemeClr val="tx1"/>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609600" y="1600202"/>
            <a:ext cx="109728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1">
            <a:extLst>
              <a:ext uri="{FF2B5EF4-FFF2-40B4-BE49-F238E27FC236}">
                <a16:creationId xmlns:a16="http://schemas.microsoft.com/office/drawing/2014/main" id="{4008E2A9-9281-E842-8863-CD4B46758000}"/>
              </a:ext>
            </a:extLst>
          </p:cNvPr>
          <p:cNvSpPr>
            <a:spLocks noGrp="1"/>
          </p:cNvSpPr>
          <p:nvPr>
            <p:ph type="dt" sz="half" idx="2"/>
          </p:nvPr>
        </p:nvSpPr>
        <p:spPr>
          <a:xfrm>
            <a:off x="0" y="6478269"/>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 Nov 2023</a:t>
            </a:r>
          </a:p>
        </p:txBody>
      </p:sp>
      <p:sp>
        <p:nvSpPr>
          <p:cNvPr id="5" name="Slide Number Placeholder 2">
            <a:extLst>
              <a:ext uri="{FF2B5EF4-FFF2-40B4-BE49-F238E27FC236}">
                <a16:creationId xmlns:a16="http://schemas.microsoft.com/office/drawing/2014/main" id="{80A7625E-F7FC-194F-B82F-CA3CA81B7477}"/>
              </a:ext>
            </a:extLst>
          </p:cNvPr>
          <p:cNvSpPr>
            <a:spLocks noGrp="1"/>
          </p:cNvSpPr>
          <p:nvPr>
            <p:ph type="sldNum" sz="quarter" idx="4"/>
          </p:nvPr>
        </p:nvSpPr>
        <p:spPr>
          <a:xfrm>
            <a:off x="9448800" y="647827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 - </a:t>
            </a:r>
            <a:fld id="{1B5D8CFD-37D9-8A41-B2FC-209452CD0164}" type="slidenum">
              <a:rPr lang="en-US" smtClean="0"/>
              <a:t>‹#›</a:t>
            </a:fld>
            <a:endParaRPr lang="en-US" dirty="0"/>
          </a:p>
        </p:txBody>
      </p:sp>
    </p:spTree>
    <p:extLst>
      <p:ext uri="{BB962C8B-B14F-4D97-AF65-F5344CB8AC3E}">
        <p14:creationId xmlns:p14="http://schemas.microsoft.com/office/powerpoint/2010/main" val="172271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13B5DC-1BAC-E842-8336-C9D0AE155C62}"/>
              </a:ext>
            </a:extLst>
          </p:cNvPr>
          <p:cNvSpPr>
            <a:spLocks noGrp="1"/>
          </p:cNvSpPr>
          <p:nvPr>
            <p:ph type="dt" sz="half" idx="2"/>
          </p:nvPr>
        </p:nvSpPr>
        <p:spPr>
          <a:xfrm>
            <a:off x="0" y="6478269"/>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 Nov 2023</a:t>
            </a:r>
          </a:p>
        </p:txBody>
      </p:sp>
      <p:sp>
        <p:nvSpPr>
          <p:cNvPr id="3" name="Slide Number Placeholder 2">
            <a:extLst>
              <a:ext uri="{FF2B5EF4-FFF2-40B4-BE49-F238E27FC236}">
                <a16:creationId xmlns:a16="http://schemas.microsoft.com/office/drawing/2014/main" id="{56C7F8F8-090B-A54B-97EC-C9A383D26F0E}"/>
              </a:ext>
            </a:extLst>
          </p:cNvPr>
          <p:cNvSpPr>
            <a:spLocks noGrp="1"/>
          </p:cNvSpPr>
          <p:nvPr>
            <p:ph type="sldNum" sz="quarter" idx="4"/>
          </p:nvPr>
        </p:nvSpPr>
        <p:spPr>
          <a:xfrm>
            <a:off x="9448800" y="647827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 - </a:t>
            </a:r>
            <a:fld id="{1B5D8CFD-37D9-8A41-B2FC-209452CD0164}" type="slidenum">
              <a:rPr lang="en-US" smtClean="0"/>
              <a:t>‹#›</a:t>
            </a:fld>
            <a:endParaRPr lang="en-US" dirty="0"/>
          </a:p>
        </p:txBody>
      </p:sp>
    </p:spTree>
    <p:extLst>
      <p:ext uri="{BB962C8B-B14F-4D97-AF65-F5344CB8AC3E}">
        <p14:creationId xmlns:p14="http://schemas.microsoft.com/office/powerpoint/2010/main" val="2394070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pic>
        <p:nvPicPr>
          <p:cNvPr id="4" name="Picture 1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727200" cy="569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Line 1001"/>
          <p:cNvSpPr>
            <a:spLocks noChangeShapeType="1"/>
          </p:cNvSpPr>
          <p:nvPr/>
        </p:nvSpPr>
        <p:spPr bwMode="auto">
          <a:xfrm>
            <a:off x="649818" y="685800"/>
            <a:ext cx="10991849"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6" name="Rectangle 1003"/>
          <p:cNvSpPr>
            <a:spLocks noChangeArrowheads="1"/>
          </p:cNvSpPr>
          <p:nvPr/>
        </p:nvSpPr>
        <p:spPr bwMode="auto">
          <a:xfrm>
            <a:off x="11351684" y="6624639"/>
            <a:ext cx="620972"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31C6867A-A690-EA45-93A8-A8F53C9DE089}" type="slidenum">
              <a:rPr lang="en-US" sz="1000" b="0">
                <a:solidFill>
                  <a:srgbClr val="333399"/>
                </a:solidFill>
              </a:rPr>
              <a:pPr defTabSz="820738" eaLnBrk="0" hangingPunct="0"/>
              <a:t>‹#›</a:t>
            </a:fld>
            <a:endParaRPr lang="en-US" sz="1000" b="0">
              <a:solidFill>
                <a:srgbClr val="333399"/>
              </a:solidFill>
            </a:endParaRPr>
          </a:p>
        </p:txBody>
      </p:sp>
      <p:sp>
        <p:nvSpPr>
          <p:cNvPr id="2" name="Title 1"/>
          <p:cNvSpPr>
            <a:spLocks noGrp="1"/>
          </p:cNvSpPr>
          <p:nvPr>
            <p:ph type="title"/>
          </p:nvPr>
        </p:nvSpPr>
        <p:spPr>
          <a:xfrm>
            <a:off x="609600" y="274638"/>
            <a:ext cx="10972800" cy="1143000"/>
          </a:xfrm>
          <a:prstGeom prst="rect">
            <a:avLst/>
          </a:prstGeom>
        </p:spPr>
        <p:txBody>
          <a:bodyPr vert="horz"/>
          <a:lstStyle/>
          <a:p>
            <a:r>
              <a:rPr lang="en-US"/>
              <a:t>Click to edit Master title style</a:t>
            </a:r>
          </a:p>
        </p:txBody>
      </p:sp>
      <p:sp>
        <p:nvSpPr>
          <p:cNvPr id="9" name="Rectangle 1002">
            <a:extLst>
              <a:ext uri="{FF2B5EF4-FFF2-40B4-BE49-F238E27FC236}">
                <a16:creationId xmlns:a16="http://schemas.microsoft.com/office/drawing/2014/main" id="{1DAA37FD-9AEE-7F48-AD6F-94BE33B9762A}"/>
              </a:ext>
            </a:extLst>
          </p:cNvPr>
          <p:cNvSpPr>
            <a:spLocks noGrp="1" noChangeArrowheads="1"/>
          </p:cNvSpPr>
          <p:nvPr>
            <p:ph type="dt" sz="half" idx="2"/>
          </p:nvPr>
        </p:nvSpPr>
        <p:spPr bwMode="auto">
          <a:xfrm>
            <a:off x="1" y="6553200"/>
            <a:ext cx="2309284" cy="268288"/>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eaLnBrk="0" hangingPunct="0">
              <a:defRPr sz="1000" b="0">
                <a:solidFill>
                  <a:srgbClr val="333399"/>
                </a:solidFill>
                <a:latin typeface="Arial" pitchFamily="26" charset="0"/>
                <a:ea typeface="ＭＳ Ｐゴシック" pitchFamily="26" charset="-128"/>
                <a:cs typeface="ＭＳ Ｐゴシック" pitchFamily="26" charset="-128"/>
              </a:defRPr>
            </a:lvl1pPr>
          </a:lstStyle>
          <a:p>
            <a:r>
              <a:rPr lang="en-US"/>
              <a:t>6 Nov 2023</a:t>
            </a:r>
            <a:endParaRPr lang="en-US" dirty="0"/>
          </a:p>
        </p:txBody>
      </p:sp>
      <p:pic>
        <p:nvPicPr>
          <p:cNvPr id="8" name="Picture 1" descr="part1">
            <a:extLst>
              <a:ext uri="{FF2B5EF4-FFF2-40B4-BE49-F238E27FC236}">
                <a16:creationId xmlns:a16="http://schemas.microsoft.com/office/drawing/2014/main" id="{C245C434-2C79-9313-DCBE-1314D05B66C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64985" y="6377921"/>
            <a:ext cx="3062030" cy="403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a:extLst>
              <a:ext uri="{FF2B5EF4-FFF2-40B4-BE49-F238E27FC236}">
                <a16:creationId xmlns:a16="http://schemas.microsoft.com/office/drawing/2014/main" id="{292ECBDD-DB7D-9FDA-9FCF-C24D2443D079}"/>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884010" y="87765"/>
            <a:ext cx="1180954" cy="691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33417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1000">
            <a:extLst>
              <a:ext uri="{FF2B5EF4-FFF2-40B4-BE49-F238E27FC236}">
                <a16:creationId xmlns:a16="http://schemas.microsoft.com/office/drawing/2014/main" id="{66CE1EDE-FD7C-774B-B999-82F7B97237B6}"/>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FE9750D9-1684-B64B-B689-A9A464C86B90}"/>
              </a:ext>
            </a:extLst>
          </p:cNvPr>
          <p:cNvSpPr>
            <a:spLocks noGrp="1"/>
          </p:cNvSpPr>
          <p:nvPr>
            <p:ph type="dt" sz="half" idx="2"/>
          </p:nvPr>
        </p:nvSpPr>
        <p:spPr>
          <a:xfrm>
            <a:off x="0" y="6478269"/>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 Nov 2023</a:t>
            </a:r>
          </a:p>
        </p:txBody>
      </p:sp>
      <p:sp>
        <p:nvSpPr>
          <p:cNvPr id="3" name="Slide Number Placeholder 2">
            <a:extLst>
              <a:ext uri="{FF2B5EF4-FFF2-40B4-BE49-F238E27FC236}">
                <a16:creationId xmlns:a16="http://schemas.microsoft.com/office/drawing/2014/main" id="{305DCCF2-A6A5-EA46-A138-96427428B64F}"/>
              </a:ext>
            </a:extLst>
          </p:cNvPr>
          <p:cNvSpPr>
            <a:spLocks noGrp="1"/>
          </p:cNvSpPr>
          <p:nvPr>
            <p:ph type="sldNum" sz="quarter" idx="4"/>
          </p:nvPr>
        </p:nvSpPr>
        <p:spPr>
          <a:xfrm>
            <a:off x="9448800" y="647827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 - </a:t>
            </a:r>
            <a:fld id="{1B5D8CFD-37D9-8A41-B2FC-209452CD0164}" type="slidenum">
              <a:rPr lang="en-US" smtClean="0"/>
              <a:t>‹#›</a:t>
            </a:fld>
            <a:endParaRPr lang="en-US" dirty="0"/>
          </a:p>
        </p:txBody>
      </p:sp>
      <p:pic>
        <p:nvPicPr>
          <p:cNvPr id="7" name="Picture 1" descr="part1">
            <a:extLst>
              <a:ext uri="{FF2B5EF4-FFF2-40B4-BE49-F238E27FC236}">
                <a16:creationId xmlns:a16="http://schemas.microsoft.com/office/drawing/2014/main" id="{DB67B876-A9AC-731C-9E5A-B82DA1C0AF4C}"/>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564985" y="6377921"/>
            <a:ext cx="3062030" cy="403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a:extLst>
              <a:ext uri="{FF2B5EF4-FFF2-40B4-BE49-F238E27FC236}">
                <a16:creationId xmlns:a16="http://schemas.microsoft.com/office/drawing/2014/main" id="{CD0BE24A-8789-D63B-8E67-892D630EFB2A}"/>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0884010" y="87765"/>
            <a:ext cx="1180954" cy="691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hf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3DF0C479-FE61-3E47-9E6F-3B24C7D10FD0}"/>
              </a:ext>
            </a:extLst>
          </p:cNvPr>
          <p:cNvSpPr>
            <a:spLocks noGrp="1"/>
          </p:cNvSpPr>
          <p:nvPr>
            <p:ph type="dt" sz="half" idx="2"/>
          </p:nvPr>
        </p:nvSpPr>
        <p:spPr>
          <a:xfrm>
            <a:off x="0" y="6478269"/>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 Nov 2023</a:t>
            </a:r>
          </a:p>
        </p:txBody>
      </p:sp>
      <p:sp>
        <p:nvSpPr>
          <p:cNvPr id="5" name="Slide Number Placeholder 2">
            <a:extLst>
              <a:ext uri="{FF2B5EF4-FFF2-40B4-BE49-F238E27FC236}">
                <a16:creationId xmlns:a16="http://schemas.microsoft.com/office/drawing/2014/main" id="{E93DFFA7-C604-194A-8E38-CDCC20488EE1}"/>
              </a:ext>
            </a:extLst>
          </p:cNvPr>
          <p:cNvSpPr>
            <a:spLocks noGrp="1"/>
          </p:cNvSpPr>
          <p:nvPr>
            <p:ph type="sldNum" sz="quarter" idx="4"/>
          </p:nvPr>
        </p:nvSpPr>
        <p:spPr>
          <a:xfrm>
            <a:off x="9448800" y="647827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 - </a:t>
            </a:r>
            <a:fld id="{1B5D8CFD-37D9-8A41-B2FC-209452CD0164}" type="slidenum">
              <a:rPr lang="en-US" smtClean="0"/>
              <a:t>‹#›</a:t>
            </a:fld>
            <a:endParaRPr lang="en-US" dirty="0"/>
          </a:p>
        </p:txBody>
      </p:sp>
      <p:pic>
        <p:nvPicPr>
          <p:cNvPr id="10" name="Picture 1000">
            <a:extLst>
              <a:ext uri="{FF2B5EF4-FFF2-40B4-BE49-F238E27FC236}">
                <a16:creationId xmlns:a16="http://schemas.microsoft.com/office/drawing/2014/main" id="{45386333-CC27-DC4F-A281-621360743CC5}"/>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0"/>
            <a:ext cx="1295400" cy="569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 name="Picture 1" descr="part1">
            <a:extLst>
              <a:ext uri="{FF2B5EF4-FFF2-40B4-BE49-F238E27FC236}">
                <a16:creationId xmlns:a16="http://schemas.microsoft.com/office/drawing/2014/main" id="{07DED276-622D-2E52-9F8B-66F50F66481C}"/>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564985" y="6377921"/>
            <a:ext cx="3062030" cy="403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A948D759-7B53-E705-6036-3043FCFCB530}"/>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0884010" y="87765"/>
            <a:ext cx="1180954" cy="691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67238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Lst>
  <p:hf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77955" y="2123230"/>
            <a:ext cx="5991180" cy="3477875"/>
          </a:xfrm>
          <a:prstGeom prst="rect">
            <a:avLst/>
          </a:prstGeom>
          <a:noFill/>
        </p:spPr>
        <p:txBody>
          <a:bodyPr wrap="square" rtlCol="0">
            <a:spAutoFit/>
          </a:bodyPr>
          <a:lstStyle/>
          <a:p>
            <a:r>
              <a:rPr lang="en-US" sz="2800" dirty="0"/>
              <a:t>Systems Engineering Area (SEA)</a:t>
            </a:r>
          </a:p>
          <a:p>
            <a:r>
              <a:rPr lang="en-US" sz="2800" dirty="0"/>
              <a:t>Opening Plenary</a:t>
            </a:r>
          </a:p>
          <a:p>
            <a:endParaRPr lang="en-US" sz="2800" dirty="0"/>
          </a:p>
          <a:p>
            <a:r>
              <a:rPr lang="en-US" sz="2800" dirty="0"/>
              <a:t>Spring 2024 Meetings</a:t>
            </a:r>
          </a:p>
          <a:p>
            <a:endParaRPr lang="en-US" sz="2800" dirty="0"/>
          </a:p>
          <a:p>
            <a:r>
              <a:rPr lang="en-US" b="0" dirty="0"/>
              <a:t>Peter Shames (Area Director)</a:t>
            </a:r>
          </a:p>
          <a:p>
            <a:r>
              <a:rPr lang="en-US" b="0" dirty="0"/>
              <a:t>Hiroshi Takeuchi (Deputy Area Director)</a:t>
            </a:r>
          </a:p>
          <a:p>
            <a:endParaRPr lang="en-US" b="0" dirty="0"/>
          </a:p>
          <a:p>
            <a:endParaRPr lang="en-US" b="0" dirty="0"/>
          </a:p>
          <a:p>
            <a:r>
              <a:rPr lang="en-US" dirty="0"/>
              <a:t>Apr-May 2024</a:t>
            </a:r>
          </a:p>
        </p:txBody>
      </p:sp>
      <p:sp>
        <p:nvSpPr>
          <p:cNvPr id="2" name="Date Placeholder 1">
            <a:extLst>
              <a:ext uri="{FF2B5EF4-FFF2-40B4-BE49-F238E27FC236}">
                <a16:creationId xmlns:a16="http://schemas.microsoft.com/office/drawing/2014/main" id="{279E9DB1-6897-1D47-B9E1-051FDE717341}"/>
              </a:ext>
            </a:extLst>
          </p:cNvPr>
          <p:cNvSpPr>
            <a:spLocks noGrp="1"/>
          </p:cNvSpPr>
          <p:nvPr>
            <p:ph type="dt" sz="half" idx="2"/>
          </p:nvPr>
        </p:nvSpPr>
        <p:spPr>
          <a:xfrm>
            <a:off x="0" y="6492875"/>
            <a:ext cx="2743200" cy="365125"/>
          </a:xfrm>
        </p:spPr>
        <p:txBody>
          <a:bodyPr/>
          <a:lstStyle/>
          <a:p>
            <a:r>
              <a:rPr lang="en-US" dirty="0"/>
              <a:t>29 April 2024</a:t>
            </a:r>
          </a:p>
        </p:txBody>
      </p:sp>
      <p:sp>
        <p:nvSpPr>
          <p:cNvPr id="4" name="Slide Number Placeholder 3">
            <a:extLst>
              <a:ext uri="{FF2B5EF4-FFF2-40B4-BE49-F238E27FC236}">
                <a16:creationId xmlns:a16="http://schemas.microsoft.com/office/drawing/2014/main" id="{F1F7440A-6F06-50D9-6CA5-8E3B28379A9E}"/>
              </a:ext>
            </a:extLst>
          </p:cNvPr>
          <p:cNvSpPr>
            <a:spLocks noGrp="1"/>
          </p:cNvSpPr>
          <p:nvPr>
            <p:ph type="sldNum" sz="quarter" idx="4"/>
          </p:nvPr>
        </p:nvSpPr>
        <p:spPr/>
        <p:txBody>
          <a:bodyPr/>
          <a:lstStyle/>
          <a:p>
            <a:r>
              <a:rPr lang="en-US"/>
              <a:t>SEA - </a:t>
            </a:r>
            <a:fld id="{1B5D8CFD-37D9-8A41-B2FC-209452CD0164}" type="slidenum">
              <a:rPr lang="en-US" smtClean="0"/>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p:cNvSpPr>
          <p:nvPr/>
        </p:nvSpPr>
        <p:spPr bwMode="auto">
          <a:xfrm>
            <a:off x="680895" y="587030"/>
            <a:ext cx="10945424" cy="58759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a:lnSpc>
                <a:spcPct val="120000"/>
              </a:lnSpc>
              <a:spcBef>
                <a:spcPts val="0"/>
              </a:spcBef>
            </a:pPr>
            <a:r>
              <a:rPr lang="en-US" sz="1000" dirty="0"/>
              <a:t>Security Working Group:</a:t>
            </a:r>
            <a:endParaRPr lang="en-US" sz="100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000" b="0" dirty="0"/>
              <a:t>Plans</a:t>
            </a:r>
          </a:p>
          <a:p>
            <a:pPr marL="1257300" lvl="2" indent="-342900">
              <a:lnSpc>
                <a:spcPct val="120000"/>
              </a:lnSpc>
              <a:spcBef>
                <a:spcPts val="0"/>
              </a:spcBef>
              <a:buFont typeface="Arial" panose="020B0604020202020204" pitchFamily="34" charset="0"/>
              <a:buChar char="•"/>
            </a:pPr>
            <a:r>
              <a:rPr lang="en-US" sz="1000" b="0" dirty="0"/>
              <a:t>On-going work on Key Management GB, DTN/</a:t>
            </a:r>
            <a:r>
              <a:rPr lang="en-US" sz="1000" b="0" dirty="0" err="1"/>
              <a:t>BPSec</a:t>
            </a:r>
            <a:r>
              <a:rPr lang="en-US" sz="1000" b="0" dirty="0"/>
              <a:t>, and </a:t>
            </a:r>
            <a:r>
              <a:rPr lang="en-US" sz="1000" b="0" dirty="0" err="1"/>
              <a:t>Intergov</a:t>
            </a:r>
            <a:r>
              <a:rPr lang="en-US" sz="1000" b="0" dirty="0"/>
              <a:t> Cloud Certificate Authority (IGCA). Progress on new work items for Secure SW Engineering and new Space ATT&amp;CK framework.  New Deputy WG Chair.</a:t>
            </a:r>
          </a:p>
          <a:p>
            <a:pPr marL="1257300" lvl="2" indent="-342900">
              <a:lnSpc>
                <a:spcPct val="120000"/>
              </a:lnSpc>
              <a:spcBef>
                <a:spcPts val="0"/>
              </a:spcBef>
              <a:buFont typeface="Arial" panose="020B0604020202020204" pitchFamily="34" charset="0"/>
              <a:buChar char="•"/>
            </a:pPr>
            <a:r>
              <a:rPr lang="en-US" sz="1000" b="0" dirty="0"/>
              <a:t>Problems / Issues: Design of security architecture for DTN multi-mission space deployments needs attention for SSI Stage 2(a/b).  </a:t>
            </a:r>
          </a:p>
          <a:p>
            <a:pPr>
              <a:lnSpc>
                <a:spcPct val="120000"/>
              </a:lnSpc>
              <a:spcBef>
                <a:spcPts val="0"/>
              </a:spcBef>
            </a:pPr>
            <a:r>
              <a:rPr lang="en-US" sz="1000" dirty="0"/>
              <a:t>Systems Architecture Working Group:</a:t>
            </a:r>
            <a:endParaRPr lang="en-US" sz="100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000" b="0" dirty="0"/>
              <a:t>Plans</a:t>
            </a:r>
          </a:p>
          <a:p>
            <a:pPr marL="1204913" lvl="2" indent="-290513">
              <a:lnSpc>
                <a:spcPct val="120000"/>
              </a:lnSpc>
              <a:spcBef>
                <a:spcPts val="0"/>
              </a:spcBef>
              <a:buClr>
                <a:srgbClr val="000000"/>
              </a:buClr>
              <a:buSzPct val="95000"/>
              <a:buFont typeface="ArialMT" charset="0"/>
              <a:buChar char="•"/>
            </a:pPr>
            <a:r>
              <a:rPr lang="en-US" sz="1000" b="0" dirty="0"/>
              <a:t>RASDS++ draft, with integrated TC20/SC14 revisions, new ontology &amp; representation views has been sent to Chief Technical Editor.   External review with Agencies is next, including Systems Architecture experts.</a:t>
            </a:r>
          </a:p>
          <a:p>
            <a:pPr marL="1204913" lvl="2" indent="-290513">
              <a:lnSpc>
                <a:spcPct val="120000"/>
              </a:lnSpc>
              <a:spcBef>
                <a:spcPts val="0"/>
              </a:spcBef>
              <a:buClr>
                <a:srgbClr val="000000"/>
              </a:buClr>
              <a:buSzPct val="95000"/>
              <a:buFont typeface="ArialMT" charset="0"/>
              <a:buChar char="•"/>
            </a:pPr>
            <a:r>
              <a:rPr lang="en-US" sz="1000" b="0" dirty="0"/>
              <a:t>SCCS-ARD revisions nearly complete, both ABA and SSI now quite well in hand.  New, more compact, tabular format by Nodes types. New standards, including optical comm, USLP, SM, and many other revised documents included.</a:t>
            </a:r>
          </a:p>
          <a:p>
            <a:pPr marL="747713" lvl="1" indent="-290513">
              <a:lnSpc>
                <a:spcPct val="120000"/>
              </a:lnSpc>
              <a:spcBef>
                <a:spcPts val="0"/>
              </a:spcBef>
              <a:buClr>
                <a:srgbClr val="000000"/>
              </a:buClr>
              <a:buSzPct val="95000"/>
              <a:buFont typeface="ArialMT" charset="0"/>
              <a:buChar char="•"/>
            </a:pPr>
            <a:r>
              <a:rPr lang="en-US" sz="1000" b="0" dirty="0"/>
              <a:t>Problems / Issues: We have a coherent group but very limited resources. NASA is the only agency actively supporting this CCSDS-wide Architecture work.</a:t>
            </a:r>
          </a:p>
          <a:p>
            <a:pPr>
              <a:lnSpc>
                <a:spcPct val="120000"/>
              </a:lnSpc>
              <a:spcBef>
                <a:spcPts val="0"/>
              </a:spcBef>
            </a:pPr>
            <a:r>
              <a:rPr lang="en-US" sz="1000" dirty="0"/>
              <a:t>Delta-DOR Working Group:</a:t>
            </a:r>
            <a:endParaRPr lang="en-US" sz="100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000" b="0" dirty="0"/>
              <a:t>Plans</a:t>
            </a:r>
          </a:p>
          <a:p>
            <a:pPr marL="1204913" lvl="2" indent="-290513">
              <a:lnSpc>
                <a:spcPct val="120000"/>
              </a:lnSpc>
              <a:spcBef>
                <a:spcPts val="0"/>
              </a:spcBef>
              <a:buClr>
                <a:srgbClr val="000000"/>
              </a:buClr>
              <a:buSzPct val="95000"/>
              <a:buFont typeface="ArialMT" charset="0"/>
              <a:buChar char="•"/>
            </a:pPr>
            <a:r>
              <a:rPr lang="en-US" sz="1000" b="0" dirty="0"/>
              <a:t>MB on Architecture is under Agency Review. Raw Data Exchange File BB is under AD review. Work continues on Operations MB update. About to start GB revision. Considering updates to new Quasar flux database, as part of upcoming revision of DDOR Quasar catalogue MB.</a:t>
            </a:r>
          </a:p>
          <a:p>
            <a:pPr marL="1204913" lvl="2" indent="-290513">
              <a:lnSpc>
                <a:spcPct val="120000"/>
              </a:lnSpc>
              <a:spcBef>
                <a:spcPts val="0"/>
              </a:spcBef>
              <a:buClr>
                <a:srgbClr val="000000"/>
              </a:buClr>
              <a:buSzPct val="95000"/>
              <a:buFont typeface="ArialMT" charset="0"/>
              <a:buChar char="•"/>
            </a:pPr>
            <a:r>
              <a:rPr lang="en-US" sz="1000" b="0" dirty="0"/>
              <a:t>PN DOR work: The related testing and YB reports have been generated, as required for the next RFM update. </a:t>
            </a:r>
          </a:p>
          <a:p>
            <a:pPr marL="747713" lvl="1" indent="-290513">
              <a:lnSpc>
                <a:spcPct val="120000"/>
              </a:lnSpc>
              <a:spcBef>
                <a:spcPts val="0"/>
              </a:spcBef>
              <a:buClr>
                <a:srgbClr val="000000"/>
              </a:buClr>
              <a:buSzPct val="95000"/>
              <a:buFont typeface="ArialMT" charset="0"/>
              <a:buChar char="•"/>
            </a:pPr>
            <a:r>
              <a:rPr lang="en-US" sz="1000" b="0" dirty="0"/>
              <a:t>Problems / Issues: Small but effective working group.</a:t>
            </a:r>
          </a:p>
          <a:p>
            <a:pPr>
              <a:lnSpc>
                <a:spcPct val="120000"/>
              </a:lnSpc>
              <a:spcBef>
                <a:spcPts val="0"/>
              </a:spcBef>
            </a:pPr>
            <a:r>
              <a:rPr lang="en-US" sz="1000" dirty="0"/>
              <a:t>Time Management WG:</a:t>
            </a:r>
            <a:endParaRPr lang="en-US" sz="100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000" b="0" dirty="0"/>
              <a:t>Plans</a:t>
            </a:r>
          </a:p>
          <a:p>
            <a:pPr marL="1204913" lvl="2" indent="-290513">
              <a:lnSpc>
                <a:spcPct val="120000"/>
              </a:lnSpc>
              <a:spcBef>
                <a:spcPts val="0"/>
              </a:spcBef>
              <a:buClr>
                <a:srgbClr val="000000"/>
              </a:buClr>
              <a:buSzPct val="95000"/>
              <a:buFont typeface="ArialMT" charset="0"/>
              <a:buChar char="•"/>
            </a:pPr>
            <a:r>
              <a:rPr lang="en-US" sz="1000" b="0" dirty="0"/>
              <a:t>Working group has produced GB, at Tech Writer. </a:t>
            </a:r>
            <a:r>
              <a:rPr lang="en-GB" sz="1000" b="0" dirty="0"/>
              <a:t>Time Code Formats BB revised, updated and submitted to AD. Progress on the new project BB for time transfer, clock correlation, clock synchronization.</a:t>
            </a:r>
            <a:r>
              <a:rPr lang="en-US" sz="1000" b="0" dirty="0"/>
              <a:t> Active participation by five agencies. New WG Chair, Deputy position is open.</a:t>
            </a:r>
          </a:p>
          <a:p>
            <a:pPr marL="747713" lvl="1" indent="-290513">
              <a:lnSpc>
                <a:spcPct val="120000"/>
              </a:lnSpc>
              <a:spcBef>
                <a:spcPts val="0"/>
              </a:spcBef>
              <a:buClr>
                <a:srgbClr val="000000"/>
              </a:buClr>
              <a:buSzPct val="95000"/>
              <a:buFont typeface="ArialMT" charset="0"/>
              <a:buChar char="•"/>
            </a:pPr>
            <a:r>
              <a:rPr lang="en-US" sz="1000" b="0" dirty="0"/>
              <a:t>Problems / Issues</a:t>
            </a:r>
          </a:p>
          <a:p>
            <a:pPr marL="1204913" lvl="2" indent="-290513">
              <a:lnSpc>
                <a:spcPct val="120000"/>
              </a:lnSpc>
              <a:spcBef>
                <a:spcPts val="0"/>
              </a:spcBef>
              <a:buClr>
                <a:srgbClr val="000000"/>
              </a:buClr>
              <a:buSzPct val="95000"/>
              <a:buFont typeface="ArialMT" charset="0"/>
              <a:buChar char="•"/>
            </a:pPr>
            <a:r>
              <a:rPr lang="en-US" sz="1000" b="0" dirty="0"/>
              <a:t>The </a:t>
            </a:r>
            <a:r>
              <a:rPr lang="en-US" sz="1000" b="0" dirty="0" err="1"/>
              <a:t>LunaNet</a:t>
            </a:r>
            <a:r>
              <a:rPr lang="en-US" sz="1000" b="0" dirty="0"/>
              <a:t> CPNT work, and other IOAG network requirements, are more extensive than the new BB, it may not be ready in time to be useful.</a:t>
            </a:r>
          </a:p>
          <a:p>
            <a:pPr>
              <a:lnSpc>
                <a:spcPct val="120000"/>
              </a:lnSpc>
              <a:spcBef>
                <a:spcPts val="0"/>
              </a:spcBef>
            </a:pPr>
            <a:r>
              <a:rPr lang="en-US" sz="1000" dirty="0"/>
              <a:t>SANA and SANA Steering Group (SSG):</a:t>
            </a:r>
            <a:endParaRPr lang="en-US" sz="1000" dirty="0">
              <a:latin typeface="Arial" pitchFamily="34" charset="0"/>
              <a:cs typeface="Arial" pitchFamily="34" charset="0"/>
              <a:sym typeface="Arial" pitchFamily="34" charset="0"/>
            </a:endParaRPr>
          </a:p>
          <a:p>
            <a:pPr marL="747713" lvl="1" indent="-290513">
              <a:lnSpc>
                <a:spcPct val="120000"/>
              </a:lnSpc>
              <a:spcBef>
                <a:spcPts val="0"/>
              </a:spcBef>
              <a:buClr>
                <a:srgbClr val="000000"/>
              </a:buClr>
              <a:buSzPct val="95000"/>
              <a:buFont typeface="ArialMT" charset="0"/>
              <a:buChar char="•"/>
            </a:pPr>
            <a:r>
              <a:rPr lang="en-US" sz="1000" b="0" dirty="0"/>
              <a:t>Plans</a:t>
            </a:r>
          </a:p>
          <a:p>
            <a:pPr marL="1204913" lvl="2" indent="-290513">
              <a:lnSpc>
                <a:spcPct val="120000"/>
              </a:lnSpc>
              <a:spcBef>
                <a:spcPts val="0"/>
              </a:spcBef>
              <a:buClr>
                <a:srgbClr val="000000"/>
              </a:buClr>
              <a:buSzPct val="95000"/>
              <a:buFont typeface="ArialMT" charset="0"/>
              <a:buChar char="•"/>
            </a:pPr>
            <a:r>
              <a:rPr lang="en-US" sz="1000" b="0" dirty="0"/>
              <a:t>BETA website incorporating ISO TC20/SC14 terms has been updated, being evaluated by SC14.  Many new process and feature improvements, increased ease of use. </a:t>
            </a:r>
          </a:p>
          <a:p>
            <a:pPr marL="747713" lvl="1" indent="-290513">
              <a:lnSpc>
                <a:spcPct val="120000"/>
              </a:lnSpc>
              <a:spcBef>
                <a:spcPts val="0"/>
              </a:spcBef>
              <a:buClr>
                <a:srgbClr val="000000"/>
              </a:buClr>
              <a:buSzPct val="95000"/>
              <a:buFont typeface="ArialMT" charset="0"/>
              <a:buChar char="•"/>
            </a:pPr>
            <a:r>
              <a:rPr lang="en-US" sz="1000" b="0" dirty="0"/>
              <a:t>Problems / Issues</a:t>
            </a:r>
          </a:p>
          <a:p>
            <a:pPr marL="1204913" lvl="2" indent="-290513">
              <a:lnSpc>
                <a:spcPct val="120000"/>
              </a:lnSpc>
              <a:spcBef>
                <a:spcPts val="0"/>
              </a:spcBef>
              <a:buClr>
                <a:srgbClr val="000000"/>
              </a:buClr>
              <a:buSzPct val="95000"/>
              <a:buFont typeface="ArialMT" charset="0"/>
              <a:buChar char="•"/>
            </a:pPr>
            <a:r>
              <a:rPr lang="en-US" sz="1000" b="0" dirty="0"/>
              <a:t>AOS SCIDs are now all used.  No more identical S &amp; X band SCIDs are available.  Agency HOD must assign Agency Representation (AR) to update their agency data in “Enterprise” registries.  Service Site and Aperture (SS&amp;A) registry access supports direct AR updates to apertures.  </a:t>
            </a:r>
          </a:p>
          <a:p>
            <a:pPr>
              <a:lnSpc>
                <a:spcPct val="120000"/>
              </a:lnSpc>
              <a:spcBef>
                <a:spcPts val="0"/>
              </a:spcBef>
              <a:buClr>
                <a:srgbClr val="000000"/>
              </a:buClr>
              <a:buSzPct val="95000"/>
            </a:pPr>
            <a:endParaRPr lang="en-US" sz="700" dirty="0"/>
          </a:p>
          <a:p>
            <a:pPr>
              <a:lnSpc>
                <a:spcPct val="120000"/>
              </a:lnSpc>
              <a:spcBef>
                <a:spcPts val="0"/>
              </a:spcBef>
              <a:buClr>
                <a:srgbClr val="000000"/>
              </a:buClr>
              <a:buSzPct val="95000"/>
            </a:pPr>
            <a:endParaRPr lang="en-US" sz="700" dirty="0"/>
          </a:p>
          <a:p>
            <a:pPr>
              <a:lnSpc>
                <a:spcPct val="120000"/>
              </a:lnSpc>
              <a:spcBef>
                <a:spcPts val="0"/>
              </a:spcBef>
              <a:buClr>
                <a:srgbClr val="000000"/>
              </a:buClr>
              <a:buSzPct val="95000"/>
            </a:pPr>
            <a:endParaRPr lang="en-US" sz="700" dirty="0"/>
          </a:p>
          <a:p>
            <a:pPr>
              <a:lnSpc>
                <a:spcPct val="120000"/>
              </a:lnSpc>
              <a:spcBef>
                <a:spcPts val="0"/>
              </a:spcBef>
              <a:buClr>
                <a:srgbClr val="000000"/>
              </a:buClr>
              <a:buSzPct val="95000"/>
            </a:pPr>
            <a:endParaRPr lang="en-US" sz="700" dirty="0"/>
          </a:p>
          <a:p>
            <a:pPr>
              <a:lnSpc>
                <a:spcPct val="120000"/>
              </a:lnSpc>
              <a:spcBef>
                <a:spcPts val="0"/>
              </a:spcBef>
              <a:buClr>
                <a:srgbClr val="000000"/>
              </a:buClr>
              <a:buSzPct val="95000"/>
            </a:pPr>
            <a:endParaRPr lang="en-US" sz="700" dirty="0"/>
          </a:p>
          <a:p>
            <a:pPr>
              <a:lnSpc>
                <a:spcPct val="120000"/>
              </a:lnSpc>
              <a:spcBef>
                <a:spcPts val="0"/>
              </a:spcBef>
              <a:buClr>
                <a:srgbClr val="000000"/>
              </a:buClr>
              <a:buSzPct val="95000"/>
            </a:pPr>
            <a:endParaRPr lang="en-US" sz="700" dirty="0"/>
          </a:p>
          <a:p>
            <a:pPr>
              <a:lnSpc>
                <a:spcPct val="120000"/>
              </a:lnSpc>
              <a:spcBef>
                <a:spcPts val="0"/>
              </a:spcBef>
              <a:buClr>
                <a:srgbClr val="000000"/>
              </a:buClr>
              <a:buSzPct val="95000"/>
            </a:pPr>
            <a:endParaRPr lang="en-US" sz="700" dirty="0"/>
          </a:p>
          <a:p>
            <a:pPr>
              <a:lnSpc>
                <a:spcPct val="120000"/>
              </a:lnSpc>
              <a:spcBef>
                <a:spcPts val="0"/>
              </a:spcBef>
              <a:buClr>
                <a:srgbClr val="000000"/>
              </a:buClr>
              <a:buSzPct val="95000"/>
            </a:pPr>
            <a:endParaRPr lang="en-US" sz="700" dirty="0"/>
          </a:p>
          <a:p>
            <a:pPr>
              <a:lnSpc>
                <a:spcPct val="120000"/>
              </a:lnSpc>
              <a:spcBef>
                <a:spcPts val="0"/>
              </a:spcBef>
              <a:buClr>
                <a:srgbClr val="000000"/>
              </a:buClr>
              <a:buSzPct val="95000"/>
            </a:pPr>
            <a:endParaRPr lang="en-US" sz="700" dirty="0"/>
          </a:p>
          <a:p>
            <a:pPr>
              <a:lnSpc>
                <a:spcPct val="120000"/>
              </a:lnSpc>
              <a:spcBef>
                <a:spcPts val="0"/>
              </a:spcBef>
              <a:buClr>
                <a:srgbClr val="000000"/>
              </a:buClr>
              <a:buSzPct val="95000"/>
            </a:pPr>
            <a:endParaRPr lang="en-US" sz="700" b="0" dirty="0"/>
          </a:p>
        </p:txBody>
      </p:sp>
      <p:sp>
        <p:nvSpPr>
          <p:cNvPr id="6147" name="AutoShape 3"/>
          <p:cNvSpPr>
            <a:spLocks/>
          </p:cNvSpPr>
          <p:nvPr/>
        </p:nvSpPr>
        <p:spPr bwMode="auto">
          <a:xfrm>
            <a:off x="1524000" y="126170"/>
            <a:ext cx="8873360"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sz="2800" dirty="0">
                <a:solidFill>
                  <a:srgbClr val="0099A6"/>
                </a:solidFill>
              </a:rPr>
              <a:t>Systems Engineering Area Status</a:t>
            </a:r>
            <a:endParaRPr lang="en-US" dirty="0">
              <a:solidFill>
                <a:srgbClr val="0099A6"/>
              </a:solidFill>
            </a:endParaRPr>
          </a:p>
        </p:txBody>
      </p:sp>
      <p:sp>
        <p:nvSpPr>
          <p:cNvPr id="3" name="TextBox 2">
            <a:extLst>
              <a:ext uri="{FF2B5EF4-FFF2-40B4-BE49-F238E27FC236}">
                <a16:creationId xmlns:a16="http://schemas.microsoft.com/office/drawing/2014/main" id="{A3541D5C-E2E6-BFEA-59AE-2D1583965C12}"/>
              </a:ext>
            </a:extLst>
          </p:cNvPr>
          <p:cNvSpPr txBox="1"/>
          <p:nvPr/>
        </p:nvSpPr>
        <p:spPr>
          <a:xfrm>
            <a:off x="0" y="6570919"/>
            <a:ext cx="6097656" cy="276999"/>
          </a:xfrm>
          <a:prstGeom prst="rect">
            <a:avLst/>
          </a:prstGeom>
        </p:spPr>
        <p:txBody>
          <a:bodyPr vert="horz" lIns="91440" tIns="45720" rIns="91440" bIns="45720" rtlCol="0" anchor="ctr"/>
          <a:lstStyle>
            <a:defPPr>
              <a:defRPr lang="en-US"/>
            </a:defPPr>
            <a:lvl1pPr>
              <a:defRPr sz="1200">
                <a:solidFill>
                  <a:schemeClr val="tx1">
                    <a:tint val="75000"/>
                  </a:schemeClr>
                </a:solidFill>
              </a:defRPr>
            </a:lvl1pPr>
          </a:lstStyle>
          <a:p>
            <a:r>
              <a:rPr lang="en-US" dirty="0"/>
              <a:t>29 April 2024</a:t>
            </a:r>
          </a:p>
        </p:txBody>
      </p:sp>
    </p:spTree>
    <p:extLst>
      <p:ext uri="{BB962C8B-B14F-4D97-AF65-F5344CB8AC3E}">
        <p14:creationId xmlns:p14="http://schemas.microsoft.com/office/powerpoint/2010/main" val="414404142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5AA819-0993-5043-BFBA-884365262982}"/>
              </a:ext>
            </a:extLst>
          </p:cNvPr>
          <p:cNvSpPr>
            <a:spLocks noGrp="1"/>
          </p:cNvSpPr>
          <p:nvPr>
            <p:ph type="title"/>
          </p:nvPr>
        </p:nvSpPr>
        <p:spPr>
          <a:xfrm>
            <a:off x="609600" y="2857500"/>
            <a:ext cx="10972800" cy="1143000"/>
          </a:xfrm>
        </p:spPr>
        <p:txBody>
          <a:bodyPr/>
          <a:lstStyle/>
          <a:p>
            <a:r>
              <a:rPr lang="en-US" sz="6600" dirty="0"/>
              <a:t>BACKUP</a:t>
            </a:r>
          </a:p>
        </p:txBody>
      </p:sp>
      <p:sp>
        <p:nvSpPr>
          <p:cNvPr id="2" name="Date Placeholder 1">
            <a:extLst>
              <a:ext uri="{FF2B5EF4-FFF2-40B4-BE49-F238E27FC236}">
                <a16:creationId xmlns:a16="http://schemas.microsoft.com/office/drawing/2014/main" id="{84446933-52FD-1D49-B977-6B84D9C6B86D}"/>
              </a:ext>
            </a:extLst>
          </p:cNvPr>
          <p:cNvSpPr>
            <a:spLocks noGrp="1"/>
          </p:cNvSpPr>
          <p:nvPr>
            <p:ph type="dt" sz="half" idx="2"/>
          </p:nvPr>
        </p:nvSpPr>
        <p:spPr/>
        <p:txBody>
          <a:bodyPr/>
          <a:lstStyle/>
          <a:p>
            <a:r>
              <a:rPr lang="en-US" dirty="0"/>
              <a:t>29 April 2024</a:t>
            </a:r>
          </a:p>
        </p:txBody>
      </p:sp>
    </p:spTree>
    <p:extLst>
      <p:ext uri="{BB962C8B-B14F-4D97-AF65-F5344CB8AC3E}">
        <p14:creationId xmlns:p14="http://schemas.microsoft.com/office/powerpoint/2010/main" val="949561779"/>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1" ma:contentTypeDescription="Create a new document." ma:contentTypeScope="" ma:versionID="344780538788363053bfb859863f1a1f">
  <xsd:schema xmlns:xsd="http://www.w3.org/2001/XMLSchema" xmlns:xs="http://www.w3.org/2001/XMLSchema" xmlns:p="http://schemas.microsoft.com/office/2006/metadata/properties" xmlns:ns2="4e3bd50f-3507-4533-b45b-3abdb7f5f7f2" targetNamespace="http://schemas.microsoft.com/office/2006/metadata/properties" ma:root="true" ma:fieldsID="dd747ad4e6d4824915f36d99546f48f9" ns2:_="">
    <xsd:import namespace="4e3bd50f-3507-4533-b45b-3abdb7f5f7f2"/>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3bd50f-3507-4533-b45b-3abdb7f5f7f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4DD7D86-BD31-48C9-86F2-CC951AE8C1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3bd50f-3507-4533-b45b-3abdb7f5f7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3.xml><?xml version="1.0" encoding="utf-8"?>
<ds:datastoreItem xmlns:ds="http://schemas.openxmlformats.org/officeDocument/2006/customXml" ds:itemID="{3AF14BD0-ED18-40F8-BACF-92E33194557B}">
  <ds:schemaRefs>
    <ds:schemaRef ds:uri="http://schemas.microsoft.com/office/infopath/2007/PartnerControls"/>
    <ds:schemaRef ds:uri="http://schemas.microsoft.com/office/2006/documentManagement/types"/>
    <ds:schemaRef ds:uri="http://purl.org/dc/dcmitype/"/>
    <ds:schemaRef ds:uri="http://purl.org/dc/terms/"/>
    <ds:schemaRef ds:uri="http://www.w3.org/XML/1998/namespace"/>
    <ds:schemaRef ds:uri="http://purl.org/dc/elements/1.1/"/>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3976fa30-1907-4356-8241-62ea5e1c0256}" enabled="1" method="Standard" siteId="{9a5cacd0-2bef-4dd7-ac5c-7ebe1f54f495}" contentBits="0" removed="0"/>
</clbl:labelList>
</file>

<file path=docProps/app.xml><?xml version="1.0" encoding="utf-8"?>
<Properties xmlns="http://schemas.openxmlformats.org/officeDocument/2006/extended-properties" xmlns:vt="http://schemas.openxmlformats.org/officeDocument/2006/docPropsVTypes">
  <Template/>
  <TotalTime>100783</TotalTime>
  <Pages>51</Pages>
  <Words>521</Words>
  <Application>Microsoft Macintosh PowerPoint</Application>
  <PresentationFormat>Widescreen</PresentationFormat>
  <Paragraphs>54</Paragraphs>
  <Slides>3</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ArialMT</vt:lpstr>
      <vt:lpstr>Times New Roman</vt:lpstr>
      <vt:lpstr>TMOD Presentations</vt:lpstr>
      <vt:lpstr>1_TMOD Presentations</vt:lpstr>
      <vt:lpstr>PowerPoint Presentation</vt:lpstr>
      <vt:lpstr>PowerPoint Presentation</vt:lpstr>
      <vt:lpstr>BACKUP</vt:lpstr>
    </vt:vector>
  </TitlesOfParts>
  <Company>NASA Headquarters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Hooke;Hamkins, Jon (3320)</dc:creator>
  <cp:lastModifiedBy>Shames, Peter M (US 312B)</cp:lastModifiedBy>
  <cp:revision>2048</cp:revision>
  <cp:lastPrinted>2016-08-30T07:45:22Z</cp:lastPrinted>
  <dcterms:created xsi:type="dcterms:W3CDTF">1998-05-20T16:00:08Z</dcterms:created>
  <dcterms:modified xsi:type="dcterms:W3CDTF">2024-04-23T22:13:34Z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ies>
</file>