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3673" r:id="rId5"/>
  </p:sldMasterIdLst>
  <p:notesMasterIdLst>
    <p:notesMasterId r:id="rId39"/>
  </p:notesMasterIdLst>
  <p:handoutMasterIdLst>
    <p:handoutMasterId r:id="rId40"/>
  </p:handoutMasterIdLst>
  <p:sldIdLst>
    <p:sldId id="2787" r:id="rId6"/>
    <p:sldId id="2788" r:id="rId7"/>
    <p:sldId id="2863" r:id="rId8"/>
    <p:sldId id="2806" r:id="rId9"/>
    <p:sldId id="2892" r:id="rId10"/>
    <p:sldId id="2893" r:id="rId11"/>
    <p:sldId id="269" r:id="rId12"/>
    <p:sldId id="5220" r:id="rId13"/>
    <p:sldId id="2827" r:id="rId14"/>
    <p:sldId id="2828" r:id="rId15"/>
    <p:sldId id="744" r:id="rId16"/>
    <p:sldId id="773" r:id="rId17"/>
    <p:sldId id="731" r:id="rId18"/>
    <p:sldId id="2050" r:id="rId19"/>
    <p:sldId id="740" r:id="rId20"/>
    <p:sldId id="397" r:id="rId21"/>
    <p:sldId id="5221" r:id="rId22"/>
    <p:sldId id="5222" r:id="rId23"/>
    <p:sldId id="2886" r:id="rId24"/>
    <p:sldId id="5223" r:id="rId25"/>
    <p:sldId id="5224" r:id="rId26"/>
    <p:sldId id="2887" r:id="rId27"/>
    <p:sldId id="2830" r:id="rId28"/>
    <p:sldId id="277" r:id="rId29"/>
    <p:sldId id="273" r:id="rId30"/>
    <p:sldId id="278" r:id="rId31"/>
    <p:sldId id="2841" r:id="rId32"/>
    <p:sldId id="5225" r:id="rId33"/>
    <p:sldId id="2881" r:id="rId34"/>
    <p:sldId id="743" r:id="rId35"/>
    <p:sldId id="265" r:id="rId36"/>
    <p:sldId id="700" r:id="rId37"/>
    <p:sldId id="717" r:id="rId38"/>
  </p:sldIdLst>
  <p:sldSz cx="12192000" cy="6858000"/>
  <p:notesSz cx="6797675" cy="9928225"/>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A6"/>
    <a:srgbClr val="FF00A8"/>
    <a:srgbClr val="E814F5"/>
    <a:srgbClr val="D60093"/>
    <a:srgbClr val="005394"/>
    <a:srgbClr val="D70093"/>
    <a:srgbClr val="EAEEFF"/>
    <a:srgbClr val="000099"/>
    <a:srgbClr val="FF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749" autoAdjust="0"/>
    <p:restoredTop sz="93692" autoAdjust="0"/>
  </p:normalViewPr>
  <p:slideViewPr>
    <p:cSldViewPr>
      <p:cViewPr varScale="1">
        <p:scale>
          <a:sx n="173" d="100"/>
          <a:sy n="173" d="100"/>
        </p:scale>
        <p:origin x="208" y="432"/>
      </p:cViewPr>
      <p:guideLst>
        <p:guide orient="horz" pos="792"/>
        <p:guide pos="3840"/>
      </p:guideLst>
    </p:cSldViewPr>
  </p:slideViewPr>
  <p:outlineViewPr>
    <p:cViewPr>
      <p:scale>
        <a:sx n="33" d="100"/>
        <a:sy n="33" d="100"/>
      </p:scale>
      <p:origin x="0" y="-18760"/>
    </p:cViewPr>
  </p:outlineViewPr>
  <p:notesTextViewPr>
    <p:cViewPr>
      <p:scale>
        <a:sx n="100" d="100"/>
        <a:sy n="100" d="100"/>
      </p:scale>
      <p:origin x="0" y="0"/>
    </p:cViewPr>
  </p:notesTextViewPr>
  <p:sorterViewPr>
    <p:cViewPr>
      <p:scale>
        <a:sx n="30" d="100"/>
        <a:sy n="30" d="100"/>
      </p:scale>
      <p:origin x="0" y="0"/>
    </p:cViewPr>
  </p:sorterViewPr>
  <p:notesViewPr>
    <p:cSldViewPr>
      <p:cViewPr varScale="1">
        <p:scale>
          <a:sx n="35" d="100"/>
          <a:sy n="35" d="100"/>
        </p:scale>
        <p:origin x="-1494" y="-72"/>
      </p:cViewPr>
      <p:guideLst>
        <p:guide orient="horz" pos="3024"/>
        <p:guide pos="2304"/>
        <p:guide orient="horz" pos="3127"/>
        <p:guide pos="2141"/>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3853196"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3853196"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13BDE1E4-412B-407C-A980-2F1D2D5A0F2B}" type="slidenum">
              <a:rPr lang="en-US"/>
              <a:pPr>
                <a:defRPr/>
              </a:pPr>
              <a:t>‹#›</a:t>
            </a:fld>
            <a:endParaRPr lang="en-US"/>
          </a:p>
        </p:txBody>
      </p:sp>
    </p:spTree>
    <p:extLst>
      <p:ext uri="{BB962C8B-B14F-4D97-AF65-F5344CB8AC3E}">
        <p14:creationId xmlns:p14="http://schemas.microsoft.com/office/powerpoint/2010/main" val="1535310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53196"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853196"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C1CAF83B-30F1-4420-86A9-ACD9B25FD0AD}" type="slidenum">
              <a:rPr lang="en-US"/>
              <a:pPr>
                <a:defRPr/>
              </a:pPr>
              <a:t>‹#›</a:t>
            </a:fld>
            <a:endParaRPr lang="en-US"/>
          </a:p>
        </p:txBody>
      </p:sp>
      <p:sp>
        <p:nvSpPr>
          <p:cNvPr id="2054" name="Rectangle 6"/>
          <p:cNvSpPr>
            <a:spLocks noGrp="1" noChangeArrowheads="1"/>
          </p:cNvSpPr>
          <p:nvPr>
            <p:ph type="body" sz="quarter" idx="3"/>
          </p:nvPr>
        </p:nvSpPr>
        <p:spPr bwMode="auto">
          <a:xfrm>
            <a:off x="908717" y="4716236"/>
            <a:ext cx="4980241" cy="4469999"/>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5" name="Rectangle 7"/>
          <p:cNvSpPr>
            <a:spLocks noGrp="1" noRot="1" noChangeAspect="1" noChangeArrowheads="1" noTextEdit="1"/>
          </p:cNvSpPr>
          <p:nvPr>
            <p:ph type="sldImg" idx="2"/>
          </p:nvPr>
        </p:nvSpPr>
        <p:spPr bwMode="auto">
          <a:xfrm>
            <a:off x="106363" y="752475"/>
            <a:ext cx="6594475" cy="3709988"/>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355068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1</a:t>
            </a:fld>
            <a:endParaRPr lang="en-US" dirty="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xfrm>
            <a:off x="106363" y="752475"/>
            <a:ext cx="6594475" cy="3709988"/>
          </a:xfrm>
          <a:ln/>
        </p:spPr>
      </p:sp>
      <p:sp>
        <p:nvSpPr>
          <p:cNvPr id="3726341" name="Notes Placeholder 2"/>
          <p:cNvSpPr>
            <a:spLocks noGrp="1"/>
          </p:cNvSpPr>
          <p:nvPr>
            <p:ph type="body" idx="1"/>
          </p:nvPr>
        </p:nvSpPr>
        <p:spPr>
          <a:noFill/>
          <a:ln/>
        </p:spPr>
        <p:txBody>
          <a:bodyPr/>
          <a:lstStyle/>
          <a:p>
            <a:endParaRPr lang="en-GB" dirty="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6680748-82FE-1546-9AA8-1F947DC1403A}" type="slidenum">
              <a:rPr lang="en-US"/>
              <a:pPr>
                <a:defRPr/>
              </a:pPr>
              <a:t>15</a:t>
            </a:fld>
            <a:endParaRPr lang="en-US"/>
          </a:p>
        </p:txBody>
      </p:sp>
      <p:sp>
        <p:nvSpPr>
          <p:cNvPr id="50177" name="Text Box 1"/>
          <p:cNvSpPr txBox="1">
            <a:spLocks noGrp="1" noRot="1" noChangeAspect="1" noChangeArrowheads="1"/>
          </p:cNvSpPr>
          <p:nvPr>
            <p:ph type="sldImg"/>
          </p:nvPr>
        </p:nvSpPr>
        <p:spPr>
          <a:xfrm>
            <a:off x="457200" y="720725"/>
            <a:ext cx="64008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811063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20</a:t>
            </a:fld>
            <a:endParaRPr lang="en-US"/>
          </a:p>
        </p:txBody>
      </p:sp>
    </p:spTree>
    <p:extLst>
      <p:ext uri="{BB962C8B-B14F-4D97-AF65-F5344CB8AC3E}">
        <p14:creationId xmlns:p14="http://schemas.microsoft.com/office/powerpoint/2010/main" val="593524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21</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594475" cy="3709988"/>
          </a:xfrm>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23</a:t>
            </a:fld>
            <a:endParaRPr lang="en-US"/>
          </a:p>
        </p:txBody>
      </p:sp>
    </p:spTree>
    <p:extLst>
      <p:ext uri="{BB962C8B-B14F-4D97-AF65-F5344CB8AC3E}">
        <p14:creationId xmlns:p14="http://schemas.microsoft.com/office/powerpoint/2010/main" val="869882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594475" cy="3709988"/>
          </a:xfrm>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27</a:t>
            </a:fld>
            <a:endParaRPr lang="en-US"/>
          </a:p>
        </p:txBody>
      </p:sp>
    </p:spTree>
    <p:extLst>
      <p:ext uri="{BB962C8B-B14F-4D97-AF65-F5344CB8AC3E}">
        <p14:creationId xmlns:p14="http://schemas.microsoft.com/office/powerpoint/2010/main" val="816481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594475" cy="3709988"/>
          </a:xfrm>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594475" cy="3709988"/>
          </a:xfrm>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a:t>
            </a:fld>
            <a:endParaRPr lang="en-US"/>
          </a:p>
        </p:txBody>
      </p:sp>
    </p:spTree>
    <p:extLst>
      <p:ext uri="{BB962C8B-B14F-4D97-AF65-F5344CB8AC3E}">
        <p14:creationId xmlns:p14="http://schemas.microsoft.com/office/powerpoint/2010/main" val="1586811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594475" cy="3709988"/>
          </a:xfrm>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a:t>
            </a:fld>
            <a:endParaRPr lang="en-US"/>
          </a:p>
        </p:txBody>
      </p:sp>
    </p:spTree>
    <p:extLst>
      <p:ext uri="{BB962C8B-B14F-4D97-AF65-F5344CB8AC3E}">
        <p14:creationId xmlns:p14="http://schemas.microsoft.com/office/powerpoint/2010/main" val="1485295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594475" cy="3709988"/>
          </a:xfrm>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a:t>
            </a:fld>
            <a:endParaRPr lang="en-US"/>
          </a:p>
        </p:txBody>
      </p:sp>
    </p:spTree>
    <p:extLst>
      <p:ext uri="{BB962C8B-B14F-4D97-AF65-F5344CB8AC3E}">
        <p14:creationId xmlns:p14="http://schemas.microsoft.com/office/powerpoint/2010/main" val="236127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12</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16387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2F44661-5C38-9D4A-B23D-CDBEE001772F}" type="slidenum">
              <a:rPr lang="en-US"/>
              <a:pPr>
                <a:defRPr/>
              </a:pPr>
              <a:t>13</a:t>
            </a:fld>
            <a:endParaRPr lang="en-US"/>
          </a:p>
        </p:txBody>
      </p:sp>
      <p:sp>
        <p:nvSpPr>
          <p:cNvPr id="4403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D1F8BE35-E5C6-8441-9FD7-24F4E11E7F47}" type="slidenum">
              <a:rPr lang="en-US" sz="1300">
                <a:latin typeface="Arial" charset="0"/>
              </a:rPr>
              <a:pPr algn="r">
                <a:buClrTx/>
                <a:buFontTx/>
                <a:buNone/>
                <a:defRPr/>
              </a:pPr>
              <a:t>13</a:t>
            </a:fld>
            <a:endParaRPr lang="en-US" sz="1300">
              <a:latin typeface="Arial" charset="0"/>
            </a:endParaRPr>
          </a:p>
        </p:txBody>
      </p:sp>
      <p:sp>
        <p:nvSpPr>
          <p:cNvPr id="4403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403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121636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609601" y="2814520"/>
            <a:ext cx="10863100" cy="238111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1">
            <a:extLst>
              <a:ext uri="{FF2B5EF4-FFF2-40B4-BE49-F238E27FC236}">
                <a16:creationId xmlns:a16="http://schemas.microsoft.com/office/drawing/2014/main" id="{81807C27-7755-1A46-9113-68F263AFA634}"/>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15-16 Nov 2021</a:t>
            </a:r>
          </a:p>
        </p:txBody>
      </p:sp>
      <p:sp>
        <p:nvSpPr>
          <p:cNvPr id="7" name="Slide Number Placeholder 2">
            <a:extLst>
              <a:ext uri="{FF2B5EF4-FFF2-40B4-BE49-F238E27FC236}">
                <a16:creationId xmlns:a16="http://schemas.microsoft.com/office/drawing/2014/main" id="{027D9114-D379-BF4E-8285-358237A4177D}"/>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06533A-A24A-AE44-A622-6E271D82A377}"/>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15-16 Nov 2021</a:t>
            </a:r>
          </a:p>
        </p:txBody>
      </p:sp>
      <p:sp>
        <p:nvSpPr>
          <p:cNvPr id="3" name="Slide Number Placeholder 2">
            <a:extLst>
              <a:ext uri="{FF2B5EF4-FFF2-40B4-BE49-F238E27FC236}">
                <a16:creationId xmlns:a16="http://schemas.microsoft.com/office/drawing/2014/main" id="{28CCD634-6843-E942-B454-655AF083B9E4}"/>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sp>
        <p:nvSpPr>
          <p:cNvPr id="4" name="Title 3">
            <a:extLst>
              <a:ext uri="{FF2B5EF4-FFF2-40B4-BE49-F238E27FC236}">
                <a16:creationId xmlns:a16="http://schemas.microsoft.com/office/drawing/2014/main" id="{38425625-3BCD-2747-A822-60B00B07BF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lvl1pPr>
              <a:defRPr>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
            <a:extLst>
              <a:ext uri="{FF2B5EF4-FFF2-40B4-BE49-F238E27FC236}">
                <a16:creationId xmlns:a16="http://schemas.microsoft.com/office/drawing/2014/main" id="{4008E2A9-9281-E842-8863-CD4B46758000}"/>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15-16 Nov 2021</a:t>
            </a:r>
          </a:p>
        </p:txBody>
      </p:sp>
      <p:sp>
        <p:nvSpPr>
          <p:cNvPr id="5" name="Slide Number Placeholder 2">
            <a:extLst>
              <a:ext uri="{FF2B5EF4-FFF2-40B4-BE49-F238E27FC236}">
                <a16:creationId xmlns:a16="http://schemas.microsoft.com/office/drawing/2014/main" id="{80A7625E-F7FC-194F-B82F-CA3CA81B7477}"/>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spTree>
    <p:extLst>
      <p:ext uri="{BB962C8B-B14F-4D97-AF65-F5344CB8AC3E}">
        <p14:creationId xmlns:p14="http://schemas.microsoft.com/office/powerpoint/2010/main" val="172271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3B5DC-1BAC-E842-8336-C9D0AE155C62}"/>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15-16 Nov 2021</a:t>
            </a:r>
          </a:p>
        </p:txBody>
      </p:sp>
      <p:sp>
        <p:nvSpPr>
          <p:cNvPr id="3" name="Slide Number Placeholder 2">
            <a:extLst>
              <a:ext uri="{FF2B5EF4-FFF2-40B4-BE49-F238E27FC236}">
                <a16:creationId xmlns:a16="http://schemas.microsoft.com/office/drawing/2014/main" id="{56C7F8F8-090B-A54B-97EC-C9A383D26F0E}"/>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spTree>
    <p:extLst>
      <p:ext uri="{BB962C8B-B14F-4D97-AF65-F5344CB8AC3E}">
        <p14:creationId xmlns:p14="http://schemas.microsoft.com/office/powerpoint/2010/main" val="239407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4470400" y="6488114"/>
          <a:ext cx="3454400" cy="369887"/>
        </p:xfrm>
        <a:graphic>
          <a:graphicData uri="http://schemas.openxmlformats.org/presentationml/2006/ole">
            <mc:AlternateContent xmlns:mc="http://schemas.openxmlformats.org/markup-compatibility/2006">
              <mc:Choice xmlns:v="urn:schemas-microsoft-com:vml" Requires="v">
                <p:oleObj spid="_x0000_s5131" name="Bitmap Image" r:id="rId3" imgW="5668166" imgH="809738" progId="">
                  <p:embed/>
                </p:oleObj>
              </mc:Choice>
              <mc:Fallback>
                <p:oleObj name="Bitmap Image" r:id="rId3" imgW="5668166" imgH="809738" progId="">
                  <p:embed/>
                  <p:pic>
                    <p:nvPicPr>
                      <p:cNvPr id="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400" y="6488114"/>
                        <a:ext cx="34544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4"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7272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ine 1001"/>
          <p:cNvSpPr>
            <a:spLocks noChangeShapeType="1"/>
          </p:cNvSpPr>
          <p:nvPr/>
        </p:nvSpPr>
        <p:spPr bwMode="auto">
          <a:xfrm>
            <a:off x="649818" y="685800"/>
            <a:ext cx="10991849"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11351684" y="6624639"/>
            <a:ext cx="620972"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1C6867A-A690-EA45-93A8-A8F53C9DE089}" type="slidenum">
              <a:rPr lang="en-US" sz="1000" b="0">
                <a:solidFill>
                  <a:srgbClr val="333399"/>
                </a:solidFill>
              </a:rPr>
              <a:pPr defTabSz="820738" eaLnBrk="0" hangingPunct="0"/>
              <a:t>‹#›</a:t>
            </a:fld>
            <a:endParaRPr lang="en-US" sz="1000" b="0">
              <a:solidFill>
                <a:srgbClr val="333399"/>
              </a:solidFill>
            </a:endParaRPr>
          </a:p>
        </p:txBody>
      </p:sp>
      <p:pic>
        <p:nvPicPr>
          <p:cNvPr id="7"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77552" y="76200"/>
            <a:ext cx="1212849"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9" name="Rectangle 1002">
            <a:extLst>
              <a:ext uri="{FF2B5EF4-FFF2-40B4-BE49-F238E27FC236}">
                <a16:creationId xmlns:a16="http://schemas.microsoft.com/office/drawing/2014/main" id="{1DAA37FD-9AEE-7F48-AD6F-94BE33B9762A}"/>
              </a:ext>
            </a:extLst>
          </p:cNvPr>
          <p:cNvSpPr>
            <a:spLocks noGrp="1" noChangeArrowheads="1"/>
          </p:cNvSpPr>
          <p:nvPr>
            <p:ph type="dt" sz="half" idx="2"/>
          </p:nvPr>
        </p:nvSpPr>
        <p:spPr bwMode="auto">
          <a:xfrm>
            <a:off x="1" y="6553200"/>
            <a:ext cx="2309284"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15-16 Nov 2021</a:t>
            </a:r>
            <a:endParaRPr lang="en-US" dirty="0"/>
          </a:p>
        </p:txBody>
      </p:sp>
    </p:spTree>
    <p:extLst>
      <p:ext uri="{BB962C8B-B14F-4D97-AF65-F5344CB8AC3E}">
        <p14:creationId xmlns:p14="http://schemas.microsoft.com/office/powerpoint/2010/main" val="120334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914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371600"/>
            <a:ext cx="508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371600"/>
            <a:ext cx="508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A29F5D52-E9E8-AB48-A6D7-6D67BB5E5CD1}"/>
              </a:ext>
            </a:extLst>
          </p:cNvPr>
          <p:cNvSpPr>
            <a:spLocks noGrp="1" noChangeArrowheads="1"/>
          </p:cNvSpPr>
          <p:nvPr>
            <p:ph type="dt" sz="half" idx="10"/>
          </p:nvPr>
        </p:nvSpPr>
        <p:spPr>
          <a:ln/>
        </p:spPr>
        <p:txBody>
          <a:bodyPr/>
          <a:lstStyle>
            <a:lvl1pPr>
              <a:defRPr/>
            </a:lvl1pPr>
          </a:lstStyle>
          <a:p>
            <a:pPr>
              <a:defRPr/>
            </a:pPr>
            <a:r>
              <a:rPr lang="en-US" altLang="ja-JP"/>
              <a:t>15-16 Nov 2021</a:t>
            </a:r>
            <a:endParaRPr lang="en-US" altLang="ja-JP" dirty="0"/>
          </a:p>
        </p:txBody>
      </p:sp>
      <p:sp>
        <p:nvSpPr>
          <p:cNvPr id="6" name="Rectangle 5">
            <a:extLst>
              <a:ext uri="{FF2B5EF4-FFF2-40B4-BE49-F238E27FC236}">
                <a16:creationId xmlns:a16="http://schemas.microsoft.com/office/drawing/2014/main" id="{63FFB5DF-8679-904A-A110-750FCDD4E6A3}"/>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a:extLst>
              <a:ext uri="{FF2B5EF4-FFF2-40B4-BE49-F238E27FC236}">
                <a16:creationId xmlns:a16="http://schemas.microsoft.com/office/drawing/2014/main" id="{CF28044F-41C9-0045-AEC5-72904E67CB5A}"/>
              </a:ext>
            </a:extLst>
          </p:cNvPr>
          <p:cNvSpPr>
            <a:spLocks noGrp="1" noChangeArrowheads="1"/>
          </p:cNvSpPr>
          <p:nvPr>
            <p:ph type="sldNum" sz="quarter" idx="12"/>
          </p:nvPr>
        </p:nvSpPr>
        <p:spPr>
          <a:ln/>
        </p:spPr>
        <p:txBody>
          <a:bodyPr/>
          <a:lstStyle>
            <a:lvl1pPr>
              <a:defRPr/>
            </a:lvl1pPr>
          </a:lstStyle>
          <a:p>
            <a:pPr>
              <a:defRPr/>
            </a:pPr>
            <a:fld id="{53CA6FD6-1252-DF49-ADE8-EBC00A7BD399}" type="slidenum">
              <a:rPr lang="en-US" altLang="ja-JP"/>
              <a:pPr>
                <a:defRPr/>
              </a:pPr>
              <a:t>‹#›</a:t>
            </a:fld>
            <a:endParaRPr lang="en-US" altLang="ja-JP" dirty="0"/>
          </a:p>
        </p:txBody>
      </p:sp>
    </p:spTree>
    <p:extLst>
      <p:ext uri="{BB962C8B-B14F-4D97-AF65-F5344CB8AC3E}">
        <p14:creationId xmlns:p14="http://schemas.microsoft.com/office/powerpoint/2010/main" val="1125012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06533A-A24A-AE44-A622-6E271D82A377}"/>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15-16 Nov 2021</a:t>
            </a:r>
          </a:p>
        </p:txBody>
      </p:sp>
      <p:sp>
        <p:nvSpPr>
          <p:cNvPr id="3" name="Slide Number Placeholder 2">
            <a:extLst>
              <a:ext uri="{FF2B5EF4-FFF2-40B4-BE49-F238E27FC236}">
                <a16:creationId xmlns:a16="http://schemas.microsoft.com/office/drawing/2014/main" id="{28CCD634-6843-E942-B454-655AF083B9E4}"/>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sp>
        <p:nvSpPr>
          <p:cNvPr id="4" name="Title 3">
            <a:extLst>
              <a:ext uri="{FF2B5EF4-FFF2-40B4-BE49-F238E27FC236}">
                <a16:creationId xmlns:a16="http://schemas.microsoft.com/office/drawing/2014/main" id="{38425625-3BCD-2747-A822-60B00B07BF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2746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8256" y="273352"/>
            <a:ext cx="8749395" cy="1143702"/>
          </a:xfrm>
          <a:prstGeom prst="rect">
            <a:avLst/>
          </a:prstGeom>
          <a:noFill/>
          <a:ln w="0">
            <a:noFill/>
          </a:ln>
        </p:spPr>
        <p:txBody>
          <a:bodyPr lIns="0" tIns="0" rIns="0" bIns="0" anchor="ctr">
            <a:noAutofit/>
          </a:bodyPr>
          <a:lstStyle>
            <a:lvl1pPr algn="ctr">
              <a:tabLst>
                <a:tab pos="0" algn="l"/>
                <a:tab pos="407260" algn="l"/>
                <a:tab pos="814847" algn="l"/>
                <a:tab pos="1222434" algn="l"/>
                <a:tab pos="1630021" algn="l"/>
                <a:tab pos="2037607" algn="l"/>
                <a:tab pos="2445194" algn="l"/>
                <a:tab pos="2852781" algn="l"/>
                <a:tab pos="3260368" algn="l"/>
                <a:tab pos="3667955" algn="l"/>
                <a:tab pos="4075542" algn="l"/>
                <a:tab pos="4483128" algn="l"/>
                <a:tab pos="4890715" algn="l"/>
                <a:tab pos="5298302" algn="l"/>
                <a:tab pos="5705889" algn="l"/>
                <a:tab pos="6113476" algn="l"/>
                <a:tab pos="6521062" algn="l"/>
                <a:tab pos="6928649" algn="l"/>
                <a:tab pos="7336236" algn="l"/>
                <a:tab pos="7743823" algn="l"/>
                <a:tab pos="8151410" algn="l"/>
              </a:tabLst>
              <a:defRPr/>
            </a:lvl1pPr>
          </a:lstStyle>
          <a:p>
            <a:pPr algn="ct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en-US" sz="3992" b="0" strike="noStrike" spc="-1">
              <a:solidFill>
                <a:srgbClr val="000000"/>
              </a:solidFill>
              <a:latin typeface="Arial"/>
            </a:endParaRPr>
          </a:p>
        </p:txBody>
      </p:sp>
      <p:sp>
        <p:nvSpPr>
          <p:cNvPr id="9" name="PlaceHolder 2"/>
          <p:cNvSpPr>
            <a:spLocks noGrp="1"/>
          </p:cNvSpPr>
          <p:nvPr>
            <p:ph/>
          </p:nvPr>
        </p:nvSpPr>
        <p:spPr>
          <a:xfrm>
            <a:off x="608256" y="1604188"/>
            <a:ext cx="10970813" cy="3977811"/>
          </a:xfrm>
          <a:prstGeom prst="rect">
            <a:avLst/>
          </a:prstGeom>
          <a:noFill/>
          <a:ln w="0">
            <a:noFill/>
          </a:ln>
        </p:spPr>
        <p:txBody>
          <a:bodyPr lIns="0" tIns="0" rIns="0" bIns="0" anchor="t">
            <a:noAutofit/>
          </a:bodyPr>
          <a:lstStyle/>
          <a:p>
            <a:endParaRPr lang="en-US" sz="2540" b="0" strike="noStrike" spc="-1">
              <a:solidFill>
                <a:srgbClr val="000000"/>
              </a:solidFill>
              <a:latin typeface="Arial"/>
            </a:endParaRPr>
          </a:p>
        </p:txBody>
      </p:sp>
    </p:spTree>
    <p:extLst>
      <p:ext uri="{BB962C8B-B14F-4D97-AF65-F5344CB8AC3E}">
        <p14:creationId xmlns:p14="http://schemas.microsoft.com/office/powerpoint/2010/main" val="487222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2.vml"/><Relationship Id="rId3" Type="http://schemas.openxmlformats.org/officeDocument/2006/relationships/slideLayout" Target="../slideLayouts/slideLayout5.xml"/><Relationship Id="rId7" Type="http://schemas.openxmlformats.org/officeDocument/2006/relationships/theme" Target="../theme/theme2.xml"/><Relationship Id="rId12"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image" Target="../media/image1.png"/><Relationship Id="rId4" Type="http://schemas.openxmlformats.org/officeDocument/2006/relationships/slideLayout" Target="../slideLayouts/slideLayout6.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9CD24458-FCFC-684D-A6EA-DA1048B89A01}"/>
              </a:ext>
            </a:extLst>
          </p:cNvPr>
          <p:cNvGraphicFramePr>
            <a:graphicFrameLocks noChangeAspect="1"/>
          </p:cNvGraphicFramePr>
          <p:nvPr userDrawn="1">
            <p:extLst>
              <p:ext uri="{D42A27DB-BD31-4B8C-83A1-F6EECF244321}">
                <p14:modId xmlns:p14="http://schemas.microsoft.com/office/powerpoint/2010/main" val="3739026192"/>
              </p:ext>
            </p:extLst>
          </p:nvPr>
        </p:nvGraphicFramePr>
        <p:xfrm>
          <a:off x="4482990" y="6397423"/>
          <a:ext cx="3226020" cy="460577"/>
        </p:xfrm>
        <a:graphic>
          <a:graphicData uri="http://schemas.openxmlformats.org/presentationml/2006/ole">
            <mc:AlternateContent xmlns:mc="http://schemas.openxmlformats.org/markup-compatibility/2006">
              <mc:Choice xmlns:v="urn:schemas-microsoft-com:vml" Requires="v">
                <p:oleObj spid="_x0000_s1057" name="Bitmap Image" r:id="rId5" imgW="5668166" imgH="809738" progId="">
                  <p:embed/>
                </p:oleObj>
              </mc:Choice>
              <mc:Fallback>
                <p:oleObj name="Bitmap Image" r:id="rId5" imgW="5668166" imgH="809738" progId="">
                  <p:embed/>
                  <p:pic>
                    <p:nvPicPr>
                      <p:cNvPr id="102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2990" y="6397423"/>
                        <a:ext cx="3226020" cy="46057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a:extLst>
              <a:ext uri="{FF2B5EF4-FFF2-40B4-BE49-F238E27FC236}">
                <a16:creationId xmlns:a16="http://schemas.microsoft.com/office/drawing/2014/main" id="{66CE1EDE-FD7C-774B-B999-82F7B97237B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04">
            <a:extLst>
              <a:ext uri="{FF2B5EF4-FFF2-40B4-BE49-F238E27FC236}">
                <a16:creationId xmlns:a16="http://schemas.microsoft.com/office/drawing/2014/main" id="{88590D8A-98B6-DF45-AC77-FB0479F0B54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090338" y="9705"/>
            <a:ext cx="1101662" cy="686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FE9750D9-1684-B64B-B689-A9A464C86B90}"/>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15-16 Nov 2021</a:t>
            </a:r>
          </a:p>
        </p:txBody>
      </p:sp>
      <p:sp>
        <p:nvSpPr>
          <p:cNvPr id="3" name="Slide Number Placeholder 2">
            <a:extLst>
              <a:ext uri="{FF2B5EF4-FFF2-40B4-BE49-F238E27FC236}">
                <a16:creationId xmlns:a16="http://schemas.microsoft.com/office/drawing/2014/main" id="{305DCCF2-A6A5-EA46-A138-96427428B64F}"/>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Lst>
  <p:hf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3DF0C479-FE61-3E47-9E6F-3B24C7D10FD0}"/>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15-16 Nov 2021</a:t>
            </a:r>
          </a:p>
        </p:txBody>
      </p:sp>
      <p:sp>
        <p:nvSpPr>
          <p:cNvPr id="5" name="Slide Number Placeholder 2">
            <a:extLst>
              <a:ext uri="{FF2B5EF4-FFF2-40B4-BE49-F238E27FC236}">
                <a16:creationId xmlns:a16="http://schemas.microsoft.com/office/drawing/2014/main" id="{E93DFFA7-C604-194A-8E38-CDCC20488EE1}"/>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graphicFrame>
        <p:nvGraphicFramePr>
          <p:cNvPr id="8" name="Object 2">
            <a:extLst>
              <a:ext uri="{FF2B5EF4-FFF2-40B4-BE49-F238E27FC236}">
                <a16:creationId xmlns:a16="http://schemas.microsoft.com/office/drawing/2014/main" id="{273651E2-4570-9F47-9789-F2B1C8D5CE21}"/>
              </a:ext>
            </a:extLst>
          </p:cNvPr>
          <p:cNvGraphicFramePr>
            <a:graphicFrameLocks noChangeAspect="1"/>
          </p:cNvGraphicFramePr>
          <p:nvPr userDrawn="1">
            <p:extLst>
              <p:ext uri="{D42A27DB-BD31-4B8C-83A1-F6EECF244321}">
                <p14:modId xmlns:p14="http://schemas.microsoft.com/office/powerpoint/2010/main" val="4096780094"/>
              </p:ext>
            </p:extLst>
          </p:nvPr>
        </p:nvGraphicFramePr>
        <p:xfrm>
          <a:off x="4482990" y="6397423"/>
          <a:ext cx="3226020" cy="460577"/>
        </p:xfrm>
        <a:graphic>
          <a:graphicData uri="http://schemas.openxmlformats.org/presentationml/2006/ole">
            <mc:AlternateContent xmlns:mc="http://schemas.openxmlformats.org/markup-compatibility/2006">
              <mc:Choice xmlns:v="urn:schemas-microsoft-com:vml" Requires="v">
                <p:oleObj spid="_x0000_s4131" name="Bitmap Image" r:id="rId9" imgW="5668166" imgH="809738" progId="">
                  <p:embed/>
                </p:oleObj>
              </mc:Choice>
              <mc:Fallback>
                <p:oleObj name="Bitmap Image" r:id="rId9" imgW="5668166" imgH="809738" progId="">
                  <p:embed/>
                  <p:pic>
                    <p:nvPicPr>
                      <p:cNvPr id="4" name="Object 2">
                        <a:extLst>
                          <a:ext uri="{FF2B5EF4-FFF2-40B4-BE49-F238E27FC236}">
                            <a16:creationId xmlns:a16="http://schemas.microsoft.com/office/drawing/2014/main" id="{9CD24458-FCFC-684D-A6EA-DA1048B89A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2990" y="6397423"/>
                        <a:ext cx="3226020" cy="46057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9" name="Picture 1004">
            <a:extLst>
              <a:ext uri="{FF2B5EF4-FFF2-40B4-BE49-F238E27FC236}">
                <a16:creationId xmlns:a16="http://schemas.microsoft.com/office/drawing/2014/main" id="{59C96141-A5D8-2245-8D61-4DBDF94377C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090338" y="9705"/>
            <a:ext cx="1101662" cy="686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000">
            <a:extLst>
              <a:ext uri="{FF2B5EF4-FFF2-40B4-BE49-F238E27FC236}">
                <a16:creationId xmlns:a16="http://schemas.microsoft.com/office/drawing/2014/main" id="{45386333-CC27-DC4F-A281-621360743CC5}"/>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7238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public.ccsds.org/poll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iso-architecture.org/42010" TargetMode="External"/><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sanaregistry.org/r/wg/" TargetMode="External"/><Relationship Id="rId2" Type="http://schemas.openxmlformats.org/officeDocument/2006/relationships/hyperlink" Target="https://sanaregistry.org/r/areas/" TargetMode="Externa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7955" y="2123230"/>
            <a:ext cx="5991180" cy="3477875"/>
          </a:xfrm>
          <a:prstGeom prst="rect">
            <a:avLst/>
          </a:prstGeom>
          <a:noFill/>
        </p:spPr>
        <p:txBody>
          <a:bodyPr wrap="square" rtlCol="0">
            <a:spAutoFit/>
          </a:bodyPr>
          <a:lstStyle/>
          <a:p>
            <a:r>
              <a:rPr lang="en-US" sz="2800" dirty="0"/>
              <a:t>Systems Engineering Area (SEA)</a:t>
            </a:r>
          </a:p>
          <a:p>
            <a:r>
              <a:rPr lang="en-US" sz="2800" dirty="0"/>
              <a:t>Area Report </a:t>
            </a:r>
          </a:p>
          <a:p>
            <a:endParaRPr lang="en-US" sz="2800" dirty="0"/>
          </a:p>
          <a:p>
            <a:r>
              <a:rPr lang="en-US" sz="2800" dirty="0"/>
              <a:t>Fall 2021 Meetings</a:t>
            </a:r>
          </a:p>
          <a:p>
            <a:endParaRPr lang="en-US" sz="2800" dirty="0"/>
          </a:p>
          <a:p>
            <a:r>
              <a:rPr lang="en-US" b="0" dirty="0"/>
              <a:t>Peter Shames (Area Director)</a:t>
            </a:r>
          </a:p>
          <a:p>
            <a:r>
              <a:rPr lang="en-US" b="0" dirty="0"/>
              <a:t>Hiroshi Takeuchi (Deputy Area Director)</a:t>
            </a:r>
          </a:p>
          <a:p>
            <a:endParaRPr lang="en-US" b="0" dirty="0"/>
          </a:p>
          <a:p>
            <a:endParaRPr lang="en-US" b="0" dirty="0"/>
          </a:p>
          <a:p>
            <a:r>
              <a:rPr lang="en-US" dirty="0"/>
              <a:t>November 2021 – CESG Meeting</a:t>
            </a:r>
          </a:p>
        </p:txBody>
      </p:sp>
      <p:sp>
        <p:nvSpPr>
          <p:cNvPr id="2" name="Date Placeholder 1">
            <a:extLst>
              <a:ext uri="{FF2B5EF4-FFF2-40B4-BE49-F238E27FC236}">
                <a16:creationId xmlns:a16="http://schemas.microsoft.com/office/drawing/2014/main" id="{279E9DB1-6897-1D47-B9E1-051FDE717341}"/>
              </a:ext>
            </a:extLst>
          </p:cNvPr>
          <p:cNvSpPr>
            <a:spLocks noGrp="1"/>
          </p:cNvSpPr>
          <p:nvPr>
            <p:ph type="dt" sz="half" idx="2"/>
          </p:nvPr>
        </p:nvSpPr>
        <p:spPr/>
        <p:txBody>
          <a:bodyPr/>
          <a:lstStyle/>
          <a:p>
            <a:r>
              <a:rPr lang="en-US"/>
              <a:t>15-16 Nov 2021</a:t>
            </a:r>
          </a:p>
        </p:txBody>
      </p:sp>
      <p:sp>
        <p:nvSpPr>
          <p:cNvPr id="4" name="Slide Number Placeholder 3">
            <a:extLst>
              <a:ext uri="{FF2B5EF4-FFF2-40B4-BE49-F238E27FC236}">
                <a16:creationId xmlns:a16="http://schemas.microsoft.com/office/drawing/2014/main" id="{9A1841E8-C3A2-E447-A6B1-1F3D9A9115BE}"/>
              </a:ext>
            </a:extLst>
          </p:cNvPr>
          <p:cNvSpPr>
            <a:spLocks noGrp="1"/>
          </p:cNvSpPr>
          <p:nvPr>
            <p:ph type="sldNum" sz="quarter" idx="4"/>
          </p:nvPr>
        </p:nvSpPr>
        <p:spPr/>
        <p:txBody>
          <a:bodyPr/>
          <a:lstStyle/>
          <a:p>
            <a:r>
              <a:rPr lang="en-US"/>
              <a:t>SEA - </a:t>
            </a:r>
            <a:fld id="{1B5D8CFD-37D9-8A41-B2FC-209452CD0164}"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p:cNvSpPr>
          <p:nvPr/>
        </p:nvSpPr>
        <p:spPr bwMode="auto">
          <a:xfrm>
            <a:off x="693940" y="1047890"/>
            <a:ext cx="10740355"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a:t>Resolutions agreed upon this meeting</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Resolution 1:  No new resolutions</a:t>
            </a:r>
          </a:p>
          <a:p>
            <a:pPr>
              <a:lnSpc>
                <a:spcPct val="120000"/>
              </a:lnSpc>
              <a:spcBef>
                <a:spcPts val="0"/>
              </a:spcBef>
              <a:buClr>
                <a:srgbClr val="000000"/>
              </a:buClr>
              <a:buSzPct val="95000"/>
            </a:pPr>
            <a:r>
              <a:rPr lang="en-US" sz="1800" b="0" dirty="0"/>
              <a:t>Further Resolutions anticipated in the next 6 months:</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Request to re-confirm the Reference Architecture for Space Information Management</a:t>
            </a:r>
          </a:p>
          <a:p>
            <a:pPr>
              <a:lnSpc>
                <a:spcPct val="120000"/>
              </a:lnSpc>
              <a:spcBef>
                <a:spcPts val="0"/>
              </a:spcBef>
            </a:pPr>
            <a:endParaRPr lang="en-US" sz="1900" b="0" dirty="0"/>
          </a:p>
          <a:p>
            <a:pPr>
              <a:lnSpc>
                <a:spcPct val="120000"/>
              </a:lnSpc>
              <a:spcBef>
                <a:spcPts val="0"/>
              </a:spcBef>
            </a:pPr>
            <a:r>
              <a:rPr lang="en-US" sz="1900" b="0" dirty="0"/>
              <a:t>Planning (only approved Projects):</a:t>
            </a: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b="0" dirty="0"/>
          </a:p>
        </p:txBody>
      </p:sp>
      <p:sp>
        <p:nvSpPr>
          <p:cNvPr id="7" name="AutoShape 3"/>
          <p:cNvSpPr>
            <a:spLocks/>
          </p:cNvSpPr>
          <p:nvPr/>
        </p:nvSpPr>
        <p:spPr bwMode="auto">
          <a:xfrm>
            <a:off x="1830844" y="87766"/>
            <a:ext cx="8756195" cy="7242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400"/>
              </a:spcBef>
            </a:pPr>
            <a:r>
              <a:rPr lang="en-US" sz="2800" dirty="0"/>
              <a:t>SEA Systems Architecture Working Group</a:t>
            </a:r>
          </a:p>
          <a:p>
            <a:pPr lvl="1" algn="ctr">
              <a:lnSpc>
                <a:spcPct val="90000"/>
              </a:lnSpc>
              <a:spcBef>
                <a:spcPts val="400"/>
              </a:spcBef>
            </a:pPr>
            <a:r>
              <a:rPr lang="en-US" sz="2800" dirty="0"/>
              <a:t>Executive Summary </a:t>
            </a:r>
            <a:endParaRPr lang="en-US" dirty="0"/>
          </a:p>
        </p:txBody>
      </p:sp>
      <p:graphicFrame>
        <p:nvGraphicFramePr>
          <p:cNvPr id="5" name="Table 4">
            <a:extLst>
              <a:ext uri="{FF2B5EF4-FFF2-40B4-BE49-F238E27FC236}">
                <a16:creationId xmlns:a16="http://schemas.microsoft.com/office/drawing/2014/main" id="{59B6A653-A3B8-184F-B2B9-F578084C3F36}"/>
              </a:ext>
            </a:extLst>
          </p:cNvPr>
          <p:cNvGraphicFramePr>
            <a:graphicFrameLocks noGrp="1"/>
          </p:cNvGraphicFramePr>
          <p:nvPr>
            <p:extLst>
              <p:ext uri="{D42A27DB-BD31-4B8C-83A1-F6EECF244321}">
                <p14:modId xmlns:p14="http://schemas.microsoft.com/office/powerpoint/2010/main" val="1004380421"/>
              </p:ext>
            </p:extLst>
          </p:nvPr>
        </p:nvGraphicFramePr>
        <p:xfrm>
          <a:off x="1986665" y="3439670"/>
          <a:ext cx="8218669" cy="2063828"/>
        </p:xfrm>
        <a:graphic>
          <a:graphicData uri="http://schemas.openxmlformats.org/drawingml/2006/table">
            <a:tbl>
              <a:tblPr/>
              <a:tblGrid>
                <a:gridCol w="942650">
                  <a:extLst>
                    <a:ext uri="{9D8B030D-6E8A-4147-A177-3AD203B41FA5}">
                      <a16:colId xmlns:a16="http://schemas.microsoft.com/office/drawing/2014/main" val="2368276802"/>
                    </a:ext>
                  </a:extLst>
                </a:gridCol>
                <a:gridCol w="667711">
                  <a:extLst>
                    <a:ext uri="{9D8B030D-6E8A-4147-A177-3AD203B41FA5}">
                      <a16:colId xmlns:a16="http://schemas.microsoft.com/office/drawing/2014/main" val="20000"/>
                    </a:ext>
                  </a:extLst>
                </a:gridCol>
                <a:gridCol w="2306948">
                  <a:extLst>
                    <a:ext uri="{9D8B030D-6E8A-4147-A177-3AD203B41FA5}">
                      <a16:colId xmlns:a16="http://schemas.microsoft.com/office/drawing/2014/main" val="20001"/>
                    </a:ext>
                  </a:extLst>
                </a:gridCol>
                <a:gridCol w="2803565">
                  <a:extLst>
                    <a:ext uri="{9D8B030D-6E8A-4147-A177-3AD203B41FA5}">
                      <a16:colId xmlns:a16="http://schemas.microsoft.com/office/drawing/2014/main" val="20002"/>
                    </a:ext>
                  </a:extLst>
                </a:gridCol>
                <a:gridCol w="1497795">
                  <a:extLst>
                    <a:ext uri="{9D8B030D-6E8A-4147-A177-3AD203B41FA5}">
                      <a16:colId xmlns:a16="http://schemas.microsoft.com/office/drawing/2014/main" val="20003"/>
                    </a:ext>
                  </a:extLst>
                </a:gridCol>
              </a:tblGrid>
              <a:tr h="515957">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a:solidFill>
                            <a:srgbClr val="000000"/>
                          </a:solidFill>
                          <a:effectLst/>
                          <a:latin typeface="Calibri" panose="020F0502020204030204" pitchFamily="34" charset="0"/>
                        </a:rPr>
                        <a:t>Area and WG name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CCSDS Ref </a:t>
                      </a:r>
                      <a:r>
                        <a:rPr lang="en-GB" sz="1100" b="1" i="0" u="none" strike="noStrike" dirty="0" err="1">
                          <a:solidFill>
                            <a:srgbClr val="000000"/>
                          </a:solidFill>
                          <a:effectLst/>
                          <a:latin typeface="Calibri"/>
                        </a:rPr>
                        <a:t>Nr</a:t>
                      </a:r>
                      <a:endParaRPr lang="en-GB" sz="1100" b="1"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Document Title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Status / Comments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a:rPr>
                        <a:t>Start and / or Target Publication Date</a:t>
                      </a:r>
                    </a:p>
                    <a:p>
                      <a:pPr algn="ctr" fontAlgn="t"/>
                      <a:r>
                        <a:rPr lang="en-US" sz="1100" b="1" i="0" u="none" strike="noStrike" dirty="0">
                          <a:solidFill>
                            <a:srgbClr val="000000"/>
                          </a:solidFill>
                          <a:effectLst/>
                          <a:latin typeface="Calibri"/>
                        </a:rPr>
                        <a:t>(</a:t>
                      </a:r>
                      <a:r>
                        <a:rPr lang="en-US" sz="1100" b="1" i="0" u="none" strike="noStrike" dirty="0" err="1">
                          <a:solidFill>
                            <a:srgbClr val="000000"/>
                          </a:solidFill>
                          <a:effectLst/>
                          <a:latin typeface="Calibri"/>
                        </a:rPr>
                        <a:t>dd</a:t>
                      </a:r>
                      <a:r>
                        <a:rPr lang="en-US" sz="1100" b="1" i="0" u="none" strike="noStrike" dirty="0">
                          <a:solidFill>
                            <a:srgbClr val="000000"/>
                          </a:solidFill>
                          <a:effectLst/>
                          <a:latin typeface="Calibri"/>
                        </a:rPr>
                        <a:t>/mm/year)</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5957">
                <a:tc>
                  <a:txBody>
                    <a:bodyPr/>
                    <a:lstStyle/>
                    <a:p>
                      <a:pPr algn="ctr" fontAlgn="t"/>
                      <a:r>
                        <a:rPr lang="en-GB" sz="1100" b="0" i="0" u="none" strike="noStrike" dirty="0">
                          <a:solidFill>
                            <a:srgbClr val="FFFFFF"/>
                          </a:solidFill>
                          <a:effectLst/>
                          <a:latin typeface="Calibri"/>
                        </a:rPr>
                        <a:t>SEA SA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A8"/>
                    </a:solidFill>
                  </a:tcPr>
                </a:tc>
                <a:tc>
                  <a:txBody>
                    <a:bodyPr/>
                    <a:lstStyle/>
                    <a:p>
                      <a:pPr algn="ctr" fontAlgn="t"/>
                      <a:r>
                        <a:rPr lang="en-GB" sz="1100" b="0" i="0" u="none" strike="noStrike" dirty="0">
                          <a:solidFill>
                            <a:srgbClr val="FFFFFF"/>
                          </a:solidFill>
                          <a:effectLst/>
                          <a:latin typeface="Calibri"/>
                        </a:rPr>
                        <a:t>CCSDS 313.0-M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A8"/>
                    </a:solidFill>
                  </a:tcPr>
                </a:tc>
                <a:tc>
                  <a:txBody>
                    <a:bodyPr/>
                    <a:lstStyle/>
                    <a:p>
                      <a:pPr algn="l" fontAlgn="t"/>
                      <a:r>
                        <a:rPr lang="en-US" sz="1100" b="0" i="0" u="none" strike="noStrike" dirty="0">
                          <a:solidFill>
                            <a:srgbClr val="FFFFFF"/>
                          </a:solidFill>
                          <a:effectLst/>
                          <a:latin typeface="Calibri"/>
                        </a:rPr>
                        <a:t>Reference Architecture for Space Data Systems (RASDS)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A8"/>
                    </a:solidFill>
                  </a:tcPr>
                </a:tc>
                <a:tc>
                  <a:txBody>
                    <a:bodyPr/>
                    <a:lstStyle/>
                    <a:p>
                      <a:pPr marL="171450" indent="-171450" algn="l" fontAlgn="t">
                        <a:buFontTx/>
                        <a:buChar char="-"/>
                      </a:pPr>
                      <a:r>
                        <a:rPr lang="en-US" sz="1100" b="0" i="0" u="none" strike="noStrike" dirty="0">
                          <a:solidFill>
                            <a:srgbClr val="FFFFFF"/>
                          </a:solidFill>
                          <a:effectLst/>
                          <a:latin typeface="Calibri"/>
                        </a:rPr>
                        <a:t>Document content revisions discussed</a:t>
                      </a:r>
                    </a:p>
                    <a:p>
                      <a:pPr marL="171450" indent="-171450" algn="l" fontAlgn="t">
                        <a:buFontTx/>
                        <a:buChar char="-"/>
                      </a:pPr>
                      <a:r>
                        <a:rPr lang="en-US" sz="1100" b="0" i="0" u="none" strike="noStrike" dirty="0">
                          <a:solidFill>
                            <a:srgbClr val="FFFFFF"/>
                          </a:solidFill>
                          <a:effectLst/>
                          <a:latin typeface="Calibri"/>
                        </a:rPr>
                        <a:t>Addition of new viewpoints agreed</a:t>
                      </a:r>
                    </a:p>
                    <a:p>
                      <a:pPr marL="171450" indent="-171450" algn="l" fontAlgn="t">
                        <a:buFontTx/>
                        <a:buChar char="-"/>
                      </a:pPr>
                      <a:r>
                        <a:rPr lang="en-US" sz="1100" b="0" i="0" u="none" strike="noStrike" dirty="0">
                          <a:solidFill>
                            <a:srgbClr val="FFFFFF"/>
                          </a:solidFill>
                          <a:effectLst/>
                          <a:latin typeface="Calibri"/>
                        </a:rPr>
                        <a:t>Working plan agreed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A8"/>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FFFFFF"/>
                          </a:solidFill>
                          <a:effectLst/>
                          <a:latin typeface="Calibri"/>
                        </a:rPr>
                        <a:t>Start Date   11/09/2020</a:t>
                      </a:r>
                      <a:br>
                        <a:rPr lang="en-GB" sz="1100" b="0" i="0" u="none" strike="noStrike" dirty="0">
                          <a:solidFill>
                            <a:srgbClr val="FFFFFF"/>
                          </a:solidFill>
                          <a:effectLst/>
                          <a:latin typeface="Calibri"/>
                        </a:rPr>
                      </a:br>
                      <a:r>
                        <a:rPr lang="en-GB" sz="1100" b="0" i="0" u="none" strike="noStrike" kern="1200" dirty="0">
                          <a:solidFill>
                            <a:srgbClr val="FFFFFF"/>
                          </a:solidFill>
                          <a:effectLst/>
                          <a:latin typeface="Calibri"/>
                          <a:ea typeface="+mn-ea"/>
                          <a:cs typeface="+mn-cs"/>
                        </a:rPr>
                        <a:t>End Date    31/08/2022</a:t>
                      </a:r>
                    </a:p>
                    <a:p>
                      <a:pPr algn="l" fontAlgn="t"/>
                      <a:endParaRPr lang="en-GB" sz="1100" b="0" i="0" u="none" strike="noStrike" kern="1200" dirty="0">
                        <a:solidFill>
                          <a:srgbClr val="FF0000"/>
                        </a:solidFill>
                        <a:effectLst/>
                        <a:latin typeface="Calibri"/>
                        <a:ea typeface="+mn-ea"/>
                        <a:cs typeface="+mn-cs"/>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A8"/>
                    </a:solidFill>
                  </a:tcPr>
                </a:tc>
                <a:extLst>
                  <a:ext uri="{0D108BD9-81ED-4DB2-BD59-A6C34878D82A}">
                    <a16:rowId xmlns:a16="http://schemas.microsoft.com/office/drawing/2014/main" val="679177782"/>
                  </a:ext>
                </a:extLst>
              </a:tr>
              <a:tr h="515957">
                <a:tc>
                  <a:txBody>
                    <a:bodyPr/>
                    <a:lstStyle/>
                    <a:p>
                      <a:pPr algn="ctr" fontAlgn="t"/>
                      <a:r>
                        <a:rPr lang="en-GB" sz="1100" b="0" i="0" u="none" strike="noStrike" dirty="0">
                          <a:solidFill>
                            <a:srgbClr val="FFFFFF"/>
                          </a:solidFill>
                          <a:effectLst/>
                          <a:latin typeface="Calibri"/>
                        </a:rPr>
                        <a:t>SEA SA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A8"/>
                    </a:solidFill>
                  </a:tcPr>
                </a:tc>
                <a:tc>
                  <a:txBody>
                    <a:bodyPr/>
                    <a:lstStyle/>
                    <a:p>
                      <a:pPr algn="ctr" fontAlgn="t"/>
                      <a:r>
                        <a:rPr lang="en-GB" sz="1100" b="0" i="0" u="none" strike="noStrike" dirty="0">
                          <a:solidFill>
                            <a:srgbClr val="FFFFFF"/>
                          </a:solidFill>
                          <a:effectLst/>
                          <a:latin typeface="Calibri"/>
                        </a:rPr>
                        <a:t>CCSDS 901.1-M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A8"/>
                    </a:solidFill>
                  </a:tcPr>
                </a:tc>
                <a:tc>
                  <a:txBody>
                    <a:bodyPr/>
                    <a:lstStyle/>
                    <a:p>
                      <a:pPr algn="l" fontAlgn="t"/>
                      <a:r>
                        <a:rPr lang="en-US" sz="1100" b="0" i="0" u="none" strike="noStrike" dirty="0">
                          <a:solidFill>
                            <a:srgbClr val="FFFFFF"/>
                          </a:solidFill>
                          <a:effectLst/>
                          <a:latin typeface="Calibri"/>
                        </a:rPr>
                        <a:t>Space Communication Cross Support – Architecture Requirements Document (SCCS-ARD)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A8"/>
                    </a:solidFill>
                  </a:tcPr>
                </a:tc>
                <a:tc>
                  <a:txBody>
                    <a:bodyPr/>
                    <a:lstStyle/>
                    <a:p>
                      <a:pPr marL="171450" indent="-171450" algn="l" fontAlgn="t">
                        <a:buFontTx/>
                        <a:buChar char="-"/>
                      </a:pPr>
                      <a:r>
                        <a:rPr lang="en-US" sz="1100" b="0" i="0" u="none" strike="noStrike" dirty="0">
                          <a:solidFill>
                            <a:srgbClr val="FFFFFF"/>
                          </a:solidFill>
                          <a:effectLst/>
                          <a:latin typeface="Calibri"/>
                        </a:rPr>
                        <a:t>Document updates &amp; revisions discussed</a:t>
                      </a:r>
                    </a:p>
                    <a:p>
                      <a:pPr marL="171450" indent="-171450" algn="l" fontAlgn="t">
                        <a:buFontTx/>
                        <a:buChar char="-"/>
                      </a:pPr>
                      <a:r>
                        <a:rPr lang="en-US" sz="1100" b="0" i="0" u="none" strike="noStrike" dirty="0">
                          <a:solidFill>
                            <a:srgbClr val="FFFFFF"/>
                          </a:solidFill>
                          <a:effectLst/>
                          <a:latin typeface="Calibri"/>
                        </a:rPr>
                        <a:t>New / revised materials agreed</a:t>
                      </a:r>
                    </a:p>
                    <a:p>
                      <a:pPr marL="171450" indent="-171450" algn="l" fontAlgn="t">
                        <a:buFontTx/>
                        <a:buChar char="-"/>
                      </a:pPr>
                      <a:r>
                        <a:rPr lang="en-US" sz="1100" b="0" i="0" u="none" strike="noStrike" dirty="0">
                          <a:solidFill>
                            <a:srgbClr val="FFFFFF"/>
                          </a:solidFill>
                          <a:effectLst/>
                          <a:latin typeface="Calibri"/>
                        </a:rPr>
                        <a:t>Working plan agreed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A8"/>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FFFFFF"/>
                          </a:solidFill>
                          <a:effectLst/>
                          <a:latin typeface="Calibri"/>
                        </a:rPr>
                        <a:t>Start Date   11/09/2020</a:t>
                      </a:r>
                      <a:br>
                        <a:rPr lang="en-GB" sz="1100" b="0" i="0" u="none" strike="noStrike" dirty="0">
                          <a:solidFill>
                            <a:srgbClr val="FFFFFF"/>
                          </a:solidFill>
                          <a:effectLst/>
                          <a:latin typeface="Calibri"/>
                        </a:rPr>
                      </a:br>
                      <a:r>
                        <a:rPr lang="en-GB" sz="1100" b="0" i="0" u="none" strike="noStrike" kern="1200" dirty="0">
                          <a:solidFill>
                            <a:srgbClr val="FFFFFF"/>
                          </a:solidFill>
                          <a:effectLst/>
                          <a:latin typeface="Calibri"/>
                          <a:ea typeface="+mn-ea"/>
                          <a:cs typeface="+mn-cs"/>
                        </a:rPr>
                        <a:t>End Date    31/08/2022</a:t>
                      </a:r>
                    </a:p>
                    <a:p>
                      <a:pPr algn="l" fontAlgn="t"/>
                      <a:endParaRPr lang="en-GB" sz="1100" b="0" i="0" u="none" strike="noStrike" kern="1200" dirty="0">
                        <a:solidFill>
                          <a:srgbClr val="FF0000"/>
                        </a:solidFill>
                        <a:effectLst/>
                        <a:latin typeface="Calibri"/>
                        <a:ea typeface="+mn-ea"/>
                        <a:cs typeface="+mn-cs"/>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A8"/>
                    </a:solidFill>
                  </a:tcPr>
                </a:tc>
                <a:extLst>
                  <a:ext uri="{0D108BD9-81ED-4DB2-BD59-A6C34878D82A}">
                    <a16:rowId xmlns:a16="http://schemas.microsoft.com/office/drawing/2014/main" val="1483793710"/>
                  </a:ext>
                </a:extLst>
              </a:tr>
              <a:tr h="515957">
                <a:tc>
                  <a:txBody>
                    <a:bodyPr/>
                    <a:lstStyle/>
                    <a:p>
                      <a:pPr algn="ctr" fontAlgn="t"/>
                      <a:r>
                        <a:rPr lang="en-GB" sz="1100" b="0" i="0" u="none" strike="noStrike" dirty="0">
                          <a:solidFill>
                            <a:srgbClr val="FFFFFF"/>
                          </a:solidFill>
                          <a:effectLst/>
                          <a:latin typeface="Calibri"/>
                        </a:rPr>
                        <a:t>SEA SA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ctr" fontAlgn="t"/>
                      <a:r>
                        <a:rPr lang="en-GB" sz="1100" b="0" i="0" u="none" strike="noStrike" dirty="0">
                          <a:solidFill>
                            <a:srgbClr val="FFFFFF"/>
                          </a:solidFill>
                          <a:effectLst/>
                          <a:latin typeface="Calibri"/>
                        </a:rPr>
                        <a:t>CCSDS 901.0-G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a:rPr>
                        <a:t>Space Communication Cross Support – Architecture Description Document (SCCS-ADD)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marL="171450" indent="-171450" algn="l" fontAlgn="t">
                        <a:buFontTx/>
                        <a:buChar char="-"/>
                      </a:pPr>
                      <a:r>
                        <a:rPr lang="en-US" sz="1100" b="0" i="0" u="none" strike="noStrike" dirty="0">
                          <a:solidFill>
                            <a:srgbClr val="FFFFFF"/>
                          </a:solidFill>
                          <a:effectLst/>
                          <a:latin typeface="Calibri"/>
                        </a:rPr>
                        <a:t>To be initiated once MB is completed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FFFFFF"/>
                          </a:solidFill>
                          <a:effectLst/>
                          <a:latin typeface="Calibri"/>
                        </a:rPr>
                        <a:t>Start Date   TBD</a:t>
                      </a:r>
                      <a:br>
                        <a:rPr lang="en-GB" sz="1100" b="0" i="0" u="none" strike="noStrike" dirty="0">
                          <a:solidFill>
                            <a:srgbClr val="FFFFFF"/>
                          </a:solidFill>
                          <a:effectLst/>
                          <a:latin typeface="Calibri"/>
                        </a:rPr>
                      </a:br>
                      <a:r>
                        <a:rPr lang="en-GB" sz="1100" b="0" i="0" u="none" strike="noStrike" kern="1200" dirty="0">
                          <a:solidFill>
                            <a:srgbClr val="FFFFFF"/>
                          </a:solidFill>
                          <a:effectLst/>
                          <a:latin typeface="Calibri"/>
                          <a:ea typeface="+mn-ea"/>
                          <a:cs typeface="+mn-cs"/>
                        </a:rPr>
                        <a:t>End Date    TBD</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275607740"/>
                  </a:ext>
                </a:extLst>
              </a:tr>
            </a:tbl>
          </a:graphicData>
        </a:graphic>
      </p:graphicFrame>
    </p:spTree>
    <p:extLst>
      <p:ext uri="{BB962C8B-B14F-4D97-AF65-F5344CB8AC3E}">
        <p14:creationId xmlns:p14="http://schemas.microsoft.com/office/powerpoint/2010/main" val="100686661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SAWG Reference Architecture Plan</a:t>
            </a:r>
          </a:p>
        </p:txBody>
      </p:sp>
      <p:sp>
        <p:nvSpPr>
          <p:cNvPr id="4" name="Content Placeholder 3"/>
          <p:cNvSpPr>
            <a:spLocks noGrp="1"/>
          </p:cNvSpPr>
          <p:nvPr>
            <p:ph idx="1"/>
          </p:nvPr>
        </p:nvSpPr>
        <p:spPr>
          <a:xfrm>
            <a:off x="834515" y="932675"/>
            <a:ext cx="10446160" cy="5334000"/>
          </a:xfrm>
        </p:spPr>
        <p:txBody>
          <a:bodyPr/>
          <a:lstStyle/>
          <a:p>
            <a:r>
              <a:rPr lang="en-US" sz="1800" dirty="0"/>
              <a:t>Formulating PPT-style revisions to the extended Reference Architecture for Space Data Systems (RASDS++) document</a:t>
            </a:r>
          </a:p>
          <a:p>
            <a:pPr lvl="1"/>
            <a:r>
              <a:rPr lang="en-US" sz="1600" dirty="0"/>
              <a:t>Agreed on extensions to existing framework with new and updated viewpoints, aligned with newest ISO 42010</a:t>
            </a:r>
          </a:p>
          <a:p>
            <a:pPr lvl="1"/>
            <a:r>
              <a:rPr lang="en-US" sz="1600" dirty="0"/>
              <a:t>Adding new Operational Viewpoint (processes &amp; procedures, activities), extending existing Connectivity Viewpoint (physical nodes &amp; links) to create new Physical Viewpoint (physical aspect of Nodes and related Connections), adding new Services Viewpoint and expanding the Enterprise Viewpoint to better cover requirements and the Systems Engineering “V” (ISO 15288)</a:t>
            </a:r>
          </a:p>
          <a:p>
            <a:pPr lvl="1"/>
            <a:r>
              <a:rPr lang="en-US" sz="1600" dirty="0"/>
              <a:t>Working jointly with TC20/SC14 to ensure these new viewpoints work for their concerns as well</a:t>
            </a:r>
          </a:p>
          <a:p>
            <a:pPr lvl="1"/>
            <a:r>
              <a:rPr lang="en-US" sz="1600" dirty="0"/>
              <a:t>Collaborating with SC14 (and ISO) on glossary &amp; terminology (</a:t>
            </a:r>
            <a:r>
              <a:rPr lang="en-US" sz="1600" u="sng" dirty="0"/>
              <a:t>no progress this session</a:t>
            </a:r>
            <a:r>
              <a:rPr lang="en-US" sz="1600" dirty="0"/>
              <a:t>)</a:t>
            </a:r>
          </a:p>
          <a:p>
            <a:endParaRPr lang="en-US" sz="1800" dirty="0"/>
          </a:p>
          <a:p>
            <a:r>
              <a:rPr lang="en-US" sz="1800" dirty="0"/>
              <a:t>The Space Communication Cross Support Architecture (SCCS) documents are now being updated in SEA</a:t>
            </a:r>
          </a:p>
          <a:p>
            <a:pPr lvl="1"/>
            <a:r>
              <a:rPr lang="en-US" sz="1600" dirty="0"/>
              <a:t>These are already use the RASDS architecture methodology and framework</a:t>
            </a:r>
          </a:p>
          <a:p>
            <a:pPr lvl="1"/>
            <a:r>
              <a:rPr lang="en-US" sz="1600" dirty="0"/>
              <a:t>One of the key contributors, John Pietras, is retiring at end of year.  We need a replacement to carry forward his tasks ... Seeking support from other agencies for this key task</a:t>
            </a:r>
          </a:p>
          <a:p>
            <a:pPr lvl="1"/>
            <a:r>
              <a:rPr lang="en-US" sz="1600" dirty="0"/>
              <a:t>Ensuring adequate coverage of the broad subject matter requires a level of active engagement with the three other Areas that are covered by this document: SLS, SIS, SLP</a:t>
            </a:r>
          </a:p>
          <a:p>
            <a:pPr lvl="1"/>
            <a:r>
              <a:rPr lang="en-US" sz="1600" dirty="0"/>
              <a:t>Focus so far has been on traditional, ABA, configurations, SSI to follow next</a:t>
            </a:r>
          </a:p>
          <a:p>
            <a:pPr lvl="1"/>
            <a:r>
              <a:rPr lang="en-US" sz="1600" dirty="0"/>
              <a:t>Holding a coordination review with the other Areas and WG next week (23 Nov 21)</a:t>
            </a:r>
          </a:p>
          <a:p>
            <a:pPr lvl="1"/>
            <a:endParaRPr lang="en-US" sz="1600" dirty="0"/>
          </a:p>
        </p:txBody>
      </p:sp>
      <p:sp>
        <p:nvSpPr>
          <p:cNvPr id="6" name="AutoShape 2" descr="Polling Logo">
            <a:hlinkClick r:id="rId2" tooltip="CCSDS Polling"/>
            <a:extLst>
              <a:ext uri="{FF2B5EF4-FFF2-40B4-BE49-F238E27FC236}">
                <a16:creationId xmlns:a16="http://schemas.microsoft.com/office/drawing/2014/main" id="{452A053B-1472-AD49-AF7D-18B4C6831E98}"/>
              </a:ext>
            </a:extLst>
          </p:cNvPr>
          <p:cNvSpPr>
            <a:spLocks noChangeAspect="1" noChangeArrowheads="1"/>
          </p:cNvSpPr>
          <p:nvPr/>
        </p:nvSpPr>
        <p:spPr bwMode="auto">
          <a:xfrm>
            <a:off x="1651000" y="-1028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60634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2209800" y="-34924"/>
            <a:ext cx="7232648" cy="1254124"/>
          </a:xfrm>
        </p:spPr>
        <p:txBody>
          <a:bodyPr vert="horz"/>
          <a:lstStyle/>
          <a:p>
            <a:r>
              <a:rPr lang="en-US" altLang="en-US" dirty="0">
                <a:solidFill>
                  <a:srgbClr val="0099A6"/>
                </a:solidFill>
              </a:rPr>
              <a:t>Revised RASDS++ (DRAFT)</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3723443" y="3065444"/>
            <a:ext cx="1202092" cy="381918"/>
          </a:xfrm>
          <a:prstGeom prst="rect">
            <a:avLst/>
          </a:prstGeom>
          <a:solidFill>
            <a:srgbClr val="CC0E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4324489" y="3065445"/>
            <a:ext cx="601046" cy="190959"/>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3723443" y="3638322"/>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3723443" y="3829281"/>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3723443" y="4020240"/>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3723443" y="3447363"/>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7730416" y="5356953"/>
            <a:ext cx="1068526"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7730416" y="5738872"/>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3990576" y="4911383"/>
            <a:ext cx="1335657" cy="445571"/>
          </a:xfrm>
          <a:prstGeom prst="rect">
            <a:avLst/>
          </a:prstGeom>
          <a:solidFill>
            <a:srgbClr val="CCC30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Communication</a:t>
            </a:r>
            <a:endParaRPr lang="en-US" sz="12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3990576" y="5356954"/>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3990576" y="5547913"/>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6194410" y="1537773"/>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5660146" y="1537772"/>
            <a:ext cx="1068526" cy="381918"/>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5660146" y="2110650"/>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5660146" y="2301609"/>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5660146" y="2492568"/>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5660146" y="2683527"/>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Use Cases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5660146" y="191969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4324490" y="2206128"/>
            <a:ext cx="1335657" cy="859316"/>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4591620" y="2365262"/>
            <a:ext cx="64472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FulfilledBy</a:t>
            </a:r>
            <a:endParaRPr lang="en-US" sz="700" dirty="0">
              <a:latin typeface="Helvetica" charset="0"/>
              <a:ea typeface="ＭＳ Ｐゴシック" charset="0"/>
            </a:endParaRP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5125883" y="2810833"/>
            <a:ext cx="47641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4925535" y="3733802"/>
            <a:ext cx="1803138" cy="413745"/>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5459799" y="3765628"/>
            <a:ext cx="772969"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4458055" y="2692810"/>
            <a:ext cx="74732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6194410" y="1167790"/>
            <a:ext cx="772969"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6734238" y="3829281"/>
            <a:ext cx="74732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4925536" y="3924761"/>
            <a:ext cx="1268875" cy="413745"/>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5192667" y="4083893"/>
            <a:ext cx="981359"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4925535" y="3256403"/>
            <a:ext cx="333914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4925535" y="3542842"/>
            <a:ext cx="333914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6155454" y="3072790"/>
            <a:ext cx="591829"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6155453" y="3383709"/>
            <a:ext cx="64152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7262936" y="4338505"/>
            <a:ext cx="1001743" cy="101844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7663633" y="4720424"/>
            <a:ext cx="67678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ConnectVia</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3941007"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4057357" y="4529465"/>
            <a:ext cx="397866"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4141356"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4391273" y="4402159"/>
            <a:ext cx="881973"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115" idx="1"/>
          </p:cNvCxnSpPr>
          <p:nvPr/>
        </p:nvCxnSpPr>
        <p:spPr bwMode="auto">
          <a:xfrm>
            <a:off x="5326233" y="5452434"/>
            <a:ext cx="2406599" cy="757615"/>
          </a:xfrm>
          <a:prstGeom prst="curvedConnector3">
            <a:avLst>
              <a:gd name="adj1" fmla="val 20096"/>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5618288" y="5841205"/>
            <a:ext cx="857927"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AssociatedWith</a:t>
            </a:r>
            <a:endParaRPr lang="en-US" sz="700" dirty="0">
              <a:latin typeface="Helvetica" charset="0"/>
              <a:ea typeface="ＭＳ Ｐゴシック" charset="0"/>
            </a:endParaRP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5326233" y="4624943"/>
            <a:ext cx="868177" cy="50922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5164841" y="4720424"/>
            <a:ext cx="864339"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8264679" y="3065444"/>
            <a:ext cx="1068526" cy="381918"/>
          </a:xfrm>
          <a:prstGeom prst="rect">
            <a:avLst/>
          </a:prstGeom>
          <a:solidFill>
            <a:srgbClr val="CC060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8264679" y="3447363"/>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8264679" y="3638322"/>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8264679" y="382928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4925535" y="2397087"/>
            <a:ext cx="734612" cy="85931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6728672" y="2015169"/>
            <a:ext cx="1392" cy="2132376"/>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6945718" y="2747180"/>
            <a:ext cx="93006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Develops/ Owns/ </a:t>
            </a:r>
          </a:p>
          <a:p>
            <a:pPr>
              <a:defRPr/>
            </a:pPr>
            <a:r>
              <a:rPr lang="en-US" sz="700" dirty="0">
                <a:latin typeface="Helvetica" charset="0"/>
                <a:ea typeface="ＭＳ Ｐゴシック" charset="0"/>
              </a:rPr>
              <a:t>Operates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6194409" y="4147545"/>
            <a:ext cx="1068526"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Component</a:t>
            </a:r>
            <a:endParaRPr lang="en-US" sz="12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6728673" y="4147546"/>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6194409" y="4529465"/>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6194409" y="4720423"/>
            <a:ext cx="1068526" cy="56097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latin typeface="Helvetica" charset="0"/>
                <a:ea typeface="ＭＳ Ｐゴシック" charset="0"/>
              </a:rPr>
              <a:t>(comm, power, </a:t>
            </a:r>
          </a:p>
          <a:p>
            <a:pPr eaLnBrk="1" hangingPunct="1">
              <a:defRPr/>
            </a:pPr>
            <a:r>
              <a:rPr lang="en-US" sz="1100" dirty="0">
                <a:latin typeface="Helvetica" charset="0"/>
                <a:ea typeface="ＭＳ Ｐゴシック" charset="0"/>
              </a:rPr>
              <a:t>thermal, prop)</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6194409" y="5281672"/>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Attachment</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3723443" y="3256404"/>
            <a:ext cx="1392" cy="286439"/>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3255963" y="3065445"/>
            <a:ext cx="39946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8865724" y="4338505"/>
            <a:ext cx="1202092"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Environment</a:t>
            </a:r>
            <a:endParaRPr lang="en-US" sz="12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8865724" y="4720424"/>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7262936" y="4338506"/>
            <a:ext cx="1602789" cy="190959"/>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8264679" y="4477747"/>
            <a:ext cx="489236"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8264679" y="4529465"/>
            <a:ext cx="601046" cy="827489"/>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6194409" y="547263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8865724" y="4911383"/>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7663633" y="1371601"/>
            <a:ext cx="2470966" cy="1335387"/>
            <a:chOff x="3648" y="862"/>
            <a:chExt cx="1776" cy="1007"/>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2"/>
              <a:ext cx="960" cy="2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Meta-model</a:t>
              </a:r>
            </a:p>
            <a:p>
              <a:pPr algn="ctr" eaLnBrk="1" hangingPunct="1">
                <a:defRPr/>
              </a:pPr>
              <a:r>
                <a:rPr lang="en-US" sz="1100" dirty="0">
                  <a:latin typeface="Helvetica" charset="0"/>
                  <a:ea typeface="ＭＳ Ｐゴシック" charset="0"/>
                </a:rPr>
                <a:t>(each Viewpoint)</a:t>
              </a:r>
              <a:endParaRPr lang="en-US" sz="12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725"/>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8 November 2021</a:t>
            </a:r>
            <a:endParaRPr lang="en-US" dirty="0"/>
          </a:p>
        </p:txBody>
      </p:sp>
      <p:sp>
        <p:nvSpPr>
          <p:cNvPr id="81" name="Rectangle 16">
            <a:extLst>
              <a:ext uri="{FF2B5EF4-FFF2-40B4-BE49-F238E27FC236}">
                <a16:creationId xmlns:a16="http://schemas.microsoft.com/office/drawing/2014/main" id="{E7A80D54-EBF5-3D41-8C41-11122DC5D947}"/>
              </a:ext>
            </a:extLst>
          </p:cNvPr>
          <p:cNvSpPr>
            <a:spLocks noChangeArrowheads="1"/>
          </p:cNvSpPr>
          <p:nvPr/>
        </p:nvSpPr>
        <p:spPr bwMode="auto">
          <a:xfrm>
            <a:off x="3099296" y="1066800"/>
            <a:ext cx="1068526" cy="381918"/>
          </a:xfrm>
          <a:prstGeom prst="rect">
            <a:avLst/>
          </a:prstGeom>
          <a:solidFill>
            <a:srgbClr val="3FCCB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Operations</a:t>
            </a:r>
          </a:p>
        </p:txBody>
      </p:sp>
      <p:sp>
        <p:nvSpPr>
          <p:cNvPr id="82" name="Rectangle 17">
            <a:extLst>
              <a:ext uri="{FF2B5EF4-FFF2-40B4-BE49-F238E27FC236}">
                <a16:creationId xmlns:a16="http://schemas.microsoft.com/office/drawing/2014/main" id="{8E6D24CD-C0FF-FF4B-9E28-57680BC951E6}"/>
              </a:ext>
            </a:extLst>
          </p:cNvPr>
          <p:cNvSpPr>
            <a:spLocks noChangeArrowheads="1"/>
          </p:cNvSpPr>
          <p:nvPr/>
        </p:nvSpPr>
        <p:spPr bwMode="auto">
          <a:xfrm>
            <a:off x="3099296" y="1639678"/>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Processes</a:t>
            </a:r>
          </a:p>
        </p:txBody>
      </p:sp>
      <p:sp>
        <p:nvSpPr>
          <p:cNvPr id="83" name="Rectangle 18">
            <a:extLst>
              <a:ext uri="{FF2B5EF4-FFF2-40B4-BE49-F238E27FC236}">
                <a16:creationId xmlns:a16="http://schemas.microsoft.com/office/drawing/2014/main" id="{9B133B66-7794-8D46-A63F-5A0F17774D5E}"/>
              </a:ext>
            </a:extLst>
          </p:cNvPr>
          <p:cNvSpPr>
            <a:spLocks noChangeArrowheads="1"/>
          </p:cNvSpPr>
          <p:nvPr/>
        </p:nvSpPr>
        <p:spPr bwMode="auto">
          <a:xfrm>
            <a:off x="3099296" y="1830637"/>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Procedures</a:t>
            </a:r>
          </a:p>
        </p:txBody>
      </p:sp>
      <p:sp>
        <p:nvSpPr>
          <p:cNvPr id="84" name="Rectangle 19">
            <a:extLst>
              <a:ext uri="{FF2B5EF4-FFF2-40B4-BE49-F238E27FC236}">
                <a16:creationId xmlns:a16="http://schemas.microsoft.com/office/drawing/2014/main" id="{AFEA9E26-6021-7142-9BF5-95BE766BCA35}"/>
              </a:ext>
            </a:extLst>
          </p:cNvPr>
          <p:cNvSpPr>
            <a:spLocks noChangeArrowheads="1"/>
          </p:cNvSpPr>
          <p:nvPr/>
        </p:nvSpPr>
        <p:spPr bwMode="auto">
          <a:xfrm>
            <a:off x="3099296" y="2021596"/>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Activities</a:t>
            </a:r>
          </a:p>
        </p:txBody>
      </p:sp>
      <p:sp>
        <p:nvSpPr>
          <p:cNvPr id="85" name="Rectangle 20">
            <a:extLst>
              <a:ext uri="{FF2B5EF4-FFF2-40B4-BE49-F238E27FC236}">
                <a16:creationId xmlns:a16="http://schemas.microsoft.com/office/drawing/2014/main" id="{40455169-5230-CD42-8B8D-B7BCD54B36FF}"/>
              </a:ext>
            </a:extLst>
          </p:cNvPr>
          <p:cNvSpPr>
            <a:spLocks noChangeArrowheads="1"/>
          </p:cNvSpPr>
          <p:nvPr/>
        </p:nvSpPr>
        <p:spPr bwMode="auto">
          <a:xfrm>
            <a:off x="3099296" y="2212555"/>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Modes/states</a:t>
            </a:r>
          </a:p>
        </p:txBody>
      </p:sp>
      <p:sp>
        <p:nvSpPr>
          <p:cNvPr id="86" name="Rectangle 21">
            <a:extLst>
              <a:ext uri="{FF2B5EF4-FFF2-40B4-BE49-F238E27FC236}">
                <a16:creationId xmlns:a16="http://schemas.microsoft.com/office/drawing/2014/main" id="{53262119-9608-B04A-8FC1-9F3C01BAFE11}"/>
              </a:ext>
            </a:extLst>
          </p:cNvPr>
          <p:cNvSpPr>
            <a:spLocks noChangeArrowheads="1"/>
          </p:cNvSpPr>
          <p:nvPr/>
        </p:nvSpPr>
        <p:spPr bwMode="auto">
          <a:xfrm>
            <a:off x="3099296" y="1448719"/>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Scenarios</a:t>
            </a:r>
            <a:endParaRPr lang="en-US" sz="1100" dirty="0">
              <a:latin typeface="Helvetica" charset="0"/>
              <a:ea typeface="ＭＳ Ｐゴシック" charset="0"/>
            </a:endParaRPr>
          </a:p>
        </p:txBody>
      </p:sp>
      <p:cxnSp>
        <p:nvCxnSpPr>
          <p:cNvPr id="89" name="AutoShape 22">
            <a:extLst>
              <a:ext uri="{FF2B5EF4-FFF2-40B4-BE49-F238E27FC236}">
                <a16:creationId xmlns:a16="http://schemas.microsoft.com/office/drawing/2014/main" id="{C1A8E364-642F-3440-9047-67E5A2E46B0A}"/>
              </a:ext>
            </a:extLst>
          </p:cNvPr>
          <p:cNvCxnSpPr>
            <a:cxnSpLocks noChangeShapeType="1"/>
            <a:stCxn id="3093" idx="1"/>
            <a:endCxn id="81" idx="3"/>
          </p:cNvCxnSpPr>
          <p:nvPr/>
        </p:nvCxnSpPr>
        <p:spPr bwMode="auto">
          <a:xfrm rot="10800000">
            <a:off x="4167822" y="1257761"/>
            <a:ext cx="1492324" cy="757411"/>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3" name="Rectangle 23">
            <a:extLst>
              <a:ext uri="{FF2B5EF4-FFF2-40B4-BE49-F238E27FC236}">
                <a16:creationId xmlns:a16="http://schemas.microsoft.com/office/drawing/2014/main" id="{CC93E301-7EA8-3D42-AF02-E7EF6059F748}"/>
              </a:ext>
            </a:extLst>
          </p:cNvPr>
          <p:cNvSpPr>
            <a:spLocks noChangeArrowheads="1"/>
          </p:cNvSpPr>
          <p:nvPr/>
        </p:nvSpPr>
        <p:spPr bwMode="auto">
          <a:xfrm>
            <a:off x="4648114" y="1543928"/>
            <a:ext cx="579005"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Performs</a:t>
            </a:r>
          </a:p>
        </p:txBody>
      </p:sp>
      <p:cxnSp>
        <p:nvCxnSpPr>
          <p:cNvPr id="94" name="AutoShape 22">
            <a:extLst>
              <a:ext uri="{FF2B5EF4-FFF2-40B4-BE49-F238E27FC236}">
                <a16:creationId xmlns:a16="http://schemas.microsoft.com/office/drawing/2014/main" id="{DC7D1C71-3274-9C41-AA9B-93005CC8E86C}"/>
              </a:ext>
            </a:extLst>
          </p:cNvPr>
          <p:cNvCxnSpPr>
            <a:cxnSpLocks noChangeShapeType="1"/>
            <a:stCxn id="81" idx="1"/>
            <a:endCxn id="3075" idx="1"/>
          </p:cNvCxnSpPr>
          <p:nvPr/>
        </p:nvCxnSpPr>
        <p:spPr bwMode="auto">
          <a:xfrm rot="10800000" flipH="1" flipV="1">
            <a:off x="3099296" y="1257759"/>
            <a:ext cx="624147" cy="1998644"/>
          </a:xfrm>
          <a:prstGeom prst="curvedConnector3">
            <a:avLst>
              <a:gd name="adj1" fmla="val -84104"/>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8" name="Rectangle 23">
            <a:extLst>
              <a:ext uri="{FF2B5EF4-FFF2-40B4-BE49-F238E27FC236}">
                <a16:creationId xmlns:a16="http://schemas.microsoft.com/office/drawing/2014/main" id="{BCD0B745-2319-5B48-9BA7-0D193CA17499}"/>
              </a:ext>
            </a:extLst>
          </p:cNvPr>
          <p:cNvSpPr>
            <a:spLocks noChangeArrowheads="1"/>
          </p:cNvSpPr>
          <p:nvPr/>
        </p:nvSpPr>
        <p:spPr bwMode="auto">
          <a:xfrm>
            <a:off x="2307423" y="2017047"/>
            <a:ext cx="46839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Invoke</a:t>
            </a:r>
          </a:p>
        </p:txBody>
      </p:sp>
      <p:sp>
        <p:nvSpPr>
          <p:cNvPr id="99" name="Rectangle 3">
            <a:extLst>
              <a:ext uri="{FF2B5EF4-FFF2-40B4-BE49-F238E27FC236}">
                <a16:creationId xmlns:a16="http://schemas.microsoft.com/office/drawing/2014/main" id="{32894D98-7E6A-2C48-95E1-F6B2AAFE6952}"/>
              </a:ext>
            </a:extLst>
          </p:cNvPr>
          <p:cNvSpPr>
            <a:spLocks noChangeArrowheads="1"/>
          </p:cNvSpPr>
          <p:nvPr/>
        </p:nvSpPr>
        <p:spPr bwMode="auto">
          <a:xfrm>
            <a:off x="2014538" y="3977986"/>
            <a:ext cx="1202092" cy="381918"/>
          </a:xfrm>
          <a:prstGeom prst="rect">
            <a:avLst/>
          </a:prstGeom>
          <a:solidFill>
            <a:srgbClr val="FF7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Service</a:t>
            </a:r>
          </a:p>
        </p:txBody>
      </p:sp>
      <p:sp>
        <p:nvSpPr>
          <p:cNvPr id="100" name="Rectangle 5">
            <a:extLst>
              <a:ext uri="{FF2B5EF4-FFF2-40B4-BE49-F238E27FC236}">
                <a16:creationId xmlns:a16="http://schemas.microsoft.com/office/drawing/2014/main" id="{7A28FAE0-37FF-1649-964E-80DF861B825A}"/>
              </a:ext>
            </a:extLst>
          </p:cNvPr>
          <p:cNvSpPr>
            <a:spLocks noChangeArrowheads="1"/>
          </p:cNvSpPr>
          <p:nvPr/>
        </p:nvSpPr>
        <p:spPr bwMode="auto">
          <a:xfrm>
            <a:off x="2014538" y="4353502"/>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Behavior</a:t>
            </a:r>
          </a:p>
        </p:txBody>
      </p:sp>
      <p:sp>
        <p:nvSpPr>
          <p:cNvPr id="101" name="Rectangle 6">
            <a:extLst>
              <a:ext uri="{FF2B5EF4-FFF2-40B4-BE49-F238E27FC236}">
                <a16:creationId xmlns:a16="http://schemas.microsoft.com/office/drawing/2014/main" id="{44D3ECF6-8DFA-4248-9591-69FA31DBA2C8}"/>
              </a:ext>
            </a:extLst>
          </p:cNvPr>
          <p:cNvSpPr>
            <a:spLocks noChangeArrowheads="1"/>
          </p:cNvSpPr>
          <p:nvPr/>
        </p:nvSpPr>
        <p:spPr bwMode="auto">
          <a:xfrm>
            <a:off x="2014538" y="4544461"/>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Interface Sig</a:t>
            </a:r>
          </a:p>
        </p:txBody>
      </p:sp>
      <p:sp>
        <p:nvSpPr>
          <p:cNvPr id="102" name="Rectangle 7">
            <a:extLst>
              <a:ext uri="{FF2B5EF4-FFF2-40B4-BE49-F238E27FC236}">
                <a16:creationId xmlns:a16="http://schemas.microsoft.com/office/drawing/2014/main" id="{D0BF3FC9-D0BE-A345-8C74-62140223010F}"/>
              </a:ext>
            </a:extLst>
          </p:cNvPr>
          <p:cNvSpPr>
            <a:spLocks noChangeArrowheads="1"/>
          </p:cNvSpPr>
          <p:nvPr/>
        </p:nvSpPr>
        <p:spPr bwMode="auto">
          <a:xfrm>
            <a:off x="2014538" y="4735420"/>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Constraints</a:t>
            </a:r>
          </a:p>
        </p:txBody>
      </p:sp>
      <p:cxnSp>
        <p:nvCxnSpPr>
          <p:cNvPr id="103" name="AutoShape 22">
            <a:extLst>
              <a:ext uri="{FF2B5EF4-FFF2-40B4-BE49-F238E27FC236}">
                <a16:creationId xmlns:a16="http://schemas.microsoft.com/office/drawing/2014/main" id="{484F7AE9-DB0F-FA41-A439-EAC69795295B}"/>
              </a:ext>
            </a:extLst>
          </p:cNvPr>
          <p:cNvCxnSpPr>
            <a:cxnSpLocks noChangeShapeType="1"/>
            <a:stCxn id="3075" idx="1"/>
          </p:cNvCxnSpPr>
          <p:nvPr/>
        </p:nvCxnSpPr>
        <p:spPr bwMode="auto">
          <a:xfrm rot="10800000" flipV="1">
            <a:off x="2607070" y="3256403"/>
            <a:ext cx="1116375" cy="720930"/>
          </a:xfrm>
          <a:prstGeom prst="curvedConnector3">
            <a:avLst>
              <a:gd name="adj1" fmla="val 100814"/>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7" name="Rectangle 23">
            <a:extLst>
              <a:ext uri="{FF2B5EF4-FFF2-40B4-BE49-F238E27FC236}">
                <a16:creationId xmlns:a16="http://schemas.microsoft.com/office/drawing/2014/main" id="{0E898314-66FA-CE4C-A545-484EBEFF2268}"/>
              </a:ext>
            </a:extLst>
          </p:cNvPr>
          <p:cNvSpPr>
            <a:spLocks noChangeArrowheads="1"/>
          </p:cNvSpPr>
          <p:nvPr/>
        </p:nvSpPr>
        <p:spPr bwMode="auto">
          <a:xfrm>
            <a:off x="2487643" y="3411513"/>
            <a:ext cx="450764"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Offers</a:t>
            </a:r>
          </a:p>
        </p:txBody>
      </p:sp>
      <p:cxnSp>
        <p:nvCxnSpPr>
          <p:cNvPr id="110" name="AutoShape 40">
            <a:extLst>
              <a:ext uri="{FF2B5EF4-FFF2-40B4-BE49-F238E27FC236}">
                <a16:creationId xmlns:a16="http://schemas.microsoft.com/office/drawing/2014/main" id="{D4D1C5FB-B007-7A4B-9822-C80931C110AB}"/>
              </a:ext>
            </a:extLst>
          </p:cNvPr>
          <p:cNvCxnSpPr>
            <a:cxnSpLocks noChangeShapeType="1"/>
            <a:stCxn id="101" idx="3"/>
            <a:endCxn id="3085" idx="1"/>
          </p:cNvCxnSpPr>
          <p:nvPr/>
        </p:nvCxnSpPr>
        <p:spPr bwMode="auto">
          <a:xfrm>
            <a:off x="3216631" y="4639941"/>
            <a:ext cx="773945" cy="812493"/>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13" name="Rectangle 41">
            <a:extLst>
              <a:ext uri="{FF2B5EF4-FFF2-40B4-BE49-F238E27FC236}">
                <a16:creationId xmlns:a16="http://schemas.microsoft.com/office/drawing/2014/main" id="{6A054066-7971-5A4C-B9BF-FF27817710D2}"/>
              </a:ext>
            </a:extLst>
          </p:cNvPr>
          <p:cNvSpPr>
            <a:spLocks noChangeArrowheads="1"/>
          </p:cNvSpPr>
          <p:nvPr/>
        </p:nvSpPr>
        <p:spPr bwMode="auto">
          <a:xfrm>
            <a:off x="3278604" y="4959515"/>
            <a:ext cx="643125"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Defined by</a:t>
            </a:r>
          </a:p>
        </p:txBody>
      </p:sp>
      <p:sp>
        <p:nvSpPr>
          <p:cNvPr id="115" name="Rectangle 58">
            <a:extLst>
              <a:ext uri="{FF2B5EF4-FFF2-40B4-BE49-F238E27FC236}">
                <a16:creationId xmlns:a16="http://schemas.microsoft.com/office/drawing/2014/main" id="{0546DFF8-C667-9044-B4C9-4562BAC0587E}"/>
              </a:ext>
            </a:extLst>
          </p:cNvPr>
          <p:cNvSpPr>
            <a:spLocks noChangeArrowheads="1"/>
          </p:cNvSpPr>
          <p:nvPr/>
        </p:nvSpPr>
        <p:spPr bwMode="auto">
          <a:xfrm>
            <a:off x="7732831" y="5929559"/>
            <a:ext cx="1068526" cy="56097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latin typeface="Helvetica" charset="0"/>
                <a:ea typeface="ＭＳ Ｐゴシック" charset="0"/>
              </a:rPr>
              <a:t>(comm, power, </a:t>
            </a:r>
          </a:p>
          <a:p>
            <a:pPr eaLnBrk="1" hangingPunct="1">
              <a:defRPr/>
            </a:pPr>
            <a:r>
              <a:rPr lang="en-US" sz="1100" dirty="0">
                <a:latin typeface="Helvetica" charset="0"/>
                <a:ea typeface="ＭＳ Ｐゴシック" charset="0"/>
              </a:rPr>
              <a:t>thermal, prop)</a:t>
            </a:r>
          </a:p>
        </p:txBody>
      </p:sp>
      <p:sp>
        <p:nvSpPr>
          <p:cNvPr id="95" name="Rectangle 70">
            <a:extLst>
              <a:ext uri="{FF2B5EF4-FFF2-40B4-BE49-F238E27FC236}">
                <a16:creationId xmlns:a16="http://schemas.microsoft.com/office/drawing/2014/main" id="{D52971D8-BBAB-B447-A9AB-1D61C88BE59B}"/>
              </a:ext>
            </a:extLst>
          </p:cNvPr>
          <p:cNvSpPr>
            <a:spLocks noChangeArrowheads="1"/>
          </p:cNvSpPr>
          <p:nvPr/>
        </p:nvSpPr>
        <p:spPr bwMode="auto">
          <a:xfrm>
            <a:off x="8798944" y="2323642"/>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Defines Correspondences</a:t>
            </a:r>
          </a:p>
        </p:txBody>
      </p:sp>
    </p:spTree>
    <p:extLst>
      <p:ext uri="{BB962C8B-B14F-4D97-AF65-F5344CB8AC3E}">
        <p14:creationId xmlns:p14="http://schemas.microsoft.com/office/powerpoint/2010/main" val="2804361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905000" y="-1588"/>
            <a:ext cx="8229600" cy="7635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Concept Model </a:t>
            </a:r>
            <a:br>
              <a:rPr lang="en-US" dirty="0"/>
            </a:br>
            <a:r>
              <a:rPr lang="en-US" dirty="0"/>
              <a:t>… and Proposed TC20/SC14 extensions</a:t>
            </a:r>
          </a:p>
        </p:txBody>
      </p:sp>
      <p:sp>
        <p:nvSpPr>
          <p:cNvPr id="11266" name="Rectangle 2"/>
          <p:cNvSpPr>
            <a:spLocks noChangeArrowheads="1"/>
          </p:cNvSpPr>
          <p:nvPr/>
        </p:nvSpPr>
        <p:spPr bwMode="auto">
          <a:xfrm>
            <a:off x="4953000" y="990600"/>
            <a:ext cx="2286000" cy="914400"/>
          </a:xfrm>
          <a:prstGeom prst="rect">
            <a:avLst/>
          </a:prstGeom>
          <a:solidFill>
            <a:srgbClr val="66FF33"/>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7" name="Text Box 3"/>
          <p:cNvSpPr txBox="1">
            <a:spLocks noChangeArrowheads="1"/>
          </p:cNvSpPr>
          <p:nvPr/>
        </p:nvSpPr>
        <p:spPr bwMode="auto">
          <a:xfrm>
            <a:off x="5257800" y="990601"/>
            <a:ext cx="1981200" cy="9255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1125"/>
              </a:spcBef>
              <a:defRPr/>
            </a:pPr>
            <a:r>
              <a:rPr lang="en-US" sz="1800" dirty="0">
                <a:solidFill>
                  <a:srgbClr val="FF0000"/>
                </a:solidFill>
              </a:rPr>
              <a:t>RASDS++                                                       </a:t>
            </a:r>
            <a:r>
              <a:rPr lang="en-US" sz="1800" dirty="0"/>
              <a:t>as Architectural                                                   Framework *</a:t>
            </a:r>
          </a:p>
        </p:txBody>
      </p:sp>
      <p:sp>
        <p:nvSpPr>
          <p:cNvPr id="11268" name="Rectangle 4"/>
          <p:cNvSpPr>
            <a:spLocks noChangeArrowheads="1"/>
          </p:cNvSpPr>
          <p:nvPr/>
        </p:nvSpPr>
        <p:spPr bwMode="auto">
          <a:xfrm>
            <a:off x="4876800" y="2743200"/>
            <a:ext cx="1219200" cy="2133600"/>
          </a:xfrm>
          <a:prstGeom prst="rect">
            <a:avLst/>
          </a:prstGeom>
          <a:solidFill>
            <a:srgbClr val="0C8F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9" name="Text Box 5"/>
          <p:cNvSpPr txBox="1">
            <a:spLocks noChangeArrowheads="1"/>
          </p:cNvSpPr>
          <p:nvPr/>
        </p:nvSpPr>
        <p:spPr bwMode="auto">
          <a:xfrm>
            <a:off x="4876800" y="2743200"/>
            <a:ext cx="1293812" cy="206941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450"/>
              </a:spcBef>
              <a:defRPr/>
            </a:pPr>
            <a:r>
              <a:rPr lang="en-US" sz="1100" dirty="0"/>
              <a:t>Connectivity </a:t>
            </a:r>
            <a:r>
              <a:rPr lang="en-US" sz="1100" dirty="0">
                <a:solidFill>
                  <a:srgbClr val="FF0000"/>
                </a:solidFill>
              </a:rPr>
              <a:t>/ Deployment </a:t>
            </a:r>
            <a:r>
              <a:rPr lang="en-US" sz="1100" dirty="0"/>
              <a:t>Viewpoint</a:t>
            </a:r>
          </a:p>
          <a:p>
            <a:pPr>
              <a:spcBef>
                <a:spcPts val="375"/>
              </a:spcBef>
              <a:buFont typeface="Times New Roman" charset="0"/>
              <a:buChar char="•"/>
              <a:defRPr/>
            </a:pPr>
            <a:r>
              <a:rPr lang="en-US" sz="900" dirty="0"/>
              <a:t> Connectivity </a:t>
            </a:r>
          </a:p>
          <a:p>
            <a:pPr>
              <a:spcBef>
                <a:spcPts val="375"/>
              </a:spcBef>
              <a:buFont typeface="Times New Roman" charset="0"/>
              <a:buChar char="•"/>
              <a:defRPr/>
            </a:pPr>
            <a:r>
              <a:rPr lang="en-US" sz="900" dirty="0"/>
              <a:t> Components &amp; connectors</a:t>
            </a:r>
          </a:p>
          <a:p>
            <a:pPr>
              <a:spcBef>
                <a:spcPts val="375"/>
              </a:spcBef>
              <a:buFont typeface="Times New Roman" charset="0"/>
              <a:buChar char="•"/>
              <a:defRPr/>
            </a:pPr>
            <a:r>
              <a:rPr lang="en-US" sz="900" dirty="0"/>
              <a:t> RF </a:t>
            </a:r>
            <a:r>
              <a:rPr lang="en-US" sz="900" dirty="0">
                <a:solidFill>
                  <a:srgbClr val="FF0000"/>
                </a:solidFill>
              </a:rPr>
              <a:t>&amp; optical</a:t>
            </a:r>
          </a:p>
          <a:p>
            <a:pPr>
              <a:spcBef>
                <a:spcPts val="375"/>
              </a:spcBef>
              <a:buFont typeface="Times New Roman" charset="0"/>
              <a:buChar char="•"/>
              <a:defRPr/>
            </a:pPr>
            <a:r>
              <a:rPr lang="en-US" sz="900" dirty="0"/>
              <a:t> Physics of Motion</a:t>
            </a:r>
          </a:p>
          <a:p>
            <a:pPr>
              <a:spcBef>
                <a:spcPts val="375"/>
              </a:spcBef>
              <a:buFont typeface="Times New Roman" charset="0"/>
              <a:buChar char="•"/>
              <a:defRPr/>
            </a:pPr>
            <a:r>
              <a:rPr lang="en-US" sz="900" dirty="0"/>
              <a:t> End to End Views</a:t>
            </a:r>
          </a:p>
          <a:p>
            <a:pPr>
              <a:spcBef>
                <a:spcPts val="375"/>
              </a:spcBef>
              <a:buFont typeface="Times New Roman" charset="0"/>
              <a:buChar char="•"/>
              <a:defRPr/>
            </a:pPr>
            <a:r>
              <a:rPr lang="en-US" sz="900" dirty="0"/>
              <a:t> External Forces</a:t>
            </a:r>
          </a:p>
          <a:p>
            <a:pPr>
              <a:spcBef>
                <a:spcPts val="375"/>
              </a:spcBef>
              <a:buFont typeface="Times New Roman" charset="0"/>
              <a:buChar char="•"/>
              <a:defRPr/>
            </a:pPr>
            <a:r>
              <a:rPr lang="en-US" sz="900" dirty="0"/>
              <a:t> </a:t>
            </a:r>
            <a:r>
              <a:rPr lang="en-US" sz="900" dirty="0">
                <a:solidFill>
                  <a:srgbClr val="FF0000"/>
                </a:solidFill>
              </a:rPr>
              <a:t>Performance</a:t>
            </a:r>
          </a:p>
        </p:txBody>
      </p:sp>
      <p:sp>
        <p:nvSpPr>
          <p:cNvPr id="11270" name="Rectangle 6"/>
          <p:cNvSpPr>
            <a:spLocks noChangeArrowheads="1"/>
          </p:cNvSpPr>
          <p:nvPr/>
        </p:nvSpPr>
        <p:spPr bwMode="auto">
          <a:xfrm>
            <a:off x="4876801" y="5045075"/>
            <a:ext cx="1223963" cy="1828800"/>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11271" name="Text Box 7"/>
          <p:cNvSpPr txBox="1">
            <a:spLocks noChangeArrowheads="1"/>
          </p:cNvSpPr>
          <p:nvPr/>
        </p:nvSpPr>
        <p:spPr bwMode="auto">
          <a:xfrm>
            <a:off x="4953000" y="5045075"/>
            <a:ext cx="1143000" cy="17077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defPPr>
              <a:defRPr lang="en-GB"/>
            </a:defPPr>
            <a:lvl1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9pPr>
          </a:lstStyle>
          <a:p>
            <a:pPr>
              <a:defRPr/>
            </a:pPr>
            <a:r>
              <a:rPr lang="en-US" sz="1050" dirty="0"/>
              <a:t>Physical Viewpoint -Structures:</a:t>
            </a:r>
          </a:p>
          <a:p>
            <a:pPr marL="171450" indent="-171450">
              <a:buFont typeface="Arial" panose="020B0604020202020204" pitchFamily="34" charset="0"/>
              <a:buChar char="•"/>
              <a:defRPr/>
            </a:pPr>
            <a:r>
              <a:rPr lang="en-US" sz="1050" dirty="0"/>
              <a:t>Power</a:t>
            </a:r>
          </a:p>
          <a:p>
            <a:pPr marL="171450" indent="-171450">
              <a:buFont typeface="Arial" panose="020B0604020202020204" pitchFamily="34" charset="0"/>
              <a:buChar char="•"/>
              <a:defRPr/>
            </a:pPr>
            <a:r>
              <a:rPr lang="en-US" sz="1050" dirty="0"/>
              <a:t>Mass</a:t>
            </a:r>
          </a:p>
          <a:p>
            <a:pPr marL="171450" indent="-171450">
              <a:buFont typeface="Arial" panose="020B0604020202020204" pitchFamily="34" charset="0"/>
              <a:buChar char="•"/>
              <a:defRPr/>
            </a:pPr>
            <a:r>
              <a:rPr lang="en-US" sz="1050" dirty="0"/>
              <a:t>Thermal</a:t>
            </a:r>
          </a:p>
          <a:p>
            <a:pPr marL="171450" indent="-171450">
              <a:buFont typeface="Arial" panose="020B0604020202020204" pitchFamily="34" charset="0"/>
              <a:buChar char="•"/>
              <a:defRPr/>
            </a:pPr>
            <a:r>
              <a:rPr lang="en-US" sz="1050" dirty="0"/>
              <a:t>Orbit </a:t>
            </a:r>
          </a:p>
          <a:p>
            <a:pPr marL="171450" indent="-171450">
              <a:buFont typeface="Arial" panose="020B0604020202020204" pitchFamily="34" charset="0"/>
              <a:buChar char="•"/>
              <a:defRPr/>
            </a:pPr>
            <a:r>
              <a:rPr lang="en-US" sz="1050" dirty="0"/>
              <a:t>Propulsion</a:t>
            </a:r>
          </a:p>
        </p:txBody>
      </p:sp>
      <p:sp>
        <p:nvSpPr>
          <p:cNvPr id="11272" name="Rectangle 8"/>
          <p:cNvSpPr>
            <a:spLocks noChangeArrowheads="1"/>
          </p:cNvSpPr>
          <p:nvPr/>
        </p:nvSpPr>
        <p:spPr bwMode="auto">
          <a:xfrm>
            <a:off x="3505200" y="2743199"/>
            <a:ext cx="1290636" cy="2002730"/>
          </a:xfrm>
          <a:prstGeom prst="rect">
            <a:avLst/>
          </a:prstGeom>
          <a:solidFill>
            <a:srgbClr val="00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3" name="Text Box 9"/>
          <p:cNvSpPr txBox="1">
            <a:spLocks noChangeArrowheads="1"/>
          </p:cNvSpPr>
          <p:nvPr/>
        </p:nvSpPr>
        <p:spPr bwMode="auto">
          <a:xfrm>
            <a:off x="3482873" y="2725373"/>
            <a:ext cx="1335291" cy="180267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defRPr/>
            </a:pPr>
            <a:r>
              <a:rPr lang="en-US" sz="1100" dirty="0"/>
              <a:t>Enterprise</a:t>
            </a:r>
            <a:r>
              <a:rPr lang="en-US" sz="1200" dirty="0"/>
              <a:t> </a:t>
            </a:r>
            <a:r>
              <a:rPr lang="en-US" sz="1100" dirty="0"/>
              <a:t>Viewpoint </a:t>
            </a:r>
            <a:r>
              <a:rPr lang="en-US" sz="1100" dirty="0">
                <a:solidFill>
                  <a:srgbClr val="FF0000"/>
                </a:solidFill>
              </a:rPr>
              <a:t>(15288)</a:t>
            </a:r>
          </a:p>
          <a:p>
            <a:pPr>
              <a:spcBef>
                <a:spcPts val="625"/>
              </a:spcBef>
              <a:buFont typeface="Times New Roman" charset="0"/>
              <a:buChar char="•"/>
              <a:defRPr/>
            </a:pPr>
            <a:r>
              <a:rPr lang="en-US" sz="900" dirty="0"/>
              <a:t> Organizations</a:t>
            </a:r>
          </a:p>
          <a:p>
            <a:pPr>
              <a:spcBef>
                <a:spcPts val="625"/>
              </a:spcBef>
              <a:buFont typeface="Times New Roman" charset="0"/>
              <a:buChar char="•"/>
              <a:defRPr/>
            </a:pPr>
            <a:r>
              <a:rPr lang="en-US" sz="900" dirty="0"/>
              <a:t> People</a:t>
            </a:r>
          </a:p>
          <a:p>
            <a:pPr>
              <a:spcBef>
                <a:spcPts val="625"/>
              </a:spcBef>
              <a:buFont typeface="Times New Roman" charset="0"/>
              <a:buChar char="•"/>
              <a:defRPr/>
            </a:pPr>
            <a:r>
              <a:rPr lang="en-US" sz="900" dirty="0"/>
              <a:t> </a:t>
            </a:r>
            <a:r>
              <a:rPr lang="en-US" sz="900" dirty="0">
                <a:solidFill>
                  <a:srgbClr val="FF0000"/>
                </a:solidFill>
              </a:rPr>
              <a:t>Use Case</a:t>
            </a:r>
          </a:p>
          <a:p>
            <a:pPr>
              <a:spcBef>
                <a:spcPts val="625"/>
              </a:spcBef>
              <a:buFont typeface="Times New Roman" charset="0"/>
              <a:buChar char="•"/>
              <a:defRPr/>
            </a:pPr>
            <a:r>
              <a:rPr lang="en-US" sz="900" dirty="0"/>
              <a:t> Contracts Agreements </a:t>
            </a:r>
            <a:r>
              <a:rPr lang="en-US" sz="900" dirty="0">
                <a:solidFill>
                  <a:srgbClr val="FF0000"/>
                </a:solidFill>
              </a:rPr>
              <a:t>(CONFERS)</a:t>
            </a:r>
          </a:p>
          <a:p>
            <a:pPr>
              <a:spcBef>
                <a:spcPts val="625"/>
              </a:spcBef>
              <a:buFont typeface="Times New Roman" charset="0"/>
              <a:buChar char="•"/>
              <a:defRPr/>
            </a:pPr>
            <a:r>
              <a:rPr lang="en-US" sz="900" dirty="0">
                <a:solidFill>
                  <a:srgbClr val="FF0000"/>
                </a:solidFill>
              </a:rPr>
              <a:t> Glossary</a:t>
            </a:r>
          </a:p>
        </p:txBody>
      </p:sp>
      <p:sp>
        <p:nvSpPr>
          <p:cNvPr id="11274" name="Rectangle 10"/>
          <p:cNvSpPr>
            <a:spLocks noChangeArrowheads="1"/>
          </p:cNvSpPr>
          <p:nvPr/>
        </p:nvSpPr>
        <p:spPr bwMode="auto">
          <a:xfrm>
            <a:off x="3505200" y="4724400"/>
            <a:ext cx="1295400" cy="1616075"/>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5" name="Text Box 11"/>
          <p:cNvSpPr txBox="1">
            <a:spLocks noChangeArrowheads="1"/>
          </p:cNvSpPr>
          <p:nvPr/>
        </p:nvSpPr>
        <p:spPr bwMode="auto">
          <a:xfrm>
            <a:off x="3567704" y="4745929"/>
            <a:ext cx="1335291" cy="17642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defRPr/>
            </a:pPr>
            <a:r>
              <a:rPr lang="en-US" sz="1050" dirty="0">
                <a:latin typeface="Arial" charset="0"/>
              </a:rPr>
              <a:t>Augment to Capture:</a:t>
            </a:r>
          </a:p>
          <a:p>
            <a:pPr>
              <a:spcBef>
                <a:spcPts val="625"/>
              </a:spcBef>
              <a:buFont typeface="Times New Roman" charset="0"/>
              <a:buChar char="•"/>
              <a:defRPr/>
            </a:pPr>
            <a:r>
              <a:rPr lang="en-US" sz="1050" dirty="0">
                <a:latin typeface="Arial" charset="0"/>
              </a:rPr>
              <a:t> </a:t>
            </a:r>
            <a:r>
              <a:rPr lang="en-US" sz="1050" dirty="0">
                <a:solidFill>
                  <a:srgbClr val="FF0000"/>
                </a:solidFill>
                <a:latin typeface="Arial" charset="0"/>
              </a:rPr>
              <a:t>Capabilities</a:t>
            </a:r>
          </a:p>
          <a:p>
            <a:pPr>
              <a:spcBef>
                <a:spcPts val="625"/>
              </a:spcBef>
              <a:buFont typeface="Times New Roman" charset="0"/>
              <a:buChar char="•"/>
              <a:defRPr/>
            </a:pPr>
            <a:r>
              <a:rPr lang="en-US" sz="1050" dirty="0">
                <a:solidFill>
                  <a:srgbClr val="FF0000"/>
                </a:solidFill>
                <a:latin typeface="Arial" charset="0"/>
              </a:rPr>
              <a:t> Mission Design &amp; Drivers (OV-1?)</a:t>
            </a:r>
          </a:p>
          <a:p>
            <a:pPr>
              <a:spcBef>
                <a:spcPts val="625"/>
              </a:spcBef>
              <a:buFont typeface="Times New Roman" charset="0"/>
              <a:buChar char="•"/>
              <a:defRPr/>
            </a:pPr>
            <a:r>
              <a:rPr lang="en-US" sz="1050" dirty="0">
                <a:latin typeface="Arial" charset="0"/>
              </a:rPr>
              <a:t> Requirements</a:t>
            </a:r>
          </a:p>
          <a:p>
            <a:pPr>
              <a:spcBef>
                <a:spcPts val="625"/>
              </a:spcBef>
              <a:buFont typeface="Times New Roman" charset="0"/>
              <a:buChar char="•"/>
              <a:defRPr/>
            </a:pPr>
            <a:r>
              <a:rPr lang="en-US" sz="1050" dirty="0">
                <a:latin typeface="Arial" charset="0"/>
              </a:rPr>
              <a:t> Phases</a:t>
            </a:r>
          </a:p>
          <a:p>
            <a:pPr>
              <a:spcBef>
                <a:spcPts val="625"/>
              </a:spcBef>
              <a:defRPr/>
            </a:pPr>
            <a:endParaRPr lang="en-US" sz="1000" dirty="0"/>
          </a:p>
        </p:txBody>
      </p:sp>
      <p:sp>
        <p:nvSpPr>
          <p:cNvPr id="11276" name="Rectangle 12"/>
          <p:cNvSpPr>
            <a:spLocks noChangeArrowheads="1"/>
          </p:cNvSpPr>
          <p:nvPr/>
        </p:nvSpPr>
        <p:spPr bwMode="auto">
          <a:xfrm>
            <a:off x="1676400" y="2743200"/>
            <a:ext cx="1752600" cy="1828800"/>
          </a:xfrm>
          <a:prstGeom prst="rect">
            <a:avLst/>
          </a:prstGeom>
          <a:noFill/>
          <a:ln w="9525"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7" name="Text Box 13"/>
          <p:cNvSpPr txBox="1">
            <a:spLocks noChangeArrowheads="1"/>
          </p:cNvSpPr>
          <p:nvPr/>
        </p:nvSpPr>
        <p:spPr bwMode="auto">
          <a:xfrm>
            <a:off x="1676400" y="2743201"/>
            <a:ext cx="1828800" cy="189500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defRPr/>
            </a:pPr>
            <a:r>
              <a:rPr lang="en-US" sz="1200" dirty="0"/>
              <a:t>Engineering Viewpoint</a:t>
            </a:r>
          </a:p>
          <a:p>
            <a:pPr>
              <a:spcBef>
                <a:spcPts val="625"/>
              </a:spcBef>
              <a:buFont typeface="Times New Roman" charset="0"/>
              <a:buChar char="•"/>
              <a:defRPr/>
            </a:pPr>
            <a:r>
              <a:rPr lang="en-US" sz="1000" dirty="0"/>
              <a:t> System Design &amp; Construction - realization</a:t>
            </a:r>
          </a:p>
          <a:p>
            <a:pPr>
              <a:spcBef>
                <a:spcPts val="625"/>
              </a:spcBef>
              <a:buFont typeface="Times New Roman" charset="0"/>
              <a:buChar char="•"/>
              <a:defRPr/>
            </a:pPr>
            <a:r>
              <a:rPr lang="en-US" sz="1000" dirty="0"/>
              <a:t> Functional allocation</a:t>
            </a:r>
          </a:p>
          <a:p>
            <a:pPr>
              <a:spcBef>
                <a:spcPts val="625"/>
              </a:spcBef>
              <a:buFont typeface="Times New Roman" charset="0"/>
              <a:buChar char="•"/>
              <a:defRPr/>
            </a:pPr>
            <a:r>
              <a:rPr lang="en-US" sz="1000" dirty="0"/>
              <a:t> Distribution of functions and trade-offs</a:t>
            </a:r>
          </a:p>
          <a:p>
            <a:pPr>
              <a:spcBef>
                <a:spcPts val="625"/>
              </a:spcBef>
              <a:buFont typeface="Times New Roman" charset="0"/>
              <a:buChar char="•"/>
              <a:defRPr/>
            </a:pPr>
            <a:r>
              <a:rPr lang="en-US" sz="1000" dirty="0"/>
              <a:t> Development</a:t>
            </a:r>
          </a:p>
          <a:p>
            <a:pPr>
              <a:spcBef>
                <a:spcPts val="625"/>
              </a:spcBef>
              <a:buFont typeface="Times New Roman" charset="0"/>
              <a:buChar char="•"/>
              <a:defRPr/>
            </a:pPr>
            <a:r>
              <a:rPr lang="en-US" sz="1000" dirty="0"/>
              <a:t> Validation &amp; verification &amp; engineering processes</a:t>
            </a:r>
          </a:p>
        </p:txBody>
      </p:sp>
      <p:sp>
        <p:nvSpPr>
          <p:cNvPr id="11278" name="Line 14"/>
          <p:cNvSpPr>
            <a:spLocks noChangeShapeType="1"/>
          </p:cNvSpPr>
          <p:nvPr/>
        </p:nvSpPr>
        <p:spPr bwMode="auto">
          <a:xfrm>
            <a:off x="6096000" y="1905000"/>
            <a:ext cx="1588" cy="381000"/>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79" name="Line 15"/>
          <p:cNvSpPr>
            <a:spLocks noChangeShapeType="1"/>
          </p:cNvSpPr>
          <p:nvPr/>
        </p:nvSpPr>
        <p:spPr bwMode="auto">
          <a:xfrm>
            <a:off x="41910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0" name="Line 16"/>
          <p:cNvSpPr>
            <a:spLocks noChangeShapeType="1"/>
          </p:cNvSpPr>
          <p:nvPr/>
        </p:nvSpPr>
        <p:spPr bwMode="auto">
          <a:xfrm>
            <a:off x="24384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1" name="Line 17"/>
          <p:cNvSpPr>
            <a:spLocks noChangeShapeType="1"/>
          </p:cNvSpPr>
          <p:nvPr/>
        </p:nvSpPr>
        <p:spPr bwMode="auto">
          <a:xfrm>
            <a:off x="5638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2" name="Text Box 18"/>
          <p:cNvSpPr txBox="1">
            <a:spLocks noChangeArrowheads="1"/>
          </p:cNvSpPr>
          <p:nvPr/>
        </p:nvSpPr>
        <p:spPr bwMode="auto">
          <a:xfrm>
            <a:off x="2474710" y="3733801"/>
            <a:ext cx="1106690"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11283" name="Text Box 19"/>
          <p:cNvSpPr txBox="1">
            <a:spLocks noChangeArrowheads="1"/>
          </p:cNvSpPr>
          <p:nvPr/>
        </p:nvSpPr>
        <p:spPr bwMode="auto">
          <a:xfrm>
            <a:off x="8001000" y="5927725"/>
            <a:ext cx="2514600" cy="782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defRPr/>
            </a:pPr>
            <a:r>
              <a:rPr lang="en-US" sz="1000" dirty="0"/>
              <a:t>* Reference Architecture for Space Data Systems (RASDS)</a:t>
            </a:r>
          </a:p>
          <a:p>
            <a:pPr>
              <a:spcBef>
                <a:spcPts val="625"/>
              </a:spcBef>
              <a:defRPr/>
            </a:pPr>
            <a:r>
              <a:rPr lang="en-US" sz="1000" dirty="0"/>
              <a:t>** Reference Model Open Distributed Processing (RMODP, ISO 10746 spec)</a:t>
            </a:r>
          </a:p>
        </p:txBody>
      </p:sp>
      <p:sp>
        <p:nvSpPr>
          <p:cNvPr id="11284" name="Rectangle 20"/>
          <p:cNvSpPr>
            <a:spLocks noChangeArrowheads="1"/>
          </p:cNvSpPr>
          <p:nvPr/>
        </p:nvSpPr>
        <p:spPr bwMode="auto">
          <a:xfrm>
            <a:off x="6172200" y="2743200"/>
            <a:ext cx="1219200" cy="2209800"/>
          </a:xfrm>
          <a:prstGeom prst="rect">
            <a:avLst/>
          </a:prstGeom>
          <a:solidFill>
            <a:srgbClr val="CC0E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5" name="Rectangle 21"/>
          <p:cNvSpPr>
            <a:spLocks noChangeArrowheads="1"/>
          </p:cNvSpPr>
          <p:nvPr/>
        </p:nvSpPr>
        <p:spPr bwMode="auto">
          <a:xfrm>
            <a:off x="7467600" y="2743200"/>
            <a:ext cx="1219200" cy="1981200"/>
          </a:xfrm>
          <a:prstGeom prst="rect">
            <a:avLst/>
          </a:prstGeom>
          <a:solidFill>
            <a:srgbClr val="CC0606"/>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6" name="Rectangle 22"/>
          <p:cNvSpPr>
            <a:spLocks noChangeArrowheads="1"/>
          </p:cNvSpPr>
          <p:nvPr/>
        </p:nvSpPr>
        <p:spPr bwMode="auto">
          <a:xfrm>
            <a:off x="8763000" y="2743200"/>
            <a:ext cx="1371600" cy="1981200"/>
          </a:xfrm>
          <a:prstGeom prst="rect">
            <a:avLst/>
          </a:prstGeom>
          <a:solidFill>
            <a:srgbClr val="CCC30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7" name="Text Box 23"/>
          <p:cNvSpPr txBox="1">
            <a:spLocks noChangeArrowheads="1"/>
          </p:cNvSpPr>
          <p:nvPr/>
        </p:nvSpPr>
        <p:spPr bwMode="auto">
          <a:xfrm>
            <a:off x="6172200" y="2743201"/>
            <a:ext cx="1335291" cy="2002729"/>
          </a:xfrm>
          <a:prstGeom prst="rect">
            <a:avLst/>
          </a:prstGeom>
          <a:no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defRPr/>
            </a:pPr>
            <a:r>
              <a:rPr lang="en-US" sz="1200" dirty="0"/>
              <a:t>Functional Viewpoint</a:t>
            </a:r>
          </a:p>
          <a:p>
            <a:pPr>
              <a:spcBef>
                <a:spcPts val="625"/>
              </a:spcBef>
              <a:buFont typeface="Times New Roman" charset="0"/>
              <a:buChar char="•"/>
              <a:defRPr/>
            </a:pPr>
            <a:r>
              <a:rPr lang="en-US" sz="1000" dirty="0"/>
              <a:t> Functional Structure - abstract</a:t>
            </a:r>
          </a:p>
          <a:p>
            <a:pPr>
              <a:spcBef>
                <a:spcPts val="625"/>
              </a:spcBef>
              <a:buFont typeface="Times New Roman" charset="0"/>
              <a:buChar char="•"/>
              <a:defRPr/>
            </a:pPr>
            <a:r>
              <a:rPr lang="en-US" sz="1000" dirty="0"/>
              <a:t> Functional Behavior &amp; abstract interfaces</a:t>
            </a:r>
          </a:p>
          <a:p>
            <a:pPr>
              <a:spcBef>
                <a:spcPts val="625"/>
              </a:spcBef>
              <a:buFont typeface="Times New Roman" charset="0"/>
              <a:buChar char="•"/>
              <a:defRPr/>
            </a:pPr>
            <a:r>
              <a:rPr lang="en-US" sz="1000" dirty="0"/>
              <a:t> End to End View</a:t>
            </a:r>
          </a:p>
          <a:p>
            <a:pPr>
              <a:spcBef>
                <a:spcPts val="625"/>
              </a:spcBef>
              <a:buFont typeface="Times New Roman" charset="0"/>
              <a:buChar char="•"/>
              <a:defRPr/>
            </a:pPr>
            <a:r>
              <a:rPr lang="en-US" sz="1000" dirty="0"/>
              <a:t> Cross Support Services</a:t>
            </a:r>
          </a:p>
        </p:txBody>
      </p:sp>
      <p:sp>
        <p:nvSpPr>
          <p:cNvPr id="11288" name="Text Box 24"/>
          <p:cNvSpPr txBox="1">
            <a:spLocks noChangeArrowheads="1"/>
          </p:cNvSpPr>
          <p:nvPr/>
        </p:nvSpPr>
        <p:spPr bwMode="auto">
          <a:xfrm>
            <a:off x="8686800" y="2743200"/>
            <a:ext cx="1524000" cy="175650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defRPr/>
            </a:pPr>
            <a:r>
              <a:rPr lang="en-US" sz="1100" dirty="0"/>
              <a:t>Protocol Viewpoint</a:t>
            </a:r>
          </a:p>
          <a:p>
            <a:pPr>
              <a:spcBef>
                <a:spcPts val="625"/>
              </a:spcBef>
              <a:buFont typeface="Times New Roman" charset="0"/>
              <a:buChar char="•"/>
              <a:defRPr/>
            </a:pPr>
            <a:r>
              <a:rPr lang="en-US" sz="900" dirty="0"/>
              <a:t> Protocols &amp; comm standards</a:t>
            </a:r>
          </a:p>
          <a:p>
            <a:pPr>
              <a:spcBef>
                <a:spcPts val="625"/>
              </a:spcBef>
              <a:buFont typeface="Times New Roman" charset="0"/>
              <a:buChar char="•"/>
              <a:defRPr/>
            </a:pPr>
            <a:r>
              <a:rPr lang="en-US" sz="900" dirty="0"/>
              <a:t> End to end Information Transfer Mechanisms</a:t>
            </a:r>
          </a:p>
          <a:p>
            <a:pPr>
              <a:spcBef>
                <a:spcPts val="625"/>
              </a:spcBef>
              <a:buFont typeface="Times New Roman" charset="0"/>
              <a:buChar char="•"/>
              <a:defRPr/>
            </a:pPr>
            <a:r>
              <a:rPr lang="en-US" sz="900" dirty="0"/>
              <a:t> Cross Support Services</a:t>
            </a:r>
          </a:p>
          <a:p>
            <a:pPr>
              <a:spcBef>
                <a:spcPts val="625"/>
              </a:spcBef>
              <a:buFont typeface="Times New Roman" charset="0"/>
              <a:buChar char="•"/>
              <a:defRPr/>
            </a:pPr>
            <a:r>
              <a:rPr lang="en-US" sz="900" dirty="0"/>
              <a:t> </a:t>
            </a:r>
            <a:r>
              <a:rPr lang="en-US" sz="900" dirty="0">
                <a:solidFill>
                  <a:srgbClr val="FF0000"/>
                </a:solidFill>
              </a:rPr>
              <a:t>Service interface bindings</a:t>
            </a:r>
          </a:p>
          <a:p>
            <a:pPr>
              <a:spcBef>
                <a:spcPts val="625"/>
              </a:spcBef>
              <a:buFont typeface="Times New Roman" charset="0"/>
              <a:buChar char="•"/>
              <a:defRPr/>
            </a:pPr>
            <a:r>
              <a:rPr lang="en-US" sz="900" dirty="0">
                <a:solidFill>
                  <a:srgbClr val="FF0000"/>
                </a:solidFill>
              </a:rPr>
              <a:t> State &amp; Sequence charts ?</a:t>
            </a:r>
          </a:p>
        </p:txBody>
      </p:sp>
      <p:sp>
        <p:nvSpPr>
          <p:cNvPr id="11289" name="Text Box 25"/>
          <p:cNvSpPr txBox="1">
            <a:spLocks noChangeArrowheads="1"/>
          </p:cNvSpPr>
          <p:nvPr/>
        </p:nvSpPr>
        <p:spPr bwMode="auto">
          <a:xfrm>
            <a:off x="7467600" y="2743201"/>
            <a:ext cx="1295400" cy="19257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defRPr/>
            </a:pPr>
            <a:r>
              <a:rPr lang="en-US" sz="1200" dirty="0"/>
              <a:t>Information Viewpoint</a:t>
            </a:r>
          </a:p>
          <a:p>
            <a:pPr>
              <a:spcBef>
                <a:spcPts val="625"/>
              </a:spcBef>
              <a:buFont typeface="Times New Roman" charset="0"/>
              <a:buChar char="•"/>
              <a:defRPr/>
            </a:pPr>
            <a:r>
              <a:rPr lang="en-US" sz="1000" dirty="0"/>
              <a:t> Information &amp; information management</a:t>
            </a:r>
          </a:p>
          <a:p>
            <a:pPr>
              <a:spcBef>
                <a:spcPts val="625"/>
              </a:spcBef>
              <a:buFont typeface="Times New Roman" charset="0"/>
              <a:buChar char="•"/>
              <a:defRPr/>
            </a:pPr>
            <a:r>
              <a:rPr lang="en-US" sz="1000" dirty="0"/>
              <a:t> Data structures, syntax &amp; semantics</a:t>
            </a:r>
          </a:p>
          <a:p>
            <a:pPr>
              <a:spcBef>
                <a:spcPts val="625"/>
              </a:spcBef>
              <a:buFont typeface="Times New Roman" charset="0"/>
              <a:buChar char="•"/>
              <a:defRPr/>
            </a:pPr>
            <a:r>
              <a:rPr lang="en-US" sz="1000" dirty="0"/>
              <a:t> </a:t>
            </a:r>
            <a:r>
              <a:rPr lang="en-US" sz="1000" dirty="0">
                <a:solidFill>
                  <a:schemeClr val="bg1"/>
                </a:solidFill>
              </a:rPr>
              <a:t>Attributes &amp; constraints (ASN, FRM, EDS)</a:t>
            </a:r>
          </a:p>
        </p:txBody>
      </p:sp>
      <p:sp>
        <p:nvSpPr>
          <p:cNvPr id="11290" name="Line 26"/>
          <p:cNvSpPr>
            <a:spLocks noChangeShapeType="1"/>
          </p:cNvSpPr>
          <p:nvPr/>
        </p:nvSpPr>
        <p:spPr bwMode="auto">
          <a:xfrm>
            <a:off x="6781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1" name="Line 27"/>
          <p:cNvSpPr>
            <a:spLocks noChangeShapeType="1"/>
          </p:cNvSpPr>
          <p:nvPr/>
        </p:nvSpPr>
        <p:spPr bwMode="auto">
          <a:xfrm>
            <a:off x="80772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2" name="Line 28"/>
          <p:cNvSpPr>
            <a:spLocks noChangeShapeType="1"/>
          </p:cNvSpPr>
          <p:nvPr/>
        </p:nvSpPr>
        <p:spPr bwMode="auto">
          <a:xfrm>
            <a:off x="93726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3" name="Line 29"/>
          <p:cNvSpPr>
            <a:spLocks noChangeShapeType="1"/>
          </p:cNvSpPr>
          <p:nvPr/>
        </p:nvSpPr>
        <p:spPr bwMode="auto">
          <a:xfrm>
            <a:off x="4191000" y="2286000"/>
            <a:ext cx="5181600"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4" name="Line 30"/>
          <p:cNvSpPr>
            <a:spLocks noChangeShapeType="1"/>
          </p:cNvSpPr>
          <p:nvPr/>
        </p:nvSpPr>
        <p:spPr bwMode="auto">
          <a:xfrm flipH="1">
            <a:off x="2436814" y="2286000"/>
            <a:ext cx="1755775"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5" name="Text Box 31"/>
          <p:cNvSpPr txBox="1">
            <a:spLocks noChangeArrowheads="1"/>
          </p:cNvSpPr>
          <p:nvPr/>
        </p:nvSpPr>
        <p:spPr bwMode="auto">
          <a:xfrm>
            <a:off x="1676401" y="4800601"/>
            <a:ext cx="1728381" cy="1616075"/>
          </a:xfrm>
          <a:prstGeom prst="rect">
            <a:avLst/>
          </a:prstGeom>
          <a:noFill/>
          <a:ln>
            <a:solidFill>
              <a:schemeClr val="tx1"/>
            </a:solidFill>
            <a:prstDash val="sysDot"/>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defRPr/>
            </a:pPr>
            <a:r>
              <a:rPr lang="en-US" sz="1200" dirty="0"/>
              <a:t>Mission Assurance Viewpoint ??</a:t>
            </a:r>
          </a:p>
          <a:p>
            <a:pPr>
              <a:spcBef>
                <a:spcPts val="625"/>
              </a:spcBef>
              <a:buFont typeface="Times New Roman" charset="0"/>
              <a:buChar char="•"/>
              <a:defRPr/>
            </a:pPr>
            <a:r>
              <a:rPr lang="en-US" sz="1000" dirty="0"/>
              <a:t> Enterprise Risks</a:t>
            </a:r>
          </a:p>
          <a:p>
            <a:pPr>
              <a:spcBef>
                <a:spcPts val="625"/>
              </a:spcBef>
              <a:buFont typeface="Times New Roman" charset="0"/>
              <a:buChar char="•"/>
              <a:defRPr/>
            </a:pPr>
            <a:r>
              <a:rPr lang="en-US" sz="1000" dirty="0"/>
              <a:t> Cost</a:t>
            </a:r>
          </a:p>
          <a:p>
            <a:pPr>
              <a:spcBef>
                <a:spcPts val="625"/>
              </a:spcBef>
              <a:buFont typeface="Times New Roman" charset="0"/>
              <a:buChar char="•"/>
              <a:defRPr/>
            </a:pPr>
            <a:r>
              <a:rPr lang="en-US" sz="1000" dirty="0"/>
              <a:t> Validation &amp; verification</a:t>
            </a:r>
          </a:p>
          <a:p>
            <a:pPr>
              <a:spcBef>
                <a:spcPts val="625"/>
              </a:spcBef>
              <a:buFont typeface="Times New Roman" charset="0"/>
              <a:buChar char="•"/>
              <a:defRPr/>
            </a:pPr>
            <a:r>
              <a:rPr lang="en-US" sz="1000" dirty="0"/>
              <a:t> Safety</a:t>
            </a:r>
          </a:p>
          <a:p>
            <a:pPr>
              <a:spcBef>
                <a:spcPts val="625"/>
              </a:spcBef>
              <a:buFont typeface="Times New Roman" charset="0"/>
              <a:buChar char="•"/>
              <a:defRPr/>
            </a:pPr>
            <a:r>
              <a:rPr lang="en-US" sz="1000" dirty="0"/>
              <a:t> Reliability &amp; quality</a:t>
            </a:r>
          </a:p>
        </p:txBody>
      </p:sp>
      <p:sp>
        <p:nvSpPr>
          <p:cNvPr id="11296" name="Rectangle 32"/>
          <p:cNvSpPr>
            <a:spLocks noChangeArrowheads="1"/>
          </p:cNvSpPr>
          <p:nvPr/>
        </p:nvSpPr>
        <p:spPr bwMode="auto">
          <a:xfrm>
            <a:off x="6400801" y="5029200"/>
            <a:ext cx="1223963" cy="1828800"/>
          </a:xfrm>
          <a:prstGeom prst="rect">
            <a:avLst/>
          </a:prstGeom>
          <a:solidFill>
            <a:srgbClr val="3FCCB6"/>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97" name="Text Box 33"/>
          <p:cNvSpPr txBox="1">
            <a:spLocks noChangeArrowheads="1"/>
          </p:cNvSpPr>
          <p:nvPr/>
        </p:nvSpPr>
        <p:spPr bwMode="auto">
          <a:xfrm>
            <a:off x="6451600" y="5000722"/>
            <a:ext cx="1244600" cy="19334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defRPr/>
            </a:pPr>
            <a:r>
              <a:rPr lang="en-US" sz="1050" dirty="0">
                <a:latin typeface="+mj-lt"/>
              </a:rPr>
              <a:t>Operational Viewpoint</a:t>
            </a:r>
          </a:p>
          <a:p>
            <a:pPr>
              <a:spcBef>
                <a:spcPts val="625"/>
              </a:spcBef>
              <a:buFont typeface="Times New Roman" charset="0"/>
              <a:buChar char="•"/>
              <a:defRPr/>
            </a:pPr>
            <a:r>
              <a:rPr lang="en-US" sz="1050" dirty="0">
                <a:latin typeface="Arial" charset="0"/>
              </a:rPr>
              <a:t> Processes</a:t>
            </a:r>
          </a:p>
          <a:p>
            <a:pPr>
              <a:spcBef>
                <a:spcPts val="625"/>
              </a:spcBef>
              <a:buFont typeface="Times New Roman" charset="0"/>
              <a:buChar char="•"/>
              <a:defRPr/>
            </a:pPr>
            <a:r>
              <a:rPr lang="en-US" sz="1050" dirty="0">
                <a:latin typeface="Arial" charset="0"/>
              </a:rPr>
              <a:t> Procedures</a:t>
            </a:r>
          </a:p>
          <a:p>
            <a:pPr>
              <a:spcBef>
                <a:spcPts val="625"/>
              </a:spcBef>
              <a:buFont typeface="Times New Roman" charset="0"/>
              <a:buChar char="•"/>
              <a:defRPr/>
            </a:pPr>
            <a:r>
              <a:rPr lang="en-US" sz="1050" dirty="0">
                <a:latin typeface="Arial" charset="0"/>
              </a:rPr>
              <a:t> Activities, tasks, actions</a:t>
            </a:r>
          </a:p>
          <a:p>
            <a:pPr>
              <a:spcBef>
                <a:spcPts val="625"/>
              </a:spcBef>
              <a:buFont typeface="Times New Roman" charset="0"/>
              <a:buChar char="•"/>
              <a:defRPr/>
            </a:pPr>
            <a:r>
              <a:rPr lang="en-US" sz="1050" dirty="0">
                <a:latin typeface="Arial" charset="0"/>
              </a:rPr>
              <a:t> Scenarios, Events</a:t>
            </a:r>
          </a:p>
          <a:p>
            <a:pPr>
              <a:spcBef>
                <a:spcPts val="625"/>
              </a:spcBef>
              <a:buFont typeface="Times New Roman" charset="0"/>
              <a:buChar char="•"/>
              <a:defRPr/>
            </a:pPr>
            <a:r>
              <a:rPr lang="en-US" sz="1050" dirty="0">
                <a:latin typeface="Arial" charset="0"/>
              </a:rPr>
              <a:t> Modes &amp; states</a:t>
            </a:r>
          </a:p>
        </p:txBody>
      </p:sp>
      <p:sp>
        <p:nvSpPr>
          <p:cNvPr id="2" name="Date Placeholder 1">
            <a:extLst>
              <a:ext uri="{FF2B5EF4-FFF2-40B4-BE49-F238E27FC236}">
                <a16:creationId xmlns:a16="http://schemas.microsoft.com/office/drawing/2014/main" id="{69497EED-E123-D24A-8256-16D107A803DA}"/>
              </a:ext>
            </a:extLst>
          </p:cNvPr>
          <p:cNvSpPr>
            <a:spLocks noGrp="1"/>
          </p:cNvSpPr>
          <p:nvPr>
            <p:ph type="dt" sz="half" idx="2"/>
          </p:nvPr>
        </p:nvSpPr>
        <p:spPr>
          <a:xfrm>
            <a:off x="1570832" y="6519997"/>
            <a:ext cx="1731963" cy="268288"/>
          </a:xfrm>
        </p:spPr>
        <p:txBody>
          <a:bodyPr/>
          <a:lstStyle/>
          <a:p>
            <a:r>
              <a:rPr lang="en-US"/>
              <a:t>8 November 2021</a:t>
            </a:r>
            <a:endParaRPr lang="en-US" dirty="0"/>
          </a:p>
        </p:txBody>
      </p:sp>
      <p:sp>
        <p:nvSpPr>
          <p:cNvPr id="36" name="Text Box 13">
            <a:extLst>
              <a:ext uri="{FF2B5EF4-FFF2-40B4-BE49-F238E27FC236}">
                <a16:creationId xmlns:a16="http://schemas.microsoft.com/office/drawing/2014/main" id="{34AC0140-4210-0A40-B47F-DD8256070B39}"/>
              </a:ext>
            </a:extLst>
          </p:cNvPr>
          <p:cNvSpPr txBox="1">
            <a:spLocks noChangeArrowheads="1"/>
          </p:cNvSpPr>
          <p:nvPr/>
        </p:nvSpPr>
        <p:spPr bwMode="auto">
          <a:xfrm>
            <a:off x="1892138" y="776458"/>
            <a:ext cx="2143287" cy="1433342"/>
          </a:xfrm>
          <a:prstGeom prst="rect">
            <a:avLst/>
          </a:prstGeom>
          <a:solidFill>
            <a:srgbClr val="FF7C00"/>
          </a:solidFill>
          <a:ln w="12700">
            <a:solidFill>
              <a:schemeClr val="tx1"/>
            </a:solidFill>
            <a:prstDash val="dashDot"/>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defRPr/>
            </a:pPr>
            <a:r>
              <a:rPr lang="en-US" sz="1200" dirty="0"/>
              <a:t>Services Viewpoint</a:t>
            </a:r>
          </a:p>
          <a:p>
            <a:pPr>
              <a:spcBef>
                <a:spcPts val="625"/>
              </a:spcBef>
              <a:buFont typeface="Times New Roman" charset="0"/>
              <a:buChar char="•"/>
              <a:defRPr/>
            </a:pPr>
            <a:r>
              <a:rPr lang="en-US" sz="1000" dirty="0"/>
              <a:t> Tabular views of functions, operations, and related standards</a:t>
            </a:r>
          </a:p>
          <a:p>
            <a:pPr>
              <a:spcBef>
                <a:spcPts val="625"/>
              </a:spcBef>
              <a:buFont typeface="Times New Roman" charset="0"/>
              <a:buChar char="•"/>
              <a:defRPr/>
            </a:pPr>
            <a:r>
              <a:rPr lang="en-US" sz="1000" dirty="0"/>
              <a:t> Support system Design &amp; Construction - realization</a:t>
            </a:r>
          </a:p>
          <a:p>
            <a:pPr>
              <a:spcBef>
                <a:spcPts val="625"/>
              </a:spcBef>
              <a:buFont typeface="Times New Roman" charset="0"/>
              <a:buChar char="•"/>
              <a:defRPr/>
            </a:pPr>
            <a:r>
              <a:rPr lang="en-US" sz="1000" dirty="0"/>
              <a:t> Correspondence to Protocol stacks and interface binding signature</a:t>
            </a:r>
          </a:p>
        </p:txBody>
      </p:sp>
      <p:sp>
        <p:nvSpPr>
          <p:cNvPr id="4" name="Rectangle 3">
            <a:extLst>
              <a:ext uri="{FF2B5EF4-FFF2-40B4-BE49-F238E27FC236}">
                <a16:creationId xmlns:a16="http://schemas.microsoft.com/office/drawing/2014/main" id="{9493FDEC-8C24-7947-A07F-D8B9FB0549AC}"/>
              </a:ext>
            </a:extLst>
          </p:cNvPr>
          <p:cNvSpPr/>
          <p:nvPr/>
        </p:nvSpPr>
        <p:spPr>
          <a:xfrm>
            <a:off x="4762298" y="2336073"/>
            <a:ext cx="2890836" cy="400110"/>
          </a:xfrm>
          <a:prstGeom prst="rect">
            <a:avLst/>
          </a:prstGeom>
        </p:spPr>
        <p:txBody>
          <a:bodyPr wrap="square">
            <a:spAutoFit/>
          </a:bodyPr>
          <a:lstStyle/>
          <a:p>
            <a:r>
              <a:rPr lang="en-US" sz="1000" dirty="0"/>
              <a:t>Functional allocation and distribution of functions and trade-offs (correspondence)</a:t>
            </a:r>
          </a:p>
        </p:txBody>
      </p:sp>
      <p:sp>
        <p:nvSpPr>
          <p:cNvPr id="38" name="Text Box 18">
            <a:extLst>
              <a:ext uri="{FF2B5EF4-FFF2-40B4-BE49-F238E27FC236}">
                <a16:creationId xmlns:a16="http://schemas.microsoft.com/office/drawing/2014/main" id="{5F70FD3B-4685-434B-AE9D-D6B81DB4FFBB}"/>
              </a:ext>
            </a:extLst>
          </p:cNvPr>
          <p:cNvSpPr txBox="1">
            <a:spLocks noChangeArrowheads="1"/>
          </p:cNvSpPr>
          <p:nvPr/>
        </p:nvSpPr>
        <p:spPr bwMode="auto">
          <a:xfrm>
            <a:off x="2314273" y="5410201"/>
            <a:ext cx="1090509"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39" name="Rectangle 6">
            <a:extLst>
              <a:ext uri="{FF2B5EF4-FFF2-40B4-BE49-F238E27FC236}">
                <a16:creationId xmlns:a16="http://schemas.microsoft.com/office/drawing/2014/main" id="{4C96CBC6-30E2-2043-A292-C78D79ADE3F8}"/>
              </a:ext>
            </a:extLst>
          </p:cNvPr>
          <p:cNvSpPr>
            <a:spLocks noChangeArrowheads="1"/>
          </p:cNvSpPr>
          <p:nvPr/>
        </p:nvSpPr>
        <p:spPr bwMode="auto">
          <a:xfrm>
            <a:off x="8127206" y="5000722"/>
            <a:ext cx="102394" cy="123921"/>
          </a:xfrm>
          <a:prstGeom prst="rect">
            <a:avLst/>
          </a:prstGeom>
          <a:solidFill>
            <a:srgbClr val="FF7C00"/>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0" name="Rectangle 6">
            <a:extLst>
              <a:ext uri="{FF2B5EF4-FFF2-40B4-BE49-F238E27FC236}">
                <a16:creationId xmlns:a16="http://schemas.microsoft.com/office/drawing/2014/main" id="{0D7E6B00-22A9-664B-B7E4-1B05A0D3EB8E}"/>
              </a:ext>
            </a:extLst>
          </p:cNvPr>
          <p:cNvSpPr>
            <a:spLocks noChangeArrowheads="1"/>
          </p:cNvSpPr>
          <p:nvPr/>
        </p:nvSpPr>
        <p:spPr bwMode="auto">
          <a:xfrm>
            <a:off x="8127206" y="5210080"/>
            <a:ext cx="102394" cy="123921"/>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1" name="Rectangle 6">
            <a:extLst>
              <a:ext uri="{FF2B5EF4-FFF2-40B4-BE49-F238E27FC236}">
                <a16:creationId xmlns:a16="http://schemas.microsoft.com/office/drawing/2014/main" id="{CEEF17F8-0D64-154D-8485-A686793931C1}"/>
              </a:ext>
            </a:extLst>
          </p:cNvPr>
          <p:cNvSpPr>
            <a:spLocks noChangeArrowheads="1"/>
          </p:cNvSpPr>
          <p:nvPr/>
        </p:nvSpPr>
        <p:spPr bwMode="auto">
          <a:xfrm>
            <a:off x="8127206" y="5438680"/>
            <a:ext cx="102394" cy="123921"/>
          </a:xfrm>
          <a:prstGeom prst="rect">
            <a:avLst/>
          </a:prstGeom>
          <a:noFill/>
          <a:ln w="9525"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3" name="Rectangle 2">
            <a:extLst>
              <a:ext uri="{FF2B5EF4-FFF2-40B4-BE49-F238E27FC236}">
                <a16:creationId xmlns:a16="http://schemas.microsoft.com/office/drawing/2014/main" id="{9111BD2A-7D2C-FF41-A916-9E957F82C921}"/>
              </a:ext>
            </a:extLst>
          </p:cNvPr>
          <p:cNvSpPr/>
          <p:nvPr/>
        </p:nvSpPr>
        <p:spPr>
          <a:xfrm>
            <a:off x="8316707" y="4950768"/>
            <a:ext cx="947695" cy="230832"/>
          </a:xfrm>
          <a:prstGeom prst="rect">
            <a:avLst/>
          </a:prstGeom>
        </p:spPr>
        <p:txBody>
          <a:bodyPr wrap="none">
            <a:spAutoFit/>
          </a:bodyPr>
          <a:lstStyle/>
          <a:p>
            <a:r>
              <a:rPr lang="en-US" sz="900" b="0" dirty="0"/>
              <a:t>New Viewpoint</a:t>
            </a:r>
          </a:p>
        </p:txBody>
      </p:sp>
      <p:sp>
        <p:nvSpPr>
          <p:cNvPr id="43" name="Rectangle 42">
            <a:extLst>
              <a:ext uri="{FF2B5EF4-FFF2-40B4-BE49-F238E27FC236}">
                <a16:creationId xmlns:a16="http://schemas.microsoft.com/office/drawing/2014/main" id="{8E4BFE98-77BE-444E-B339-FF4C1E96CDC0}"/>
              </a:ext>
            </a:extLst>
          </p:cNvPr>
          <p:cNvSpPr/>
          <p:nvPr/>
        </p:nvSpPr>
        <p:spPr>
          <a:xfrm>
            <a:off x="8316706" y="5156623"/>
            <a:ext cx="1184940" cy="230832"/>
          </a:xfrm>
          <a:prstGeom prst="rect">
            <a:avLst/>
          </a:prstGeom>
        </p:spPr>
        <p:txBody>
          <a:bodyPr wrap="none">
            <a:spAutoFit/>
          </a:bodyPr>
          <a:lstStyle/>
          <a:p>
            <a:r>
              <a:rPr lang="en-US" sz="900" b="0" dirty="0"/>
              <a:t>Modified Viewpoint</a:t>
            </a:r>
          </a:p>
        </p:txBody>
      </p:sp>
      <p:sp>
        <p:nvSpPr>
          <p:cNvPr id="44" name="Rectangle 43">
            <a:extLst>
              <a:ext uri="{FF2B5EF4-FFF2-40B4-BE49-F238E27FC236}">
                <a16:creationId xmlns:a16="http://schemas.microsoft.com/office/drawing/2014/main" id="{F56A02C9-3B89-5A4E-977C-D635E1E6EC35}"/>
              </a:ext>
            </a:extLst>
          </p:cNvPr>
          <p:cNvSpPr/>
          <p:nvPr/>
        </p:nvSpPr>
        <p:spPr>
          <a:xfrm>
            <a:off x="8316706" y="5370777"/>
            <a:ext cx="1332416" cy="230832"/>
          </a:xfrm>
          <a:prstGeom prst="rect">
            <a:avLst/>
          </a:prstGeom>
        </p:spPr>
        <p:txBody>
          <a:bodyPr wrap="none">
            <a:spAutoFit/>
          </a:bodyPr>
          <a:lstStyle/>
          <a:p>
            <a:r>
              <a:rPr lang="en-US" sz="900" b="0" dirty="0"/>
              <a:t>De-selected Viewpoint</a:t>
            </a:r>
          </a:p>
        </p:txBody>
      </p:sp>
    </p:spTree>
    <p:extLst>
      <p:ext uri="{BB962C8B-B14F-4D97-AF65-F5344CB8AC3E}">
        <p14:creationId xmlns:p14="http://schemas.microsoft.com/office/powerpoint/2010/main" val="428755781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additive="repl">
                                        <p:cTn id="6" dur="1" fill="hold">
                                          <p:stCondLst>
                                            <p:cond delay="0"/>
                                          </p:stCondLst>
                                        </p:cTn>
                                        <p:tgtEl>
                                          <p:spTgt spid="11276"/>
                                        </p:tgtEl>
                                        <p:attrNameLst>
                                          <p:attrName>style.visibility</p:attrName>
                                        </p:attrNameLst>
                                      </p:cBhvr>
                                      <p:to>
                                        <p:strVal val="visible"/>
                                      </p:to>
                                    </p:set>
                                    <p:anim calcmode="lin" valueType="num">
                                      <p:cBhvr>
                                        <p:cTn id="7" dur="500" fill="hold"/>
                                        <p:tgtEl>
                                          <p:spTgt spid="11276"/>
                                        </p:tgtEl>
                                        <p:attrNameLst>
                                          <p:attrName>ppt_x</p:attrName>
                                        </p:attrNameLst>
                                      </p:cBhvr>
                                      <p:tavLst>
                                        <p:tav tm="100000">
                                          <p:val>
                                            <p:strVal val="#ppt_x"/>
                                          </p:val>
                                        </p:tav>
                                        <p:tav>
                                          <p:val>
                                            <p:strVal val="#ppt_x"/>
                                          </p:val>
                                        </p:tav>
                                      </p:tavLst>
                                    </p:anim>
                                    <p:anim calcmode="lin" valueType="num">
                                      <p:cBhvr>
                                        <p:cTn id="8" dur="500" fill="hold"/>
                                        <p:tgtEl>
                                          <p:spTgt spid="11276"/>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1277"/>
                                        </p:tgtEl>
                                        <p:attrNameLst>
                                          <p:attrName>style.visibility</p:attrName>
                                        </p:attrNameLst>
                                      </p:cBhvr>
                                      <p:to>
                                        <p:strVal val="visible"/>
                                      </p:to>
                                    </p:set>
                                    <p:anim calcmode="lin" valueType="num">
                                      <p:cBhvr>
                                        <p:cTn id="11" dur="500" fill="hold"/>
                                        <p:tgtEl>
                                          <p:spTgt spid="11277"/>
                                        </p:tgtEl>
                                        <p:attrNameLst>
                                          <p:attrName>ppt_x</p:attrName>
                                        </p:attrNameLst>
                                      </p:cBhvr>
                                      <p:tavLst>
                                        <p:tav tm="100000">
                                          <p:val>
                                            <p:strVal val="#ppt_x"/>
                                          </p:val>
                                        </p:tav>
                                        <p:tav>
                                          <p:val>
                                            <p:strVal val="#ppt_x"/>
                                          </p:val>
                                        </p:tav>
                                      </p:tavLst>
                                    </p:anim>
                                    <p:anim calcmode="lin" valueType="num">
                                      <p:cBhvr>
                                        <p:cTn id="12" dur="500" fill="hold"/>
                                        <p:tgtEl>
                                          <p:spTgt spid="11277"/>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1280"/>
                                        </p:tgtEl>
                                        <p:attrNameLst>
                                          <p:attrName>style.visibility</p:attrName>
                                        </p:attrNameLst>
                                      </p:cBhvr>
                                      <p:to>
                                        <p:strVal val="visible"/>
                                      </p:to>
                                    </p:set>
                                    <p:anim calcmode="lin" valueType="num">
                                      <p:cBhvr>
                                        <p:cTn id="15" dur="500" fill="hold"/>
                                        <p:tgtEl>
                                          <p:spTgt spid="11280"/>
                                        </p:tgtEl>
                                        <p:attrNameLst>
                                          <p:attrName>ppt_x</p:attrName>
                                        </p:attrNameLst>
                                      </p:cBhvr>
                                      <p:tavLst>
                                        <p:tav tm="100000">
                                          <p:val>
                                            <p:strVal val="#ppt_x"/>
                                          </p:val>
                                        </p:tav>
                                        <p:tav>
                                          <p:val>
                                            <p:strVal val="#ppt_x"/>
                                          </p:val>
                                        </p:tav>
                                      </p:tavLst>
                                    </p:anim>
                                    <p:anim calcmode="lin" valueType="num">
                                      <p:cBhvr>
                                        <p:cTn id="16" dur="500" fill="hold"/>
                                        <p:tgtEl>
                                          <p:spTgt spid="11280"/>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11282"/>
                                        </p:tgtEl>
                                        <p:attrNameLst>
                                          <p:attrName>style.visibility</p:attrName>
                                        </p:attrNameLst>
                                      </p:cBhvr>
                                      <p:to>
                                        <p:strVal val="visible"/>
                                      </p:to>
                                    </p:set>
                                    <p:anim calcmode="lin" valueType="num">
                                      <p:cBhvr>
                                        <p:cTn id="19" dur="500" fill="hold"/>
                                        <p:tgtEl>
                                          <p:spTgt spid="11282"/>
                                        </p:tgtEl>
                                        <p:attrNameLst>
                                          <p:attrName>ppt_x</p:attrName>
                                        </p:attrNameLst>
                                      </p:cBhvr>
                                      <p:tavLst>
                                        <p:tav tm="100000">
                                          <p:val>
                                            <p:strVal val="#ppt_x"/>
                                          </p:val>
                                        </p:tav>
                                        <p:tav>
                                          <p:val>
                                            <p:strVal val="#ppt_x"/>
                                          </p:val>
                                        </p:tav>
                                      </p:tavLst>
                                    </p:anim>
                                    <p:anim calcmode="lin" valueType="num">
                                      <p:cBhvr>
                                        <p:cTn id="20" dur="500" fill="hold"/>
                                        <p:tgtEl>
                                          <p:spTgt spid="11282"/>
                                        </p:tgtEl>
                                        <p:attrNameLst>
                                          <p:attrName>ppt_y</p:attrName>
                                        </p:attrNameLst>
                                      </p:cBhvr>
                                      <p:tavLst>
                                        <p:tav tm="100000">
                                          <p:val>
                                            <p:strVal val="1+#ppt_h/2"/>
                                          </p:val>
                                        </p:tav>
                                        <p:tav>
                                          <p:val>
                                            <p:strVal val="#ppt_y"/>
                                          </p:val>
                                        </p:tav>
                                      </p:tavLst>
                                    </p:anim>
                                  </p:childTnLst>
                                </p:cTn>
                              </p:par>
                              <p:par>
                                <p:cTn id="21" presetID="2" presetClass="entr" presetSubtype="4" fill="hold" grpId="0" nodeType="withEffect">
                                  <p:stCondLst>
                                    <p:cond delay="0"/>
                                  </p:stCondLst>
                                  <p:childTnLst>
                                    <p:set>
                                      <p:cBhvr additive="repl">
                                        <p:cTn id="22" dur="1" fill="hold">
                                          <p:stCondLst>
                                            <p:cond delay="0"/>
                                          </p:stCondLst>
                                        </p:cTn>
                                        <p:tgtEl>
                                          <p:spTgt spid="11270"/>
                                        </p:tgtEl>
                                        <p:attrNameLst>
                                          <p:attrName>style.visibility</p:attrName>
                                        </p:attrNameLst>
                                      </p:cBhvr>
                                      <p:to>
                                        <p:strVal val="visible"/>
                                      </p:to>
                                    </p:set>
                                    <p:anim calcmode="lin" valueType="num">
                                      <p:cBhvr>
                                        <p:cTn id="23" dur="500" fill="hold"/>
                                        <p:tgtEl>
                                          <p:spTgt spid="11270"/>
                                        </p:tgtEl>
                                        <p:attrNameLst>
                                          <p:attrName>ppt_x</p:attrName>
                                        </p:attrNameLst>
                                      </p:cBhvr>
                                      <p:tavLst>
                                        <p:tav tm="100000">
                                          <p:val>
                                            <p:strVal val="#ppt_x"/>
                                          </p:val>
                                        </p:tav>
                                        <p:tav>
                                          <p:val>
                                            <p:strVal val="#ppt_x"/>
                                          </p:val>
                                        </p:tav>
                                      </p:tavLst>
                                    </p:anim>
                                    <p:anim calcmode="lin" valueType="num">
                                      <p:cBhvr>
                                        <p:cTn id="24" dur="500" fill="hold"/>
                                        <p:tgtEl>
                                          <p:spTgt spid="11270"/>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ppt_x</p:attrName>
                                        </p:attrNameLst>
                                      </p:cBhvr>
                                      <p:tavLst>
                                        <p:tav tm="100000">
                                          <p:val>
                                            <p:strVal val="#ppt_x"/>
                                          </p:val>
                                        </p:tav>
                                        <p:tav>
                                          <p:val>
                                            <p:strVal val="#ppt_x"/>
                                          </p:val>
                                        </p:tav>
                                      </p:tavLst>
                                    </p:anim>
                                    <p:anim calcmode="lin" valueType="num">
                                      <p:cBhvr>
                                        <p:cTn id="28" dur="500" fill="hold"/>
                                        <p:tgtEl>
                                          <p:spTgt spid="11271"/>
                                        </p:tgtEl>
                                        <p:attrNameLst>
                                          <p:attrName>ppt_y</p:attrName>
                                        </p:attrNameLst>
                                      </p:cBhvr>
                                      <p:tavLst>
                                        <p:tav tm="100000">
                                          <p:val>
                                            <p:strVal val="1+#ppt_h/2"/>
                                          </p:val>
                                        </p:tav>
                                        <p:tav>
                                          <p:val>
                                            <p:strVal val="#ppt_y"/>
                                          </p:val>
                                        </p:tav>
                                      </p:tavLst>
                                    </p:anim>
                                  </p:childTnLst>
                                </p:cTn>
                              </p:par>
                              <p:par>
                                <p:cTn id="29" presetID="2" presetClass="entr" presetSubtype="4" fill="hold" grpId="0" nodeType="withEffect">
                                  <p:stCondLst>
                                    <p:cond delay="0"/>
                                  </p:stCondLst>
                                  <p:childTnLst>
                                    <p:set>
                                      <p:cBhvr additive="repl">
                                        <p:cTn id="30" dur="1" fill="hold">
                                          <p:stCondLst>
                                            <p:cond delay="0"/>
                                          </p:stCondLst>
                                        </p:cTn>
                                        <p:tgtEl>
                                          <p:spTgt spid="11274"/>
                                        </p:tgtEl>
                                        <p:attrNameLst>
                                          <p:attrName>style.visibility</p:attrName>
                                        </p:attrNameLst>
                                      </p:cBhvr>
                                      <p:to>
                                        <p:strVal val="visible"/>
                                      </p:to>
                                    </p:set>
                                    <p:anim calcmode="lin" valueType="num">
                                      <p:cBhvr>
                                        <p:cTn id="31" dur="500" fill="hold"/>
                                        <p:tgtEl>
                                          <p:spTgt spid="11274"/>
                                        </p:tgtEl>
                                        <p:attrNameLst>
                                          <p:attrName>ppt_x</p:attrName>
                                        </p:attrNameLst>
                                      </p:cBhvr>
                                      <p:tavLst>
                                        <p:tav tm="100000">
                                          <p:val>
                                            <p:strVal val="#ppt_x"/>
                                          </p:val>
                                        </p:tav>
                                        <p:tav>
                                          <p:val>
                                            <p:strVal val="#ppt_x"/>
                                          </p:val>
                                        </p:tav>
                                      </p:tavLst>
                                    </p:anim>
                                    <p:anim calcmode="lin" valueType="num">
                                      <p:cBhvr>
                                        <p:cTn id="32" dur="500" fill="hold"/>
                                        <p:tgtEl>
                                          <p:spTgt spid="11274"/>
                                        </p:tgtEl>
                                        <p:attrNameLst>
                                          <p:attrName>ppt_y</p:attrName>
                                        </p:attrNameLst>
                                      </p:cBhvr>
                                      <p:tavLst>
                                        <p:tav tm="100000">
                                          <p:val>
                                            <p:strVal val="1+#ppt_h/2"/>
                                          </p:val>
                                        </p:tav>
                                        <p:tav>
                                          <p:val>
                                            <p:strVal val="#ppt_y"/>
                                          </p:val>
                                        </p:tav>
                                      </p:tavLst>
                                    </p:anim>
                                  </p:childTnLst>
                                </p:cTn>
                              </p:par>
                              <p:par>
                                <p:cTn id="33" presetID="2" presetClass="entr" presetSubtype="4" fill="hold" nodeType="withEffect">
                                  <p:stCondLst>
                                    <p:cond delay="0"/>
                                  </p:stCondLst>
                                  <p:childTnLst>
                                    <p:set>
                                      <p:cBhvr additive="repl">
                                        <p:cTn id="34" dur="1" fill="hold">
                                          <p:stCondLst>
                                            <p:cond delay="0"/>
                                          </p:stCondLst>
                                        </p:cTn>
                                        <p:tgtEl>
                                          <p:spTgt spid="11275"/>
                                        </p:tgtEl>
                                        <p:attrNameLst>
                                          <p:attrName>style.visibility</p:attrName>
                                        </p:attrNameLst>
                                      </p:cBhvr>
                                      <p:to>
                                        <p:strVal val="visible"/>
                                      </p:to>
                                    </p:set>
                                    <p:anim calcmode="lin" valueType="num">
                                      <p:cBhvr>
                                        <p:cTn id="35" dur="500" fill="hold"/>
                                        <p:tgtEl>
                                          <p:spTgt spid="11275"/>
                                        </p:tgtEl>
                                        <p:attrNameLst>
                                          <p:attrName>ppt_x</p:attrName>
                                        </p:attrNameLst>
                                      </p:cBhvr>
                                      <p:tavLst>
                                        <p:tav tm="100000">
                                          <p:val>
                                            <p:strVal val="#ppt_x"/>
                                          </p:val>
                                        </p:tav>
                                        <p:tav>
                                          <p:val>
                                            <p:strVal val="#ppt_x"/>
                                          </p:val>
                                        </p:tav>
                                      </p:tavLst>
                                    </p:anim>
                                    <p:anim calcmode="lin" valueType="num">
                                      <p:cBhvr>
                                        <p:cTn id="36" dur="500" fill="hold"/>
                                        <p:tgtEl>
                                          <p:spTgt spid="11275"/>
                                        </p:tgtEl>
                                        <p:attrNameLst>
                                          <p:attrName>ppt_y</p:attrName>
                                        </p:attrNameLst>
                                      </p:cBhvr>
                                      <p:tavLst>
                                        <p:tav tm="100000">
                                          <p:val>
                                            <p:strVal val="1+#ppt_h/2"/>
                                          </p:val>
                                        </p:tav>
                                        <p:tav>
                                          <p:val>
                                            <p:strVal val="#ppt_y"/>
                                          </p:val>
                                        </p:tav>
                                      </p:tavLst>
                                    </p:anim>
                                  </p:childTnLst>
                                </p:cTn>
                              </p:par>
                              <p:par>
                                <p:cTn id="37" presetID="2" presetClass="entr" presetSubtype="4" fill="hold" nodeType="withEffect">
                                  <p:stCondLst>
                                    <p:cond delay="0"/>
                                  </p:stCondLst>
                                  <p:childTnLst>
                                    <p:set>
                                      <p:cBhvr additive="repl">
                                        <p:cTn id="38" dur="1" fill="hold">
                                          <p:stCondLst>
                                            <p:cond delay="0"/>
                                          </p:stCondLst>
                                        </p:cTn>
                                        <p:tgtEl>
                                          <p:spTgt spid="11294"/>
                                        </p:tgtEl>
                                        <p:attrNameLst>
                                          <p:attrName>style.visibility</p:attrName>
                                        </p:attrNameLst>
                                      </p:cBhvr>
                                      <p:to>
                                        <p:strVal val="visible"/>
                                      </p:to>
                                    </p:set>
                                    <p:anim calcmode="lin" valueType="num">
                                      <p:cBhvr>
                                        <p:cTn id="39" dur="500" fill="hold"/>
                                        <p:tgtEl>
                                          <p:spTgt spid="11294"/>
                                        </p:tgtEl>
                                        <p:attrNameLst>
                                          <p:attrName>ppt_x</p:attrName>
                                        </p:attrNameLst>
                                      </p:cBhvr>
                                      <p:tavLst>
                                        <p:tav tm="100000">
                                          <p:val>
                                            <p:strVal val="#ppt_x"/>
                                          </p:val>
                                        </p:tav>
                                        <p:tav>
                                          <p:val>
                                            <p:strVal val="#ppt_x"/>
                                          </p:val>
                                        </p:tav>
                                      </p:tavLst>
                                    </p:anim>
                                    <p:anim calcmode="lin" valueType="num">
                                      <p:cBhvr>
                                        <p:cTn id="40" dur="500" fill="hold"/>
                                        <p:tgtEl>
                                          <p:spTgt spid="11294"/>
                                        </p:tgtEl>
                                        <p:attrNameLst>
                                          <p:attrName>ppt_y</p:attrName>
                                        </p:attrNameLst>
                                      </p:cBhvr>
                                      <p:tavLst>
                                        <p:tav tm="100000">
                                          <p:val>
                                            <p:strVal val="1+#ppt_h/2"/>
                                          </p:val>
                                        </p:tav>
                                        <p:tav>
                                          <p:val>
                                            <p:strVal val="#ppt_y"/>
                                          </p:val>
                                        </p:tav>
                                      </p:tavLst>
                                    </p:anim>
                                  </p:childTnLst>
                                </p:cTn>
                              </p:par>
                              <p:par>
                                <p:cTn id="41" presetID="2" presetClass="entr" presetSubtype="4" fill="hold" nodeType="withEffect">
                                  <p:stCondLst>
                                    <p:cond delay="0"/>
                                  </p:stCondLst>
                                  <p:childTnLst>
                                    <p:set>
                                      <p:cBhvr additive="repl">
                                        <p:cTn id="42" dur="1" fill="hold">
                                          <p:stCondLst>
                                            <p:cond delay="0"/>
                                          </p:stCondLst>
                                        </p:cTn>
                                        <p:tgtEl>
                                          <p:spTgt spid="11295"/>
                                        </p:tgtEl>
                                        <p:attrNameLst>
                                          <p:attrName>style.visibility</p:attrName>
                                        </p:attrNameLst>
                                      </p:cBhvr>
                                      <p:to>
                                        <p:strVal val="visible"/>
                                      </p:to>
                                    </p:set>
                                    <p:anim calcmode="lin" valueType="num">
                                      <p:cBhvr>
                                        <p:cTn id="43" dur="500" fill="hold"/>
                                        <p:tgtEl>
                                          <p:spTgt spid="11295"/>
                                        </p:tgtEl>
                                        <p:attrNameLst>
                                          <p:attrName>ppt_x</p:attrName>
                                        </p:attrNameLst>
                                      </p:cBhvr>
                                      <p:tavLst>
                                        <p:tav tm="100000">
                                          <p:val>
                                            <p:strVal val="#ppt_x"/>
                                          </p:val>
                                        </p:tav>
                                        <p:tav>
                                          <p:val>
                                            <p:strVal val="#ppt_x"/>
                                          </p:val>
                                        </p:tav>
                                      </p:tavLst>
                                    </p:anim>
                                    <p:anim calcmode="lin" valueType="num">
                                      <p:cBhvr>
                                        <p:cTn id="44" dur="500" fill="hold"/>
                                        <p:tgtEl>
                                          <p:spTgt spid="11295"/>
                                        </p:tgtEl>
                                        <p:attrNameLst>
                                          <p:attrName>ppt_y</p:attrName>
                                        </p:attrNameLst>
                                      </p:cBhvr>
                                      <p:tavLst>
                                        <p:tav tm="100000">
                                          <p:val>
                                            <p:strVal val="1+#ppt_h/2"/>
                                          </p:val>
                                        </p:tav>
                                        <p:tav>
                                          <p:val>
                                            <p:strVal val="#ppt_y"/>
                                          </p:val>
                                        </p:tav>
                                      </p:tavLst>
                                    </p:anim>
                                  </p:childTnLst>
                                </p:cTn>
                              </p:par>
                              <p:par>
                                <p:cTn id="45" presetID="2" presetClass="entr" presetSubtype="4" fill="hold" grpId="0" nodeType="withEffect">
                                  <p:stCondLst>
                                    <p:cond delay="0"/>
                                  </p:stCondLst>
                                  <p:childTnLst>
                                    <p:set>
                                      <p:cBhvr additive="repl">
                                        <p:cTn id="46" dur="1" fill="hold">
                                          <p:stCondLst>
                                            <p:cond delay="0"/>
                                          </p:stCondLst>
                                        </p:cTn>
                                        <p:tgtEl>
                                          <p:spTgt spid="11296"/>
                                        </p:tgtEl>
                                        <p:attrNameLst>
                                          <p:attrName>style.visibility</p:attrName>
                                        </p:attrNameLst>
                                      </p:cBhvr>
                                      <p:to>
                                        <p:strVal val="visible"/>
                                      </p:to>
                                    </p:set>
                                    <p:anim calcmode="lin" valueType="num">
                                      <p:cBhvr>
                                        <p:cTn id="47" dur="500" fill="hold"/>
                                        <p:tgtEl>
                                          <p:spTgt spid="11296"/>
                                        </p:tgtEl>
                                        <p:attrNameLst>
                                          <p:attrName>ppt_x</p:attrName>
                                        </p:attrNameLst>
                                      </p:cBhvr>
                                      <p:tavLst>
                                        <p:tav tm="100000">
                                          <p:val>
                                            <p:strVal val="#ppt_x"/>
                                          </p:val>
                                        </p:tav>
                                        <p:tav>
                                          <p:val>
                                            <p:strVal val="#ppt_x"/>
                                          </p:val>
                                        </p:tav>
                                      </p:tavLst>
                                    </p:anim>
                                    <p:anim calcmode="lin" valueType="num">
                                      <p:cBhvr>
                                        <p:cTn id="48" dur="500" fill="hold"/>
                                        <p:tgtEl>
                                          <p:spTgt spid="11296"/>
                                        </p:tgtEl>
                                        <p:attrNameLst>
                                          <p:attrName>ppt_y</p:attrName>
                                        </p:attrNameLst>
                                      </p:cBhvr>
                                      <p:tavLst>
                                        <p:tav tm="100000">
                                          <p:val>
                                            <p:strVal val="1+#ppt_h/2"/>
                                          </p:val>
                                        </p:tav>
                                        <p:tav>
                                          <p:val>
                                            <p:strVal val="#ppt_y"/>
                                          </p:val>
                                        </p:tav>
                                      </p:tavLst>
                                    </p:anim>
                                  </p:childTnLst>
                                </p:cTn>
                              </p:par>
                              <p:par>
                                <p:cTn id="49" presetID="2" presetClass="entr" presetSubtype="4" fill="hold" nodeType="withEffect">
                                  <p:stCondLst>
                                    <p:cond delay="0"/>
                                  </p:stCondLst>
                                  <p:childTnLst>
                                    <p:set>
                                      <p:cBhvr additive="repl">
                                        <p:cTn id="50" dur="1" fill="hold">
                                          <p:stCondLst>
                                            <p:cond delay="0"/>
                                          </p:stCondLst>
                                        </p:cTn>
                                        <p:tgtEl>
                                          <p:spTgt spid="11297"/>
                                        </p:tgtEl>
                                        <p:attrNameLst>
                                          <p:attrName>style.visibility</p:attrName>
                                        </p:attrNameLst>
                                      </p:cBhvr>
                                      <p:to>
                                        <p:strVal val="visible"/>
                                      </p:to>
                                    </p:set>
                                    <p:anim calcmode="lin" valueType="num">
                                      <p:cBhvr>
                                        <p:cTn id="51" dur="500" fill="hold"/>
                                        <p:tgtEl>
                                          <p:spTgt spid="11297"/>
                                        </p:tgtEl>
                                        <p:attrNameLst>
                                          <p:attrName>ppt_x</p:attrName>
                                        </p:attrNameLst>
                                      </p:cBhvr>
                                      <p:tavLst>
                                        <p:tav tm="100000">
                                          <p:val>
                                            <p:strVal val="#ppt_x"/>
                                          </p:val>
                                        </p:tav>
                                        <p:tav>
                                          <p:val>
                                            <p:strVal val="#ppt_x"/>
                                          </p:val>
                                        </p:tav>
                                      </p:tavLst>
                                    </p:anim>
                                    <p:anim calcmode="lin" valueType="num">
                                      <p:cBhvr>
                                        <p:cTn id="52" dur="500" fill="hold"/>
                                        <p:tgtEl>
                                          <p:spTgt spid="11297"/>
                                        </p:tgtEl>
                                        <p:attrNameLst>
                                          <p:attrName>ppt_y</p:attrName>
                                        </p:attrNameLst>
                                      </p:cBhvr>
                                      <p:tavLst>
                                        <p:tav tm="100000">
                                          <p:val>
                                            <p:strVal val="1+#ppt_h/2"/>
                                          </p:val>
                                        </p:tav>
                                        <p:tav>
                                          <p:val>
                                            <p:strVal val="#ppt_y"/>
                                          </p:val>
                                        </p:tav>
                                      </p:tavLst>
                                    </p:anim>
                                  </p:childTnLst>
                                </p:cTn>
                              </p:par>
                              <p:par>
                                <p:cTn id="53" presetID="2" presetClass="entr" presetSubtype="4" fill="hold" nodeType="withEffect">
                                  <p:stCondLst>
                                    <p:cond delay="0"/>
                                  </p:stCondLst>
                                  <p:childTnLst>
                                    <p:set>
                                      <p:cBhvr additive="repl">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ppt_x</p:attrName>
                                        </p:attrNameLst>
                                      </p:cBhvr>
                                      <p:tavLst>
                                        <p:tav tm="100000">
                                          <p:val>
                                            <p:strVal val="#ppt_x"/>
                                          </p:val>
                                        </p:tav>
                                        <p:tav>
                                          <p:val>
                                            <p:strVal val="#ppt_x"/>
                                          </p:val>
                                        </p:tav>
                                      </p:tavLst>
                                    </p:anim>
                                    <p:anim calcmode="lin" valueType="num">
                                      <p:cBhvr>
                                        <p:cTn id="56" dur="500" fill="hold"/>
                                        <p:tgtEl>
                                          <p:spTgt spid="36"/>
                                        </p:tgtEl>
                                        <p:attrNameLst>
                                          <p:attrName>ppt_y</p:attrName>
                                        </p:attrNameLst>
                                      </p:cBhvr>
                                      <p:tavLst>
                                        <p:tav tm="100000">
                                          <p:val>
                                            <p:strVal val="1+#ppt_h/2"/>
                                          </p:val>
                                        </p:tav>
                                        <p:tav>
                                          <p:val>
                                            <p:strVal val="#ppt_y"/>
                                          </p:val>
                                        </p:tav>
                                      </p:tavLst>
                                    </p:anim>
                                  </p:childTnLst>
                                </p:cTn>
                              </p:par>
                              <p:par>
                                <p:cTn id="57" presetID="2" presetClass="entr" presetSubtype="4" fill="hold" nodeType="withEffect">
                                  <p:stCondLst>
                                    <p:cond delay="0"/>
                                  </p:stCondLst>
                                  <p:childTnLst>
                                    <p:set>
                                      <p:cBhvr additive="repl">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ppt_x</p:attrName>
                                        </p:attrNameLst>
                                      </p:cBhvr>
                                      <p:tavLst>
                                        <p:tav tm="100000">
                                          <p:val>
                                            <p:strVal val="#ppt_x"/>
                                          </p:val>
                                        </p:tav>
                                        <p:tav>
                                          <p:val>
                                            <p:strVal val="#ppt_x"/>
                                          </p:val>
                                        </p:tav>
                                      </p:tavLst>
                                    </p:anim>
                                    <p:anim calcmode="lin" valueType="num">
                                      <p:cBhvr>
                                        <p:cTn id="60" dur="500" fill="hold"/>
                                        <p:tgtEl>
                                          <p:spTgt spid="38"/>
                                        </p:tgtEl>
                                        <p:attrNameLst>
                                          <p:attrName>ppt_y</p:attrName>
                                        </p:attrNameLst>
                                      </p:cBhvr>
                                      <p:tavLst>
                                        <p:tav tm="100000">
                                          <p:val>
                                            <p:strVal val="1+#ppt_h/2"/>
                                          </p:val>
                                        </p:tav>
                                        <p:tav>
                                          <p:val>
                                            <p:strVal val="#ppt_y"/>
                                          </p:val>
                                        </p:tav>
                                      </p:tavLst>
                                    </p:anim>
                                  </p:childTnLst>
                                </p:cTn>
                              </p:par>
                              <p:par>
                                <p:cTn id="61" presetID="2" presetClass="entr" presetSubtype="4" fill="hold" grpId="0" nodeType="withEffect">
                                  <p:stCondLst>
                                    <p:cond delay="0"/>
                                  </p:stCondLst>
                                  <p:childTnLst>
                                    <p:set>
                                      <p:cBhvr additive="repl">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ppt_x</p:attrName>
                                        </p:attrNameLst>
                                      </p:cBhvr>
                                      <p:tavLst>
                                        <p:tav tm="100000">
                                          <p:val>
                                            <p:strVal val="#ppt_x"/>
                                          </p:val>
                                        </p:tav>
                                        <p:tav>
                                          <p:val>
                                            <p:strVal val="#ppt_x"/>
                                          </p:val>
                                        </p:tav>
                                      </p:tavLst>
                                    </p:anim>
                                    <p:anim calcmode="lin" valueType="num">
                                      <p:cBhvr>
                                        <p:cTn id="64" dur="500" fill="hold"/>
                                        <p:tgtEl>
                                          <p:spTgt spid="39"/>
                                        </p:tgtEl>
                                        <p:attrNameLst>
                                          <p:attrName>ppt_y</p:attrName>
                                        </p:attrNameLst>
                                      </p:cBhvr>
                                      <p:tavLst>
                                        <p:tav tm="100000">
                                          <p:val>
                                            <p:strVal val="1+#ppt_h/2"/>
                                          </p:val>
                                        </p:tav>
                                        <p:tav>
                                          <p:val>
                                            <p:strVal val="#ppt_y"/>
                                          </p:val>
                                        </p:tav>
                                      </p:tavLst>
                                    </p:anim>
                                  </p:childTnLst>
                                </p:cTn>
                              </p:par>
                              <p:par>
                                <p:cTn id="65" presetID="2" presetClass="entr" presetSubtype="4" fill="hold" grpId="0" nodeType="withEffect">
                                  <p:stCondLst>
                                    <p:cond delay="0"/>
                                  </p:stCondLst>
                                  <p:childTnLst>
                                    <p:set>
                                      <p:cBhvr additive="repl">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ppt_x</p:attrName>
                                        </p:attrNameLst>
                                      </p:cBhvr>
                                      <p:tavLst>
                                        <p:tav tm="100000">
                                          <p:val>
                                            <p:strVal val="#ppt_x"/>
                                          </p:val>
                                        </p:tav>
                                        <p:tav>
                                          <p:val>
                                            <p:strVal val="#ppt_x"/>
                                          </p:val>
                                        </p:tav>
                                      </p:tavLst>
                                    </p:anim>
                                    <p:anim calcmode="lin" valueType="num">
                                      <p:cBhvr>
                                        <p:cTn id="68" dur="500" fill="hold"/>
                                        <p:tgtEl>
                                          <p:spTgt spid="40"/>
                                        </p:tgtEl>
                                        <p:attrNameLst>
                                          <p:attrName>ppt_y</p:attrName>
                                        </p:attrNameLst>
                                      </p:cBhvr>
                                      <p:tavLst>
                                        <p:tav tm="100000">
                                          <p:val>
                                            <p:strVal val="1+#ppt_h/2"/>
                                          </p:val>
                                        </p:tav>
                                        <p:tav>
                                          <p:val>
                                            <p:strVal val="#ppt_y"/>
                                          </p:val>
                                        </p:tav>
                                      </p:tavLst>
                                    </p:anim>
                                  </p:childTnLst>
                                </p:cTn>
                              </p:par>
                              <p:par>
                                <p:cTn id="69" presetID="2" presetClass="entr" presetSubtype="4" fill="hold" grpId="0" nodeType="withEffect">
                                  <p:stCondLst>
                                    <p:cond delay="0"/>
                                  </p:stCondLst>
                                  <p:childTnLst>
                                    <p:set>
                                      <p:cBhvr additive="repl">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ppt_x</p:attrName>
                                        </p:attrNameLst>
                                      </p:cBhvr>
                                      <p:tavLst>
                                        <p:tav tm="100000">
                                          <p:val>
                                            <p:strVal val="#ppt_x"/>
                                          </p:val>
                                        </p:tav>
                                        <p:tav>
                                          <p:val>
                                            <p:strVal val="#ppt_x"/>
                                          </p:val>
                                        </p:tav>
                                      </p:tavLst>
                                    </p:anim>
                                    <p:anim calcmode="lin" valueType="num">
                                      <p:cBhvr>
                                        <p:cTn id="72" dur="500" fill="hold"/>
                                        <p:tgtEl>
                                          <p:spTgt spid="4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4" grpId="0" animBg="1"/>
      <p:bldP spid="11276" grpId="0" animBg="1"/>
      <p:bldP spid="11296" grpId="0" animBg="1"/>
      <p:bldP spid="39"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2590800" y="56357"/>
            <a:ext cx="7315200" cy="1143000"/>
          </a:xfrm>
        </p:spPr>
        <p:txBody>
          <a:bodyPr/>
          <a:lstStyle/>
          <a:p>
            <a:r>
              <a:rPr lang="en-US" sz="2000" dirty="0"/>
              <a:t>Meta-models: relationships between UML, ISO 42010, RASDS meta-models, and user models</a:t>
            </a:r>
          </a:p>
        </p:txBody>
      </p:sp>
      <p:sp>
        <p:nvSpPr>
          <p:cNvPr id="4" name="Date Placeholder 3">
            <a:extLst>
              <a:ext uri="{FF2B5EF4-FFF2-40B4-BE49-F238E27FC236}">
                <a16:creationId xmlns:a16="http://schemas.microsoft.com/office/drawing/2014/main" id="{CEAC7C4C-288A-574A-97F5-B3F375974213}"/>
              </a:ext>
            </a:extLst>
          </p:cNvPr>
          <p:cNvSpPr>
            <a:spLocks noGrp="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r>
              <a:rPr lang="en-US"/>
              <a:t>8 November 2021</a:t>
            </a:r>
            <a:endParaRPr lang="en-US" dirty="0"/>
          </a:p>
        </p:txBody>
      </p:sp>
      <p:pic>
        <p:nvPicPr>
          <p:cNvPr id="16" name="Content Placeholder 15">
            <a:extLst>
              <a:ext uri="{FF2B5EF4-FFF2-40B4-BE49-F238E27FC236}">
                <a16:creationId xmlns:a16="http://schemas.microsoft.com/office/drawing/2014/main" id="{738B1F93-D7C9-C54A-80B4-15361C2E2BF0}"/>
              </a:ext>
            </a:extLst>
          </p:cNvPr>
          <p:cNvPicPr>
            <a:picLocks noGrp="1" noChangeAspect="1"/>
          </p:cNvPicPr>
          <p:nvPr>
            <p:ph idx="1"/>
          </p:nvPr>
        </p:nvPicPr>
        <p:blipFill rotWithShape="1">
          <a:blip r:embed="rId2"/>
          <a:srcRect l="17356" t="18107" r="16519" b="14536"/>
          <a:stretch/>
        </p:blipFill>
        <p:spPr>
          <a:xfrm>
            <a:off x="2057400" y="914401"/>
            <a:ext cx="6096000" cy="4798367"/>
          </a:xfrm>
        </p:spPr>
      </p:pic>
      <p:sp>
        <p:nvSpPr>
          <p:cNvPr id="18" name="TextBox 17">
            <a:extLst>
              <a:ext uri="{FF2B5EF4-FFF2-40B4-BE49-F238E27FC236}">
                <a16:creationId xmlns:a16="http://schemas.microsoft.com/office/drawing/2014/main" id="{E07FE1FF-3E10-8745-B2C4-172F88B49628}"/>
              </a:ext>
            </a:extLst>
          </p:cNvPr>
          <p:cNvSpPr txBox="1"/>
          <p:nvPr/>
        </p:nvSpPr>
        <p:spPr>
          <a:xfrm>
            <a:off x="8455325" y="2204924"/>
            <a:ext cx="1981200" cy="553998"/>
          </a:xfrm>
          <a:prstGeom prst="rect">
            <a:avLst/>
          </a:prstGeom>
          <a:noFill/>
        </p:spPr>
        <p:txBody>
          <a:bodyPr wrap="square" rtlCol="0">
            <a:spAutoFit/>
          </a:bodyPr>
          <a:lstStyle/>
          <a:p>
            <a:r>
              <a:rPr lang="en-US" sz="1000" dirty="0">
                <a:solidFill>
                  <a:srgbClr val="EF43F7"/>
                </a:solidFill>
              </a:rPr>
              <a:t>RASDS meta-model defines specific Viewpoints, Objects, and Representations</a:t>
            </a:r>
          </a:p>
        </p:txBody>
      </p:sp>
      <p:sp>
        <p:nvSpPr>
          <p:cNvPr id="19" name="TextBox 18">
            <a:extLst>
              <a:ext uri="{FF2B5EF4-FFF2-40B4-BE49-F238E27FC236}">
                <a16:creationId xmlns:a16="http://schemas.microsoft.com/office/drawing/2014/main" id="{6B80624A-B9FE-3C4B-8C3A-7028FA79FE7E}"/>
              </a:ext>
            </a:extLst>
          </p:cNvPr>
          <p:cNvSpPr txBox="1"/>
          <p:nvPr/>
        </p:nvSpPr>
        <p:spPr>
          <a:xfrm>
            <a:off x="8439509" y="3241035"/>
            <a:ext cx="2076090" cy="707886"/>
          </a:xfrm>
          <a:prstGeom prst="rect">
            <a:avLst/>
          </a:prstGeom>
          <a:noFill/>
        </p:spPr>
        <p:txBody>
          <a:bodyPr wrap="square" rtlCol="0">
            <a:spAutoFit/>
          </a:bodyPr>
          <a:lstStyle/>
          <a:p>
            <a:r>
              <a:rPr lang="en-US" sz="1000" dirty="0">
                <a:solidFill>
                  <a:srgbClr val="EF43F7"/>
                </a:solidFill>
              </a:rPr>
              <a:t>RASDS conformant Architecture Description adopts specific Views &amp; Model attributes, users may extend</a:t>
            </a:r>
          </a:p>
        </p:txBody>
      </p:sp>
      <p:sp>
        <p:nvSpPr>
          <p:cNvPr id="20" name="TextBox 19">
            <a:extLst>
              <a:ext uri="{FF2B5EF4-FFF2-40B4-BE49-F238E27FC236}">
                <a16:creationId xmlns:a16="http://schemas.microsoft.com/office/drawing/2014/main" id="{D6E71F73-B82A-EB46-98C5-9830D2E83F69}"/>
              </a:ext>
            </a:extLst>
          </p:cNvPr>
          <p:cNvSpPr txBox="1"/>
          <p:nvPr/>
        </p:nvSpPr>
        <p:spPr>
          <a:xfrm>
            <a:off x="8458200" y="4800600"/>
            <a:ext cx="1959634" cy="553998"/>
          </a:xfrm>
          <a:prstGeom prst="rect">
            <a:avLst/>
          </a:prstGeom>
          <a:noFill/>
        </p:spPr>
        <p:txBody>
          <a:bodyPr wrap="square" rtlCol="0">
            <a:spAutoFit/>
          </a:bodyPr>
          <a:lstStyle/>
          <a:p>
            <a:r>
              <a:rPr lang="en-US" sz="1000" dirty="0">
                <a:solidFill>
                  <a:srgbClr val="EF43F7"/>
                </a:solidFill>
              </a:rPr>
              <a:t>Users adopt / adapt RASDS to describe their specific systems architecture</a:t>
            </a:r>
          </a:p>
        </p:txBody>
      </p:sp>
      <p:sp>
        <p:nvSpPr>
          <p:cNvPr id="21" name="Rectangle 20">
            <a:extLst>
              <a:ext uri="{FF2B5EF4-FFF2-40B4-BE49-F238E27FC236}">
                <a16:creationId xmlns:a16="http://schemas.microsoft.com/office/drawing/2014/main" id="{7FAE85F3-6E07-2A4F-AFCC-CE61ECE7A0B0}"/>
              </a:ext>
            </a:extLst>
          </p:cNvPr>
          <p:cNvSpPr/>
          <p:nvPr/>
        </p:nvSpPr>
        <p:spPr>
          <a:xfrm>
            <a:off x="2389982" y="5786491"/>
            <a:ext cx="4102405" cy="369332"/>
          </a:xfrm>
          <a:prstGeom prst="rect">
            <a:avLst/>
          </a:prstGeom>
        </p:spPr>
        <p:txBody>
          <a:bodyPr wrap="none">
            <a:spAutoFit/>
          </a:bodyPr>
          <a:lstStyle/>
          <a:p>
            <a:r>
              <a:rPr lang="en-US" sz="900" b="0" dirty="0"/>
              <a:t>Copyright 1998-2016 by Rich Hilliard :: </a:t>
            </a:r>
            <a:r>
              <a:rPr lang="en-US" sz="900" b="0" dirty="0">
                <a:hlinkClick r:id="rId3">
                  <a:extLst>
                    <a:ext uri="{A12FA001-AC4F-418D-AE19-62706E023703}">
                      <ahyp:hlinkClr xmlns:ahyp="http://schemas.microsoft.com/office/drawing/2018/hyperlinkcolor" val="tx"/>
                    </a:ext>
                  </a:extLst>
                </a:hlinkClick>
              </a:rPr>
              <a:t>http://www.iso-architecture.org/42010</a:t>
            </a:r>
            <a:endParaRPr lang="en-US" sz="900" b="0" dirty="0"/>
          </a:p>
          <a:p>
            <a:r>
              <a:rPr lang="en-US" sz="900" b="0" dirty="0"/>
              <a:t>Reference: Jean </a:t>
            </a:r>
            <a:r>
              <a:rPr lang="en-US" sz="900" b="0" dirty="0" err="1"/>
              <a:t>Bezivin</a:t>
            </a:r>
            <a:r>
              <a:rPr lang="en-US" sz="900" b="0" dirty="0"/>
              <a:t>, “On the unification power of models”, 2005</a:t>
            </a:r>
          </a:p>
        </p:txBody>
      </p:sp>
      <p:cxnSp>
        <p:nvCxnSpPr>
          <p:cNvPr id="23" name="Straight Arrow Connector 22">
            <a:extLst>
              <a:ext uri="{FF2B5EF4-FFF2-40B4-BE49-F238E27FC236}">
                <a16:creationId xmlns:a16="http://schemas.microsoft.com/office/drawing/2014/main" id="{D0A49A04-AB6D-7A40-AF51-9BC261D12F58}"/>
              </a:ext>
            </a:extLst>
          </p:cNvPr>
          <p:cNvCxnSpPr>
            <a:cxnSpLocks/>
          </p:cNvCxnSpPr>
          <p:nvPr/>
        </p:nvCxnSpPr>
        <p:spPr bwMode="auto">
          <a:xfrm flipV="1">
            <a:off x="9296400" y="3948922"/>
            <a:ext cx="0" cy="775479"/>
          </a:xfrm>
          <a:prstGeom prst="straightConnector1">
            <a:avLst/>
          </a:prstGeom>
          <a:solidFill>
            <a:srgbClr val="FFFFFF"/>
          </a:solidFill>
          <a:ln w="9525" cap="flat" cmpd="sng" algn="ctr">
            <a:solidFill>
              <a:srgbClr val="000000"/>
            </a:solidFill>
            <a:prstDash val="solid"/>
            <a:round/>
            <a:headEnd type="none" w="med" len="med"/>
            <a:tailEnd type="stealth"/>
          </a:ln>
          <a:effectLst/>
        </p:spPr>
      </p:cxnSp>
      <p:cxnSp>
        <p:nvCxnSpPr>
          <p:cNvPr id="24" name="Straight Arrow Connector 23">
            <a:extLst>
              <a:ext uri="{FF2B5EF4-FFF2-40B4-BE49-F238E27FC236}">
                <a16:creationId xmlns:a16="http://schemas.microsoft.com/office/drawing/2014/main" id="{D3F5348F-6C66-7D4E-9C39-5EE8492DCC83}"/>
              </a:ext>
            </a:extLst>
          </p:cNvPr>
          <p:cNvCxnSpPr>
            <a:cxnSpLocks/>
          </p:cNvCxnSpPr>
          <p:nvPr/>
        </p:nvCxnSpPr>
        <p:spPr bwMode="auto">
          <a:xfrm flipV="1">
            <a:off x="9296400" y="2758923"/>
            <a:ext cx="0" cy="482113"/>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27" name="Rectangle 26">
            <a:extLst>
              <a:ext uri="{FF2B5EF4-FFF2-40B4-BE49-F238E27FC236}">
                <a16:creationId xmlns:a16="http://schemas.microsoft.com/office/drawing/2014/main" id="{A482D4FD-AD36-A549-8EC2-6DD468E119B9}"/>
              </a:ext>
            </a:extLst>
          </p:cNvPr>
          <p:cNvSpPr/>
          <p:nvPr/>
        </p:nvSpPr>
        <p:spPr>
          <a:xfrm>
            <a:off x="8228611" y="4275590"/>
            <a:ext cx="992579" cy="230832"/>
          </a:xfrm>
          <a:prstGeom prst="rect">
            <a:avLst/>
          </a:prstGeom>
        </p:spPr>
        <p:txBody>
          <a:bodyPr wrap="none">
            <a:spAutoFit/>
          </a:bodyPr>
          <a:lstStyle/>
          <a:p>
            <a:r>
              <a:rPr lang="en-US" sz="900" dirty="0" err="1"/>
              <a:t>representedBy</a:t>
            </a:r>
            <a:endParaRPr lang="en-US" sz="900" dirty="0"/>
          </a:p>
        </p:txBody>
      </p:sp>
      <p:sp>
        <p:nvSpPr>
          <p:cNvPr id="28" name="Rectangle 27">
            <a:extLst>
              <a:ext uri="{FF2B5EF4-FFF2-40B4-BE49-F238E27FC236}">
                <a16:creationId xmlns:a16="http://schemas.microsoft.com/office/drawing/2014/main" id="{08C6C9DC-F6D3-AA47-A38B-E887B159FC86}"/>
              </a:ext>
            </a:extLst>
          </p:cNvPr>
          <p:cNvSpPr/>
          <p:nvPr/>
        </p:nvSpPr>
        <p:spPr>
          <a:xfrm>
            <a:off x="8227173" y="2904277"/>
            <a:ext cx="851515" cy="230832"/>
          </a:xfrm>
          <a:prstGeom prst="rect">
            <a:avLst/>
          </a:prstGeom>
        </p:spPr>
        <p:txBody>
          <a:bodyPr wrap="none">
            <a:spAutoFit/>
          </a:bodyPr>
          <a:lstStyle/>
          <a:p>
            <a:r>
              <a:rPr lang="en-US" sz="900" dirty="0" err="1"/>
              <a:t>conformsTo</a:t>
            </a:r>
            <a:endParaRPr lang="en-US" sz="900" dirty="0"/>
          </a:p>
        </p:txBody>
      </p:sp>
      <p:cxnSp>
        <p:nvCxnSpPr>
          <p:cNvPr id="29" name="Straight Arrow Connector 28">
            <a:extLst>
              <a:ext uri="{FF2B5EF4-FFF2-40B4-BE49-F238E27FC236}">
                <a16:creationId xmlns:a16="http://schemas.microsoft.com/office/drawing/2014/main" id="{B45FBA89-4BA3-9D49-8A66-F9DC693E8549}"/>
              </a:ext>
            </a:extLst>
          </p:cNvPr>
          <p:cNvCxnSpPr>
            <a:cxnSpLocks/>
          </p:cNvCxnSpPr>
          <p:nvPr/>
        </p:nvCxnSpPr>
        <p:spPr bwMode="auto">
          <a:xfrm flipH="1" flipV="1">
            <a:off x="5943601" y="1783294"/>
            <a:ext cx="2495909" cy="502706"/>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30" name="Rectangle 29">
            <a:extLst>
              <a:ext uri="{FF2B5EF4-FFF2-40B4-BE49-F238E27FC236}">
                <a16:creationId xmlns:a16="http://schemas.microsoft.com/office/drawing/2014/main" id="{31431E84-7273-BB44-ADC5-B95486C815AC}"/>
              </a:ext>
            </a:extLst>
          </p:cNvPr>
          <p:cNvSpPr/>
          <p:nvPr/>
        </p:nvSpPr>
        <p:spPr>
          <a:xfrm>
            <a:off x="7037155" y="1709570"/>
            <a:ext cx="851515" cy="230832"/>
          </a:xfrm>
          <a:prstGeom prst="rect">
            <a:avLst/>
          </a:prstGeom>
        </p:spPr>
        <p:txBody>
          <a:bodyPr wrap="none">
            <a:spAutoFit/>
          </a:bodyPr>
          <a:lstStyle/>
          <a:p>
            <a:r>
              <a:rPr lang="en-US" sz="900" dirty="0" err="1"/>
              <a:t>conformsTo</a:t>
            </a:r>
            <a:endParaRPr lang="en-US" sz="900" dirty="0"/>
          </a:p>
        </p:txBody>
      </p:sp>
    </p:spTree>
    <p:extLst>
      <p:ext uri="{BB962C8B-B14F-4D97-AF65-F5344CB8AC3E}">
        <p14:creationId xmlns:p14="http://schemas.microsoft.com/office/powerpoint/2010/main" val="3254176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3356769" y="-15875"/>
            <a:ext cx="5478462" cy="8540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0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CCSDS SAWG - SCCS-ARD/ADD update project</a:t>
            </a:r>
          </a:p>
        </p:txBody>
      </p:sp>
      <p:sp>
        <p:nvSpPr>
          <p:cNvPr id="17410" name="Text Box 2"/>
          <p:cNvSpPr txBox="1">
            <a:spLocks noChangeArrowheads="1"/>
          </p:cNvSpPr>
          <p:nvPr/>
        </p:nvSpPr>
        <p:spPr bwMode="auto">
          <a:xfrm>
            <a:off x="834515" y="740650"/>
            <a:ext cx="10522970" cy="5715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700"/>
              </a:spcBef>
              <a:buFont typeface="Arial" charset="0"/>
              <a:buChar char="•"/>
              <a:defRPr/>
            </a:pPr>
            <a:r>
              <a:rPr lang="en-US" sz="1800" dirty="0">
                <a:latin typeface="Arial" charset="0"/>
              </a:rPr>
              <a:t>In process SCCS-ARD/ADD specifics</a:t>
            </a:r>
          </a:p>
          <a:p>
            <a:pPr lvl="1">
              <a:spcBef>
                <a:spcPts val="600"/>
              </a:spcBef>
              <a:buFont typeface="Arial" charset="0"/>
              <a:buChar char="–"/>
              <a:defRPr/>
            </a:pPr>
            <a:r>
              <a:rPr lang="en-US" sz="1600" dirty="0">
                <a:latin typeface="Arial" charset="0"/>
              </a:rPr>
              <a:t>Update SCCS-ARD &amp; ADD</a:t>
            </a:r>
          </a:p>
          <a:p>
            <a:pPr lvl="2">
              <a:spcBef>
                <a:spcPts val="600"/>
              </a:spcBef>
              <a:buFont typeface="Arial" charset="0"/>
              <a:buChar char="–"/>
              <a:defRPr/>
            </a:pPr>
            <a:r>
              <a:rPr lang="en-US" sz="1400" dirty="0">
                <a:latin typeface="Arial" charset="0"/>
              </a:rPr>
              <a:t> Update existing viewpoints and requirements for current (and planned [Future] standards</a:t>
            </a:r>
          </a:p>
          <a:p>
            <a:pPr lvl="2">
              <a:spcBef>
                <a:spcPts val="600"/>
              </a:spcBef>
              <a:buFont typeface="Arial" charset="0"/>
              <a:buChar char="–"/>
              <a:defRPr/>
            </a:pPr>
            <a:r>
              <a:rPr lang="en-US" sz="1400" dirty="0">
                <a:latin typeface="Arial" charset="0"/>
              </a:rPr>
              <a:t> Incorporate new work</a:t>
            </a:r>
          </a:p>
          <a:p>
            <a:pPr lvl="2">
              <a:spcBef>
                <a:spcPts val="600"/>
              </a:spcBef>
              <a:buFont typeface="Arial" charset="0"/>
              <a:buChar char="–"/>
              <a:defRPr/>
            </a:pPr>
            <a:r>
              <a:rPr lang="en-US" sz="1400" dirty="0">
                <a:latin typeface="Arial" charset="0"/>
              </a:rPr>
              <a:t> Update security view sections, as needed</a:t>
            </a:r>
          </a:p>
          <a:p>
            <a:pPr lvl="2">
              <a:spcBef>
                <a:spcPts val="600"/>
              </a:spcBef>
              <a:buFont typeface="Arial" charset="0"/>
              <a:buChar char="–"/>
              <a:defRPr/>
            </a:pPr>
            <a:r>
              <a:rPr lang="en-US" sz="1400" dirty="0">
                <a:latin typeface="Arial" charset="0"/>
              </a:rPr>
              <a:t> Substantially update contents of different viewpoints to eliminate overlaps and improve flow, moving all protocol stack details to tables in Sec 6, major clarifications to doc structure</a:t>
            </a:r>
          </a:p>
          <a:p>
            <a:pPr lvl="1">
              <a:spcBef>
                <a:spcPts val="600"/>
              </a:spcBef>
              <a:buFont typeface="Arial" charset="0"/>
              <a:buChar char="–"/>
              <a:defRPr/>
            </a:pPr>
            <a:r>
              <a:rPr lang="en-US" sz="1600" dirty="0">
                <a:latin typeface="Arial" charset="0"/>
              </a:rPr>
              <a:t>Update viewpoints with new/modified standards</a:t>
            </a:r>
          </a:p>
          <a:p>
            <a:pPr lvl="2">
              <a:spcBef>
                <a:spcPts val="600"/>
              </a:spcBef>
              <a:buFont typeface="Arial" charset="0"/>
              <a:buChar char="–"/>
              <a:defRPr/>
            </a:pPr>
            <a:r>
              <a:rPr lang="en-US" sz="1600" dirty="0">
                <a:latin typeface="Arial" charset="0"/>
              </a:rPr>
              <a:t> </a:t>
            </a:r>
            <a:r>
              <a:rPr lang="en-US" sz="1400" dirty="0">
                <a:latin typeface="Arial" charset="0"/>
              </a:rPr>
              <a:t>SLS (USLP, coding, modulation, other changes to SPP)</a:t>
            </a:r>
          </a:p>
          <a:p>
            <a:pPr lvl="2">
              <a:spcBef>
                <a:spcPts val="600"/>
              </a:spcBef>
              <a:buFont typeface="Arial" charset="0"/>
              <a:buChar char="–"/>
              <a:defRPr/>
            </a:pPr>
            <a:r>
              <a:rPr lang="en-US" sz="1400" dirty="0">
                <a:latin typeface="Arial" charset="0"/>
              </a:rPr>
              <a:t> SIS (DTN, routing, management, security, [Future] CFDP)</a:t>
            </a:r>
          </a:p>
          <a:p>
            <a:pPr lvl="2">
              <a:spcBef>
                <a:spcPts val="600"/>
              </a:spcBef>
              <a:buFont typeface="Arial" charset="0"/>
              <a:buChar char="–"/>
              <a:defRPr/>
            </a:pPr>
            <a:r>
              <a:rPr lang="en-US" sz="1400" dirty="0">
                <a:latin typeface="Arial" charset="0"/>
              </a:rPr>
              <a:t> CSS (new CSTS services &amp; SM replacement for old 910.11-B spec)</a:t>
            </a:r>
          </a:p>
          <a:p>
            <a:pPr lvl="2">
              <a:spcBef>
                <a:spcPts val="600"/>
              </a:spcBef>
              <a:buFont typeface="Arial" charset="0"/>
              <a:buChar char="–"/>
              <a:defRPr/>
            </a:pPr>
            <a:r>
              <a:rPr lang="en-US" sz="1400" dirty="0">
                <a:latin typeface="Arial" charset="0"/>
              </a:rPr>
              <a:t> SEA (security, key management &amp; D-DOR, SANA &amp; RMP</a:t>
            </a:r>
            <a:r>
              <a:rPr lang="en-US" sz="1600" dirty="0"/>
              <a:t>)</a:t>
            </a:r>
            <a:endParaRPr lang="en-US" sz="1600" dirty="0">
              <a:latin typeface="Arial" charset="0"/>
            </a:endParaRPr>
          </a:p>
          <a:p>
            <a:pPr lvl="1">
              <a:spcBef>
                <a:spcPts val="600"/>
              </a:spcBef>
              <a:buFont typeface="Arial" charset="0"/>
              <a:buChar char="–"/>
              <a:defRPr/>
            </a:pPr>
            <a:r>
              <a:rPr lang="en-US" sz="1600" dirty="0">
                <a:latin typeface="Arial" charset="0"/>
              </a:rPr>
              <a:t>Incorporate new / missing work items</a:t>
            </a:r>
          </a:p>
          <a:p>
            <a:pPr lvl="2">
              <a:spcBef>
                <a:spcPts val="600"/>
              </a:spcBef>
              <a:buFont typeface="Arial" charset="0"/>
              <a:buChar char="–"/>
              <a:defRPr/>
            </a:pPr>
            <a:r>
              <a:rPr lang="en-US" sz="1400" dirty="0">
                <a:latin typeface="Arial" charset="0"/>
              </a:rPr>
              <a:t> Optical comm</a:t>
            </a:r>
          </a:p>
          <a:p>
            <a:pPr lvl="2">
              <a:spcBef>
                <a:spcPts val="600"/>
              </a:spcBef>
              <a:buFont typeface="Arial" charset="0"/>
              <a:buChar char="–"/>
              <a:defRPr/>
            </a:pPr>
            <a:r>
              <a:rPr lang="en-US" sz="1400" dirty="0">
                <a:latin typeface="Arial" charset="0"/>
              </a:rPr>
              <a:t> Audio and video for human exploration</a:t>
            </a:r>
          </a:p>
          <a:p>
            <a:pPr lvl="2">
              <a:spcBef>
                <a:spcPts val="600"/>
              </a:spcBef>
              <a:buFont typeface="Arial" charset="0"/>
              <a:buChar char="–"/>
              <a:defRPr/>
            </a:pPr>
            <a:r>
              <a:rPr lang="en-US" sz="1400" dirty="0">
                <a:latin typeface="Arial" charset="0"/>
              </a:rPr>
              <a:t> RFID</a:t>
            </a:r>
          </a:p>
          <a:p>
            <a:pPr lvl="2">
              <a:spcBef>
                <a:spcPts val="600"/>
              </a:spcBef>
              <a:buFont typeface="Arial" charset="0"/>
              <a:buChar char="–"/>
              <a:defRPr/>
            </a:pPr>
            <a:r>
              <a:rPr lang="en-US" sz="1400" dirty="0">
                <a:latin typeface="Arial" charset="0"/>
              </a:rPr>
              <a:t> Time management [largely Future]</a:t>
            </a:r>
          </a:p>
          <a:p>
            <a:pPr>
              <a:spcBef>
                <a:spcPts val="600"/>
              </a:spcBef>
              <a:buFont typeface="Arial" panose="020B0604020202020204" pitchFamily="34" charset="0"/>
              <a:buChar char="•"/>
              <a:defRPr/>
            </a:pPr>
            <a:r>
              <a:rPr lang="en-US" sz="1600" dirty="0">
                <a:latin typeface="Arial" charset="0"/>
              </a:rPr>
              <a:t>Aside from the above, no other major changes to structure, contents, nor presentation are planned, except with adjustments to align with new RASDS representations for services, function interfaces, and information models</a:t>
            </a:r>
          </a:p>
        </p:txBody>
      </p:sp>
      <p:sp>
        <p:nvSpPr>
          <p:cNvPr id="2" name="Date Placeholder 1">
            <a:extLst>
              <a:ext uri="{FF2B5EF4-FFF2-40B4-BE49-F238E27FC236}">
                <a16:creationId xmlns:a16="http://schemas.microsoft.com/office/drawing/2014/main" id="{5CD2387B-654C-F045-B3BA-58EE86A0A558}"/>
              </a:ext>
            </a:extLst>
          </p:cNvPr>
          <p:cNvSpPr>
            <a:spLocks noGrp="1"/>
          </p:cNvSpPr>
          <p:nvPr>
            <p:ph type="dt" sz="half" idx="2"/>
          </p:nvPr>
        </p:nvSpPr>
        <p:spPr/>
        <p:txBody>
          <a:bodyPr/>
          <a:lstStyle/>
          <a:p>
            <a:pPr>
              <a:defRPr/>
            </a:pPr>
            <a:r>
              <a:rPr lang="en-US"/>
              <a:t>15-16 Nov 2021</a:t>
            </a:r>
            <a:endParaRPr lang="en-US" dirty="0"/>
          </a:p>
        </p:txBody>
      </p:sp>
      <p:sp>
        <p:nvSpPr>
          <p:cNvPr id="3" name="Slide Number Placeholder 2">
            <a:extLst>
              <a:ext uri="{FF2B5EF4-FFF2-40B4-BE49-F238E27FC236}">
                <a16:creationId xmlns:a16="http://schemas.microsoft.com/office/drawing/2014/main" id="{A610FB11-1064-A24E-A637-6FD0A2D6C12D}"/>
              </a:ext>
            </a:extLst>
          </p:cNvPr>
          <p:cNvSpPr>
            <a:spLocks noGrp="1"/>
          </p:cNvSpPr>
          <p:nvPr>
            <p:ph type="sldNum" sz="quarter" idx="4"/>
          </p:nvPr>
        </p:nvSpPr>
        <p:spPr/>
        <p:txBody>
          <a:bodyPr/>
          <a:lstStyle/>
          <a:p>
            <a:r>
              <a:rPr lang="en-US"/>
              <a:t>SEA - </a:t>
            </a:r>
            <a:fld id="{1B5D8CFD-37D9-8A41-B2FC-209452CD0164}" type="slidenum">
              <a:rPr lang="en-US" smtClean="0"/>
              <a:t>15</a:t>
            </a:fld>
            <a:endParaRPr lang="en-US" dirty="0"/>
          </a:p>
        </p:txBody>
      </p:sp>
    </p:spTree>
    <p:extLst>
      <p:ext uri="{BB962C8B-B14F-4D97-AF65-F5344CB8AC3E}">
        <p14:creationId xmlns:p14="http://schemas.microsoft.com/office/powerpoint/2010/main" val="6226026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6AB03-480B-4742-9553-9D36A3194D64}"/>
              </a:ext>
            </a:extLst>
          </p:cNvPr>
          <p:cNvSpPr>
            <a:spLocks noGrp="1"/>
          </p:cNvSpPr>
          <p:nvPr>
            <p:ph type="title"/>
          </p:nvPr>
        </p:nvSpPr>
        <p:spPr>
          <a:noFill/>
        </p:spPr>
        <p:txBody>
          <a:bodyPr vert="horz" wrap="square" lIns="91440" tIns="45720" rIns="91440" bIns="45720" numCol="1" anchor="t" anchorCtr="0" compatLnSpc="1">
            <a:prstTxWarp prst="textNoShape">
              <a:avLst/>
            </a:prstTxWarp>
          </a:bodyPr>
          <a:lstStyle/>
          <a:p>
            <a:r>
              <a:rPr lang="en-US" sz="2400" kern="1200" dirty="0">
                <a:solidFill>
                  <a:srgbClr val="0099A6"/>
                </a:solidFill>
                <a:latin typeface="Arial" charset="0"/>
                <a:ea typeface="+mn-ea"/>
                <a:cs typeface="+mn-cs"/>
              </a:rPr>
              <a:t>SEA Delta-DOR Executive Summary</a:t>
            </a:r>
          </a:p>
        </p:txBody>
      </p:sp>
      <p:sp>
        <p:nvSpPr>
          <p:cNvPr id="3" name="Content Placeholder 2">
            <a:extLst>
              <a:ext uri="{FF2B5EF4-FFF2-40B4-BE49-F238E27FC236}">
                <a16:creationId xmlns:a16="http://schemas.microsoft.com/office/drawing/2014/main" id="{4C9735EC-D4A5-5D4A-A5E4-8BAB66FFE8D1}"/>
              </a:ext>
            </a:extLst>
          </p:cNvPr>
          <p:cNvSpPr>
            <a:spLocks noGrp="1"/>
          </p:cNvSpPr>
          <p:nvPr>
            <p:ph idx="1"/>
          </p:nvPr>
        </p:nvSpPr>
        <p:spPr>
          <a:xfrm>
            <a:off x="834515" y="1052736"/>
            <a:ext cx="10292540" cy="5544616"/>
          </a:xfrm>
        </p:spPr>
        <p:txBody>
          <a:bodyPr/>
          <a:lstStyle/>
          <a:p>
            <a:pPr marL="0" indent="0">
              <a:buNone/>
            </a:pPr>
            <a:endParaRPr lang="en-US" sz="1600" dirty="0"/>
          </a:p>
          <a:p>
            <a:pPr marL="0" indent="0">
              <a:buNone/>
            </a:pPr>
            <a:r>
              <a:rPr lang="en-US" dirty="0"/>
              <a:t>Achievements for this meeting cycle: </a:t>
            </a:r>
          </a:p>
          <a:p>
            <a:pPr lvl="1">
              <a:spcBef>
                <a:spcPts val="1200"/>
              </a:spcBef>
            </a:pPr>
            <a:r>
              <a:rPr lang="en-US" sz="1400" dirty="0"/>
              <a:t>Update of recommendation 2.5.7B has been agreed with RFM WG, as well as approach for NASA and ESA YBs</a:t>
            </a:r>
          </a:p>
          <a:p>
            <a:pPr lvl="1">
              <a:spcBef>
                <a:spcPts val="1200"/>
              </a:spcBef>
            </a:pPr>
            <a:r>
              <a:rPr lang="en-US" sz="1400" dirty="0"/>
              <a:t>Delta-DOR RDEF BB: Discussion continues within WG</a:t>
            </a:r>
          </a:p>
          <a:p>
            <a:pPr lvl="1">
              <a:spcBef>
                <a:spcPts val="1200"/>
              </a:spcBef>
            </a:pPr>
            <a:r>
              <a:rPr lang="en-US" sz="1400" dirty="0"/>
              <a:t>Delta-DOR MB Ops: Discussion continues within WG</a:t>
            </a:r>
          </a:p>
          <a:p>
            <a:pPr lvl="1">
              <a:spcBef>
                <a:spcPts val="1200"/>
              </a:spcBef>
            </a:pPr>
            <a:r>
              <a:rPr lang="en-US" sz="1400" dirty="0"/>
              <a:t>Delta-DOR MB Architecture: Sent to AD following completion of internal WG review</a:t>
            </a:r>
          </a:p>
          <a:p>
            <a:pPr lvl="1">
              <a:spcBef>
                <a:spcPts val="1200"/>
              </a:spcBef>
            </a:pPr>
            <a:r>
              <a:rPr lang="en-US" sz="1400" dirty="0"/>
              <a:t>Cross support activities reviewed</a:t>
            </a:r>
          </a:p>
          <a:p>
            <a:pPr lvl="1">
              <a:spcBef>
                <a:spcPts val="1200"/>
              </a:spcBef>
            </a:pPr>
            <a:r>
              <a:rPr lang="en-US" sz="1400" dirty="0"/>
              <a:t>Quasar flux calculations discussed and clarified</a:t>
            </a:r>
          </a:p>
          <a:p>
            <a:pPr lvl="1">
              <a:spcBef>
                <a:spcPts val="1200"/>
              </a:spcBef>
            </a:pPr>
            <a:r>
              <a:rPr lang="en-US" sz="1400" dirty="0"/>
              <a:t>C. Volk nominated for deputy chair role</a:t>
            </a:r>
            <a:endParaRPr lang="en-US" sz="1600" dirty="0"/>
          </a:p>
          <a:p>
            <a:pPr marL="457200" lvl="1" indent="0">
              <a:buNone/>
            </a:pPr>
            <a:endParaRPr lang="en-US" sz="1600" dirty="0"/>
          </a:p>
          <a:p>
            <a:pPr marL="0" indent="0">
              <a:buNone/>
            </a:pPr>
            <a:r>
              <a:rPr lang="en-US" dirty="0"/>
              <a:t>Main issues:</a:t>
            </a:r>
          </a:p>
          <a:p>
            <a:pPr lvl="1">
              <a:spcBef>
                <a:spcPts val="1200"/>
              </a:spcBef>
            </a:pPr>
            <a:r>
              <a:rPr lang="en-US" sz="1400" dirty="0"/>
              <a:t>Alignment between DDOR books (RDEF BB and MB Ops) and SANA registries: Use of common nomenclature and addition of new fields (e.g. acceptable </a:t>
            </a:r>
            <a:r>
              <a:rPr lang="en-GB" altLang="en-US" sz="1400" dirty="0"/>
              <a:t>Spacecraft and Aperture abbreviations, new DDOR baselines).</a:t>
            </a:r>
          </a:p>
          <a:p>
            <a:pPr lvl="1">
              <a:spcBef>
                <a:spcPts val="1200"/>
              </a:spcBef>
            </a:pPr>
            <a:r>
              <a:rPr lang="en-US" sz="1400" dirty="0"/>
              <a:t>Evaluations of current HW implementations (as required for YBs) and recommendation 2.5.7B (DOR tone frequency in Ka-Band, roll-off factor of Square Root Raised Cosine filter).  Ka DOR tone frequency is challenging for a digital implementation.</a:t>
            </a:r>
          </a:p>
          <a:p>
            <a:pPr lvl="1"/>
            <a:endParaRPr lang="en-US" sz="1400" dirty="0"/>
          </a:p>
          <a:p>
            <a:endParaRPr lang="en-US" dirty="0"/>
          </a:p>
        </p:txBody>
      </p:sp>
    </p:spTree>
    <p:extLst>
      <p:ext uri="{BB962C8B-B14F-4D97-AF65-F5344CB8AC3E}">
        <p14:creationId xmlns:p14="http://schemas.microsoft.com/office/powerpoint/2010/main" val="722428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6AB03-480B-4742-9553-9D36A3194D64}"/>
              </a:ext>
            </a:extLst>
          </p:cNvPr>
          <p:cNvSpPr>
            <a:spLocks noGrp="1"/>
          </p:cNvSpPr>
          <p:nvPr>
            <p:ph type="title"/>
          </p:nvPr>
        </p:nvSpPr>
        <p:spPr>
          <a:noFill/>
        </p:spPr>
        <p:txBody>
          <a:bodyPr vert="horz" wrap="square" lIns="91440" tIns="45720" rIns="91440" bIns="45720" numCol="1" anchor="t" anchorCtr="0" compatLnSpc="1">
            <a:prstTxWarp prst="textNoShape">
              <a:avLst/>
            </a:prstTxWarp>
          </a:bodyPr>
          <a:lstStyle/>
          <a:p>
            <a:r>
              <a:rPr lang="en-US" sz="2400" kern="1200" dirty="0">
                <a:solidFill>
                  <a:srgbClr val="0099A6"/>
                </a:solidFill>
                <a:latin typeface="Arial" charset="0"/>
                <a:ea typeface="+mn-ea"/>
                <a:cs typeface="+mn-cs"/>
              </a:rPr>
              <a:t>Delta-DOR Executive Summary [II]</a:t>
            </a:r>
          </a:p>
        </p:txBody>
      </p:sp>
      <p:sp>
        <p:nvSpPr>
          <p:cNvPr id="3" name="Content Placeholder 2">
            <a:extLst>
              <a:ext uri="{FF2B5EF4-FFF2-40B4-BE49-F238E27FC236}">
                <a16:creationId xmlns:a16="http://schemas.microsoft.com/office/drawing/2014/main" id="{4C9735EC-D4A5-5D4A-A5E4-8BAB66FFE8D1}"/>
              </a:ext>
            </a:extLst>
          </p:cNvPr>
          <p:cNvSpPr>
            <a:spLocks noGrp="1"/>
          </p:cNvSpPr>
          <p:nvPr>
            <p:ph idx="1"/>
          </p:nvPr>
        </p:nvSpPr>
        <p:spPr>
          <a:xfrm>
            <a:off x="2064668" y="1521660"/>
            <a:ext cx="8062664" cy="3707541"/>
          </a:xfrm>
        </p:spPr>
        <p:txBody>
          <a:bodyPr/>
          <a:lstStyle/>
          <a:p>
            <a:pPr marL="0" indent="0">
              <a:buNone/>
            </a:pPr>
            <a:r>
              <a:rPr lang="en-US" dirty="0"/>
              <a:t>Working Group Status:</a:t>
            </a:r>
          </a:p>
          <a:p>
            <a:pPr lvl="1">
              <a:spcBef>
                <a:spcPts val="1200"/>
              </a:spcBef>
            </a:pPr>
            <a:r>
              <a:rPr lang="en-US" sz="1800" dirty="0"/>
              <a:t>Status: active</a:t>
            </a:r>
          </a:p>
          <a:p>
            <a:pPr lvl="1">
              <a:spcBef>
                <a:spcPts val="1200"/>
              </a:spcBef>
            </a:pPr>
            <a:r>
              <a:rPr lang="en-US" sz="1800" dirty="0"/>
              <a:t>Three Projects in progress (2 MB, 1 BB) + 2 YBs </a:t>
            </a:r>
            <a:r>
              <a:rPr lang="en-US" sz="1800"/>
              <a:t>(PNDOR)</a:t>
            </a:r>
            <a:endParaRPr lang="en-US" sz="1800" dirty="0"/>
          </a:p>
          <a:p>
            <a:pPr marL="0" indent="0">
              <a:spcBef>
                <a:spcPts val="1200"/>
              </a:spcBef>
              <a:buNone/>
            </a:pPr>
            <a:endParaRPr lang="en-US" dirty="0"/>
          </a:p>
          <a:p>
            <a:pPr marL="0" indent="0">
              <a:spcBef>
                <a:spcPts val="1200"/>
              </a:spcBef>
              <a:buNone/>
            </a:pPr>
            <a:r>
              <a:rPr lang="en-US" dirty="0"/>
              <a:t>Interaction with other WGs</a:t>
            </a:r>
          </a:p>
          <a:p>
            <a:pPr lvl="1">
              <a:spcBef>
                <a:spcPts val="1200"/>
              </a:spcBef>
            </a:pPr>
            <a:r>
              <a:rPr lang="en-US" sz="1800" dirty="0"/>
              <a:t>Joint activity with </a:t>
            </a:r>
            <a:r>
              <a:rPr lang="en-US" sz="1800" dirty="0" err="1"/>
              <a:t>RF&amp;Mod</a:t>
            </a:r>
            <a:r>
              <a:rPr lang="en-US" sz="1800" dirty="0"/>
              <a:t> to continue at next meetings</a:t>
            </a:r>
          </a:p>
          <a:p>
            <a:pPr lvl="1">
              <a:spcBef>
                <a:spcPts val="1200"/>
              </a:spcBef>
            </a:pPr>
            <a:r>
              <a:rPr lang="en-US" sz="1800" dirty="0"/>
              <a:t>Joint activity with CSSM to continue at next meetings</a:t>
            </a:r>
          </a:p>
          <a:p>
            <a:pPr lvl="1">
              <a:spcBef>
                <a:spcPts val="1200"/>
              </a:spcBef>
            </a:pPr>
            <a:r>
              <a:rPr lang="en-US" sz="1800" dirty="0"/>
              <a:t>Joint activity with NAV is expected at next meeting</a:t>
            </a:r>
          </a:p>
          <a:p>
            <a:pPr lvl="1"/>
            <a:endParaRPr lang="en-US" sz="1400" dirty="0"/>
          </a:p>
          <a:p>
            <a:endParaRPr lang="en-US" dirty="0"/>
          </a:p>
        </p:txBody>
      </p:sp>
    </p:spTree>
    <p:extLst>
      <p:ext uri="{BB962C8B-B14F-4D97-AF65-F5344CB8AC3E}">
        <p14:creationId xmlns:p14="http://schemas.microsoft.com/office/powerpoint/2010/main" val="2697750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C9735EC-D4A5-5D4A-A5E4-8BAB66FFE8D1}"/>
              </a:ext>
            </a:extLst>
          </p:cNvPr>
          <p:cNvSpPr>
            <a:spLocks noGrp="1"/>
          </p:cNvSpPr>
          <p:nvPr>
            <p:ph idx="1"/>
          </p:nvPr>
        </p:nvSpPr>
        <p:spPr>
          <a:xfrm>
            <a:off x="1919536" y="1151550"/>
            <a:ext cx="8062664" cy="611197"/>
          </a:xfrm>
        </p:spPr>
        <p:txBody>
          <a:bodyPr/>
          <a:lstStyle/>
          <a:p>
            <a:pPr marL="0" indent="0">
              <a:spcBef>
                <a:spcPts val="1200"/>
              </a:spcBef>
              <a:buNone/>
            </a:pPr>
            <a:r>
              <a:rPr lang="en-US" dirty="0"/>
              <a:t>Planning (only approved projects):</a:t>
            </a:r>
          </a:p>
          <a:p>
            <a:pPr marL="0" indent="0">
              <a:spcBef>
                <a:spcPts val="1200"/>
              </a:spcBef>
              <a:buNone/>
            </a:pPr>
            <a:endParaRPr lang="en-US" dirty="0"/>
          </a:p>
          <a:p>
            <a:pPr marL="0" indent="0">
              <a:spcBef>
                <a:spcPts val="1200"/>
              </a:spcBef>
              <a:buNone/>
            </a:pPr>
            <a:endParaRPr lang="en-US" dirty="0"/>
          </a:p>
        </p:txBody>
      </p:sp>
      <p:sp>
        <p:nvSpPr>
          <p:cNvPr id="8" name="Title 1">
            <a:extLst>
              <a:ext uri="{FF2B5EF4-FFF2-40B4-BE49-F238E27FC236}">
                <a16:creationId xmlns:a16="http://schemas.microsoft.com/office/drawing/2014/main" id="{5BC6AB03-480B-4742-9553-9D36A3194D64}"/>
              </a:ext>
            </a:extLst>
          </p:cNvPr>
          <p:cNvSpPr txBox="1">
            <a:spLocks/>
          </p:cNvSpPr>
          <p:nvPr/>
        </p:nvSpPr>
        <p:spPr bwMode="auto">
          <a:xfrm>
            <a:off x="2209800" y="304800"/>
            <a:ext cx="7772400" cy="914400"/>
          </a:xfrm>
          <a:prstGeom prst="rect">
            <a:avLst/>
          </a:prstGeom>
          <a:noFill/>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4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Delta-DOR Executive Summary [III]</a:t>
            </a:r>
          </a:p>
        </p:txBody>
      </p:sp>
      <p:sp>
        <p:nvSpPr>
          <p:cNvPr id="10" name="Content Placeholder 2">
            <a:extLst>
              <a:ext uri="{FF2B5EF4-FFF2-40B4-BE49-F238E27FC236}">
                <a16:creationId xmlns:a16="http://schemas.microsoft.com/office/drawing/2014/main" id="{4C9735EC-D4A5-5D4A-A5E4-8BAB66FFE8D1}"/>
              </a:ext>
            </a:extLst>
          </p:cNvPr>
          <p:cNvSpPr>
            <a:spLocks noGrp="1"/>
          </p:cNvSpPr>
          <p:nvPr>
            <p:ph idx="1"/>
          </p:nvPr>
        </p:nvSpPr>
        <p:spPr>
          <a:xfrm>
            <a:off x="1919536" y="4354866"/>
            <a:ext cx="8062664" cy="611197"/>
          </a:xfrm>
        </p:spPr>
        <p:txBody>
          <a:bodyPr/>
          <a:lstStyle/>
          <a:p>
            <a:pPr marL="0" indent="0">
              <a:spcBef>
                <a:spcPts val="1200"/>
              </a:spcBef>
              <a:buNone/>
            </a:pPr>
            <a:r>
              <a:rPr lang="en-US" dirty="0"/>
              <a:t>Yellow Books:</a:t>
            </a:r>
          </a:p>
          <a:p>
            <a:pPr marL="0" indent="0">
              <a:spcBef>
                <a:spcPts val="1200"/>
              </a:spcBef>
              <a:buNone/>
            </a:pPr>
            <a:endParaRPr lang="en-US" dirty="0"/>
          </a:p>
          <a:p>
            <a:pPr marL="0" indent="0">
              <a:spcBef>
                <a:spcPts val="1200"/>
              </a:spcBef>
              <a:buNone/>
            </a:pPr>
            <a:endParaRPr lang="en-US" dirty="0"/>
          </a:p>
        </p:txBody>
      </p:sp>
      <p:pic>
        <p:nvPicPr>
          <p:cNvPr id="13" name="Picture 12"/>
          <p:cNvPicPr>
            <a:picLocks noChangeAspect="1"/>
          </p:cNvPicPr>
          <p:nvPr/>
        </p:nvPicPr>
        <p:blipFill>
          <a:blip r:embed="rId2"/>
          <a:stretch>
            <a:fillRect/>
          </a:stretch>
        </p:blipFill>
        <p:spPr>
          <a:xfrm>
            <a:off x="2999657" y="4869160"/>
            <a:ext cx="7442083" cy="1512168"/>
          </a:xfrm>
          <a:prstGeom prst="rect">
            <a:avLst/>
          </a:prstGeom>
        </p:spPr>
      </p:pic>
      <p:pic>
        <p:nvPicPr>
          <p:cNvPr id="2" name="Picture 1"/>
          <p:cNvPicPr>
            <a:picLocks noChangeAspect="1"/>
          </p:cNvPicPr>
          <p:nvPr/>
        </p:nvPicPr>
        <p:blipFill>
          <a:blip r:embed="rId3"/>
          <a:stretch>
            <a:fillRect/>
          </a:stretch>
        </p:blipFill>
        <p:spPr>
          <a:xfrm>
            <a:off x="2209800" y="1726901"/>
            <a:ext cx="6795408" cy="261097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599546-AC6A-0446-9A3C-1FF8F3A47C1C}"/>
              </a:ext>
            </a:extLst>
          </p:cNvPr>
          <p:cNvSpPr>
            <a:spLocks noGrp="1"/>
          </p:cNvSpPr>
          <p:nvPr>
            <p:ph type="title"/>
          </p:nvPr>
        </p:nvSpPr>
        <p:spPr>
          <a:noFill/>
        </p:spPr>
        <p:txBody>
          <a:bodyPr vert="horz" wrap="square" lIns="91440" tIns="45720" rIns="91440" bIns="45720" numCol="1" anchor="t" anchorCtr="0" compatLnSpc="1">
            <a:prstTxWarp prst="textNoShape">
              <a:avLst/>
            </a:prstTxWarp>
          </a:bodyPr>
          <a:lstStyle/>
          <a:p>
            <a:r>
              <a:rPr lang="en-US" sz="2400" kern="1200" dirty="0">
                <a:solidFill>
                  <a:srgbClr val="0099A6"/>
                </a:solidFill>
                <a:latin typeface="Arial" charset="0"/>
                <a:ea typeface="+mn-ea"/>
                <a:cs typeface="+mn-cs"/>
              </a:rPr>
              <a:t>Delta-DOR Architecture</a:t>
            </a:r>
            <a:br>
              <a:rPr lang="en-US" sz="2400" kern="1200" dirty="0">
                <a:solidFill>
                  <a:srgbClr val="0099A6"/>
                </a:solidFill>
                <a:latin typeface="Arial" charset="0"/>
                <a:ea typeface="+mn-ea"/>
                <a:cs typeface="+mn-cs"/>
              </a:rPr>
            </a:br>
            <a:r>
              <a:rPr lang="en-US" sz="2400" kern="1200" dirty="0">
                <a:solidFill>
                  <a:srgbClr val="0099A6"/>
                </a:solidFill>
                <a:latin typeface="Arial" charset="0"/>
                <a:ea typeface="+mn-ea"/>
                <a:cs typeface="+mn-cs"/>
              </a:rPr>
              <a:t>New features </a:t>
            </a:r>
          </a:p>
        </p:txBody>
      </p:sp>
      <p:pic>
        <p:nvPicPr>
          <p:cNvPr id="7" name="Content Placeholder 6">
            <a:extLst>
              <a:ext uri="{FF2B5EF4-FFF2-40B4-BE49-F238E27FC236}">
                <a16:creationId xmlns:a16="http://schemas.microsoft.com/office/drawing/2014/main" id="{2013954D-0F14-C84C-B8D3-328FA5F0F6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2285" y="1127057"/>
            <a:ext cx="6759339" cy="5106158"/>
          </a:xfrm>
        </p:spPr>
      </p:pic>
      <p:sp>
        <p:nvSpPr>
          <p:cNvPr id="8" name="TextBox 7">
            <a:extLst>
              <a:ext uri="{FF2B5EF4-FFF2-40B4-BE49-F238E27FC236}">
                <a16:creationId xmlns:a16="http://schemas.microsoft.com/office/drawing/2014/main" id="{F6F8C2CE-791E-1B4E-A8EB-CBC4A2665FFB}"/>
              </a:ext>
            </a:extLst>
          </p:cNvPr>
          <p:cNvSpPr txBox="1"/>
          <p:nvPr/>
        </p:nvSpPr>
        <p:spPr>
          <a:xfrm>
            <a:off x="872920" y="3037224"/>
            <a:ext cx="1728225" cy="584775"/>
          </a:xfrm>
          <a:prstGeom prst="rect">
            <a:avLst/>
          </a:prstGeom>
          <a:noFill/>
        </p:spPr>
        <p:txBody>
          <a:bodyPr wrap="square" rtlCol="0">
            <a:spAutoFit/>
          </a:bodyPr>
          <a:lstStyle/>
          <a:p>
            <a:r>
              <a:rPr lang="en-US" dirty="0">
                <a:solidFill>
                  <a:srgbClr val="FF0000"/>
                </a:solidFill>
              </a:rPr>
              <a:t>New PN DOR Signal formats</a:t>
            </a:r>
          </a:p>
        </p:txBody>
      </p:sp>
      <p:sp>
        <p:nvSpPr>
          <p:cNvPr id="9" name="TextBox 8">
            <a:extLst>
              <a:ext uri="{FF2B5EF4-FFF2-40B4-BE49-F238E27FC236}">
                <a16:creationId xmlns:a16="http://schemas.microsoft.com/office/drawing/2014/main" id="{9455EEA0-FCAA-954A-AD23-D7BACFF55DBE}"/>
              </a:ext>
            </a:extLst>
          </p:cNvPr>
          <p:cNvSpPr txBox="1"/>
          <p:nvPr/>
        </p:nvSpPr>
        <p:spPr>
          <a:xfrm>
            <a:off x="1014060" y="1024314"/>
            <a:ext cx="1728225" cy="584775"/>
          </a:xfrm>
          <a:prstGeom prst="rect">
            <a:avLst/>
          </a:prstGeom>
          <a:noFill/>
        </p:spPr>
        <p:txBody>
          <a:bodyPr wrap="square" rtlCol="0">
            <a:spAutoFit/>
          </a:bodyPr>
          <a:lstStyle/>
          <a:p>
            <a:r>
              <a:rPr lang="en-US" dirty="0">
                <a:solidFill>
                  <a:srgbClr val="FF0000"/>
                </a:solidFill>
              </a:rPr>
              <a:t>New Ka Band Quasar catalog</a:t>
            </a:r>
          </a:p>
        </p:txBody>
      </p:sp>
      <p:sp>
        <p:nvSpPr>
          <p:cNvPr id="10" name="TextBox 9">
            <a:extLst>
              <a:ext uri="{FF2B5EF4-FFF2-40B4-BE49-F238E27FC236}">
                <a16:creationId xmlns:a16="http://schemas.microsoft.com/office/drawing/2014/main" id="{5815384F-78EC-DA44-B08B-77825380F160}"/>
              </a:ext>
            </a:extLst>
          </p:cNvPr>
          <p:cNvSpPr txBox="1"/>
          <p:nvPr/>
        </p:nvSpPr>
        <p:spPr>
          <a:xfrm>
            <a:off x="6403240" y="1127057"/>
            <a:ext cx="2112275" cy="830997"/>
          </a:xfrm>
          <a:prstGeom prst="rect">
            <a:avLst/>
          </a:prstGeom>
          <a:noFill/>
        </p:spPr>
        <p:txBody>
          <a:bodyPr wrap="square" rtlCol="0">
            <a:spAutoFit/>
          </a:bodyPr>
          <a:lstStyle/>
          <a:p>
            <a:r>
              <a:rPr lang="en-US" dirty="0">
                <a:solidFill>
                  <a:srgbClr val="FF0000"/>
                </a:solidFill>
              </a:rPr>
              <a:t>Revisions to RDF Data Exchange format</a:t>
            </a:r>
          </a:p>
        </p:txBody>
      </p:sp>
      <p:sp>
        <p:nvSpPr>
          <p:cNvPr id="11" name="Right Arrow 10">
            <a:extLst>
              <a:ext uri="{FF2B5EF4-FFF2-40B4-BE49-F238E27FC236}">
                <a16:creationId xmlns:a16="http://schemas.microsoft.com/office/drawing/2014/main" id="{2255C9C6-52C4-CD47-95D2-26B42DD646CC}"/>
              </a:ext>
            </a:extLst>
          </p:cNvPr>
          <p:cNvSpPr/>
          <p:nvPr/>
        </p:nvSpPr>
        <p:spPr bwMode="auto">
          <a:xfrm>
            <a:off x="2601145" y="1220688"/>
            <a:ext cx="499265" cy="192025"/>
          </a:xfrm>
          <a:prstGeom prst="righ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
        <p:nvSpPr>
          <p:cNvPr id="12" name="Right Arrow 11">
            <a:extLst>
              <a:ext uri="{FF2B5EF4-FFF2-40B4-BE49-F238E27FC236}">
                <a16:creationId xmlns:a16="http://schemas.microsoft.com/office/drawing/2014/main" id="{A5834946-0F7F-0D45-9576-8ABBADECDED3}"/>
              </a:ext>
            </a:extLst>
          </p:cNvPr>
          <p:cNvSpPr/>
          <p:nvPr/>
        </p:nvSpPr>
        <p:spPr bwMode="auto">
          <a:xfrm>
            <a:off x="2558490" y="3233598"/>
            <a:ext cx="499265" cy="192025"/>
          </a:xfrm>
          <a:prstGeom prst="righ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
        <p:nvSpPr>
          <p:cNvPr id="13" name="Right Arrow 12">
            <a:extLst>
              <a:ext uri="{FF2B5EF4-FFF2-40B4-BE49-F238E27FC236}">
                <a16:creationId xmlns:a16="http://schemas.microsoft.com/office/drawing/2014/main" id="{DA491533-8877-DA47-A4F1-CD8410BAAC0E}"/>
              </a:ext>
            </a:extLst>
          </p:cNvPr>
          <p:cNvSpPr/>
          <p:nvPr/>
        </p:nvSpPr>
        <p:spPr bwMode="auto">
          <a:xfrm rot="6395797">
            <a:off x="6508948" y="2128699"/>
            <a:ext cx="499265" cy="192025"/>
          </a:xfrm>
          <a:prstGeom prst="righ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
        <p:nvSpPr>
          <p:cNvPr id="14" name="Right Arrow 13">
            <a:extLst>
              <a:ext uri="{FF2B5EF4-FFF2-40B4-BE49-F238E27FC236}">
                <a16:creationId xmlns:a16="http://schemas.microsoft.com/office/drawing/2014/main" id="{8EC18565-2F6D-FA4A-831E-A5116D8FB324}"/>
              </a:ext>
            </a:extLst>
          </p:cNvPr>
          <p:cNvSpPr/>
          <p:nvPr/>
        </p:nvSpPr>
        <p:spPr bwMode="auto">
          <a:xfrm rot="8232794">
            <a:off x="10043958" y="4363601"/>
            <a:ext cx="499265" cy="192025"/>
          </a:xfrm>
          <a:prstGeom prst="righ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0184FC35-B38F-7646-91FA-8B75FD62252E}"/>
              </a:ext>
            </a:extLst>
          </p:cNvPr>
          <p:cNvSpPr txBox="1"/>
          <p:nvPr/>
        </p:nvSpPr>
        <p:spPr>
          <a:xfrm>
            <a:off x="9924671" y="3381580"/>
            <a:ext cx="1791458" cy="830997"/>
          </a:xfrm>
          <a:prstGeom prst="rect">
            <a:avLst/>
          </a:prstGeom>
          <a:noFill/>
        </p:spPr>
        <p:txBody>
          <a:bodyPr wrap="square" rtlCol="0">
            <a:spAutoFit/>
          </a:bodyPr>
          <a:lstStyle/>
          <a:p>
            <a:r>
              <a:rPr lang="en-US" dirty="0">
                <a:solidFill>
                  <a:srgbClr val="FF0000"/>
                </a:solidFill>
              </a:rPr>
              <a:t>Revisions to D-DOR Arch &amp; Ops documents</a:t>
            </a:r>
          </a:p>
        </p:txBody>
      </p:sp>
    </p:spTree>
    <p:extLst>
      <p:ext uri="{BB962C8B-B14F-4D97-AF65-F5344CB8AC3E}">
        <p14:creationId xmlns:p14="http://schemas.microsoft.com/office/powerpoint/2010/main" val="162390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680895" y="663840"/>
            <a:ext cx="10945424" cy="5875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7500" lnSpcReduction="20000"/>
          </a:bodyPr>
          <a:lstStyle/>
          <a:p>
            <a:pPr>
              <a:lnSpc>
                <a:spcPct val="120000"/>
              </a:lnSpc>
              <a:spcBef>
                <a:spcPts val="0"/>
              </a:spcBef>
            </a:pPr>
            <a:r>
              <a:rPr lang="en-US" sz="1400" dirty="0"/>
              <a:t>Security Working Group:</a:t>
            </a:r>
            <a:endParaRPr lang="en-US" sz="14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400" b="0" dirty="0"/>
              <a:t>Achievements</a:t>
            </a:r>
          </a:p>
          <a:p>
            <a:pPr marL="1257300" lvl="2" indent="-342900">
              <a:lnSpc>
                <a:spcPct val="120000"/>
              </a:lnSpc>
              <a:spcBef>
                <a:spcPts val="0"/>
              </a:spcBef>
              <a:buFont typeface="Arial" panose="020B0604020202020204" pitchFamily="34" charset="0"/>
              <a:buChar char="•"/>
            </a:pPr>
            <a:r>
              <a:rPr lang="en-US" sz="1400" b="0" dirty="0"/>
              <a:t>Crypto Algorithm and Threats GB sent to Secretariat. On-going work on Key Management, DTN/</a:t>
            </a:r>
            <a:r>
              <a:rPr lang="en-US" sz="1400" b="0" dirty="0" err="1"/>
              <a:t>BPSec</a:t>
            </a:r>
            <a:r>
              <a:rPr lang="en-US" sz="1400" b="0" dirty="0"/>
              <a:t> progressing very well. Recent work items for </a:t>
            </a:r>
            <a:r>
              <a:rPr lang="en-US" sz="1400" b="0" dirty="0" err="1"/>
              <a:t>Intergov</a:t>
            </a:r>
            <a:r>
              <a:rPr lang="en-US" sz="1400" b="0" dirty="0"/>
              <a:t> Cloud Certificate Authority, and Secure SW Engineering off to a  great start.</a:t>
            </a:r>
          </a:p>
          <a:p>
            <a:pPr marL="1257300" lvl="2" indent="-342900">
              <a:lnSpc>
                <a:spcPct val="120000"/>
              </a:lnSpc>
              <a:spcBef>
                <a:spcPts val="0"/>
              </a:spcBef>
              <a:buFont typeface="Arial" panose="020B0604020202020204" pitchFamily="34" charset="0"/>
              <a:buChar char="•"/>
            </a:pPr>
            <a:r>
              <a:rPr lang="en-US" sz="1400" b="0" dirty="0"/>
              <a:t>Problems / Issues: Role of security architecture in multi-mission space deployments.  Staffing back to normal levels, no major issues.</a:t>
            </a:r>
          </a:p>
          <a:p>
            <a:pPr>
              <a:lnSpc>
                <a:spcPct val="120000"/>
              </a:lnSpc>
              <a:spcBef>
                <a:spcPts val="0"/>
              </a:spcBef>
            </a:pPr>
            <a:r>
              <a:rPr lang="en-US" sz="1400" dirty="0"/>
              <a:t>Systems Architecture Working Group:</a:t>
            </a:r>
            <a:endParaRPr lang="en-US" sz="14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400" b="0" dirty="0"/>
              <a:t>Achievements</a:t>
            </a:r>
          </a:p>
          <a:p>
            <a:pPr marL="1204913" lvl="2" indent="-290513">
              <a:lnSpc>
                <a:spcPct val="120000"/>
              </a:lnSpc>
              <a:spcBef>
                <a:spcPts val="0"/>
              </a:spcBef>
              <a:buClr>
                <a:srgbClr val="000000"/>
              </a:buClr>
              <a:buSzPct val="95000"/>
              <a:buFont typeface="ArialMT" charset="0"/>
              <a:buChar char="•"/>
            </a:pPr>
            <a:r>
              <a:rPr lang="en-US" sz="1400" b="0" dirty="0"/>
              <a:t>RASDS &amp; integrated TC20/SC14 revisions making very good progress, solid plan to improve presentation of concepts and include ontology views and an MBSE/SysML Annex.</a:t>
            </a:r>
          </a:p>
          <a:p>
            <a:pPr marL="1204913" lvl="2" indent="-290513">
              <a:lnSpc>
                <a:spcPct val="120000"/>
              </a:lnSpc>
              <a:spcBef>
                <a:spcPts val="0"/>
              </a:spcBef>
              <a:buClr>
                <a:srgbClr val="000000"/>
              </a:buClr>
              <a:buSzPct val="95000"/>
              <a:buFont typeface="ArialMT" charset="0"/>
              <a:buChar char="•"/>
            </a:pPr>
            <a:r>
              <a:rPr lang="en-US" sz="1400" b="0" dirty="0"/>
              <a:t>SCCS-ARD revisions moving very well, revised flow from service to protocol viewpoint, including optical comm, USLP, SM, and many other new &amp; revised documents.</a:t>
            </a:r>
          </a:p>
          <a:p>
            <a:pPr marL="747713" lvl="1" indent="-290513">
              <a:lnSpc>
                <a:spcPct val="120000"/>
              </a:lnSpc>
              <a:spcBef>
                <a:spcPts val="0"/>
              </a:spcBef>
              <a:buClr>
                <a:srgbClr val="000000"/>
              </a:buClr>
              <a:buSzPct val="95000"/>
              <a:buFont typeface="ArialMT" charset="0"/>
              <a:buChar char="•"/>
            </a:pPr>
            <a:r>
              <a:rPr lang="en-US" sz="1400" b="0" dirty="0"/>
              <a:t>Problems / Issues: We have a coherent group but very limited resources, and are losing a key contributor.  We need stronger support from other agencies than NASA to complete this CCSDS-wide Architecture work in a timely way.</a:t>
            </a:r>
          </a:p>
          <a:p>
            <a:pPr>
              <a:lnSpc>
                <a:spcPct val="120000"/>
              </a:lnSpc>
              <a:spcBef>
                <a:spcPts val="0"/>
              </a:spcBef>
            </a:pPr>
            <a:r>
              <a:rPr lang="en-US" sz="1400" dirty="0"/>
              <a:t>Delta-DOR Working Group:</a:t>
            </a:r>
            <a:endParaRPr lang="en-US" sz="14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400" b="0" dirty="0"/>
              <a:t>Achievements</a:t>
            </a:r>
          </a:p>
          <a:p>
            <a:pPr marL="1204913" lvl="2" indent="-290513">
              <a:lnSpc>
                <a:spcPct val="120000"/>
              </a:lnSpc>
              <a:spcBef>
                <a:spcPts val="0"/>
              </a:spcBef>
              <a:buClr>
                <a:srgbClr val="000000"/>
              </a:buClr>
              <a:buSzPct val="95000"/>
              <a:buFont typeface="ArialMT" charset="0"/>
              <a:buChar char="•"/>
            </a:pPr>
            <a:r>
              <a:rPr lang="en-US" sz="1400" b="0" dirty="0"/>
              <a:t>Making very good progress on document revisions, MB on Architecture, BB update, Operations MB update. New PN DOR tones are being included in RFM update.  Test results with new NASA and ESA open loop receivers progressing well.  Planning for new Quasar flux database and same beam interferometry.</a:t>
            </a:r>
          </a:p>
          <a:p>
            <a:pPr marL="747713" lvl="1" indent="-290513">
              <a:lnSpc>
                <a:spcPct val="120000"/>
              </a:lnSpc>
              <a:spcBef>
                <a:spcPts val="0"/>
              </a:spcBef>
              <a:buClr>
                <a:srgbClr val="000000"/>
              </a:buClr>
              <a:buSzPct val="95000"/>
              <a:buFont typeface="ArialMT" charset="0"/>
              <a:buChar char="•"/>
            </a:pPr>
            <a:r>
              <a:rPr lang="en-US" sz="1400" b="0" dirty="0"/>
              <a:t>Problems / Issues: Small, but effective, working group with all three agencies participating in this meeting.</a:t>
            </a:r>
          </a:p>
          <a:p>
            <a:pPr>
              <a:lnSpc>
                <a:spcPct val="120000"/>
              </a:lnSpc>
              <a:spcBef>
                <a:spcPts val="0"/>
              </a:spcBef>
            </a:pPr>
            <a:r>
              <a:rPr lang="en-US" sz="1400" dirty="0"/>
              <a:t>Time Management WG:</a:t>
            </a:r>
            <a:endParaRPr lang="en-US" sz="14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400" b="0" dirty="0"/>
              <a:t>Achievements</a:t>
            </a:r>
          </a:p>
          <a:p>
            <a:pPr marL="1204913" lvl="2" indent="-290513">
              <a:lnSpc>
                <a:spcPct val="120000"/>
              </a:lnSpc>
              <a:spcBef>
                <a:spcPts val="0"/>
              </a:spcBef>
              <a:buClr>
                <a:srgbClr val="000000"/>
              </a:buClr>
              <a:buSzPct val="95000"/>
              <a:buFont typeface="ArialMT" charset="0"/>
              <a:buChar char="•"/>
            </a:pPr>
            <a:r>
              <a:rPr lang="en-US" sz="1400" b="0" dirty="0"/>
              <a:t>Working group has been making good progress, with active participation from five agencies. Green Book writing assignments are mostly being met; agency approaches are documented.</a:t>
            </a:r>
          </a:p>
          <a:p>
            <a:pPr marL="747713" lvl="1" indent="-290513">
              <a:lnSpc>
                <a:spcPct val="120000"/>
              </a:lnSpc>
              <a:spcBef>
                <a:spcPts val="0"/>
              </a:spcBef>
              <a:buClr>
                <a:srgbClr val="000000"/>
              </a:buClr>
              <a:buSzPct val="95000"/>
              <a:buFont typeface="ArialMT" charset="0"/>
              <a:buChar char="•"/>
            </a:pPr>
            <a:r>
              <a:rPr lang="en-US" sz="1400" b="0" dirty="0"/>
              <a:t>Problems / Issues</a:t>
            </a:r>
          </a:p>
          <a:p>
            <a:pPr marL="1204913" lvl="2" indent="-290513">
              <a:lnSpc>
                <a:spcPct val="120000"/>
              </a:lnSpc>
              <a:spcBef>
                <a:spcPts val="0"/>
              </a:spcBef>
              <a:buClr>
                <a:srgbClr val="000000"/>
              </a:buClr>
              <a:buSzPct val="95000"/>
              <a:buFont typeface="ArialMT" charset="0"/>
              <a:buChar char="•"/>
            </a:pPr>
            <a:r>
              <a:rPr lang="en-US" sz="1400" b="0" dirty="0"/>
              <a:t>The time synchronization section is still weak, otherwise adequate resources seem to be provided.</a:t>
            </a:r>
          </a:p>
          <a:p>
            <a:pPr>
              <a:lnSpc>
                <a:spcPct val="120000"/>
              </a:lnSpc>
              <a:spcBef>
                <a:spcPts val="0"/>
              </a:spcBef>
            </a:pPr>
            <a:r>
              <a:rPr lang="en-US" sz="1400" dirty="0"/>
              <a:t>SANA and SANA Steering Group (SSG) – reported separately:</a:t>
            </a:r>
            <a:endParaRPr lang="en-US" sz="14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400" b="0" dirty="0"/>
              <a:t>Achievements</a:t>
            </a:r>
          </a:p>
          <a:p>
            <a:pPr marL="1204913" lvl="2" indent="-290513">
              <a:lnSpc>
                <a:spcPct val="120000"/>
              </a:lnSpc>
              <a:spcBef>
                <a:spcPts val="0"/>
              </a:spcBef>
              <a:buClr>
                <a:srgbClr val="000000"/>
              </a:buClr>
              <a:buSzPct val="95000"/>
              <a:buFont typeface="ArialMT" charset="0"/>
              <a:buChar char="•"/>
            </a:pPr>
            <a:r>
              <a:rPr lang="en-US" sz="1400" b="0" dirty="0"/>
              <a:t>Programmatic API and web pages to access new Authorization framework allowing multiple roles and multiple agencies per Contact has been implemented and is in Production.   Documentation is being produced.  Many other improvements have been made.</a:t>
            </a:r>
          </a:p>
          <a:p>
            <a:pPr marL="747713" lvl="1" indent="-290513">
              <a:lnSpc>
                <a:spcPct val="120000"/>
              </a:lnSpc>
              <a:spcBef>
                <a:spcPts val="0"/>
              </a:spcBef>
              <a:buClr>
                <a:srgbClr val="000000"/>
              </a:buClr>
              <a:buSzPct val="95000"/>
              <a:buFont typeface="ArialMT" charset="0"/>
              <a:buChar char="•"/>
            </a:pPr>
            <a:r>
              <a:rPr lang="en-US" sz="1400" b="0" dirty="0"/>
              <a:t>Problems / Issues</a:t>
            </a:r>
          </a:p>
          <a:p>
            <a:pPr marL="1204913" lvl="2" indent="-290513">
              <a:lnSpc>
                <a:spcPct val="120000"/>
              </a:lnSpc>
              <a:spcBef>
                <a:spcPts val="0"/>
              </a:spcBef>
              <a:buClr>
                <a:srgbClr val="000000"/>
              </a:buClr>
              <a:buSzPct val="95000"/>
              <a:buFont typeface="ArialMT" charset="0"/>
              <a:buChar char="•"/>
            </a:pPr>
            <a:r>
              <a:rPr lang="en-US" sz="1400" b="0" dirty="0"/>
              <a:t>Agency HOD must assign ARs to update their agency data in “Enterprise” registries.  SS&amp;A registry access is open for updates to apertures.  Connection between CCSDS website and SANA is not yet optimized for performance.</a:t>
            </a:r>
          </a:p>
          <a:p>
            <a:pPr>
              <a:lnSpc>
                <a:spcPct val="120000"/>
              </a:lnSpc>
              <a:spcBef>
                <a:spcPts val="0"/>
              </a:spcBef>
            </a:pPr>
            <a:endParaRPr lang="en-US" sz="1400" b="0" dirty="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b="0" dirty="0"/>
          </a:p>
        </p:txBody>
      </p:sp>
      <p:sp>
        <p:nvSpPr>
          <p:cNvPr id="6147" name="AutoShape 3"/>
          <p:cNvSpPr>
            <a:spLocks/>
          </p:cNvSpPr>
          <p:nvPr/>
        </p:nvSpPr>
        <p:spPr bwMode="auto">
          <a:xfrm>
            <a:off x="1524000" y="126170"/>
            <a:ext cx="887336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a:t>Systems Engineering Area Executive Summary</a:t>
            </a:r>
            <a:endParaRPr lang="en-US" dirty="0"/>
          </a:p>
        </p:txBody>
      </p:sp>
    </p:spTree>
    <p:extLst>
      <p:ext uri="{BB962C8B-B14F-4D97-AF65-F5344CB8AC3E}">
        <p14:creationId xmlns:p14="http://schemas.microsoft.com/office/powerpoint/2010/main" val="414404142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678444" y="817460"/>
            <a:ext cx="8872537" cy="60405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a:lnSpc>
                <a:spcPct val="120000"/>
              </a:lnSpc>
              <a:spcBef>
                <a:spcPts val="0"/>
              </a:spcBef>
            </a:pPr>
            <a:r>
              <a:rPr lang="en-US" sz="1400" dirty="0"/>
              <a:t>Goals for this meeting cycle</a:t>
            </a:r>
            <a:r>
              <a:rPr lang="en-US" sz="1400" b="0" dirty="0"/>
              <a:t>: The primary goal of the meeting was to substantially complete a first draft of the Green Book, finalizing the mission survey data and initial edits to the Green Book.</a:t>
            </a:r>
          </a:p>
          <a:p>
            <a:pPr>
              <a:lnSpc>
                <a:spcPct val="120000"/>
              </a:lnSpc>
              <a:spcBef>
                <a:spcPts val="0"/>
              </a:spcBef>
            </a:pPr>
            <a:endParaRPr lang="en-US" sz="1400" b="0" dirty="0"/>
          </a:p>
          <a:p>
            <a:pPr>
              <a:lnSpc>
                <a:spcPct val="120000"/>
              </a:lnSpc>
              <a:spcBef>
                <a:spcPts val="0"/>
              </a:spcBef>
              <a:buSzPct val="95000"/>
            </a:pPr>
            <a:r>
              <a:rPr lang="en-US" sz="1400" dirty="0"/>
              <a:t>Working Group Status</a:t>
            </a:r>
            <a:r>
              <a:rPr lang="en-US" sz="1400" b="0" dirty="0"/>
              <a:t>:</a:t>
            </a:r>
            <a:endParaRPr lang="en-US" sz="14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400" b="0" dirty="0"/>
              <a:t>The Time Management Working Group met on 2021-10-27 and 2021-11-01, 7 – 9 am PDT.</a:t>
            </a:r>
          </a:p>
          <a:p>
            <a:pPr marL="747713" lvl="1" indent="-290513">
              <a:lnSpc>
                <a:spcPct val="120000"/>
              </a:lnSpc>
              <a:spcBef>
                <a:spcPts val="0"/>
              </a:spcBef>
              <a:buClr>
                <a:srgbClr val="000000"/>
              </a:buClr>
              <a:buSzPct val="95000"/>
              <a:buFont typeface="ArialMT" charset="0"/>
              <a:buChar char="•"/>
            </a:pPr>
            <a:r>
              <a:rPr lang="en-US" sz="1400" b="0" dirty="0"/>
              <a:t>The Green Book draft is nearly complete, but 6 open action items open issues remain, a few of which require significant work.</a:t>
            </a:r>
          </a:p>
          <a:p>
            <a:pPr marL="747713" lvl="1" indent="-290513">
              <a:lnSpc>
                <a:spcPct val="120000"/>
              </a:lnSpc>
              <a:spcBef>
                <a:spcPts val="0"/>
              </a:spcBef>
              <a:buClr>
                <a:srgbClr val="000000"/>
              </a:buClr>
              <a:buSzPct val="95000"/>
              <a:buFont typeface="ArialMT" charset="0"/>
              <a:buChar char="•"/>
            </a:pPr>
            <a:r>
              <a:rPr lang="en-US" sz="1400" b="0" dirty="0"/>
              <a:t>The mission survey results were poorly captured in the tables presented at the meeting. This means that significant additional effort will be needed before these tables can be considered complete.</a:t>
            </a:r>
          </a:p>
          <a:p>
            <a:pPr marL="747713" lvl="1" indent="-290513">
              <a:lnSpc>
                <a:spcPct val="120000"/>
              </a:lnSpc>
              <a:spcBef>
                <a:spcPts val="0"/>
              </a:spcBef>
              <a:buClr>
                <a:srgbClr val="000000"/>
              </a:buClr>
              <a:buSzPct val="95000"/>
              <a:buFont typeface="ArialMT" charset="0"/>
              <a:buChar char="•"/>
            </a:pPr>
            <a:r>
              <a:rPr lang="en-US" sz="1400" b="0" dirty="0"/>
              <a:t>WG aims to complete this by the end of the calendar year, but this may spill over.</a:t>
            </a:r>
          </a:p>
          <a:p>
            <a:pPr>
              <a:lnSpc>
                <a:spcPct val="120000"/>
              </a:lnSpc>
              <a:spcBef>
                <a:spcPts val="0"/>
              </a:spcBef>
            </a:pPr>
            <a:r>
              <a:rPr lang="en-US" sz="1400" dirty="0"/>
              <a:t>Problems and Issues</a:t>
            </a:r>
            <a:r>
              <a:rPr lang="en-US" sz="1400" b="0" dirty="0"/>
              <a:t>:</a:t>
            </a:r>
          </a:p>
          <a:p>
            <a:pPr marL="747713" lvl="1" indent="-290513">
              <a:lnSpc>
                <a:spcPct val="120000"/>
              </a:lnSpc>
              <a:spcBef>
                <a:spcPts val="0"/>
              </a:spcBef>
              <a:buClr>
                <a:srgbClr val="000000"/>
              </a:buClr>
              <a:buSzPct val="95000"/>
              <a:buFont typeface="ArialMT" charset="0"/>
              <a:buChar char="•"/>
            </a:pPr>
            <a:r>
              <a:rPr lang="en-US" sz="1400" b="0" dirty="0"/>
              <a:t>NA</a:t>
            </a:r>
          </a:p>
          <a:p>
            <a:pPr>
              <a:lnSpc>
                <a:spcPct val="120000"/>
              </a:lnSpc>
              <a:spcBef>
                <a:spcPts val="0"/>
              </a:spcBef>
            </a:pPr>
            <a:r>
              <a:rPr lang="en-US" sz="1400" dirty="0"/>
              <a:t>Planning:</a:t>
            </a:r>
          </a:p>
          <a:p>
            <a:pPr>
              <a:lnSpc>
                <a:spcPct val="120000"/>
              </a:lnSpc>
              <a:spcBef>
                <a:spcPts val="0"/>
              </a:spcBef>
            </a:pPr>
            <a:endParaRPr lang="en-US" sz="1400" dirty="0"/>
          </a:p>
          <a:p>
            <a:pPr>
              <a:lnSpc>
                <a:spcPct val="120000"/>
              </a:lnSpc>
              <a:spcBef>
                <a:spcPts val="0"/>
              </a:spcBef>
            </a:pPr>
            <a:endParaRPr lang="en-US" sz="1400" dirty="0"/>
          </a:p>
          <a:p>
            <a:pPr>
              <a:lnSpc>
                <a:spcPct val="120000"/>
              </a:lnSpc>
              <a:spcBef>
                <a:spcPts val="0"/>
              </a:spcBef>
            </a:pPr>
            <a:endParaRPr lang="en-US" sz="1400" dirty="0"/>
          </a:p>
          <a:p>
            <a:pPr>
              <a:lnSpc>
                <a:spcPct val="120000"/>
              </a:lnSpc>
              <a:spcBef>
                <a:spcPts val="0"/>
              </a:spcBef>
            </a:pPr>
            <a:endParaRPr lang="en-US" sz="1400" dirty="0"/>
          </a:p>
          <a:p>
            <a:pPr>
              <a:lnSpc>
                <a:spcPct val="120000"/>
              </a:lnSpc>
              <a:spcBef>
                <a:spcPts val="0"/>
              </a:spcBef>
            </a:pPr>
            <a:endParaRPr lang="en-US" sz="1400" dirty="0"/>
          </a:p>
          <a:p>
            <a:pPr>
              <a:lnSpc>
                <a:spcPct val="120000"/>
              </a:lnSpc>
              <a:spcBef>
                <a:spcPts val="0"/>
              </a:spcBef>
            </a:pPr>
            <a:endParaRPr lang="en-US" sz="1400" dirty="0"/>
          </a:p>
          <a:p>
            <a:pPr>
              <a:lnSpc>
                <a:spcPct val="120000"/>
              </a:lnSpc>
              <a:spcBef>
                <a:spcPts val="0"/>
              </a:spcBef>
            </a:pPr>
            <a:endParaRPr lang="en-US" sz="1400" dirty="0"/>
          </a:p>
          <a:p>
            <a:pPr>
              <a:lnSpc>
                <a:spcPct val="120000"/>
              </a:lnSpc>
              <a:spcBef>
                <a:spcPts val="0"/>
              </a:spcBef>
              <a:buClr>
                <a:srgbClr val="000000"/>
              </a:buClr>
              <a:buSzPct val="95000"/>
            </a:pPr>
            <a:r>
              <a:rPr lang="en-US" sz="140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400" b="0" dirty="0"/>
              <a:t>RFM, SLP</a:t>
            </a:r>
          </a:p>
          <a:p>
            <a:pPr>
              <a:lnSpc>
                <a:spcPct val="120000"/>
              </a:lnSpc>
              <a:spcBef>
                <a:spcPts val="0"/>
              </a:spcBef>
              <a:buClr>
                <a:srgbClr val="000000"/>
              </a:buClr>
              <a:buSzPct val="95000"/>
            </a:pPr>
            <a:r>
              <a:rPr lang="en-US" sz="1400" dirty="0"/>
              <a:t>Resolutions: </a:t>
            </a:r>
            <a:r>
              <a:rPr lang="en-US" sz="1400" b="0" dirty="0"/>
              <a:t>none</a:t>
            </a:r>
          </a:p>
          <a:p>
            <a:pPr>
              <a:lnSpc>
                <a:spcPct val="120000"/>
              </a:lnSpc>
              <a:spcBef>
                <a:spcPts val="0"/>
              </a:spcBef>
            </a:pPr>
            <a:endParaRPr lang="en-US" sz="1400" dirty="0"/>
          </a:p>
          <a:p>
            <a:pPr>
              <a:lnSpc>
                <a:spcPct val="120000"/>
              </a:lnSpc>
              <a:spcBef>
                <a:spcPts val="0"/>
              </a:spcBef>
            </a:pPr>
            <a:endParaRPr lang="en-US" sz="1400" dirty="0"/>
          </a:p>
          <a:p>
            <a:pPr>
              <a:lnSpc>
                <a:spcPct val="120000"/>
              </a:lnSpc>
              <a:spcBef>
                <a:spcPts val="0"/>
              </a:spcBef>
            </a:pPr>
            <a:endParaRPr lang="en-US" sz="1400" b="0" dirty="0"/>
          </a:p>
          <a:p>
            <a:pPr>
              <a:lnSpc>
                <a:spcPct val="120000"/>
              </a:lnSpc>
              <a:spcBef>
                <a:spcPts val="0"/>
              </a:spcBef>
            </a:pPr>
            <a:endParaRPr lang="en-US" sz="1400" b="0" dirty="0"/>
          </a:p>
          <a:p>
            <a:pPr>
              <a:lnSpc>
                <a:spcPct val="120000"/>
              </a:lnSpc>
              <a:spcBef>
                <a:spcPts val="0"/>
              </a:spcBef>
            </a:pPr>
            <a:endParaRPr lang="en-US" sz="1400" b="0" dirty="0"/>
          </a:p>
          <a:p>
            <a:pPr>
              <a:lnSpc>
                <a:spcPct val="120000"/>
              </a:lnSpc>
              <a:spcBef>
                <a:spcPts val="0"/>
              </a:spcBef>
            </a:pPr>
            <a:endParaRPr lang="en-US" sz="1400" b="0" dirty="0"/>
          </a:p>
          <a:p>
            <a:pPr>
              <a:lnSpc>
                <a:spcPct val="120000"/>
              </a:lnSpc>
              <a:spcBef>
                <a:spcPts val="0"/>
              </a:spcBef>
            </a:pPr>
            <a:endParaRPr lang="en-US" sz="1400" b="0" dirty="0"/>
          </a:p>
          <a:p>
            <a:pPr>
              <a:lnSpc>
                <a:spcPct val="120000"/>
              </a:lnSpc>
              <a:spcBef>
                <a:spcPts val="0"/>
              </a:spcBef>
            </a:pPr>
            <a:endParaRPr lang="en-US" sz="1400" b="0" dirty="0"/>
          </a:p>
          <a:p>
            <a:pPr>
              <a:lnSpc>
                <a:spcPct val="120000"/>
              </a:lnSpc>
              <a:spcBef>
                <a:spcPts val="0"/>
              </a:spcBef>
              <a:buClr>
                <a:srgbClr val="000000"/>
              </a:buClr>
              <a:buSzPct val="95000"/>
            </a:pPr>
            <a:endParaRPr lang="en-US" sz="1400" b="0" dirty="0"/>
          </a:p>
        </p:txBody>
      </p:sp>
      <p:sp>
        <p:nvSpPr>
          <p:cNvPr id="6147" name="AutoShape 3"/>
          <p:cNvSpPr>
            <a:spLocks/>
          </p:cNvSpPr>
          <p:nvPr/>
        </p:nvSpPr>
        <p:spPr bwMode="auto">
          <a:xfrm>
            <a:off x="2101881" y="126170"/>
            <a:ext cx="802664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p:spPr>
        <p:txBody>
          <a:bodyPr vert="horz" wrap="square" lIns="91440" tIns="45720" rIns="91440" bIns="45720" numCol="1" anchor="t" anchorCtr="0" compatLnSpc="1">
            <a:prstTxWarp prst="textNoShape">
              <a:avLst/>
            </a:prstTxWarp>
          </a:bodyPr>
          <a:lstStyle/>
          <a:p>
            <a:pPr lvl="1" algn="ctr" eaLnBrk="0" hangingPunct="0">
              <a:lnSpc>
                <a:spcPct val="90000"/>
              </a:lnSpc>
            </a:pPr>
            <a:r>
              <a:rPr lang="en-US" sz="2500" dirty="0">
                <a:solidFill>
                  <a:srgbClr val="0099A6"/>
                </a:solidFill>
              </a:rPr>
              <a:t>Time Management WG Executive Summary </a:t>
            </a:r>
          </a:p>
        </p:txBody>
      </p:sp>
      <p:graphicFrame>
        <p:nvGraphicFramePr>
          <p:cNvPr id="3" name="Table 2">
            <a:extLst>
              <a:ext uri="{FF2B5EF4-FFF2-40B4-BE49-F238E27FC236}">
                <a16:creationId xmlns:a16="http://schemas.microsoft.com/office/drawing/2014/main" id="{39960BE6-67FC-43BB-A3ED-FF04BEDD6662}"/>
              </a:ext>
            </a:extLst>
          </p:cNvPr>
          <p:cNvGraphicFramePr>
            <a:graphicFrameLocks noGrp="1"/>
          </p:cNvGraphicFramePr>
          <p:nvPr/>
        </p:nvGraphicFramePr>
        <p:xfrm>
          <a:off x="2639550" y="3995206"/>
          <a:ext cx="7607300" cy="2045334"/>
        </p:xfrm>
        <a:graphic>
          <a:graphicData uri="http://schemas.openxmlformats.org/drawingml/2006/table">
            <a:tbl>
              <a:tblPr/>
              <a:tblGrid>
                <a:gridCol w="850900">
                  <a:extLst>
                    <a:ext uri="{9D8B030D-6E8A-4147-A177-3AD203B41FA5}">
                      <a16:colId xmlns:a16="http://schemas.microsoft.com/office/drawing/2014/main" val="3069624260"/>
                    </a:ext>
                  </a:extLst>
                </a:gridCol>
                <a:gridCol w="609600">
                  <a:extLst>
                    <a:ext uri="{9D8B030D-6E8A-4147-A177-3AD203B41FA5}">
                      <a16:colId xmlns:a16="http://schemas.microsoft.com/office/drawing/2014/main" val="2057785215"/>
                    </a:ext>
                  </a:extLst>
                </a:gridCol>
                <a:gridCol w="2463800">
                  <a:extLst>
                    <a:ext uri="{9D8B030D-6E8A-4147-A177-3AD203B41FA5}">
                      <a16:colId xmlns:a16="http://schemas.microsoft.com/office/drawing/2014/main" val="3612075108"/>
                    </a:ext>
                  </a:extLst>
                </a:gridCol>
                <a:gridCol w="2133600">
                  <a:extLst>
                    <a:ext uri="{9D8B030D-6E8A-4147-A177-3AD203B41FA5}">
                      <a16:colId xmlns:a16="http://schemas.microsoft.com/office/drawing/2014/main" val="1671973799"/>
                    </a:ext>
                  </a:extLst>
                </a:gridCol>
                <a:gridCol w="1549400">
                  <a:extLst>
                    <a:ext uri="{9D8B030D-6E8A-4147-A177-3AD203B41FA5}">
                      <a16:colId xmlns:a16="http://schemas.microsoft.com/office/drawing/2014/main" val="319487295"/>
                    </a:ext>
                  </a:extLst>
                </a:gridCol>
              </a:tblGrid>
              <a:tr h="388421">
                <a:tc>
                  <a:txBody>
                    <a:bodyPr/>
                    <a:lstStyle/>
                    <a:p>
                      <a:pPr algn="ctr" fontAlgn="t"/>
                      <a:r>
                        <a:rPr lang="en-US" sz="1100" b="1" i="0" u="none" strike="noStrike" dirty="0">
                          <a:solidFill>
                            <a:srgbClr val="000000"/>
                          </a:solidFill>
                          <a:effectLst/>
                          <a:latin typeface="Calibri" panose="020F0502020204030204" pitchFamily="34" charset="0"/>
                        </a:rPr>
                        <a:t>Area and WG name</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panose="020F0502020204030204" pitchFamily="34" charset="0"/>
                        </a:rPr>
                        <a:t>CCSDS Ref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panose="020F0502020204030204" pitchFamily="34" charset="0"/>
                        </a:rPr>
                        <a:t>Document Title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Status / Comments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panose="020F0502020204030204" pitchFamily="34" charset="0"/>
                        </a:rPr>
                        <a:t>Start and / or Target Publication Date (</a:t>
                      </a:r>
                      <a:r>
                        <a:rPr lang="en-US" sz="1100" b="1" i="0" u="none" strike="noStrike" dirty="0" err="1">
                          <a:solidFill>
                            <a:srgbClr val="000000"/>
                          </a:solidFill>
                          <a:effectLst/>
                          <a:latin typeface="Calibri" panose="020F0502020204030204" pitchFamily="34" charset="0"/>
                        </a:rPr>
                        <a:t>dd</a:t>
                      </a:r>
                      <a:r>
                        <a:rPr lang="en-US" sz="1100" b="1" i="0" u="none" strike="noStrike" dirty="0">
                          <a:solidFill>
                            <a:srgbClr val="000000"/>
                          </a:solidFill>
                          <a:effectLst/>
                          <a:latin typeface="Calibri" panose="020F0502020204030204" pitchFamily="34" charset="0"/>
                        </a:rPr>
                        <a:t>/mm/year)</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109126"/>
                  </a:ext>
                </a:extLst>
              </a:tr>
              <a:tr h="257557">
                <a:tc>
                  <a:txBody>
                    <a:bodyPr/>
                    <a:lstStyle/>
                    <a:p>
                      <a:pPr algn="ctr" fontAlgn="t"/>
                      <a:r>
                        <a:rPr lang="en-US" sz="1100" b="0" i="0" u="none" strike="noStrike" dirty="0">
                          <a:solidFill>
                            <a:srgbClr val="FFFFFF"/>
                          </a:solidFill>
                          <a:effectLst/>
                          <a:latin typeface="Calibri" panose="020F0502020204030204" pitchFamily="34" charset="0"/>
                        </a:rPr>
                        <a:t>SEA Time</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dirty="0">
                          <a:solidFill>
                            <a:srgbClr val="FFFFFF"/>
                          </a:solidFill>
                          <a:effectLst/>
                          <a:latin typeface="Calibri" panose="020F0502020204030204" pitchFamily="34" charset="0"/>
                        </a:rPr>
                        <a:t>TBD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Time Management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NASA, ESA, DLR, ROSCOSMOS provided inputs for the</a:t>
                      </a:r>
                      <a:r>
                        <a:rPr lang="en-US" sz="1100" b="0" i="0" u="none" strike="noStrike" baseline="0" dirty="0">
                          <a:solidFill>
                            <a:srgbClr val="FFFFFF"/>
                          </a:solidFill>
                          <a:effectLst/>
                          <a:latin typeface="Calibri" panose="020F0502020204030204" pitchFamily="34" charset="0"/>
                        </a:rPr>
                        <a:t> </a:t>
                      </a:r>
                      <a:r>
                        <a:rPr lang="en-US" sz="1100" b="0" i="0" u="none" strike="noStrike" baseline="0" dirty="0" err="1">
                          <a:solidFill>
                            <a:srgbClr val="FFFFFF"/>
                          </a:solidFill>
                          <a:effectLst/>
                          <a:latin typeface="Calibri" panose="020F0502020204030204" pitchFamily="34" charset="0"/>
                        </a:rPr>
                        <a:t>Geen</a:t>
                      </a:r>
                      <a:r>
                        <a:rPr lang="en-US" sz="1100" b="0" i="0" u="none" strike="noStrike" baseline="0" dirty="0">
                          <a:solidFill>
                            <a:srgbClr val="FFFFFF"/>
                          </a:solidFill>
                          <a:effectLst/>
                          <a:latin typeface="Calibri" panose="020F0502020204030204" pitchFamily="34" charset="0"/>
                        </a:rPr>
                        <a:t> Book, detailing their agency methods for time management.</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Start date    10/06/2019</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12/31/2021</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794809887"/>
                  </a:ext>
                </a:extLst>
              </a:tr>
              <a:tr h="257557">
                <a:tc>
                  <a:txBody>
                    <a:bodyPr/>
                    <a:lstStyle/>
                    <a:p>
                      <a:pPr algn="ctr" fontAlgn="t"/>
                      <a:r>
                        <a:rPr lang="en-US" sz="1100" b="0" i="0" u="none" strike="noStrike" dirty="0">
                          <a:solidFill>
                            <a:srgbClr val="FFFFFF"/>
                          </a:solidFill>
                          <a:effectLst/>
                          <a:latin typeface="Calibri" panose="020F0502020204030204" pitchFamily="34" charset="0"/>
                        </a:rPr>
                        <a:t>SEA Time</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100" b="0" i="0" u="none" strike="noStrike" dirty="0">
                          <a:solidFill>
                            <a:srgbClr val="FFFFFF"/>
                          </a:solidFill>
                          <a:effectLst/>
                          <a:latin typeface="Calibri" panose="020F0502020204030204" pitchFamily="34" charset="0"/>
                        </a:rPr>
                        <a:t>TBD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t"/>
                      <a:r>
                        <a:rPr lang="en-US" sz="1100" b="0" i="0" u="none" strike="noStrike" dirty="0">
                          <a:solidFill>
                            <a:srgbClr val="FFFFFF"/>
                          </a:solidFill>
                          <a:effectLst/>
                          <a:latin typeface="Calibri" panose="020F0502020204030204" pitchFamily="34" charset="0"/>
                        </a:rPr>
                        <a:t>Time</a:t>
                      </a:r>
                      <a:r>
                        <a:rPr lang="en-US" sz="1100" b="0" i="0" u="none" strike="noStrike" baseline="0" dirty="0">
                          <a:solidFill>
                            <a:srgbClr val="FFFFFF"/>
                          </a:solidFill>
                          <a:effectLst/>
                          <a:latin typeface="Calibri" panose="020F0502020204030204" pitchFamily="34" charset="0"/>
                        </a:rPr>
                        <a:t> Management Protocols</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t"/>
                      <a:r>
                        <a:rPr lang="en-US" sz="1100" b="0" i="0" u="none" strike="noStrike" dirty="0">
                          <a:solidFill>
                            <a:srgbClr val="FFFFFF"/>
                          </a:solidFill>
                          <a:effectLst/>
                          <a:latin typeface="Calibri" panose="020F0502020204030204" pitchFamily="34" charset="0"/>
                        </a:rPr>
                        <a:t>This project will be requested </a:t>
                      </a:r>
                      <a:r>
                        <a:rPr lang="en-US" sz="1100" b="0" i="0" u="none" strike="noStrike" baseline="0" dirty="0">
                          <a:solidFill>
                            <a:srgbClr val="FFFFFF"/>
                          </a:solidFill>
                          <a:effectLst/>
                          <a:latin typeface="Calibri" panose="020F0502020204030204" pitchFamily="34" charset="0"/>
                        </a:rPr>
                        <a:t>once a full Green Book draft is complete.</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t"/>
                      <a:r>
                        <a:rPr lang="en-US" sz="1100" b="0" i="0" u="none" strike="noStrike" dirty="0">
                          <a:solidFill>
                            <a:srgbClr val="FFFFFF"/>
                          </a:solidFill>
                          <a:effectLst/>
                          <a:latin typeface="Calibri" panose="020F0502020204030204" pitchFamily="34" charset="0"/>
                        </a:rPr>
                        <a:t>TBD</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565562624"/>
                  </a:ext>
                </a:extLst>
              </a:tr>
              <a:tr h="507999">
                <a:tc>
                  <a:txBody>
                    <a:bodyPr/>
                    <a:lstStyle/>
                    <a:p>
                      <a:pPr algn="ctr" fontAlgn="t"/>
                      <a:r>
                        <a:rPr lang="en-US" sz="1100" b="0" i="0" u="none" strike="noStrike" dirty="0">
                          <a:solidFill>
                            <a:srgbClr val="FFFFFF"/>
                          </a:solidFill>
                          <a:effectLst/>
                          <a:latin typeface="Calibri" panose="020F0502020204030204" pitchFamily="34" charset="0"/>
                        </a:rPr>
                        <a:t>SEA Time</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ctr" fontAlgn="t"/>
                      <a:r>
                        <a:rPr lang="en-US" sz="1100" b="0" i="0" u="none" strike="noStrike" dirty="0">
                          <a:solidFill>
                            <a:srgbClr val="FFFFFF"/>
                          </a:solidFill>
                          <a:effectLst/>
                          <a:latin typeface="Calibri" panose="020F0502020204030204" pitchFamily="34" charset="0"/>
                        </a:rPr>
                        <a:t>TBD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100" b="0" i="0" u="none" strike="noStrike" dirty="0">
                          <a:solidFill>
                            <a:srgbClr val="FFFFFF"/>
                          </a:solidFill>
                          <a:effectLst/>
                          <a:latin typeface="Calibri" panose="020F0502020204030204" pitchFamily="34" charset="0"/>
                        </a:rPr>
                        <a:t>Recommended Practices</a:t>
                      </a:r>
                      <a:r>
                        <a:rPr lang="en-US" sz="1100" b="0" i="0" u="none" strike="noStrike" baseline="0" dirty="0">
                          <a:solidFill>
                            <a:srgbClr val="FFFFFF"/>
                          </a:solidFill>
                          <a:effectLst/>
                          <a:latin typeface="Calibri" panose="020F0502020204030204" pitchFamily="34" charset="0"/>
                        </a:rPr>
                        <a:t> for Time Management</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100" b="0" i="0" u="none" strike="noStrike" dirty="0">
                          <a:solidFill>
                            <a:srgbClr val="FFFFFF"/>
                          </a:solidFill>
                          <a:effectLst/>
                          <a:latin typeface="Calibri" panose="020F0502020204030204" pitchFamily="34" charset="0"/>
                        </a:rPr>
                        <a:t>This project will be requested</a:t>
                      </a:r>
                      <a:r>
                        <a:rPr lang="en-US" sz="1100" b="0" i="0" u="none" strike="noStrike" baseline="0" dirty="0">
                          <a:solidFill>
                            <a:srgbClr val="FFFFFF"/>
                          </a:solidFill>
                          <a:effectLst/>
                          <a:latin typeface="Calibri" panose="020F0502020204030204" pitchFamily="34" charset="0"/>
                        </a:rPr>
                        <a:t> once a full Green Book draft is complete.</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100" b="0" i="0" u="none" strike="noStrike" dirty="0">
                          <a:solidFill>
                            <a:srgbClr val="FFFFFF"/>
                          </a:solidFill>
                          <a:effectLst/>
                          <a:latin typeface="Calibri" panose="020F0502020204030204" pitchFamily="34" charset="0"/>
                        </a:rPr>
                        <a:t>TBD</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extLst>
                  <a:ext uri="{0D108BD9-81ED-4DB2-BD59-A6C34878D82A}">
                    <a16:rowId xmlns:a16="http://schemas.microsoft.com/office/drawing/2014/main" val="814085217"/>
                  </a:ext>
                </a:extLst>
              </a:tr>
            </a:tbl>
          </a:graphicData>
        </a:graphic>
      </p:graphicFrame>
    </p:spTree>
    <p:extLst>
      <p:ext uri="{BB962C8B-B14F-4D97-AF65-F5344CB8AC3E}">
        <p14:creationId xmlns:p14="http://schemas.microsoft.com/office/powerpoint/2010/main" val="323239840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1200" y="274638"/>
            <a:ext cx="8229600" cy="619633"/>
          </a:xfrm>
        </p:spPr>
        <p:txBody>
          <a:bodyPr/>
          <a:lstStyle/>
          <a:p>
            <a:r>
              <a:rPr lang="en-US" dirty="0">
                <a:solidFill>
                  <a:srgbClr val="0099A6"/>
                </a:solidFill>
              </a:rPr>
              <a:t>Time Management WG Additional Comments</a:t>
            </a:r>
          </a:p>
        </p:txBody>
      </p:sp>
      <p:sp>
        <p:nvSpPr>
          <p:cNvPr id="8" name="Content Placeholder 7"/>
          <p:cNvSpPr>
            <a:spLocks noGrp="1"/>
          </p:cNvSpPr>
          <p:nvPr>
            <p:ph idx="1"/>
          </p:nvPr>
        </p:nvSpPr>
        <p:spPr>
          <a:xfrm>
            <a:off x="1981200" y="1316725"/>
            <a:ext cx="8608185" cy="4378170"/>
          </a:xfrm>
        </p:spPr>
        <p:txBody>
          <a:bodyPr>
            <a:normAutofit/>
          </a:bodyPr>
          <a:lstStyle/>
          <a:p>
            <a:r>
              <a:rPr lang="en-US" sz="1800" b="0" dirty="0"/>
              <a:t>Day 1 activities, 2021-10-27:</a:t>
            </a:r>
          </a:p>
          <a:p>
            <a:pPr lvl="1"/>
            <a:r>
              <a:rPr lang="en-US" sz="1800" b="0" dirty="0"/>
              <a:t>Review of draft Green Book action items</a:t>
            </a:r>
          </a:p>
          <a:p>
            <a:pPr lvl="2"/>
            <a:r>
              <a:rPr lang="en-US" sz="1800" b="0" dirty="0"/>
              <a:t>Agencies have released mission survey data</a:t>
            </a:r>
          </a:p>
          <a:p>
            <a:pPr lvl="2"/>
            <a:r>
              <a:rPr lang="en-US" sz="1800" b="0" dirty="0"/>
              <a:t>Section 7.1 on science activities has been completed</a:t>
            </a:r>
          </a:p>
          <a:p>
            <a:pPr lvl="2"/>
            <a:r>
              <a:rPr lang="en-US" sz="1800" b="0" dirty="0"/>
              <a:t>Complete mission survey tables have been incorporated into draft</a:t>
            </a:r>
          </a:p>
          <a:p>
            <a:pPr lvl="2"/>
            <a:r>
              <a:rPr lang="en-US" sz="1800" b="0" dirty="0"/>
              <a:t>Acronyms list has been completed</a:t>
            </a:r>
          </a:p>
          <a:p>
            <a:pPr lvl="1"/>
            <a:r>
              <a:rPr lang="en-US" sz="1800" b="0" dirty="0"/>
              <a:t>Mission survey tables were presented. They had numerous conceptual and technical problems.</a:t>
            </a:r>
          </a:p>
          <a:p>
            <a:r>
              <a:rPr lang="en-US" sz="1800" b="0" dirty="0"/>
              <a:t>Day </a:t>
            </a:r>
            <a:r>
              <a:rPr lang="en-US" sz="1800" b="0"/>
              <a:t>2 activities, 2021-11-01:</a:t>
            </a:r>
            <a:endParaRPr lang="en-US" sz="1800" b="0" dirty="0"/>
          </a:p>
          <a:p>
            <a:pPr lvl="1"/>
            <a:r>
              <a:rPr lang="en-US" sz="1800" b="0" dirty="0"/>
              <a:t>A presentation on quantum clock synchronization was made by James Troupe of </a:t>
            </a:r>
            <a:r>
              <a:rPr lang="en-US" sz="1800" b="0" dirty="0" err="1"/>
              <a:t>Xairos</a:t>
            </a:r>
            <a:r>
              <a:rPr lang="en-US" sz="1800" b="0" dirty="0"/>
              <a:t> Systems</a:t>
            </a:r>
          </a:p>
          <a:p>
            <a:pPr lvl="1"/>
            <a:r>
              <a:rPr lang="en-US" sz="1800" b="0" dirty="0"/>
              <a:t>Updated mission survey tables were discussed.</a:t>
            </a:r>
          </a:p>
          <a:p>
            <a:pPr lvl="1"/>
            <a:r>
              <a:rPr lang="en-US" sz="1800" b="0" dirty="0"/>
              <a:t>Section 6 on clock synchronization was discussed and the Working Group agreed to rewrite it.</a:t>
            </a:r>
          </a:p>
          <a:p>
            <a:r>
              <a:rPr lang="en-US" sz="2100" b="0" dirty="0"/>
              <a:t>A Working Group meeting is planned for early December.</a:t>
            </a:r>
          </a:p>
          <a:p>
            <a:pPr lvl="1"/>
            <a:endParaRPr lang="en-US" sz="1800" b="0" dirty="0"/>
          </a:p>
          <a:p>
            <a:endParaRPr lang="en-US" sz="1800" b="0" dirty="0"/>
          </a:p>
          <a:p>
            <a:endParaRPr lang="en-US" sz="1800" b="0" dirty="0"/>
          </a:p>
        </p:txBody>
      </p:sp>
    </p:spTree>
    <p:extLst>
      <p:ext uri="{BB962C8B-B14F-4D97-AF65-F5344CB8AC3E}">
        <p14:creationId xmlns:p14="http://schemas.microsoft.com/office/powerpoint/2010/main" val="60568209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D419EF-6B30-A645-883E-9F51ECF441D2}"/>
              </a:ext>
            </a:extLst>
          </p:cNvPr>
          <p:cNvSpPr>
            <a:spLocks noGrp="1"/>
          </p:cNvSpPr>
          <p:nvPr>
            <p:ph type="title"/>
          </p:nvPr>
        </p:nvSpPr>
        <p:spPr/>
        <p:txBody>
          <a:bodyPr/>
          <a:lstStyle/>
          <a:p>
            <a:r>
              <a:rPr lang="en-US" dirty="0">
                <a:solidFill>
                  <a:srgbClr val="0099A6"/>
                </a:solidFill>
              </a:rPr>
              <a:t>Time Management Green Book</a:t>
            </a:r>
            <a:br>
              <a:rPr lang="en-US" dirty="0">
                <a:solidFill>
                  <a:srgbClr val="0099A6"/>
                </a:solidFill>
              </a:rPr>
            </a:br>
            <a:r>
              <a:rPr lang="en-US" dirty="0">
                <a:solidFill>
                  <a:srgbClr val="0099A6"/>
                </a:solidFill>
              </a:rPr>
              <a:t>Figure 5-1 Time Correlation</a:t>
            </a:r>
          </a:p>
        </p:txBody>
      </p:sp>
      <p:pic>
        <p:nvPicPr>
          <p:cNvPr id="7" name="Content Placeholder 6">
            <a:extLst>
              <a:ext uri="{FF2B5EF4-FFF2-40B4-BE49-F238E27FC236}">
                <a16:creationId xmlns:a16="http://schemas.microsoft.com/office/drawing/2014/main" id="{84A33E08-49F9-0845-8266-C01C0553DA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1700" y="1201510"/>
            <a:ext cx="7350187" cy="4900125"/>
          </a:xfrm>
        </p:spPr>
      </p:pic>
      <p:sp>
        <p:nvSpPr>
          <p:cNvPr id="8" name="TextBox 7">
            <a:extLst>
              <a:ext uri="{FF2B5EF4-FFF2-40B4-BE49-F238E27FC236}">
                <a16:creationId xmlns:a16="http://schemas.microsoft.com/office/drawing/2014/main" id="{6DEB0AE5-414D-F24E-9D08-0F2E9705ED3C}"/>
              </a:ext>
            </a:extLst>
          </p:cNvPr>
          <p:cNvSpPr txBox="1"/>
          <p:nvPr/>
        </p:nvSpPr>
        <p:spPr>
          <a:xfrm>
            <a:off x="613245" y="2574354"/>
            <a:ext cx="2579039" cy="1077218"/>
          </a:xfrm>
          <a:prstGeom prst="rect">
            <a:avLst/>
          </a:prstGeom>
          <a:noFill/>
        </p:spPr>
        <p:txBody>
          <a:bodyPr wrap="none" rtlCol="0">
            <a:spAutoFit/>
          </a:bodyPr>
          <a:lstStyle/>
          <a:p>
            <a:r>
              <a:rPr lang="en-US" dirty="0">
                <a:solidFill>
                  <a:srgbClr val="FF0000"/>
                </a:solidFill>
              </a:rPr>
              <a:t>Time Management </a:t>
            </a:r>
            <a:r>
              <a:rPr lang="en-US" dirty="0" err="1">
                <a:solidFill>
                  <a:srgbClr val="FF0000"/>
                </a:solidFill>
              </a:rPr>
              <a:t>Stds</a:t>
            </a:r>
            <a:endParaRPr lang="en-US" dirty="0">
              <a:solidFill>
                <a:srgbClr val="FF0000"/>
              </a:solidFill>
            </a:endParaRPr>
          </a:p>
          <a:p>
            <a:pPr marL="285750" indent="-285750">
              <a:buFontTx/>
              <a:buChar char="-"/>
            </a:pPr>
            <a:r>
              <a:rPr lang="en-US" dirty="0">
                <a:solidFill>
                  <a:srgbClr val="FF0000"/>
                </a:solidFill>
              </a:rPr>
              <a:t>Time Transfer</a:t>
            </a:r>
          </a:p>
          <a:p>
            <a:pPr marL="285750" indent="-285750">
              <a:buFontTx/>
              <a:buChar char="-"/>
            </a:pPr>
            <a:r>
              <a:rPr lang="en-US" dirty="0">
                <a:solidFill>
                  <a:srgbClr val="FF0000"/>
                </a:solidFill>
              </a:rPr>
              <a:t>Time Correlation</a:t>
            </a:r>
          </a:p>
          <a:p>
            <a:pPr marL="285750" indent="-285750">
              <a:buFontTx/>
              <a:buChar char="-"/>
            </a:pPr>
            <a:r>
              <a:rPr lang="en-US" dirty="0">
                <a:solidFill>
                  <a:srgbClr val="FF0000"/>
                </a:solidFill>
              </a:rPr>
              <a:t>Time synchronization</a:t>
            </a:r>
          </a:p>
        </p:txBody>
      </p:sp>
    </p:spTree>
    <p:extLst>
      <p:ext uri="{BB962C8B-B14F-4D97-AF65-F5344CB8AC3E}">
        <p14:creationId xmlns:p14="http://schemas.microsoft.com/office/powerpoint/2010/main" val="2974536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678444"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a:solidFill>
                  <a:srgbClr val="0099A6"/>
                </a:solidFill>
              </a:rPr>
              <a:t>SEA SANA Steering Group Executive Summary </a:t>
            </a:r>
            <a:endParaRPr lang="en-US" dirty="0">
              <a:solidFill>
                <a:srgbClr val="0099A6"/>
              </a:solidFill>
            </a:endParaRPr>
          </a:p>
        </p:txBody>
      </p:sp>
      <p:sp>
        <p:nvSpPr>
          <p:cNvPr id="9" name="AutoShape 2"/>
          <p:cNvSpPr>
            <a:spLocks/>
          </p:cNvSpPr>
          <p:nvPr/>
        </p:nvSpPr>
        <p:spPr bwMode="auto">
          <a:xfrm>
            <a:off x="642490" y="790010"/>
            <a:ext cx="10561375" cy="60679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a:lnSpc>
                <a:spcPct val="120000"/>
              </a:lnSpc>
              <a:spcBef>
                <a:spcPts val="0"/>
              </a:spcBef>
            </a:pPr>
            <a:r>
              <a:rPr lang="en-US" sz="1300" b="0" dirty="0"/>
              <a:t>Achievements for this meeting cycle:</a:t>
            </a:r>
            <a:endParaRPr lang="en-US" sz="1300" b="0" i="1" dirty="0"/>
          </a:p>
          <a:p>
            <a:pPr marL="800100" lvl="1" indent="-342900">
              <a:lnSpc>
                <a:spcPct val="120000"/>
              </a:lnSpc>
              <a:spcBef>
                <a:spcPts val="0"/>
              </a:spcBef>
              <a:buFont typeface="Arial" panose="020B0604020202020204" pitchFamily="34" charset="0"/>
              <a:buChar char="•"/>
            </a:pPr>
            <a:r>
              <a:rPr lang="en-US" sz="1300" b="0" dirty="0"/>
              <a:t>SANA Operator is now part of COFOMO corporation, no issues were seen during transition</a:t>
            </a:r>
          </a:p>
          <a:p>
            <a:pPr marL="800100" lvl="1" indent="-342900">
              <a:lnSpc>
                <a:spcPct val="120000"/>
              </a:lnSpc>
              <a:spcBef>
                <a:spcPts val="0"/>
              </a:spcBef>
              <a:buFont typeface="Arial" panose="020B0604020202020204" pitchFamily="34" charset="0"/>
              <a:buChar char="•"/>
            </a:pPr>
            <a:r>
              <a:rPr lang="en-US" sz="1300" b="0" dirty="0"/>
              <a:t>SANA Operations systems are now fully virtualized, no access or performance issues are expected in the future</a:t>
            </a:r>
          </a:p>
          <a:p>
            <a:pPr marL="800100" lvl="1" indent="-342900">
              <a:lnSpc>
                <a:spcPct val="120000"/>
              </a:lnSpc>
              <a:spcBef>
                <a:spcPts val="0"/>
              </a:spcBef>
              <a:buFont typeface="Arial" panose="020B0604020202020204" pitchFamily="34" charset="0"/>
              <a:buChar char="•"/>
            </a:pPr>
            <a:r>
              <a:rPr lang="en-US" sz="1300" b="0" dirty="0"/>
              <a:t>Review SANA Operations report, authorization framework implementation status</a:t>
            </a:r>
          </a:p>
          <a:p>
            <a:pPr marL="747713" lvl="1" indent="-290513">
              <a:lnSpc>
                <a:spcPct val="120000"/>
              </a:lnSpc>
              <a:spcBef>
                <a:spcPts val="0"/>
              </a:spcBef>
              <a:buClr>
                <a:srgbClr val="000000"/>
              </a:buClr>
              <a:buSzPct val="95000"/>
              <a:buFont typeface="ArialMT" charset="0"/>
              <a:buChar char="•"/>
            </a:pPr>
            <a:r>
              <a:rPr lang="en-US" sz="1300" b="0" dirty="0"/>
              <a:t> Programmatic Registry API with authenticated access control developed and being documented</a:t>
            </a:r>
          </a:p>
          <a:p>
            <a:pPr marL="800100" lvl="1" indent="-342900">
              <a:lnSpc>
                <a:spcPct val="120000"/>
              </a:lnSpc>
              <a:spcBef>
                <a:spcPts val="0"/>
              </a:spcBef>
              <a:buFont typeface="Arial" panose="020B0604020202020204" pitchFamily="34" charset="0"/>
              <a:buChar char="•"/>
            </a:pPr>
            <a:r>
              <a:rPr lang="en-US" sz="1300" b="0" dirty="0"/>
              <a:t>New standards projects that will have an effect on the SANA were discussed (FRM, Glossary, operational use)</a:t>
            </a:r>
          </a:p>
          <a:p>
            <a:pPr>
              <a:lnSpc>
                <a:spcPct val="120000"/>
              </a:lnSpc>
              <a:spcBef>
                <a:spcPts val="0"/>
              </a:spcBef>
              <a:buSzPct val="95000"/>
            </a:pPr>
            <a:r>
              <a:rPr lang="en-US" sz="1300" b="0" dirty="0"/>
              <a:t>Working Group Status:</a:t>
            </a:r>
            <a:endParaRPr lang="en-US" sz="13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300" b="0" dirty="0"/>
              <a:t>New QSCID registries are in use, some agencies are </a:t>
            </a:r>
            <a:r>
              <a:rPr lang="en-US" sz="1300" i="1" dirty="0">
                <a:solidFill>
                  <a:srgbClr val="FF0000"/>
                </a:solidFill>
              </a:rPr>
              <a:t>still</a:t>
            </a:r>
            <a:r>
              <a:rPr lang="en-US" sz="1300" b="0" dirty="0"/>
              <a:t> reporting anxiety about dual (multiple) SCID allocations and possibility of assigning more than one SCID per spacecraft.  Some implementations are adopting assigned OID as global spacecraft Identifier.</a:t>
            </a:r>
          </a:p>
          <a:p>
            <a:pPr marL="747713" lvl="1" indent="-290513">
              <a:lnSpc>
                <a:spcPct val="120000"/>
              </a:lnSpc>
              <a:spcBef>
                <a:spcPts val="0"/>
              </a:spcBef>
              <a:buClr>
                <a:srgbClr val="000000"/>
              </a:buClr>
              <a:buSzPct val="95000"/>
              <a:buFont typeface="ArialMT" charset="0"/>
              <a:buChar char="•"/>
            </a:pPr>
            <a:r>
              <a:rPr lang="en-US" sz="1300" b="0" dirty="0"/>
              <a:t>Many new features have been deployed: added SCID V4 (USLP) Q-SCID, updates to FR registry, improved caching, math rendering, SCID management interface, account request interface</a:t>
            </a:r>
          </a:p>
          <a:p>
            <a:pPr marL="747713" lvl="1" indent="-290513">
              <a:lnSpc>
                <a:spcPct val="120000"/>
              </a:lnSpc>
              <a:spcBef>
                <a:spcPts val="0"/>
              </a:spcBef>
              <a:buClr>
                <a:srgbClr val="000000"/>
              </a:buClr>
              <a:buSzPct val="95000"/>
              <a:buFont typeface="ArialMT" charset="0"/>
              <a:buChar char="•"/>
            </a:pPr>
            <a:endParaRPr lang="en-US" sz="1300" b="0" dirty="0"/>
          </a:p>
          <a:p>
            <a:pPr>
              <a:lnSpc>
                <a:spcPct val="120000"/>
              </a:lnSpc>
              <a:spcBef>
                <a:spcPts val="0"/>
              </a:spcBef>
              <a:buClr>
                <a:srgbClr val="000000"/>
              </a:buClr>
              <a:buSzPct val="95000"/>
            </a:pPr>
            <a:r>
              <a:rPr lang="en-US" sz="13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300" b="0" dirty="0"/>
              <a:t>Interactions with CSS SM WG (FRM), Nav registries, and agency specific schemas</a:t>
            </a:r>
          </a:p>
          <a:p>
            <a:pPr marL="628650" lvl="1" indent="-171450">
              <a:lnSpc>
                <a:spcPct val="120000"/>
              </a:lnSpc>
              <a:spcBef>
                <a:spcPts val="0"/>
              </a:spcBef>
              <a:buClr>
                <a:srgbClr val="000000"/>
              </a:buClr>
              <a:buSzPct val="95000"/>
              <a:buFont typeface="Arial" panose="020B0604020202020204" pitchFamily="34" charset="0"/>
              <a:buChar char="•"/>
            </a:pPr>
            <a:r>
              <a:rPr lang="en-US" sz="1300" b="0" dirty="0"/>
              <a:t>New Authorization framework improves access, </a:t>
            </a:r>
          </a:p>
          <a:p>
            <a:pPr lvl="1">
              <a:lnSpc>
                <a:spcPct val="120000"/>
              </a:lnSpc>
              <a:spcBef>
                <a:spcPts val="0"/>
              </a:spcBef>
              <a:buClr>
                <a:srgbClr val="000000"/>
              </a:buClr>
              <a:buSzPct val="95000"/>
            </a:pPr>
            <a:endParaRPr lang="en-US" sz="1300" b="0" dirty="0"/>
          </a:p>
          <a:p>
            <a:pPr>
              <a:lnSpc>
                <a:spcPct val="120000"/>
              </a:lnSpc>
              <a:spcBef>
                <a:spcPts val="0"/>
              </a:spcBef>
              <a:buClr>
                <a:srgbClr val="000000"/>
              </a:buClr>
              <a:buSzPct val="95000"/>
            </a:pPr>
            <a:r>
              <a:rPr lang="en-US" sz="1300" b="0" dirty="0"/>
              <a:t>Problems and Issues:</a:t>
            </a:r>
          </a:p>
          <a:p>
            <a:pPr marL="747713" lvl="1" indent="-290513">
              <a:lnSpc>
                <a:spcPct val="120000"/>
              </a:lnSpc>
              <a:spcBef>
                <a:spcPts val="0"/>
              </a:spcBef>
              <a:buClr>
                <a:srgbClr val="000000"/>
              </a:buClr>
              <a:buSzPct val="95000"/>
              <a:buFont typeface="ArialMT" charset="0"/>
              <a:buChar char="•"/>
            </a:pPr>
            <a:r>
              <a:rPr lang="en-US" sz="1300" b="0" dirty="0"/>
              <a:t>The Service Site and Aperture (SSA) registry is still only to be open to those with CCSDS login, and SANA now has list of users with CWE credentials (see above).  The SANA has developed a new authorization structure to allow secure, remote access, update interfaces for AR’s to take responsibility for their own Agency’s data.  Agency </a:t>
            </a:r>
            <a:r>
              <a:rPr lang="en-US" sz="1300" b="0" dirty="0" err="1"/>
              <a:t>HoDs</a:t>
            </a:r>
            <a:r>
              <a:rPr lang="en-US" sz="1300" b="0" dirty="0"/>
              <a:t> have been asked to assign these ARs.</a:t>
            </a:r>
          </a:p>
          <a:p>
            <a:pPr marL="747713" lvl="1" indent="-290513">
              <a:lnSpc>
                <a:spcPct val="120000"/>
              </a:lnSpc>
              <a:spcBef>
                <a:spcPts val="0"/>
              </a:spcBef>
              <a:buClr>
                <a:srgbClr val="000000"/>
              </a:buClr>
              <a:buSzPct val="95000"/>
              <a:buFont typeface="ArialMT" charset="0"/>
              <a:buChar char="•"/>
            </a:pPr>
            <a:r>
              <a:rPr lang="en-US" sz="1300" b="0" dirty="0"/>
              <a:t>“Abbreviations” in SANA registries (SS&amp;A) are sometimes missing, sometimes longer than the name.  There is no consistent approach.  D-DOR (and other) WG would like for there to be 4-character abbreviations.  There need to be some consistent rules.</a:t>
            </a:r>
          </a:p>
          <a:p>
            <a:pPr marL="747713" lvl="1" indent="-290513">
              <a:lnSpc>
                <a:spcPct val="120000"/>
              </a:lnSpc>
              <a:spcBef>
                <a:spcPts val="0"/>
              </a:spcBef>
              <a:buClr>
                <a:srgbClr val="000000"/>
              </a:buClr>
              <a:buSzPct val="95000"/>
              <a:buFont typeface="ArialMT" charset="0"/>
              <a:buChar char="•"/>
            </a:pPr>
            <a:r>
              <a:rPr lang="en-US" sz="1300" b="0" dirty="0"/>
              <a:t>Disconnects and performance issues in SANA to CCSDS website integration.  This is in discussion between the two groups.</a:t>
            </a:r>
          </a:p>
        </p:txBody>
      </p:sp>
    </p:spTree>
    <p:extLst>
      <p:ext uri="{BB962C8B-B14F-4D97-AF65-F5344CB8AC3E}">
        <p14:creationId xmlns:p14="http://schemas.microsoft.com/office/powerpoint/2010/main" val="64811726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laceHolder 1"/>
          <p:cNvSpPr>
            <a:spLocks noGrp="1"/>
          </p:cNvSpPr>
          <p:nvPr>
            <p:ph type="title"/>
          </p:nvPr>
        </p:nvSpPr>
        <p:spPr>
          <a:xfrm>
            <a:off x="2814632" y="-225996"/>
            <a:ext cx="6562735" cy="1143702"/>
          </a:xfrm>
          <a:prstGeom prst="rect">
            <a:avLst/>
          </a:prstGeom>
          <a:noFill/>
          <a:ln w="0">
            <a:noFill/>
          </a:ln>
        </p:spPr>
        <p:txBody>
          <a:bodyPr vert="horz" lIns="0" tIns="0" rIns="0" bIns="0" anchor="ctr">
            <a:noAutofit/>
          </a:bodyPr>
          <a:lstStyle/>
          <a:p>
            <a:pPr>
              <a:tabLst>
                <a:tab pos="0" algn="l"/>
                <a:tab pos="407260" algn="l"/>
                <a:tab pos="814847" algn="l"/>
                <a:tab pos="1222434" algn="l"/>
                <a:tab pos="1630021" algn="l"/>
                <a:tab pos="2037607" algn="l"/>
                <a:tab pos="2445194" algn="l"/>
                <a:tab pos="2852781" algn="l"/>
                <a:tab pos="3260368" algn="l"/>
                <a:tab pos="3667955" algn="l"/>
                <a:tab pos="4075542" algn="l"/>
                <a:tab pos="4483128" algn="l"/>
                <a:tab pos="4890715" algn="l"/>
                <a:tab pos="5298302" algn="l"/>
                <a:tab pos="5705889" algn="l"/>
                <a:tab pos="6113476" algn="l"/>
                <a:tab pos="6521062" algn="l"/>
                <a:tab pos="6928649" algn="l"/>
                <a:tab pos="7336236" algn="l"/>
                <a:tab pos="7743823" algn="l"/>
                <a:tab pos="8151410" algn="l"/>
              </a:tabLst>
            </a:pPr>
            <a:r>
              <a:rPr lang="en-US" sz="3200" spc="-1" dirty="0">
                <a:solidFill>
                  <a:srgbClr val="0099A6"/>
                </a:solidFill>
                <a:latin typeface="Arial"/>
              </a:rPr>
              <a:t>SANA Authorization framework</a:t>
            </a:r>
          </a:p>
        </p:txBody>
      </p:sp>
      <p:sp>
        <p:nvSpPr>
          <p:cNvPr id="230" name="Text Box 1"/>
          <p:cNvSpPr/>
          <p:nvPr/>
        </p:nvSpPr>
        <p:spPr>
          <a:xfrm>
            <a:off x="4372652" y="0"/>
            <a:ext cx="7271099" cy="4220791"/>
          </a:xfrm>
          <a:prstGeom prst="rect">
            <a:avLst/>
          </a:prstGeom>
          <a:noFill/>
          <a:ln w="9360">
            <a:noFill/>
          </a:ln>
        </p:spPr>
        <p:style>
          <a:lnRef idx="0">
            <a:scrgbClr r="0" g="0" b="0"/>
          </a:lnRef>
          <a:fillRef idx="0">
            <a:scrgbClr r="0" g="0" b="0"/>
          </a:fillRef>
          <a:effectRef idx="0">
            <a:scrgbClr r="0" g="0" b="0"/>
          </a:effectRef>
          <a:fontRef idx="minor"/>
        </p:style>
      </p:sp>
      <p:sp>
        <p:nvSpPr>
          <p:cNvPr id="231" name="PlaceHolder 2"/>
          <p:cNvSpPr>
            <a:spLocks noGrp="1"/>
          </p:cNvSpPr>
          <p:nvPr>
            <p:ph/>
          </p:nvPr>
        </p:nvSpPr>
        <p:spPr>
          <a:xfrm>
            <a:off x="719300" y="917706"/>
            <a:ext cx="11060640" cy="5777297"/>
          </a:xfrm>
          <a:prstGeom prst="rect">
            <a:avLst/>
          </a:prstGeom>
          <a:noFill/>
          <a:ln w="0">
            <a:noFill/>
          </a:ln>
        </p:spPr>
        <p:txBody>
          <a:bodyPr vert="horz" lIns="0" tIns="0" rIns="0" bIns="0" anchor="t">
            <a:noAutofit/>
          </a:bodyPr>
          <a:lstStyle/>
          <a:p>
            <a:pPr marL="650385" indent="-259232" algn="l">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1633" spc="-1" dirty="0">
                <a:solidFill>
                  <a:srgbClr val="000000"/>
                </a:solidFill>
                <a:latin typeface="Arial"/>
              </a:rPr>
              <a:t>Policies</a:t>
            </a:r>
            <a:endParaRPr lang="en-US" dirty="0"/>
          </a:p>
          <a:p>
            <a:pPr marL="1042114" lvl="1" indent="-259232" algn="l">
              <a:spcAft>
                <a:spcPts val="1031"/>
              </a:spcAft>
              <a:buClr>
                <a:srgbClr val="000000"/>
              </a:buClr>
              <a:buSzPct val="75000"/>
              <a:buFont typeface="Courier New"/>
              <a:buChar char="o"/>
              <a:tabLst>
                <a:tab pos="31679" algn="l"/>
                <a:tab pos="438940" algn="l"/>
                <a:tab pos="846526" algn="l"/>
                <a:tab pos="1254113" algn="l"/>
                <a:tab pos="1661700" algn="l"/>
                <a:tab pos="2069287" algn="l"/>
                <a:tab pos="2476874" algn="l"/>
                <a:tab pos="2884461" algn="l"/>
                <a:tab pos="3292047" algn="l"/>
                <a:tab pos="3699634" algn="l"/>
                <a:tab pos="4107221" algn="l"/>
                <a:tab pos="4514808" algn="l"/>
                <a:tab pos="4922395" algn="l"/>
                <a:tab pos="5329981" algn="l"/>
                <a:tab pos="5737568" algn="l"/>
                <a:tab pos="6145155" algn="l"/>
                <a:tab pos="6552742" algn="l"/>
                <a:tab pos="6960329" algn="l"/>
                <a:tab pos="7367916" algn="l"/>
                <a:tab pos="7775502" algn="l"/>
              </a:tabLst>
            </a:pPr>
            <a:r>
              <a:rPr lang="en-US" sz="1452" b="0" spc="-1" dirty="0">
                <a:solidFill>
                  <a:srgbClr val="000000"/>
                </a:solidFill>
                <a:latin typeface="Arial"/>
              </a:rPr>
              <a:t>SSG: any member of SSG can edit a </a:t>
            </a:r>
            <a:r>
              <a:rPr lang="en-US" sz="1452" spc="-1" dirty="0">
                <a:solidFill>
                  <a:srgbClr val="000000"/>
                </a:solidFill>
                <a:latin typeface="Arial"/>
              </a:rPr>
              <a:t>registry</a:t>
            </a:r>
            <a:r>
              <a:rPr lang="en-US" sz="1452" b="0" spc="-1" dirty="0">
                <a:solidFill>
                  <a:srgbClr val="000000"/>
                </a:solidFill>
                <a:latin typeface="Arial"/>
              </a:rPr>
              <a:t> with policy "SSG". e.g.</a:t>
            </a:r>
            <a:endParaRPr lang="en-US" sz="1452" b="0" spc="-1" dirty="0">
              <a:solidFill>
                <a:srgbClr val="000000"/>
              </a:solidFill>
              <a:latin typeface="Arial"/>
              <a:cs typeface="Arial"/>
            </a:endParaRPr>
          </a:p>
          <a:p>
            <a:pPr marL="1433843" lvl="2" indent="-259232" algn="l">
              <a:spcAft>
                <a:spcPts val="769"/>
              </a:spcAft>
              <a:buClr>
                <a:srgbClr val="000000"/>
              </a:buClr>
              <a:buSzPct val="45000"/>
              <a:buFont typeface="Arial"/>
              <a:buChar char="•"/>
              <a:tabLst>
                <a:tab pos="47356" algn="l"/>
                <a:tab pos="454943" algn="l"/>
                <a:tab pos="862529" algn="l"/>
                <a:tab pos="1270116" algn="l"/>
                <a:tab pos="1677703" algn="l"/>
                <a:tab pos="2085290" algn="l"/>
                <a:tab pos="2492877" algn="l"/>
                <a:tab pos="2900464" algn="l"/>
                <a:tab pos="3308050" algn="l"/>
                <a:tab pos="3715637" algn="l"/>
                <a:tab pos="4123224" algn="l"/>
                <a:tab pos="4530484" algn="l"/>
                <a:tab pos="4938071" algn="l"/>
                <a:tab pos="5345658" algn="l"/>
                <a:tab pos="5753245" algn="l"/>
                <a:tab pos="6160831" algn="l"/>
                <a:tab pos="6568418" algn="l"/>
                <a:tab pos="6976005" algn="l"/>
                <a:tab pos="7383592" algn="l"/>
                <a:tab pos="7791179" algn="l"/>
              </a:tabLst>
            </a:pPr>
            <a:r>
              <a:rPr lang="en-US" sz="1452" b="0" spc="-1" dirty="0">
                <a:solidFill>
                  <a:srgbClr val="000000"/>
                </a:solidFill>
                <a:latin typeface="Arial"/>
              </a:rPr>
              <a:t>Roles registries</a:t>
            </a:r>
            <a:endParaRPr lang="en-US" sz="1452" b="0" spc="-1" dirty="0">
              <a:solidFill>
                <a:srgbClr val="000000"/>
              </a:solidFill>
              <a:latin typeface="Arial"/>
              <a:cs typeface="Arial"/>
            </a:endParaRPr>
          </a:p>
          <a:p>
            <a:pPr marL="1042114" lvl="1" indent="-259232" algn="l">
              <a:spcAft>
                <a:spcPts val="1031"/>
              </a:spcAft>
              <a:buClr>
                <a:srgbClr val="000000"/>
              </a:buClr>
              <a:buSzPct val="75000"/>
              <a:buFont typeface="Courier New"/>
              <a:buChar char="o"/>
              <a:tabLst>
                <a:tab pos="31679" algn="l"/>
                <a:tab pos="438940" algn="l"/>
                <a:tab pos="846526" algn="l"/>
                <a:tab pos="1254113" algn="l"/>
                <a:tab pos="1661700" algn="l"/>
                <a:tab pos="2069287" algn="l"/>
                <a:tab pos="2476874" algn="l"/>
                <a:tab pos="2884461" algn="l"/>
                <a:tab pos="3292047" algn="l"/>
                <a:tab pos="3699634" algn="l"/>
                <a:tab pos="4107221" algn="l"/>
                <a:tab pos="4514808" algn="l"/>
                <a:tab pos="4922395" algn="l"/>
                <a:tab pos="5329981" algn="l"/>
                <a:tab pos="5737568" algn="l"/>
                <a:tab pos="6145155" algn="l"/>
                <a:tab pos="6552742" algn="l"/>
                <a:tab pos="6960329" algn="l"/>
                <a:tab pos="7367916" algn="l"/>
                <a:tab pos="7775502" algn="l"/>
              </a:tabLst>
            </a:pPr>
            <a:r>
              <a:rPr lang="en-US" sz="1452" b="0" spc="-1" dirty="0">
                <a:solidFill>
                  <a:srgbClr val="000000"/>
                </a:solidFill>
                <a:latin typeface="Arial"/>
              </a:rPr>
              <a:t>Agency Representative: any AR can edit records linked or owned by its organization in registries with policy "CCSDS Agency Representative". e.g.</a:t>
            </a:r>
            <a:endParaRPr lang="en-US" sz="1452" b="0" spc="-1" dirty="0">
              <a:solidFill>
                <a:srgbClr val="000000"/>
              </a:solidFill>
              <a:latin typeface="Arial"/>
              <a:cs typeface="Arial"/>
            </a:endParaRPr>
          </a:p>
          <a:p>
            <a:pPr marL="1433843" lvl="2" indent="-259232" algn="l">
              <a:spcAft>
                <a:spcPts val="769"/>
              </a:spcAft>
              <a:buClr>
                <a:srgbClr val="000000"/>
              </a:buClr>
              <a:buSzPct val="45000"/>
              <a:buFont typeface="Arial"/>
              <a:buChar char="•"/>
              <a:tabLst>
                <a:tab pos="47356" algn="l"/>
                <a:tab pos="454943" algn="l"/>
                <a:tab pos="862529" algn="l"/>
                <a:tab pos="1270116" algn="l"/>
                <a:tab pos="1677703" algn="l"/>
                <a:tab pos="2085290" algn="l"/>
                <a:tab pos="2492877" algn="l"/>
                <a:tab pos="2900464" algn="l"/>
                <a:tab pos="3308050" algn="l"/>
                <a:tab pos="3715637" algn="l"/>
                <a:tab pos="4123224" algn="l"/>
                <a:tab pos="4530484" algn="l"/>
                <a:tab pos="4938071" algn="l"/>
                <a:tab pos="5345658" algn="l"/>
                <a:tab pos="5753245" algn="l"/>
                <a:tab pos="6160831" algn="l"/>
                <a:tab pos="6568418" algn="l"/>
                <a:tab pos="6976005" algn="l"/>
                <a:tab pos="7383592" algn="l"/>
                <a:tab pos="7791179" algn="l"/>
              </a:tabLst>
            </a:pPr>
            <a:r>
              <a:rPr lang="en-US" sz="1452" b="0" spc="-1" dirty="0">
                <a:solidFill>
                  <a:srgbClr val="000000"/>
                </a:solidFill>
                <a:latin typeface="Arial"/>
              </a:rPr>
              <a:t>SCID </a:t>
            </a:r>
            <a:r>
              <a:rPr lang="en-US" sz="1452" spc="-1" dirty="0">
                <a:solidFill>
                  <a:srgbClr val="000000"/>
                </a:solidFill>
                <a:latin typeface="Arial"/>
              </a:rPr>
              <a:t>Assignor</a:t>
            </a:r>
            <a:r>
              <a:rPr lang="en-US" sz="1452" b="0" spc="-1" dirty="0">
                <a:solidFill>
                  <a:srgbClr val="000000"/>
                </a:solidFill>
                <a:latin typeface="Arial"/>
              </a:rPr>
              <a:t>: SCID and spacecraft registries</a:t>
            </a:r>
            <a:endParaRPr lang="en-US" sz="1452" b="0" spc="-1" dirty="0">
              <a:solidFill>
                <a:srgbClr val="000000"/>
              </a:solidFill>
              <a:latin typeface="Arial"/>
              <a:cs typeface="Arial"/>
            </a:endParaRPr>
          </a:p>
          <a:p>
            <a:pPr marL="1433843" lvl="2" indent="-259232" algn="l">
              <a:spcAft>
                <a:spcPts val="769"/>
              </a:spcAft>
              <a:buClr>
                <a:srgbClr val="000000"/>
              </a:buClr>
              <a:buSzPct val="45000"/>
              <a:buFont typeface="Arial"/>
              <a:buChar char="•"/>
              <a:tabLst>
                <a:tab pos="47356" algn="l"/>
                <a:tab pos="454943" algn="l"/>
                <a:tab pos="862529" algn="l"/>
                <a:tab pos="1270116" algn="l"/>
                <a:tab pos="1677703" algn="l"/>
                <a:tab pos="2085290" algn="l"/>
                <a:tab pos="2492877" algn="l"/>
                <a:tab pos="2900464" algn="l"/>
                <a:tab pos="3308050" algn="l"/>
                <a:tab pos="3715637" algn="l"/>
                <a:tab pos="4123224" algn="l"/>
                <a:tab pos="4530484" algn="l"/>
                <a:tab pos="4938071" algn="l"/>
                <a:tab pos="5345658" algn="l"/>
                <a:tab pos="5753245" algn="l"/>
                <a:tab pos="6160831" algn="l"/>
                <a:tab pos="6568418" algn="l"/>
                <a:tab pos="6976005" algn="l"/>
                <a:tab pos="7383592" algn="l"/>
                <a:tab pos="7791179" algn="l"/>
              </a:tabLst>
            </a:pPr>
            <a:r>
              <a:rPr lang="en-US" sz="1452" b="0" spc="-1" dirty="0">
                <a:solidFill>
                  <a:srgbClr val="000000"/>
                </a:solidFill>
                <a:latin typeface="Arial"/>
              </a:rPr>
              <a:t>Asset </a:t>
            </a:r>
            <a:r>
              <a:rPr lang="en-US" sz="1452" spc="-1" dirty="0">
                <a:solidFill>
                  <a:srgbClr val="000000"/>
                </a:solidFill>
                <a:latin typeface="Arial"/>
              </a:rPr>
              <a:t>Assignor</a:t>
            </a:r>
            <a:r>
              <a:rPr lang="en-US" sz="1452" b="0" spc="-1" dirty="0">
                <a:solidFill>
                  <a:srgbClr val="000000"/>
                </a:solidFill>
                <a:latin typeface="Arial"/>
              </a:rPr>
              <a:t>: Service site and apertures</a:t>
            </a:r>
            <a:endParaRPr lang="en-US" sz="1452" b="0" spc="-1" dirty="0">
              <a:solidFill>
                <a:srgbClr val="000000"/>
              </a:solidFill>
              <a:latin typeface="Arial"/>
              <a:cs typeface="Arial"/>
            </a:endParaRPr>
          </a:p>
          <a:p>
            <a:pPr marL="1042114" lvl="1" indent="-259232" algn="l">
              <a:spcAft>
                <a:spcPts val="1031"/>
              </a:spcAft>
              <a:buClr>
                <a:srgbClr val="000000"/>
              </a:buClr>
              <a:buSzPct val="75000"/>
              <a:buFont typeface="Courier New"/>
              <a:buChar char="o"/>
              <a:tabLst>
                <a:tab pos="31679" algn="l"/>
                <a:tab pos="438940" algn="l"/>
                <a:tab pos="846526" algn="l"/>
                <a:tab pos="1254113" algn="l"/>
                <a:tab pos="1661700" algn="l"/>
                <a:tab pos="2069287" algn="l"/>
                <a:tab pos="2476874" algn="l"/>
                <a:tab pos="2884461" algn="l"/>
                <a:tab pos="3292047" algn="l"/>
                <a:tab pos="3699634" algn="l"/>
                <a:tab pos="4107221" algn="l"/>
                <a:tab pos="4514808" algn="l"/>
                <a:tab pos="4922395" algn="l"/>
                <a:tab pos="5329981" algn="l"/>
                <a:tab pos="5737568" algn="l"/>
                <a:tab pos="6145155" algn="l"/>
                <a:tab pos="6552742" algn="l"/>
                <a:tab pos="6960329" algn="l"/>
                <a:tab pos="7367916" algn="l"/>
                <a:tab pos="7775502" algn="l"/>
              </a:tabLst>
            </a:pPr>
            <a:r>
              <a:rPr lang="en-US" sz="1452" b="0" spc="-1" dirty="0">
                <a:solidFill>
                  <a:srgbClr val="000000"/>
                </a:solidFill>
                <a:latin typeface="Arial"/>
              </a:rPr>
              <a:t>Area or WG: Any area director or working group chair can edit a registry with policy "CCSDS Area or Working Group" and authority containing its own area or working group as specified in Area and Working Group registries</a:t>
            </a:r>
            <a:endParaRPr lang="en-US" sz="1452" b="0" spc="-1" dirty="0">
              <a:solidFill>
                <a:srgbClr val="000000"/>
              </a:solidFill>
              <a:latin typeface="Arial"/>
              <a:cs typeface="Arial"/>
            </a:endParaRPr>
          </a:p>
          <a:p>
            <a:pPr marL="650385" indent="-259232" algn="l">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endParaRPr lang="en-US" sz="1633" spc="-1" dirty="0">
              <a:solidFill>
                <a:srgbClr val="000000"/>
              </a:solidFill>
              <a:latin typeface="Arial"/>
            </a:endParaRPr>
          </a:p>
          <a:p>
            <a:pPr marL="650385" indent="-259232" algn="l">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1633" spc="-1" dirty="0">
                <a:solidFill>
                  <a:srgbClr val="000000"/>
                </a:solidFill>
                <a:latin typeface="Arial"/>
              </a:rPr>
              <a:t>Area and Working Group registries:</a:t>
            </a:r>
          </a:p>
          <a:p>
            <a:pPr marL="1042114" lvl="1" indent="-259232" algn="l">
              <a:spcAft>
                <a:spcPts val="1031"/>
              </a:spcAft>
              <a:buClr>
                <a:srgbClr val="000000"/>
              </a:buClr>
              <a:buSzPct val="75000"/>
              <a:buFont typeface="Arial"/>
              <a:buChar char="•"/>
              <a:tabLst>
                <a:tab pos="31679" algn="l"/>
                <a:tab pos="438940" algn="l"/>
                <a:tab pos="846526" algn="l"/>
                <a:tab pos="1254113" algn="l"/>
                <a:tab pos="1661700" algn="l"/>
                <a:tab pos="2069287" algn="l"/>
                <a:tab pos="2476874" algn="l"/>
                <a:tab pos="2884461" algn="l"/>
                <a:tab pos="3292047" algn="l"/>
                <a:tab pos="3699634" algn="l"/>
                <a:tab pos="4107221" algn="l"/>
                <a:tab pos="4514808" algn="l"/>
                <a:tab pos="4922395" algn="l"/>
                <a:tab pos="5329981" algn="l"/>
                <a:tab pos="5737568" algn="l"/>
                <a:tab pos="6145155" algn="l"/>
                <a:tab pos="6552742" algn="l"/>
                <a:tab pos="6960329" algn="l"/>
                <a:tab pos="7367916" algn="l"/>
                <a:tab pos="7775502" algn="l"/>
              </a:tabLst>
            </a:pPr>
            <a:r>
              <a:rPr lang="en-US" sz="1452" b="0" spc="-1" dirty="0">
                <a:solidFill>
                  <a:srgbClr val="000000"/>
                </a:solidFill>
                <a:latin typeface="Arial"/>
                <a:hlinkClick r:id="rId2"/>
              </a:rPr>
              <a:t>https://</a:t>
            </a:r>
            <a:r>
              <a:rPr lang="en-US" sz="1452" spc="-1" dirty="0">
                <a:solidFill>
                  <a:srgbClr val="000000"/>
                </a:solidFill>
                <a:latin typeface="Arial"/>
                <a:hlinkClick r:id="rId2"/>
              </a:rPr>
              <a:t>sanaregistry</a:t>
            </a:r>
            <a:r>
              <a:rPr lang="en-US" sz="1452" b="0" spc="-1" dirty="0">
                <a:solidFill>
                  <a:srgbClr val="000000"/>
                </a:solidFill>
                <a:latin typeface="Arial"/>
                <a:hlinkClick r:id="rId2"/>
              </a:rPr>
              <a:t>.org/r/areas/</a:t>
            </a:r>
            <a:endParaRPr lang="en-US" sz="1452" b="0" spc="-1" dirty="0">
              <a:solidFill>
                <a:srgbClr val="000000"/>
              </a:solidFill>
              <a:latin typeface="Arial"/>
              <a:cs typeface="Arial"/>
              <a:hlinkClick r:id="rId2"/>
            </a:endParaRPr>
          </a:p>
          <a:p>
            <a:pPr marL="1042114" lvl="1" indent="-259232" algn="l">
              <a:spcAft>
                <a:spcPts val="1031"/>
              </a:spcAft>
              <a:buClr>
                <a:srgbClr val="000000"/>
              </a:buClr>
              <a:buSzPct val="75000"/>
              <a:buFont typeface="Arial"/>
              <a:buChar char="•"/>
              <a:tabLst>
                <a:tab pos="31679" algn="l"/>
                <a:tab pos="438940" algn="l"/>
                <a:tab pos="846526" algn="l"/>
                <a:tab pos="1254113" algn="l"/>
                <a:tab pos="1661700" algn="l"/>
                <a:tab pos="2069287" algn="l"/>
                <a:tab pos="2476874" algn="l"/>
                <a:tab pos="2884461" algn="l"/>
                <a:tab pos="3292047" algn="l"/>
                <a:tab pos="3699634" algn="l"/>
                <a:tab pos="4107221" algn="l"/>
                <a:tab pos="4514808" algn="l"/>
                <a:tab pos="4922395" algn="l"/>
                <a:tab pos="5329981" algn="l"/>
                <a:tab pos="5737568" algn="l"/>
                <a:tab pos="6145155" algn="l"/>
                <a:tab pos="6552742" algn="l"/>
                <a:tab pos="6960329" algn="l"/>
                <a:tab pos="7367916" algn="l"/>
                <a:tab pos="7775502" algn="l"/>
              </a:tabLst>
            </a:pPr>
            <a:r>
              <a:rPr lang="en-US" sz="1452" b="0" spc="-1" dirty="0">
                <a:solidFill>
                  <a:srgbClr val="000000"/>
                </a:solidFill>
                <a:latin typeface="Arial"/>
                <a:hlinkClick r:id="rId3"/>
              </a:rPr>
              <a:t>https</a:t>
            </a:r>
            <a:r>
              <a:rPr lang="en-US" sz="1452" spc="-1" dirty="0">
                <a:solidFill>
                  <a:srgbClr val="000000"/>
                </a:solidFill>
                <a:latin typeface="Arial"/>
                <a:hlinkClick r:id="rId3"/>
              </a:rPr>
              <a:t>://sanaregistry</a:t>
            </a:r>
            <a:r>
              <a:rPr lang="en-US" sz="1452" b="0" spc="-1" dirty="0">
                <a:solidFill>
                  <a:srgbClr val="000000"/>
                </a:solidFill>
                <a:latin typeface="Arial"/>
                <a:hlinkClick r:id="rId3"/>
              </a:rPr>
              <a:t>.org/r/wg/</a:t>
            </a:r>
            <a:endParaRPr lang="en-US" sz="1452" b="0" spc="-1" dirty="0">
              <a:solidFill>
                <a:srgbClr val="000000"/>
              </a:solidFill>
              <a:latin typeface="Arial"/>
              <a:cs typeface="Arial"/>
              <a:hlinkClick r:id="rId3"/>
            </a:endParaRPr>
          </a:p>
          <a:p>
            <a:pPr marL="650385" indent="-259232" algn="l">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endParaRPr lang="en-US" sz="1633" b="0" spc="-1" dirty="0">
              <a:solidFill>
                <a:srgbClr val="000000"/>
              </a:solidFill>
              <a:latin typeface="Arial"/>
            </a:endParaRPr>
          </a:p>
          <a:p>
            <a:pPr marL="650385" indent="-259232" algn="l">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1633" b="0" spc="-1" dirty="0">
                <a:solidFill>
                  <a:srgbClr val="000000"/>
                </a:solidFill>
                <a:latin typeface="Arial"/>
              </a:rPr>
              <a:t>Logged users can edit their own contact information</a:t>
            </a:r>
          </a:p>
          <a:p>
            <a:pPr marL="650385" indent="-259232" algn="l">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1633" b="0" spc="-1" dirty="0">
                <a:solidFill>
                  <a:srgbClr val="000000"/>
                </a:solidFill>
                <a:latin typeface="Arial"/>
              </a:rPr>
              <a:t>Some data </a:t>
            </a:r>
            <a:r>
              <a:rPr lang="en-US" sz="1633" spc="-1" dirty="0">
                <a:solidFill>
                  <a:srgbClr val="000000"/>
                </a:solidFill>
                <a:latin typeface="Arial"/>
              </a:rPr>
              <a:t>can</a:t>
            </a:r>
            <a:r>
              <a:rPr lang="en-US" sz="1633" b="0" spc="-1" dirty="0">
                <a:solidFill>
                  <a:srgbClr val="000000"/>
                </a:solidFill>
                <a:latin typeface="Arial"/>
              </a:rPr>
              <a:t> only be edited by administrators (e.g. user roles, SCID value, SCID owner, ...)</a:t>
            </a:r>
          </a:p>
        </p:txBody>
      </p:sp>
      <p:pic>
        <p:nvPicPr>
          <p:cNvPr id="232" name="Image 231"/>
          <p:cNvPicPr/>
          <p:nvPr/>
        </p:nvPicPr>
        <p:blipFill>
          <a:blip r:embed="rId4"/>
          <a:srcRect l="20409" t="42868" r="45300"/>
          <a:stretch/>
        </p:blipFill>
        <p:spPr>
          <a:xfrm>
            <a:off x="7318426" y="4220791"/>
            <a:ext cx="2073491" cy="1006536"/>
          </a:xfrm>
          <a:prstGeom prst="rect">
            <a:avLst/>
          </a:prstGeom>
          <a:ln w="0">
            <a:noFill/>
          </a:ln>
        </p:spPr>
      </p:pic>
      <p:sp>
        <p:nvSpPr>
          <p:cNvPr id="233" name="Forme libre : forme 232"/>
          <p:cNvSpPr/>
          <p:nvPr/>
        </p:nvSpPr>
        <p:spPr>
          <a:xfrm>
            <a:off x="6943938" y="4849985"/>
            <a:ext cx="331811" cy="165905"/>
          </a:xfrm>
          <a:custGeom>
            <a:avLst/>
            <a:gdLst/>
            <a:ahLst/>
            <a:cxnLst/>
            <a:rect l="0" t="0" r="r" b="b"/>
            <a:pathLst>
              <a:path w="1018" h="510">
                <a:moveTo>
                  <a:pt x="0" y="127"/>
                </a:moveTo>
                <a:lnTo>
                  <a:pt x="762" y="127"/>
                </a:lnTo>
                <a:lnTo>
                  <a:pt x="762" y="0"/>
                </a:lnTo>
                <a:lnTo>
                  <a:pt x="1017" y="254"/>
                </a:lnTo>
                <a:lnTo>
                  <a:pt x="762" y="509"/>
                </a:lnTo>
                <a:lnTo>
                  <a:pt x="762" y="381"/>
                </a:lnTo>
                <a:lnTo>
                  <a:pt x="0" y="381"/>
                </a:lnTo>
                <a:lnTo>
                  <a:pt x="0" y="127"/>
                </a:lnTo>
              </a:path>
            </a:pathLst>
          </a:custGeom>
          <a:solidFill>
            <a:srgbClr val="99CCFF"/>
          </a:solidFill>
          <a:ln w="0">
            <a:solidFill>
              <a:srgbClr val="000000"/>
            </a:solidFill>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B0282465-E5C8-FE4A-99E8-C09A3E1AA272}"/>
              </a:ext>
            </a:extLst>
          </p:cNvPr>
          <p:cNvSpPr/>
          <p:nvPr/>
        </p:nvSpPr>
        <p:spPr>
          <a:xfrm>
            <a:off x="6053322" y="4388320"/>
            <a:ext cx="1222427" cy="461665"/>
          </a:xfrm>
          <a:prstGeom prst="rect">
            <a:avLst/>
          </a:prstGeom>
        </p:spPr>
        <p:txBody>
          <a:bodyPr wrap="square">
            <a:spAutoFit/>
          </a:bodyPr>
          <a:lstStyle/>
          <a:p>
            <a:r>
              <a:rPr lang="en-US" sz="1200" b="0" spc="-1" dirty="0">
                <a:solidFill>
                  <a:srgbClr val="000000"/>
                </a:solidFill>
                <a:latin typeface="Arial"/>
              </a:rPr>
              <a:t>“Pen” indicates editable field</a:t>
            </a:r>
            <a:endParaRPr 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laceHolder 1"/>
          <p:cNvSpPr>
            <a:spLocks noGrp="1"/>
          </p:cNvSpPr>
          <p:nvPr>
            <p:ph type="title"/>
          </p:nvPr>
        </p:nvSpPr>
        <p:spPr>
          <a:xfrm>
            <a:off x="2985195" y="-296866"/>
            <a:ext cx="6562735" cy="1285767"/>
          </a:xfrm>
          <a:prstGeom prst="rect">
            <a:avLst/>
          </a:prstGeom>
          <a:noFill/>
          <a:ln w="0">
            <a:noFill/>
          </a:ln>
        </p:spPr>
        <p:txBody>
          <a:bodyPr vert="horz" lIns="0" tIns="0" rIns="0" bIns="0" anchor="ctr">
            <a:noAutofit/>
          </a:bodyPr>
          <a:lstStyle/>
          <a:p>
            <a:pPr>
              <a:tabLst>
                <a:tab pos="0" algn="l"/>
                <a:tab pos="407260" algn="l"/>
                <a:tab pos="814847" algn="l"/>
                <a:tab pos="1222434" algn="l"/>
                <a:tab pos="1630021" algn="l"/>
                <a:tab pos="2037607" algn="l"/>
                <a:tab pos="2445194" algn="l"/>
                <a:tab pos="2852781" algn="l"/>
                <a:tab pos="3260368" algn="l"/>
                <a:tab pos="3667955" algn="l"/>
                <a:tab pos="4075542" algn="l"/>
                <a:tab pos="4483128" algn="l"/>
                <a:tab pos="4890715" algn="l"/>
                <a:tab pos="5298302" algn="l"/>
                <a:tab pos="5705889" algn="l"/>
                <a:tab pos="6113476" algn="l"/>
                <a:tab pos="6521062" algn="l"/>
                <a:tab pos="6928649" algn="l"/>
                <a:tab pos="7336236" algn="l"/>
                <a:tab pos="7743823" algn="l"/>
                <a:tab pos="8151410" algn="l"/>
              </a:tabLst>
            </a:pPr>
            <a:r>
              <a:rPr lang="en-US" sz="3200" spc="-1" dirty="0">
                <a:solidFill>
                  <a:srgbClr val="0099A6"/>
                </a:solidFill>
                <a:latin typeface="Arial"/>
              </a:rPr>
              <a:t>SCID management interface</a:t>
            </a:r>
          </a:p>
        </p:txBody>
      </p:sp>
      <p:sp>
        <p:nvSpPr>
          <p:cNvPr id="215" name="Text Box 2_ 2"/>
          <p:cNvSpPr/>
          <p:nvPr/>
        </p:nvSpPr>
        <p:spPr>
          <a:xfrm>
            <a:off x="4372652" y="0"/>
            <a:ext cx="7271099" cy="4220791"/>
          </a:xfrm>
          <a:prstGeom prst="rect">
            <a:avLst/>
          </a:prstGeom>
          <a:noFill/>
          <a:ln w="9360">
            <a:noFill/>
          </a:ln>
        </p:spPr>
        <p:style>
          <a:lnRef idx="0">
            <a:scrgbClr r="0" g="0" b="0"/>
          </a:lnRef>
          <a:fillRef idx="0">
            <a:scrgbClr r="0" g="0" b="0"/>
          </a:fillRef>
          <a:effectRef idx="0">
            <a:scrgbClr r="0" g="0" b="0"/>
          </a:effectRef>
          <a:fontRef idx="minor"/>
        </p:style>
      </p:sp>
      <p:sp>
        <p:nvSpPr>
          <p:cNvPr id="216" name="PlaceHolder 2"/>
          <p:cNvSpPr>
            <a:spLocks noGrp="1"/>
          </p:cNvSpPr>
          <p:nvPr>
            <p:ph/>
          </p:nvPr>
        </p:nvSpPr>
        <p:spPr>
          <a:xfrm>
            <a:off x="1687140" y="1410196"/>
            <a:ext cx="8229627" cy="5143068"/>
          </a:xfrm>
          <a:prstGeom prst="rect">
            <a:avLst/>
          </a:prstGeom>
          <a:noFill/>
          <a:ln w="0">
            <a:noFill/>
          </a:ln>
        </p:spPr>
        <p:txBody>
          <a:bodyPr vert="horz" lIns="0" tIns="0" rIns="0" bIns="0" anchor="t">
            <a:noAutofit/>
          </a:bodyPr>
          <a:lstStyle/>
          <a:p>
            <a:pPr marL="702232" indent="-311079" algn="l">
              <a:lnSpc>
                <a:spcPct val="115000"/>
              </a:lnSpc>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2177" b="0" spc="-1" dirty="0">
                <a:solidFill>
                  <a:srgbClr val="000000"/>
                </a:solidFill>
                <a:latin typeface="Arial"/>
              </a:rPr>
              <a:t>New, access for both admin and ARs</a:t>
            </a:r>
            <a:endParaRPr lang="en-US" dirty="0"/>
          </a:p>
          <a:p>
            <a:pPr marL="702232" indent="-311079" algn="l">
              <a:lnSpc>
                <a:spcPct val="115000"/>
              </a:lnSpc>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2177" b="0" spc="-1" dirty="0">
                <a:solidFill>
                  <a:srgbClr val="000000"/>
                </a:solidFill>
                <a:latin typeface="Arial"/>
              </a:rPr>
              <a:t>AR can discard requests and return SCIDs</a:t>
            </a:r>
          </a:p>
        </p:txBody>
      </p:sp>
      <p:pic>
        <p:nvPicPr>
          <p:cNvPr id="217" name="Image 216"/>
          <p:cNvPicPr/>
          <p:nvPr/>
        </p:nvPicPr>
        <p:blipFill>
          <a:blip r:embed="rId2"/>
          <a:stretch/>
        </p:blipFill>
        <p:spPr>
          <a:xfrm>
            <a:off x="2353048" y="2737440"/>
            <a:ext cx="6894872" cy="3394529"/>
          </a:xfrm>
          <a:prstGeom prst="rect">
            <a:avLst/>
          </a:prstGeom>
          <a:ln w="0">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ceHolder 1"/>
          <p:cNvSpPr>
            <a:spLocks noGrp="1"/>
          </p:cNvSpPr>
          <p:nvPr>
            <p:ph type="title"/>
          </p:nvPr>
        </p:nvSpPr>
        <p:spPr>
          <a:xfrm>
            <a:off x="2814632" y="-104260"/>
            <a:ext cx="6562735" cy="1143702"/>
          </a:xfrm>
          <a:prstGeom prst="rect">
            <a:avLst/>
          </a:prstGeom>
          <a:noFill/>
          <a:ln w="0">
            <a:noFill/>
          </a:ln>
        </p:spPr>
        <p:txBody>
          <a:bodyPr vert="horz" lIns="0" tIns="0" rIns="0" bIns="0" anchor="ctr">
            <a:noAutofit/>
          </a:bodyPr>
          <a:lstStyle/>
          <a:p>
            <a:r>
              <a:rPr lang="en-US" sz="3200" spc="-1" dirty="0">
                <a:solidFill>
                  <a:srgbClr val="0099A6"/>
                </a:solidFill>
                <a:latin typeface="Arial"/>
              </a:rPr>
              <a:t>SANA Upcoming Work</a:t>
            </a:r>
          </a:p>
        </p:txBody>
      </p:sp>
      <p:sp>
        <p:nvSpPr>
          <p:cNvPr id="235" name="PlaceHolder 2"/>
          <p:cNvSpPr>
            <a:spLocks noGrp="1"/>
          </p:cNvSpPr>
          <p:nvPr>
            <p:ph/>
          </p:nvPr>
        </p:nvSpPr>
        <p:spPr>
          <a:xfrm>
            <a:off x="1256969" y="1508750"/>
            <a:ext cx="9678060" cy="5751497"/>
          </a:xfrm>
          <a:prstGeom prst="rect">
            <a:avLst/>
          </a:prstGeom>
          <a:noFill/>
          <a:ln w="0">
            <a:noFill/>
          </a:ln>
        </p:spPr>
        <p:txBody>
          <a:bodyPr lIns="0" tIns="0" rIns="0" bIns="0" anchor="t">
            <a:noAutofit/>
          </a:bodyPr>
          <a:lstStyle/>
          <a:p>
            <a:pPr marL="702232" indent="-311079" algn="l">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1996" b="0" spc="-1" dirty="0">
                <a:solidFill>
                  <a:srgbClr val="000000"/>
                </a:solidFill>
                <a:latin typeface="Arial"/>
                <a:ea typeface="ＭＳ Ｐゴシック"/>
              </a:rPr>
              <a:t>Assist CCSDS working groups to create/modify/enhance registries</a:t>
            </a:r>
            <a:endParaRPr lang="en-US" sz="1996" b="0" spc="-1" dirty="0">
              <a:solidFill>
                <a:srgbClr val="000000"/>
              </a:solidFill>
              <a:latin typeface="Arial"/>
            </a:endParaRPr>
          </a:p>
          <a:p>
            <a:pPr marL="702232" indent="-311079" algn="l">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1996" b="0" spc="-1" dirty="0">
                <a:solidFill>
                  <a:srgbClr val="000000"/>
                </a:solidFill>
                <a:latin typeface="Arial"/>
                <a:ea typeface="ＭＳ Ｐゴシック"/>
              </a:rPr>
              <a:t>User documentation on authorization framework and authenticated API</a:t>
            </a:r>
            <a:endParaRPr lang="en-US" sz="1996" b="0" spc="-1" dirty="0">
              <a:solidFill>
                <a:srgbClr val="000000"/>
              </a:solidFill>
              <a:latin typeface="Arial"/>
            </a:endParaRPr>
          </a:p>
          <a:p>
            <a:pPr marL="702232" indent="-311079" algn="l">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1996" b="0" spc="-1" dirty="0">
                <a:solidFill>
                  <a:srgbClr val="000000"/>
                </a:solidFill>
                <a:latin typeface="Arial"/>
                <a:ea typeface="ＭＳ Ｐゴシック"/>
              </a:rPr>
              <a:t>Update SSA registry with mainly ESA comments</a:t>
            </a:r>
            <a:endParaRPr lang="en-US" sz="1996" b="0" spc="-1" dirty="0">
              <a:solidFill>
                <a:srgbClr val="000000"/>
              </a:solidFill>
              <a:latin typeface="Arial"/>
            </a:endParaRPr>
          </a:p>
          <a:p>
            <a:pPr marL="702232" indent="-311079" algn="l">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1996" b="0" spc="-1" dirty="0">
                <a:solidFill>
                  <a:srgbClr val="000000"/>
                </a:solidFill>
                <a:latin typeface="Arial"/>
                <a:ea typeface="ＭＳ Ｐゴシック"/>
              </a:rPr>
              <a:t>XML schema versioning</a:t>
            </a:r>
            <a:endParaRPr lang="en-US" sz="1996" b="0" spc="-1" dirty="0">
              <a:solidFill>
                <a:srgbClr val="000000"/>
              </a:solidFill>
              <a:latin typeface="Arial"/>
            </a:endParaRPr>
          </a:p>
          <a:p>
            <a:pPr marL="702232" indent="-311079" algn="l">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1996" b="0" spc="-1" dirty="0">
                <a:solidFill>
                  <a:srgbClr val="000000"/>
                </a:solidFill>
                <a:latin typeface="Arial"/>
                <a:ea typeface="ＭＳ Ｐゴシック"/>
              </a:rPr>
              <a:t>Fix SCIDs/Spacecraft registries data</a:t>
            </a:r>
            <a:endParaRPr lang="en-US" sz="1996" b="0" spc="-1" dirty="0">
              <a:solidFill>
                <a:srgbClr val="000000"/>
              </a:solidFill>
              <a:latin typeface="Arial"/>
            </a:endParaRPr>
          </a:p>
          <a:p>
            <a:pPr marL="702232" indent="-311079" algn="l">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1996" b="0" spc="-1" dirty="0">
                <a:solidFill>
                  <a:srgbClr val="000000"/>
                </a:solidFill>
                <a:latin typeface="Arial"/>
                <a:ea typeface="ＭＳ Ｐゴシック"/>
              </a:rPr>
              <a:t>Implementing updated SANA Yellow Books</a:t>
            </a:r>
            <a:endParaRPr lang="en-US" sz="1996" b="0" spc="-1" dirty="0">
              <a:solidFill>
                <a:srgbClr val="000000"/>
              </a:solidFill>
              <a:latin typeface="Arial"/>
            </a:endParaRPr>
          </a:p>
          <a:p>
            <a:pPr marL="702232" indent="-311079" algn="l">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1996" b="0" spc="-1" dirty="0">
                <a:solidFill>
                  <a:srgbClr val="000000"/>
                </a:solidFill>
                <a:latin typeface="Arial"/>
                <a:ea typeface="ＭＳ Ｐゴシック"/>
              </a:rPr>
              <a:t>Possible Lunar </a:t>
            </a:r>
            <a:r>
              <a:rPr lang="en-US" sz="1996" b="0" spc="-1" dirty="0" err="1">
                <a:solidFill>
                  <a:srgbClr val="000000"/>
                </a:solidFill>
                <a:latin typeface="Arial"/>
                <a:ea typeface="ＭＳ Ｐゴシック"/>
              </a:rPr>
              <a:t>wifi</a:t>
            </a:r>
            <a:r>
              <a:rPr lang="en-US" sz="1996" b="0" spc="-1" dirty="0">
                <a:solidFill>
                  <a:srgbClr val="000000"/>
                </a:solidFill>
                <a:latin typeface="Arial"/>
                <a:ea typeface="ＭＳ Ｐゴシック"/>
              </a:rPr>
              <a:t>/</a:t>
            </a:r>
            <a:r>
              <a:rPr lang="en-US" sz="1996" b="0" spc="-1" dirty="0" err="1">
                <a:solidFill>
                  <a:srgbClr val="000000"/>
                </a:solidFill>
                <a:latin typeface="Arial"/>
                <a:ea typeface="ＭＳ Ｐゴシック"/>
              </a:rPr>
              <a:t>lte</a:t>
            </a:r>
            <a:r>
              <a:rPr lang="en-US" sz="1996" b="0" spc="-1" dirty="0">
                <a:solidFill>
                  <a:srgbClr val="000000"/>
                </a:solidFill>
                <a:latin typeface="Arial"/>
                <a:ea typeface="ＭＳ Ｐゴシック"/>
              </a:rPr>
              <a:t> spacecraft ID registry (new Q-SCID, non-CCSDS ID use)</a:t>
            </a:r>
            <a:endParaRPr lang="en-US" sz="1996" b="0" spc="-1" dirty="0">
              <a:solidFill>
                <a:srgbClr val="000000"/>
              </a:solidFill>
              <a:latin typeface="Arial"/>
            </a:endParaRPr>
          </a:p>
          <a:p>
            <a:pPr marL="702232" indent="-311079" algn="l">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1996" b="0" spc="-1" dirty="0">
                <a:solidFill>
                  <a:srgbClr val="000000"/>
                </a:solidFill>
                <a:latin typeface="Arial"/>
                <a:ea typeface="ＭＳ Ｐゴシック"/>
              </a:rPr>
              <a:t>ISO/CCSDS Terms registries (still awaiting specific guidance)</a:t>
            </a:r>
            <a:endParaRPr lang="en-US" sz="1996" b="0" spc="-1" dirty="0">
              <a:solidFill>
                <a:srgbClr val="000000"/>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546477" y="740650"/>
            <a:ext cx="10791805"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85000" lnSpcReduction="10000"/>
          </a:bodyPr>
          <a:lstStyle/>
          <a:p>
            <a:pPr>
              <a:lnSpc>
                <a:spcPct val="120000"/>
              </a:lnSpc>
              <a:spcBef>
                <a:spcPts val="0"/>
              </a:spcBef>
              <a:buClr>
                <a:srgbClr val="000000"/>
              </a:buClr>
              <a:buSzPct val="95000"/>
            </a:pPr>
            <a:endParaRPr lang="en-US" sz="1900" b="0" dirty="0"/>
          </a:p>
          <a:p>
            <a:pPr>
              <a:lnSpc>
                <a:spcPct val="120000"/>
              </a:lnSpc>
              <a:spcBef>
                <a:spcPts val="0"/>
              </a:spcBef>
              <a:buClr>
                <a:srgbClr val="000000"/>
              </a:buClr>
              <a:buSzPct val="95000"/>
            </a:pPr>
            <a:r>
              <a:rPr lang="en-US" sz="1900" b="0" dirty="0"/>
              <a:t>Issue 1:</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There are no unallocated Version 2 (AOS) Q-SCIDs, and only a very few available in S-Band and X-Band.  </a:t>
            </a:r>
            <a:r>
              <a:rPr lang="en-US" sz="1800" b="0" dirty="0">
                <a:solidFill>
                  <a:srgbClr val="FF0000"/>
                </a:solidFill>
              </a:rPr>
              <a:t>Agencies must start to shift to USLP.</a:t>
            </a:r>
          </a:p>
          <a:p>
            <a:pPr marL="742950" lvl="1" indent="-285750">
              <a:lnSpc>
                <a:spcPct val="120000"/>
              </a:lnSpc>
              <a:spcBef>
                <a:spcPts val="0"/>
              </a:spcBef>
              <a:buClr>
                <a:srgbClr val="000000"/>
              </a:buClr>
              <a:buSzPct val="95000"/>
              <a:buFont typeface="Arial" panose="020B0604020202020204" pitchFamily="34" charset="0"/>
              <a:buChar char="•"/>
            </a:pPr>
            <a:endParaRPr lang="en-US" sz="1800" dirty="0"/>
          </a:p>
          <a:p>
            <a:pPr>
              <a:lnSpc>
                <a:spcPct val="120000"/>
              </a:lnSpc>
              <a:spcBef>
                <a:spcPts val="0"/>
              </a:spcBef>
            </a:pPr>
            <a:r>
              <a:rPr lang="en-US" sz="1900" b="0" dirty="0"/>
              <a:t>Issue 2:</a:t>
            </a:r>
            <a:endParaRPr lang="en-US" sz="1900" b="0" dirty="0">
              <a:latin typeface="Arial" pitchFamily="34" charset="0"/>
              <a:cs typeface="Arial" pitchFamily="34" charset="0"/>
              <a:sym typeface="Arial" pitchFamily="34" charset="0"/>
            </a:endParaRP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Now that the new SANA authorization framework is implemented we need the CMC assigned ARs to update Agency asset information in at least the SS&amp;A registry.</a:t>
            </a:r>
          </a:p>
          <a:p>
            <a:pPr>
              <a:lnSpc>
                <a:spcPct val="120000"/>
              </a:lnSpc>
              <a:spcBef>
                <a:spcPts val="0"/>
              </a:spcBef>
              <a:buClr>
                <a:srgbClr val="000000"/>
              </a:buClr>
              <a:buSzPct val="95000"/>
            </a:pPr>
            <a:endParaRPr lang="en-US" sz="1900" b="0" dirty="0"/>
          </a:p>
          <a:p>
            <a:pPr>
              <a:lnSpc>
                <a:spcPct val="120000"/>
              </a:lnSpc>
              <a:spcBef>
                <a:spcPts val="0"/>
              </a:spcBef>
              <a:buClr>
                <a:srgbClr val="000000"/>
              </a:buClr>
              <a:buSzPct val="95000"/>
            </a:pPr>
            <a:r>
              <a:rPr lang="en-US" sz="1900" b="0" dirty="0"/>
              <a:t>Issue 3:</a:t>
            </a:r>
          </a:p>
          <a:p>
            <a:pPr marL="800100" lvl="1" indent="-342900">
              <a:lnSpc>
                <a:spcPct val="120000"/>
              </a:lnSpc>
              <a:spcBef>
                <a:spcPts val="0"/>
              </a:spcBef>
              <a:buFont typeface="Arial" panose="020B0604020202020204" pitchFamily="34" charset="0"/>
              <a:buChar char="•"/>
            </a:pPr>
            <a:r>
              <a:rPr lang="en-US" sz="1800" b="0" dirty="0"/>
              <a:t>CCSDS must quickly develop a more complete security architecture (identity, access control, authentication, secure network management) for multi-mission / agency “interoperable network” deployments.</a:t>
            </a:r>
          </a:p>
          <a:p>
            <a:pPr>
              <a:lnSpc>
                <a:spcPct val="120000"/>
              </a:lnSpc>
              <a:spcBef>
                <a:spcPts val="0"/>
              </a:spcBef>
              <a:buClr>
                <a:srgbClr val="000000"/>
              </a:buClr>
              <a:buSzPct val="95000"/>
            </a:pPr>
            <a:endParaRPr lang="en-US" sz="1900" b="0" dirty="0"/>
          </a:p>
          <a:p>
            <a:pPr>
              <a:lnSpc>
                <a:spcPct val="120000"/>
              </a:lnSpc>
              <a:spcBef>
                <a:spcPts val="0"/>
              </a:spcBef>
              <a:buClr>
                <a:srgbClr val="000000"/>
              </a:buClr>
              <a:buSzPct val="95000"/>
            </a:pPr>
            <a:r>
              <a:rPr lang="en-US" sz="1900" b="0" dirty="0"/>
              <a:t>Issue 4:</a:t>
            </a:r>
          </a:p>
          <a:p>
            <a:pPr marL="800100" lvl="1" indent="-342900">
              <a:lnSpc>
                <a:spcPct val="120000"/>
              </a:lnSpc>
              <a:spcBef>
                <a:spcPts val="0"/>
              </a:spcBef>
              <a:buFont typeface="Arial" panose="020B0604020202020204" pitchFamily="34" charset="0"/>
              <a:buChar char="•"/>
            </a:pPr>
            <a:r>
              <a:rPr lang="en-US" sz="1800" b="0" dirty="0"/>
              <a:t>Request that the D-DOR WG, SM WG, and Nav WG, at a minimum, develop an agreed approach for consistent SS&amp;A Registry abbreviations (Service Sites, apertures, S/C).</a:t>
            </a:r>
          </a:p>
          <a:p>
            <a:pPr>
              <a:lnSpc>
                <a:spcPct val="120000"/>
              </a:lnSpc>
              <a:spcBef>
                <a:spcPts val="0"/>
              </a:spcBef>
            </a:pPr>
            <a:endParaRPr lang="en-US" sz="1800" b="0" dirty="0"/>
          </a:p>
          <a:p>
            <a:pPr>
              <a:lnSpc>
                <a:spcPct val="120000"/>
              </a:lnSpc>
              <a:spcBef>
                <a:spcPts val="0"/>
              </a:spcBef>
            </a:pPr>
            <a:endParaRPr lang="en-US" sz="1900" b="0" dirty="0"/>
          </a:p>
          <a:p>
            <a:pPr>
              <a:lnSpc>
                <a:spcPct val="120000"/>
              </a:lnSpc>
              <a:spcBef>
                <a:spcPts val="0"/>
              </a:spcBef>
            </a:pPr>
            <a:r>
              <a:rPr lang="en-US" sz="1900" b="0" dirty="0"/>
              <a:t>Appreciation:</a:t>
            </a:r>
            <a:endParaRPr lang="en-US" sz="1900" b="0" dirty="0">
              <a:latin typeface="Arial" pitchFamily="34" charset="0"/>
              <a:cs typeface="Arial" pitchFamily="34" charset="0"/>
              <a:sym typeface="Arial" pitchFamily="34" charset="0"/>
            </a:endParaRPr>
          </a:p>
          <a:p>
            <a:pPr marL="800100" lvl="1" indent="-342900">
              <a:lnSpc>
                <a:spcPct val="120000"/>
              </a:lnSpc>
              <a:spcBef>
                <a:spcPts val="0"/>
              </a:spcBef>
              <a:buClr>
                <a:srgbClr val="000000"/>
              </a:buClr>
              <a:buSzPct val="95000"/>
              <a:buFont typeface="Arial" panose="020B0604020202020204" pitchFamily="34" charset="0"/>
              <a:buChar char="•"/>
            </a:pPr>
            <a:r>
              <a:rPr lang="en-US" sz="1900" b="0" dirty="0"/>
              <a:t>The Systems Engineering Area (SEA) wishes to thank Covid-19 (again) for helping us to learn how to effectively use virtual meetings</a:t>
            </a:r>
          </a:p>
          <a:p>
            <a:pPr marL="800100" lvl="1" indent="-342900">
              <a:lnSpc>
                <a:spcPct val="120000"/>
              </a:lnSpc>
              <a:spcBef>
                <a:spcPts val="0"/>
              </a:spcBef>
              <a:buClr>
                <a:srgbClr val="000000"/>
              </a:buClr>
              <a:buSzPct val="95000"/>
              <a:buFont typeface="Arial" panose="020B0604020202020204" pitchFamily="34" charset="0"/>
              <a:buChar char="•"/>
            </a:pPr>
            <a:endParaRPr lang="en-US" sz="1900" b="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b="0" dirty="0"/>
          </a:p>
        </p:txBody>
      </p:sp>
      <p:sp>
        <p:nvSpPr>
          <p:cNvPr id="6147" name="AutoShape 3"/>
          <p:cNvSpPr>
            <a:spLocks/>
          </p:cNvSpPr>
          <p:nvPr/>
        </p:nvSpPr>
        <p:spPr bwMode="auto">
          <a:xfrm>
            <a:off x="2409120" y="126169"/>
            <a:ext cx="7066520" cy="883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0">
            <a:noFill/>
          </a:ln>
        </p:spPr>
        <p:txBody>
          <a:bodyPr vert="horz" lIns="0" tIns="0" rIns="0" bIns="0" anchor="ctr">
            <a:noAutofit/>
          </a:bodyPr>
          <a:lstStyle/>
          <a:p>
            <a:pPr lvl="1" algn="ctr" eaLnBrk="0" hangingPunct="0">
              <a:lnSpc>
                <a:spcPct val="90000"/>
              </a:lnSpc>
            </a:pPr>
            <a:r>
              <a:rPr lang="en-US" sz="2500" dirty="0">
                <a:solidFill>
                  <a:srgbClr val="0099A6"/>
                </a:solidFill>
              </a:rPr>
              <a:t>Systems Engineering Area Issues for CESG / CMC </a:t>
            </a:r>
          </a:p>
        </p:txBody>
      </p:sp>
    </p:spTree>
    <p:extLst>
      <p:ext uri="{BB962C8B-B14F-4D97-AF65-F5344CB8AC3E}">
        <p14:creationId xmlns:p14="http://schemas.microsoft.com/office/powerpoint/2010/main" val="208479560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AA819-0993-5043-BFBA-884365262982}"/>
              </a:ext>
            </a:extLst>
          </p:cNvPr>
          <p:cNvSpPr>
            <a:spLocks noGrp="1"/>
          </p:cNvSpPr>
          <p:nvPr>
            <p:ph type="title"/>
          </p:nvPr>
        </p:nvSpPr>
        <p:spPr>
          <a:xfrm>
            <a:off x="609600" y="2857500"/>
            <a:ext cx="10972800" cy="1143000"/>
          </a:xfrm>
        </p:spPr>
        <p:txBody>
          <a:bodyPr/>
          <a:lstStyle/>
          <a:p>
            <a:r>
              <a:rPr lang="en-US" sz="6600" dirty="0"/>
              <a:t>BACKUP</a:t>
            </a:r>
          </a:p>
        </p:txBody>
      </p:sp>
      <p:sp>
        <p:nvSpPr>
          <p:cNvPr id="2" name="Date Placeholder 1">
            <a:extLst>
              <a:ext uri="{FF2B5EF4-FFF2-40B4-BE49-F238E27FC236}">
                <a16:creationId xmlns:a16="http://schemas.microsoft.com/office/drawing/2014/main" id="{84446933-52FD-1D49-B977-6B84D9C6B86D}"/>
              </a:ext>
            </a:extLst>
          </p:cNvPr>
          <p:cNvSpPr>
            <a:spLocks noGrp="1"/>
          </p:cNvSpPr>
          <p:nvPr>
            <p:ph type="dt" sz="half" idx="2"/>
          </p:nvPr>
        </p:nvSpPr>
        <p:spPr/>
        <p:txBody>
          <a:bodyPr/>
          <a:lstStyle/>
          <a:p>
            <a:r>
              <a:rPr lang="en-US"/>
              <a:t>15-16 Nov 2021</a:t>
            </a:r>
          </a:p>
        </p:txBody>
      </p:sp>
      <p:sp>
        <p:nvSpPr>
          <p:cNvPr id="3" name="Slide Number Placeholder 2">
            <a:extLst>
              <a:ext uri="{FF2B5EF4-FFF2-40B4-BE49-F238E27FC236}">
                <a16:creationId xmlns:a16="http://schemas.microsoft.com/office/drawing/2014/main" id="{5C627431-549A-8742-8D4C-CB06EA6B44AE}"/>
              </a:ext>
            </a:extLst>
          </p:cNvPr>
          <p:cNvSpPr>
            <a:spLocks noGrp="1"/>
          </p:cNvSpPr>
          <p:nvPr>
            <p:ph type="sldNum" sz="quarter" idx="4294967295"/>
          </p:nvPr>
        </p:nvSpPr>
        <p:spPr>
          <a:xfrm>
            <a:off x="9448800" y="6478588"/>
            <a:ext cx="2743200" cy="365125"/>
          </a:xfrm>
        </p:spPr>
        <p:txBody>
          <a:bodyPr/>
          <a:lstStyle/>
          <a:p>
            <a:r>
              <a:rPr lang="en-US"/>
              <a:t>SEA - </a:t>
            </a:r>
            <a:fld id="{1B5D8CFD-37D9-8A41-B2FC-209452CD0164}" type="slidenum">
              <a:rPr lang="en-US" smtClean="0"/>
              <a:t>28</a:t>
            </a:fld>
            <a:endParaRPr lang="en-US" dirty="0"/>
          </a:p>
        </p:txBody>
      </p:sp>
    </p:spTree>
    <p:extLst>
      <p:ext uri="{BB962C8B-B14F-4D97-AF65-F5344CB8AC3E}">
        <p14:creationId xmlns:p14="http://schemas.microsoft.com/office/powerpoint/2010/main" val="949561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C00000"/>
                </a:solidFill>
              </a:rPr>
              <a:t>Reminder</a:t>
            </a:r>
            <a:r>
              <a:rPr lang="en-US" dirty="0">
                <a:solidFill>
                  <a:srgbClr val="0033CC"/>
                </a:solidFill>
              </a:rPr>
              <a:t>: RESOLUTIONS</a:t>
            </a:r>
            <a:endParaRPr lang="en-US" dirty="0"/>
          </a:p>
        </p:txBody>
      </p:sp>
      <p:sp>
        <p:nvSpPr>
          <p:cNvPr id="3" name="Content Placeholder 2"/>
          <p:cNvSpPr>
            <a:spLocks noGrp="1"/>
          </p:cNvSpPr>
          <p:nvPr>
            <p:ph idx="1"/>
          </p:nvPr>
        </p:nvSpPr>
        <p:spPr>
          <a:xfrm>
            <a:off x="949729" y="1124701"/>
            <a:ext cx="10254135" cy="5001464"/>
          </a:xfrm>
        </p:spPr>
        <p:txBody>
          <a:bodyPr>
            <a:normAutofit/>
          </a:bodyPr>
          <a:lstStyle/>
          <a:p>
            <a:r>
              <a:rPr lang="en-US" dirty="0">
                <a:latin typeface="Helvetica" pitchFamily="34" charset="0"/>
              </a:rPr>
              <a:t>Resolution: </a:t>
            </a:r>
            <a:r>
              <a:rPr lang="en-US" b="0" dirty="0">
                <a:latin typeface="Helvetica" pitchFamily="34" charset="0"/>
              </a:rPr>
              <a:t>The </a:t>
            </a:r>
            <a:r>
              <a:rPr lang="en-US" b="0" dirty="0" err="1">
                <a:latin typeface="Helvetica" pitchFamily="34" charset="0"/>
              </a:rPr>
              <a:t>SecWG</a:t>
            </a:r>
            <a:r>
              <a:rPr lang="en-US" b="0" dirty="0">
                <a:latin typeface="Helvetica" pitchFamily="34" charset="0"/>
              </a:rPr>
              <a:t> will be actively engaged in the review of all Red Books:</a:t>
            </a:r>
          </a:p>
          <a:p>
            <a:pPr lvl="1"/>
            <a:r>
              <a:rPr lang="en-US" b="0" dirty="0">
                <a:latin typeface="Helvetica" pitchFamily="34" charset="0"/>
              </a:rPr>
              <a:t>Levels of involvement range from cursory examination of the Red Books under development, to active involvement in the development of the books.</a:t>
            </a:r>
          </a:p>
          <a:p>
            <a:pPr lvl="2"/>
            <a:r>
              <a:rPr lang="en-US" sz="1900" b="0" dirty="0">
                <a:latin typeface="Helvetica" pitchFamily="34" charset="0"/>
              </a:rPr>
              <a:t>Response: AD will provide docs to the WG for review in parallel with AD review</a:t>
            </a:r>
          </a:p>
          <a:p>
            <a:r>
              <a:rPr lang="en-US" dirty="0">
                <a:latin typeface="Helvetica" pitchFamily="34" charset="0"/>
              </a:rPr>
              <a:t>Resolution</a:t>
            </a:r>
            <a:r>
              <a:rPr lang="en-US" b="0" dirty="0">
                <a:latin typeface="Helvetica" pitchFamily="34" charset="0"/>
              </a:rPr>
              <a:t>: All CCSDS document editors will reach out, early in the development of the book to the </a:t>
            </a:r>
            <a:r>
              <a:rPr lang="en-US" b="0" dirty="0" err="1">
                <a:latin typeface="Helvetica" pitchFamily="34" charset="0"/>
              </a:rPr>
              <a:t>SecWG</a:t>
            </a:r>
            <a:r>
              <a:rPr lang="en-US" b="0" dirty="0">
                <a:latin typeface="Helvetica" pitchFamily="34" charset="0"/>
              </a:rPr>
              <a:t> to reduce downstream security issues. </a:t>
            </a:r>
          </a:p>
          <a:p>
            <a:pPr lvl="2"/>
            <a:r>
              <a:rPr lang="en-US" sz="1900" b="0" dirty="0">
                <a:latin typeface="Helvetica" pitchFamily="34" charset="0"/>
              </a:rPr>
              <a:t>Response: AD will provide “pointers” to WGs for </a:t>
            </a:r>
            <a:r>
              <a:rPr lang="en-US" sz="1900" b="0" dirty="0" err="1">
                <a:latin typeface="Helvetica" pitchFamily="34" charset="0"/>
              </a:rPr>
              <a:t>SecWG</a:t>
            </a:r>
            <a:endParaRPr lang="en-US" sz="1900" b="0" dirty="0">
              <a:latin typeface="Helvetica" pitchFamily="34" charset="0"/>
            </a:endParaRPr>
          </a:p>
          <a:p>
            <a:r>
              <a:rPr lang="en-US" dirty="0">
                <a:latin typeface="Helvetica" pitchFamily="34" charset="0"/>
              </a:rPr>
              <a:t>Resolution</a:t>
            </a:r>
            <a:r>
              <a:rPr lang="en-US" b="0" dirty="0">
                <a:latin typeface="Helvetica" pitchFamily="34" charset="0"/>
              </a:rPr>
              <a:t>: Security shall be addressed in all new project initiations.  All new projects should consider the extent to which security is relevant. Considerations will be documented in the project initiation request. </a:t>
            </a:r>
          </a:p>
          <a:p>
            <a:pPr lvl="2"/>
            <a:r>
              <a:rPr lang="en-US" sz="1900" b="0" dirty="0">
                <a:latin typeface="Helvetica" pitchFamily="34" charset="0"/>
              </a:rPr>
              <a:t>Response: AD forwards new projects definitions to </a:t>
            </a:r>
            <a:r>
              <a:rPr lang="en-US" sz="1900" b="0" dirty="0" err="1">
                <a:latin typeface="Helvetica" pitchFamily="34" charset="0"/>
              </a:rPr>
              <a:t>SecWG</a:t>
            </a:r>
            <a:r>
              <a:rPr lang="en-US" sz="1900" b="0" dirty="0">
                <a:latin typeface="Helvetica" pitchFamily="34" charset="0"/>
              </a:rPr>
              <a:t> to analyze security implications &amp; to work with the initiating WG.</a:t>
            </a:r>
          </a:p>
          <a:p>
            <a:endParaRPr lang="en-US" sz="2700" dirty="0"/>
          </a:p>
          <a:p>
            <a:endParaRPr lang="en-US" dirty="0"/>
          </a:p>
        </p:txBody>
      </p:sp>
    </p:spTree>
    <p:extLst>
      <p:ext uri="{BB962C8B-B14F-4D97-AF65-F5344CB8AC3E}">
        <p14:creationId xmlns:p14="http://schemas.microsoft.com/office/powerpoint/2010/main" val="1936646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BE4F-F11C-4DC8-821B-5ADD6307E7FC}"/>
              </a:ext>
            </a:extLst>
          </p:cNvPr>
          <p:cNvSpPr>
            <a:spLocks noGrp="1"/>
          </p:cNvSpPr>
          <p:nvPr>
            <p:ph type="title"/>
          </p:nvPr>
        </p:nvSpPr>
        <p:spPr/>
        <p:txBody>
          <a:bodyPr/>
          <a:lstStyle/>
          <a:p>
            <a:pPr>
              <a:defRPr/>
            </a:pPr>
            <a:r>
              <a:rPr lang="en-US" sz="2800" dirty="0">
                <a:effectLst>
                  <a:outerShdw blurRad="38100" dist="38100" dir="2700000" algn="tl">
                    <a:srgbClr val="C0C0C0"/>
                  </a:outerShdw>
                </a:effectLst>
              </a:rPr>
              <a:t>SE Area Report</a:t>
            </a:r>
            <a:br>
              <a:rPr lang="en-US" sz="2800" dirty="0">
                <a:effectLst>
                  <a:outerShdw blurRad="38100" dist="38100" dir="2700000" algn="tl">
                    <a:srgbClr val="C0C0C0"/>
                  </a:outerShdw>
                </a:effectLst>
              </a:rPr>
            </a:br>
            <a:r>
              <a:rPr lang="en-GB" sz="2000" dirty="0">
                <a:latin typeface="Calibri" pitchFamily="34" charset="0"/>
              </a:rPr>
              <a:t> B. </a:t>
            </a:r>
            <a:r>
              <a:rPr lang="en-GB" sz="2000" u="sng" dirty="0">
                <a:latin typeface="Calibri" pitchFamily="34" charset="0"/>
              </a:rPr>
              <a:t>Meeting Demographics (estimates)</a:t>
            </a:r>
            <a:endParaRPr lang="en-US" sz="2000" dirty="0"/>
          </a:p>
        </p:txBody>
      </p:sp>
      <p:graphicFrame>
        <p:nvGraphicFramePr>
          <p:cNvPr id="3" name="Table 2">
            <a:extLst>
              <a:ext uri="{FF2B5EF4-FFF2-40B4-BE49-F238E27FC236}">
                <a16:creationId xmlns:a16="http://schemas.microsoft.com/office/drawing/2014/main" id="{739171A7-85E7-424F-8A5A-CCF8E039A49F}"/>
              </a:ext>
            </a:extLst>
          </p:cNvPr>
          <p:cNvGraphicFramePr>
            <a:graphicFrameLocks noGrp="1"/>
          </p:cNvGraphicFramePr>
          <p:nvPr/>
        </p:nvGraphicFramePr>
        <p:xfrm>
          <a:off x="834514" y="1054611"/>
          <a:ext cx="10254132" cy="5331574"/>
        </p:xfrm>
        <a:graphic>
          <a:graphicData uri="http://schemas.openxmlformats.org/drawingml/2006/table">
            <a:tbl>
              <a:tblPr bandRow="1">
                <a:tableStyleId>{5C22544A-7EE6-4342-B048-85BDC9FD1C3A}</a:tableStyleId>
              </a:tblPr>
              <a:tblGrid>
                <a:gridCol w="1709022">
                  <a:extLst>
                    <a:ext uri="{9D8B030D-6E8A-4147-A177-3AD203B41FA5}">
                      <a16:colId xmlns:a16="http://schemas.microsoft.com/office/drawing/2014/main" val="3612145401"/>
                    </a:ext>
                  </a:extLst>
                </a:gridCol>
                <a:gridCol w="1709022">
                  <a:extLst>
                    <a:ext uri="{9D8B030D-6E8A-4147-A177-3AD203B41FA5}">
                      <a16:colId xmlns:a16="http://schemas.microsoft.com/office/drawing/2014/main" val="1878736972"/>
                    </a:ext>
                  </a:extLst>
                </a:gridCol>
                <a:gridCol w="1709022">
                  <a:extLst>
                    <a:ext uri="{9D8B030D-6E8A-4147-A177-3AD203B41FA5}">
                      <a16:colId xmlns:a16="http://schemas.microsoft.com/office/drawing/2014/main" val="2174006152"/>
                    </a:ext>
                  </a:extLst>
                </a:gridCol>
                <a:gridCol w="1709022">
                  <a:extLst>
                    <a:ext uri="{9D8B030D-6E8A-4147-A177-3AD203B41FA5}">
                      <a16:colId xmlns:a16="http://schemas.microsoft.com/office/drawing/2014/main" val="586022201"/>
                    </a:ext>
                  </a:extLst>
                </a:gridCol>
                <a:gridCol w="1709022">
                  <a:extLst>
                    <a:ext uri="{9D8B030D-6E8A-4147-A177-3AD203B41FA5}">
                      <a16:colId xmlns:a16="http://schemas.microsoft.com/office/drawing/2014/main" val="3564660677"/>
                    </a:ext>
                  </a:extLst>
                </a:gridCol>
                <a:gridCol w="1709022">
                  <a:extLst>
                    <a:ext uri="{9D8B030D-6E8A-4147-A177-3AD203B41FA5}">
                      <a16:colId xmlns:a16="http://schemas.microsoft.com/office/drawing/2014/main" val="694635616"/>
                    </a:ext>
                  </a:extLst>
                </a:gridCol>
              </a:tblGrid>
              <a:tr h="940605">
                <a:tc>
                  <a:txBody>
                    <a:bodyPr/>
                    <a:lstStyle/>
                    <a:p>
                      <a:pPr algn="l" fontAlgn="b"/>
                      <a:r>
                        <a:rPr lang="en-US" sz="1600" b="1" i="0" u="none" strike="noStrike" dirty="0">
                          <a:solidFill>
                            <a:schemeClr val="tx1"/>
                          </a:solidFill>
                          <a:effectLst/>
                          <a:latin typeface="+mj-lt"/>
                        </a:rPr>
                        <a:t>Agency</a:t>
                      </a:r>
                    </a:p>
                  </a:txBody>
                  <a:tcPr marL="9525" marR="9525" marT="9524" marB="0" anchor="b">
                    <a:solidFill>
                      <a:schemeClr val="accent5">
                        <a:lumMod val="90000"/>
                      </a:schemeClr>
                    </a:solidFill>
                  </a:tcPr>
                </a:tc>
                <a:tc>
                  <a:txBody>
                    <a:bodyPr/>
                    <a:lstStyle/>
                    <a:p>
                      <a:pPr algn="ctr" fontAlgn="b"/>
                      <a:r>
                        <a:rPr lang="en-US" sz="1600" b="1" i="0" u="none" strike="noStrike" dirty="0">
                          <a:solidFill>
                            <a:schemeClr val="tx1"/>
                          </a:solidFill>
                          <a:effectLst/>
                          <a:latin typeface="+mj-lt"/>
                        </a:rPr>
                        <a:t>1.01 - SEA - Systems Architecture Working Group</a:t>
                      </a:r>
                    </a:p>
                  </a:txBody>
                  <a:tcPr marL="9525" marR="9525" marT="9524" marB="0" anchor="b">
                    <a:solidFill>
                      <a:schemeClr val="accent5">
                        <a:lumMod val="90000"/>
                      </a:schemeClr>
                    </a:solidFill>
                  </a:tcPr>
                </a:tc>
                <a:tc>
                  <a:txBody>
                    <a:bodyPr/>
                    <a:lstStyle/>
                    <a:p>
                      <a:pPr algn="ctr" fontAlgn="b"/>
                      <a:r>
                        <a:rPr lang="en-US" sz="1600" b="1" i="0" u="none" strike="noStrike" dirty="0">
                          <a:solidFill>
                            <a:schemeClr val="tx1"/>
                          </a:solidFill>
                          <a:effectLst/>
                          <a:latin typeface="+mj-lt"/>
                        </a:rPr>
                        <a:t>1.02 - SEA - Security Working Group</a:t>
                      </a:r>
                    </a:p>
                  </a:txBody>
                  <a:tcPr marL="9525" marR="9525" marT="9524" marB="0" anchor="b">
                    <a:solidFill>
                      <a:schemeClr val="accent5">
                        <a:lumMod val="90000"/>
                      </a:schemeClr>
                    </a:solidFill>
                  </a:tcPr>
                </a:tc>
                <a:tc>
                  <a:txBody>
                    <a:bodyPr/>
                    <a:lstStyle/>
                    <a:p>
                      <a:pPr algn="ctr" fontAlgn="b"/>
                      <a:r>
                        <a:rPr lang="en-US" sz="1600" b="1" i="0" u="none" strike="noStrike" dirty="0">
                          <a:solidFill>
                            <a:schemeClr val="tx1"/>
                          </a:solidFill>
                          <a:effectLst/>
                          <a:latin typeface="+mj-lt"/>
                        </a:rPr>
                        <a:t>1.06 – SEA – D-DOR Working Group</a:t>
                      </a:r>
                    </a:p>
                  </a:txBody>
                  <a:tcPr marL="9525" marR="9525" marT="9524" marB="0" anchor="b">
                    <a:solidFill>
                      <a:schemeClr val="accent5">
                        <a:lumMod val="90000"/>
                      </a:schemeClr>
                    </a:solidFill>
                  </a:tcPr>
                </a:tc>
                <a:tc>
                  <a:txBody>
                    <a:bodyPr/>
                    <a:lstStyle/>
                    <a:p>
                      <a:pPr algn="ctr" fontAlgn="b"/>
                      <a:r>
                        <a:rPr lang="en-US" sz="1600" b="1" i="0" u="none" strike="noStrike" dirty="0">
                          <a:solidFill>
                            <a:schemeClr val="tx1"/>
                          </a:solidFill>
                          <a:effectLst/>
                          <a:latin typeface="+mj-lt"/>
                        </a:rPr>
                        <a:t>1.07 Time Management Working Group</a:t>
                      </a:r>
                    </a:p>
                  </a:txBody>
                  <a:tcPr marL="9525" marR="9525" marT="9524" marB="0" anchor="b">
                    <a:solidFill>
                      <a:schemeClr val="accent5">
                        <a:lumMod val="90000"/>
                      </a:schemeClr>
                    </a:solidFill>
                  </a:tcPr>
                </a:tc>
                <a:tc>
                  <a:txBody>
                    <a:bodyPr/>
                    <a:lstStyle/>
                    <a:p>
                      <a:pPr algn="ctr" fontAlgn="b"/>
                      <a:r>
                        <a:rPr lang="en-US" sz="1600" b="1" i="0" u="none" strike="noStrike" dirty="0">
                          <a:solidFill>
                            <a:schemeClr val="tx1"/>
                          </a:solidFill>
                          <a:effectLst/>
                          <a:latin typeface="+mj-lt"/>
                        </a:rPr>
                        <a:t>1.XX - SEA - SANA Steering Group</a:t>
                      </a:r>
                    </a:p>
                  </a:txBody>
                  <a:tcPr marL="9525" marR="9525" marT="9524" marB="0" anchor="b">
                    <a:solidFill>
                      <a:schemeClr val="accent5">
                        <a:lumMod val="90000"/>
                      </a:schemeClr>
                    </a:solidFill>
                  </a:tcPr>
                </a:tc>
                <a:extLst>
                  <a:ext uri="{0D108BD9-81ED-4DB2-BD59-A6C34878D82A}">
                    <a16:rowId xmlns:a16="http://schemas.microsoft.com/office/drawing/2014/main" val="2046174415"/>
                  </a:ext>
                </a:extLst>
              </a:tr>
              <a:tr h="288710">
                <a:tc>
                  <a:txBody>
                    <a:bodyPr/>
                    <a:lstStyle/>
                    <a:p>
                      <a:pPr algn="l" fontAlgn="t"/>
                      <a:r>
                        <a:rPr lang="en-US" sz="1600" b="1" i="0" u="none" strike="noStrike" dirty="0">
                          <a:solidFill>
                            <a:schemeClr val="tx1"/>
                          </a:solidFill>
                          <a:effectLst/>
                          <a:latin typeface="+mj-lt"/>
                        </a:rPr>
                        <a:t>CNES</a:t>
                      </a: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tc>
                  <a:txBody>
                    <a:bodyPr/>
                    <a:lstStyle/>
                    <a:p>
                      <a:pPr algn="r" fontAlgn="b"/>
                      <a:r>
                        <a:rPr lang="en-US" sz="1600" b="1" i="0" u="none" strike="noStrike" dirty="0">
                          <a:solidFill>
                            <a:schemeClr val="tx1"/>
                          </a:solidFill>
                          <a:effectLst/>
                          <a:latin typeface="+mj-lt"/>
                        </a:rPr>
                        <a:t>1</a:t>
                      </a:r>
                    </a:p>
                  </a:txBody>
                  <a:tcPr marL="9525" marR="9525" marT="9524" marB="0"/>
                </a:tc>
                <a:tc>
                  <a:txBody>
                    <a:bodyPr/>
                    <a:lstStyle/>
                    <a:p>
                      <a:pPr algn="r" fontAlgn="ctr"/>
                      <a:endParaRPr lang="en-US" sz="1600" b="1" i="0" u="none" strike="noStrike" dirty="0">
                        <a:solidFill>
                          <a:schemeClr val="tx1"/>
                        </a:solidFill>
                        <a:effectLst/>
                        <a:latin typeface="+mj-lt"/>
                      </a:endParaRPr>
                    </a:p>
                  </a:txBody>
                  <a:tcPr marL="9525" marR="9525" marT="9524" marB="0"/>
                </a:tc>
                <a:tc>
                  <a:txBody>
                    <a:bodyPr/>
                    <a:lstStyle/>
                    <a:p>
                      <a:pPr algn="r" fontAlgn="ctr"/>
                      <a:endParaRPr lang="en-US" sz="1600" b="1" i="0" u="none" strike="noStrike" dirty="0">
                        <a:solidFill>
                          <a:schemeClr val="tx1"/>
                        </a:solidFill>
                        <a:effectLst/>
                        <a:latin typeface="+mj-lt"/>
                      </a:endParaRPr>
                    </a:p>
                  </a:txBody>
                  <a:tcPr marL="9525" marR="9525" marT="9524" marB="0"/>
                </a:tc>
                <a:tc>
                  <a:txBody>
                    <a:bodyPr/>
                    <a:lstStyle/>
                    <a:p>
                      <a:pPr algn="ctr" fontAlgn="ctr"/>
                      <a:endParaRPr lang="en-US" sz="1600" b="1" i="0" u="none" strike="noStrike" dirty="0">
                        <a:solidFill>
                          <a:schemeClr val="tx1"/>
                        </a:solidFill>
                        <a:effectLst/>
                        <a:latin typeface="+mj-lt"/>
                      </a:endParaRPr>
                    </a:p>
                  </a:txBody>
                  <a:tcPr marL="9525" marR="9525" marT="9524" marB="0"/>
                </a:tc>
                <a:extLst>
                  <a:ext uri="{0D108BD9-81ED-4DB2-BD59-A6C34878D82A}">
                    <a16:rowId xmlns:a16="http://schemas.microsoft.com/office/drawing/2014/main" val="2821539220"/>
                  </a:ext>
                </a:extLst>
              </a:tr>
              <a:tr h="288710">
                <a:tc>
                  <a:txBody>
                    <a:bodyPr/>
                    <a:lstStyle/>
                    <a:p>
                      <a:pPr algn="l" fontAlgn="t"/>
                      <a:r>
                        <a:rPr lang="en-US" sz="1600" b="1" i="0" u="none" strike="noStrike" dirty="0">
                          <a:solidFill>
                            <a:schemeClr val="tx1"/>
                          </a:solidFill>
                          <a:effectLst/>
                          <a:latin typeface="+mj-lt"/>
                        </a:rPr>
                        <a:t>CNSA</a:t>
                      </a:r>
                    </a:p>
                  </a:txBody>
                  <a:tcPr marL="9525" marR="9525" marT="9524" marB="0"/>
                </a:tc>
                <a:tc>
                  <a:txBody>
                    <a:bodyPr/>
                    <a:lstStyle/>
                    <a:p>
                      <a:pPr algn="r" fontAlgn="ctr"/>
                      <a:r>
                        <a:rPr lang="en-US" sz="1600" b="1" i="0" u="none" strike="noStrike" dirty="0">
                          <a:solidFill>
                            <a:schemeClr val="tx1"/>
                          </a:solidFill>
                          <a:effectLst/>
                          <a:latin typeface="+mj-lt"/>
                        </a:rPr>
                        <a:t>1</a:t>
                      </a:r>
                    </a:p>
                  </a:txBody>
                  <a:tcPr marL="9525" marR="9525" marT="9524" marB="0"/>
                </a:tc>
                <a:tc>
                  <a:txBody>
                    <a:bodyPr/>
                    <a:lstStyle/>
                    <a:p>
                      <a:pPr algn="r" fontAlgn="ctr"/>
                      <a:endParaRPr lang="en-US" sz="1600" b="1" i="0" u="none" strike="noStrike" dirty="0">
                        <a:solidFill>
                          <a:schemeClr val="tx1"/>
                        </a:solidFill>
                        <a:effectLst/>
                        <a:latin typeface="+mj-lt"/>
                      </a:endParaRPr>
                    </a:p>
                  </a:txBody>
                  <a:tcPr marL="9525" marR="9525" marT="9524" marB="0"/>
                </a:tc>
                <a:tc>
                  <a:txBody>
                    <a:bodyPr/>
                    <a:lstStyle/>
                    <a:p>
                      <a:pPr algn="r" fontAlgn="b"/>
                      <a:endParaRPr lang="en-US" sz="1600" b="1" i="0" u="none" strike="noStrike" dirty="0">
                        <a:solidFill>
                          <a:srgbClr val="FFC000"/>
                        </a:solidFill>
                        <a:effectLst/>
                        <a:latin typeface="+mj-lt"/>
                      </a:endParaRPr>
                    </a:p>
                  </a:txBody>
                  <a:tcPr marL="9525" marR="9525" marT="9524" marB="0"/>
                </a:tc>
                <a:tc>
                  <a:txBody>
                    <a:bodyPr/>
                    <a:lstStyle/>
                    <a:p>
                      <a:pPr algn="r" fontAlgn="b"/>
                      <a:r>
                        <a:rPr lang="en-US" sz="1600" b="1" i="0" u="none" strike="noStrike" dirty="0">
                          <a:solidFill>
                            <a:schemeClr val="tx1"/>
                          </a:solidFill>
                          <a:effectLst/>
                          <a:latin typeface="+mj-lt"/>
                        </a:rPr>
                        <a:t>1</a:t>
                      </a: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extLst>
                  <a:ext uri="{0D108BD9-81ED-4DB2-BD59-A6C34878D82A}">
                    <a16:rowId xmlns:a16="http://schemas.microsoft.com/office/drawing/2014/main" val="47915963"/>
                  </a:ext>
                </a:extLst>
              </a:tr>
              <a:tr h="288710">
                <a:tc>
                  <a:txBody>
                    <a:bodyPr/>
                    <a:lstStyle/>
                    <a:p>
                      <a:pPr algn="l" fontAlgn="t"/>
                      <a:r>
                        <a:rPr lang="en-US" sz="1600" b="1" i="0" u="none" strike="noStrike" dirty="0">
                          <a:solidFill>
                            <a:schemeClr val="tx1"/>
                          </a:solidFill>
                          <a:effectLst/>
                          <a:latin typeface="+mj-lt"/>
                        </a:rPr>
                        <a:t>CSA</a:t>
                      </a:r>
                    </a:p>
                  </a:txBody>
                  <a:tcPr marL="9525" marR="9525" marT="9524" marB="0"/>
                </a:tc>
                <a:tc>
                  <a:txBody>
                    <a:bodyPr/>
                    <a:lstStyle/>
                    <a:p>
                      <a:pPr algn="r" fontAlgn="ctr"/>
                      <a:endParaRPr lang="en-US" sz="1600" b="1" i="0" u="none" strike="noStrike" dirty="0">
                        <a:solidFill>
                          <a:schemeClr val="tx1"/>
                        </a:solidFill>
                        <a:effectLst/>
                        <a:latin typeface="+mj-lt"/>
                      </a:endParaRPr>
                    </a:p>
                  </a:txBody>
                  <a:tcPr marL="9525" marR="9525" marT="9524" marB="0"/>
                </a:tc>
                <a:tc>
                  <a:txBody>
                    <a:bodyPr/>
                    <a:lstStyle/>
                    <a:p>
                      <a:pPr algn="r" fontAlgn="ctr"/>
                      <a:r>
                        <a:rPr lang="en-US" sz="1600" b="1" i="0" u="none" strike="noStrike" dirty="0">
                          <a:solidFill>
                            <a:schemeClr val="tx1"/>
                          </a:solidFill>
                          <a:effectLst/>
                          <a:latin typeface="+mj-lt"/>
                        </a:rPr>
                        <a:t>1</a:t>
                      </a:r>
                    </a:p>
                  </a:txBody>
                  <a:tcPr marL="9525" marR="9525" marT="9524" marB="0"/>
                </a:tc>
                <a:tc>
                  <a:txBody>
                    <a:bodyPr/>
                    <a:lstStyle/>
                    <a:p>
                      <a:pPr algn="r" fontAlgn="b"/>
                      <a:endParaRPr lang="en-US" sz="1600" b="1" i="0" u="none" strike="noStrike" dirty="0">
                        <a:solidFill>
                          <a:srgbClr val="FFC000"/>
                        </a:solidFill>
                        <a:effectLst/>
                        <a:latin typeface="+mj-lt"/>
                      </a:endParaRP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extLst>
                  <a:ext uri="{0D108BD9-81ED-4DB2-BD59-A6C34878D82A}">
                    <a16:rowId xmlns:a16="http://schemas.microsoft.com/office/drawing/2014/main" val="2644808109"/>
                  </a:ext>
                </a:extLst>
              </a:tr>
              <a:tr h="356956">
                <a:tc>
                  <a:txBody>
                    <a:bodyPr/>
                    <a:lstStyle/>
                    <a:p>
                      <a:pPr algn="l" fontAlgn="t"/>
                      <a:r>
                        <a:rPr lang="en-US" sz="1600" b="1" i="0" u="none" strike="noStrike" dirty="0">
                          <a:solidFill>
                            <a:schemeClr val="tx1"/>
                          </a:solidFill>
                          <a:effectLst/>
                          <a:latin typeface="+mj-lt"/>
                        </a:rPr>
                        <a:t>DLR</a:t>
                      </a:r>
                    </a:p>
                  </a:txBody>
                  <a:tcPr marL="9525" marR="9525" marT="9524" marB="0"/>
                </a:tc>
                <a:tc>
                  <a:txBody>
                    <a:bodyPr/>
                    <a:lstStyle/>
                    <a:p>
                      <a:pPr algn="r" fontAlgn="ctr"/>
                      <a:endParaRPr lang="en-US" sz="1600" b="1" i="0" u="none" strike="noStrike" dirty="0">
                        <a:solidFill>
                          <a:schemeClr val="tx1"/>
                        </a:solidFill>
                        <a:effectLst/>
                        <a:latin typeface="+mj-lt"/>
                      </a:endParaRPr>
                    </a:p>
                  </a:txBody>
                  <a:tcPr marL="9525" marR="9525" marT="9524" marB="0"/>
                </a:tc>
                <a:tc>
                  <a:txBody>
                    <a:bodyPr/>
                    <a:lstStyle/>
                    <a:p>
                      <a:pPr algn="r" fontAlgn="ctr"/>
                      <a:r>
                        <a:rPr lang="en-US" sz="1600" b="1" i="0" u="none" strike="noStrike" dirty="0">
                          <a:solidFill>
                            <a:schemeClr val="tx1"/>
                          </a:solidFill>
                          <a:effectLst/>
                          <a:latin typeface="+mj-lt"/>
                        </a:rPr>
                        <a:t>2</a:t>
                      </a:r>
                    </a:p>
                  </a:txBody>
                  <a:tcPr marL="9525" marR="9525" marT="9524" marB="0"/>
                </a:tc>
                <a:tc>
                  <a:txBody>
                    <a:bodyPr/>
                    <a:lstStyle/>
                    <a:p>
                      <a:pPr algn="r" fontAlgn="b"/>
                      <a:endParaRPr lang="en-US" sz="1600" b="1" i="0" u="none" strike="noStrike" dirty="0">
                        <a:solidFill>
                          <a:srgbClr val="FFC000"/>
                        </a:solidFill>
                        <a:effectLst/>
                        <a:latin typeface="+mj-lt"/>
                      </a:endParaRPr>
                    </a:p>
                  </a:txBody>
                  <a:tcPr marL="9525" marR="9525" marT="9524" marB="0"/>
                </a:tc>
                <a:tc>
                  <a:txBody>
                    <a:bodyPr/>
                    <a:lstStyle/>
                    <a:p>
                      <a:pPr algn="r" fontAlgn="b"/>
                      <a:r>
                        <a:rPr lang="en-US" sz="1600" b="1" i="0" u="none" strike="noStrike" dirty="0">
                          <a:solidFill>
                            <a:schemeClr val="tx1"/>
                          </a:solidFill>
                          <a:effectLst/>
                          <a:latin typeface="+mj-lt"/>
                        </a:rPr>
                        <a:t>1</a:t>
                      </a: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extLst>
                  <a:ext uri="{0D108BD9-81ED-4DB2-BD59-A6C34878D82A}">
                    <a16:rowId xmlns:a16="http://schemas.microsoft.com/office/drawing/2014/main" val="3150982800"/>
                  </a:ext>
                </a:extLst>
              </a:tr>
              <a:tr h="366684">
                <a:tc>
                  <a:txBody>
                    <a:bodyPr/>
                    <a:lstStyle/>
                    <a:p>
                      <a:pPr algn="l" fontAlgn="t"/>
                      <a:r>
                        <a:rPr lang="en-US" sz="1600" b="1" i="0" u="none" strike="noStrike" dirty="0">
                          <a:solidFill>
                            <a:schemeClr val="tx1"/>
                          </a:solidFill>
                          <a:effectLst/>
                          <a:latin typeface="+mj-lt"/>
                        </a:rPr>
                        <a:t>ESA</a:t>
                      </a:r>
                    </a:p>
                  </a:txBody>
                  <a:tcPr marL="9525" marR="9525" marT="9524" marB="0"/>
                </a:tc>
                <a:tc>
                  <a:txBody>
                    <a:bodyPr/>
                    <a:lstStyle/>
                    <a:p>
                      <a:pPr algn="r" fontAlgn="ctr"/>
                      <a:endParaRPr lang="en-US" sz="1600" b="1" i="0" u="none" strike="noStrike" dirty="0">
                        <a:solidFill>
                          <a:schemeClr val="tx1"/>
                        </a:solidFill>
                        <a:effectLst/>
                        <a:latin typeface="+mj-lt"/>
                      </a:endParaRPr>
                    </a:p>
                  </a:txBody>
                  <a:tcPr marL="9525" marR="9525" marT="9524" marB="0"/>
                </a:tc>
                <a:tc>
                  <a:txBody>
                    <a:bodyPr/>
                    <a:lstStyle/>
                    <a:p>
                      <a:pPr algn="r" fontAlgn="ctr"/>
                      <a:r>
                        <a:rPr lang="en-US" sz="1600" b="1" i="0" u="none" strike="noStrike" dirty="0">
                          <a:solidFill>
                            <a:schemeClr val="tx1"/>
                          </a:solidFill>
                          <a:effectLst/>
                          <a:latin typeface="+mj-lt"/>
                        </a:rPr>
                        <a:t>7</a:t>
                      </a:r>
                    </a:p>
                  </a:txBody>
                  <a:tcPr marL="9525" marR="9525" marT="9524" marB="0"/>
                </a:tc>
                <a:tc>
                  <a:txBody>
                    <a:bodyPr/>
                    <a:lstStyle/>
                    <a:p>
                      <a:pPr algn="r" fontAlgn="b"/>
                      <a:r>
                        <a:rPr lang="en-US" sz="1600" b="1" i="0" u="none" strike="noStrike" dirty="0">
                          <a:solidFill>
                            <a:schemeClr val="tx1"/>
                          </a:solidFill>
                          <a:effectLst/>
                          <a:latin typeface="+mj-lt"/>
                        </a:rPr>
                        <a:t>2</a:t>
                      </a:r>
                    </a:p>
                  </a:txBody>
                  <a:tcPr marL="9525" marR="9525" marT="9524" marB="0"/>
                </a:tc>
                <a:tc>
                  <a:txBody>
                    <a:bodyPr/>
                    <a:lstStyle/>
                    <a:p>
                      <a:pPr algn="r" fontAlgn="b"/>
                      <a:r>
                        <a:rPr lang="en-US" sz="1600" b="1" i="0" u="none" strike="noStrike" dirty="0">
                          <a:solidFill>
                            <a:schemeClr val="tx1"/>
                          </a:solidFill>
                          <a:effectLst/>
                          <a:latin typeface="+mj-lt"/>
                        </a:rPr>
                        <a:t>2</a:t>
                      </a:r>
                    </a:p>
                  </a:txBody>
                  <a:tcPr marL="9525" marR="9525" marT="9524" marB="0"/>
                </a:tc>
                <a:tc>
                  <a:txBody>
                    <a:bodyPr/>
                    <a:lstStyle/>
                    <a:p>
                      <a:pPr algn="r" fontAlgn="b"/>
                      <a:r>
                        <a:rPr lang="en-US" sz="1600" b="1" i="0" u="none" strike="noStrike" dirty="0">
                          <a:solidFill>
                            <a:schemeClr val="tx1"/>
                          </a:solidFill>
                          <a:effectLst/>
                          <a:latin typeface="+mj-lt"/>
                        </a:rPr>
                        <a:t>2</a:t>
                      </a:r>
                    </a:p>
                  </a:txBody>
                  <a:tcPr marL="9525" marR="9525" marT="9524" marB="0"/>
                </a:tc>
                <a:extLst>
                  <a:ext uri="{0D108BD9-81ED-4DB2-BD59-A6C34878D82A}">
                    <a16:rowId xmlns:a16="http://schemas.microsoft.com/office/drawing/2014/main" val="841491355"/>
                  </a:ext>
                </a:extLst>
              </a:tr>
              <a:tr h="366684">
                <a:tc>
                  <a:txBody>
                    <a:bodyPr/>
                    <a:lstStyle/>
                    <a:p>
                      <a:pPr algn="l" fontAlgn="t"/>
                      <a:r>
                        <a:rPr lang="en-US" sz="1600" b="1" i="0" u="none" strike="noStrike" dirty="0">
                          <a:solidFill>
                            <a:schemeClr val="tx1"/>
                          </a:solidFill>
                          <a:effectLst/>
                          <a:latin typeface="+mj-lt"/>
                        </a:rPr>
                        <a:t>JAXA</a:t>
                      </a:r>
                    </a:p>
                  </a:txBody>
                  <a:tcPr marL="9525" marR="9525" marT="9524" marB="0"/>
                </a:tc>
                <a:tc>
                  <a:txBody>
                    <a:bodyPr/>
                    <a:lstStyle/>
                    <a:p>
                      <a:pPr algn="r" fontAlgn="ctr"/>
                      <a:endParaRPr lang="en-US" sz="1600" b="1" i="0" u="none" strike="noStrike" dirty="0">
                        <a:solidFill>
                          <a:schemeClr val="tx1"/>
                        </a:solidFill>
                        <a:effectLst/>
                        <a:latin typeface="+mj-lt"/>
                      </a:endParaRPr>
                    </a:p>
                  </a:txBody>
                  <a:tcPr marL="9525" marR="9525" marT="9524" marB="0"/>
                </a:tc>
                <a:tc>
                  <a:txBody>
                    <a:bodyPr/>
                    <a:lstStyle/>
                    <a:p>
                      <a:pPr algn="r" fontAlgn="ctr"/>
                      <a:r>
                        <a:rPr lang="en-US" sz="1600" b="1" i="0" u="none" strike="noStrike" dirty="0">
                          <a:solidFill>
                            <a:schemeClr val="tx1"/>
                          </a:solidFill>
                          <a:effectLst/>
                          <a:latin typeface="+mj-lt"/>
                        </a:rPr>
                        <a:t>1</a:t>
                      </a: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tc>
                  <a:txBody>
                    <a:bodyPr/>
                    <a:lstStyle/>
                    <a:p>
                      <a:pPr algn="r" fontAlgn="b"/>
                      <a:r>
                        <a:rPr lang="en-US" sz="1600" b="1" i="0" u="none" strike="noStrike" dirty="0">
                          <a:solidFill>
                            <a:schemeClr val="tx1"/>
                          </a:solidFill>
                          <a:effectLst/>
                          <a:latin typeface="+mj-lt"/>
                        </a:rPr>
                        <a:t>1</a:t>
                      </a: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extLst>
                  <a:ext uri="{0D108BD9-81ED-4DB2-BD59-A6C34878D82A}">
                    <a16:rowId xmlns:a16="http://schemas.microsoft.com/office/drawing/2014/main" val="3997457901"/>
                  </a:ext>
                </a:extLst>
              </a:tr>
              <a:tr h="288710">
                <a:tc>
                  <a:txBody>
                    <a:bodyPr/>
                    <a:lstStyle/>
                    <a:p>
                      <a:pPr algn="l" fontAlgn="t"/>
                      <a:r>
                        <a:rPr lang="en-US" sz="1600" b="1" i="0" u="none" strike="noStrike" dirty="0">
                          <a:solidFill>
                            <a:schemeClr val="tx1"/>
                          </a:solidFill>
                          <a:effectLst/>
                          <a:latin typeface="+mj-lt"/>
                        </a:rPr>
                        <a:t>NASA</a:t>
                      </a:r>
                    </a:p>
                  </a:txBody>
                  <a:tcPr marL="9525" marR="9525" marT="9524" marB="0"/>
                </a:tc>
                <a:tc>
                  <a:txBody>
                    <a:bodyPr/>
                    <a:lstStyle/>
                    <a:p>
                      <a:pPr algn="r" fontAlgn="ctr"/>
                      <a:r>
                        <a:rPr lang="en-US" sz="1600" b="1" i="0" u="none" strike="noStrike" dirty="0">
                          <a:solidFill>
                            <a:schemeClr val="tx1"/>
                          </a:solidFill>
                          <a:effectLst/>
                          <a:latin typeface="+mj-lt"/>
                        </a:rPr>
                        <a:t>3</a:t>
                      </a:r>
                    </a:p>
                  </a:txBody>
                  <a:tcPr marL="9525" marR="9525" marT="9524" marB="0"/>
                </a:tc>
                <a:tc>
                  <a:txBody>
                    <a:bodyPr/>
                    <a:lstStyle/>
                    <a:p>
                      <a:pPr algn="r" fontAlgn="ctr"/>
                      <a:r>
                        <a:rPr lang="en-US" sz="1600" b="1" i="0" u="none" strike="noStrike" dirty="0">
                          <a:solidFill>
                            <a:schemeClr val="tx1"/>
                          </a:solidFill>
                          <a:effectLst/>
                          <a:latin typeface="+mj-lt"/>
                        </a:rPr>
                        <a:t>13</a:t>
                      </a:r>
                    </a:p>
                  </a:txBody>
                  <a:tcPr marL="9525" marR="9525" marT="9524" marB="0"/>
                </a:tc>
                <a:tc>
                  <a:txBody>
                    <a:bodyPr/>
                    <a:lstStyle/>
                    <a:p>
                      <a:pPr algn="r" fontAlgn="ctr"/>
                      <a:r>
                        <a:rPr lang="en-US" sz="1600" b="1" i="0" u="none" strike="noStrike" dirty="0">
                          <a:solidFill>
                            <a:schemeClr val="tx1"/>
                          </a:solidFill>
                          <a:effectLst/>
                          <a:latin typeface="+mj-lt"/>
                        </a:rPr>
                        <a:t>2</a:t>
                      </a:r>
                    </a:p>
                  </a:txBody>
                  <a:tcPr marL="9525" marR="9525" marT="9524" marB="0"/>
                </a:tc>
                <a:tc>
                  <a:txBody>
                    <a:bodyPr/>
                    <a:lstStyle/>
                    <a:p>
                      <a:pPr algn="r" fontAlgn="ctr"/>
                      <a:r>
                        <a:rPr lang="en-US" sz="1600" b="1" i="0" u="none" strike="noStrike" dirty="0">
                          <a:solidFill>
                            <a:schemeClr val="tx1"/>
                          </a:solidFill>
                          <a:effectLst/>
                          <a:latin typeface="+mj-lt"/>
                        </a:rPr>
                        <a:t>7</a:t>
                      </a:r>
                    </a:p>
                  </a:txBody>
                  <a:tcPr marL="9525" marR="9525" marT="9524" marB="0"/>
                </a:tc>
                <a:tc>
                  <a:txBody>
                    <a:bodyPr/>
                    <a:lstStyle/>
                    <a:p>
                      <a:pPr algn="r" fontAlgn="ctr"/>
                      <a:r>
                        <a:rPr lang="en-US" sz="1600" b="1" i="0" u="none" strike="noStrike" dirty="0">
                          <a:solidFill>
                            <a:schemeClr val="tx1"/>
                          </a:solidFill>
                          <a:effectLst/>
                          <a:latin typeface="+mj-lt"/>
                        </a:rPr>
                        <a:t>3</a:t>
                      </a:r>
                    </a:p>
                  </a:txBody>
                  <a:tcPr marL="9525" marR="9525" marT="9524" marB="0"/>
                </a:tc>
                <a:extLst>
                  <a:ext uri="{0D108BD9-81ED-4DB2-BD59-A6C34878D82A}">
                    <a16:rowId xmlns:a16="http://schemas.microsoft.com/office/drawing/2014/main" val="775771249"/>
                  </a:ext>
                </a:extLst>
              </a:tr>
              <a:tr h="288710">
                <a:tc>
                  <a:txBody>
                    <a:bodyPr/>
                    <a:lstStyle/>
                    <a:p>
                      <a:pPr algn="l" fontAlgn="t"/>
                      <a:r>
                        <a:rPr lang="en-US" sz="1600" b="1" i="0" u="none" strike="noStrike" dirty="0">
                          <a:solidFill>
                            <a:schemeClr val="tx1"/>
                          </a:solidFill>
                          <a:effectLst/>
                          <a:latin typeface="+mj-lt"/>
                        </a:rPr>
                        <a:t>ROSCOSMOS</a:t>
                      </a:r>
                    </a:p>
                  </a:txBody>
                  <a:tcPr marL="9525" marR="9525" marT="9524" marB="0"/>
                </a:tc>
                <a:tc>
                  <a:txBody>
                    <a:bodyPr/>
                    <a:lstStyle/>
                    <a:p>
                      <a:pPr algn="r" fontAlgn="ctr"/>
                      <a:endParaRPr lang="en-US" sz="1600" b="1" i="0" u="none" strike="noStrike" dirty="0">
                        <a:solidFill>
                          <a:schemeClr val="tx1"/>
                        </a:solidFill>
                        <a:effectLst/>
                        <a:latin typeface="+mj-lt"/>
                      </a:endParaRPr>
                    </a:p>
                  </a:txBody>
                  <a:tcPr marL="9525" marR="9525" marT="9524" marB="0"/>
                </a:tc>
                <a:tc>
                  <a:txBody>
                    <a:bodyPr/>
                    <a:lstStyle/>
                    <a:p>
                      <a:pPr algn="r" fontAlgn="ctr"/>
                      <a:endParaRPr lang="en-US" sz="1600" b="1" i="0" u="none" strike="noStrike" dirty="0">
                        <a:solidFill>
                          <a:schemeClr val="tx1"/>
                        </a:solidFill>
                        <a:effectLst/>
                        <a:latin typeface="+mj-lt"/>
                      </a:endParaRPr>
                    </a:p>
                  </a:txBody>
                  <a:tcPr marL="9525" marR="9525" marT="9524" marB="0"/>
                </a:tc>
                <a:tc>
                  <a:txBody>
                    <a:bodyPr/>
                    <a:lstStyle/>
                    <a:p>
                      <a:pPr algn="r" fontAlgn="ctr"/>
                      <a:endParaRPr lang="en-US" sz="1600" b="1" i="0" u="none" strike="noStrike" dirty="0">
                        <a:solidFill>
                          <a:schemeClr val="tx1"/>
                        </a:solidFill>
                        <a:effectLst/>
                        <a:latin typeface="+mj-lt"/>
                      </a:endParaRPr>
                    </a:p>
                  </a:txBody>
                  <a:tcPr marL="9525" marR="9525" marT="9524" marB="0"/>
                </a:tc>
                <a:tc>
                  <a:txBody>
                    <a:bodyPr/>
                    <a:lstStyle/>
                    <a:p>
                      <a:pPr algn="r" fontAlgn="ctr"/>
                      <a:r>
                        <a:rPr lang="en-US" sz="1600" b="1" i="0" u="none" strike="noStrike" dirty="0">
                          <a:solidFill>
                            <a:schemeClr val="tx1"/>
                          </a:solidFill>
                          <a:effectLst/>
                          <a:latin typeface="+mj-lt"/>
                        </a:rPr>
                        <a:t>1</a:t>
                      </a:r>
                    </a:p>
                  </a:txBody>
                  <a:tcPr marL="9525" marR="9525" marT="9524" marB="0"/>
                </a:tc>
                <a:tc>
                  <a:txBody>
                    <a:bodyPr/>
                    <a:lstStyle/>
                    <a:p>
                      <a:pPr algn="r" fontAlgn="ctr"/>
                      <a:endParaRPr lang="en-US" sz="1600" b="1" i="0" u="none" strike="noStrike" dirty="0">
                        <a:solidFill>
                          <a:schemeClr val="tx1"/>
                        </a:solidFill>
                        <a:effectLst/>
                        <a:latin typeface="+mj-lt"/>
                      </a:endParaRPr>
                    </a:p>
                  </a:txBody>
                  <a:tcPr marL="9525" marR="9525" marT="9524" marB="0"/>
                </a:tc>
                <a:extLst>
                  <a:ext uri="{0D108BD9-81ED-4DB2-BD59-A6C34878D82A}">
                    <a16:rowId xmlns:a16="http://schemas.microsoft.com/office/drawing/2014/main" val="1686057466"/>
                  </a:ext>
                </a:extLst>
              </a:tr>
              <a:tr h="288710">
                <a:tc>
                  <a:txBody>
                    <a:bodyPr/>
                    <a:lstStyle/>
                    <a:p>
                      <a:pPr algn="l" fontAlgn="t"/>
                      <a:r>
                        <a:rPr lang="en-US" sz="1600" b="1" i="0" u="none" strike="noStrike" dirty="0">
                          <a:solidFill>
                            <a:schemeClr val="tx1"/>
                          </a:solidFill>
                          <a:effectLst/>
                          <a:latin typeface="+mj-lt"/>
                        </a:rPr>
                        <a:t>UKSA</a:t>
                      </a: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tc>
                  <a:txBody>
                    <a:bodyPr/>
                    <a:lstStyle/>
                    <a:p>
                      <a:pPr algn="r" fontAlgn="ctr"/>
                      <a:r>
                        <a:rPr lang="en-US" sz="1600" b="1" i="0" u="none" strike="noStrike" dirty="0">
                          <a:solidFill>
                            <a:schemeClr val="tx1"/>
                          </a:solidFill>
                          <a:effectLst/>
                          <a:latin typeface="+mj-lt"/>
                        </a:rPr>
                        <a:t>1</a:t>
                      </a: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extLst>
                  <a:ext uri="{0D108BD9-81ED-4DB2-BD59-A6C34878D82A}">
                    <a16:rowId xmlns:a16="http://schemas.microsoft.com/office/drawing/2014/main" val="2375326560"/>
                  </a:ext>
                </a:extLst>
              </a:tr>
              <a:tr h="473541">
                <a:tc>
                  <a:txBody>
                    <a:bodyPr/>
                    <a:lstStyle/>
                    <a:p>
                      <a:pPr algn="l" fontAlgn="t"/>
                      <a:r>
                        <a:rPr lang="en-US" sz="1600" b="1" i="0" u="none" strike="noStrike" dirty="0">
                          <a:solidFill>
                            <a:schemeClr val="tx1"/>
                          </a:solidFill>
                          <a:effectLst/>
                          <a:latin typeface="+mj-lt"/>
                        </a:rPr>
                        <a:t>Other</a:t>
                      </a:r>
                    </a:p>
                    <a:p>
                      <a:pPr algn="l" fontAlgn="t"/>
                      <a:r>
                        <a:rPr lang="en-US" sz="1600" b="1" i="0" u="none" strike="noStrike" dirty="0">
                          <a:solidFill>
                            <a:schemeClr val="tx1"/>
                          </a:solidFill>
                          <a:effectLst/>
                          <a:latin typeface="+mj-lt"/>
                        </a:rPr>
                        <a:t>(South</a:t>
                      </a:r>
                      <a:r>
                        <a:rPr lang="en-US" sz="1600" b="1" i="0" u="none" strike="noStrike" baseline="0" dirty="0">
                          <a:solidFill>
                            <a:schemeClr val="tx1"/>
                          </a:solidFill>
                          <a:effectLst/>
                          <a:latin typeface="+mj-lt"/>
                        </a:rPr>
                        <a:t> Korea)</a:t>
                      </a:r>
                      <a:endParaRPr lang="en-US" sz="1600" b="1" i="0" u="none" strike="noStrike" dirty="0">
                        <a:solidFill>
                          <a:schemeClr val="tx1"/>
                        </a:solidFill>
                        <a:effectLst/>
                        <a:latin typeface="+mj-lt"/>
                      </a:endParaRPr>
                    </a:p>
                  </a:txBody>
                  <a:tcPr marL="9525" marR="9525" marT="9524" marB="0">
                    <a:lnB w="12700" cap="flat" cmpd="sng" algn="ctr">
                      <a:solidFill>
                        <a:schemeClr val="tx1"/>
                      </a:solidFill>
                      <a:prstDash val="solid"/>
                      <a:round/>
                      <a:headEnd type="none" w="med" len="med"/>
                      <a:tailEnd type="none" w="med" len="med"/>
                    </a:lnB>
                  </a:tcPr>
                </a:tc>
                <a:tc>
                  <a:txBody>
                    <a:bodyPr/>
                    <a:lstStyle/>
                    <a:p>
                      <a:pPr algn="r" fontAlgn="b"/>
                      <a:endParaRPr lang="en-US" sz="1600" b="1" i="0" u="none" strike="noStrike" dirty="0">
                        <a:solidFill>
                          <a:schemeClr val="tx1"/>
                        </a:solidFill>
                        <a:effectLst/>
                        <a:latin typeface="+mj-lt"/>
                      </a:endParaRPr>
                    </a:p>
                  </a:txBody>
                  <a:tcPr marL="9525" marR="9525" marT="9524" marB="0">
                    <a:lnB w="12700" cap="flat" cmpd="sng" algn="ctr">
                      <a:solidFill>
                        <a:schemeClr val="tx1"/>
                      </a:solidFill>
                      <a:prstDash val="solid"/>
                      <a:round/>
                      <a:headEnd type="none" w="med" len="med"/>
                      <a:tailEnd type="none" w="med" len="med"/>
                    </a:lnB>
                  </a:tcPr>
                </a:tc>
                <a:tc>
                  <a:txBody>
                    <a:bodyPr/>
                    <a:lstStyle/>
                    <a:p>
                      <a:pPr algn="r" fontAlgn="ctr"/>
                      <a:endParaRPr lang="en-US" sz="1600" b="1" i="0" u="none" strike="noStrike" dirty="0">
                        <a:solidFill>
                          <a:schemeClr val="tx1"/>
                        </a:solidFill>
                        <a:effectLst/>
                        <a:latin typeface="+mj-lt"/>
                      </a:endParaRPr>
                    </a:p>
                  </a:txBody>
                  <a:tcPr marL="9525" marR="9525" marT="9524" marB="0">
                    <a:lnB w="12700" cap="flat" cmpd="sng" algn="ctr">
                      <a:solidFill>
                        <a:schemeClr val="tx1"/>
                      </a:solidFill>
                      <a:prstDash val="solid"/>
                      <a:round/>
                      <a:headEnd type="none" w="med" len="med"/>
                      <a:tailEnd type="none" w="med" len="med"/>
                    </a:lnB>
                  </a:tcPr>
                </a:tc>
                <a:tc>
                  <a:txBody>
                    <a:bodyPr/>
                    <a:lstStyle/>
                    <a:p>
                      <a:pPr algn="r" fontAlgn="b"/>
                      <a:endParaRPr lang="en-US" sz="1600" b="1" i="0" u="none" strike="noStrike" dirty="0">
                        <a:solidFill>
                          <a:schemeClr val="tx1"/>
                        </a:solidFill>
                        <a:effectLst/>
                        <a:latin typeface="+mj-lt"/>
                      </a:endParaRPr>
                    </a:p>
                  </a:txBody>
                  <a:tcPr marL="9525" marR="9525" marT="9524" marB="0">
                    <a:lnB w="12700" cap="flat" cmpd="sng" algn="ctr">
                      <a:solidFill>
                        <a:schemeClr val="tx1"/>
                      </a:solidFill>
                      <a:prstDash val="solid"/>
                      <a:round/>
                      <a:headEnd type="none" w="med" len="med"/>
                      <a:tailEnd type="none" w="med" len="med"/>
                    </a:lnB>
                  </a:tcPr>
                </a:tc>
                <a:tc>
                  <a:txBody>
                    <a:bodyPr/>
                    <a:lstStyle/>
                    <a:p>
                      <a:pPr algn="r" fontAlgn="b"/>
                      <a:endParaRPr lang="en-US" sz="1600" b="1" i="0" u="none" strike="noStrike" dirty="0">
                        <a:solidFill>
                          <a:schemeClr val="tx1"/>
                        </a:solidFill>
                        <a:effectLst/>
                        <a:latin typeface="+mj-lt"/>
                      </a:endParaRPr>
                    </a:p>
                  </a:txBody>
                  <a:tcPr marL="9525" marR="9525" marT="9524" marB="0">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mj-lt"/>
                        </a:rPr>
                        <a:t>SANA 3</a:t>
                      </a:r>
                    </a:p>
                  </a:txBody>
                  <a:tcPr marL="9525" marR="9525" marT="9524"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8433199"/>
                  </a:ext>
                </a:extLst>
              </a:tr>
              <a:tr h="293589">
                <a:tc>
                  <a:txBody>
                    <a:bodyPr/>
                    <a:lstStyle/>
                    <a:p>
                      <a:pPr algn="l" fontAlgn="b"/>
                      <a:r>
                        <a:rPr lang="en-US" sz="1600" b="1" i="0" u="none" strike="noStrike" dirty="0">
                          <a:solidFill>
                            <a:schemeClr val="tx1"/>
                          </a:solidFill>
                          <a:effectLst/>
                          <a:latin typeface="+mj-lt"/>
                        </a:rPr>
                        <a:t>Total</a:t>
                      </a:r>
                    </a:p>
                  </a:txBody>
                  <a:tcPr marL="9525" marR="9525" marT="9524"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chemeClr val="tx1"/>
                          </a:solidFill>
                          <a:effectLst/>
                          <a:latin typeface="+mj-lt"/>
                        </a:rPr>
                        <a:t>4</a:t>
                      </a:r>
                    </a:p>
                  </a:txBody>
                  <a:tcPr marL="9525" marR="9525" marT="9524"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chemeClr val="tx1"/>
                          </a:solidFill>
                          <a:effectLst/>
                          <a:latin typeface="+mj-lt"/>
                        </a:rPr>
                        <a:t>26</a:t>
                      </a:r>
                    </a:p>
                  </a:txBody>
                  <a:tcPr marL="9525" marR="9525" marT="9524"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chemeClr val="tx1"/>
                          </a:solidFill>
                          <a:effectLst/>
                          <a:latin typeface="+mj-lt"/>
                        </a:rPr>
                        <a:t>4</a:t>
                      </a:r>
                    </a:p>
                  </a:txBody>
                  <a:tcPr marL="9525" marR="9525" marT="9524"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chemeClr val="tx1"/>
                          </a:solidFill>
                          <a:effectLst/>
                          <a:latin typeface="+mj-lt"/>
                        </a:rPr>
                        <a:t>13</a:t>
                      </a:r>
                    </a:p>
                  </a:txBody>
                  <a:tcPr marL="9525" marR="9525" marT="9524"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chemeClr val="tx1"/>
                          </a:solidFill>
                          <a:effectLst/>
                          <a:latin typeface="+mj-lt"/>
                        </a:rPr>
                        <a:t>8</a:t>
                      </a:r>
                    </a:p>
                  </a:txBody>
                  <a:tcPr marL="9525" marR="9525" marT="9524"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10126504"/>
                  </a:ext>
                </a:extLst>
              </a:tr>
              <a:tr h="387668">
                <a:tc>
                  <a:txBody>
                    <a:bodyPr/>
                    <a:lstStyle/>
                    <a:p>
                      <a:pPr algn="l" fontAlgn="t"/>
                      <a:r>
                        <a:rPr lang="en-US" sz="1600" b="1" u="none" strike="noStrike">
                          <a:effectLst/>
                          <a:latin typeface="+mj-lt"/>
                        </a:rPr>
                        <a:t>Meeting Duration</a:t>
                      </a:r>
                      <a:endParaRPr lang="en-US" sz="1600" b="1" i="0" u="none" strike="noStrike" dirty="0">
                        <a:solidFill>
                          <a:srgbClr val="000000"/>
                        </a:solidFill>
                        <a:effectLst/>
                        <a:latin typeface="+mj-lt"/>
                      </a:endParaRPr>
                    </a:p>
                  </a:txBody>
                  <a:tcPr marL="9525" marR="9525" marT="9524" marB="0" anchor="b"/>
                </a:tc>
                <a:tc>
                  <a:txBody>
                    <a:bodyPr/>
                    <a:lstStyle/>
                    <a:p>
                      <a:pPr algn="r" fontAlgn="b"/>
                      <a:r>
                        <a:rPr lang="en-US" sz="1600" b="1" i="0" u="none" strike="noStrike" dirty="0">
                          <a:solidFill>
                            <a:srgbClr val="000000"/>
                          </a:solidFill>
                          <a:effectLst/>
                          <a:latin typeface="+mj-lt"/>
                        </a:rPr>
                        <a:t>3x3 </a:t>
                      </a:r>
                      <a:r>
                        <a:rPr lang="en-US" sz="1600" b="1" i="0" u="none" strike="noStrike" dirty="0" err="1">
                          <a:solidFill>
                            <a:srgbClr val="000000"/>
                          </a:solidFill>
                          <a:effectLst/>
                          <a:latin typeface="+mj-lt"/>
                        </a:rPr>
                        <a:t>hrs</a:t>
                      </a:r>
                      <a:endParaRPr lang="en-US" sz="1600" b="1" i="0" u="none" strike="noStrike" dirty="0">
                        <a:solidFill>
                          <a:srgbClr val="000000"/>
                        </a:solidFill>
                        <a:effectLst/>
                        <a:latin typeface="+mj-lt"/>
                      </a:endParaRPr>
                    </a:p>
                  </a:txBody>
                  <a:tcPr marL="9525" marR="9525" marT="9524" marB="0" anchor="b"/>
                </a:tc>
                <a:tc>
                  <a:txBody>
                    <a:bodyPr/>
                    <a:lstStyle/>
                    <a:p>
                      <a:pPr algn="r" fontAlgn="b"/>
                      <a:r>
                        <a:rPr lang="en-US" sz="1600" b="1" i="0" u="none" strike="noStrike" dirty="0">
                          <a:solidFill>
                            <a:srgbClr val="000000"/>
                          </a:solidFill>
                          <a:effectLst/>
                          <a:latin typeface="+mj-lt"/>
                        </a:rPr>
                        <a:t>4x3.0 </a:t>
                      </a:r>
                      <a:r>
                        <a:rPr lang="en-US" sz="1600" b="1" i="0" u="none" strike="noStrike" dirty="0" err="1">
                          <a:solidFill>
                            <a:srgbClr val="000000"/>
                          </a:solidFill>
                          <a:effectLst/>
                          <a:latin typeface="+mj-lt"/>
                        </a:rPr>
                        <a:t>hrs</a:t>
                      </a:r>
                      <a:endParaRPr lang="en-US" sz="1600" b="1" i="0" u="none" strike="noStrike" dirty="0">
                        <a:solidFill>
                          <a:srgbClr val="000000"/>
                        </a:solidFill>
                        <a:effectLst/>
                        <a:latin typeface="+mj-lt"/>
                      </a:endParaRPr>
                    </a:p>
                  </a:txBody>
                  <a:tcPr marL="9525" marR="9525" marT="9524" marB="0" anchor="b"/>
                </a:tc>
                <a:tc>
                  <a:txBody>
                    <a:bodyPr/>
                    <a:lstStyle/>
                    <a:p>
                      <a:pPr algn="r" fontAlgn="b"/>
                      <a:r>
                        <a:rPr lang="en-US" sz="1600" b="1" i="0" u="none" strike="noStrike" dirty="0">
                          <a:solidFill>
                            <a:srgbClr val="000000"/>
                          </a:solidFill>
                          <a:effectLst/>
                          <a:latin typeface="+mj-lt"/>
                        </a:rPr>
                        <a:t>2.0 </a:t>
                      </a:r>
                      <a:r>
                        <a:rPr lang="en-US" sz="1600" b="1" i="0" u="none" strike="noStrike" dirty="0" err="1">
                          <a:solidFill>
                            <a:srgbClr val="000000"/>
                          </a:solidFill>
                          <a:effectLst/>
                          <a:latin typeface="+mj-lt"/>
                        </a:rPr>
                        <a:t>hrs</a:t>
                      </a:r>
                      <a:endParaRPr lang="en-US" sz="1600" b="1" i="0" u="none" strike="noStrike" dirty="0">
                        <a:solidFill>
                          <a:srgbClr val="000000"/>
                        </a:solidFill>
                        <a:effectLst/>
                        <a:latin typeface="+mj-lt"/>
                      </a:endParaRPr>
                    </a:p>
                  </a:txBody>
                  <a:tcPr marL="9525" marR="9525" marT="9524" marB="0" anchor="b"/>
                </a:tc>
                <a:tc>
                  <a:txBody>
                    <a:bodyPr/>
                    <a:lstStyle/>
                    <a:p>
                      <a:pPr algn="r" fontAlgn="b"/>
                      <a:r>
                        <a:rPr lang="en-US" sz="1600" b="1" i="0" u="none" strike="noStrike" dirty="0">
                          <a:solidFill>
                            <a:schemeClr val="tx1"/>
                          </a:solidFill>
                          <a:effectLst/>
                          <a:latin typeface="+mj-lt"/>
                        </a:rPr>
                        <a:t>1x3.0 </a:t>
                      </a:r>
                      <a:r>
                        <a:rPr lang="en-US" sz="1600" b="1" i="0" u="none" strike="noStrike" dirty="0" err="1">
                          <a:solidFill>
                            <a:schemeClr val="tx1"/>
                          </a:solidFill>
                          <a:effectLst/>
                          <a:latin typeface="+mj-lt"/>
                        </a:rPr>
                        <a:t>hrs</a:t>
                      </a:r>
                      <a:endParaRPr lang="en-US" sz="1600" b="1" i="0" u="none" strike="noStrike" dirty="0">
                        <a:solidFill>
                          <a:schemeClr val="tx1"/>
                        </a:solidFill>
                        <a:effectLst/>
                        <a:latin typeface="+mj-lt"/>
                      </a:endParaRPr>
                    </a:p>
                  </a:txBody>
                  <a:tcPr marL="9525" marR="9525" marT="9524" marB="0" anchor="b"/>
                </a:tc>
                <a:tc>
                  <a:txBody>
                    <a:bodyPr/>
                    <a:lstStyle/>
                    <a:p>
                      <a:pPr algn="r" fontAlgn="b"/>
                      <a:r>
                        <a:rPr lang="en-US" sz="1600" b="1" i="0" u="none" strike="noStrike" dirty="0">
                          <a:solidFill>
                            <a:srgbClr val="000000"/>
                          </a:solidFill>
                          <a:effectLst/>
                          <a:latin typeface="+mj-lt"/>
                        </a:rPr>
                        <a:t>1x3 </a:t>
                      </a:r>
                      <a:r>
                        <a:rPr lang="en-US" sz="1600" b="1" i="0" u="none" strike="noStrike" dirty="0" err="1">
                          <a:solidFill>
                            <a:srgbClr val="000000"/>
                          </a:solidFill>
                          <a:effectLst/>
                          <a:latin typeface="+mj-lt"/>
                        </a:rPr>
                        <a:t>hrs</a:t>
                      </a:r>
                      <a:endParaRPr lang="en-US" sz="1600" b="1" i="0" u="none" strike="noStrike" dirty="0">
                        <a:solidFill>
                          <a:srgbClr val="000000"/>
                        </a:solidFill>
                        <a:effectLst/>
                        <a:latin typeface="+mj-lt"/>
                      </a:endParaRPr>
                    </a:p>
                  </a:txBody>
                  <a:tcPr marL="9525" marR="9525" marT="9524" marB="0" anchor="b"/>
                </a:tc>
                <a:extLst>
                  <a:ext uri="{0D108BD9-81ED-4DB2-BD59-A6C34878D82A}">
                    <a16:rowId xmlns:a16="http://schemas.microsoft.com/office/drawing/2014/main" val="3477473536"/>
                  </a:ext>
                </a:extLst>
              </a:tr>
              <a:tr h="345645">
                <a:tc>
                  <a:txBody>
                    <a:bodyPr/>
                    <a:lstStyle/>
                    <a:p>
                      <a:pPr algn="l" fontAlgn="t"/>
                      <a:r>
                        <a:rPr lang="en-US" sz="1600" b="1" u="none" strike="noStrike" dirty="0">
                          <a:effectLst/>
                          <a:latin typeface="+mj-lt"/>
                        </a:rPr>
                        <a:t>Agency Diversity</a:t>
                      </a:r>
                      <a:endParaRPr lang="en-US" sz="1600" b="1" i="0" u="none" strike="noStrike" dirty="0">
                        <a:solidFill>
                          <a:srgbClr val="000000"/>
                        </a:solidFill>
                        <a:effectLst/>
                        <a:latin typeface="+mj-lt"/>
                      </a:endParaRPr>
                    </a:p>
                  </a:txBody>
                  <a:tcPr marL="9525" marR="9525" marT="9524" marB="0" anchor="b"/>
                </a:tc>
                <a:tc>
                  <a:txBody>
                    <a:bodyPr/>
                    <a:lstStyle/>
                    <a:p>
                      <a:pPr algn="r" fontAlgn="b"/>
                      <a:r>
                        <a:rPr lang="en-US" sz="1600" b="1" i="0" u="none" strike="noStrike" dirty="0">
                          <a:solidFill>
                            <a:srgbClr val="000000"/>
                          </a:solidFill>
                          <a:effectLst/>
                          <a:latin typeface="+mj-lt"/>
                        </a:rPr>
                        <a:t>2</a:t>
                      </a:r>
                    </a:p>
                  </a:txBody>
                  <a:tcPr marL="9525" marR="9525" marT="9524" marB="0" anchor="b"/>
                </a:tc>
                <a:tc>
                  <a:txBody>
                    <a:bodyPr/>
                    <a:lstStyle/>
                    <a:p>
                      <a:pPr algn="r" fontAlgn="b"/>
                      <a:r>
                        <a:rPr lang="en-US" sz="1600" b="1" i="0" u="none" strike="noStrike" dirty="0">
                          <a:solidFill>
                            <a:srgbClr val="000000"/>
                          </a:solidFill>
                          <a:effectLst/>
                          <a:latin typeface="+mj-lt"/>
                        </a:rPr>
                        <a:t>7</a:t>
                      </a:r>
                    </a:p>
                  </a:txBody>
                  <a:tcPr marL="9525" marR="9525" marT="9524" marB="0" anchor="b"/>
                </a:tc>
                <a:tc>
                  <a:txBody>
                    <a:bodyPr/>
                    <a:lstStyle/>
                    <a:p>
                      <a:pPr algn="r" fontAlgn="b"/>
                      <a:r>
                        <a:rPr lang="en-US" sz="1600" b="1" i="0" u="none" strike="noStrike" dirty="0">
                          <a:solidFill>
                            <a:srgbClr val="000000"/>
                          </a:solidFill>
                          <a:effectLst/>
                          <a:latin typeface="+mj-lt"/>
                        </a:rPr>
                        <a:t>2</a:t>
                      </a:r>
                    </a:p>
                  </a:txBody>
                  <a:tcPr marL="9525" marR="9525" marT="9524" marB="0" anchor="b"/>
                </a:tc>
                <a:tc>
                  <a:txBody>
                    <a:bodyPr/>
                    <a:lstStyle/>
                    <a:p>
                      <a:pPr algn="r" fontAlgn="b"/>
                      <a:r>
                        <a:rPr lang="en-US" sz="1600" b="1" i="0" u="none" strike="noStrike" dirty="0">
                          <a:solidFill>
                            <a:schemeClr val="tx1"/>
                          </a:solidFill>
                          <a:effectLst/>
                          <a:latin typeface="+mj-lt"/>
                        </a:rPr>
                        <a:t>6</a:t>
                      </a:r>
                    </a:p>
                  </a:txBody>
                  <a:tcPr marL="9525" marR="9525" marT="9524" marB="0" anchor="b"/>
                </a:tc>
                <a:tc>
                  <a:txBody>
                    <a:bodyPr/>
                    <a:lstStyle/>
                    <a:p>
                      <a:pPr algn="r" fontAlgn="b"/>
                      <a:r>
                        <a:rPr lang="en-US" sz="1600" b="1" i="0" u="none" strike="noStrike" dirty="0">
                          <a:solidFill>
                            <a:srgbClr val="000000"/>
                          </a:solidFill>
                          <a:effectLst/>
                          <a:latin typeface="+mj-lt"/>
                        </a:rPr>
                        <a:t>3</a:t>
                      </a:r>
                    </a:p>
                  </a:txBody>
                  <a:tcPr marL="9525" marR="9525" marT="9524" marB="0" anchor="b"/>
                </a:tc>
                <a:extLst>
                  <a:ext uri="{0D108BD9-81ED-4DB2-BD59-A6C34878D82A}">
                    <a16:rowId xmlns:a16="http://schemas.microsoft.com/office/drawing/2014/main" val="4194402315"/>
                  </a:ext>
                </a:extLst>
              </a:tr>
            </a:tbl>
          </a:graphicData>
        </a:graphic>
      </p:graphicFrame>
      <p:sp>
        <p:nvSpPr>
          <p:cNvPr id="4" name="Date Placeholder 3">
            <a:extLst>
              <a:ext uri="{FF2B5EF4-FFF2-40B4-BE49-F238E27FC236}">
                <a16:creationId xmlns:a16="http://schemas.microsoft.com/office/drawing/2014/main" id="{704D8740-4AFA-9A42-B90F-69001ACCDFAB}"/>
              </a:ext>
            </a:extLst>
          </p:cNvPr>
          <p:cNvSpPr>
            <a:spLocks noGrp="1"/>
          </p:cNvSpPr>
          <p:nvPr>
            <p:ph type="dt" sz="half" idx="2"/>
          </p:nvPr>
        </p:nvSpPr>
        <p:spPr/>
        <p:txBody>
          <a:bodyPr/>
          <a:lstStyle/>
          <a:p>
            <a:r>
              <a:rPr lang="en-US"/>
              <a:t>15-16 Nov 2021</a:t>
            </a:r>
          </a:p>
        </p:txBody>
      </p:sp>
      <p:sp>
        <p:nvSpPr>
          <p:cNvPr id="5" name="Slide Number Placeholder 4">
            <a:extLst>
              <a:ext uri="{FF2B5EF4-FFF2-40B4-BE49-F238E27FC236}">
                <a16:creationId xmlns:a16="http://schemas.microsoft.com/office/drawing/2014/main" id="{0BCF46AE-07F4-C948-8A55-4CCBCF1F02D4}"/>
              </a:ext>
            </a:extLst>
          </p:cNvPr>
          <p:cNvSpPr>
            <a:spLocks noGrp="1"/>
          </p:cNvSpPr>
          <p:nvPr>
            <p:ph type="sldNum" sz="quarter" idx="4"/>
          </p:nvPr>
        </p:nvSpPr>
        <p:spPr/>
        <p:txBody>
          <a:bodyPr/>
          <a:lstStyle/>
          <a:p>
            <a:r>
              <a:rPr lang="en-US"/>
              <a:t>SEA - </a:t>
            </a:r>
            <a:fld id="{1B5D8CFD-37D9-8A41-B2FC-209452CD0164}" type="slidenum">
              <a:rPr lang="en-US" smtClean="0"/>
              <a:t>3</a:t>
            </a:fld>
            <a:endParaRPr lang="en-US" dirty="0"/>
          </a:p>
        </p:txBody>
      </p:sp>
    </p:spTree>
    <p:extLst>
      <p:ext uri="{BB962C8B-B14F-4D97-AF65-F5344CB8AC3E}">
        <p14:creationId xmlns:p14="http://schemas.microsoft.com/office/powerpoint/2010/main" val="727826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20B4-E25F-6545-A928-0CC505920E35}"/>
              </a:ext>
            </a:extLst>
          </p:cNvPr>
          <p:cNvSpPr>
            <a:spLocks noGrp="1"/>
          </p:cNvSpPr>
          <p:nvPr>
            <p:ph type="title"/>
          </p:nvPr>
        </p:nvSpPr>
        <p:spPr>
          <a:xfrm>
            <a:off x="1981200" y="381000"/>
            <a:ext cx="8229600" cy="1143000"/>
          </a:xfrm>
        </p:spPr>
        <p:txBody>
          <a:bodyPr/>
          <a:lstStyle/>
          <a:p>
            <a:r>
              <a:rPr lang="en-US" sz="2000" dirty="0"/>
              <a:t>Terminology, Ontology, Reference Architecture</a:t>
            </a:r>
            <a:br>
              <a:rPr lang="en-US" sz="2000" dirty="0"/>
            </a:br>
            <a:r>
              <a:rPr lang="en-US" sz="2000" dirty="0"/>
              <a:t>Definitions</a:t>
            </a:r>
          </a:p>
        </p:txBody>
      </p:sp>
      <p:sp>
        <p:nvSpPr>
          <p:cNvPr id="3" name="Content Placeholder 2">
            <a:extLst>
              <a:ext uri="{FF2B5EF4-FFF2-40B4-BE49-F238E27FC236}">
                <a16:creationId xmlns:a16="http://schemas.microsoft.com/office/drawing/2014/main" id="{FE840ABF-F015-BC48-AE61-4869245B38D9}"/>
              </a:ext>
            </a:extLst>
          </p:cNvPr>
          <p:cNvSpPr>
            <a:spLocks noGrp="1"/>
          </p:cNvSpPr>
          <p:nvPr>
            <p:ph idx="1"/>
          </p:nvPr>
        </p:nvSpPr>
        <p:spPr>
          <a:xfrm>
            <a:off x="872919" y="1143000"/>
            <a:ext cx="10330945" cy="4953000"/>
          </a:xfrm>
        </p:spPr>
        <p:txBody>
          <a:bodyPr/>
          <a:lstStyle/>
          <a:p>
            <a:r>
              <a:rPr lang="en-US" sz="2000" dirty="0"/>
              <a:t>Terminology: </a:t>
            </a:r>
            <a:r>
              <a:rPr lang="en-US" sz="2000" b="0" dirty="0"/>
              <a:t>a set of terms and their descriptions, most often rendered in some “narrative” form.  </a:t>
            </a:r>
          </a:p>
          <a:p>
            <a:pPr lvl="1"/>
            <a:r>
              <a:rPr lang="en-US" sz="1700" b="0" dirty="0"/>
              <a:t>From Wikipedia: “a general word for the group of specialized words or meanings relating to a particular field”.</a:t>
            </a:r>
          </a:p>
          <a:p>
            <a:r>
              <a:rPr lang="en-US" sz="2000" dirty="0"/>
              <a:t>Ontology: </a:t>
            </a:r>
            <a:r>
              <a:rPr lang="en-US" sz="2000" b="0" dirty="0"/>
              <a:t>a formalized naming and definition of terms, categories, properties, and their relationship to other terms.  </a:t>
            </a:r>
          </a:p>
          <a:p>
            <a:pPr lvl="1"/>
            <a:r>
              <a:rPr lang="en-US" sz="1700" b="0" dirty="0"/>
              <a:t>From Wikipedia: “a representation, formal naming and </a:t>
            </a:r>
            <a:r>
              <a:rPr lang="en-US" sz="1700" b="0" i="1" dirty="0"/>
              <a:t>definition </a:t>
            </a:r>
            <a:r>
              <a:rPr lang="en-US" sz="1700" b="0" dirty="0"/>
              <a:t>of the categories, properties and relations between the concepts, data and entities that substantiate one, many or all domains of discourse”.</a:t>
            </a:r>
          </a:p>
          <a:p>
            <a:endParaRPr lang="en-US" sz="2000" dirty="0"/>
          </a:p>
          <a:p>
            <a:r>
              <a:rPr lang="en-US" sz="2000" dirty="0"/>
              <a:t>Reference Architecture: </a:t>
            </a:r>
            <a:r>
              <a:rPr lang="en-US" sz="2000" b="0" dirty="0"/>
              <a:t>a formalized definition of viewpoints, views, the objects they describe, and their relationships suitable for use in creating and describing specific systems architectures.  </a:t>
            </a:r>
          </a:p>
          <a:p>
            <a:pPr lvl="1"/>
            <a:r>
              <a:rPr lang="en-US" sz="1700" b="0" dirty="0"/>
              <a:t>From Wikipedia: “A software </a:t>
            </a:r>
            <a:r>
              <a:rPr lang="en-US" sz="1700" dirty="0"/>
              <a:t>reference architecture</a:t>
            </a:r>
            <a:r>
              <a:rPr lang="en-US" sz="1700" b="0" dirty="0"/>
              <a:t> is a software </a:t>
            </a:r>
            <a:r>
              <a:rPr lang="en-US" sz="1700" dirty="0"/>
              <a:t>architecture</a:t>
            </a:r>
            <a:r>
              <a:rPr lang="en-US" sz="1700" b="0" dirty="0"/>
              <a:t> where the structures and respective elements and relations provide templates for concrete </a:t>
            </a:r>
            <a:r>
              <a:rPr lang="en-US" sz="1700" dirty="0"/>
              <a:t>architectures</a:t>
            </a:r>
            <a:r>
              <a:rPr lang="en-US" sz="1700" b="0" dirty="0"/>
              <a:t> in a particular domain or in a family of software systems. “  “System” can, obviously, be substituted for “software”. </a:t>
            </a:r>
          </a:p>
          <a:p>
            <a:r>
              <a:rPr lang="en-US" sz="2000" b="0" dirty="0"/>
              <a:t>The “elements and relations”  required for a reference architecture are best formalized in an ontology, but a set (or sets) of terminology may have to suffice.</a:t>
            </a:r>
          </a:p>
          <a:p>
            <a:endParaRPr lang="en-US" sz="2000" dirty="0"/>
          </a:p>
        </p:txBody>
      </p:sp>
    </p:spTree>
    <p:extLst>
      <p:ext uri="{BB962C8B-B14F-4D97-AF65-F5344CB8AC3E}">
        <p14:creationId xmlns:p14="http://schemas.microsoft.com/office/powerpoint/2010/main" val="1104962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CCSDS Implementation - IGCA</a:t>
            </a:r>
          </a:p>
        </p:txBody>
      </p:sp>
      <p:pic>
        <p:nvPicPr>
          <p:cNvPr id="4" name="Content Placeholder 3"/>
          <p:cNvPicPr>
            <a:picLocks noGrp="1" noChangeAspect="1"/>
          </p:cNvPicPr>
          <p:nvPr>
            <p:ph idx="1"/>
          </p:nvPr>
        </p:nvPicPr>
        <p:blipFill>
          <a:blip r:embed="rId2"/>
          <a:stretch>
            <a:fillRect/>
          </a:stretch>
        </p:blipFill>
        <p:spPr>
          <a:xfrm>
            <a:off x="1550539" y="932675"/>
            <a:ext cx="9117461" cy="5473312"/>
          </a:xfrm>
          <a:prstGeom prst="rect">
            <a:avLst/>
          </a:prstGeom>
        </p:spPr>
      </p:pic>
    </p:spTree>
    <p:extLst>
      <p:ext uri="{BB962C8B-B14F-4D97-AF65-F5344CB8AC3E}">
        <p14:creationId xmlns:p14="http://schemas.microsoft.com/office/powerpoint/2010/main" val="126054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Related Activities</a:t>
            </a:r>
          </a:p>
        </p:txBody>
      </p:sp>
      <p:sp>
        <p:nvSpPr>
          <p:cNvPr id="3" name="Content Placeholder 2"/>
          <p:cNvSpPr>
            <a:spLocks noGrp="1"/>
          </p:cNvSpPr>
          <p:nvPr>
            <p:ph idx="1"/>
          </p:nvPr>
        </p:nvSpPr>
        <p:spPr>
          <a:xfrm>
            <a:off x="796110" y="846137"/>
            <a:ext cx="10561375" cy="5287963"/>
          </a:xfrm>
        </p:spPr>
        <p:txBody>
          <a:bodyPr/>
          <a:lstStyle/>
          <a:p>
            <a:pPr marL="0" indent="0">
              <a:buNone/>
            </a:pPr>
            <a:endParaRPr lang="en-US" sz="2000" dirty="0"/>
          </a:p>
          <a:p>
            <a:r>
              <a:rPr lang="en-US" sz="2000" dirty="0"/>
              <a:t>ISO TC20/SC14 requested shared use of the SANA on-line terminology set and already plans to use RASDS and CCSDS terms where applicable</a:t>
            </a:r>
          </a:p>
          <a:p>
            <a:pPr lvl="1"/>
            <a:r>
              <a:rPr lang="en-US" sz="1800" dirty="0"/>
              <a:t>This is to be a joint / collaborative effort with them</a:t>
            </a:r>
          </a:p>
          <a:p>
            <a:pPr lvl="1"/>
            <a:r>
              <a:rPr lang="en-US" sz="1800" dirty="0"/>
              <a:t>SC14 also has an information management and control issue, similar to what the CMC has identified</a:t>
            </a:r>
          </a:p>
          <a:p>
            <a:pPr lvl="1"/>
            <a:r>
              <a:rPr lang="en-US" sz="1800" dirty="0"/>
              <a:t>Handled in the context of the formal liaison relationship between CCSDS and SC14 </a:t>
            </a:r>
          </a:p>
          <a:p>
            <a:pPr lvl="1"/>
            <a:r>
              <a:rPr lang="en-US" sz="1800" dirty="0"/>
              <a:t>The ISO Secretariat raised some potential road-blocks re use of “ISO terms” in a non-ISO context, but this has been resolved</a:t>
            </a:r>
          </a:p>
          <a:p>
            <a:pPr lvl="1"/>
            <a:r>
              <a:rPr lang="en-US" sz="1800" dirty="0"/>
              <a:t>Joint meeting with SANA has led to a plan to prototype the extended registry as a Beta </a:t>
            </a:r>
          </a:p>
          <a:p>
            <a:pPr lvl="1"/>
            <a:endParaRPr lang="en-US" sz="1800" dirty="0"/>
          </a:p>
          <a:p>
            <a:endParaRPr lang="en-US" sz="2000" dirty="0"/>
          </a:p>
          <a:p>
            <a:r>
              <a:rPr lang="en-US" sz="2000" dirty="0"/>
              <a:t>ECSS / ES is also moving toward a data repository for their requirements</a:t>
            </a:r>
          </a:p>
          <a:p>
            <a:pPr lvl="1"/>
            <a:r>
              <a:rPr lang="en-US" sz="1800" dirty="0"/>
              <a:t>ECSS data repository provides a representation of the current library of documents</a:t>
            </a:r>
          </a:p>
          <a:p>
            <a:pPr lvl="1"/>
            <a:r>
              <a:rPr lang="en-US" sz="1800" dirty="0"/>
              <a:t>Repository provides for presentation in a number of forms, i.e. output to Word, database, other tools</a:t>
            </a:r>
          </a:p>
          <a:p>
            <a:pPr lvl="1"/>
            <a:r>
              <a:rPr lang="en-US" sz="1800" dirty="0"/>
              <a:t>There has been no progress on ECCS collaboration</a:t>
            </a:r>
            <a:endParaRPr lang="en-US" sz="1800" dirty="0">
              <a:solidFill>
                <a:srgbClr val="FF0000"/>
              </a:solidFill>
            </a:endParaRPr>
          </a:p>
        </p:txBody>
      </p:sp>
    </p:spTree>
    <p:extLst>
      <p:ext uri="{BB962C8B-B14F-4D97-AF65-F5344CB8AC3E}">
        <p14:creationId xmlns:p14="http://schemas.microsoft.com/office/powerpoint/2010/main" val="3877583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B723-24E1-4DFF-8331-405FF3EB4C3E}"/>
              </a:ext>
            </a:extLst>
          </p:cNvPr>
          <p:cNvSpPr>
            <a:spLocks noGrp="1"/>
          </p:cNvSpPr>
          <p:nvPr>
            <p:ph type="title"/>
          </p:nvPr>
        </p:nvSpPr>
        <p:spPr/>
        <p:txBody>
          <a:bodyPr/>
          <a:lstStyle/>
          <a:p>
            <a:r>
              <a:rPr lang="en-US" dirty="0"/>
              <a:t>Harmonizing the Terminology is a lot of work, right?</a:t>
            </a:r>
          </a:p>
        </p:txBody>
      </p:sp>
      <p:sp>
        <p:nvSpPr>
          <p:cNvPr id="3" name="Content Placeholder 2">
            <a:extLst>
              <a:ext uri="{FF2B5EF4-FFF2-40B4-BE49-F238E27FC236}">
                <a16:creationId xmlns:a16="http://schemas.microsoft.com/office/drawing/2014/main" id="{AC336902-F41F-453E-957A-8D285E05F9B5}"/>
              </a:ext>
            </a:extLst>
          </p:cNvPr>
          <p:cNvSpPr>
            <a:spLocks noGrp="1"/>
          </p:cNvSpPr>
          <p:nvPr>
            <p:ph idx="1"/>
          </p:nvPr>
        </p:nvSpPr>
        <p:spPr>
          <a:xfrm>
            <a:off x="609600" y="1163105"/>
            <a:ext cx="10972800" cy="4992650"/>
          </a:xfrm>
        </p:spPr>
        <p:txBody>
          <a:bodyPr/>
          <a:lstStyle/>
          <a:p>
            <a:r>
              <a:rPr lang="en-US" dirty="0"/>
              <a:t>Yes, it will be much work.</a:t>
            </a:r>
          </a:p>
          <a:p>
            <a:r>
              <a:rPr lang="en-US" dirty="0"/>
              <a:t>But help is available - - the Ukrainian delegation to TC20/SC14 has “an exquisite capability to identify/flag duplicative/contradictory terms and definitions across all ISO standards”.</a:t>
            </a:r>
          </a:p>
          <a:p>
            <a:pPr lvl="1"/>
            <a:r>
              <a:rPr lang="en-US" dirty="0"/>
              <a:t>Used to some extend in SC14 to harmonize terms, but much work to be done.</a:t>
            </a:r>
          </a:p>
          <a:p>
            <a:pPr lvl="1"/>
            <a:r>
              <a:rPr lang="en-US" dirty="0"/>
              <a:t>Reference: ISO/TC 20 N3925: “ISO TC 20 report to ISO/TC 37 “Language and Terminology”, September 2020.</a:t>
            </a:r>
          </a:p>
          <a:p>
            <a:endParaRPr lang="en-US" dirty="0"/>
          </a:p>
          <a:p>
            <a:r>
              <a:rPr lang="en-US" dirty="0"/>
              <a:t>Proposal to adjust CCSDS Terminology registry attributes</a:t>
            </a:r>
          </a:p>
          <a:p>
            <a:pPr lvl="1"/>
            <a:r>
              <a:rPr lang="en-US" dirty="0"/>
              <a:t>Add references for ISO TC20/SC14 standards as well as CCSDS</a:t>
            </a:r>
          </a:p>
          <a:p>
            <a:pPr lvl="1"/>
            <a:r>
              <a:rPr lang="en-US" dirty="0"/>
              <a:t>Associate a “Domain” with each set of standards (CCSDS Area or ISO “WG”)</a:t>
            </a:r>
          </a:p>
          <a:p>
            <a:pPr lvl="1"/>
            <a:r>
              <a:rPr lang="en-US" dirty="0"/>
              <a:t>Allow each Domain to identify its “Preferred” definitions</a:t>
            </a:r>
          </a:p>
          <a:p>
            <a:pPr lvl="1"/>
            <a:r>
              <a:rPr lang="en-US" dirty="0"/>
              <a:t>WG may adopt these preferred terms, or not, when they revise their documents</a:t>
            </a:r>
          </a:p>
        </p:txBody>
      </p:sp>
    </p:spTree>
    <p:extLst>
      <p:ext uri="{BB962C8B-B14F-4D97-AF65-F5344CB8AC3E}">
        <p14:creationId xmlns:p14="http://schemas.microsoft.com/office/powerpoint/2010/main" val="3707921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678444"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a:t>SEA Security WG Executive Summary</a:t>
            </a:r>
            <a:endParaRPr lang="en-US" dirty="0">
              <a:solidFill>
                <a:srgbClr val="FF0000"/>
              </a:solidFill>
            </a:endParaRPr>
          </a:p>
        </p:txBody>
      </p:sp>
      <p:sp>
        <p:nvSpPr>
          <p:cNvPr id="9" name="AutoShape 2"/>
          <p:cNvSpPr>
            <a:spLocks/>
          </p:cNvSpPr>
          <p:nvPr/>
        </p:nvSpPr>
        <p:spPr bwMode="auto">
          <a:xfrm>
            <a:off x="719300" y="779055"/>
            <a:ext cx="10714995" cy="5952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a:lnSpc>
                <a:spcPct val="120000"/>
              </a:lnSpc>
              <a:spcBef>
                <a:spcPts val="0"/>
              </a:spcBef>
            </a:pPr>
            <a:r>
              <a:rPr lang="en-US" sz="1900" b="0" dirty="0"/>
              <a:t>Achievements for this meeting cycle:</a:t>
            </a:r>
            <a:endParaRPr lang="en-US" sz="1900" b="0" i="1" dirty="0"/>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rPr>
              <a:t>On-going work on Symmetric Key Management &amp; KM GB (Sect queue), DTN/</a:t>
            </a:r>
            <a:r>
              <a:rPr lang="en-US" sz="1900" b="0" dirty="0" err="1">
                <a:latin typeface="Arial" pitchFamily="34" charset="0"/>
                <a:cs typeface="Arial" pitchFamily="34" charset="0"/>
              </a:rPr>
              <a:t>BPSec</a:t>
            </a:r>
            <a:r>
              <a:rPr lang="en-US" sz="1900" b="0" dirty="0">
                <a:latin typeface="Arial" pitchFamily="34" charset="0"/>
                <a:cs typeface="Arial" pitchFamily="34" charset="0"/>
              </a:rPr>
              <a:t> (IETF review) progressing very well. </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rPr>
              <a:t>Good progress on Intergovernmental Cloud Certificate Authority  (IGCA) gaining interest</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rPr>
              <a:t>Crypto Algorithm and Threats GB revisions sent to Secretariat. </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rPr>
              <a:t>Sec WG to review 1st draft of IETF </a:t>
            </a:r>
            <a:r>
              <a:rPr lang="en-US" sz="1900" b="0" dirty="0" err="1">
                <a:latin typeface="Arial" pitchFamily="34" charset="0"/>
                <a:cs typeface="Arial" pitchFamily="34" charset="0"/>
              </a:rPr>
              <a:t>BPSec</a:t>
            </a:r>
            <a:r>
              <a:rPr lang="en-US" sz="1900" b="0" dirty="0">
                <a:latin typeface="Arial" pitchFamily="34" charset="0"/>
                <a:cs typeface="Arial" pitchFamily="34" charset="0"/>
              </a:rPr>
              <a:t> RFC in CCSDS Red Book format.</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New Secure SW engineering MB has started, draft White Book being reviewed.</a:t>
            </a:r>
          </a:p>
          <a:p>
            <a:pPr marL="800100" lvl="1" indent="-342900">
              <a:lnSpc>
                <a:spcPct val="120000"/>
              </a:lnSpc>
              <a:spcBef>
                <a:spcPts val="0"/>
              </a:spcBef>
              <a:buFont typeface="Arial" panose="020B0604020202020204" pitchFamily="34" charset="0"/>
              <a:buChar char="•"/>
            </a:pPr>
            <a:endParaRPr lang="en-US" sz="1900" b="0" dirty="0"/>
          </a:p>
          <a:p>
            <a:pPr>
              <a:lnSpc>
                <a:spcPct val="120000"/>
              </a:lnSpc>
              <a:spcBef>
                <a:spcPts val="0"/>
              </a:spcBef>
              <a:buSzPct val="95000"/>
            </a:pPr>
            <a:r>
              <a:rPr lang="en-US" sz="1900" b="0" dirty="0"/>
              <a:t>Working Group Status:</a:t>
            </a:r>
            <a:endParaRPr lang="en-US" sz="1900" b="0" dirty="0">
              <a:latin typeface="Arial" pitchFamily="34" charset="0"/>
              <a:cs typeface="Arial" pitchFamily="34" charset="0"/>
              <a:sym typeface="Arial" pitchFamily="34" charset="0"/>
            </a:endParaRPr>
          </a:p>
          <a:p>
            <a:pPr marL="800100" lvl="1" indent="-342900">
              <a:buFont typeface="Arial" panose="020B0604020202020204" pitchFamily="34" charset="0"/>
              <a:buChar char="•"/>
            </a:pPr>
            <a:r>
              <a:rPr lang="en-US" sz="1900" b="0" dirty="0"/>
              <a:t>No new publications, but KM MB and Threat GB in CTE queue for pre-publication  processing</a:t>
            </a:r>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900" b="0" dirty="0"/>
              <a:t>Interactions with other WGs</a:t>
            </a:r>
          </a:p>
          <a:p>
            <a:pPr marL="742950" lvl="1" indent="-285750">
              <a:buFont typeface="Arial" panose="020B0604020202020204" pitchFamily="34" charset="0"/>
              <a:buChar char="•"/>
            </a:pPr>
            <a:r>
              <a:rPr lang="en-US" sz="1900" b="0" dirty="0"/>
              <a:t>DTN on-going work on Bundle Security, shifting to DTN BPv7 and </a:t>
            </a:r>
            <a:r>
              <a:rPr lang="en-US" sz="1900" b="0" dirty="0" err="1"/>
              <a:t>BPSec</a:t>
            </a:r>
            <a:r>
              <a:rPr lang="en-US" sz="1900" b="0" dirty="0"/>
              <a:t> (DTN will draft, </a:t>
            </a:r>
            <a:r>
              <a:rPr lang="en-US" sz="1900" b="0" dirty="0" err="1"/>
              <a:t>SecWG</a:t>
            </a:r>
            <a:r>
              <a:rPr lang="en-US" sz="1900" b="0" dirty="0"/>
              <a:t> will review and finish).</a:t>
            </a:r>
          </a:p>
          <a:p>
            <a:pPr marL="742950" lvl="1" indent="-285750">
              <a:buFont typeface="Arial" panose="020B0604020202020204" pitchFamily="34" charset="0"/>
              <a:buChar char="•"/>
            </a:pPr>
            <a:r>
              <a:rPr lang="en-US" sz="1900" b="0" dirty="0"/>
              <a:t>Initial discussion of need for secure identity, access control, authentication, network management interoperability framework for Mars and Lunar interoperability</a:t>
            </a:r>
          </a:p>
          <a:p>
            <a:pPr marL="742950" lvl="1" indent="-285750">
              <a:buFont typeface="Arial" panose="020B0604020202020204" pitchFamily="34" charset="0"/>
              <a:buChar char="•"/>
            </a:pPr>
            <a:r>
              <a:rPr lang="en-US" sz="1900" b="0" dirty="0"/>
              <a:t>Met with SM&amp;C WG during this session on security issues</a:t>
            </a:r>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900" b="0" dirty="0"/>
              <a:t>Problems and Issues:</a:t>
            </a:r>
          </a:p>
          <a:p>
            <a:pPr marL="747713" lvl="1" indent="-290513">
              <a:lnSpc>
                <a:spcPct val="120000"/>
              </a:lnSpc>
              <a:spcBef>
                <a:spcPts val="0"/>
              </a:spcBef>
              <a:buClr>
                <a:srgbClr val="000000"/>
              </a:buClr>
              <a:buSzPct val="95000"/>
              <a:buFont typeface="ArialMT" charset="0"/>
              <a:buChar char="•"/>
            </a:pPr>
            <a:r>
              <a:rPr lang="en-US" sz="1900" b="0" dirty="0"/>
              <a:t>Good participation continues, in spite of virtual format. </a:t>
            </a:r>
          </a:p>
          <a:p>
            <a:pPr marL="747713" lvl="1" indent="-290513">
              <a:lnSpc>
                <a:spcPct val="120000"/>
              </a:lnSpc>
              <a:spcBef>
                <a:spcPts val="0"/>
              </a:spcBef>
              <a:buClr>
                <a:srgbClr val="000000"/>
              </a:buClr>
              <a:buSzPct val="95000"/>
              <a:buFont typeface="ArialMT" charset="0"/>
              <a:buChar char="•"/>
            </a:pPr>
            <a:r>
              <a:rPr lang="en-US" sz="1900" b="0" dirty="0"/>
              <a:t>Virtual meetings slowed forward motion, but still made substantial progress.  Planning for continued monthly telecon sessions.</a:t>
            </a:r>
          </a:p>
        </p:txBody>
      </p:sp>
    </p:spTree>
    <p:extLst>
      <p:ext uri="{BB962C8B-B14F-4D97-AF65-F5344CB8AC3E}">
        <p14:creationId xmlns:p14="http://schemas.microsoft.com/office/powerpoint/2010/main" val="8889676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678444" y="817460"/>
            <a:ext cx="8872537" cy="60405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55000" lnSpcReduction="20000"/>
          </a:bodyPr>
          <a:lstStyle/>
          <a:p>
            <a:pPr>
              <a:lnSpc>
                <a:spcPct val="120000"/>
              </a:lnSpc>
              <a:spcBef>
                <a:spcPts val="0"/>
              </a:spcBef>
            </a:pPr>
            <a:r>
              <a:rPr lang="en-US" sz="1900" dirty="0"/>
              <a:t>Goals for this meeting cycle</a:t>
            </a:r>
            <a:r>
              <a:rPr lang="en-US" sz="1900" b="0" dirty="0"/>
              <a:t>: Review on-going documents in preparation and new work items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SzPct val="95000"/>
              <a:buFont typeface="ArialMT" charset="0"/>
              <a:buChar char="•"/>
            </a:pPr>
            <a:endParaRPr lang="en-US" sz="1900" b="0" dirty="0"/>
          </a:p>
          <a:p>
            <a:pPr>
              <a:lnSpc>
                <a:spcPct val="120000"/>
              </a:lnSpc>
              <a:spcBef>
                <a:spcPts val="0"/>
              </a:spcBef>
              <a:buSzPct val="95000"/>
            </a:pPr>
            <a:r>
              <a:rPr lang="en-US" sz="1900" dirty="0"/>
              <a:t>Working Group Status</a:t>
            </a:r>
            <a:r>
              <a:rPr lang="en-US" sz="1900" b="0" dirty="0"/>
              <a:t>:</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Docs in varying state of completion – see chart.</a:t>
            </a:r>
          </a:p>
          <a:p>
            <a:pPr marL="747713" lvl="1" indent="-290513">
              <a:lnSpc>
                <a:spcPct val="120000"/>
              </a:lnSpc>
              <a:spcBef>
                <a:spcPts val="0"/>
              </a:spcBef>
              <a:buClr>
                <a:srgbClr val="000000"/>
              </a:buClr>
              <a:buSzPct val="95000"/>
              <a:buFont typeface="ArialMT" charset="0"/>
              <a:buChar char="•"/>
            </a:pPr>
            <a:endParaRPr lang="en-US" sz="1900" b="0" dirty="0"/>
          </a:p>
          <a:p>
            <a:pPr>
              <a:lnSpc>
                <a:spcPct val="120000"/>
              </a:lnSpc>
              <a:spcBef>
                <a:spcPts val="0"/>
              </a:spcBef>
            </a:pPr>
            <a:r>
              <a:rPr lang="en-US" sz="1900" dirty="0"/>
              <a:t>Problems and Issues</a:t>
            </a:r>
            <a:r>
              <a:rPr lang="en-US" sz="1900" b="0" dirty="0"/>
              <a:t>:</a:t>
            </a:r>
          </a:p>
          <a:p>
            <a:pPr marL="747713" lvl="1" indent="-290513">
              <a:lnSpc>
                <a:spcPct val="120000"/>
              </a:lnSpc>
              <a:spcBef>
                <a:spcPts val="0"/>
              </a:spcBef>
              <a:buClr>
                <a:srgbClr val="000000"/>
              </a:buClr>
              <a:buSzPct val="95000"/>
              <a:buFont typeface="ArialMT" charset="0"/>
              <a:buChar char="•"/>
            </a:pPr>
            <a:r>
              <a:rPr lang="en-US" sz="1900" b="0" dirty="0"/>
              <a:t>Good things: Large number of people from many Agencies connected to the virtual meeting</a:t>
            </a:r>
          </a:p>
          <a:p>
            <a:pPr marL="747713" lvl="1" indent="-290513">
              <a:lnSpc>
                <a:spcPct val="120000"/>
              </a:lnSpc>
              <a:spcBef>
                <a:spcPts val="0"/>
              </a:spcBef>
              <a:buClr>
                <a:srgbClr val="000000"/>
              </a:buClr>
              <a:buSzPct val="95000"/>
              <a:buFont typeface="ArialMT" charset="0"/>
              <a:buChar char="•"/>
            </a:pPr>
            <a:endParaRPr lang="en-US" sz="1900" b="0" dirty="0"/>
          </a:p>
          <a:p>
            <a:pPr>
              <a:lnSpc>
                <a:spcPct val="120000"/>
              </a:lnSpc>
              <a:spcBef>
                <a:spcPts val="0"/>
              </a:spcBef>
            </a:pPr>
            <a:r>
              <a:rPr lang="en-US" sz="1900" dirty="0"/>
              <a:t>Planning</a:t>
            </a:r>
            <a:r>
              <a:rPr lang="en-US" sz="1900" b="0" dirty="0"/>
              <a:t>:</a:t>
            </a:r>
          </a:p>
          <a:p>
            <a:pPr>
              <a:lnSpc>
                <a:spcPct val="120000"/>
              </a:lnSpc>
              <a:spcBef>
                <a:spcPts val="0"/>
              </a:spcBef>
            </a:pPr>
            <a:endParaRPr lang="en-US" sz="1900" b="0" dirty="0"/>
          </a:p>
          <a:p>
            <a:pPr>
              <a:lnSpc>
                <a:spcPct val="120000"/>
              </a:lnSpc>
              <a:spcBef>
                <a:spcPts val="0"/>
              </a:spcBef>
            </a:pPr>
            <a:endParaRPr lang="en-US" sz="1900" b="0" dirty="0"/>
          </a:p>
          <a:p>
            <a:pPr>
              <a:lnSpc>
                <a:spcPct val="120000"/>
              </a:lnSpc>
              <a:spcBef>
                <a:spcPts val="0"/>
              </a:spcBef>
            </a:pPr>
            <a:endParaRPr lang="en-US" sz="1900" b="0" dirty="0"/>
          </a:p>
          <a:p>
            <a:pPr>
              <a:lnSpc>
                <a:spcPct val="120000"/>
              </a:lnSpc>
              <a:spcBef>
                <a:spcPts val="0"/>
              </a:spcBef>
            </a:pPr>
            <a:endParaRPr lang="en-US" sz="1900" b="0" dirty="0"/>
          </a:p>
          <a:p>
            <a:pPr>
              <a:lnSpc>
                <a:spcPct val="120000"/>
              </a:lnSpc>
              <a:spcBef>
                <a:spcPts val="0"/>
              </a:spcBef>
            </a:pPr>
            <a:endParaRPr lang="en-US" sz="1900" b="0" dirty="0"/>
          </a:p>
          <a:p>
            <a:pPr>
              <a:lnSpc>
                <a:spcPct val="120000"/>
              </a:lnSpc>
              <a:spcBef>
                <a:spcPts val="0"/>
              </a:spcBef>
            </a:pPr>
            <a:endParaRPr lang="en-US" sz="1900" b="0" dirty="0"/>
          </a:p>
          <a:p>
            <a:pPr>
              <a:lnSpc>
                <a:spcPct val="120000"/>
              </a:lnSpc>
              <a:spcBef>
                <a:spcPts val="0"/>
              </a:spcBef>
            </a:pPr>
            <a:endParaRPr lang="en-US" sz="1900" b="0" dirty="0"/>
          </a:p>
          <a:p>
            <a:pPr>
              <a:lnSpc>
                <a:spcPct val="120000"/>
              </a:lnSpc>
              <a:spcBef>
                <a:spcPts val="0"/>
              </a:spcBef>
            </a:pPr>
            <a:endParaRPr lang="en-US" sz="1900" b="0" dirty="0"/>
          </a:p>
          <a:p>
            <a:pPr>
              <a:lnSpc>
                <a:spcPct val="120000"/>
              </a:lnSpc>
              <a:spcBef>
                <a:spcPts val="0"/>
              </a:spcBef>
            </a:pPr>
            <a:endParaRPr lang="en-US" sz="1900" b="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8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b="0" dirty="0"/>
              <a:t>DTN, SM&amp;C</a:t>
            </a:r>
          </a:p>
          <a:p>
            <a:pPr>
              <a:lnSpc>
                <a:spcPct val="120000"/>
              </a:lnSpc>
              <a:spcBef>
                <a:spcPts val="0"/>
              </a:spcBef>
              <a:buClr>
                <a:srgbClr val="000000"/>
              </a:buClr>
              <a:buSzPct val="95000"/>
            </a:pPr>
            <a:r>
              <a:rPr lang="en-US" sz="1800" b="0" dirty="0"/>
              <a:t>Resolutions</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[Resolution 1  Resolution to submit revised Algorithms GB for editing and polling.</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[Resolution 2] Resolution to ask the SEA AD to poll the CMC/CESG regarding Agency’s thoughts on IGCA</a:t>
            </a:r>
          </a:p>
        </p:txBody>
      </p:sp>
      <p:sp>
        <p:nvSpPr>
          <p:cNvPr id="6147" name="AutoShape 3"/>
          <p:cNvSpPr>
            <a:spLocks/>
          </p:cNvSpPr>
          <p:nvPr/>
        </p:nvSpPr>
        <p:spPr bwMode="auto">
          <a:xfrm>
            <a:off x="2409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a:t>Security WG Executive Summary </a:t>
            </a:r>
            <a:endParaRPr lang="en-US" dirty="0"/>
          </a:p>
        </p:txBody>
      </p:sp>
      <p:graphicFrame>
        <p:nvGraphicFramePr>
          <p:cNvPr id="3" name="Table 2">
            <a:extLst>
              <a:ext uri="{FF2B5EF4-FFF2-40B4-BE49-F238E27FC236}">
                <a16:creationId xmlns:a16="http://schemas.microsoft.com/office/drawing/2014/main" id="{39960BE6-67FC-43BB-A3ED-FF04BEDD6662}"/>
              </a:ext>
            </a:extLst>
          </p:cNvPr>
          <p:cNvGraphicFramePr>
            <a:graphicFrameLocks noGrp="1"/>
          </p:cNvGraphicFramePr>
          <p:nvPr/>
        </p:nvGraphicFramePr>
        <p:xfrm>
          <a:off x="1871451" y="2378239"/>
          <a:ext cx="7990667" cy="3163037"/>
        </p:xfrm>
        <a:graphic>
          <a:graphicData uri="http://schemas.openxmlformats.org/drawingml/2006/table">
            <a:tbl>
              <a:tblPr/>
              <a:tblGrid>
                <a:gridCol w="883315">
                  <a:extLst>
                    <a:ext uri="{9D8B030D-6E8A-4147-A177-3AD203B41FA5}">
                      <a16:colId xmlns:a16="http://schemas.microsoft.com/office/drawing/2014/main" val="3069624260"/>
                    </a:ext>
                  </a:extLst>
                </a:gridCol>
                <a:gridCol w="460860">
                  <a:extLst>
                    <a:ext uri="{9D8B030D-6E8A-4147-A177-3AD203B41FA5}">
                      <a16:colId xmlns:a16="http://schemas.microsoft.com/office/drawing/2014/main" val="2057785215"/>
                    </a:ext>
                  </a:extLst>
                </a:gridCol>
                <a:gridCol w="2573135">
                  <a:extLst>
                    <a:ext uri="{9D8B030D-6E8A-4147-A177-3AD203B41FA5}">
                      <a16:colId xmlns:a16="http://schemas.microsoft.com/office/drawing/2014/main" val="3612075108"/>
                    </a:ext>
                  </a:extLst>
                </a:gridCol>
                <a:gridCol w="2476669">
                  <a:extLst>
                    <a:ext uri="{9D8B030D-6E8A-4147-A177-3AD203B41FA5}">
                      <a16:colId xmlns:a16="http://schemas.microsoft.com/office/drawing/2014/main" val="1671973799"/>
                    </a:ext>
                  </a:extLst>
                </a:gridCol>
                <a:gridCol w="1596688">
                  <a:extLst>
                    <a:ext uri="{9D8B030D-6E8A-4147-A177-3AD203B41FA5}">
                      <a16:colId xmlns:a16="http://schemas.microsoft.com/office/drawing/2014/main" val="319487295"/>
                    </a:ext>
                  </a:extLst>
                </a:gridCol>
              </a:tblGrid>
              <a:tr h="514655">
                <a:tc>
                  <a:txBody>
                    <a:bodyPr/>
                    <a:lstStyle/>
                    <a:p>
                      <a:pPr algn="ctr" fontAlgn="t"/>
                      <a:r>
                        <a:rPr lang="en-US" sz="1100" b="1" i="0" u="none" strike="noStrike" dirty="0">
                          <a:solidFill>
                            <a:srgbClr val="000000"/>
                          </a:solidFill>
                          <a:effectLst/>
                          <a:latin typeface="Calibri" panose="020F0502020204030204" pitchFamily="34" charset="0"/>
                        </a:rPr>
                        <a:t>Area and WG name</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panose="020F0502020204030204" pitchFamily="34" charset="0"/>
                        </a:rPr>
                        <a:t>CCSDS Ref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panose="020F0502020204030204" pitchFamily="34" charset="0"/>
                        </a:rPr>
                        <a:t>Document Title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panose="020F0502020204030204" pitchFamily="34" charset="0"/>
                        </a:rPr>
                        <a:t>Status / Comments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Start and / or Target Publication Date (dd/mm/year)</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109126"/>
                  </a:ext>
                </a:extLst>
              </a:tr>
              <a:tr h="346292">
                <a:tc>
                  <a:txBody>
                    <a:bodyPr/>
                    <a:lstStyle/>
                    <a:p>
                      <a:pPr algn="ctr" fontAlgn="t"/>
                      <a:r>
                        <a:rPr lang="en-US" sz="1100" b="0" i="0" u="none" strike="noStrike" dirty="0">
                          <a:solidFill>
                            <a:srgbClr val="FFFFFF"/>
                          </a:solidFill>
                          <a:effectLst/>
                          <a:latin typeface="Calibri" panose="020F0502020204030204" pitchFamily="34" charset="0"/>
                        </a:rPr>
                        <a:t>SEA SEC</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ctr" fontAlgn="t"/>
                      <a:r>
                        <a:rPr lang="en-US" sz="1100" b="0" i="0" u="none" strike="noStrike">
                          <a:solidFill>
                            <a:srgbClr val="FFFFFF"/>
                          </a:solidFill>
                          <a:effectLst/>
                          <a:latin typeface="Calibri" panose="020F0502020204030204" pitchFamily="34" charset="0"/>
                        </a:rPr>
                        <a:t>354.0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100" b="0" i="0" u="none" strike="noStrike" dirty="0">
                          <a:solidFill>
                            <a:srgbClr val="FFFFFF"/>
                          </a:solidFill>
                          <a:effectLst/>
                          <a:latin typeface="Calibri" panose="020F0502020204030204" pitchFamily="34" charset="0"/>
                        </a:rPr>
                        <a:t>CCSDS Symmetric Key Management Recommendations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100" b="0" i="0" u="none" strike="noStrike" dirty="0">
                          <a:solidFill>
                            <a:srgbClr val="FFFFFF"/>
                          </a:solidFill>
                          <a:effectLst/>
                          <a:latin typeface="Calibri" panose="020F0502020204030204" pitchFamily="34" charset="0"/>
                        </a:rPr>
                        <a:t>Completed and forwarded to Secretariat – resolution received and document is in editor queue.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100" b="0" i="0" u="none" strike="noStrike" dirty="0">
                          <a:solidFill>
                            <a:srgbClr val="FFFFFF"/>
                          </a:solidFill>
                          <a:effectLst/>
                          <a:latin typeface="Calibri" panose="020F0502020204030204" pitchFamily="34" charset="0"/>
                        </a:rPr>
                        <a:t>Start date    12/06/2006</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11/10/2021</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extLst>
                  <a:ext uri="{0D108BD9-81ED-4DB2-BD59-A6C34878D82A}">
                    <a16:rowId xmlns:a16="http://schemas.microsoft.com/office/drawing/2014/main" val="3932272803"/>
                  </a:ext>
                </a:extLst>
              </a:tr>
              <a:tr h="514655">
                <a:tc>
                  <a:txBody>
                    <a:bodyPr/>
                    <a:lstStyle/>
                    <a:p>
                      <a:pPr algn="ctr" fontAlgn="t"/>
                      <a:r>
                        <a:rPr lang="en-US" sz="1100" b="0" i="0" u="none" strike="noStrike" dirty="0">
                          <a:solidFill>
                            <a:srgbClr val="FFFFFF"/>
                          </a:solidFill>
                          <a:effectLst/>
                          <a:latin typeface="Calibri" panose="020F0502020204030204" pitchFamily="34" charset="0"/>
                        </a:rPr>
                        <a:t>SEA SEC</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dirty="0">
                          <a:solidFill>
                            <a:srgbClr val="FFFFFF"/>
                          </a:solidFill>
                          <a:effectLst/>
                          <a:latin typeface="Calibri" panose="020F0502020204030204" pitchFamily="34" charset="0"/>
                        </a:rPr>
                        <a:t>350.6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Revise Key Management Green Book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Revise KM GB to reflect</a:t>
                      </a:r>
                      <a:r>
                        <a:rPr lang="en-US" sz="1100" b="0" i="0" u="none" strike="noStrike" baseline="0" dirty="0">
                          <a:solidFill>
                            <a:srgbClr val="FFFFFF"/>
                          </a:solidFill>
                          <a:effectLst/>
                          <a:latin typeface="Calibri" panose="020F0502020204030204" pitchFamily="34" charset="0"/>
                        </a:rPr>
                        <a:t> the KM work performed for the SDLS extended procedures BB – in progress.</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Start date    30/07/2019</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01/10/2021</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814085217"/>
                  </a:ext>
                </a:extLst>
              </a:tr>
              <a:tr h="346292">
                <a:tc>
                  <a:txBody>
                    <a:bodyPr/>
                    <a:lstStyle/>
                    <a:p>
                      <a:pPr algn="ctr" fontAlgn="t"/>
                      <a:r>
                        <a:rPr lang="en-US" sz="1100" b="0" i="0" u="none" strike="noStrike">
                          <a:solidFill>
                            <a:srgbClr val="FFFFFF"/>
                          </a:solidFill>
                          <a:effectLst/>
                          <a:latin typeface="Calibri" panose="020F0502020204030204" pitchFamily="34" charset="0"/>
                        </a:rPr>
                        <a:t>SEA SEC</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dirty="0">
                          <a:solidFill>
                            <a:srgbClr val="FFFFFF"/>
                          </a:solidFill>
                          <a:effectLst/>
                          <a:latin typeface="Calibri" panose="020F0502020204030204" pitchFamily="34" charset="0"/>
                        </a:rPr>
                        <a:t>350.1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Revise Threat Green Book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Completed and forwarded to Secretariat – resolution received and document is in editor queue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Start Date    02/09/2019   End date      31/03/2021</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861077675"/>
                  </a:ext>
                </a:extLst>
              </a:tr>
              <a:tr h="416253">
                <a:tc>
                  <a:txBody>
                    <a:bodyPr/>
                    <a:lstStyle/>
                    <a:p>
                      <a:pPr algn="ctr" fontAlgn="t"/>
                      <a:r>
                        <a:rPr lang="en-US" sz="1100" b="0" i="0" u="none" strike="noStrike">
                          <a:solidFill>
                            <a:srgbClr val="FFFFFF"/>
                          </a:solidFill>
                          <a:effectLst/>
                          <a:latin typeface="Calibri" panose="020F0502020204030204" pitchFamily="34" charset="0"/>
                        </a:rPr>
                        <a:t>SEA SEC</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dirty="0">
                          <a:solidFill>
                            <a:srgbClr val="FFFFFF"/>
                          </a:solidFill>
                          <a:effectLst/>
                          <a:latin typeface="Calibri" panose="020F0502020204030204" pitchFamily="34" charset="0"/>
                        </a:rPr>
                        <a:t>350.9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Revise</a:t>
                      </a:r>
                      <a:r>
                        <a:rPr lang="en-US" sz="1100" b="0" i="0" u="none" strike="noStrike" baseline="0" dirty="0">
                          <a:solidFill>
                            <a:srgbClr val="FFFFFF"/>
                          </a:solidFill>
                          <a:effectLst/>
                          <a:latin typeface="Calibri" panose="020F0502020204030204" pitchFamily="34" charset="0"/>
                        </a:rPr>
                        <a:t> Algorithm Green Book</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Final review completed, document will be forwarded to the Secretariat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Start date    20/09/2019</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07/03/2022</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501168098"/>
                  </a:ext>
                </a:extLst>
              </a:tr>
              <a:tr h="346292">
                <a:tc>
                  <a:txBody>
                    <a:bodyPr/>
                    <a:lstStyle/>
                    <a:p>
                      <a:pPr algn="ctr" fontAlgn="t"/>
                      <a:r>
                        <a:rPr lang="en-US" sz="1100" b="0" i="0" u="none" strike="noStrike" dirty="0">
                          <a:solidFill>
                            <a:srgbClr val="FFFFFF"/>
                          </a:solidFill>
                          <a:effectLst/>
                          <a:latin typeface="Calibri" panose="020F0502020204030204" pitchFamily="34" charset="0"/>
                        </a:rPr>
                        <a:t>SEA SEC</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ctr" fontAlgn="t"/>
                      <a:r>
                        <a:rPr lang="en-US" sz="1100" b="0" i="0" u="none" strike="noStrike" dirty="0">
                          <a:solidFill>
                            <a:srgbClr val="FFFFFF"/>
                          </a:solidFill>
                          <a:effectLst/>
                          <a:latin typeface="Calibri" panose="020F0502020204030204" pitchFamily="34" charset="0"/>
                        </a:rPr>
                        <a:t>357.1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100" b="0" i="0" u="none" strike="noStrike" dirty="0">
                          <a:solidFill>
                            <a:srgbClr val="FFFFFF"/>
                          </a:solidFill>
                          <a:effectLst/>
                          <a:latin typeface="Calibri" panose="020F0502020204030204" pitchFamily="34" charset="0"/>
                        </a:rPr>
                        <a:t>Intergovernmental Certificate Authority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100" b="0" i="0" u="none" strike="noStrike" dirty="0">
                          <a:solidFill>
                            <a:srgbClr val="FFFFFF"/>
                          </a:solidFill>
                          <a:effectLst/>
                          <a:latin typeface="Calibri" panose="020F0502020204030204" pitchFamily="34" charset="0"/>
                        </a:rPr>
                        <a:t> Continuing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100" b="0" i="0" u="none" strike="noStrike" dirty="0">
                          <a:solidFill>
                            <a:srgbClr val="FFFFFF"/>
                          </a:solidFill>
                          <a:effectLst/>
                          <a:latin typeface="Calibri" panose="020F0502020204030204" pitchFamily="34" charset="0"/>
                        </a:rPr>
                        <a:t>Start Date    09/02/2019</a:t>
                      </a:r>
                    </a:p>
                    <a:p>
                      <a:pPr algn="l" fontAlgn="t"/>
                      <a:r>
                        <a:rPr lang="en-US" sz="1100" b="0" i="0" u="none" strike="noStrike" dirty="0">
                          <a:solidFill>
                            <a:srgbClr val="FFFFFF"/>
                          </a:solidFill>
                          <a:effectLst/>
                          <a:latin typeface="Calibri" panose="020F0502020204030204" pitchFamily="34" charset="0"/>
                        </a:rPr>
                        <a:t>End date       06/06/2022</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extLst>
                  <a:ext uri="{0D108BD9-81ED-4DB2-BD59-A6C34878D82A}">
                    <a16:rowId xmlns:a16="http://schemas.microsoft.com/office/drawing/2014/main" val="3567807493"/>
                  </a:ext>
                </a:extLst>
              </a:tr>
              <a:tr h="346292">
                <a:tc>
                  <a:txBody>
                    <a:bodyPr/>
                    <a:lstStyle/>
                    <a:p>
                      <a:pPr algn="ctr" fontAlgn="t"/>
                      <a:r>
                        <a:rPr lang="en-US" sz="1100" b="0" i="0" u="none" strike="noStrike" dirty="0">
                          <a:solidFill>
                            <a:srgbClr val="FFFFFF"/>
                          </a:solidFill>
                          <a:effectLst/>
                          <a:latin typeface="Calibri" panose="020F0502020204030204" pitchFamily="34" charset="0"/>
                        </a:rPr>
                        <a:t>SEC + DTN</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t"/>
                      <a:r>
                        <a:rPr lang="en-US" sz="1100" b="0" i="0" u="none" strike="noStrike" dirty="0" err="1">
                          <a:solidFill>
                            <a:srgbClr val="FFFFFF"/>
                          </a:solidFill>
                          <a:effectLst/>
                          <a:latin typeface="Calibri" panose="020F0502020204030204" pitchFamily="34" charset="0"/>
                        </a:rPr>
                        <a:t>xxx.Y</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t"/>
                      <a:r>
                        <a:rPr lang="en-US" sz="1100" b="0" i="0" u="none" strike="noStrike" dirty="0">
                          <a:solidFill>
                            <a:srgbClr val="FFFFFF"/>
                          </a:solidFill>
                          <a:effectLst/>
                          <a:latin typeface="Calibri" panose="020F0502020204030204" pitchFamily="34" charset="0"/>
                        </a:rPr>
                        <a:t>Bundle Protocol Security Protocol (</a:t>
                      </a:r>
                      <a:r>
                        <a:rPr lang="en-US" sz="1100" b="0" i="0" u="none" strike="noStrike" dirty="0" err="1">
                          <a:solidFill>
                            <a:srgbClr val="FFFFFF"/>
                          </a:solidFill>
                          <a:effectLst/>
                          <a:latin typeface="Calibri" panose="020F0502020204030204" pitchFamily="34" charset="0"/>
                        </a:rPr>
                        <a:t>BPSec</a:t>
                      </a:r>
                      <a:r>
                        <a:rPr lang="en-US" sz="1100" b="0" i="0" u="none" strike="noStrike" dirty="0">
                          <a:solidFill>
                            <a:srgbClr val="FFFFFF"/>
                          </a:solidFill>
                          <a:effectLst/>
                          <a:latin typeface="Calibri" panose="020F0502020204030204" pitchFamily="34" charset="0"/>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t"/>
                      <a:r>
                        <a:rPr lang="en-US" sz="1100" b="0" i="0" u="none" strike="noStrike" dirty="0">
                          <a:solidFill>
                            <a:srgbClr val="FFFFFF"/>
                          </a:solidFill>
                          <a:effectLst/>
                          <a:latin typeface="Calibri" panose="020F0502020204030204" pitchFamily="34" charset="0"/>
                        </a:rPr>
                        <a:t>1</a:t>
                      </a:r>
                      <a:r>
                        <a:rPr lang="en-US" sz="1100" b="0" i="0" u="none" strike="noStrike" baseline="30000" dirty="0">
                          <a:solidFill>
                            <a:srgbClr val="FFFFFF"/>
                          </a:solidFill>
                          <a:effectLst/>
                          <a:latin typeface="Calibri" panose="020F0502020204030204" pitchFamily="34" charset="0"/>
                        </a:rPr>
                        <a:t>st</a:t>
                      </a:r>
                      <a:r>
                        <a:rPr lang="en-US" sz="1100" b="0" i="0" u="none" strike="noStrike" dirty="0">
                          <a:solidFill>
                            <a:srgbClr val="FFFFFF"/>
                          </a:solidFill>
                          <a:effectLst/>
                          <a:latin typeface="Calibri" panose="020F0502020204030204" pitchFamily="34" charset="0"/>
                        </a:rPr>
                        <a:t> draft completed by DTN WG to be reviewed by </a:t>
                      </a:r>
                      <a:r>
                        <a:rPr lang="en-US" sz="1100" b="0" i="0" u="none" strike="noStrike" dirty="0" err="1">
                          <a:solidFill>
                            <a:srgbClr val="FFFFFF"/>
                          </a:solidFill>
                          <a:effectLst/>
                          <a:latin typeface="Calibri" panose="020F0502020204030204" pitchFamily="34" charset="0"/>
                        </a:rPr>
                        <a:t>SecWG</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t"/>
                      <a:r>
                        <a:rPr lang="en-US" sz="1100" b="0" i="0" u="none" strike="noStrike" dirty="0">
                          <a:solidFill>
                            <a:srgbClr val="FFFFFF"/>
                          </a:solidFill>
                          <a:effectLst/>
                          <a:latin typeface="Calibri" panose="020F0502020204030204" pitchFamily="34" charset="0"/>
                        </a:rPr>
                        <a:t>Start Date     30/06/2021</a:t>
                      </a:r>
                    </a:p>
                    <a:p>
                      <a:pPr algn="l" fontAlgn="t"/>
                      <a:r>
                        <a:rPr lang="en-US" sz="1100" b="0" i="0" u="none" strike="noStrike" dirty="0">
                          <a:solidFill>
                            <a:srgbClr val="FFFFFF"/>
                          </a:solidFill>
                          <a:effectLst/>
                          <a:latin typeface="Calibri" panose="020F0502020204030204" pitchFamily="34" charset="0"/>
                        </a:rPr>
                        <a:t>End date        01/06/2023</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422517664"/>
                  </a:ext>
                </a:extLst>
              </a:tr>
            </a:tbl>
          </a:graphicData>
        </a:graphic>
      </p:graphicFrame>
    </p:spTree>
    <p:extLst>
      <p:ext uri="{BB962C8B-B14F-4D97-AF65-F5344CB8AC3E}">
        <p14:creationId xmlns:p14="http://schemas.microsoft.com/office/powerpoint/2010/main" val="240385601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a:latin typeface="Arial" panose="020B0604020202020204" pitchFamily="34" charset="0"/>
                <a:cs typeface="Arial" panose="020B0604020202020204" pitchFamily="34" charset="0"/>
              </a:rPr>
              <a:t>Security WG Additional Comments</a:t>
            </a:r>
          </a:p>
        </p:txBody>
      </p:sp>
      <p:sp>
        <p:nvSpPr>
          <p:cNvPr id="8" name="Content Placeholder 7"/>
          <p:cNvSpPr>
            <a:spLocks noGrp="1"/>
          </p:cNvSpPr>
          <p:nvPr>
            <p:ph idx="1"/>
          </p:nvPr>
        </p:nvSpPr>
        <p:spPr>
          <a:xfrm>
            <a:off x="2140285" y="932676"/>
            <a:ext cx="8229600" cy="5650687"/>
          </a:xfrm>
        </p:spPr>
        <p:txBody>
          <a:bodyPr>
            <a:normAutofit fontScale="77500" lnSpcReduction="20000"/>
          </a:bodyPr>
          <a:lstStyle/>
          <a:p>
            <a:pPr>
              <a:lnSpc>
                <a:spcPct val="110000"/>
              </a:lnSpc>
              <a:spcAft>
                <a:spcPts val="600"/>
              </a:spcAft>
            </a:pPr>
            <a:r>
              <a:rPr lang="en-US" u="sng" dirty="0"/>
              <a:t>Intergovernmental Cloud Cert Authority: </a:t>
            </a:r>
            <a:r>
              <a:rPr lang="en-US" dirty="0"/>
              <a:t>Continued discussion regarding hierarchy and inclusion into IATF Framework. If we build it, will they come?</a:t>
            </a:r>
          </a:p>
          <a:p>
            <a:pPr>
              <a:lnSpc>
                <a:spcPct val="110000"/>
              </a:lnSpc>
              <a:spcAft>
                <a:spcPts val="600"/>
              </a:spcAft>
            </a:pPr>
            <a:r>
              <a:rPr lang="en-US" u="sng" dirty="0"/>
              <a:t>Crypto Algorithm GB revisions</a:t>
            </a:r>
            <a:r>
              <a:rPr lang="en-US" dirty="0"/>
              <a:t>: Final review completed. Document will be sent to Secretariat.</a:t>
            </a:r>
          </a:p>
          <a:p>
            <a:pPr>
              <a:lnSpc>
                <a:spcPct val="110000"/>
              </a:lnSpc>
              <a:spcAft>
                <a:spcPts val="600"/>
              </a:spcAft>
            </a:pPr>
            <a:r>
              <a:rPr lang="en-US" u="sng" dirty="0"/>
              <a:t>Threat GB revision</a:t>
            </a:r>
            <a:r>
              <a:rPr lang="en-US" dirty="0"/>
              <a:t>: Resolution sent to Secretariat – document now in editor’s queue.</a:t>
            </a:r>
          </a:p>
          <a:p>
            <a:pPr>
              <a:lnSpc>
                <a:spcPct val="110000"/>
              </a:lnSpc>
              <a:spcAft>
                <a:spcPts val="600"/>
              </a:spcAft>
            </a:pPr>
            <a:r>
              <a:rPr lang="en-US" u="sng" dirty="0"/>
              <a:t>Key Management GB</a:t>
            </a:r>
            <a:r>
              <a:rPr lang="en-US" dirty="0"/>
              <a:t>: in progress</a:t>
            </a:r>
          </a:p>
          <a:p>
            <a:pPr>
              <a:lnSpc>
                <a:spcPct val="110000"/>
              </a:lnSpc>
              <a:spcAft>
                <a:spcPts val="600"/>
              </a:spcAft>
            </a:pPr>
            <a:r>
              <a:rPr lang="en-US" u="sng" dirty="0"/>
              <a:t>Key Management MB</a:t>
            </a:r>
            <a:r>
              <a:rPr lang="en-US" dirty="0"/>
              <a:t>: Resolution sent to Secretariat – document now in editor’s queue.</a:t>
            </a:r>
          </a:p>
          <a:p>
            <a:pPr>
              <a:lnSpc>
                <a:spcPct val="110000"/>
              </a:lnSpc>
              <a:spcAft>
                <a:spcPts val="600"/>
              </a:spcAft>
            </a:pPr>
            <a:r>
              <a:rPr lang="en-US" u="sng" dirty="0"/>
              <a:t>SDLS</a:t>
            </a:r>
            <a:r>
              <a:rPr lang="en-US" dirty="0"/>
              <a:t>: Extended Procedures GB action items reviewed, protocol pink sheets RID disposition.</a:t>
            </a:r>
          </a:p>
          <a:p>
            <a:pPr>
              <a:lnSpc>
                <a:spcPct val="110000"/>
              </a:lnSpc>
              <a:spcAft>
                <a:spcPts val="600"/>
              </a:spcAft>
            </a:pPr>
            <a:r>
              <a:rPr lang="en-US" u="sng" dirty="0"/>
              <a:t>DTN</a:t>
            </a:r>
            <a:r>
              <a:rPr lang="en-US" dirty="0"/>
              <a:t>: DTN-WG provided 1</a:t>
            </a:r>
            <a:r>
              <a:rPr lang="en-US" baseline="30000" dirty="0"/>
              <a:t>st</a:t>
            </a:r>
            <a:r>
              <a:rPr lang="en-US" dirty="0"/>
              <a:t> draft of IETF </a:t>
            </a:r>
            <a:r>
              <a:rPr lang="en-US" dirty="0" err="1"/>
              <a:t>BPSec</a:t>
            </a:r>
            <a:r>
              <a:rPr lang="en-US" dirty="0"/>
              <a:t> RFC in CCSDS Red Book format to be reviewed.</a:t>
            </a:r>
          </a:p>
          <a:p>
            <a:pPr>
              <a:lnSpc>
                <a:spcPct val="110000"/>
              </a:lnSpc>
              <a:spcAft>
                <a:spcPts val="600"/>
              </a:spcAft>
            </a:pPr>
            <a:r>
              <a:rPr lang="en-US" u="sng" dirty="0"/>
              <a:t>Secure Software Engineering</a:t>
            </a:r>
            <a:r>
              <a:rPr lang="en-US" dirty="0"/>
              <a:t>: Approved project. Bailey presented updates to his white book presented.</a:t>
            </a:r>
          </a:p>
          <a:p>
            <a:pPr>
              <a:lnSpc>
                <a:spcPct val="110000"/>
              </a:lnSpc>
              <a:spcAft>
                <a:spcPts val="600"/>
              </a:spcAft>
            </a:pPr>
            <a:r>
              <a:rPr lang="en-US" u="sng" dirty="0"/>
              <a:t>SM&amp;C</a:t>
            </a:r>
            <a:r>
              <a:rPr lang="en-US" dirty="0"/>
              <a:t>: Joint meeting to discuss security issues with MO services. </a:t>
            </a:r>
          </a:p>
          <a:p>
            <a:endParaRPr lang="en-US" dirty="0"/>
          </a:p>
        </p:txBody>
      </p:sp>
    </p:spTree>
    <p:extLst>
      <p:ext uri="{BB962C8B-B14F-4D97-AF65-F5344CB8AC3E}">
        <p14:creationId xmlns:p14="http://schemas.microsoft.com/office/powerpoint/2010/main" val="234485729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Cross-agency IGCA Considerations</a:t>
            </a:r>
          </a:p>
        </p:txBody>
      </p:sp>
      <p:sp>
        <p:nvSpPr>
          <p:cNvPr id="3" name="Content Placeholder 2"/>
          <p:cNvSpPr>
            <a:spLocks noGrp="1"/>
          </p:cNvSpPr>
          <p:nvPr>
            <p:ph idx="1"/>
          </p:nvPr>
        </p:nvSpPr>
        <p:spPr>
          <a:xfrm>
            <a:off x="609600" y="1086295"/>
            <a:ext cx="10972800" cy="5107865"/>
          </a:xfrm>
        </p:spPr>
        <p:txBody>
          <a:bodyPr>
            <a:normAutofit fontScale="55000" lnSpcReduction="20000"/>
          </a:bodyPr>
          <a:lstStyle/>
          <a:p>
            <a:pPr>
              <a:lnSpc>
                <a:spcPct val="90000"/>
              </a:lnSpc>
              <a:spcAft>
                <a:spcPts val="600"/>
              </a:spcAft>
            </a:pPr>
            <a:r>
              <a:rPr lang="en-US" dirty="0"/>
              <a:t>Motivation</a:t>
            </a:r>
          </a:p>
          <a:p>
            <a:pPr lvl="1">
              <a:lnSpc>
                <a:spcPct val="90000"/>
              </a:lnSpc>
              <a:spcAft>
                <a:spcPts val="600"/>
              </a:spcAft>
            </a:pPr>
            <a:r>
              <a:rPr lang="en-US" sz="2500" dirty="0"/>
              <a:t>Multi-agency collaborations and joint exploration are important future activities for space agencies</a:t>
            </a:r>
          </a:p>
          <a:p>
            <a:pPr lvl="1">
              <a:lnSpc>
                <a:spcPct val="90000"/>
              </a:lnSpc>
              <a:spcAft>
                <a:spcPts val="600"/>
              </a:spcAft>
            </a:pPr>
            <a:r>
              <a:rPr lang="en-US" sz="2500" dirty="0"/>
              <a:t>Space missions require process to establish connections between agencies, people, and specified end-points.</a:t>
            </a:r>
          </a:p>
          <a:p>
            <a:pPr lvl="1">
              <a:lnSpc>
                <a:spcPct val="90000"/>
              </a:lnSpc>
              <a:spcAft>
                <a:spcPts val="600"/>
              </a:spcAft>
            </a:pPr>
            <a:r>
              <a:rPr lang="en-US" sz="2500" dirty="0"/>
              <a:t>The Inter-Governmental Certificate Authority (IGCA) can streamline the coordination, connection, and validation processes between the space agencies</a:t>
            </a:r>
          </a:p>
          <a:p>
            <a:pPr lvl="1">
              <a:lnSpc>
                <a:spcPct val="90000"/>
              </a:lnSpc>
              <a:spcAft>
                <a:spcPts val="600"/>
              </a:spcAft>
            </a:pPr>
            <a:r>
              <a:rPr lang="en-US" sz="2500" dirty="0"/>
              <a:t>Cooperation in space exploration would benefit from some sort of trusted Identity &amp; Credentials Management system</a:t>
            </a:r>
          </a:p>
          <a:p>
            <a:pPr>
              <a:lnSpc>
                <a:spcPct val="90000"/>
              </a:lnSpc>
              <a:spcAft>
                <a:spcPts val="600"/>
              </a:spcAft>
            </a:pPr>
            <a:endParaRPr lang="en-US" dirty="0"/>
          </a:p>
          <a:p>
            <a:pPr>
              <a:lnSpc>
                <a:spcPct val="90000"/>
              </a:lnSpc>
              <a:spcAft>
                <a:spcPts val="600"/>
              </a:spcAft>
            </a:pPr>
            <a:r>
              <a:rPr lang="en-US" dirty="0"/>
              <a:t>Use Cases</a:t>
            </a:r>
          </a:p>
          <a:p>
            <a:pPr lvl="1">
              <a:lnSpc>
                <a:spcPct val="90000"/>
              </a:lnSpc>
              <a:spcAft>
                <a:spcPts val="600"/>
              </a:spcAft>
            </a:pPr>
            <a:r>
              <a:rPr lang="en-US" sz="2500" dirty="0"/>
              <a:t>Trust objectives:</a:t>
            </a:r>
          </a:p>
          <a:p>
            <a:pPr lvl="2">
              <a:lnSpc>
                <a:spcPct val="90000"/>
              </a:lnSpc>
              <a:spcAft>
                <a:spcPts val="600"/>
              </a:spcAft>
            </a:pPr>
            <a:r>
              <a:rPr lang="en-US" dirty="0"/>
              <a:t>Each agency validates its own users and sessions / service accounts</a:t>
            </a:r>
          </a:p>
          <a:p>
            <a:pPr lvl="3">
              <a:lnSpc>
                <a:spcPct val="90000"/>
              </a:lnSpc>
              <a:spcAft>
                <a:spcPts val="600"/>
              </a:spcAft>
            </a:pPr>
            <a:r>
              <a:rPr lang="en-US" dirty="0"/>
              <a:t>Agency-issued certificate authenticates within each agency</a:t>
            </a:r>
          </a:p>
          <a:p>
            <a:pPr lvl="2">
              <a:lnSpc>
                <a:spcPct val="90000"/>
              </a:lnSpc>
              <a:spcAft>
                <a:spcPts val="600"/>
              </a:spcAft>
            </a:pPr>
            <a:r>
              <a:rPr lang="en-US" dirty="0"/>
              <a:t>Each agency does not have to issue credentials to other agencies’ users</a:t>
            </a:r>
          </a:p>
          <a:p>
            <a:pPr lvl="3">
              <a:lnSpc>
                <a:spcPct val="90000"/>
              </a:lnSpc>
              <a:spcAft>
                <a:spcPts val="600"/>
              </a:spcAft>
            </a:pPr>
            <a:r>
              <a:rPr lang="en-US" dirty="0"/>
              <a:t>CA signing chain validates users / sessions to other agencies</a:t>
            </a:r>
          </a:p>
          <a:p>
            <a:pPr lvl="1">
              <a:lnSpc>
                <a:spcPct val="90000"/>
              </a:lnSpc>
              <a:spcAft>
                <a:spcPts val="600"/>
              </a:spcAft>
            </a:pPr>
            <a:r>
              <a:rPr lang="en-US" sz="2500" dirty="0"/>
              <a:t>Real-time operations use cases</a:t>
            </a:r>
          </a:p>
          <a:p>
            <a:pPr lvl="2">
              <a:lnSpc>
                <a:spcPct val="90000"/>
              </a:lnSpc>
              <a:spcAft>
                <a:spcPts val="600"/>
              </a:spcAft>
            </a:pPr>
            <a:r>
              <a:rPr lang="en-US" dirty="0"/>
              <a:t>Telemetry, command, &amp; file data</a:t>
            </a:r>
          </a:p>
          <a:p>
            <a:pPr lvl="2">
              <a:lnSpc>
                <a:spcPct val="90000"/>
              </a:lnSpc>
              <a:spcAft>
                <a:spcPts val="600"/>
              </a:spcAft>
            </a:pPr>
            <a:r>
              <a:rPr lang="en-US" dirty="0"/>
              <a:t>Navigation messages</a:t>
            </a:r>
          </a:p>
          <a:p>
            <a:pPr lvl="2">
              <a:lnSpc>
                <a:spcPct val="90000"/>
              </a:lnSpc>
              <a:spcAft>
                <a:spcPts val="600"/>
              </a:spcAft>
            </a:pPr>
            <a:r>
              <a:rPr lang="en-US" dirty="0"/>
              <a:t>Ground station data distribution (e.g. SLE)</a:t>
            </a:r>
          </a:p>
          <a:p>
            <a:pPr lvl="1">
              <a:lnSpc>
                <a:spcPct val="90000"/>
              </a:lnSpc>
              <a:spcAft>
                <a:spcPts val="600"/>
              </a:spcAft>
            </a:pPr>
            <a:r>
              <a:rPr lang="en-US" sz="2500" dirty="0"/>
              <a:t>Cross-agency CA trust infrastructure can facilitate offline use cases which have also been problematic in the past</a:t>
            </a:r>
          </a:p>
          <a:p>
            <a:pPr lvl="2">
              <a:lnSpc>
                <a:spcPct val="90000"/>
              </a:lnSpc>
              <a:spcAft>
                <a:spcPts val="600"/>
              </a:spcAft>
            </a:pPr>
            <a:r>
              <a:rPr lang="en-US" dirty="0"/>
              <a:t>Encrypted emails</a:t>
            </a:r>
          </a:p>
          <a:p>
            <a:pPr lvl="2">
              <a:lnSpc>
                <a:spcPct val="90000"/>
              </a:lnSpc>
              <a:spcAft>
                <a:spcPts val="600"/>
              </a:spcAft>
            </a:pPr>
            <a:r>
              <a:rPr lang="en-US" dirty="0"/>
              <a:t>Protocols, agreements, etc.</a:t>
            </a:r>
          </a:p>
        </p:txBody>
      </p:sp>
    </p:spTree>
    <p:extLst>
      <p:ext uri="{BB962C8B-B14F-4D97-AF65-F5344CB8AC3E}">
        <p14:creationId xmlns:p14="http://schemas.microsoft.com/office/powerpoint/2010/main" val="3593168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93D8-CBE0-4742-A1DC-0E87DC0716F7}"/>
              </a:ext>
            </a:extLst>
          </p:cNvPr>
          <p:cNvSpPr>
            <a:spLocks noGrp="1"/>
          </p:cNvSpPr>
          <p:nvPr>
            <p:ph type="title"/>
          </p:nvPr>
        </p:nvSpPr>
        <p:spPr>
          <a:xfrm>
            <a:off x="2347722" y="-26459"/>
            <a:ext cx="7801218" cy="1029307"/>
          </a:xfrm>
        </p:spPr>
        <p:txBody>
          <a:bodyPr/>
          <a:lstStyle/>
          <a:p>
            <a:r>
              <a:rPr lang="en-US" dirty="0">
                <a:solidFill>
                  <a:schemeClr val="tx1"/>
                </a:solidFill>
                <a:effectLst>
                  <a:outerShdw blurRad="38100" dist="38100" dir="2700000" algn="tl">
                    <a:srgbClr val="000000">
                      <a:alpha val="43137"/>
                    </a:srgbClr>
                  </a:outerShdw>
                </a:effectLst>
              </a:rPr>
              <a:t>DRAFT  - Granular authentication and access control for Actors, Assets, and Dataflows</a:t>
            </a:r>
          </a:p>
        </p:txBody>
      </p:sp>
      <p:sp>
        <p:nvSpPr>
          <p:cNvPr id="3" name="Rectangle 2">
            <a:extLst>
              <a:ext uri="{FF2B5EF4-FFF2-40B4-BE49-F238E27FC236}">
                <a16:creationId xmlns:a16="http://schemas.microsoft.com/office/drawing/2014/main" id="{5C56BA7F-1FAF-6540-96D8-DA0CC14119C1}"/>
              </a:ext>
            </a:extLst>
          </p:cNvPr>
          <p:cNvSpPr/>
          <p:nvPr/>
        </p:nvSpPr>
        <p:spPr>
          <a:xfrm>
            <a:off x="1264910" y="2052522"/>
            <a:ext cx="1382321" cy="2693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Operations</a:t>
            </a:r>
          </a:p>
        </p:txBody>
      </p:sp>
      <p:sp>
        <p:nvSpPr>
          <p:cNvPr id="4" name="Rectangle 3">
            <a:extLst>
              <a:ext uri="{FF2B5EF4-FFF2-40B4-BE49-F238E27FC236}">
                <a16:creationId xmlns:a16="http://schemas.microsoft.com/office/drawing/2014/main" id="{B505D7D3-4E95-D849-95B6-4CD906A66139}"/>
              </a:ext>
            </a:extLst>
          </p:cNvPr>
          <p:cNvSpPr/>
          <p:nvPr/>
        </p:nvSpPr>
        <p:spPr>
          <a:xfrm>
            <a:off x="3443674" y="3934894"/>
            <a:ext cx="1498522" cy="7725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Activities</a:t>
            </a:r>
          </a:p>
          <a:p>
            <a:pPr algn="ctr"/>
            <a:r>
              <a:rPr lang="en-US" sz="1400" dirty="0">
                <a:solidFill>
                  <a:schemeClr val="tx1"/>
                </a:solidFill>
              </a:rPr>
              <a:t>(Uplink, Downlink, Data Access)</a:t>
            </a:r>
          </a:p>
        </p:txBody>
      </p:sp>
      <p:sp>
        <p:nvSpPr>
          <p:cNvPr id="6" name="Rectangle 5">
            <a:extLst>
              <a:ext uri="{FF2B5EF4-FFF2-40B4-BE49-F238E27FC236}">
                <a16:creationId xmlns:a16="http://schemas.microsoft.com/office/drawing/2014/main" id="{7ED6E748-D009-8941-9724-1CEE28DBED34}"/>
              </a:ext>
            </a:extLst>
          </p:cNvPr>
          <p:cNvSpPr/>
          <p:nvPr/>
        </p:nvSpPr>
        <p:spPr>
          <a:xfrm>
            <a:off x="8944219" y="5749856"/>
            <a:ext cx="1271392" cy="2693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Dataflow</a:t>
            </a:r>
          </a:p>
        </p:txBody>
      </p:sp>
      <p:sp>
        <p:nvSpPr>
          <p:cNvPr id="8" name="TextBox 7">
            <a:extLst>
              <a:ext uri="{FF2B5EF4-FFF2-40B4-BE49-F238E27FC236}">
                <a16:creationId xmlns:a16="http://schemas.microsoft.com/office/drawing/2014/main" id="{BDCD3F6B-11DE-784E-A8E5-D4FEA9539BDE}"/>
              </a:ext>
            </a:extLst>
          </p:cNvPr>
          <p:cNvSpPr txBox="1"/>
          <p:nvPr/>
        </p:nvSpPr>
        <p:spPr>
          <a:xfrm>
            <a:off x="3509682" y="4687293"/>
            <a:ext cx="1185025" cy="246221"/>
          </a:xfrm>
          <a:prstGeom prst="rect">
            <a:avLst/>
          </a:prstGeom>
          <a:noFill/>
        </p:spPr>
        <p:txBody>
          <a:bodyPr wrap="square" rtlCol="0">
            <a:spAutoFit/>
          </a:bodyPr>
          <a:lstStyle/>
          <a:p>
            <a:r>
              <a:rPr lang="en-US" sz="1000" dirty="0"/>
              <a:t>Set of Tasks</a:t>
            </a:r>
          </a:p>
        </p:txBody>
      </p:sp>
      <p:sp>
        <p:nvSpPr>
          <p:cNvPr id="9" name="Rectangle 8">
            <a:extLst>
              <a:ext uri="{FF2B5EF4-FFF2-40B4-BE49-F238E27FC236}">
                <a16:creationId xmlns:a16="http://schemas.microsoft.com/office/drawing/2014/main" id="{2B302B5D-117F-DD4B-BA63-DFDF3321882A}"/>
              </a:ext>
            </a:extLst>
          </p:cNvPr>
          <p:cNvSpPr/>
          <p:nvPr/>
        </p:nvSpPr>
        <p:spPr>
          <a:xfrm>
            <a:off x="6946460" y="3975524"/>
            <a:ext cx="1596362" cy="7725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Asset</a:t>
            </a:r>
          </a:p>
          <a:p>
            <a:pPr algn="ctr"/>
            <a:r>
              <a:rPr lang="en-US" sz="1400" dirty="0">
                <a:solidFill>
                  <a:schemeClr val="tx1"/>
                </a:solidFill>
              </a:rPr>
              <a:t>(Spacecraft, Network, Storage)</a:t>
            </a:r>
          </a:p>
        </p:txBody>
      </p:sp>
      <p:cxnSp>
        <p:nvCxnSpPr>
          <p:cNvPr id="10" name="Straight Arrow Connector 9">
            <a:extLst>
              <a:ext uri="{FF2B5EF4-FFF2-40B4-BE49-F238E27FC236}">
                <a16:creationId xmlns:a16="http://schemas.microsoft.com/office/drawing/2014/main" id="{AB6BC1AB-0D2B-CA48-A3BC-7CF7E1F053ED}"/>
              </a:ext>
            </a:extLst>
          </p:cNvPr>
          <p:cNvCxnSpPr>
            <a:cxnSpLocks/>
            <a:stCxn id="3" idx="2"/>
            <a:endCxn id="25" idx="0"/>
          </p:cNvCxnSpPr>
          <p:nvPr/>
        </p:nvCxnSpPr>
        <p:spPr>
          <a:xfrm>
            <a:off x="1956071" y="2321833"/>
            <a:ext cx="1047111" cy="5146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47EF913-007E-0748-AF2F-F9655AC77FE1}"/>
              </a:ext>
            </a:extLst>
          </p:cNvPr>
          <p:cNvCxnSpPr>
            <a:cxnSpLocks/>
            <a:stCxn id="4" idx="3"/>
            <a:endCxn id="9" idx="1"/>
          </p:cNvCxnSpPr>
          <p:nvPr/>
        </p:nvCxnSpPr>
        <p:spPr>
          <a:xfrm>
            <a:off x="4942196" y="4321157"/>
            <a:ext cx="2004264" cy="406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71A9777-4CC3-4A46-982A-6AC60F29B5A4}"/>
              </a:ext>
            </a:extLst>
          </p:cNvPr>
          <p:cNvCxnSpPr>
            <a:cxnSpLocks/>
            <a:stCxn id="9" idx="2"/>
            <a:endCxn id="6" idx="0"/>
          </p:cNvCxnSpPr>
          <p:nvPr/>
        </p:nvCxnSpPr>
        <p:spPr>
          <a:xfrm>
            <a:off x="7744641" y="4748049"/>
            <a:ext cx="1835274" cy="10018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09FC963-338B-E745-ACA0-7515E8C5CBED}"/>
              </a:ext>
            </a:extLst>
          </p:cNvPr>
          <p:cNvSpPr txBox="1"/>
          <p:nvPr/>
        </p:nvSpPr>
        <p:spPr>
          <a:xfrm>
            <a:off x="3432979" y="3388584"/>
            <a:ext cx="1763068" cy="276999"/>
          </a:xfrm>
          <a:prstGeom prst="rect">
            <a:avLst/>
          </a:prstGeom>
          <a:noFill/>
        </p:spPr>
        <p:txBody>
          <a:bodyPr wrap="square" rtlCol="0">
            <a:spAutoFit/>
          </a:bodyPr>
          <a:lstStyle/>
          <a:p>
            <a:r>
              <a:rPr lang="en-US" sz="1200" dirty="0"/>
              <a:t>Carry out one or more …</a:t>
            </a:r>
          </a:p>
        </p:txBody>
      </p:sp>
      <p:sp>
        <p:nvSpPr>
          <p:cNvPr id="20" name="TextBox 19">
            <a:extLst>
              <a:ext uri="{FF2B5EF4-FFF2-40B4-BE49-F238E27FC236}">
                <a16:creationId xmlns:a16="http://schemas.microsoft.com/office/drawing/2014/main" id="{D28594EF-485A-3C45-8DA0-BB16B113609B}"/>
              </a:ext>
            </a:extLst>
          </p:cNvPr>
          <p:cNvSpPr txBox="1"/>
          <p:nvPr/>
        </p:nvSpPr>
        <p:spPr>
          <a:xfrm>
            <a:off x="8179835" y="4735399"/>
            <a:ext cx="1763068" cy="276999"/>
          </a:xfrm>
          <a:prstGeom prst="rect">
            <a:avLst/>
          </a:prstGeom>
          <a:noFill/>
        </p:spPr>
        <p:txBody>
          <a:bodyPr wrap="square" rtlCol="0">
            <a:spAutoFit/>
          </a:bodyPr>
          <a:lstStyle/>
          <a:p>
            <a:r>
              <a:rPr lang="en-US" sz="1200" dirty="0"/>
              <a:t>Exchange data using</a:t>
            </a:r>
          </a:p>
        </p:txBody>
      </p:sp>
      <p:sp>
        <p:nvSpPr>
          <p:cNvPr id="25" name="Rectangle 24">
            <a:extLst>
              <a:ext uri="{FF2B5EF4-FFF2-40B4-BE49-F238E27FC236}">
                <a16:creationId xmlns:a16="http://schemas.microsoft.com/office/drawing/2014/main" id="{2D1C9406-A4DB-8E48-A9D1-FB3A14C12C37}"/>
              </a:ext>
            </a:extLst>
          </p:cNvPr>
          <p:cNvSpPr/>
          <p:nvPr/>
        </p:nvSpPr>
        <p:spPr>
          <a:xfrm>
            <a:off x="2312021" y="2836458"/>
            <a:ext cx="1382321" cy="56888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Actor</a:t>
            </a:r>
          </a:p>
          <a:p>
            <a:pPr algn="ctr"/>
            <a:r>
              <a:rPr lang="en-US" sz="1400" dirty="0">
                <a:solidFill>
                  <a:schemeClr val="tx1"/>
                </a:solidFill>
              </a:rPr>
              <a:t>(Person, System)</a:t>
            </a:r>
          </a:p>
        </p:txBody>
      </p:sp>
      <p:cxnSp>
        <p:nvCxnSpPr>
          <p:cNvPr id="26" name="Straight Arrow Connector 25">
            <a:extLst>
              <a:ext uri="{FF2B5EF4-FFF2-40B4-BE49-F238E27FC236}">
                <a16:creationId xmlns:a16="http://schemas.microsoft.com/office/drawing/2014/main" id="{68AE6B76-CED5-A14F-B7C4-DE335B88E967}"/>
              </a:ext>
            </a:extLst>
          </p:cNvPr>
          <p:cNvCxnSpPr>
            <a:cxnSpLocks/>
            <a:stCxn id="25" idx="2"/>
            <a:endCxn id="4" idx="0"/>
          </p:cNvCxnSpPr>
          <p:nvPr/>
        </p:nvCxnSpPr>
        <p:spPr>
          <a:xfrm>
            <a:off x="3003182" y="3405343"/>
            <a:ext cx="1189753" cy="5295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C737057-1EE6-6142-BEFD-0006CD957570}"/>
              </a:ext>
            </a:extLst>
          </p:cNvPr>
          <p:cNvSpPr txBox="1"/>
          <p:nvPr/>
        </p:nvSpPr>
        <p:spPr>
          <a:xfrm>
            <a:off x="2320568" y="2335820"/>
            <a:ext cx="1763068" cy="276999"/>
          </a:xfrm>
          <a:prstGeom prst="rect">
            <a:avLst/>
          </a:prstGeom>
          <a:noFill/>
        </p:spPr>
        <p:txBody>
          <a:bodyPr wrap="square" rtlCol="0">
            <a:spAutoFit/>
          </a:bodyPr>
          <a:lstStyle/>
          <a:p>
            <a:r>
              <a:rPr lang="en-US" sz="1200" dirty="0"/>
              <a:t>Carried out by …</a:t>
            </a:r>
          </a:p>
        </p:txBody>
      </p:sp>
      <p:grpSp>
        <p:nvGrpSpPr>
          <p:cNvPr id="7" name="Group 6">
            <a:extLst>
              <a:ext uri="{FF2B5EF4-FFF2-40B4-BE49-F238E27FC236}">
                <a16:creationId xmlns:a16="http://schemas.microsoft.com/office/drawing/2014/main" id="{FE1EFD06-A5C7-DF4F-800D-C8997F861A2C}"/>
              </a:ext>
            </a:extLst>
          </p:cNvPr>
          <p:cNvGrpSpPr/>
          <p:nvPr/>
        </p:nvGrpSpPr>
        <p:grpSpPr>
          <a:xfrm>
            <a:off x="3688606" y="1218122"/>
            <a:ext cx="7495180" cy="4844120"/>
            <a:chOff x="3688606" y="1218122"/>
            <a:chExt cx="7495180" cy="4844120"/>
          </a:xfrm>
        </p:grpSpPr>
        <p:grpSp>
          <p:nvGrpSpPr>
            <p:cNvPr id="5" name="Group 4">
              <a:extLst>
                <a:ext uri="{FF2B5EF4-FFF2-40B4-BE49-F238E27FC236}">
                  <a16:creationId xmlns:a16="http://schemas.microsoft.com/office/drawing/2014/main" id="{BF65EDFE-765D-9C4E-928A-6F504DFB8FD5}"/>
                </a:ext>
              </a:extLst>
            </p:cNvPr>
            <p:cNvGrpSpPr/>
            <p:nvPr/>
          </p:nvGrpSpPr>
          <p:grpSpPr>
            <a:xfrm>
              <a:off x="3688606" y="1218122"/>
              <a:ext cx="7495180" cy="4844120"/>
              <a:chOff x="3688606" y="1218122"/>
              <a:chExt cx="7495180" cy="4844120"/>
            </a:xfrm>
          </p:grpSpPr>
          <p:sp>
            <p:nvSpPr>
              <p:cNvPr id="11" name="Rectangle 10">
                <a:extLst>
                  <a:ext uri="{FF2B5EF4-FFF2-40B4-BE49-F238E27FC236}">
                    <a16:creationId xmlns:a16="http://schemas.microsoft.com/office/drawing/2014/main" id="{EE1BFB4D-DB74-7142-9A03-2AF4BD699FCF}"/>
                  </a:ext>
                </a:extLst>
              </p:cNvPr>
              <p:cNvSpPr/>
              <p:nvPr/>
            </p:nvSpPr>
            <p:spPr>
              <a:xfrm>
                <a:off x="3688606" y="5792931"/>
                <a:ext cx="1271392" cy="26931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Monitor</a:t>
                </a:r>
              </a:p>
            </p:txBody>
          </p:sp>
          <p:sp>
            <p:nvSpPr>
              <p:cNvPr id="19" name="TextBox 18">
                <a:extLst>
                  <a:ext uri="{FF2B5EF4-FFF2-40B4-BE49-F238E27FC236}">
                    <a16:creationId xmlns:a16="http://schemas.microsoft.com/office/drawing/2014/main" id="{A7F6A379-125A-F44B-AFD2-D46C824DBE89}"/>
                  </a:ext>
                </a:extLst>
              </p:cNvPr>
              <p:cNvSpPr txBox="1"/>
              <p:nvPr/>
            </p:nvSpPr>
            <p:spPr>
              <a:xfrm>
                <a:off x="5389101" y="3878339"/>
                <a:ext cx="1763068" cy="276999"/>
              </a:xfrm>
              <a:prstGeom prst="rect">
                <a:avLst/>
              </a:prstGeom>
              <a:noFill/>
            </p:spPr>
            <p:txBody>
              <a:bodyPr wrap="square" rtlCol="0">
                <a:spAutoFit/>
              </a:bodyPr>
              <a:lstStyle/>
              <a:p>
                <a:r>
                  <a:rPr lang="en-US" sz="1200" dirty="0"/>
                  <a:t>Uses one or more …</a:t>
                </a:r>
              </a:p>
            </p:txBody>
          </p:sp>
          <p:cxnSp>
            <p:nvCxnSpPr>
              <p:cNvPr id="21" name="Straight Arrow Connector 20">
                <a:extLst>
                  <a:ext uri="{FF2B5EF4-FFF2-40B4-BE49-F238E27FC236}">
                    <a16:creationId xmlns:a16="http://schemas.microsoft.com/office/drawing/2014/main" id="{2E17A431-3E23-FF45-8832-7D86B3FAA9DB}"/>
                  </a:ext>
                </a:extLst>
              </p:cNvPr>
              <p:cNvCxnSpPr>
                <a:cxnSpLocks/>
                <a:stCxn id="11" idx="0"/>
                <a:endCxn id="9" idx="2"/>
              </p:cNvCxnSpPr>
              <p:nvPr/>
            </p:nvCxnSpPr>
            <p:spPr>
              <a:xfrm flipV="1">
                <a:off x="4324302" y="4748049"/>
                <a:ext cx="3420339" cy="1044882"/>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92ABA42-C3B9-A44E-A70C-EC5F2E14A8DD}"/>
                  </a:ext>
                </a:extLst>
              </p:cNvPr>
              <p:cNvCxnSpPr>
                <a:cxnSpLocks/>
                <a:stCxn id="11" idx="3"/>
                <a:endCxn id="6" idx="1"/>
              </p:cNvCxnSpPr>
              <p:nvPr/>
            </p:nvCxnSpPr>
            <p:spPr>
              <a:xfrm flipV="1">
                <a:off x="4959998" y="5884512"/>
                <a:ext cx="3984221" cy="43075"/>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0003E52-300F-9548-AB24-A6C0A830084A}"/>
                  </a:ext>
                </a:extLst>
              </p:cNvPr>
              <p:cNvCxnSpPr>
                <a:cxnSpLocks/>
                <a:stCxn id="11" idx="0"/>
                <a:endCxn id="4" idx="2"/>
              </p:cNvCxnSpPr>
              <p:nvPr/>
            </p:nvCxnSpPr>
            <p:spPr>
              <a:xfrm flipH="1" flipV="1">
                <a:off x="4192935" y="4707419"/>
                <a:ext cx="131367" cy="1085512"/>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1104FA7-2934-DD49-AA8F-4421C0D1E365}"/>
                  </a:ext>
                </a:extLst>
              </p:cNvPr>
              <p:cNvSpPr/>
              <p:nvPr/>
            </p:nvSpPr>
            <p:spPr>
              <a:xfrm>
                <a:off x="6980063" y="1675733"/>
                <a:ext cx="1486978" cy="610268"/>
              </a:xfrm>
              <a:prstGeom prst="rect">
                <a:avLst/>
              </a:prstGeom>
              <a:solidFill>
                <a:srgbClr val="C000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MarsNet</a:t>
                </a:r>
                <a:r>
                  <a:rPr lang="en-US" dirty="0">
                    <a:solidFill>
                      <a:schemeClr val="bg1"/>
                    </a:solidFill>
                  </a:rPr>
                  <a:t> Trust</a:t>
                </a:r>
              </a:p>
              <a:p>
                <a:pPr algn="ctr"/>
                <a:r>
                  <a:rPr lang="en-US" dirty="0">
                    <a:solidFill>
                      <a:schemeClr val="bg1"/>
                    </a:solidFill>
                  </a:rPr>
                  <a:t>Framework</a:t>
                </a:r>
              </a:p>
            </p:txBody>
          </p:sp>
          <p:cxnSp>
            <p:nvCxnSpPr>
              <p:cNvPr id="29" name="Straight Arrow Connector 28">
                <a:extLst>
                  <a:ext uri="{FF2B5EF4-FFF2-40B4-BE49-F238E27FC236}">
                    <a16:creationId xmlns:a16="http://schemas.microsoft.com/office/drawing/2014/main" id="{38119726-EBBF-D947-AE88-8B1BD5BB1C44}"/>
                  </a:ext>
                </a:extLst>
              </p:cNvPr>
              <p:cNvCxnSpPr>
                <a:cxnSpLocks/>
                <a:stCxn id="28" idx="1"/>
                <a:endCxn id="25" idx="3"/>
              </p:cNvCxnSpPr>
              <p:nvPr/>
            </p:nvCxnSpPr>
            <p:spPr>
              <a:xfrm flipH="1">
                <a:off x="3694342" y="1980867"/>
                <a:ext cx="3285721" cy="1140034"/>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002A3BA-0C7D-0C4B-89B0-2CE4BD4C8255}"/>
                  </a:ext>
                </a:extLst>
              </p:cNvPr>
              <p:cNvCxnSpPr>
                <a:cxnSpLocks/>
                <a:stCxn id="28" idx="2"/>
                <a:endCxn id="9" idx="0"/>
              </p:cNvCxnSpPr>
              <p:nvPr/>
            </p:nvCxnSpPr>
            <p:spPr>
              <a:xfrm>
                <a:off x="7723552" y="2286001"/>
                <a:ext cx="21089" cy="1689523"/>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51D65FA-F3D5-F04A-AE6B-FB63213BA5DD}"/>
                  </a:ext>
                </a:extLst>
              </p:cNvPr>
              <p:cNvCxnSpPr>
                <a:cxnSpLocks/>
                <a:stCxn id="28" idx="2"/>
                <a:endCxn id="6" idx="0"/>
              </p:cNvCxnSpPr>
              <p:nvPr/>
            </p:nvCxnSpPr>
            <p:spPr>
              <a:xfrm>
                <a:off x="7723552" y="2286001"/>
                <a:ext cx="1856363" cy="3463855"/>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853C6AD-E8CA-144C-B5B3-E82AC3C52E64}"/>
                  </a:ext>
                </a:extLst>
              </p:cNvPr>
              <p:cNvSpPr txBox="1"/>
              <p:nvPr/>
            </p:nvSpPr>
            <p:spPr>
              <a:xfrm>
                <a:off x="4485263" y="2210228"/>
                <a:ext cx="1763068" cy="276999"/>
              </a:xfrm>
              <a:prstGeom prst="rect">
                <a:avLst/>
              </a:prstGeom>
              <a:noFill/>
            </p:spPr>
            <p:txBody>
              <a:bodyPr wrap="square" rtlCol="0">
                <a:spAutoFit/>
              </a:bodyPr>
              <a:lstStyle/>
              <a:p>
                <a:r>
                  <a:rPr lang="en-US" sz="1200" dirty="0">
                    <a:solidFill>
                      <a:srgbClr val="C00000"/>
                    </a:solidFill>
                  </a:rPr>
                  <a:t>Authenticate Identity</a:t>
                </a:r>
              </a:p>
            </p:txBody>
          </p:sp>
          <p:sp>
            <p:nvSpPr>
              <p:cNvPr id="35" name="TextBox 34">
                <a:extLst>
                  <a:ext uri="{FF2B5EF4-FFF2-40B4-BE49-F238E27FC236}">
                    <a16:creationId xmlns:a16="http://schemas.microsoft.com/office/drawing/2014/main" id="{4F42FC4C-6B0A-E14F-91B6-6CCCB5300CA3}"/>
                  </a:ext>
                </a:extLst>
              </p:cNvPr>
              <p:cNvSpPr txBox="1"/>
              <p:nvPr/>
            </p:nvSpPr>
            <p:spPr>
              <a:xfrm>
                <a:off x="7360563" y="3407356"/>
                <a:ext cx="1271392" cy="461665"/>
              </a:xfrm>
              <a:prstGeom prst="rect">
                <a:avLst/>
              </a:prstGeom>
              <a:noFill/>
            </p:spPr>
            <p:txBody>
              <a:bodyPr wrap="square" rtlCol="0">
                <a:spAutoFit/>
              </a:bodyPr>
              <a:lstStyle/>
              <a:p>
                <a:r>
                  <a:rPr lang="en-US" sz="1200" dirty="0">
                    <a:solidFill>
                      <a:srgbClr val="C00000"/>
                    </a:solidFill>
                  </a:rPr>
                  <a:t>Authorize access to</a:t>
                </a:r>
              </a:p>
            </p:txBody>
          </p:sp>
          <p:sp>
            <p:nvSpPr>
              <p:cNvPr id="36" name="TextBox 35">
                <a:extLst>
                  <a:ext uri="{FF2B5EF4-FFF2-40B4-BE49-F238E27FC236}">
                    <a16:creationId xmlns:a16="http://schemas.microsoft.com/office/drawing/2014/main" id="{8DA128BD-F2EF-7745-82CE-704552ED0D0A}"/>
                  </a:ext>
                </a:extLst>
              </p:cNvPr>
              <p:cNvSpPr txBox="1"/>
              <p:nvPr/>
            </p:nvSpPr>
            <p:spPr>
              <a:xfrm>
                <a:off x="8724034" y="3847013"/>
                <a:ext cx="1315583" cy="461665"/>
              </a:xfrm>
              <a:prstGeom prst="rect">
                <a:avLst/>
              </a:prstGeom>
              <a:noFill/>
            </p:spPr>
            <p:txBody>
              <a:bodyPr wrap="square" rtlCol="0">
                <a:spAutoFit/>
              </a:bodyPr>
              <a:lstStyle/>
              <a:p>
                <a:r>
                  <a:rPr lang="en-US" sz="1200" dirty="0">
                    <a:solidFill>
                      <a:srgbClr val="C00000"/>
                    </a:solidFill>
                  </a:rPr>
                  <a:t>Control access &amp; flows</a:t>
                </a:r>
              </a:p>
            </p:txBody>
          </p:sp>
          <p:sp>
            <p:nvSpPr>
              <p:cNvPr id="37" name="Rectangle 36">
                <a:extLst>
                  <a:ext uri="{FF2B5EF4-FFF2-40B4-BE49-F238E27FC236}">
                    <a16:creationId xmlns:a16="http://schemas.microsoft.com/office/drawing/2014/main" id="{064CDFFA-A3F2-B048-B363-D2BBE38F966C}"/>
                  </a:ext>
                </a:extLst>
              </p:cNvPr>
              <p:cNvSpPr/>
              <p:nvPr/>
            </p:nvSpPr>
            <p:spPr>
              <a:xfrm>
                <a:off x="4721963" y="2514271"/>
                <a:ext cx="848651" cy="269311"/>
              </a:xfrm>
              <a:prstGeom prst="rect">
                <a:avLst/>
              </a:prstGeom>
              <a:solidFill>
                <a:srgbClr val="C0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ICAM</a:t>
                </a:r>
              </a:p>
            </p:txBody>
          </p:sp>
          <p:sp>
            <p:nvSpPr>
              <p:cNvPr id="39" name="Rectangle 38">
                <a:extLst>
                  <a:ext uri="{FF2B5EF4-FFF2-40B4-BE49-F238E27FC236}">
                    <a16:creationId xmlns:a16="http://schemas.microsoft.com/office/drawing/2014/main" id="{6D22212C-BF5F-834E-A729-18B97EA17784}"/>
                  </a:ext>
                </a:extLst>
              </p:cNvPr>
              <p:cNvSpPr/>
              <p:nvPr/>
            </p:nvSpPr>
            <p:spPr>
              <a:xfrm>
                <a:off x="7360564" y="3099771"/>
                <a:ext cx="1271391" cy="269311"/>
              </a:xfrm>
              <a:prstGeom prst="rect">
                <a:avLst/>
              </a:prstGeom>
              <a:solidFill>
                <a:srgbClr val="C0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PDP/PEP</a:t>
                </a:r>
              </a:p>
            </p:txBody>
          </p:sp>
          <p:sp>
            <p:nvSpPr>
              <p:cNvPr id="40" name="Rectangle 39">
                <a:extLst>
                  <a:ext uri="{FF2B5EF4-FFF2-40B4-BE49-F238E27FC236}">
                    <a16:creationId xmlns:a16="http://schemas.microsoft.com/office/drawing/2014/main" id="{D3B031A7-082F-8A4B-8407-02FA7E5AE3EF}"/>
                  </a:ext>
                </a:extLst>
              </p:cNvPr>
              <p:cNvSpPr/>
              <p:nvPr/>
            </p:nvSpPr>
            <p:spPr>
              <a:xfrm>
                <a:off x="7887838" y="5143210"/>
                <a:ext cx="1548880" cy="269311"/>
              </a:xfrm>
              <a:prstGeom prst="rect">
                <a:avLst/>
              </a:prstGeom>
              <a:solidFill>
                <a:srgbClr val="C0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DTN/</a:t>
                </a:r>
                <a:r>
                  <a:rPr lang="en-US" dirty="0" err="1">
                    <a:solidFill>
                      <a:schemeClr val="bg1"/>
                    </a:solidFill>
                  </a:rPr>
                  <a:t>BPSec</a:t>
                </a:r>
                <a:endParaRPr lang="en-US" dirty="0">
                  <a:solidFill>
                    <a:schemeClr val="bg1"/>
                  </a:solidFill>
                </a:endParaRPr>
              </a:p>
            </p:txBody>
          </p:sp>
          <p:sp>
            <p:nvSpPr>
              <p:cNvPr id="41" name="Rectangle 40">
                <a:extLst>
                  <a:ext uri="{FF2B5EF4-FFF2-40B4-BE49-F238E27FC236}">
                    <a16:creationId xmlns:a16="http://schemas.microsoft.com/office/drawing/2014/main" id="{DD720396-2FE5-194B-8C51-C474A2DF2B4C}"/>
                  </a:ext>
                </a:extLst>
              </p:cNvPr>
              <p:cNvSpPr/>
              <p:nvPr/>
            </p:nvSpPr>
            <p:spPr>
              <a:xfrm>
                <a:off x="5719288" y="4174022"/>
                <a:ext cx="710599" cy="269311"/>
              </a:xfrm>
              <a:prstGeom prst="rect">
                <a:avLst/>
              </a:prstGeom>
              <a:solidFill>
                <a:srgbClr val="C0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IAM</a:t>
                </a:r>
              </a:p>
            </p:txBody>
          </p:sp>
          <p:sp>
            <p:nvSpPr>
              <p:cNvPr id="101" name="Rectangle 100">
                <a:extLst>
                  <a:ext uri="{FF2B5EF4-FFF2-40B4-BE49-F238E27FC236}">
                    <a16:creationId xmlns:a16="http://schemas.microsoft.com/office/drawing/2014/main" id="{611A4AE4-AC27-E84D-922B-1B43CE7FDDF8}"/>
                  </a:ext>
                </a:extLst>
              </p:cNvPr>
              <p:cNvSpPr/>
              <p:nvPr/>
            </p:nvSpPr>
            <p:spPr>
              <a:xfrm>
                <a:off x="9647581" y="2648926"/>
                <a:ext cx="1271391" cy="269311"/>
              </a:xfrm>
              <a:prstGeom prst="rect">
                <a:avLst/>
              </a:prstGeom>
              <a:solidFill>
                <a:srgbClr val="C0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ICGA</a:t>
                </a:r>
              </a:p>
            </p:txBody>
          </p:sp>
          <p:cxnSp>
            <p:nvCxnSpPr>
              <p:cNvPr id="102" name="Straight Arrow Connector 101">
                <a:extLst>
                  <a:ext uri="{FF2B5EF4-FFF2-40B4-BE49-F238E27FC236}">
                    <a16:creationId xmlns:a16="http://schemas.microsoft.com/office/drawing/2014/main" id="{63F89CE9-55F6-D444-8202-E944A3D26A1A}"/>
                  </a:ext>
                </a:extLst>
              </p:cNvPr>
              <p:cNvCxnSpPr>
                <a:cxnSpLocks/>
                <a:stCxn id="101" idx="1"/>
                <a:endCxn id="28" idx="3"/>
              </p:cNvCxnSpPr>
              <p:nvPr/>
            </p:nvCxnSpPr>
            <p:spPr>
              <a:xfrm flipH="1" flipV="1">
                <a:off x="8467041" y="1980867"/>
                <a:ext cx="1180540" cy="802715"/>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D6BD135A-BF44-F647-AFD2-1C21CC05667F}"/>
                  </a:ext>
                </a:extLst>
              </p:cNvPr>
              <p:cNvSpPr txBox="1"/>
              <p:nvPr/>
            </p:nvSpPr>
            <p:spPr>
              <a:xfrm>
                <a:off x="9152868" y="2306592"/>
                <a:ext cx="2030918" cy="276999"/>
              </a:xfrm>
              <a:prstGeom prst="rect">
                <a:avLst/>
              </a:prstGeom>
              <a:noFill/>
            </p:spPr>
            <p:txBody>
              <a:bodyPr wrap="square" rtlCol="0">
                <a:spAutoFit/>
              </a:bodyPr>
              <a:lstStyle/>
              <a:p>
                <a:r>
                  <a:rPr lang="en-US" sz="1200" dirty="0">
                    <a:solidFill>
                      <a:srgbClr val="C00000"/>
                    </a:solidFill>
                  </a:rPr>
                  <a:t>Provide Identity Certificate</a:t>
                </a:r>
              </a:p>
            </p:txBody>
          </p:sp>
          <p:sp>
            <p:nvSpPr>
              <p:cNvPr id="111" name="Rectangle 110">
                <a:extLst>
                  <a:ext uri="{FF2B5EF4-FFF2-40B4-BE49-F238E27FC236}">
                    <a16:creationId xmlns:a16="http://schemas.microsoft.com/office/drawing/2014/main" id="{A56DD5AF-D3CB-4F4A-9213-2FB4306786B3}"/>
                  </a:ext>
                </a:extLst>
              </p:cNvPr>
              <p:cNvSpPr/>
              <p:nvPr/>
            </p:nvSpPr>
            <p:spPr>
              <a:xfrm>
                <a:off x="9647581" y="1525289"/>
                <a:ext cx="1271391" cy="269311"/>
              </a:xfrm>
              <a:prstGeom prst="rect">
                <a:avLst/>
              </a:prstGeom>
              <a:solidFill>
                <a:srgbClr val="C0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Policies</a:t>
                </a:r>
              </a:p>
            </p:txBody>
          </p:sp>
          <p:sp>
            <p:nvSpPr>
              <p:cNvPr id="112" name="TextBox 111">
                <a:extLst>
                  <a:ext uri="{FF2B5EF4-FFF2-40B4-BE49-F238E27FC236}">
                    <a16:creationId xmlns:a16="http://schemas.microsoft.com/office/drawing/2014/main" id="{9B77F2E8-660A-4647-ACD7-0CECD4BC7D6F}"/>
                  </a:ext>
                </a:extLst>
              </p:cNvPr>
              <p:cNvSpPr txBox="1"/>
              <p:nvPr/>
            </p:nvSpPr>
            <p:spPr>
              <a:xfrm>
                <a:off x="9152868" y="1218122"/>
                <a:ext cx="2030918" cy="276999"/>
              </a:xfrm>
              <a:prstGeom prst="rect">
                <a:avLst/>
              </a:prstGeom>
              <a:noFill/>
            </p:spPr>
            <p:txBody>
              <a:bodyPr wrap="square" rtlCol="0">
                <a:spAutoFit/>
              </a:bodyPr>
              <a:lstStyle/>
              <a:p>
                <a:r>
                  <a:rPr lang="en-US" sz="1200" dirty="0">
                    <a:solidFill>
                      <a:srgbClr val="C00000"/>
                    </a:solidFill>
                  </a:rPr>
                  <a:t>Provide Agreed policies</a:t>
                </a:r>
              </a:p>
            </p:txBody>
          </p:sp>
        </p:grpSp>
        <p:cxnSp>
          <p:nvCxnSpPr>
            <p:cNvPr id="113" name="Straight Arrow Connector 112">
              <a:extLst>
                <a:ext uri="{FF2B5EF4-FFF2-40B4-BE49-F238E27FC236}">
                  <a16:creationId xmlns:a16="http://schemas.microsoft.com/office/drawing/2014/main" id="{15963151-93A2-094A-8005-1EA73987F485}"/>
                </a:ext>
              </a:extLst>
            </p:cNvPr>
            <p:cNvCxnSpPr>
              <a:cxnSpLocks/>
              <a:stCxn id="111" idx="1"/>
              <a:endCxn id="28" idx="3"/>
            </p:cNvCxnSpPr>
            <p:nvPr/>
          </p:nvCxnSpPr>
          <p:spPr>
            <a:xfrm flipH="1">
              <a:off x="8467041" y="1659945"/>
              <a:ext cx="1180540" cy="320922"/>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7655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678444"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400"/>
              </a:spcBef>
            </a:pPr>
            <a:r>
              <a:rPr lang="en-US" sz="2800" dirty="0"/>
              <a:t>SEA Systems Architecture Working Group</a:t>
            </a:r>
          </a:p>
          <a:p>
            <a:pPr lvl="1" algn="ctr">
              <a:lnSpc>
                <a:spcPct val="90000"/>
              </a:lnSpc>
              <a:spcBef>
                <a:spcPts val="400"/>
              </a:spcBef>
            </a:pPr>
            <a:r>
              <a:rPr lang="en-US" sz="2800" dirty="0"/>
              <a:t>Executive Summary </a:t>
            </a:r>
            <a:endParaRPr lang="en-US" dirty="0"/>
          </a:p>
        </p:txBody>
      </p:sp>
      <p:sp>
        <p:nvSpPr>
          <p:cNvPr id="9" name="AutoShape 2"/>
          <p:cNvSpPr>
            <a:spLocks/>
          </p:cNvSpPr>
          <p:nvPr/>
        </p:nvSpPr>
        <p:spPr bwMode="auto">
          <a:xfrm>
            <a:off x="661693" y="998529"/>
            <a:ext cx="10868614" cy="57333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10000"/>
          </a:bodyPr>
          <a:lstStyle/>
          <a:p>
            <a:pPr>
              <a:lnSpc>
                <a:spcPct val="120000"/>
              </a:lnSpc>
              <a:spcBef>
                <a:spcPts val="0"/>
              </a:spcBef>
            </a:pPr>
            <a:r>
              <a:rPr lang="en-US" sz="1400" b="0" dirty="0"/>
              <a:t>Achievements for this meeting cycle:</a:t>
            </a:r>
            <a:endParaRPr lang="en-US" sz="1400" b="0" i="1" dirty="0"/>
          </a:p>
          <a:p>
            <a:pPr marL="747713" lvl="1" indent="-290513">
              <a:lnSpc>
                <a:spcPct val="120000"/>
              </a:lnSpc>
              <a:spcBef>
                <a:spcPts val="0"/>
              </a:spcBef>
              <a:buClr>
                <a:srgbClr val="000000"/>
              </a:buClr>
              <a:buSzPct val="95000"/>
              <a:buFont typeface="ArialMT" charset="0"/>
              <a:buChar char="•"/>
            </a:pPr>
            <a:r>
              <a:rPr lang="en-US" sz="1400" b="0" dirty="0"/>
              <a:t>Work on RASDS++ and SCCS-ARD revisions is progressing very well.</a:t>
            </a:r>
          </a:p>
          <a:p>
            <a:pPr marL="747713" lvl="1" indent="-290513">
              <a:lnSpc>
                <a:spcPct val="120000"/>
              </a:lnSpc>
              <a:spcBef>
                <a:spcPts val="0"/>
              </a:spcBef>
              <a:buClr>
                <a:srgbClr val="000000"/>
              </a:buClr>
              <a:buSzPct val="95000"/>
              <a:buFont typeface="ArialMT" charset="0"/>
              <a:buChar char="•"/>
            </a:pPr>
            <a:r>
              <a:rPr lang="en-US" sz="1400" b="0" dirty="0"/>
              <a:t>Been holding on-going monthly meetings and special topic discussions as needed</a:t>
            </a:r>
          </a:p>
          <a:p>
            <a:pPr marL="747713" lvl="1" indent="-290513">
              <a:lnSpc>
                <a:spcPct val="120000"/>
              </a:lnSpc>
              <a:spcBef>
                <a:spcPts val="0"/>
              </a:spcBef>
              <a:buClr>
                <a:srgbClr val="000000"/>
              </a:buClr>
              <a:buSzPct val="95000"/>
              <a:buFont typeface="ArialMT" charset="0"/>
              <a:buChar char="•"/>
            </a:pPr>
            <a:endParaRPr lang="en-US" sz="1400" b="0" dirty="0"/>
          </a:p>
          <a:p>
            <a:pPr>
              <a:lnSpc>
                <a:spcPct val="120000"/>
              </a:lnSpc>
              <a:spcBef>
                <a:spcPts val="0"/>
              </a:spcBef>
              <a:buSzPct val="95000"/>
            </a:pPr>
            <a:r>
              <a:rPr lang="en-US" sz="1400" b="0" dirty="0"/>
              <a:t>Working Group Status:</a:t>
            </a:r>
            <a:endParaRPr lang="en-US" sz="14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400" b="0" dirty="0"/>
              <a:t>Refining RASDS++ updates, to include new Physical, Operational, and Service viewpoints, and extensions to Enterprise Viewpoint, for CCSDS and SC14, updating some drawing representations based on SCCS and ASL results, and expanding the annex on MBSE representation styles and ontology representations of the viewpoint specifications.  </a:t>
            </a:r>
          </a:p>
          <a:p>
            <a:pPr marL="747713" lvl="1" indent="-290513">
              <a:lnSpc>
                <a:spcPct val="120000"/>
              </a:lnSpc>
              <a:spcBef>
                <a:spcPts val="0"/>
              </a:spcBef>
              <a:buClr>
                <a:srgbClr val="000000"/>
              </a:buClr>
              <a:buSzPct val="95000"/>
              <a:buFont typeface="ArialMT" charset="0"/>
              <a:buChar char="•"/>
            </a:pPr>
            <a:r>
              <a:rPr lang="en-US" sz="1400" b="0" dirty="0"/>
              <a:t>Agreement on joint CCSDS &amp; TC20/SC14 approach, including new/expanded viewpoints, contents, </a:t>
            </a:r>
            <a:r>
              <a:rPr lang="en-US" sz="1400" b="0" strike="sngStrike" dirty="0"/>
              <a:t>and shared Glossary approach</a:t>
            </a:r>
            <a:r>
              <a:rPr lang="en-US" sz="1400" b="0" dirty="0"/>
              <a:t>.</a:t>
            </a:r>
          </a:p>
          <a:p>
            <a:pPr marL="747713" lvl="1" indent="-290513">
              <a:lnSpc>
                <a:spcPct val="120000"/>
              </a:lnSpc>
              <a:spcBef>
                <a:spcPts val="0"/>
              </a:spcBef>
              <a:buClr>
                <a:srgbClr val="000000"/>
              </a:buClr>
              <a:buSzPct val="95000"/>
              <a:buFont typeface="ArialMT" charset="0"/>
              <a:buChar char="•"/>
            </a:pPr>
            <a:r>
              <a:rPr lang="en-US" sz="1400" b="0" dirty="0"/>
              <a:t>Refining SCCS-ARD updates, primarily to include newly defined standards, such as USLP, optical, DTN, Service Management, and CSTS services, but </a:t>
            </a:r>
            <a:r>
              <a:rPr lang="en-US" sz="1400" b="0" u="sng" dirty="0"/>
              <a:t>also to clarify and streamline relationships among viewpoints</a:t>
            </a:r>
            <a:r>
              <a:rPr lang="en-US" sz="1400" b="0" dirty="0"/>
              <a:t>.</a:t>
            </a:r>
          </a:p>
          <a:p>
            <a:pPr marL="747713" lvl="1" indent="-290513">
              <a:lnSpc>
                <a:spcPct val="120000"/>
              </a:lnSpc>
              <a:spcBef>
                <a:spcPts val="0"/>
              </a:spcBef>
              <a:buClr>
                <a:srgbClr val="000000"/>
              </a:buClr>
              <a:buSzPct val="95000"/>
              <a:buFont typeface="ArialMT" charset="0"/>
              <a:buChar char="•"/>
            </a:pPr>
            <a:endParaRPr lang="en-US" sz="1400" b="0" dirty="0"/>
          </a:p>
          <a:p>
            <a:pPr>
              <a:lnSpc>
                <a:spcPct val="120000"/>
              </a:lnSpc>
              <a:spcBef>
                <a:spcPts val="0"/>
              </a:spcBef>
              <a:buClr>
                <a:srgbClr val="000000"/>
              </a:buClr>
              <a:buSzPct val="95000"/>
            </a:pPr>
            <a:r>
              <a:rPr lang="en-US" sz="1400" b="0" dirty="0"/>
              <a:t>Interaction with other WGs</a:t>
            </a:r>
          </a:p>
          <a:p>
            <a:pPr marL="747713" lvl="1" indent="-290513">
              <a:lnSpc>
                <a:spcPct val="120000"/>
              </a:lnSpc>
              <a:spcBef>
                <a:spcPts val="0"/>
              </a:spcBef>
              <a:buClr>
                <a:srgbClr val="000000"/>
              </a:buClr>
              <a:buSzPct val="95000"/>
              <a:buFont typeface="ArialMT" charset="0"/>
              <a:buChar char="•"/>
            </a:pPr>
            <a:r>
              <a:rPr lang="en-US" sz="1400" b="0" dirty="0"/>
              <a:t>Joint meetings with ISO TC20/SC14 members related to RASDS++ </a:t>
            </a:r>
            <a:r>
              <a:rPr lang="en-US" sz="1400" b="0" strike="sngStrike" dirty="0"/>
              <a:t>and SANA Terminology updates</a:t>
            </a:r>
          </a:p>
          <a:p>
            <a:pPr marL="747713" lvl="1" indent="-290513">
              <a:lnSpc>
                <a:spcPct val="120000"/>
              </a:lnSpc>
              <a:spcBef>
                <a:spcPts val="0"/>
              </a:spcBef>
              <a:buClr>
                <a:srgbClr val="000000"/>
              </a:buClr>
              <a:buSzPct val="95000"/>
              <a:buFont typeface="ArialMT" charset="0"/>
              <a:buChar char="•"/>
            </a:pPr>
            <a:r>
              <a:rPr lang="en-US" sz="1400" b="0" dirty="0"/>
              <a:t>A separate cross Area coordination meeting on ABA sections is planned for the week after these meetings.</a:t>
            </a:r>
          </a:p>
          <a:p>
            <a:pPr marL="747713" lvl="1" indent="-290513">
              <a:lnSpc>
                <a:spcPct val="120000"/>
              </a:lnSpc>
              <a:spcBef>
                <a:spcPts val="0"/>
              </a:spcBef>
              <a:buClr>
                <a:srgbClr val="000000"/>
              </a:buClr>
              <a:buSzPct val="95000"/>
              <a:buFont typeface="ArialMT" charset="0"/>
              <a:buChar char="•"/>
            </a:pPr>
            <a:r>
              <a:rPr lang="en-US" sz="1400" b="0" dirty="0"/>
              <a:t>SEA needs to reconfirm the Reference Architecture for Space Information Management, as requested by DAI WG; still to be considered as new work item.</a:t>
            </a:r>
          </a:p>
          <a:p>
            <a:pPr>
              <a:lnSpc>
                <a:spcPct val="120000"/>
              </a:lnSpc>
              <a:spcBef>
                <a:spcPts val="0"/>
              </a:spcBef>
              <a:buClr>
                <a:srgbClr val="000000"/>
              </a:buClr>
              <a:buSzPct val="95000"/>
            </a:pPr>
            <a:endParaRPr lang="en-US" sz="1400" b="0" dirty="0"/>
          </a:p>
          <a:p>
            <a:pPr>
              <a:lnSpc>
                <a:spcPct val="120000"/>
              </a:lnSpc>
              <a:spcBef>
                <a:spcPts val="0"/>
              </a:spcBef>
              <a:buClr>
                <a:srgbClr val="000000"/>
              </a:buClr>
              <a:buSzPct val="95000"/>
            </a:pPr>
            <a:r>
              <a:rPr lang="en-US" sz="1400" b="0" dirty="0"/>
              <a:t>Problems and Issues:</a:t>
            </a:r>
          </a:p>
          <a:p>
            <a:pPr marL="747713" lvl="1" indent="-290513">
              <a:lnSpc>
                <a:spcPct val="120000"/>
              </a:lnSpc>
              <a:spcBef>
                <a:spcPts val="0"/>
              </a:spcBef>
              <a:buClr>
                <a:srgbClr val="000000"/>
              </a:buClr>
              <a:buSzPct val="95000"/>
              <a:buFont typeface="ArialMT" charset="0"/>
              <a:buChar char="•"/>
            </a:pPr>
            <a:r>
              <a:rPr lang="en-US" sz="1400" b="0" dirty="0"/>
              <a:t>Resources are constrained (as always), and virtual meetings have had an impact as well, but excellent progress was made. </a:t>
            </a:r>
          </a:p>
          <a:p>
            <a:pPr marL="747713" lvl="1" indent="-290513">
              <a:lnSpc>
                <a:spcPct val="120000"/>
              </a:lnSpc>
              <a:spcBef>
                <a:spcPts val="0"/>
              </a:spcBef>
              <a:buClr>
                <a:srgbClr val="000000"/>
              </a:buClr>
              <a:buSzPct val="95000"/>
              <a:buFont typeface="ArialMT" charset="0"/>
              <a:buChar char="•"/>
            </a:pPr>
            <a:r>
              <a:rPr lang="en-US" sz="1400" b="0" dirty="0"/>
              <a:t>Attempted to schedule our three meetings within the weeks of other WGs, was generally effective, but many other WG also shifted their schedules.  This is a general challenge for cross WG meetings.</a:t>
            </a:r>
          </a:p>
          <a:p>
            <a:pPr marL="747713" lvl="1" indent="-290513">
              <a:lnSpc>
                <a:spcPct val="120000"/>
              </a:lnSpc>
              <a:spcBef>
                <a:spcPts val="0"/>
              </a:spcBef>
              <a:buClr>
                <a:srgbClr val="000000"/>
              </a:buClr>
              <a:buSzPct val="95000"/>
              <a:buFont typeface="ArialMT" charset="0"/>
              <a:buChar char="•"/>
            </a:pPr>
            <a:r>
              <a:rPr lang="en-US" sz="1400" b="0" dirty="0"/>
              <a:t>The SCCS-ARD update will contain as complete an architecture as is practical, based on current published and in work materials.  </a:t>
            </a:r>
            <a:r>
              <a:rPr lang="en-US" sz="1400" i="1" dirty="0"/>
              <a:t>We still request input from all SLS, SIS, CSS, and SEA WGs to identify [Future], [Prospective], and [Not to be standardized] documents for inclusion.</a:t>
            </a:r>
          </a:p>
        </p:txBody>
      </p:sp>
    </p:spTree>
    <p:extLst>
      <p:ext uri="{BB962C8B-B14F-4D97-AF65-F5344CB8AC3E}">
        <p14:creationId xmlns:p14="http://schemas.microsoft.com/office/powerpoint/2010/main" val="1421692649"/>
      </p:ext>
    </p:extLst>
  </p:cSld>
  <p:clrMapOvr>
    <a:masterClrMapping/>
  </p:clrMapOvr>
  <p:transition spd="slow"/>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E1DF3F71C7494BBEAD0FAFE1D2625F" ma:contentTypeVersion="0" ma:contentTypeDescription="Create a new document." ma:contentTypeScope="" ma:versionID="2ee15c208980d92d158651cf7e877f1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F14BD0-ED18-40F8-BACF-92E33194557B}">
  <ds:schemaRefs>
    <ds:schemaRef ds:uri="http://schemas.microsoft.com/office/infopath/2007/PartnerControls"/>
    <ds:schemaRef ds:uri="http://schemas.microsoft.com/office/2006/documentManagement/types"/>
    <ds:schemaRef ds:uri="http://purl.org/dc/dcmitype/"/>
    <ds:schemaRef ds:uri="http://purl.org/dc/terms/"/>
    <ds:schemaRef ds:uri="http://www.w3.org/XML/1998/namespace"/>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C1FB2B8-ABB7-415C-8DE9-F9297D444E8D}">
  <ds:schemaRefs>
    <ds:schemaRef ds:uri="http://schemas.microsoft.com/sharepoint/v3/contenttype/forms"/>
  </ds:schemaRefs>
</ds:datastoreItem>
</file>

<file path=customXml/itemProps3.xml><?xml version="1.0" encoding="utf-8"?>
<ds:datastoreItem xmlns:ds="http://schemas.openxmlformats.org/officeDocument/2006/customXml" ds:itemID="{095D1A75-7865-403F-A0D1-03B2E52DAB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66060</TotalTime>
  <Pages>51</Pages>
  <Words>5265</Words>
  <Application>Microsoft Macintosh PowerPoint</Application>
  <PresentationFormat>Widescreen</PresentationFormat>
  <Paragraphs>739</Paragraphs>
  <Slides>33</Slides>
  <Notes>14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2" baseType="lpstr">
      <vt:lpstr>Arial</vt:lpstr>
      <vt:lpstr>ArialMT</vt:lpstr>
      <vt:lpstr>Calibri</vt:lpstr>
      <vt:lpstr>Courier New</vt:lpstr>
      <vt:lpstr>Helvetica</vt:lpstr>
      <vt:lpstr>Times New Roman</vt:lpstr>
      <vt:lpstr>TMOD Presentations</vt:lpstr>
      <vt:lpstr>1_TMOD Presentations</vt:lpstr>
      <vt:lpstr>Bitmap Image</vt:lpstr>
      <vt:lpstr>PowerPoint Presentation</vt:lpstr>
      <vt:lpstr>PowerPoint Presentation</vt:lpstr>
      <vt:lpstr>SE Area Report  B. Meeting Demographics (estimates)</vt:lpstr>
      <vt:lpstr>PowerPoint Presentation</vt:lpstr>
      <vt:lpstr>PowerPoint Presentation</vt:lpstr>
      <vt:lpstr>Security WG Additional Comments</vt:lpstr>
      <vt:lpstr>Cross-agency IGCA Considerations</vt:lpstr>
      <vt:lpstr>DRAFT  - Granular authentication and access control for Actors, Assets, and Dataflows</vt:lpstr>
      <vt:lpstr>PowerPoint Presentation</vt:lpstr>
      <vt:lpstr>PowerPoint Presentation</vt:lpstr>
      <vt:lpstr>SAWG Reference Architecture Plan</vt:lpstr>
      <vt:lpstr>Revised RASDS++ (DRAFT) Top Level Object Ontology </vt:lpstr>
      <vt:lpstr>PowerPoint Presentation</vt:lpstr>
      <vt:lpstr>Meta-models: relationships between UML, ISO 42010, RASDS meta-models, and user models</vt:lpstr>
      <vt:lpstr>PowerPoint Presentation</vt:lpstr>
      <vt:lpstr>SEA Delta-DOR Executive Summary</vt:lpstr>
      <vt:lpstr>Delta-DOR Executive Summary [II]</vt:lpstr>
      <vt:lpstr>PowerPoint Presentation</vt:lpstr>
      <vt:lpstr>Delta-DOR Architecture New features </vt:lpstr>
      <vt:lpstr>PowerPoint Presentation</vt:lpstr>
      <vt:lpstr>Time Management WG Additional Comments</vt:lpstr>
      <vt:lpstr>Time Management Green Book Figure 5-1 Time Correlation</vt:lpstr>
      <vt:lpstr>PowerPoint Presentation</vt:lpstr>
      <vt:lpstr>SANA Authorization framework</vt:lpstr>
      <vt:lpstr>SCID management interface</vt:lpstr>
      <vt:lpstr>SANA Upcoming Work</vt:lpstr>
      <vt:lpstr>PowerPoint Presentation</vt:lpstr>
      <vt:lpstr>BACKUP</vt:lpstr>
      <vt:lpstr>Reminder: RESOLUTIONS</vt:lpstr>
      <vt:lpstr>Terminology, Ontology, Reference Architecture Definitions</vt:lpstr>
      <vt:lpstr>CCSDS Implementation - IGCA</vt:lpstr>
      <vt:lpstr>Other Related Activities</vt:lpstr>
      <vt:lpstr>Harmonizing the Terminology is a lot of work, right?</vt:lpstr>
    </vt:vector>
  </TitlesOfParts>
  <Company>NASA Headquarters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CESG-Report-to-CMC-June2008</dc:title>
  <dc:creator>Adrian J. Hooke;Hamkins, Jon (3320)</dc:creator>
  <cp:lastModifiedBy>Peter Shames</cp:lastModifiedBy>
  <cp:revision>2024</cp:revision>
  <cp:lastPrinted>2016-08-30T07:45:22Z</cp:lastPrinted>
  <dcterms:created xsi:type="dcterms:W3CDTF">1998-05-20T16:00:08Z</dcterms:created>
  <dcterms:modified xsi:type="dcterms:W3CDTF">2021-11-15T20:41:36Z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0x010100B3E1DF3F71C7494BBEAD0FAFE1D2625F</vt:lpwstr>
  </property>
</Properties>
</file>