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23"/>
  </p:notesMasterIdLst>
  <p:handoutMasterIdLst>
    <p:handoutMasterId r:id="rId24"/>
  </p:handoutMasterIdLst>
  <p:sldIdLst>
    <p:sldId id="2787" r:id="rId6"/>
    <p:sldId id="2863" r:id="rId7"/>
    <p:sldId id="2788" r:id="rId8"/>
    <p:sldId id="2806" r:id="rId9"/>
    <p:sldId id="2860" r:id="rId10"/>
    <p:sldId id="2827" r:id="rId11"/>
    <p:sldId id="2821" r:id="rId12"/>
    <p:sldId id="2828" r:id="rId13"/>
    <p:sldId id="2867" r:id="rId14"/>
    <p:sldId id="2864" r:id="rId15"/>
    <p:sldId id="2799" r:id="rId16"/>
    <p:sldId id="2865" r:id="rId17"/>
    <p:sldId id="2866" r:id="rId18"/>
    <p:sldId id="2797" r:id="rId19"/>
    <p:sldId id="2830" r:id="rId20"/>
    <p:sldId id="2839" r:id="rId21"/>
    <p:sldId id="2841" r:id="rId22"/>
  </p:sldIdLst>
  <p:sldSz cx="12192000" cy="6858000"/>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D60093"/>
    <a:srgbClr val="005394"/>
    <a:srgbClr val="D70093"/>
    <a:srgbClr val="EAEEFF"/>
    <a:srgbClr val="000099"/>
    <a:srgbClr val="FF9900"/>
    <a:srgbClr val="FF0066"/>
    <a:srgbClr val="0033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60" autoAdjust="0"/>
    <p:restoredTop sz="93692" autoAdjust="0"/>
  </p:normalViewPr>
  <p:slideViewPr>
    <p:cSldViewPr>
      <p:cViewPr varScale="1">
        <p:scale>
          <a:sx n="123" d="100"/>
          <a:sy n="123" d="100"/>
        </p:scale>
        <p:origin x="208" y="224"/>
      </p:cViewPr>
      <p:guideLst>
        <p:guide orient="horz" pos="792"/>
        <p:guide pos="3840"/>
      </p:guideLst>
    </p:cSldViewPr>
  </p:slideViewPr>
  <p:outlineViewPr>
    <p:cViewPr>
      <p:scale>
        <a:sx n="33" d="100"/>
        <a:sy n="33" d="100"/>
      </p:scale>
      <p:origin x="0" y="-1876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06363" y="752475"/>
            <a:ext cx="6594475"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06363" y="752475"/>
            <a:ext cx="6594475" cy="3709988"/>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13</a:t>
            </a:fld>
            <a:endParaRPr lang="en-US"/>
          </a:p>
        </p:txBody>
      </p:sp>
    </p:spTree>
    <p:extLst>
      <p:ext uri="{BB962C8B-B14F-4D97-AF65-F5344CB8AC3E}">
        <p14:creationId xmlns:p14="http://schemas.microsoft.com/office/powerpoint/2010/main" val="1232738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14</a:t>
            </a:fld>
            <a:endParaRPr lang="en-US"/>
          </a:p>
        </p:txBody>
      </p:sp>
    </p:spTree>
    <p:extLst>
      <p:ext uri="{BB962C8B-B14F-4D97-AF65-F5344CB8AC3E}">
        <p14:creationId xmlns:p14="http://schemas.microsoft.com/office/powerpoint/2010/main" val="3620104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15</a:t>
            </a:fld>
            <a:endParaRPr lang="en-US"/>
          </a:p>
        </p:txBody>
      </p:sp>
    </p:spTree>
    <p:extLst>
      <p:ext uri="{BB962C8B-B14F-4D97-AF65-F5344CB8AC3E}">
        <p14:creationId xmlns:p14="http://schemas.microsoft.com/office/powerpoint/2010/main" val="869882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16</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16</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16</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223838" y="808038"/>
            <a:ext cx="7186613"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614313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17</a:t>
            </a:fld>
            <a:endParaRPr lang="en-US"/>
          </a:p>
        </p:txBody>
      </p:sp>
    </p:spTree>
    <p:extLst>
      <p:ext uri="{BB962C8B-B14F-4D97-AF65-F5344CB8AC3E}">
        <p14:creationId xmlns:p14="http://schemas.microsoft.com/office/powerpoint/2010/main" val="81648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274667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1586811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1965813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1485295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8</a:t>
            </a:fld>
            <a:endParaRPr lang="en-US"/>
          </a:p>
        </p:txBody>
      </p:sp>
    </p:spTree>
    <p:extLst>
      <p:ext uri="{BB962C8B-B14F-4D97-AF65-F5344CB8AC3E}">
        <p14:creationId xmlns:p14="http://schemas.microsoft.com/office/powerpoint/2010/main" val="236127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10</a:t>
            </a:fld>
            <a:endParaRPr lang="en-US"/>
          </a:p>
        </p:txBody>
      </p:sp>
    </p:spTree>
    <p:extLst>
      <p:ext uri="{BB962C8B-B14F-4D97-AF65-F5344CB8AC3E}">
        <p14:creationId xmlns:p14="http://schemas.microsoft.com/office/powerpoint/2010/main" val="262109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11</a:t>
            </a:fld>
            <a:endParaRPr lang="en-US"/>
          </a:p>
        </p:txBody>
      </p:sp>
    </p:spTree>
    <p:extLst>
      <p:ext uri="{BB962C8B-B14F-4D97-AF65-F5344CB8AC3E}">
        <p14:creationId xmlns:p14="http://schemas.microsoft.com/office/powerpoint/2010/main" val="1274320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12</a:t>
            </a:fld>
            <a:endParaRPr lang="en-US"/>
          </a:p>
        </p:txBody>
      </p:sp>
    </p:spTree>
    <p:extLst>
      <p:ext uri="{BB962C8B-B14F-4D97-AF65-F5344CB8AC3E}">
        <p14:creationId xmlns:p14="http://schemas.microsoft.com/office/powerpoint/2010/main" val="306254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325766" y="202981"/>
            <a:ext cx="2032148" cy="6705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3228428" y="6194160"/>
            <a:ext cx="5553873" cy="54875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1003"/>
          <p:cNvSpPr>
            <a:spLocks noChangeArrowheads="1"/>
          </p:cNvSpPr>
          <p:nvPr userDrawn="1"/>
        </p:nvSpPr>
        <p:spPr bwMode="auto">
          <a:xfrm>
            <a:off x="10499773" y="6578210"/>
            <a:ext cx="11435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chemeClr val="tx1"/>
                </a:solidFill>
              </a:rPr>
              <a:t>28 Oct 2019 - </a:t>
            </a:r>
            <a:fld id="{A695BC2C-BEAC-4E31-AADE-93F4F0C57784}" type="slidenum">
              <a:rPr lang="en-US" sz="1000" smtClean="0">
                <a:solidFill>
                  <a:schemeClr val="tx1"/>
                </a:solidFill>
              </a:rPr>
              <a:pPr defTabSz="820738" eaLnBrk="0" hangingPunct="0">
                <a:defRPr/>
              </a:pPr>
              <a:t>‹#›</a:t>
            </a:fld>
            <a:endParaRPr lang="en-US" sz="1000" dirty="0">
              <a:solidFill>
                <a:schemeClr val="tx1"/>
              </a:solidFill>
            </a:endParaRPr>
          </a:p>
        </p:txBody>
      </p:sp>
      <p:sp>
        <p:nvSpPr>
          <p:cNvPr id="7" name="Rectangle 1003"/>
          <p:cNvSpPr>
            <a:spLocks noChangeArrowheads="1"/>
          </p:cNvSpPr>
          <p:nvPr userDrawn="1"/>
        </p:nvSpPr>
        <p:spPr bwMode="auto">
          <a:xfrm>
            <a:off x="4867041" y="6578210"/>
            <a:ext cx="1196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aseline="0" dirty="0">
                <a:solidFill>
                  <a:schemeClr val="tx1"/>
                </a:solidFill>
              </a:rPr>
              <a:t>SEA Area Report</a:t>
            </a:r>
            <a:endParaRPr lang="en-US" sz="1000" dirty="0">
              <a:solidFill>
                <a:schemeClr val="tx1"/>
              </a:solidFill>
            </a:endParaRPr>
          </a:p>
        </p:txBody>
      </p:sp>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sanaregistry.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public.ccsds.org/Pubs/350x6g1.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anaregistry.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2740" y="2584090"/>
            <a:ext cx="5991180" cy="3046988"/>
          </a:xfrm>
          <a:prstGeom prst="rect">
            <a:avLst/>
          </a:prstGeom>
          <a:noFill/>
        </p:spPr>
        <p:txBody>
          <a:bodyPr wrap="square" rtlCol="0">
            <a:spAutoFit/>
          </a:bodyPr>
          <a:lstStyle/>
          <a:p>
            <a:r>
              <a:rPr lang="en-US" sz="2800" dirty="0"/>
              <a:t>Systems Engineering Area (SEA)</a:t>
            </a:r>
          </a:p>
          <a:p>
            <a:r>
              <a:rPr lang="en-US" sz="2800" dirty="0"/>
              <a:t>Area Report</a:t>
            </a:r>
          </a:p>
          <a:p>
            <a:endParaRPr lang="en-US" sz="2800" dirty="0"/>
          </a:p>
          <a:p>
            <a:endParaRPr lang="en-US" sz="2800" dirty="0"/>
          </a:p>
          <a:p>
            <a:r>
              <a:rPr lang="en-US" b="0" dirty="0"/>
              <a:t>Peter Shames (Area Director)</a:t>
            </a:r>
          </a:p>
          <a:p>
            <a:r>
              <a:rPr lang="en-US" b="0" dirty="0"/>
              <a:t>Hiroshi Takeuchi (Deputy Area Director)</a:t>
            </a:r>
          </a:p>
          <a:p>
            <a:endParaRPr lang="en-US" b="0" dirty="0"/>
          </a:p>
          <a:p>
            <a:endParaRPr lang="en-US" b="0" dirty="0"/>
          </a:p>
          <a:p>
            <a:r>
              <a:rPr lang="en-US" dirty="0"/>
              <a:t>October 2019 – CMC Meeting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909855" y="779056"/>
            <a:ext cx="8218670"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lnSpcReduction="10000"/>
          </a:bodyPr>
          <a:lstStyle/>
          <a:p>
            <a:pPr>
              <a:lnSpc>
                <a:spcPct val="120000"/>
              </a:lnSpc>
              <a:spcBef>
                <a:spcPts val="0"/>
              </a:spcBef>
            </a:pPr>
            <a:r>
              <a:rPr lang="en-US" sz="2000" b="0" dirty="0"/>
              <a:t>Achievements for this meeting cycle:</a:t>
            </a:r>
            <a:endParaRPr lang="en-US" sz="2000" b="0" dirty="0">
              <a:latin typeface="Arial" pitchFamily="34" charset="0"/>
              <a:cs typeface="Arial" pitchFamily="34" charset="0"/>
              <a:sym typeface="Arial" pitchFamily="34" charset="0"/>
            </a:endParaRPr>
          </a:p>
          <a:p>
            <a:pPr marL="800100" lvl="1" indent="-342900">
              <a:lnSpc>
                <a:spcPct val="120000"/>
              </a:lnSpc>
              <a:spcBef>
                <a:spcPts val="0"/>
              </a:spcBef>
              <a:buFont typeface="Arial" panose="020B0604020202020204" pitchFamily="34" charset="0"/>
              <a:buChar char="•"/>
            </a:pPr>
            <a:r>
              <a:rPr lang="en-US" sz="2000" b="0" dirty="0">
                <a:latin typeface="Arial" pitchFamily="34" charset="0"/>
                <a:cs typeface="Arial" pitchFamily="34" charset="0"/>
                <a:sym typeface="Arial" pitchFamily="34" charset="0"/>
              </a:rPr>
              <a:t>Presented proposed recommendation 2.5.7B on new, higher resolution, PN DOR signals to </a:t>
            </a:r>
            <a:r>
              <a:rPr lang="en-US" sz="2000" b="0" dirty="0" err="1">
                <a:latin typeface="Arial" pitchFamily="34" charset="0"/>
                <a:cs typeface="Arial" pitchFamily="34" charset="0"/>
                <a:sym typeface="Arial" pitchFamily="34" charset="0"/>
              </a:rPr>
              <a:t>RF&amp;Mod</a:t>
            </a:r>
            <a:r>
              <a:rPr lang="en-US" sz="2000" b="0" dirty="0">
                <a:latin typeface="Arial" pitchFamily="34" charset="0"/>
                <a:cs typeface="Arial" pitchFamily="34" charset="0"/>
                <a:sym typeface="Arial" pitchFamily="34" charset="0"/>
              </a:rPr>
              <a:t> WG</a:t>
            </a:r>
          </a:p>
          <a:p>
            <a:pPr marL="1257300" lvl="2" indent="-342900">
              <a:lnSpc>
                <a:spcPct val="120000"/>
              </a:lnSpc>
              <a:spcBef>
                <a:spcPts val="0"/>
              </a:spcBef>
              <a:buFont typeface="Arial" panose="020B0604020202020204" pitchFamily="34" charset="0"/>
              <a:buChar char="•"/>
            </a:pPr>
            <a:r>
              <a:rPr lang="en-US" sz="2000" b="0" dirty="0">
                <a:latin typeface="Arial" pitchFamily="34" charset="0"/>
                <a:cs typeface="Arial" pitchFamily="34" charset="0"/>
                <a:sym typeface="Arial" pitchFamily="34" charset="0"/>
              </a:rPr>
              <a:t>Expect to go for Red Book in Spring, with this addition to 401.0-B</a:t>
            </a:r>
          </a:p>
          <a:p>
            <a:pPr marL="1257300" lvl="2" indent="-342900">
              <a:lnSpc>
                <a:spcPct val="120000"/>
              </a:lnSpc>
              <a:spcBef>
                <a:spcPts val="0"/>
              </a:spcBef>
              <a:buFont typeface="Arial" panose="020B0604020202020204" pitchFamily="34" charset="0"/>
              <a:buChar char="•"/>
            </a:pPr>
            <a:r>
              <a:rPr lang="en-US" sz="2000" b="0" dirty="0">
                <a:latin typeface="Arial" pitchFamily="34" charset="0"/>
                <a:cs typeface="Arial" pitchFamily="34" charset="0"/>
                <a:sym typeface="Arial" pitchFamily="34" charset="0"/>
              </a:rPr>
              <a:t>NASA and ESA to Prototype new signal structures</a:t>
            </a:r>
          </a:p>
          <a:p>
            <a:pPr marL="800100" lvl="1" indent="-342900">
              <a:lnSpc>
                <a:spcPct val="120000"/>
              </a:lnSpc>
              <a:spcBef>
                <a:spcPts val="0"/>
              </a:spcBef>
              <a:buFont typeface="Arial" panose="020B0604020202020204" pitchFamily="34" charset="0"/>
              <a:buChar char="•"/>
            </a:pPr>
            <a:r>
              <a:rPr lang="en-US" sz="2000" b="0" dirty="0">
                <a:latin typeface="Arial" pitchFamily="34" charset="0"/>
                <a:cs typeface="Arial" pitchFamily="34" charset="0"/>
              </a:rPr>
              <a:t>Reviewed results from interoperability test with </a:t>
            </a:r>
            <a:r>
              <a:rPr lang="en-US" sz="2000" b="0" dirty="0" err="1">
                <a:latin typeface="Arial" pitchFamily="34" charset="0"/>
                <a:cs typeface="Arial" pitchFamily="34" charset="0"/>
              </a:rPr>
              <a:t>BepiColombo</a:t>
            </a:r>
            <a:r>
              <a:rPr lang="en-US" sz="2000" b="0" dirty="0">
                <a:latin typeface="Arial" pitchFamily="34" charset="0"/>
                <a:cs typeface="Arial" pitchFamily="34" charset="0"/>
              </a:rPr>
              <a:t> DDOR passes using existing D-DOR signals and two new Open Loop Receivers: NASA OLR and ESA TTCP.</a:t>
            </a:r>
          </a:p>
          <a:p>
            <a:pPr marL="800100" lvl="1" indent="-342900">
              <a:lnSpc>
                <a:spcPct val="120000"/>
              </a:lnSpc>
              <a:spcBef>
                <a:spcPts val="0"/>
              </a:spcBef>
              <a:buFont typeface="Arial" panose="020B0604020202020204" pitchFamily="34" charset="0"/>
              <a:buChar char="•"/>
            </a:pPr>
            <a:r>
              <a:rPr lang="en-US" sz="2000" b="0" dirty="0"/>
              <a:t>Test results have suggested needed clarifications to DDOR conventions defined in Procedures MB and possibly to parameter definitions in RDEF BB</a:t>
            </a:r>
          </a:p>
          <a:p>
            <a:pPr marL="803275" lvl="1" indent="-217488">
              <a:lnSpc>
                <a:spcPct val="120000"/>
              </a:lnSpc>
              <a:spcBef>
                <a:spcPts val="0"/>
              </a:spcBef>
              <a:buClr>
                <a:srgbClr val="000000"/>
              </a:buClr>
              <a:buSzPct val="95000"/>
              <a:buFont typeface="Arial" panose="020B0604020202020204" pitchFamily="34" charset="0"/>
              <a:buChar char="•"/>
            </a:pPr>
            <a:r>
              <a:rPr lang="en-US" sz="2000" b="0" dirty="0"/>
              <a:t>Tentative agreement to begin building database of quasar flux using astronomy data for mixed-baseline DDOR measurements </a:t>
            </a:r>
          </a:p>
          <a:p>
            <a:pPr marL="803275" lvl="1" indent="-217488">
              <a:lnSpc>
                <a:spcPct val="120000"/>
              </a:lnSpc>
              <a:spcBef>
                <a:spcPts val="0"/>
              </a:spcBef>
              <a:buClr>
                <a:srgbClr val="000000"/>
              </a:buClr>
              <a:buSzPct val="95000"/>
              <a:buFont typeface="Arial" panose="020B0604020202020204" pitchFamily="34" charset="0"/>
              <a:buChar char="•"/>
            </a:pPr>
            <a:r>
              <a:rPr lang="en-US" sz="2000" b="0" dirty="0"/>
              <a:t>This WG has no Deputy Chair; ESA has volunteered, CMC to be polled for candidates</a:t>
            </a:r>
          </a:p>
          <a:p>
            <a:pPr marL="628650" lvl="1" indent="-171450">
              <a:lnSpc>
                <a:spcPct val="120000"/>
              </a:lnSpc>
              <a:spcBef>
                <a:spcPts val="0"/>
              </a:spcBef>
              <a:buClr>
                <a:srgbClr val="000000"/>
              </a:buClr>
              <a:buSzPct val="95000"/>
              <a:buFont typeface="Arial" panose="020B0604020202020204" pitchFamily="34" charset="0"/>
              <a:buChar char="•"/>
            </a:pPr>
            <a:endParaRPr lang="en-US" sz="2000" b="0"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DDOR WG Executive Summary (1) </a:t>
            </a:r>
            <a:endParaRPr lang="en-US" dirty="0"/>
          </a:p>
        </p:txBody>
      </p:sp>
    </p:spTree>
    <p:extLst>
      <p:ext uri="{BB962C8B-B14F-4D97-AF65-F5344CB8AC3E}">
        <p14:creationId xmlns:p14="http://schemas.microsoft.com/office/powerpoint/2010/main" val="249377941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025071" y="779056"/>
            <a:ext cx="8333885"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SzPct val="95000"/>
            </a:pPr>
            <a:r>
              <a:rPr lang="en-US" sz="2000" b="0" dirty="0"/>
              <a:t>Working Group Status:</a:t>
            </a:r>
            <a:endParaRPr lang="en-US" sz="20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GB" sz="2000" b="0" dirty="0"/>
              <a:t>Status: active</a:t>
            </a:r>
            <a:endParaRPr lang="en-US" sz="2000" b="0" dirty="0"/>
          </a:p>
          <a:p>
            <a:pPr marL="747713" lvl="1" indent="-290513">
              <a:lnSpc>
                <a:spcPct val="120000"/>
              </a:lnSpc>
              <a:spcBef>
                <a:spcPts val="0"/>
              </a:spcBef>
              <a:buClr>
                <a:srgbClr val="000000"/>
              </a:buClr>
              <a:buSzPct val="95000"/>
              <a:buFont typeface="ArialMT" charset="0"/>
              <a:buChar char="•"/>
            </a:pPr>
            <a:r>
              <a:rPr lang="en-US" sz="2000" b="0" dirty="0"/>
              <a:t>Three Projects in progress (Magenta, Blue, Green book updates)</a:t>
            </a:r>
          </a:p>
          <a:p>
            <a:pPr marL="747713" lvl="1" indent="-290513">
              <a:lnSpc>
                <a:spcPct val="120000"/>
              </a:lnSpc>
              <a:spcBef>
                <a:spcPts val="0"/>
              </a:spcBef>
              <a:buClr>
                <a:srgbClr val="000000"/>
              </a:buClr>
              <a:buSzPct val="95000"/>
              <a:buFont typeface="ArialMT" charset="0"/>
              <a:buChar char="•"/>
            </a:pPr>
            <a:r>
              <a:rPr lang="en-US" sz="2000" b="0" dirty="0"/>
              <a:t>New draft project to be created to update DDOR OPS MB to support new PN DOR tones and Same Beam Interferometry (new topic)</a:t>
            </a:r>
          </a:p>
          <a:p>
            <a:pPr marL="747713" lvl="1" indent="-290513">
              <a:lnSpc>
                <a:spcPct val="120000"/>
              </a:lnSpc>
              <a:spcBef>
                <a:spcPts val="0"/>
              </a:spcBef>
              <a:buClr>
                <a:srgbClr val="000000"/>
              </a:buClr>
              <a:buSzPct val="95000"/>
              <a:buFont typeface="ArialMT" charset="0"/>
              <a:buChar char="•"/>
            </a:pPr>
            <a:endParaRPr lang="en-US" sz="2000" b="0" dirty="0"/>
          </a:p>
          <a:p>
            <a:pPr>
              <a:lnSpc>
                <a:spcPct val="120000"/>
              </a:lnSpc>
              <a:spcBef>
                <a:spcPts val="0"/>
              </a:spcBef>
              <a:buClr>
                <a:srgbClr val="000000"/>
              </a:buClr>
              <a:buSzPct val="95000"/>
            </a:pPr>
            <a:r>
              <a:rPr lang="en-US" sz="2000" b="0" dirty="0"/>
              <a:t>Interaction with other WGs:</a:t>
            </a:r>
          </a:p>
          <a:p>
            <a:pPr marL="746125" indent="-401638">
              <a:lnSpc>
                <a:spcPct val="120000"/>
              </a:lnSpc>
              <a:spcBef>
                <a:spcPts val="0"/>
              </a:spcBef>
              <a:buClr>
                <a:srgbClr val="000000"/>
              </a:buClr>
              <a:buSzPct val="95000"/>
              <a:buFont typeface="Arial" panose="020B0604020202020204" pitchFamily="34" charset="0"/>
              <a:buChar char="•"/>
            </a:pPr>
            <a:r>
              <a:rPr lang="en-US" sz="2000" b="0" dirty="0"/>
              <a:t>Joint activity with </a:t>
            </a:r>
            <a:r>
              <a:rPr lang="en-US" sz="2000" b="0" dirty="0" err="1"/>
              <a:t>RF&amp;Mod</a:t>
            </a:r>
            <a:r>
              <a:rPr lang="en-US" sz="2000" b="0" dirty="0"/>
              <a:t> to continue next meeting. </a:t>
            </a:r>
          </a:p>
          <a:p>
            <a:pPr marL="746125" indent="-401638">
              <a:lnSpc>
                <a:spcPct val="120000"/>
              </a:lnSpc>
              <a:spcBef>
                <a:spcPts val="0"/>
              </a:spcBef>
              <a:buClr>
                <a:srgbClr val="000000"/>
              </a:buClr>
              <a:buSzPct val="95000"/>
              <a:buFont typeface="Arial" panose="020B0604020202020204" pitchFamily="34" charset="0"/>
              <a:buChar char="•"/>
            </a:pPr>
            <a:r>
              <a:rPr lang="en-US" sz="2000" b="0" dirty="0"/>
              <a:t>Joint activity with CSSM to continue next meeting. </a:t>
            </a:r>
          </a:p>
          <a:p>
            <a:pPr marL="746125" indent="-401638">
              <a:lnSpc>
                <a:spcPct val="120000"/>
              </a:lnSpc>
              <a:spcBef>
                <a:spcPts val="0"/>
              </a:spcBef>
              <a:buClr>
                <a:srgbClr val="000000"/>
              </a:buClr>
              <a:buSzPct val="95000"/>
              <a:buFont typeface="Arial" panose="020B0604020202020204" pitchFamily="34" charset="0"/>
              <a:buChar char="•"/>
            </a:pPr>
            <a:r>
              <a:rPr lang="en-US" sz="2000" b="0" dirty="0"/>
              <a:t>Joint activity with NAV to continue next meeting. </a:t>
            </a:r>
          </a:p>
          <a:p>
            <a:pPr marL="746125" indent="-401638">
              <a:lnSpc>
                <a:spcPct val="120000"/>
              </a:lnSpc>
              <a:spcBef>
                <a:spcPts val="0"/>
              </a:spcBef>
              <a:buClr>
                <a:srgbClr val="000000"/>
              </a:buClr>
              <a:buSzPct val="95000"/>
              <a:buFont typeface="Arial" panose="020B0604020202020204" pitchFamily="34" charset="0"/>
              <a:buChar char="•"/>
            </a:pPr>
            <a:endParaRPr lang="en-US" sz="2000" b="0"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DDOR WG Executive Summary (2) </a:t>
            </a:r>
            <a:endParaRPr lang="en-US" dirty="0"/>
          </a:p>
        </p:txBody>
      </p:sp>
    </p:spTree>
    <p:extLst>
      <p:ext uri="{BB962C8B-B14F-4D97-AF65-F5344CB8AC3E}">
        <p14:creationId xmlns:p14="http://schemas.microsoft.com/office/powerpoint/2010/main" val="141972516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678444" y="587031"/>
            <a:ext cx="8872537" cy="1881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buClr>
                <a:srgbClr val="000000"/>
              </a:buClr>
              <a:buSzPct val="95000"/>
            </a:pPr>
            <a:r>
              <a:rPr lang="en-US" sz="2000" b="0" dirty="0"/>
              <a:t>Resolutions agreed upon this meeting</a:t>
            </a:r>
          </a:p>
          <a:p>
            <a:pPr marL="800100" lvl="1" indent="-342900">
              <a:lnSpc>
                <a:spcPct val="120000"/>
              </a:lnSpc>
              <a:spcBef>
                <a:spcPts val="0"/>
              </a:spcBef>
              <a:buClr>
                <a:srgbClr val="000000"/>
              </a:buClr>
              <a:buSzPct val="95000"/>
              <a:buFont typeface="Arial" panose="020B0604020202020204" pitchFamily="34" charset="0"/>
              <a:buChar char="•"/>
            </a:pPr>
            <a:r>
              <a:rPr lang="en-US" sz="1800" b="0" dirty="0"/>
              <a:t>Request CMC to provide candidates for D-DOR WG Deputy WG Chair</a:t>
            </a:r>
          </a:p>
          <a:p>
            <a:pPr lvl="1">
              <a:lnSpc>
                <a:spcPct val="120000"/>
              </a:lnSpc>
              <a:spcBef>
                <a:spcPts val="0"/>
              </a:spcBef>
              <a:buClr>
                <a:srgbClr val="000000"/>
              </a:buClr>
              <a:buSzPct val="95000"/>
            </a:pPr>
            <a:endParaRPr lang="en-US" sz="2000" b="0" dirty="0"/>
          </a:p>
          <a:p>
            <a:pPr>
              <a:lnSpc>
                <a:spcPct val="120000"/>
              </a:lnSpc>
              <a:spcBef>
                <a:spcPts val="0"/>
              </a:spcBef>
            </a:pPr>
            <a:r>
              <a:rPr lang="en-US" sz="2000" b="0" dirty="0"/>
              <a:t>Planning (only approved Projects):</a:t>
            </a:r>
            <a:endParaRPr lang="en-US" sz="2000" dirty="0"/>
          </a:p>
          <a:p>
            <a:pPr>
              <a:lnSpc>
                <a:spcPct val="120000"/>
              </a:lnSpc>
              <a:spcBef>
                <a:spcPts val="0"/>
              </a:spcBef>
              <a:buClr>
                <a:srgbClr val="000000"/>
              </a:buClr>
              <a:buSzPct val="95000"/>
            </a:pPr>
            <a:endParaRPr lang="en-US" sz="2000" dirty="0"/>
          </a:p>
          <a:p>
            <a:pPr>
              <a:lnSpc>
                <a:spcPct val="120000"/>
              </a:lnSpc>
              <a:spcBef>
                <a:spcPts val="0"/>
              </a:spcBef>
              <a:buClr>
                <a:srgbClr val="000000"/>
              </a:buClr>
              <a:buSzPct val="95000"/>
            </a:pPr>
            <a:endParaRPr lang="en-US" sz="2000" dirty="0"/>
          </a:p>
          <a:p>
            <a:pPr>
              <a:lnSpc>
                <a:spcPct val="120000"/>
              </a:lnSpc>
              <a:spcBef>
                <a:spcPts val="0"/>
              </a:spcBef>
              <a:buClr>
                <a:srgbClr val="000000"/>
              </a:buClr>
              <a:buSzPct val="95000"/>
            </a:pPr>
            <a:endParaRPr lang="en-US" sz="2000" dirty="0"/>
          </a:p>
          <a:p>
            <a:pPr>
              <a:lnSpc>
                <a:spcPct val="120000"/>
              </a:lnSpc>
              <a:spcBef>
                <a:spcPts val="0"/>
              </a:spcBef>
              <a:buClr>
                <a:srgbClr val="000000"/>
              </a:buClr>
              <a:buSzPct val="95000"/>
            </a:pPr>
            <a:endParaRPr lang="en-US" sz="2000" dirty="0"/>
          </a:p>
          <a:p>
            <a:pPr>
              <a:lnSpc>
                <a:spcPct val="120000"/>
              </a:lnSpc>
              <a:spcBef>
                <a:spcPts val="0"/>
              </a:spcBef>
              <a:buClr>
                <a:srgbClr val="000000"/>
              </a:buClr>
              <a:buSzPct val="95000"/>
            </a:pPr>
            <a:endParaRPr lang="en-US" sz="2000" dirty="0"/>
          </a:p>
          <a:p>
            <a:pPr>
              <a:lnSpc>
                <a:spcPct val="120000"/>
              </a:lnSpc>
              <a:spcBef>
                <a:spcPts val="0"/>
              </a:spcBef>
              <a:buClr>
                <a:srgbClr val="000000"/>
              </a:buClr>
              <a:buSzPct val="95000"/>
            </a:pPr>
            <a:endParaRPr lang="en-US" sz="2000" dirty="0"/>
          </a:p>
          <a:p>
            <a:pPr>
              <a:lnSpc>
                <a:spcPct val="120000"/>
              </a:lnSpc>
              <a:spcBef>
                <a:spcPts val="0"/>
              </a:spcBef>
              <a:buClr>
                <a:srgbClr val="000000"/>
              </a:buClr>
              <a:buSzPct val="95000"/>
            </a:pPr>
            <a:endParaRPr lang="en-US" sz="2000" dirty="0"/>
          </a:p>
          <a:p>
            <a:pPr>
              <a:lnSpc>
                <a:spcPct val="120000"/>
              </a:lnSpc>
              <a:spcBef>
                <a:spcPts val="0"/>
              </a:spcBef>
              <a:buClr>
                <a:srgbClr val="000000"/>
              </a:buClr>
              <a:buSzPct val="95000"/>
            </a:pPr>
            <a:endParaRPr lang="en-US" sz="2000" b="0"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DDOR WG Executive Summary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57043698"/>
              </p:ext>
            </p:extLst>
          </p:nvPr>
        </p:nvGraphicFramePr>
        <p:xfrm>
          <a:off x="2293906" y="3008371"/>
          <a:ext cx="7757811" cy="2006907"/>
        </p:xfrm>
        <a:graphic>
          <a:graphicData uri="http://schemas.openxmlformats.org/drawingml/2006/table">
            <a:tbl>
              <a:tblPr/>
              <a:tblGrid>
                <a:gridCol w="699953">
                  <a:extLst>
                    <a:ext uri="{9D8B030D-6E8A-4147-A177-3AD203B41FA5}">
                      <a16:colId xmlns:a16="http://schemas.microsoft.com/office/drawing/2014/main" val="20000"/>
                    </a:ext>
                  </a:extLst>
                </a:gridCol>
                <a:gridCol w="2828976">
                  <a:extLst>
                    <a:ext uri="{9D8B030D-6E8A-4147-A177-3AD203B41FA5}">
                      <a16:colId xmlns:a16="http://schemas.microsoft.com/office/drawing/2014/main" val="20001"/>
                    </a:ext>
                  </a:extLst>
                </a:gridCol>
                <a:gridCol w="2449835">
                  <a:extLst>
                    <a:ext uri="{9D8B030D-6E8A-4147-A177-3AD203B41FA5}">
                      <a16:colId xmlns:a16="http://schemas.microsoft.com/office/drawing/2014/main" val="20002"/>
                    </a:ext>
                  </a:extLst>
                </a:gridCol>
                <a:gridCol w="1779047">
                  <a:extLst>
                    <a:ext uri="{9D8B030D-6E8A-4147-A177-3AD203B41FA5}">
                      <a16:colId xmlns:a16="http://schemas.microsoft.com/office/drawing/2014/main" val="20003"/>
                    </a:ext>
                  </a:extLst>
                </a:gridCol>
              </a:tblGrid>
              <a:tr h="459035">
                <a:tc>
                  <a:txBody>
                    <a:bodyPr/>
                    <a:lstStyle/>
                    <a:p>
                      <a:pPr algn="ctr" fontAlgn="t"/>
                      <a:r>
                        <a:rPr lang="en-GB" sz="1100" b="1" i="0" u="none" strike="noStrike" dirty="0">
                          <a:solidFill>
                            <a:srgbClr val="000000"/>
                          </a:solidFill>
                          <a:effectLst/>
                          <a:latin typeface="Calibri"/>
                        </a:rPr>
                        <a:t>CCSDS Ref </a:t>
                      </a:r>
                      <a:r>
                        <a:rPr lang="en-GB" sz="1100" b="1" i="0" u="none" strike="noStrike" dirty="0" err="1">
                          <a:solidFill>
                            <a:srgbClr val="000000"/>
                          </a:solidFill>
                          <a:effectLst/>
                          <a:latin typeface="Calibri"/>
                        </a:rPr>
                        <a:t>Nr</a:t>
                      </a:r>
                      <a:endParaRPr lang="en-GB" sz="1100" b="1"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Calibri"/>
                        </a:rPr>
                        <a:t>Document Title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Calibri"/>
                        </a:rPr>
                        <a:t>Status / Comments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Calibri"/>
                        </a:rPr>
                        <a:t>Start and / or Target Publication Date</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3373">
                <a:tc>
                  <a:txBody>
                    <a:bodyPr/>
                    <a:lstStyle/>
                    <a:p>
                      <a:pPr algn="ctr" fontAlgn="t"/>
                      <a:r>
                        <a:rPr lang="en-GB" sz="1100" b="0" i="0" u="none" strike="noStrike" dirty="0">
                          <a:solidFill>
                            <a:srgbClr val="FFFFFF"/>
                          </a:solidFill>
                          <a:effectLst/>
                          <a:latin typeface="Calibri"/>
                        </a:rPr>
                        <a:t>506.2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GB" sz="1100" b="0" i="0" u="none" strike="noStrike" dirty="0">
                          <a:solidFill>
                            <a:srgbClr val="FFFFFF"/>
                          </a:solidFill>
                          <a:effectLst/>
                          <a:latin typeface="Calibri"/>
                        </a:rPr>
                        <a:t>Delta-DOR Architectural Guidelines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a:rPr>
                        <a:t>Proposed in Fall 2017.</a:t>
                      </a:r>
                      <a:r>
                        <a:rPr lang="en-US" sz="1100" b="0" i="0" u="none" strike="noStrike" baseline="0" dirty="0">
                          <a:solidFill>
                            <a:srgbClr val="FFFFFF"/>
                          </a:solidFill>
                          <a:effectLst/>
                          <a:latin typeface="Calibri"/>
                        </a:rPr>
                        <a:t> Draft TOC  written, Work beginning now (Oct 2019)</a:t>
                      </a:r>
                      <a:endParaRPr lang="en-US" sz="1100" b="0" i="0" u="none" strike="noStrike" dirty="0">
                        <a:solidFill>
                          <a:srgbClr val="FFFFFF"/>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GB" sz="1100" b="0" i="0" u="none" strike="noStrike" dirty="0">
                          <a:solidFill>
                            <a:srgbClr val="FFFFFF"/>
                          </a:solidFill>
                          <a:effectLst/>
                          <a:latin typeface="Calibri"/>
                        </a:rPr>
                        <a:t>Start    24-Oct-2019</a:t>
                      </a:r>
                      <a:br>
                        <a:rPr lang="en-GB" sz="1100" b="0" i="0" u="none" strike="noStrike" dirty="0">
                          <a:solidFill>
                            <a:srgbClr val="FFFFFF"/>
                          </a:solidFill>
                          <a:effectLst/>
                          <a:latin typeface="Calibri"/>
                        </a:rPr>
                      </a:br>
                      <a:r>
                        <a:rPr lang="en-GB" sz="1100" b="0" i="0" u="none" strike="noStrike" dirty="0">
                          <a:solidFill>
                            <a:srgbClr val="FFFFFF"/>
                          </a:solidFill>
                          <a:effectLst/>
                          <a:latin typeface="Calibri"/>
                        </a:rPr>
                        <a:t>End   30-Jun-2021</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extLst>
                  <a:ext uri="{0D108BD9-81ED-4DB2-BD59-A6C34878D82A}">
                    <a16:rowId xmlns:a16="http://schemas.microsoft.com/office/drawing/2014/main" val="10001"/>
                  </a:ext>
                </a:extLst>
              </a:tr>
              <a:tr h="528542">
                <a:tc>
                  <a:txBody>
                    <a:bodyPr/>
                    <a:lstStyle/>
                    <a:p>
                      <a:pPr algn="ctr" fontAlgn="t"/>
                      <a:r>
                        <a:rPr lang="en-GB" sz="1100" b="0" i="0" u="none" strike="noStrike" dirty="0">
                          <a:solidFill>
                            <a:srgbClr val="FFFFFF"/>
                          </a:solidFill>
                          <a:effectLst/>
                          <a:latin typeface="Calibri"/>
                        </a:rPr>
                        <a:t>506.10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GB" sz="1100" b="0" i="0" u="none" strike="noStrike" dirty="0">
                          <a:solidFill>
                            <a:srgbClr val="FFFFFF"/>
                          </a:solidFill>
                          <a:effectLst/>
                          <a:latin typeface="Calibri"/>
                        </a:rPr>
                        <a:t>Delta-DOR Raw Data Exchange Format - Issue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dirty="0">
                          <a:solidFill>
                            <a:srgbClr val="FFFFFF"/>
                          </a:solidFill>
                          <a:effectLst/>
                          <a:latin typeface="Calibri"/>
                        </a:rPr>
                        <a:t>Started in Fall 2018. Possible updates based on recent interoperability tests discussed and AI’s assigned.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GB" sz="1100" b="0" i="0" u="none" strike="noStrike" dirty="0">
                          <a:solidFill>
                            <a:srgbClr val="FFFFFF"/>
                          </a:solidFill>
                          <a:effectLst/>
                          <a:latin typeface="Calibri"/>
                        </a:rPr>
                        <a:t>Start    31-May-2020</a:t>
                      </a:r>
                      <a:br>
                        <a:rPr lang="en-GB" sz="1100" b="0" i="0" u="none" strike="noStrike" dirty="0">
                          <a:solidFill>
                            <a:srgbClr val="FFFFFF"/>
                          </a:solidFill>
                          <a:effectLst/>
                          <a:latin typeface="Calibri"/>
                        </a:rPr>
                      </a:br>
                      <a:r>
                        <a:rPr lang="en-GB" sz="1100" b="0" i="0" u="none" strike="noStrike" dirty="0">
                          <a:solidFill>
                            <a:srgbClr val="FFFFFF"/>
                          </a:solidFill>
                          <a:effectLst/>
                          <a:latin typeface="Calibri"/>
                        </a:rPr>
                        <a:t>End   30-Jun-2022</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4"/>
                  </a:ext>
                </a:extLst>
              </a:tr>
              <a:tr h="515957">
                <a:tc>
                  <a:txBody>
                    <a:bodyPr/>
                    <a:lstStyle/>
                    <a:p>
                      <a:pPr algn="ctr" fontAlgn="t"/>
                      <a:r>
                        <a:rPr lang="en-GB" sz="1100" b="0" i="0" u="none" strike="noStrike">
                          <a:solidFill>
                            <a:srgbClr val="FFFFFF"/>
                          </a:solidFill>
                          <a:effectLst/>
                          <a:latin typeface="Calibri"/>
                        </a:rPr>
                        <a:t>500.1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a:rPr>
                        <a:t>Delta-DOR Technical Characteristics and Performance - Issue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a:rPr>
                        <a:t>In CESG poll.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GB" sz="1100" b="0" i="0" u="none" strike="noStrike" dirty="0">
                          <a:solidFill>
                            <a:srgbClr val="FFFFFF"/>
                          </a:solidFill>
                          <a:effectLst/>
                          <a:latin typeface="Calibri"/>
                        </a:rPr>
                        <a:t>Start    12-Mar-2013</a:t>
                      </a:r>
                      <a:br>
                        <a:rPr lang="en-GB" sz="1100" b="0" i="0" u="none" strike="noStrike" dirty="0">
                          <a:solidFill>
                            <a:srgbClr val="FFFFFF"/>
                          </a:solidFill>
                          <a:effectLst/>
                          <a:latin typeface="Calibri"/>
                        </a:rPr>
                      </a:br>
                      <a:r>
                        <a:rPr lang="en-GB" sz="1100" b="0" i="0" u="none" strike="noStrike" dirty="0">
                          <a:solidFill>
                            <a:srgbClr val="FFFFFF"/>
                          </a:solidFill>
                          <a:effectLst/>
                          <a:latin typeface="Calibri"/>
                        </a:rPr>
                        <a:t>End   31-Dec-2019</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9258373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27276" y="817460"/>
            <a:ext cx="10714994" cy="60405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pPr>
            <a:r>
              <a:rPr lang="en-US" sz="1400" dirty="0"/>
              <a:t>Goals for this meeting cycle</a:t>
            </a:r>
            <a:r>
              <a:rPr lang="en-US" sz="1400" b="0" dirty="0"/>
              <a:t>: Organize outline and contributors to Time Management Green Book</a:t>
            </a:r>
            <a:endParaRPr lang="en-US" sz="1400" b="0" dirty="0">
              <a:latin typeface="Arial" pitchFamily="34" charset="0"/>
              <a:cs typeface="Arial" pitchFamily="34" charset="0"/>
              <a:sym typeface="Arial" pitchFamily="34" charset="0"/>
            </a:endParaRPr>
          </a:p>
          <a:p>
            <a:pPr marL="747713" lvl="1" indent="-290513">
              <a:lnSpc>
                <a:spcPct val="120000"/>
              </a:lnSpc>
              <a:spcBef>
                <a:spcPts val="0"/>
              </a:spcBef>
              <a:buSzPct val="95000"/>
              <a:buFont typeface="ArialMT" charset="0"/>
              <a:buChar char="•"/>
            </a:pPr>
            <a:endParaRPr lang="en-US" sz="1400" b="0" dirty="0"/>
          </a:p>
          <a:p>
            <a:pPr>
              <a:lnSpc>
                <a:spcPct val="120000"/>
              </a:lnSpc>
              <a:spcBef>
                <a:spcPts val="0"/>
              </a:spcBef>
              <a:buSzPct val="95000"/>
            </a:pPr>
            <a:r>
              <a:rPr lang="en-US" sz="1400" dirty="0"/>
              <a:t>Working Group Status</a:t>
            </a:r>
            <a:r>
              <a:rPr lang="en-US" sz="1400" b="0" dirty="0"/>
              <a:t>:</a:t>
            </a:r>
            <a:endParaRPr lang="en-US" sz="14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This was the inaugural meeting of the Time Management Working Group</a:t>
            </a:r>
          </a:p>
          <a:p>
            <a:pPr marL="747713" lvl="1" indent="-290513">
              <a:lnSpc>
                <a:spcPct val="120000"/>
              </a:lnSpc>
              <a:spcBef>
                <a:spcPts val="0"/>
              </a:spcBef>
              <a:buClr>
                <a:srgbClr val="000000"/>
              </a:buClr>
              <a:buSzPct val="95000"/>
              <a:buFont typeface="ArialMT" charset="0"/>
              <a:buChar char="•"/>
            </a:pPr>
            <a:r>
              <a:rPr lang="en-US" sz="1400" b="0" dirty="0"/>
              <a:t>WG organizational elements established: teleconferences, CWE folder organization</a:t>
            </a:r>
          </a:p>
          <a:p>
            <a:pPr marL="747713" lvl="1" indent="-290513">
              <a:lnSpc>
                <a:spcPct val="120000"/>
              </a:lnSpc>
              <a:spcBef>
                <a:spcPts val="0"/>
              </a:spcBef>
              <a:buClr>
                <a:srgbClr val="000000"/>
              </a:buClr>
              <a:buSzPct val="95000"/>
              <a:buFont typeface="ArialMT" charset="0"/>
              <a:buChar char="•"/>
            </a:pPr>
            <a:r>
              <a:rPr lang="en-US" sz="1400" b="0" dirty="0"/>
              <a:t>WG began discussion/collecting agency methods for time management (NASA, ESA)</a:t>
            </a:r>
          </a:p>
          <a:p>
            <a:pPr marL="747713" lvl="1" indent="-290513">
              <a:lnSpc>
                <a:spcPct val="120000"/>
              </a:lnSpc>
              <a:spcBef>
                <a:spcPts val="0"/>
              </a:spcBef>
              <a:buClr>
                <a:srgbClr val="000000"/>
              </a:buClr>
              <a:buSzPct val="95000"/>
              <a:buFont typeface="ArialMT" charset="0"/>
              <a:buChar char="•"/>
            </a:pPr>
            <a:r>
              <a:rPr lang="en-US" sz="1400" b="0" dirty="0"/>
              <a:t>Green Book outline developed; writing assignments have been made</a:t>
            </a:r>
          </a:p>
          <a:p>
            <a:pPr>
              <a:lnSpc>
                <a:spcPct val="120000"/>
              </a:lnSpc>
              <a:spcBef>
                <a:spcPts val="0"/>
              </a:spcBef>
            </a:pPr>
            <a:r>
              <a:rPr lang="en-US" sz="1400" dirty="0"/>
              <a:t>Problems and Issues</a:t>
            </a:r>
            <a:r>
              <a:rPr lang="en-US" sz="1400" b="0" dirty="0"/>
              <a:t>:</a:t>
            </a:r>
          </a:p>
          <a:p>
            <a:pPr marL="747713" lvl="1" indent="-290513">
              <a:lnSpc>
                <a:spcPct val="120000"/>
              </a:lnSpc>
              <a:spcBef>
                <a:spcPts val="0"/>
              </a:spcBef>
              <a:buClr>
                <a:srgbClr val="000000"/>
              </a:buClr>
              <a:buSzPct val="95000"/>
              <a:buFont typeface="ArialMT" charset="0"/>
              <a:buChar char="•"/>
            </a:pPr>
            <a:r>
              <a:rPr lang="en-US" sz="1400" b="0" dirty="0"/>
              <a:t>NA</a:t>
            </a:r>
          </a:p>
          <a:p>
            <a:pPr>
              <a:lnSpc>
                <a:spcPct val="120000"/>
              </a:lnSpc>
              <a:spcBef>
                <a:spcPts val="0"/>
              </a:spcBef>
            </a:pPr>
            <a:r>
              <a:rPr lang="en-US" sz="1400" dirty="0"/>
              <a:t>Planning:</a:t>
            </a:r>
          </a:p>
          <a:p>
            <a:pPr>
              <a:lnSpc>
                <a:spcPct val="120000"/>
              </a:lnSpc>
              <a:spcBef>
                <a:spcPts val="0"/>
              </a:spcBef>
            </a:pPr>
            <a:endParaRPr lang="en-US" sz="140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buClr>
                <a:srgbClr val="000000"/>
              </a:buClr>
              <a:buSzPct val="95000"/>
            </a:pPr>
            <a:endParaRPr lang="en-US" sz="1400" b="0" dirty="0"/>
          </a:p>
          <a:p>
            <a:pPr>
              <a:lnSpc>
                <a:spcPct val="120000"/>
              </a:lnSpc>
              <a:spcBef>
                <a:spcPts val="0"/>
              </a:spcBef>
              <a:buClr>
                <a:srgbClr val="000000"/>
              </a:buClr>
              <a:buSzPct val="95000"/>
            </a:pPr>
            <a:endParaRPr lang="en-US" sz="1400" b="0" dirty="0"/>
          </a:p>
          <a:p>
            <a:pPr>
              <a:lnSpc>
                <a:spcPct val="120000"/>
              </a:lnSpc>
              <a:spcBef>
                <a:spcPts val="0"/>
              </a:spcBef>
              <a:buClr>
                <a:srgbClr val="000000"/>
              </a:buClr>
              <a:buSzPct val="95000"/>
            </a:pPr>
            <a:r>
              <a:rPr lang="en-US" sz="140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400" b="0" dirty="0"/>
              <a:t>RFM, SLP</a:t>
            </a:r>
          </a:p>
          <a:p>
            <a:pPr>
              <a:lnSpc>
                <a:spcPct val="120000"/>
              </a:lnSpc>
              <a:spcBef>
                <a:spcPts val="0"/>
              </a:spcBef>
              <a:buClr>
                <a:srgbClr val="000000"/>
              </a:buClr>
              <a:buSzPct val="95000"/>
            </a:pPr>
            <a:r>
              <a:rPr lang="en-US" sz="1400" dirty="0"/>
              <a:t>Resolutions:</a:t>
            </a:r>
          </a:p>
          <a:p>
            <a:pPr marL="742950" lvl="1" indent="-285750">
              <a:lnSpc>
                <a:spcPct val="120000"/>
              </a:lnSpc>
              <a:spcBef>
                <a:spcPts val="0"/>
              </a:spcBef>
              <a:buClr>
                <a:srgbClr val="000000"/>
              </a:buClr>
              <a:buSzPct val="95000"/>
              <a:buFont typeface="Arial" panose="020B0604020202020204" pitchFamily="34" charset="0"/>
              <a:buChar char="•"/>
            </a:pPr>
            <a:r>
              <a:rPr lang="en-US" sz="1400" b="0" dirty="0"/>
              <a:t>None.</a:t>
            </a:r>
          </a:p>
        </p:txBody>
      </p:sp>
      <p:sp>
        <p:nvSpPr>
          <p:cNvPr id="6147" name="AutoShape 3"/>
          <p:cNvSpPr>
            <a:spLocks/>
          </p:cNvSpPr>
          <p:nvPr/>
        </p:nvSpPr>
        <p:spPr bwMode="auto">
          <a:xfrm>
            <a:off x="2101881" y="126170"/>
            <a:ext cx="802664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Time Management WG Executive Summary </a:t>
            </a:r>
            <a:endParaRPr lang="en-US" dirty="0"/>
          </a:p>
        </p:txBody>
      </p:sp>
      <p:graphicFrame>
        <p:nvGraphicFramePr>
          <p:cNvPr id="3" name="Table 2">
            <a:extLst>
              <a:ext uri="{FF2B5EF4-FFF2-40B4-BE49-F238E27FC236}">
                <a16:creationId xmlns:a16="http://schemas.microsoft.com/office/drawing/2014/main" id="{39960BE6-67FC-43BB-A3ED-FF04BEDD6662}"/>
              </a:ext>
            </a:extLst>
          </p:cNvPr>
          <p:cNvGraphicFramePr>
            <a:graphicFrameLocks noGrp="1"/>
          </p:cNvGraphicFramePr>
          <p:nvPr>
            <p:extLst>
              <p:ext uri="{D42A27DB-BD31-4B8C-83A1-F6EECF244321}">
                <p14:modId xmlns:p14="http://schemas.microsoft.com/office/powerpoint/2010/main" val="1790210069"/>
              </p:ext>
            </p:extLst>
          </p:nvPr>
        </p:nvGraphicFramePr>
        <p:xfrm>
          <a:off x="1794640" y="3467405"/>
          <a:ext cx="7607300" cy="2045334"/>
        </p:xfrm>
        <a:graphic>
          <a:graphicData uri="http://schemas.openxmlformats.org/drawingml/2006/table">
            <a:tbl>
              <a:tblPr/>
              <a:tblGrid>
                <a:gridCol w="850900">
                  <a:extLst>
                    <a:ext uri="{9D8B030D-6E8A-4147-A177-3AD203B41FA5}">
                      <a16:colId xmlns:a16="http://schemas.microsoft.com/office/drawing/2014/main" val="3069624260"/>
                    </a:ext>
                  </a:extLst>
                </a:gridCol>
                <a:gridCol w="609600">
                  <a:extLst>
                    <a:ext uri="{9D8B030D-6E8A-4147-A177-3AD203B41FA5}">
                      <a16:colId xmlns:a16="http://schemas.microsoft.com/office/drawing/2014/main" val="2057785215"/>
                    </a:ext>
                  </a:extLst>
                </a:gridCol>
                <a:gridCol w="2463800">
                  <a:extLst>
                    <a:ext uri="{9D8B030D-6E8A-4147-A177-3AD203B41FA5}">
                      <a16:colId xmlns:a16="http://schemas.microsoft.com/office/drawing/2014/main" val="3612075108"/>
                    </a:ext>
                  </a:extLst>
                </a:gridCol>
                <a:gridCol w="2133600">
                  <a:extLst>
                    <a:ext uri="{9D8B030D-6E8A-4147-A177-3AD203B41FA5}">
                      <a16:colId xmlns:a16="http://schemas.microsoft.com/office/drawing/2014/main" val="1671973799"/>
                    </a:ext>
                  </a:extLst>
                </a:gridCol>
                <a:gridCol w="1549400">
                  <a:extLst>
                    <a:ext uri="{9D8B030D-6E8A-4147-A177-3AD203B41FA5}">
                      <a16:colId xmlns:a16="http://schemas.microsoft.com/office/drawing/2014/main" val="319487295"/>
                    </a:ext>
                  </a:extLst>
                </a:gridCol>
              </a:tblGrid>
              <a:tr h="388421">
                <a:tc>
                  <a:txBody>
                    <a:bodyPr/>
                    <a:lstStyle/>
                    <a:p>
                      <a:pPr algn="ctr" fontAlgn="t"/>
                      <a:r>
                        <a:rPr lang="en-US" sz="1100" b="1" i="0" u="none" strike="noStrike" dirty="0">
                          <a:solidFill>
                            <a:srgbClr val="000000"/>
                          </a:solidFill>
                          <a:effectLst/>
                          <a:latin typeface="Calibri" panose="020F0502020204030204" pitchFamily="34" charset="0"/>
                        </a:rPr>
                        <a:t>Area and WG name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CCSDS Ref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Document Title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Calibri" panose="020F0502020204030204" pitchFamily="34" charset="0"/>
                        </a:rPr>
                        <a:t>Status / Comments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Start and / or Target Publication Date (</a:t>
                      </a:r>
                      <a:r>
                        <a:rPr lang="en-US" sz="1100" b="1" i="0" u="none" strike="noStrike" dirty="0" err="1">
                          <a:solidFill>
                            <a:srgbClr val="000000"/>
                          </a:solidFill>
                          <a:effectLst/>
                          <a:latin typeface="Calibri" panose="020F0502020204030204" pitchFamily="34" charset="0"/>
                        </a:rPr>
                        <a:t>dd</a:t>
                      </a:r>
                      <a:r>
                        <a:rPr lang="en-US" sz="1100" b="1" i="0" u="none" strike="noStrike" dirty="0">
                          <a:solidFill>
                            <a:srgbClr val="000000"/>
                          </a:solidFill>
                          <a:effectLst/>
                          <a:latin typeface="Calibri" panose="020F0502020204030204" pitchFamily="34" charset="0"/>
                        </a:rPr>
                        <a:t>/mm/year)</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6109126"/>
                  </a:ext>
                </a:extLst>
              </a:tr>
              <a:tr h="257557">
                <a:tc>
                  <a:txBody>
                    <a:bodyPr/>
                    <a:lstStyle/>
                    <a:p>
                      <a:pPr algn="ctr" fontAlgn="t"/>
                      <a:r>
                        <a:rPr lang="en-US" sz="1100" b="0" i="0" u="none" strike="noStrike" dirty="0">
                          <a:solidFill>
                            <a:srgbClr val="FFFFFF"/>
                          </a:solidFill>
                          <a:effectLst/>
                          <a:latin typeface="Calibri" panose="020F0502020204030204" pitchFamily="34" charset="0"/>
                        </a:rPr>
                        <a:t>SEA Time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Time Management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Determined</a:t>
                      </a:r>
                      <a:r>
                        <a:rPr lang="en-US" sz="1100" b="0" i="0" u="none" strike="noStrike" baseline="0" dirty="0">
                          <a:solidFill>
                            <a:srgbClr val="FFFFFF"/>
                          </a:solidFill>
                          <a:effectLst/>
                          <a:latin typeface="Calibri" panose="020F0502020204030204" pitchFamily="34" charset="0"/>
                        </a:rPr>
                        <a:t> outline and contributing authors.  Sections have been volunteered from members from NASA, ESA, JAXA, DLR, and CAST.</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10/06/2019</a:t>
                      </a:r>
                      <a:br>
                        <a:rPr lang="en-US" sz="1100" b="0" i="0" u="none" strike="noStrike" dirty="0">
                          <a:solidFill>
                            <a:srgbClr val="FFFFFF"/>
                          </a:solidFill>
                          <a:effectLst/>
                          <a:latin typeface="Calibri" panose="020F0502020204030204" pitchFamily="34" charset="0"/>
                        </a:rPr>
                      </a:br>
                      <a:r>
                        <a:rPr lang="en-US" sz="1100" b="0" i="0" u="none" strike="noStrike" dirty="0">
                          <a:solidFill>
                            <a:srgbClr val="FFFFFF"/>
                          </a:solidFill>
                          <a:effectLst/>
                          <a:latin typeface="Calibri" panose="020F0502020204030204" pitchFamily="34" charset="0"/>
                        </a:rPr>
                        <a:t>End date      15/08/2021</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4809887"/>
                  </a:ext>
                </a:extLst>
              </a:tr>
              <a:tr h="257557">
                <a:tc>
                  <a:txBody>
                    <a:bodyPr/>
                    <a:lstStyle/>
                    <a:p>
                      <a:pPr algn="ctr" fontAlgn="t"/>
                      <a:r>
                        <a:rPr lang="en-US" sz="1100" b="0" i="0" u="none" strike="noStrike" dirty="0">
                          <a:solidFill>
                            <a:srgbClr val="FFFFFF"/>
                          </a:solidFill>
                          <a:effectLst/>
                          <a:latin typeface="Calibri" panose="020F0502020204030204" pitchFamily="34" charset="0"/>
                        </a:rPr>
                        <a:t>SEA Time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dirty="0">
                          <a:solidFill>
                            <a:srgbClr val="FFFFFF"/>
                          </a:solidFill>
                          <a:effectLst/>
                          <a:latin typeface="Calibri" panose="020F0502020204030204" pitchFamily="34" charset="0"/>
                        </a:rPr>
                        <a:t>Time</a:t>
                      </a:r>
                      <a:r>
                        <a:rPr lang="en-US" sz="1100" b="0" i="0" u="none" strike="noStrike" baseline="0" dirty="0">
                          <a:solidFill>
                            <a:srgbClr val="FFFFFF"/>
                          </a:solidFill>
                          <a:effectLst/>
                          <a:latin typeface="Calibri" panose="020F0502020204030204" pitchFamily="34" charset="0"/>
                        </a:rPr>
                        <a:t> Management Protocols</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dirty="0">
                          <a:solidFill>
                            <a:srgbClr val="FFFFFF"/>
                          </a:solidFill>
                          <a:effectLst/>
                          <a:latin typeface="Calibri" panose="020F0502020204030204" pitchFamily="34" charset="0"/>
                        </a:rPr>
                        <a:t>This project will be requested </a:t>
                      </a:r>
                      <a:r>
                        <a:rPr lang="en-US" sz="1100" b="0" i="0" u="none" strike="noStrike" baseline="0" dirty="0">
                          <a:solidFill>
                            <a:srgbClr val="FFFFFF"/>
                          </a:solidFill>
                          <a:effectLst/>
                          <a:latin typeface="Calibri" panose="020F0502020204030204" pitchFamily="34" charset="0"/>
                        </a:rPr>
                        <a:t>once a full Green Book draft is complete.</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565562624"/>
                  </a:ext>
                </a:extLst>
              </a:tr>
              <a:tr h="507999">
                <a:tc>
                  <a:txBody>
                    <a:bodyPr/>
                    <a:lstStyle/>
                    <a:p>
                      <a:pPr algn="ctr" fontAlgn="t"/>
                      <a:r>
                        <a:rPr lang="en-US" sz="1100" b="0" i="0" u="none" strike="noStrike" dirty="0">
                          <a:solidFill>
                            <a:srgbClr val="FFFFFF"/>
                          </a:solidFill>
                          <a:effectLst/>
                          <a:latin typeface="Calibri" panose="020F0502020204030204" pitchFamily="34" charset="0"/>
                        </a:rPr>
                        <a:t>SEA Time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ctr"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Recommended Practices</a:t>
                      </a:r>
                      <a:r>
                        <a:rPr lang="en-US" sz="1100" b="0" i="0" u="none" strike="noStrike" baseline="0" dirty="0">
                          <a:solidFill>
                            <a:srgbClr val="FFFFFF"/>
                          </a:solidFill>
                          <a:effectLst/>
                          <a:latin typeface="Calibri" panose="020F0502020204030204" pitchFamily="34" charset="0"/>
                        </a:rPr>
                        <a:t> for Time Management</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This project will be requested</a:t>
                      </a:r>
                      <a:r>
                        <a:rPr lang="en-US" sz="1100" b="0" i="0" u="none" strike="noStrike" baseline="0" dirty="0">
                          <a:solidFill>
                            <a:srgbClr val="FFFFFF"/>
                          </a:solidFill>
                          <a:effectLst/>
                          <a:latin typeface="Calibri" panose="020F0502020204030204" pitchFamily="34" charset="0"/>
                        </a:rPr>
                        <a:t> once a full Green Book draft is complete.</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extLst>
                  <a:ext uri="{0D108BD9-81ED-4DB2-BD59-A6C34878D82A}">
                    <a16:rowId xmlns:a16="http://schemas.microsoft.com/office/drawing/2014/main" val="814085217"/>
                  </a:ext>
                </a:extLst>
              </a:tr>
            </a:tbl>
          </a:graphicData>
        </a:graphic>
      </p:graphicFrame>
    </p:spTree>
    <p:extLst>
      <p:ext uri="{BB962C8B-B14F-4D97-AF65-F5344CB8AC3E}">
        <p14:creationId xmlns:p14="http://schemas.microsoft.com/office/powerpoint/2010/main" val="308675908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81200" y="274638"/>
            <a:ext cx="8229600" cy="619633"/>
          </a:xfrm>
        </p:spPr>
        <p:txBody>
          <a:bodyPr/>
          <a:lstStyle/>
          <a:p>
            <a:r>
              <a:rPr lang="en-US" dirty="0"/>
              <a:t>Time Management WG Additional Comments</a:t>
            </a:r>
          </a:p>
        </p:txBody>
      </p:sp>
      <p:sp>
        <p:nvSpPr>
          <p:cNvPr id="8" name="Content Placeholder 7"/>
          <p:cNvSpPr>
            <a:spLocks noGrp="1"/>
          </p:cNvSpPr>
          <p:nvPr>
            <p:ph idx="1"/>
          </p:nvPr>
        </p:nvSpPr>
        <p:spPr>
          <a:xfrm>
            <a:off x="834516" y="1316725"/>
            <a:ext cx="9754870" cy="4378170"/>
          </a:xfrm>
        </p:spPr>
        <p:txBody>
          <a:bodyPr>
            <a:normAutofit/>
          </a:bodyPr>
          <a:lstStyle/>
          <a:p>
            <a:r>
              <a:rPr lang="en-US" sz="2000" b="0" dirty="0"/>
              <a:t>This was the first meeting of the newly approved Time Management WG </a:t>
            </a:r>
          </a:p>
          <a:p>
            <a:r>
              <a:rPr lang="en-US" sz="2000" b="0" dirty="0"/>
              <a:t>WG agreed to store meeting documents in the public area of CWE</a:t>
            </a:r>
          </a:p>
          <a:p>
            <a:r>
              <a:rPr lang="en-US" sz="2000" b="0" dirty="0"/>
              <a:t>WG Teleconferences were planned for</a:t>
            </a:r>
          </a:p>
          <a:p>
            <a:pPr lvl="1"/>
            <a:r>
              <a:rPr lang="en-US" sz="1700" b="0" dirty="0"/>
              <a:t>November 21: 3 pm UTC</a:t>
            </a:r>
          </a:p>
          <a:p>
            <a:pPr lvl="1"/>
            <a:r>
              <a:rPr lang="en-US" sz="1700" b="0" dirty="0"/>
              <a:t>January 9: 3 pm UTC</a:t>
            </a:r>
          </a:p>
          <a:p>
            <a:pPr lvl="1"/>
            <a:r>
              <a:rPr lang="en-US" sz="1700" b="0" dirty="0"/>
              <a:t>February 13: 3 pm UTC</a:t>
            </a:r>
          </a:p>
          <a:p>
            <a:r>
              <a:rPr lang="en-US" sz="2000" b="0" dirty="0"/>
              <a:t>Green book outline was developed and inputs were volunteered from NASA, ESA, JAXA, DLR, and CAST</a:t>
            </a:r>
          </a:p>
          <a:p>
            <a:r>
              <a:rPr lang="en-US" sz="2000" b="0" dirty="0"/>
              <a:t>Presentations:</a:t>
            </a:r>
          </a:p>
          <a:p>
            <a:pPr lvl="1"/>
            <a:r>
              <a:rPr lang="en-US" sz="1700" b="0" dirty="0"/>
              <a:t>Frequency standards - </a:t>
            </a:r>
            <a:r>
              <a:rPr lang="en-US" sz="1700" b="0" dirty="0" err="1"/>
              <a:t>Sinda</a:t>
            </a:r>
            <a:r>
              <a:rPr lang="en-US" sz="1700" b="0" dirty="0"/>
              <a:t> </a:t>
            </a:r>
            <a:r>
              <a:rPr lang="en-US" sz="1700" b="0" dirty="0" err="1"/>
              <a:t>Mejri</a:t>
            </a:r>
            <a:endParaRPr lang="en-US" sz="1700" b="0" dirty="0"/>
          </a:p>
          <a:p>
            <a:pPr lvl="1"/>
            <a:r>
              <a:rPr lang="en-US" sz="1700" b="0" dirty="0"/>
              <a:t>Time management in NASA missions – Greg </a:t>
            </a:r>
            <a:r>
              <a:rPr lang="en-US" sz="1700" b="0" dirty="0" err="1"/>
              <a:t>Kazz</a:t>
            </a:r>
            <a:endParaRPr lang="en-US" sz="1700" b="0" dirty="0"/>
          </a:p>
          <a:p>
            <a:pPr lvl="1"/>
            <a:r>
              <a:rPr lang="en-US" sz="1700" b="0" dirty="0"/>
              <a:t>Time management on DLR missions – Christian </a:t>
            </a:r>
            <a:r>
              <a:rPr lang="en-US" sz="1700" b="0" dirty="0" err="1"/>
              <a:t>Stangl</a:t>
            </a:r>
            <a:endParaRPr lang="en-US" sz="1700" b="0" dirty="0"/>
          </a:p>
          <a:p>
            <a:endParaRPr lang="en-US" sz="2000" b="0" dirty="0"/>
          </a:p>
          <a:p>
            <a:endParaRPr lang="en-US" sz="2000" b="0" dirty="0"/>
          </a:p>
        </p:txBody>
      </p:sp>
    </p:spTree>
    <p:extLst>
      <p:ext uri="{BB962C8B-B14F-4D97-AF65-F5344CB8AC3E}">
        <p14:creationId xmlns:p14="http://schemas.microsoft.com/office/powerpoint/2010/main" val="391495375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SANA Steering Group Executive Summary </a:t>
            </a:r>
            <a:endParaRPr lang="en-US" dirty="0"/>
          </a:p>
        </p:txBody>
      </p:sp>
      <p:sp>
        <p:nvSpPr>
          <p:cNvPr id="9" name="AutoShape 2"/>
          <p:cNvSpPr>
            <a:spLocks/>
          </p:cNvSpPr>
          <p:nvPr/>
        </p:nvSpPr>
        <p:spPr bwMode="auto">
          <a:xfrm>
            <a:off x="642490" y="790010"/>
            <a:ext cx="10561375" cy="6067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pPr>
            <a:r>
              <a:rPr lang="en-US" sz="1300" b="0" dirty="0"/>
              <a:t>Achievements for this meeting cycle:</a:t>
            </a:r>
            <a:endParaRPr lang="en-US" sz="1300" b="0" i="1" dirty="0"/>
          </a:p>
          <a:p>
            <a:pPr marL="800100" lvl="1" indent="-342900">
              <a:lnSpc>
                <a:spcPct val="120000"/>
              </a:lnSpc>
              <a:spcBef>
                <a:spcPts val="0"/>
              </a:spcBef>
              <a:buFont typeface="Arial" panose="020B0604020202020204" pitchFamily="34" charset="0"/>
              <a:buChar char="•"/>
            </a:pPr>
            <a:r>
              <a:rPr lang="en-US" sz="1300" b="0" dirty="0"/>
              <a:t>Review SANA Operations report, QSCID implementation status, user acceptance</a:t>
            </a:r>
            <a:endParaRPr lang="en-US" sz="1300" b="0" dirty="0">
              <a:latin typeface="Arial" pitchFamily="34" charset="0"/>
              <a:cs typeface="Arial" pitchFamily="34" charset="0"/>
              <a:sym typeface="Arial" pitchFamily="34" charset="0"/>
            </a:endParaRPr>
          </a:p>
          <a:p>
            <a:pPr marL="800100" lvl="1" indent="-342900">
              <a:lnSpc>
                <a:spcPct val="120000"/>
              </a:lnSpc>
              <a:spcBef>
                <a:spcPts val="0"/>
              </a:spcBef>
              <a:buFont typeface="Arial" panose="020B0604020202020204" pitchFamily="34" charset="0"/>
              <a:buChar char="•"/>
            </a:pPr>
            <a:r>
              <a:rPr lang="en-US" sz="1300" b="0" dirty="0">
                <a:latin typeface="Arial" pitchFamily="34" charset="0"/>
                <a:cs typeface="Arial" pitchFamily="34" charset="0"/>
                <a:sym typeface="Arial" pitchFamily="34" charset="0"/>
              </a:rPr>
              <a:t>R</a:t>
            </a:r>
            <a:r>
              <a:rPr lang="en-US" sz="1300" b="0" dirty="0"/>
              <a:t>eview CCSDS website integration into SANA, discuss remaining issues</a:t>
            </a:r>
          </a:p>
          <a:p>
            <a:pPr marL="800100" lvl="1" indent="-342900">
              <a:lnSpc>
                <a:spcPct val="120000"/>
              </a:lnSpc>
              <a:spcBef>
                <a:spcPts val="0"/>
              </a:spcBef>
              <a:buFont typeface="Arial" panose="020B0604020202020204" pitchFamily="34" charset="0"/>
              <a:buChar char="•"/>
            </a:pPr>
            <a:r>
              <a:rPr lang="en-US" sz="1300" b="0" dirty="0"/>
              <a:t>Discuss work flow issues re registry updates from SANA and WG perspectives</a:t>
            </a:r>
          </a:p>
          <a:p>
            <a:pPr>
              <a:lnSpc>
                <a:spcPct val="120000"/>
              </a:lnSpc>
              <a:spcBef>
                <a:spcPts val="0"/>
              </a:spcBef>
              <a:buSzPct val="95000"/>
            </a:pPr>
            <a:r>
              <a:rPr lang="en-US" sz="1300" b="0" dirty="0"/>
              <a:t>Working Group Status:</a:t>
            </a:r>
            <a:endParaRPr lang="en-US" sz="13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300" b="0" dirty="0"/>
              <a:t>New QSCID registries are in use, making allocations within frequency bands.  Web interface refinement has been done. See new registries @ </a:t>
            </a:r>
            <a:r>
              <a:rPr lang="en-US" sz="1300" dirty="0">
                <a:hlinkClick r:id="rId3"/>
              </a:rPr>
              <a:t>https://sanaregistry.org/</a:t>
            </a:r>
            <a:endParaRPr lang="en-US" sz="1300" b="0" dirty="0"/>
          </a:p>
          <a:p>
            <a:pPr marL="747713" lvl="1" indent="-290513">
              <a:lnSpc>
                <a:spcPct val="120000"/>
              </a:lnSpc>
              <a:spcBef>
                <a:spcPts val="0"/>
              </a:spcBef>
              <a:buClr>
                <a:srgbClr val="000000"/>
              </a:buClr>
              <a:buSzPct val="95000"/>
              <a:buFont typeface="ArialMT" charset="0"/>
              <a:buChar char="•"/>
            </a:pPr>
            <a:r>
              <a:rPr lang="en-US" sz="1300" b="0" dirty="0"/>
              <a:t>CCSDS website “member” Contacts and Organizations have been imported into SANA, which is now the authoritative source for display.  CCSDS Website pages that access the SANA are deployed and performance is very good.</a:t>
            </a:r>
          </a:p>
          <a:p>
            <a:pPr marL="747713" lvl="1" indent="-290513">
              <a:lnSpc>
                <a:spcPct val="120000"/>
              </a:lnSpc>
              <a:spcBef>
                <a:spcPts val="0"/>
              </a:spcBef>
              <a:buClr>
                <a:srgbClr val="000000"/>
              </a:buClr>
              <a:buSzPct val="95000"/>
              <a:buFont typeface="ArialMT" charset="0"/>
              <a:buChar char="•"/>
            </a:pPr>
            <a:r>
              <a:rPr lang="en-US" sz="1300" b="0" dirty="0"/>
              <a:t>The CCSDS CWE contacts (“users”) are exported to the SANA for use in access control.</a:t>
            </a:r>
          </a:p>
          <a:p>
            <a:pPr>
              <a:lnSpc>
                <a:spcPct val="120000"/>
              </a:lnSpc>
              <a:spcBef>
                <a:spcPts val="0"/>
              </a:spcBef>
              <a:buClr>
                <a:srgbClr val="000000"/>
              </a:buClr>
              <a:buSzPct val="95000"/>
            </a:pPr>
            <a:r>
              <a:rPr lang="en-US" sz="1300" b="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300" b="0" dirty="0"/>
              <a:t>MOIMS Nav WG: Nav data providers merged into SANA Organizations registry</a:t>
            </a:r>
          </a:p>
          <a:p>
            <a:pPr marL="628650" lvl="1" indent="-171450">
              <a:lnSpc>
                <a:spcPct val="120000"/>
              </a:lnSpc>
              <a:spcBef>
                <a:spcPts val="0"/>
              </a:spcBef>
              <a:buClr>
                <a:srgbClr val="000000"/>
              </a:buClr>
              <a:buSzPct val="95000"/>
              <a:buFont typeface="Arial" panose="020B0604020202020204" pitchFamily="34" charset="0"/>
              <a:buChar char="•"/>
            </a:pPr>
            <a:r>
              <a:rPr lang="en-US" sz="1300" b="0" dirty="0"/>
              <a:t>SSG: discuss issues with process description, workflow, and SANA registries</a:t>
            </a:r>
          </a:p>
          <a:p>
            <a:pPr>
              <a:lnSpc>
                <a:spcPct val="120000"/>
              </a:lnSpc>
              <a:spcBef>
                <a:spcPts val="0"/>
              </a:spcBef>
              <a:buClr>
                <a:srgbClr val="000000"/>
              </a:buClr>
              <a:buSzPct val="95000"/>
            </a:pPr>
            <a:r>
              <a:rPr lang="en-US" sz="1300" b="0" dirty="0"/>
              <a:t>Problems and Issues:</a:t>
            </a:r>
          </a:p>
          <a:p>
            <a:pPr marL="747713" lvl="1" indent="-290513">
              <a:lnSpc>
                <a:spcPct val="120000"/>
              </a:lnSpc>
              <a:spcBef>
                <a:spcPts val="0"/>
              </a:spcBef>
              <a:buClr>
                <a:srgbClr val="000000"/>
              </a:buClr>
              <a:buSzPct val="95000"/>
              <a:buFont typeface="ArialMT" charset="0"/>
              <a:buChar char="•"/>
            </a:pPr>
            <a:r>
              <a:rPr lang="en-US" sz="1300" b="0" dirty="0"/>
              <a:t>Agency Representatives have been slow to carry out their responsibilities for verifying / updating agency data, we still have very limited AOS (v2) SCIDs for assignment in key frequency bands (S&amp;X)</a:t>
            </a:r>
          </a:p>
          <a:p>
            <a:pPr marL="747713" lvl="1" indent="-290513">
              <a:lnSpc>
                <a:spcPct val="120000"/>
              </a:lnSpc>
              <a:spcBef>
                <a:spcPts val="0"/>
              </a:spcBef>
              <a:buClr>
                <a:srgbClr val="000000"/>
              </a:buClr>
              <a:buSzPct val="95000"/>
              <a:buFont typeface="ArialMT" charset="0"/>
              <a:buChar char="•"/>
            </a:pPr>
            <a:r>
              <a:rPr lang="en-US" sz="1300" b="0" dirty="0"/>
              <a:t>The Service Site and Aperture (SSA) registry is only to be open to those with CCSDS login, and SANA now has list of users with CWE credentials (see above), but we do not yet have access</a:t>
            </a:r>
          </a:p>
          <a:p>
            <a:pPr marL="747713" lvl="1" indent="-290513">
              <a:lnSpc>
                <a:spcPct val="120000"/>
              </a:lnSpc>
              <a:spcBef>
                <a:spcPts val="0"/>
              </a:spcBef>
              <a:buClr>
                <a:srgbClr val="000000"/>
              </a:buClr>
              <a:buSzPct val="95000"/>
              <a:buFont typeface="ArialMT" charset="0"/>
              <a:buChar char="•"/>
            </a:pPr>
            <a:r>
              <a:rPr lang="en-US" sz="1300" b="0" dirty="0"/>
              <a:t>CCSDS Glossary </a:t>
            </a:r>
            <a:r>
              <a:rPr lang="mr-IN" sz="1300" b="0" dirty="0"/>
              <a:t>–</a:t>
            </a:r>
            <a:r>
              <a:rPr lang="en-US" sz="1300" b="0" dirty="0"/>
              <a:t> all WG are now starting to review their documents and verify terms, these references are now all marked “Provisional” and not “Approved”, and this causes confusion, recommend changing it now</a:t>
            </a:r>
          </a:p>
          <a:p>
            <a:pPr marL="747713" lvl="1" indent="-290513">
              <a:lnSpc>
                <a:spcPct val="120000"/>
              </a:lnSpc>
              <a:spcBef>
                <a:spcPts val="0"/>
              </a:spcBef>
              <a:buClr>
                <a:srgbClr val="000000"/>
              </a:buClr>
              <a:buSzPct val="95000"/>
              <a:buFont typeface="ArialMT" charset="0"/>
              <a:buChar char="•"/>
            </a:pPr>
            <a:r>
              <a:rPr lang="en-US" sz="1300" b="0" dirty="0"/>
              <a:t>Recommend SANA provide web pages to allow each Agency Representative (AR) to directly manage updates of information under their control, this is in planning</a:t>
            </a:r>
          </a:p>
        </p:txBody>
      </p:sp>
    </p:spTree>
    <p:extLst>
      <p:ext uri="{BB962C8B-B14F-4D97-AF65-F5344CB8AC3E}">
        <p14:creationId xmlns:p14="http://schemas.microsoft.com/office/powerpoint/2010/main" val="648117269"/>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61" name="Text Box 2"/>
          <p:cNvSpPr txBox="1">
            <a:spLocks noChangeArrowheads="1"/>
          </p:cNvSpPr>
          <p:nvPr/>
        </p:nvSpPr>
        <p:spPr bwMode="auto">
          <a:xfrm>
            <a:off x="2514600" y="1176338"/>
            <a:ext cx="7162800" cy="425450"/>
          </a:xfrm>
          <a:prstGeom prst="rect">
            <a:avLst/>
          </a:prstGeom>
          <a:noFill/>
          <a:ln w="9525">
            <a:noFill/>
            <a:miter lim="800000"/>
            <a:headEnd/>
            <a:tailEnd/>
          </a:ln>
        </p:spPr>
        <p:txBody>
          <a:bodyPr>
            <a:spAutoFit/>
          </a:bodyPr>
          <a:lstStyle/>
          <a:p>
            <a:pPr marL="457200" indent="-457200" eaLnBrk="0" hangingPunct="0">
              <a:lnSpc>
                <a:spcPct val="90000"/>
              </a:lnSpc>
              <a:spcBef>
                <a:spcPct val="50000"/>
              </a:spcBef>
              <a:spcAft>
                <a:spcPct val="10000"/>
              </a:spcAft>
              <a:buSzPct val="125000"/>
            </a:pPr>
            <a:endParaRPr lang="en-GB" sz="2400">
              <a:solidFill>
                <a:srgbClr val="000000"/>
              </a:solidFill>
              <a:latin typeface="Calibri" pitchFamily="34" charset="0"/>
            </a:endParaRPr>
          </a:p>
        </p:txBody>
      </p:sp>
      <p:sp>
        <p:nvSpPr>
          <p:cNvPr id="10" name="AutoShape 3"/>
          <p:cNvSpPr>
            <a:spLocks/>
          </p:cNvSpPr>
          <p:nvPr/>
        </p:nvSpPr>
        <p:spPr bwMode="auto">
          <a:xfrm>
            <a:off x="2101880" y="126170"/>
            <a:ext cx="760419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Systems Engineering Area Upcoming New Work Items</a:t>
            </a:r>
          </a:p>
        </p:txBody>
      </p:sp>
      <p:graphicFrame>
        <p:nvGraphicFramePr>
          <p:cNvPr id="7" name="Table 6"/>
          <p:cNvGraphicFramePr>
            <a:graphicFrameLocks noGrp="1"/>
          </p:cNvGraphicFramePr>
          <p:nvPr>
            <p:extLst>
              <p:ext uri="{D42A27DB-BD31-4B8C-83A1-F6EECF244321}">
                <p14:modId xmlns:p14="http://schemas.microsoft.com/office/powerpoint/2010/main" val="4151018856"/>
              </p:ext>
            </p:extLst>
          </p:nvPr>
        </p:nvGraphicFramePr>
        <p:xfrm>
          <a:off x="1981200" y="1176339"/>
          <a:ext cx="8229601" cy="1869209"/>
        </p:xfrm>
        <a:graphic>
          <a:graphicData uri="http://schemas.openxmlformats.org/drawingml/2006/table">
            <a:tbl>
              <a:tblPr/>
              <a:tblGrid>
                <a:gridCol w="476463">
                  <a:extLst>
                    <a:ext uri="{9D8B030D-6E8A-4147-A177-3AD203B41FA5}">
                      <a16:colId xmlns:a16="http://schemas.microsoft.com/office/drawing/2014/main" val="20000"/>
                    </a:ext>
                  </a:extLst>
                </a:gridCol>
                <a:gridCol w="556991">
                  <a:extLst>
                    <a:ext uri="{9D8B030D-6E8A-4147-A177-3AD203B41FA5}">
                      <a16:colId xmlns:a16="http://schemas.microsoft.com/office/drawing/2014/main" val="20001"/>
                    </a:ext>
                  </a:extLst>
                </a:gridCol>
                <a:gridCol w="545807">
                  <a:extLst>
                    <a:ext uri="{9D8B030D-6E8A-4147-A177-3AD203B41FA5}">
                      <a16:colId xmlns:a16="http://schemas.microsoft.com/office/drawing/2014/main" val="20002"/>
                    </a:ext>
                  </a:extLst>
                </a:gridCol>
                <a:gridCol w="805288">
                  <a:extLst>
                    <a:ext uri="{9D8B030D-6E8A-4147-A177-3AD203B41FA5}">
                      <a16:colId xmlns:a16="http://schemas.microsoft.com/office/drawing/2014/main" val="20003"/>
                    </a:ext>
                  </a:extLst>
                </a:gridCol>
                <a:gridCol w="876870">
                  <a:extLst>
                    <a:ext uri="{9D8B030D-6E8A-4147-A177-3AD203B41FA5}">
                      <a16:colId xmlns:a16="http://schemas.microsoft.com/office/drawing/2014/main" val="20004"/>
                    </a:ext>
                  </a:extLst>
                </a:gridCol>
                <a:gridCol w="1279514">
                  <a:extLst>
                    <a:ext uri="{9D8B030D-6E8A-4147-A177-3AD203B41FA5}">
                      <a16:colId xmlns:a16="http://schemas.microsoft.com/office/drawing/2014/main" val="20005"/>
                    </a:ext>
                  </a:extLst>
                </a:gridCol>
                <a:gridCol w="1279514">
                  <a:extLst>
                    <a:ext uri="{9D8B030D-6E8A-4147-A177-3AD203B41FA5}">
                      <a16:colId xmlns:a16="http://schemas.microsoft.com/office/drawing/2014/main" val="20006"/>
                    </a:ext>
                  </a:extLst>
                </a:gridCol>
                <a:gridCol w="688969">
                  <a:extLst>
                    <a:ext uri="{9D8B030D-6E8A-4147-A177-3AD203B41FA5}">
                      <a16:colId xmlns:a16="http://schemas.microsoft.com/office/drawing/2014/main" val="20007"/>
                    </a:ext>
                  </a:extLst>
                </a:gridCol>
                <a:gridCol w="637520">
                  <a:extLst>
                    <a:ext uri="{9D8B030D-6E8A-4147-A177-3AD203B41FA5}">
                      <a16:colId xmlns:a16="http://schemas.microsoft.com/office/drawing/2014/main" val="20008"/>
                    </a:ext>
                  </a:extLst>
                </a:gridCol>
                <a:gridCol w="1082665">
                  <a:extLst>
                    <a:ext uri="{9D8B030D-6E8A-4147-A177-3AD203B41FA5}">
                      <a16:colId xmlns:a16="http://schemas.microsoft.com/office/drawing/2014/main" val="20009"/>
                    </a:ext>
                  </a:extLst>
                </a:gridCol>
              </a:tblGrid>
              <a:tr h="465395">
                <a:tc>
                  <a:txBody>
                    <a:bodyPr/>
                    <a:lstStyle/>
                    <a:p>
                      <a:pPr algn="ctr" fontAlgn="t"/>
                      <a:r>
                        <a:rPr lang="en-US" sz="900" b="1" i="0" u="none" strike="noStrike" dirty="0">
                          <a:solidFill>
                            <a:srgbClr val="000000"/>
                          </a:solidFill>
                          <a:effectLst/>
                          <a:latin typeface="Calibri"/>
                        </a:rPr>
                        <a:t>Area and WG name</a:t>
                      </a:r>
                    </a:p>
                  </a:txBody>
                  <a:tcPr marL="7629" marR="7629" marT="7629"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a:txBody>
                    <a:bodyPr/>
                    <a:lstStyle/>
                    <a:p>
                      <a:pPr algn="ctr" fontAlgn="t"/>
                      <a:r>
                        <a:rPr lang="en-US" sz="900" b="1" i="0" u="none" strike="noStrike" dirty="0">
                          <a:solidFill>
                            <a:srgbClr val="000000"/>
                          </a:solidFill>
                          <a:effectLst/>
                          <a:latin typeface="Calibri"/>
                        </a:rPr>
                        <a:t>CCSDS Ref </a:t>
                      </a:r>
                      <a:r>
                        <a:rPr lang="en-US" sz="900" b="1" i="0" u="none" strike="noStrike" dirty="0" err="1">
                          <a:solidFill>
                            <a:srgbClr val="000000"/>
                          </a:solidFill>
                          <a:effectLst/>
                          <a:latin typeface="Calibri"/>
                        </a:rPr>
                        <a:t>Nr</a:t>
                      </a:r>
                      <a:endParaRPr lang="en-US" sz="900" b="1" i="0" u="none" strike="noStrike" dirty="0">
                        <a:solidFill>
                          <a:srgbClr val="000000"/>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a:txBody>
                    <a:bodyPr/>
                    <a:lstStyle/>
                    <a:p>
                      <a:pPr algn="ctr" fontAlgn="t"/>
                      <a:r>
                        <a:rPr lang="en-US" sz="900" b="1" i="0" u="none" strike="noStrike">
                          <a:solidFill>
                            <a:srgbClr val="000000"/>
                          </a:solidFill>
                          <a:effectLst/>
                          <a:latin typeface="Calibri"/>
                        </a:rPr>
                        <a:t>Activity</a:t>
                      </a:r>
                      <a:br>
                        <a:rPr lang="en-US" sz="900" b="1" i="0" u="none" strike="noStrike">
                          <a:solidFill>
                            <a:srgbClr val="000000"/>
                          </a:solidFill>
                          <a:effectLst/>
                          <a:latin typeface="Calibri"/>
                        </a:rPr>
                      </a:br>
                      <a:r>
                        <a:rPr lang="en-US" sz="600" b="1" i="0" u="none" strike="noStrike">
                          <a:solidFill>
                            <a:srgbClr val="000000"/>
                          </a:solidFill>
                          <a:effectLst/>
                          <a:latin typeface="Calibri"/>
                        </a:rPr>
                        <a:t>(RB, Pink, Draft. Update)</a:t>
                      </a:r>
                      <a:endParaRPr lang="en-US" sz="900" b="1" i="0" u="none" strike="noStrike">
                        <a:solidFill>
                          <a:srgbClr val="000000"/>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a:txBody>
                    <a:bodyPr/>
                    <a:lstStyle/>
                    <a:p>
                      <a:pPr algn="ctr" fontAlgn="t"/>
                      <a:r>
                        <a:rPr lang="en-US" sz="900" b="1" i="0" u="none" strike="noStrike" dirty="0">
                          <a:solidFill>
                            <a:srgbClr val="000000"/>
                          </a:solidFill>
                          <a:effectLst/>
                          <a:latin typeface="Calibri"/>
                        </a:rPr>
                        <a:t>Document Title</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a:txBody>
                    <a:bodyPr/>
                    <a:lstStyle/>
                    <a:p>
                      <a:pPr algn="ctr" fontAlgn="t"/>
                      <a:r>
                        <a:rPr lang="en-US" sz="900" b="1" i="0" u="none" strike="noStrike" dirty="0">
                          <a:solidFill>
                            <a:srgbClr val="000000"/>
                          </a:solidFill>
                          <a:effectLst/>
                          <a:latin typeface="Calibri"/>
                        </a:rPr>
                        <a:t>Target Start / Publication Date</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gridSpan="4">
                  <a:txBody>
                    <a:bodyPr/>
                    <a:lstStyle/>
                    <a:p>
                      <a:pPr algn="ctr" fontAlgn="t"/>
                      <a:r>
                        <a:rPr lang="en-US" sz="900" b="1" i="0" u="none" strike="noStrike" dirty="0">
                          <a:solidFill>
                            <a:srgbClr val="000000"/>
                          </a:solidFill>
                          <a:effectLst/>
                          <a:latin typeface="Calibri"/>
                        </a:rPr>
                        <a:t>Resources Needed (total, Editor, Proto 1, Proto 2)</a:t>
                      </a:r>
                      <a:br>
                        <a:rPr lang="en-US" sz="900" b="1" i="0" u="none" strike="noStrike" dirty="0">
                          <a:solidFill>
                            <a:srgbClr val="000000"/>
                          </a:solidFill>
                          <a:effectLst/>
                          <a:latin typeface="Calibri"/>
                        </a:rPr>
                      </a:br>
                      <a:endParaRPr lang="en-US" sz="900" b="1" i="0" u="none" strike="noStrike" dirty="0">
                        <a:solidFill>
                          <a:srgbClr val="000000"/>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t"/>
                      <a:r>
                        <a:rPr lang="en-US" sz="900" b="1" i="0" u="none" strike="noStrike" dirty="0">
                          <a:solidFill>
                            <a:srgbClr val="000000"/>
                          </a:solidFill>
                          <a:effectLst/>
                          <a:latin typeface="Calibri"/>
                        </a:rPr>
                        <a:t>Comments</a:t>
                      </a:r>
                      <a:br>
                        <a:rPr lang="en-US" sz="900" b="1" i="0" u="none" strike="noStrike" dirty="0">
                          <a:solidFill>
                            <a:srgbClr val="000000"/>
                          </a:solidFill>
                          <a:effectLst/>
                          <a:latin typeface="Calibri"/>
                        </a:rPr>
                      </a:br>
                      <a:r>
                        <a:rPr lang="en-US" sz="900" b="1" i="0" u="none" strike="noStrike" dirty="0">
                          <a:solidFill>
                            <a:srgbClr val="000000"/>
                          </a:solidFill>
                          <a:effectLst/>
                          <a:latin typeface="Calibri"/>
                        </a:rPr>
                        <a:t>Rationale</a:t>
                      </a:r>
                      <a:br>
                        <a:rPr lang="en-US" sz="900" b="1" i="0" u="none" strike="noStrike" dirty="0">
                          <a:solidFill>
                            <a:srgbClr val="000000"/>
                          </a:solidFill>
                          <a:effectLst/>
                          <a:latin typeface="Calibri"/>
                        </a:rPr>
                      </a:br>
                      <a:r>
                        <a:rPr lang="en-US" sz="900" b="1" i="0" u="none" strike="noStrike" dirty="0">
                          <a:solidFill>
                            <a:srgbClr val="000000"/>
                          </a:solidFill>
                          <a:effectLst/>
                          <a:latin typeface="Calibri"/>
                        </a:rPr>
                        <a:t>What if not started?</a:t>
                      </a:r>
                    </a:p>
                  </a:txBody>
                  <a:tcPr marL="7629" marR="7629" marT="7629"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EFF"/>
                    </a:solidFill>
                  </a:tcPr>
                </a:tc>
                <a:extLst>
                  <a:ext uri="{0D108BD9-81ED-4DB2-BD59-A6C34878D82A}">
                    <a16:rowId xmlns:a16="http://schemas.microsoft.com/office/drawing/2014/main" val="10000"/>
                  </a:ext>
                </a:extLst>
              </a:tr>
              <a:tr h="488283">
                <a:tc rowSpan="2">
                  <a:txBody>
                    <a:bodyPr/>
                    <a:lstStyle/>
                    <a:p>
                      <a:pPr algn="ctr" fontAlgn="t"/>
                      <a:r>
                        <a:rPr lang="en-US" sz="900" b="0" i="0" u="none" strike="noStrike" dirty="0">
                          <a:solidFill>
                            <a:schemeClr val="bg1"/>
                          </a:solidFill>
                          <a:effectLst/>
                          <a:latin typeface="Calibri"/>
                        </a:rPr>
                        <a:t>SEA SEC</a:t>
                      </a:r>
                    </a:p>
                  </a:txBody>
                  <a:tcPr marL="7629" marR="7629" marT="7629"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mr-IN" sz="1000" dirty="0">
                          <a:solidFill>
                            <a:schemeClr val="bg1"/>
                          </a:solidFill>
                          <a:latin typeface="+mn-lt"/>
                          <a:hlinkClick r:id="rId3"/>
                        </a:rPr>
                        <a:t>350.</a:t>
                      </a:r>
                      <a:r>
                        <a:rPr lang="en-US" sz="1000" dirty="0">
                          <a:solidFill>
                            <a:schemeClr val="bg1"/>
                          </a:solidFill>
                          <a:latin typeface="+mn-lt"/>
                          <a:hlinkClick r:id="rId3"/>
                        </a:rPr>
                        <a:t>10</a:t>
                      </a:r>
                      <a:r>
                        <a:rPr lang="mr-IN" sz="1000" dirty="0">
                          <a:solidFill>
                            <a:schemeClr val="bg1"/>
                          </a:solidFill>
                          <a:latin typeface="+mn-lt"/>
                          <a:hlinkClick r:id="rId3"/>
                        </a:rPr>
                        <a:t>-G-1</a:t>
                      </a:r>
                      <a:endParaRPr lang="en-US" sz="1000" b="0" i="0" u="none" strike="noStrike" dirty="0">
                        <a:solidFill>
                          <a:schemeClr val="bg1"/>
                        </a:solidFill>
                        <a:effectLst/>
                        <a:latin typeface="+mn-lt"/>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a:solidFill>
                            <a:schemeClr val="bg1"/>
                          </a:solidFill>
                          <a:effectLst/>
                          <a:latin typeface="Calibri"/>
                        </a:rPr>
                        <a:t>New Doc</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l" fontAlgn="t"/>
                      <a:r>
                        <a:rPr lang="en-US" sz="900" b="0" i="0" u="none" strike="noStrike" dirty="0">
                          <a:solidFill>
                            <a:srgbClr val="FFFFFF"/>
                          </a:solidFill>
                          <a:effectLst/>
                          <a:latin typeface="Calibri" panose="020F0502020204030204" pitchFamily="34" charset="0"/>
                        </a:rPr>
                        <a:t>Symmetric Key Management Rationale</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a:solidFill>
                            <a:schemeClr val="bg1"/>
                          </a:solidFill>
                          <a:effectLst/>
                          <a:latin typeface="Calibri"/>
                        </a:rPr>
                        <a:t>Start    20/06/2019</a:t>
                      </a:r>
                      <a:br>
                        <a:rPr lang="en-US" sz="900" b="0" i="0" u="none" strike="noStrike" dirty="0">
                          <a:solidFill>
                            <a:schemeClr val="bg1"/>
                          </a:solidFill>
                          <a:effectLst/>
                          <a:latin typeface="Calibri"/>
                        </a:rPr>
                      </a:br>
                      <a:r>
                        <a:rPr lang="en-US" sz="900" b="0" i="0" u="none" strike="noStrike" dirty="0">
                          <a:solidFill>
                            <a:schemeClr val="bg1"/>
                          </a:solidFill>
                          <a:effectLst/>
                          <a:latin typeface="Calibri"/>
                        </a:rPr>
                        <a:t>End   10/12/2021</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2019</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 WMs for  GB </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No </a:t>
                      </a:r>
                      <a:r>
                        <a:rPr lang="en-US" sz="900" b="0" i="0" u="none" strike="noStrike" dirty="0" err="1">
                          <a:solidFill>
                            <a:schemeClr val="bg1"/>
                          </a:solidFill>
                          <a:effectLst/>
                          <a:latin typeface="Calibri"/>
                        </a:rPr>
                        <a:t>Prot</a:t>
                      </a:r>
                      <a:r>
                        <a:rPr lang="en-US" sz="900" b="0" i="0" u="none" strike="noStrike" dirty="0">
                          <a:solidFill>
                            <a:schemeClr val="bg1"/>
                          </a:solidFill>
                          <a:effectLst/>
                          <a:latin typeface="Calibri"/>
                        </a:rPr>
                        <a:t> 1 </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No </a:t>
                      </a:r>
                      <a:r>
                        <a:rPr lang="en-US" sz="900" b="0" i="0" u="none" strike="noStrike" dirty="0" err="1">
                          <a:solidFill>
                            <a:schemeClr val="bg1"/>
                          </a:solidFill>
                          <a:effectLst/>
                          <a:latin typeface="Calibri"/>
                        </a:rPr>
                        <a:t>Prot</a:t>
                      </a:r>
                      <a:r>
                        <a:rPr lang="en-US" sz="900" b="0" i="0" u="none" strike="noStrike" dirty="0">
                          <a:solidFill>
                            <a:schemeClr val="bg1"/>
                          </a:solidFill>
                          <a:effectLst/>
                          <a:latin typeface="Calibri"/>
                        </a:rPr>
                        <a:t> 2</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a:solidFill>
                            <a:srgbClr val="FFFFFF"/>
                          </a:solidFill>
                          <a:effectLst/>
                          <a:latin typeface="Calibri" panose="020F0502020204030204" pitchFamily="34" charset="0"/>
                        </a:rPr>
                        <a:t>To be started now that KM MB is completed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30517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US" sz="900" b="0" i="0" u="none" strike="noStrike" dirty="0">
                          <a:solidFill>
                            <a:schemeClr val="bg1"/>
                          </a:solidFill>
                          <a:effectLst/>
                          <a:latin typeface="Calibri"/>
                        </a:rPr>
                        <a:t>2020</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a:t>
                      </a:r>
                      <a:r>
                        <a:rPr lang="en-US" sz="900" b="0" i="0" u="none" strike="noStrike" baseline="0" dirty="0">
                          <a:solidFill>
                            <a:schemeClr val="bg1"/>
                          </a:solidFill>
                          <a:effectLst/>
                          <a:latin typeface="Calibri"/>
                        </a:rPr>
                        <a:t> </a:t>
                      </a:r>
                      <a:r>
                        <a:rPr lang="en-US" sz="900" b="0" i="0" u="none" strike="noStrike" dirty="0">
                          <a:solidFill>
                            <a:schemeClr val="bg1"/>
                          </a:solidFill>
                          <a:effectLst/>
                          <a:latin typeface="Calibri"/>
                        </a:rPr>
                        <a:t>WMs for  GB</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tc>
                <a:extLst>
                  <a:ext uri="{0D108BD9-81ED-4DB2-BD59-A6C34878D82A}">
                    <a16:rowId xmlns:a16="http://schemas.microsoft.com/office/drawing/2014/main" val="10002"/>
                  </a:ext>
                </a:extLst>
              </a:tr>
              <a:tr h="305177">
                <a:tc rowSpan="2">
                  <a:txBody>
                    <a:bodyPr/>
                    <a:lstStyle/>
                    <a:p>
                      <a:pPr algn="ctr" fontAlgn="t"/>
                      <a:r>
                        <a:rPr lang="en-US" sz="900" b="0" i="0" u="none" strike="noStrike" dirty="0">
                          <a:solidFill>
                            <a:schemeClr val="bg1"/>
                          </a:solidFill>
                          <a:effectLst/>
                          <a:latin typeface="Calibri"/>
                        </a:rPr>
                        <a:t>SEA Time</a:t>
                      </a:r>
                    </a:p>
                  </a:txBody>
                  <a:tcPr marL="7629" marR="7629" marT="7629"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1000" dirty="0">
                          <a:solidFill>
                            <a:schemeClr val="bg1"/>
                          </a:solidFill>
                          <a:latin typeface="+mn-lt"/>
                        </a:rPr>
                        <a:t>TBS</a:t>
                      </a:r>
                      <a:endParaRPr lang="en-US" sz="1000" b="0" i="0" u="none" strike="noStrike" dirty="0">
                        <a:solidFill>
                          <a:schemeClr val="bg1"/>
                        </a:solidFill>
                        <a:effectLst/>
                        <a:latin typeface="+mn-lt"/>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a:solidFill>
                            <a:schemeClr val="bg1"/>
                          </a:solidFill>
                          <a:effectLst/>
                          <a:latin typeface="Calibri"/>
                        </a:rPr>
                        <a:t>New Doc</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l" fontAlgn="t"/>
                      <a:r>
                        <a:rPr lang="en-US" sz="900" b="0" i="0" u="none" strike="noStrike" dirty="0">
                          <a:solidFill>
                            <a:srgbClr val="FFFFFF"/>
                          </a:solidFill>
                          <a:effectLst/>
                          <a:latin typeface="Calibri" panose="020F0502020204030204" pitchFamily="34" charset="0"/>
                        </a:rPr>
                        <a:t>Time Management Overview</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a:solidFill>
                            <a:schemeClr val="bg1"/>
                          </a:solidFill>
                          <a:effectLst/>
                          <a:latin typeface="Calibri"/>
                        </a:rPr>
                        <a:t>Start    20/06/2019</a:t>
                      </a:r>
                      <a:br>
                        <a:rPr lang="en-US" sz="900" b="0" i="0" u="none" strike="noStrike" dirty="0">
                          <a:solidFill>
                            <a:schemeClr val="bg1"/>
                          </a:solidFill>
                          <a:effectLst/>
                          <a:latin typeface="Calibri"/>
                        </a:rPr>
                      </a:br>
                      <a:r>
                        <a:rPr lang="en-US" sz="900" b="0" i="0" u="none" strike="noStrike" dirty="0">
                          <a:solidFill>
                            <a:schemeClr val="bg1"/>
                          </a:solidFill>
                          <a:effectLst/>
                          <a:latin typeface="Calibri"/>
                        </a:rPr>
                        <a:t>End   15/03/2021</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2019</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 WMs for  GB </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No </a:t>
                      </a:r>
                      <a:r>
                        <a:rPr lang="en-US" sz="900" b="0" i="0" u="none" strike="noStrike" dirty="0" err="1">
                          <a:solidFill>
                            <a:schemeClr val="bg1"/>
                          </a:solidFill>
                          <a:effectLst/>
                          <a:latin typeface="Calibri"/>
                        </a:rPr>
                        <a:t>Prot</a:t>
                      </a:r>
                      <a:r>
                        <a:rPr lang="en-US" sz="900" b="0" i="0" u="none" strike="noStrike" dirty="0">
                          <a:solidFill>
                            <a:schemeClr val="bg1"/>
                          </a:solidFill>
                          <a:effectLst/>
                          <a:latin typeface="Calibri"/>
                        </a:rPr>
                        <a:t> 1 </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No </a:t>
                      </a:r>
                      <a:r>
                        <a:rPr lang="en-US" sz="900" b="0" i="0" u="none" strike="noStrike" dirty="0" err="1">
                          <a:solidFill>
                            <a:schemeClr val="bg1"/>
                          </a:solidFill>
                          <a:effectLst/>
                          <a:latin typeface="Calibri"/>
                        </a:rPr>
                        <a:t>Prot</a:t>
                      </a:r>
                      <a:r>
                        <a:rPr lang="en-US" sz="900" b="0" i="0" u="none" strike="noStrike" dirty="0">
                          <a:solidFill>
                            <a:schemeClr val="bg1"/>
                          </a:solidFill>
                          <a:effectLst/>
                          <a:latin typeface="Calibri"/>
                        </a:rPr>
                        <a:t> 2</a:t>
                      </a:r>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rowSpan="2">
                  <a:txBody>
                    <a:bodyPr/>
                    <a:lstStyle/>
                    <a:p>
                      <a:pPr algn="ctr" fontAlgn="t"/>
                      <a:r>
                        <a:rPr lang="en-US" sz="900" b="0" i="0" u="none" strike="noStrike" dirty="0">
                          <a:solidFill>
                            <a:srgbClr val="FFFFFF"/>
                          </a:solidFill>
                          <a:effectLst/>
                          <a:latin typeface="Calibri" panose="020F0502020204030204" pitchFamily="34" charset="0"/>
                        </a:rPr>
                        <a:t>To be started once Time </a:t>
                      </a:r>
                      <a:r>
                        <a:rPr lang="en-US" sz="900" b="0" i="0" u="none" strike="noStrike" dirty="0" err="1">
                          <a:solidFill>
                            <a:srgbClr val="FFFFFF"/>
                          </a:solidFill>
                          <a:effectLst/>
                          <a:latin typeface="Calibri" panose="020F0502020204030204" pitchFamily="34" charset="0"/>
                        </a:rPr>
                        <a:t>Mgmt</a:t>
                      </a:r>
                      <a:r>
                        <a:rPr lang="en-US" sz="900" b="0" i="0" u="none" strike="noStrike" dirty="0">
                          <a:solidFill>
                            <a:srgbClr val="FFFFFF"/>
                          </a:solidFill>
                          <a:effectLst/>
                          <a:latin typeface="Calibri" panose="020F0502020204030204" pitchFamily="34" charset="0"/>
                        </a:rPr>
                        <a:t> WG is approved</a:t>
                      </a: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3557250541"/>
                  </a:ext>
                </a:extLst>
              </a:tr>
              <a:tr h="305177">
                <a:tc vMerge="1">
                  <a:txBody>
                    <a:bodyPr/>
                    <a:lstStyle/>
                    <a:p>
                      <a:endParaRPr lang="en-US"/>
                    </a:p>
                  </a:txBody>
                  <a:tcP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2020</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r>
                        <a:rPr lang="en-US" sz="900" b="0" i="0" u="none" strike="noStrike" dirty="0">
                          <a:solidFill>
                            <a:schemeClr val="bg1"/>
                          </a:solidFill>
                          <a:effectLst/>
                          <a:latin typeface="Calibri"/>
                        </a:rPr>
                        <a:t>2</a:t>
                      </a:r>
                      <a:r>
                        <a:rPr lang="en-US" sz="900" b="0" i="0" u="none" strike="noStrike" baseline="0" dirty="0">
                          <a:solidFill>
                            <a:schemeClr val="bg1"/>
                          </a:solidFill>
                          <a:effectLst/>
                          <a:latin typeface="Calibri"/>
                        </a:rPr>
                        <a:t> </a:t>
                      </a:r>
                      <a:r>
                        <a:rPr lang="en-US" sz="900" b="0" i="0" u="none" strike="noStrike" dirty="0">
                          <a:solidFill>
                            <a:schemeClr val="bg1"/>
                          </a:solidFill>
                          <a:effectLst/>
                          <a:latin typeface="Calibri"/>
                        </a:rPr>
                        <a:t>WMs for  GB</a:t>
                      </a: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ctr" fontAlgn="t"/>
                      <a:br>
                        <a:rPr lang="en-US" sz="900" b="0" i="0" u="none" strike="noStrike" dirty="0">
                          <a:solidFill>
                            <a:schemeClr val="bg1"/>
                          </a:solidFill>
                          <a:effectLst/>
                          <a:latin typeface="Calibri"/>
                        </a:rPr>
                      </a:br>
                      <a:endParaRPr lang="en-US" sz="900" b="0" i="0" u="none" strike="noStrike" dirty="0">
                        <a:solidFill>
                          <a:schemeClr val="bg1"/>
                        </a:solidFill>
                        <a:effectLst/>
                        <a:latin typeface="Calibri"/>
                      </a:endParaRPr>
                    </a:p>
                  </a:txBody>
                  <a:tcPr marL="7629" marR="7629" marT="76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vMerge="1">
                  <a:txBody>
                    <a:bodyPr/>
                    <a:lstStyle/>
                    <a:p>
                      <a:endParaRPr lang="en-US"/>
                    </a:p>
                  </a:txBody>
                  <a:tcP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2884109428"/>
                  </a:ext>
                </a:extLst>
              </a:tr>
            </a:tbl>
          </a:graphicData>
        </a:graphic>
      </p:graphicFrame>
    </p:spTree>
    <p:extLst>
      <p:ext uri="{BB962C8B-B14F-4D97-AF65-F5344CB8AC3E}">
        <p14:creationId xmlns:p14="http://schemas.microsoft.com/office/powerpoint/2010/main" val="314997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27275" y="894271"/>
            <a:ext cx="10791805"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spcBef>
                <a:spcPts val="0"/>
              </a:spcBef>
              <a:buClr>
                <a:srgbClr val="000000"/>
              </a:buClr>
              <a:buSzPct val="95000"/>
            </a:pPr>
            <a:endParaRPr lang="en-US" sz="1900" b="0" dirty="0"/>
          </a:p>
          <a:p>
            <a:pPr>
              <a:lnSpc>
                <a:spcPct val="120000"/>
              </a:lnSpc>
              <a:spcBef>
                <a:spcPts val="0"/>
              </a:spcBef>
              <a:buClr>
                <a:srgbClr val="000000"/>
              </a:buClr>
              <a:buSzPct val="95000"/>
            </a:pPr>
            <a:r>
              <a:rPr lang="en-US" sz="1900" b="0" dirty="0"/>
              <a:t>Issue 1:</a:t>
            </a: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We need the CMC to reach close the open issues on the SANA registries.  </a:t>
            </a:r>
          </a:p>
          <a:p>
            <a:pPr>
              <a:lnSpc>
                <a:spcPct val="120000"/>
              </a:lnSpc>
              <a:spcBef>
                <a:spcPts val="0"/>
              </a:spcBef>
              <a:buClr>
                <a:srgbClr val="000000"/>
              </a:buClr>
              <a:buSzPct val="95000"/>
            </a:pPr>
            <a:endParaRPr lang="en-US" sz="1900" b="0" dirty="0"/>
          </a:p>
          <a:p>
            <a:pPr>
              <a:lnSpc>
                <a:spcPct val="120000"/>
              </a:lnSpc>
              <a:spcBef>
                <a:spcPts val="0"/>
              </a:spcBef>
              <a:buClr>
                <a:srgbClr val="000000"/>
              </a:buClr>
              <a:buSzPct val="95000"/>
            </a:pPr>
            <a:r>
              <a:rPr lang="en-US" sz="1900" b="0" dirty="0"/>
              <a:t>Issue 2:</a:t>
            </a: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We need the CMC / AR to update the SANA registries, as requested.</a:t>
            </a:r>
          </a:p>
          <a:p>
            <a:pPr>
              <a:lnSpc>
                <a:spcPct val="120000"/>
              </a:lnSpc>
              <a:spcBef>
                <a:spcPts val="0"/>
              </a:spcBef>
              <a:buClr>
                <a:srgbClr val="000000"/>
              </a:buClr>
              <a:buSzPct val="95000"/>
            </a:pPr>
            <a:endParaRPr lang="en-US" sz="1800" dirty="0"/>
          </a:p>
          <a:p>
            <a:pPr>
              <a:lnSpc>
                <a:spcPct val="120000"/>
              </a:lnSpc>
              <a:spcBef>
                <a:spcPts val="0"/>
              </a:spcBef>
            </a:pPr>
            <a:r>
              <a:rPr lang="en-US" sz="1900" b="0" dirty="0"/>
              <a:t>Issue 3:</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a:t>We need to update the SANA sections in three Yellow Books to provide clarity to WG and SANA process flows </a:t>
            </a:r>
          </a:p>
          <a:p>
            <a:pPr>
              <a:lnSpc>
                <a:spcPct val="120000"/>
              </a:lnSpc>
              <a:spcBef>
                <a:spcPts val="0"/>
              </a:spcBef>
            </a:pPr>
            <a:endParaRPr lang="en-US" sz="1900" b="0" dirty="0"/>
          </a:p>
          <a:p>
            <a:pPr>
              <a:lnSpc>
                <a:spcPct val="120000"/>
              </a:lnSpc>
              <a:spcBef>
                <a:spcPts val="0"/>
              </a:spcBef>
            </a:pPr>
            <a:r>
              <a:rPr lang="en-US" sz="1900" b="0" dirty="0"/>
              <a:t>Issue 4:</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a:t>We need to consider whether to establish working relationships with either or both of the ECSS and ISO TC20/SC14 Glossary related activities</a:t>
            </a:r>
          </a:p>
          <a:p>
            <a:pPr>
              <a:lnSpc>
                <a:spcPct val="120000"/>
              </a:lnSpc>
              <a:spcBef>
                <a:spcPts val="0"/>
              </a:spcBef>
            </a:pPr>
            <a:endParaRPr lang="en-US" sz="1900" b="0" dirty="0"/>
          </a:p>
          <a:p>
            <a:pPr>
              <a:lnSpc>
                <a:spcPct val="120000"/>
              </a:lnSpc>
              <a:spcBef>
                <a:spcPts val="0"/>
              </a:spcBef>
            </a:pPr>
            <a:r>
              <a:rPr lang="en-US" sz="1900" b="0" dirty="0"/>
              <a:t>Appreciation:</a:t>
            </a:r>
            <a:endParaRPr lang="en-US" sz="1900" b="0" dirty="0">
              <a:latin typeface="Arial" pitchFamily="34" charset="0"/>
              <a:cs typeface="Arial" pitchFamily="34" charset="0"/>
              <a:sym typeface="Arial" pitchFamily="34" charset="0"/>
            </a:endParaRPr>
          </a:p>
          <a:p>
            <a:pPr marL="800100" lvl="1" indent="-342900">
              <a:lnSpc>
                <a:spcPct val="120000"/>
              </a:lnSpc>
              <a:spcBef>
                <a:spcPts val="0"/>
              </a:spcBef>
              <a:buClr>
                <a:srgbClr val="000000"/>
              </a:buClr>
              <a:buSzPct val="95000"/>
              <a:buFont typeface="Arial" panose="020B0604020202020204" pitchFamily="34" charset="0"/>
              <a:buChar char="•"/>
            </a:pPr>
            <a:r>
              <a:rPr lang="en-US" sz="1900" b="0" dirty="0"/>
              <a:t>The Systems Engineering Area (SEA) wishes to thank ESA for doing such an excellent job of hosting these working meetings.  Quality of facilities, networks, equipment, and coffee / snacks / food were all very much appreciated.</a:t>
            </a:r>
          </a:p>
          <a:p>
            <a:pPr marL="800100" lvl="1" indent="-342900">
              <a:lnSpc>
                <a:spcPct val="120000"/>
              </a:lnSpc>
              <a:spcBef>
                <a:spcPts val="0"/>
              </a:spcBef>
              <a:buClr>
                <a:srgbClr val="000000"/>
              </a:buClr>
              <a:buSzPct val="95000"/>
              <a:buFont typeface="Arial" panose="020B0604020202020204" pitchFamily="34" charset="0"/>
              <a:buChar char="•"/>
            </a:pPr>
            <a:endParaRPr lang="en-US" sz="1900" b="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Systems Engineering Area Issues for CESG / CMC </a:t>
            </a:r>
            <a:endParaRPr lang="en-US" dirty="0"/>
          </a:p>
        </p:txBody>
      </p:sp>
    </p:spTree>
    <p:extLst>
      <p:ext uri="{BB962C8B-B14F-4D97-AF65-F5344CB8AC3E}">
        <p14:creationId xmlns:p14="http://schemas.microsoft.com/office/powerpoint/2010/main" val="208479560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CBE4F-F11C-4DC8-821B-5ADD6307E7FC}"/>
              </a:ext>
            </a:extLst>
          </p:cNvPr>
          <p:cNvSpPr>
            <a:spLocks noGrp="1"/>
          </p:cNvSpPr>
          <p:nvPr>
            <p:ph type="title"/>
          </p:nvPr>
        </p:nvSpPr>
        <p:spPr>
          <a:xfrm>
            <a:off x="1981200" y="274638"/>
            <a:ext cx="8229600" cy="868362"/>
          </a:xfrm>
        </p:spPr>
        <p:txBody>
          <a:bodyPr/>
          <a:lstStyle/>
          <a:p>
            <a:pPr>
              <a:defRPr/>
            </a:pPr>
            <a:r>
              <a:rPr lang="en-US" sz="2800" dirty="0">
                <a:effectLst>
                  <a:outerShdw blurRad="38100" dist="38100" dir="2700000" algn="tl">
                    <a:srgbClr val="C0C0C0"/>
                  </a:outerShdw>
                </a:effectLst>
              </a:rPr>
              <a:t>SE Area Report</a:t>
            </a:r>
            <a:br>
              <a:rPr lang="en-US" sz="2800" dirty="0">
                <a:effectLst>
                  <a:outerShdw blurRad="38100" dist="38100" dir="2700000" algn="tl">
                    <a:srgbClr val="C0C0C0"/>
                  </a:outerShdw>
                </a:effectLst>
              </a:rPr>
            </a:br>
            <a:r>
              <a:rPr lang="en-GB" sz="2000" dirty="0">
                <a:latin typeface="Calibri" pitchFamily="34" charset="0"/>
              </a:rPr>
              <a:t> B. </a:t>
            </a:r>
            <a:r>
              <a:rPr lang="en-GB" sz="2000" u="sng" dirty="0">
                <a:latin typeface="Calibri" pitchFamily="34" charset="0"/>
              </a:rPr>
              <a:t>Meeting Demographics</a:t>
            </a:r>
            <a:endParaRPr lang="en-US" sz="2000" dirty="0"/>
          </a:p>
        </p:txBody>
      </p:sp>
      <p:graphicFrame>
        <p:nvGraphicFramePr>
          <p:cNvPr id="3" name="Table 2">
            <a:extLst>
              <a:ext uri="{FF2B5EF4-FFF2-40B4-BE49-F238E27FC236}">
                <a16:creationId xmlns:a16="http://schemas.microsoft.com/office/drawing/2014/main" id="{739171A7-85E7-424F-8A5A-CCF8E039A49F}"/>
              </a:ext>
            </a:extLst>
          </p:cNvPr>
          <p:cNvGraphicFramePr>
            <a:graphicFrameLocks noGrp="1"/>
          </p:cNvGraphicFramePr>
          <p:nvPr>
            <p:extLst>
              <p:ext uri="{D42A27DB-BD31-4B8C-83A1-F6EECF244321}">
                <p14:modId xmlns:p14="http://schemas.microsoft.com/office/powerpoint/2010/main" val="2922029867"/>
              </p:ext>
            </p:extLst>
          </p:nvPr>
        </p:nvGraphicFramePr>
        <p:xfrm>
          <a:off x="834514" y="1054611"/>
          <a:ext cx="10254132" cy="5331574"/>
        </p:xfrm>
        <a:graphic>
          <a:graphicData uri="http://schemas.openxmlformats.org/drawingml/2006/table">
            <a:tbl>
              <a:tblPr bandRow="1">
                <a:tableStyleId>{5C22544A-7EE6-4342-B048-85BDC9FD1C3A}</a:tableStyleId>
              </a:tblPr>
              <a:tblGrid>
                <a:gridCol w="1709022">
                  <a:extLst>
                    <a:ext uri="{9D8B030D-6E8A-4147-A177-3AD203B41FA5}">
                      <a16:colId xmlns:a16="http://schemas.microsoft.com/office/drawing/2014/main" val="3612145401"/>
                    </a:ext>
                  </a:extLst>
                </a:gridCol>
                <a:gridCol w="1709022">
                  <a:extLst>
                    <a:ext uri="{9D8B030D-6E8A-4147-A177-3AD203B41FA5}">
                      <a16:colId xmlns:a16="http://schemas.microsoft.com/office/drawing/2014/main" val="1878736972"/>
                    </a:ext>
                  </a:extLst>
                </a:gridCol>
                <a:gridCol w="1709022">
                  <a:extLst>
                    <a:ext uri="{9D8B030D-6E8A-4147-A177-3AD203B41FA5}">
                      <a16:colId xmlns:a16="http://schemas.microsoft.com/office/drawing/2014/main" val="2174006152"/>
                    </a:ext>
                  </a:extLst>
                </a:gridCol>
                <a:gridCol w="1709022">
                  <a:extLst>
                    <a:ext uri="{9D8B030D-6E8A-4147-A177-3AD203B41FA5}">
                      <a16:colId xmlns:a16="http://schemas.microsoft.com/office/drawing/2014/main" val="586022201"/>
                    </a:ext>
                  </a:extLst>
                </a:gridCol>
                <a:gridCol w="1709022">
                  <a:extLst>
                    <a:ext uri="{9D8B030D-6E8A-4147-A177-3AD203B41FA5}">
                      <a16:colId xmlns:a16="http://schemas.microsoft.com/office/drawing/2014/main" val="3564660677"/>
                    </a:ext>
                  </a:extLst>
                </a:gridCol>
                <a:gridCol w="1709022">
                  <a:extLst>
                    <a:ext uri="{9D8B030D-6E8A-4147-A177-3AD203B41FA5}">
                      <a16:colId xmlns:a16="http://schemas.microsoft.com/office/drawing/2014/main" val="694635616"/>
                    </a:ext>
                  </a:extLst>
                </a:gridCol>
              </a:tblGrid>
              <a:tr h="940605">
                <a:tc>
                  <a:txBody>
                    <a:bodyPr/>
                    <a:lstStyle/>
                    <a:p>
                      <a:pPr algn="l" fontAlgn="b"/>
                      <a:r>
                        <a:rPr lang="en-US" sz="1600" b="1" i="0" u="none" strike="noStrike" dirty="0">
                          <a:solidFill>
                            <a:schemeClr val="tx1"/>
                          </a:solidFill>
                          <a:effectLst/>
                          <a:latin typeface="+mj-lt"/>
                        </a:rPr>
                        <a:t>Agency</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1.01 - SEA - Systems Architecture Working Group</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1.02 - SEA - Security Working Group</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1.06 – SEA – D-DOR Working Group</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1.07 Time Management Working Group</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1.XX - SEA - SANA Steering Group</a:t>
                      </a:r>
                    </a:p>
                  </a:txBody>
                  <a:tcPr marL="9525" marR="9525" marT="9524" marB="0" anchor="b">
                    <a:solidFill>
                      <a:schemeClr val="accent5">
                        <a:lumMod val="90000"/>
                      </a:schemeClr>
                    </a:solidFill>
                  </a:tcPr>
                </a:tc>
                <a:extLst>
                  <a:ext uri="{0D108BD9-81ED-4DB2-BD59-A6C34878D82A}">
                    <a16:rowId xmlns:a16="http://schemas.microsoft.com/office/drawing/2014/main" val="2046174415"/>
                  </a:ext>
                </a:extLst>
              </a:tr>
              <a:tr h="288710">
                <a:tc>
                  <a:txBody>
                    <a:bodyPr/>
                    <a:lstStyle/>
                    <a:p>
                      <a:pPr algn="l" fontAlgn="t"/>
                      <a:r>
                        <a:rPr lang="en-US" sz="1600" b="1" i="0" u="none" strike="noStrike" dirty="0">
                          <a:solidFill>
                            <a:schemeClr val="tx1"/>
                          </a:solidFill>
                          <a:effectLst/>
                          <a:latin typeface="+mj-lt"/>
                        </a:rPr>
                        <a:t>CNES</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r>
                        <a:rPr lang="en-US" sz="1600" b="1" i="0" u="none" strike="noStrike" dirty="0">
                          <a:solidFill>
                            <a:schemeClr val="tx1"/>
                          </a:solidFill>
                          <a:effectLst/>
                          <a:latin typeface="+mj-lt"/>
                        </a:rPr>
                        <a:t>2</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2821539220"/>
                  </a:ext>
                </a:extLst>
              </a:tr>
              <a:tr h="288710">
                <a:tc>
                  <a:txBody>
                    <a:bodyPr/>
                    <a:lstStyle/>
                    <a:p>
                      <a:pPr algn="l" fontAlgn="t"/>
                      <a:r>
                        <a:rPr lang="en-US" sz="1600" b="1" i="0" u="none" strike="noStrike" dirty="0">
                          <a:solidFill>
                            <a:schemeClr val="tx1"/>
                          </a:solidFill>
                          <a:effectLst/>
                          <a:latin typeface="+mj-lt"/>
                        </a:rPr>
                        <a:t>CNSA</a:t>
                      </a:r>
                    </a:p>
                  </a:txBody>
                  <a:tcPr marL="9525" marR="9525" marT="9524" marB="0"/>
                </a:tc>
                <a:tc>
                  <a:txBody>
                    <a:bodyPr/>
                    <a:lstStyle/>
                    <a:p>
                      <a:pPr algn="r" fontAlgn="ctr"/>
                      <a:r>
                        <a:rPr lang="en-US" sz="1600" b="1" i="0" u="none" strike="noStrike" dirty="0">
                          <a:solidFill>
                            <a:schemeClr val="tx1"/>
                          </a:solidFill>
                          <a:effectLst/>
                          <a:latin typeface="+mj-lt"/>
                        </a:rPr>
                        <a:t>2</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tc>
                  <a:txBody>
                    <a:bodyPr/>
                    <a:lstStyle/>
                    <a:p>
                      <a:pPr algn="r" fontAlgn="b"/>
                      <a:r>
                        <a:rPr lang="en-US" sz="1600" b="1" i="0" u="none" strike="noStrike" dirty="0">
                          <a:solidFill>
                            <a:schemeClr val="tx1"/>
                          </a:solidFill>
                          <a:effectLst/>
                          <a:latin typeface="+mj-lt"/>
                        </a:rPr>
                        <a:t>3</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47915963"/>
                  </a:ext>
                </a:extLst>
              </a:tr>
              <a:tr h="288710">
                <a:tc>
                  <a:txBody>
                    <a:bodyPr/>
                    <a:lstStyle/>
                    <a:p>
                      <a:pPr algn="l" fontAlgn="t"/>
                      <a:r>
                        <a:rPr lang="en-US" sz="1600" b="1" i="0" u="none" strike="noStrike" dirty="0">
                          <a:solidFill>
                            <a:schemeClr val="tx1"/>
                          </a:solidFill>
                          <a:effectLst/>
                          <a:latin typeface="+mj-lt"/>
                        </a:rPr>
                        <a:t>CSA</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extLst>
                  <a:ext uri="{0D108BD9-81ED-4DB2-BD59-A6C34878D82A}">
                    <a16:rowId xmlns:a16="http://schemas.microsoft.com/office/drawing/2014/main" val="2644808109"/>
                  </a:ext>
                </a:extLst>
              </a:tr>
              <a:tr h="356956">
                <a:tc>
                  <a:txBody>
                    <a:bodyPr/>
                    <a:lstStyle/>
                    <a:p>
                      <a:pPr algn="l" fontAlgn="t"/>
                      <a:r>
                        <a:rPr lang="en-US" sz="1600" b="1" i="0" u="none" strike="noStrike" dirty="0">
                          <a:solidFill>
                            <a:schemeClr val="tx1"/>
                          </a:solidFill>
                          <a:effectLst/>
                          <a:latin typeface="+mj-lt"/>
                        </a:rPr>
                        <a:t>DLR</a:t>
                      </a: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extLst>
                  <a:ext uri="{0D108BD9-81ED-4DB2-BD59-A6C34878D82A}">
                    <a16:rowId xmlns:a16="http://schemas.microsoft.com/office/drawing/2014/main" val="3150982800"/>
                  </a:ext>
                </a:extLst>
              </a:tr>
              <a:tr h="366684">
                <a:tc>
                  <a:txBody>
                    <a:bodyPr/>
                    <a:lstStyle/>
                    <a:p>
                      <a:pPr algn="l" fontAlgn="t"/>
                      <a:r>
                        <a:rPr lang="en-US" sz="1600" b="1" i="0" u="none" strike="noStrike" dirty="0">
                          <a:solidFill>
                            <a:schemeClr val="tx1"/>
                          </a:solidFill>
                          <a:effectLst/>
                          <a:latin typeface="+mj-lt"/>
                        </a:rPr>
                        <a:t>ESA</a:t>
                      </a:r>
                    </a:p>
                  </a:txBody>
                  <a:tcPr marL="9525" marR="9525" marT="9524" marB="0"/>
                </a:tc>
                <a:tc>
                  <a:txBody>
                    <a:bodyPr/>
                    <a:lstStyle/>
                    <a:p>
                      <a:pPr algn="r" fontAlgn="ctr"/>
                      <a:r>
                        <a:rPr lang="en-US" sz="1600" b="1" i="0" u="none" strike="noStrike" dirty="0">
                          <a:solidFill>
                            <a:schemeClr val="tx1"/>
                          </a:solidFill>
                          <a:effectLst/>
                          <a:latin typeface="+mj-lt"/>
                        </a:rPr>
                        <a:t>3</a:t>
                      </a:r>
                    </a:p>
                  </a:txBody>
                  <a:tcPr marL="9525" marR="9525" marT="9524" marB="0"/>
                </a:tc>
                <a:tc>
                  <a:txBody>
                    <a:bodyPr/>
                    <a:lstStyle/>
                    <a:p>
                      <a:pPr algn="r" fontAlgn="ctr"/>
                      <a:r>
                        <a:rPr lang="en-US" sz="1600" b="1" i="0" u="none" strike="noStrike" dirty="0">
                          <a:solidFill>
                            <a:schemeClr val="tx1"/>
                          </a:solidFill>
                          <a:effectLst/>
                          <a:latin typeface="+mj-lt"/>
                        </a:rPr>
                        <a:t>6</a:t>
                      </a:r>
                    </a:p>
                  </a:txBody>
                  <a:tcPr marL="9525" marR="9525" marT="9524" marB="0"/>
                </a:tc>
                <a:tc>
                  <a:txBody>
                    <a:bodyPr/>
                    <a:lstStyle/>
                    <a:p>
                      <a:pPr algn="r" fontAlgn="b"/>
                      <a:r>
                        <a:rPr lang="en-US" sz="1600" b="1" i="0" u="none" strike="noStrike" dirty="0">
                          <a:solidFill>
                            <a:schemeClr val="tx1"/>
                          </a:solidFill>
                          <a:effectLst/>
                          <a:latin typeface="+mj-lt"/>
                        </a:rPr>
                        <a:t>2</a:t>
                      </a:r>
                    </a:p>
                  </a:txBody>
                  <a:tcPr marL="9525" marR="9525" marT="9524" marB="0"/>
                </a:tc>
                <a:tc>
                  <a:txBody>
                    <a:bodyPr/>
                    <a:lstStyle/>
                    <a:p>
                      <a:pPr algn="r" fontAlgn="b"/>
                      <a:r>
                        <a:rPr lang="en-US" sz="1600" b="1" i="0" u="none" strike="noStrike" dirty="0">
                          <a:solidFill>
                            <a:schemeClr val="tx1"/>
                          </a:solidFill>
                          <a:effectLst/>
                          <a:latin typeface="+mj-lt"/>
                        </a:rPr>
                        <a:t>2</a:t>
                      </a:r>
                    </a:p>
                  </a:txBody>
                  <a:tcPr marL="9525" marR="9525" marT="9524" marB="0"/>
                </a:tc>
                <a:tc>
                  <a:txBody>
                    <a:bodyPr/>
                    <a:lstStyle/>
                    <a:p>
                      <a:pPr algn="r" fontAlgn="b"/>
                      <a:r>
                        <a:rPr lang="en-US" sz="1600" b="1" i="0" u="none" strike="noStrike" dirty="0">
                          <a:solidFill>
                            <a:schemeClr val="tx1"/>
                          </a:solidFill>
                          <a:effectLst/>
                          <a:latin typeface="+mj-lt"/>
                        </a:rPr>
                        <a:t>3</a:t>
                      </a:r>
                    </a:p>
                  </a:txBody>
                  <a:tcPr marL="9525" marR="9525" marT="9524" marB="0"/>
                </a:tc>
                <a:extLst>
                  <a:ext uri="{0D108BD9-81ED-4DB2-BD59-A6C34878D82A}">
                    <a16:rowId xmlns:a16="http://schemas.microsoft.com/office/drawing/2014/main" val="841491355"/>
                  </a:ext>
                </a:extLst>
              </a:tr>
              <a:tr h="366684">
                <a:tc>
                  <a:txBody>
                    <a:bodyPr/>
                    <a:lstStyle/>
                    <a:p>
                      <a:pPr algn="l" fontAlgn="t"/>
                      <a:r>
                        <a:rPr lang="en-US" sz="1600" b="1" i="0" u="none" strike="noStrike" dirty="0">
                          <a:solidFill>
                            <a:schemeClr val="tx1"/>
                          </a:solidFill>
                          <a:effectLst/>
                          <a:latin typeface="+mj-lt"/>
                        </a:rPr>
                        <a:t>JAXA</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r>
                        <a:rPr lang="en-US" sz="1600" b="1" i="0" u="none" strike="noStrike" dirty="0">
                          <a:solidFill>
                            <a:schemeClr val="tx1"/>
                          </a:solidFill>
                          <a:effectLst/>
                          <a:latin typeface="+mj-lt"/>
                        </a:rPr>
                        <a:t>2</a:t>
                      </a: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3997457901"/>
                  </a:ext>
                </a:extLst>
              </a:tr>
              <a:tr h="288710">
                <a:tc>
                  <a:txBody>
                    <a:bodyPr/>
                    <a:lstStyle/>
                    <a:p>
                      <a:pPr algn="l" fontAlgn="t"/>
                      <a:r>
                        <a:rPr lang="en-US" sz="1600" b="1" i="0" u="none" strike="noStrike" dirty="0">
                          <a:solidFill>
                            <a:schemeClr val="tx1"/>
                          </a:solidFill>
                          <a:effectLst/>
                          <a:latin typeface="+mj-lt"/>
                        </a:rPr>
                        <a:t>NASA</a:t>
                      </a:r>
                    </a:p>
                  </a:txBody>
                  <a:tcPr marL="9525" marR="9525" marT="9524" marB="0"/>
                </a:tc>
                <a:tc>
                  <a:txBody>
                    <a:bodyPr/>
                    <a:lstStyle/>
                    <a:p>
                      <a:pPr algn="r" fontAlgn="ctr"/>
                      <a:r>
                        <a:rPr lang="en-US" sz="1600" b="1" i="0" u="none" strike="noStrike" dirty="0">
                          <a:solidFill>
                            <a:schemeClr val="tx1"/>
                          </a:solidFill>
                          <a:effectLst/>
                          <a:latin typeface="+mj-lt"/>
                        </a:rPr>
                        <a:t>2</a:t>
                      </a:r>
                    </a:p>
                  </a:txBody>
                  <a:tcPr marL="9525" marR="9525" marT="9524" marB="0"/>
                </a:tc>
                <a:tc>
                  <a:txBody>
                    <a:bodyPr/>
                    <a:lstStyle/>
                    <a:p>
                      <a:pPr algn="r" fontAlgn="ctr"/>
                      <a:r>
                        <a:rPr lang="en-US" sz="1600" b="1" i="0" u="none" strike="noStrike" dirty="0">
                          <a:solidFill>
                            <a:schemeClr val="tx1"/>
                          </a:solidFill>
                          <a:effectLst/>
                          <a:latin typeface="+mj-lt"/>
                        </a:rPr>
                        <a:t>12</a:t>
                      </a:r>
                    </a:p>
                  </a:txBody>
                  <a:tcPr marL="9525" marR="9525" marT="9524" marB="0"/>
                </a:tc>
                <a:tc>
                  <a:txBody>
                    <a:bodyPr/>
                    <a:lstStyle/>
                    <a:p>
                      <a:pPr algn="r" fontAlgn="ctr"/>
                      <a:r>
                        <a:rPr lang="en-US" sz="1600" b="1" i="0" u="none" strike="noStrike" dirty="0">
                          <a:solidFill>
                            <a:schemeClr val="tx1"/>
                          </a:solidFill>
                          <a:effectLst/>
                          <a:latin typeface="+mj-lt"/>
                        </a:rPr>
                        <a:t>2</a:t>
                      </a:r>
                    </a:p>
                  </a:txBody>
                  <a:tcPr marL="9525" marR="9525" marT="9524" marB="0"/>
                </a:tc>
                <a:tc>
                  <a:txBody>
                    <a:bodyPr/>
                    <a:lstStyle/>
                    <a:p>
                      <a:pPr algn="r" fontAlgn="ctr"/>
                      <a:r>
                        <a:rPr lang="en-US" sz="1600" b="1" i="0" u="none" strike="noStrike" dirty="0">
                          <a:solidFill>
                            <a:schemeClr val="tx1"/>
                          </a:solidFill>
                          <a:effectLst/>
                          <a:latin typeface="+mj-lt"/>
                        </a:rPr>
                        <a:t>7</a:t>
                      </a: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extLst>
                  <a:ext uri="{0D108BD9-81ED-4DB2-BD59-A6C34878D82A}">
                    <a16:rowId xmlns:a16="http://schemas.microsoft.com/office/drawing/2014/main" val="775771249"/>
                  </a:ext>
                </a:extLst>
              </a:tr>
              <a:tr h="288710">
                <a:tc>
                  <a:txBody>
                    <a:bodyPr/>
                    <a:lstStyle/>
                    <a:p>
                      <a:pPr algn="l" fontAlgn="t"/>
                      <a:r>
                        <a:rPr lang="en-US" sz="1600" b="1" i="0" u="none" strike="noStrike" dirty="0">
                          <a:solidFill>
                            <a:schemeClr val="tx1"/>
                          </a:solidFill>
                          <a:effectLst/>
                          <a:latin typeface="+mj-lt"/>
                        </a:rPr>
                        <a:t>ROSCOSMOS</a:t>
                      </a:r>
                    </a:p>
                  </a:txBody>
                  <a:tcPr marL="9525" marR="9525" marT="9524" marB="0"/>
                </a:tc>
                <a:tc>
                  <a:txBody>
                    <a:bodyPr/>
                    <a:lstStyle/>
                    <a:p>
                      <a:pPr algn="r" fontAlgn="ctr"/>
                      <a:r>
                        <a:rPr lang="en-US" sz="1600" b="1" i="0" u="none" strike="noStrike" dirty="0">
                          <a:solidFill>
                            <a:schemeClr val="tx1"/>
                          </a:solidFill>
                          <a:effectLst/>
                          <a:latin typeface="+mj-lt"/>
                        </a:rPr>
                        <a:t>5</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1686057466"/>
                  </a:ext>
                </a:extLst>
              </a:tr>
              <a:tr h="288710">
                <a:tc>
                  <a:txBody>
                    <a:bodyPr/>
                    <a:lstStyle/>
                    <a:p>
                      <a:pPr algn="l" fontAlgn="t"/>
                      <a:r>
                        <a:rPr lang="en-US" sz="1600" b="1" i="0" u="none" strike="noStrike" dirty="0">
                          <a:solidFill>
                            <a:schemeClr val="tx1"/>
                          </a:solidFill>
                          <a:effectLst/>
                          <a:latin typeface="+mj-lt"/>
                        </a:rPr>
                        <a:t>UKSA</a:t>
                      </a: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2375326560"/>
                  </a:ext>
                </a:extLst>
              </a:tr>
              <a:tr h="473541">
                <a:tc>
                  <a:txBody>
                    <a:bodyPr/>
                    <a:lstStyle/>
                    <a:p>
                      <a:pPr algn="l" fontAlgn="t"/>
                      <a:r>
                        <a:rPr lang="en-US" sz="1600" b="1" i="0" u="none" strike="noStrike" dirty="0">
                          <a:solidFill>
                            <a:schemeClr val="tx1"/>
                          </a:solidFill>
                          <a:effectLst/>
                          <a:latin typeface="+mj-lt"/>
                        </a:rPr>
                        <a:t>Other</a:t>
                      </a:r>
                    </a:p>
                    <a:p>
                      <a:pPr algn="l" fontAlgn="t"/>
                      <a:r>
                        <a:rPr lang="en-US" sz="1600" b="1" i="0" u="none" strike="noStrike" dirty="0">
                          <a:solidFill>
                            <a:schemeClr val="tx1"/>
                          </a:solidFill>
                          <a:effectLst/>
                          <a:latin typeface="+mj-lt"/>
                        </a:rPr>
                        <a:t>(South</a:t>
                      </a:r>
                      <a:r>
                        <a:rPr lang="en-US" sz="1600" b="1" i="0" u="none" strike="noStrike" baseline="0" dirty="0">
                          <a:solidFill>
                            <a:schemeClr val="tx1"/>
                          </a:solidFill>
                          <a:effectLst/>
                          <a:latin typeface="+mj-lt"/>
                        </a:rPr>
                        <a:t> Korea)</a:t>
                      </a:r>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b"/>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ctr"/>
                      <a:r>
                        <a:rPr lang="en-US" sz="1600" b="1" i="0" u="none" strike="noStrike" dirty="0">
                          <a:solidFill>
                            <a:schemeClr val="tx1"/>
                          </a:solidFill>
                          <a:effectLst/>
                          <a:latin typeface="+mj-lt"/>
                        </a:rPr>
                        <a:t>1</a:t>
                      </a: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b"/>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b"/>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b"/>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8433199"/>
                  </a:ext>
                </a:extLst>
              </a:tr>
              <a:tr h="293589">
                <a:tc>
                  <a:txBody>
                    <a:bodyPr/>
                    <a:lstStyle/>
                    <a:p>
                      <a:pPr algn="l" fontAlgn="b"/>
                      <a:r>
                        <a:rPr lang="en-US" sz="1600" b="1" i="0" u="none" strike="noStrike" dirty="0">
                          <a:solidFill>
                            <a:schemeClr val="tx1"/>
                          </a:solidFill>
                          <a:effectLst/>
                          <a:latin typeface="+mj-lt"/>
                        </a:rPr>
                        <a:t>Total</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14</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25</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7</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14</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6</a:t>
                      </a:r>
                    </a:p>
                  </a:txBody>
                  <a:tcPr marL="9525" marR="9525" marT="9524"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10126504"/>
                  </a:ext>
                </a:extLst>
              </a:tr>
              <a:tr h="387668">
                <a:tc>
                  <a:txBody>
                    <a:bodyPr/>
                    <a:lstStyle/>
                    <a:p>
                      <a:pPr algn="l" fontAlgn="t"/>
                      <a:r>
                        <a:rPr lang="en-US" sz="1600" b="1" u="none" strike="noStrike">
                          <a:effectLst/>
                          <a:latin typeface="+mj-lt"/>
                        </a:rPr>
                        <a:t>Meeting Duration</a:t>
                      </a:r>
                      <a:endParaRPr lang="en-US" sz="1600" b="1" i="0" u="none" strike="noStrike" dirty="0">
                        <a:solidFill>
                          <a:srgbClr val="000000"/>
                        </a:solidFill>
                        <a:effectLst/>
                        <a:latin typeface="+mj-lt"/>
                      </a:endParaRPr>
                    </a:p>
                  </a:txBody>
                  <a:tcPr marL="9525" marR="9525" marT="9524" marB="0" anchor="b"/>
                </a:tc>
                <a:tc>
                  <a:txBody>
                    <a:bodyPr/>
                    <a:lstStyle/>
                    <a:p>
                      <a:pPr algn="r" fontAlgn="b"/>
                      <a:r>
                        <a:rPr lang="en-US" sz="1600" b="1" i="0" u="none" strike="noStrike" dirty="0">
                          <a:solidFill>
                            <a:srgbClr val="000000"/>
                          </a:solidFill>
                          <a:effectLst/>
                          <a:latin typeface="+mj-lt"/>
                        </a:rPr>
                        <a:t>1.0</a:t>
                      </a:r>
                    </a:p>
                  </a:txBody>
                  <a:tcPr marL="9525" marR="9525" marT="9524" marB="0" anchor="b"/>
                </a:tc>
                <a:tc>
                  <a:txBody>
                    <a:bodyPr/>
                    <a:lstStyle/>
                    <a:p>
                      <a:pPr algn="r" fontAlgn="b"/>
                      <a:r>
                        <a:rPr lang="en-US" sz="1600" b="1" i="0" u="none" strike="noStrike" dirty="0">
                          <a:solidFill>
                            <a:srgbClr val="000000"/>
                          </a:solidFill>
                          <a:effectLst/>
                          <a:latin typeface="+mj-lt"/>
                        </a:rPr>
                        <a:t>2.0</a:t>
                      </a:r>
                    </a:p>
                  </a:txBody>
                  <a:tcPr marL="9525" marR="9525" marT="9524" marB="0" anchor="b"/>
                </a:tc>
                <a:tc>
                  <a:txBody>
                    <a:bodyPr/>
                    <a:lstStyle/>
                    <a:p>
                      <a:pPr algn="r" fontAlgn="b"/>
                      <a:r>
                        <a:rPr lang="en-US" sz="1600" b="1" i="0" u="none" strike="noStrike" dirty="0">
                          <a:solidFill>
                            <a:srgbClr val="000000"/>
                          </a:solidFill>
                          <a:effectLst/>
                          <a:latin typeface="+mj-lt"/>
                        </a:rPr>
                        <a:t>3.5</a:t>
                      </a:r>
                    </a:p>
                  </a:txBody>
                  <a:tcPr marL="9525" marR="9525" marT="9524" marB="0" anchor="b"/>
                </a:tc>
                <a:tc>
                  <a:txBody>
                    <a:bodyPr/>
                    <a:lstStyle/>
                    <a:p>
                      <a:pPr algn="r" fontAlgn="b"/>
                      <a:r>
                        <a:rPr lang="en-US" sz="1600" b="1" i="0" u="none" strike="noStrike" dirty="0">
                          <a:solidFill>
                            <a:srgbClr val="000000"/>
                          </a:solidFill>
                          <a:effectLst/>
                          <a:latin typeface="+mj-lt"/>
                        </a:rPr>
                        <a:t>0.5</a:t>
                      </a:r>
                    </a:p>
                  </a:txBody>
                  <a:tcPr marL="9525" marR="9525" marT="9524" marB="0" anchor="b"/>
                </a:tc>
                <a:tc>
                  <a:txBody>
                    <a:bodyPr/>
                    <a:lstStyle/>
                    <a:p>
                      <a:pPr algn="r" fontAlgn="b"/>
                      <a:r>
                        <a:rPr lang="en-US" sz="1600" b="1" i="0" u="none" strike="noStrike" dirty="0">
                          <a:solidFill>
                            <a:srgbClr val="000000"/>
                          </a:solidFill>
                          <a:effectLst/>
                          <a:latin typeface="+mj-lt"/>
                        </a:rPr>
                        <a:t>0.5</a:t>
                      </a:r>
                    </a:p>
                  </a:txBody>
                  <a:tcPr marL="9525" marR="9525" marT="9524" marB="0" anchor="b"/>
                </a:tc>
                <a:extLst>
                  <a:ext uri="{0D108BD9-81ED-4DB2-BD59-A6C34878D82A}">
                    <a16:rowId xmlns:a16="http://schemas.microsoft.com/office/drawing/2014/main" val="3477473536"/>
                  </a:ext>
                </a:extLst>
              </a:tr>
              <a:tr h="345645">
                <a:tc>
                  <a:txBody>
                    <a:bodyPr/>
                    <a:lstStyle/>
                    <a:p>
                      <a:pPr algn="l" fontAlgn="t"/>
                      <a:r>
                        <a:rPr lang="en-US" sz="1600" b="1" u="none" strike="noStrike" dirty="0">
                          <a:effectLst/>
                          <a:latin typeface="+mj-lt"/>
                        </a:rPr>
                        <a:t>Agency Diversity</a:t>
                      </a:r>
                      <a:endParaRPr lang="en-US" sz="1600" b="1" i="0" u="none" strike="noStrike" dirty="0">
                        <a:solidFill>
                          <a:srgbClr val="000000"/>
                        </a:solidFill>
                        <a:effectLst/>
                        <a:latin typeface="+mj-lt"/>
                      </a:endParaRPr>
                    </a:p>
                  </a:txBody>
                  <a:tcPr marL="9525" marR="9525" marT="9524" marB="0" anchor="b"/>
                </a:tc>
                <a:tc>
                  <a:txBody>
                    <a:bodyPr/>
                    <a:lstStyle/>
                    <a:p>
                      <a:pPr algn="r" fontAlgn="b"/>
                      <a:r>
                        <a:rPr lang="en-US" sz="1600" b="1" i="0" u="none" strike="noStrike" dirty="0">
                          <a:solidFill>
                            <a:srgbClr val="000000"/>
                          </a:solidFill>
                          <a:effectLst/>
                          <a:latin typeface="+mj-lt"/>
                        </a:rPr>
                        <a:t>6</a:t>
                      </a:r>
                    </a:p>
                  </a:txBody>
                  <a:tcPr marL="9525" marR="9525" marT="9524" marB="0" anchor="b"/>
                </a:tc>
                <a:tc>
                  <a:txBody>
                    <a:bodyPr/>
                    <a:lstStyle/>
                    <a:p>
                      <a:pPr algn="r" fontAlgn="b"/>
                      <a:r>
                        <a:rPr lang="en-US" sz="1600" b="1" i="0" u="none" strike="noStrike" dirty="0">
                          <a:solidFill>
                            <a:srgbClr val="000000"/>
                          </a:solidFill>
                          <a:effectLst/>
                          <a:latin typeface="+mj-lt"/>
                        </a:rPr>
                        <a:t>7</a:t>
                      </a:r>
                    </a:p>
                  </a:txBody>
                  <a:tcPr marL="9525" marR="9525" marT="9524" marB="0" anchor="b"/>
                </a:tc>
                <a:tc>
                  <a:txBody>
                    <a:bodyPr/>
                    <a:lstStyle/>
                    <a:p>
                      <a:pPr algn="r" fontAlgn="b"/>
                      <a:r>
                        <a:rPr lang="en-US" sz="1600" b="1" i="0" u="none" strike="noStrike" dirty="0">
                          <a:solidFill>
                            <a:srgbClr val="000000"/>
                          </a:solidFill>
                          <a:effectLst/>
                          <a:latin typeface="+mj-lt"/>
                        </a:rPr>
                        <a:t>5</a:t>
                      </a:r>
                    </a:p>
                  </a:txBody>
                  <a:tcPr marL="9525" marR="9525" marT="9524" marB="0" anchor="b"/>
                </a:tc>
                <a:tc>
                  <a:txBody>
                    <a:bodyPr/>
                    <a:lstStyle/>
                    <a:p>
                      <a:pPr algn="r" fontAlgn="b"/>
                      <a:r>
                        <a:rPr lang="en-US" sz="1600" b="1" i="0" u="none" strike="noStrike" dirty="0">
                          <a:solidFill>
                            <a:srgbClr val="000000"/>
                          </a:solidFill>
                          <a:effectLst/>
                          <a:latin typeface="+mj-lt"/>
                        </a:rPr>
                        <a:t>5</a:t>
                      </a:r>
                    </a:p>
                  </a:txBody>
                  <a:tcPr marL="9525" marR="9525" marT="9524" marB="0" anchor="b"/>
                </a:tc>
                <a:tc>
                  <a:txBody>
                    <a:bodyPr/>
                    <a:lstStyle/>
                    <a:p>
                      <a:pPr algn="r" fontAlgn="b"/>
                      <a:r>
                        <a:rPr lang="en-US" sz="1600" b="1" i="0" u="none" strike="noStrike" dirty="0">
                          <a:solidFill>
                            <a:srgbClr val="000000"/>
                          </a:solidFill>
                          <a:effectLst/>
                          <a:latin typeface="+mj-lt"/>
                        </a:rPr>
                        <a:t>4</a:t>
                      </a:r>
                    </a:p>
                  </a:txBody>
                  <a:tcPr marL="9525" marR="9525" marT="9524" marB="0" anchor="b"/>
                </a:tc>
                <a:extLst>
                  <a:ext uri="{0D108BD9-81ED-4DB2-BD59-A6C34878D82A}">
                    <a16:rowId xmlns:a16="http://schemas.microsoft.com/office/drawing/2014/main" val="4194402315"/>
                  </a:ext>
                </a:extLst>
              </a:tr>
            </a:tbl>
          </a:graphicData>
        </a:graphic>
      </p:graphicFrame>
    </p:spTree>
    <p:extLst>
      <p:ext uri="{BB962C8B-B14F-4D97-AF65-F5344CB8AC3E}">
        <p14:creationId xmlns:p14="http://schemas.microsoft.com/office/powerpoint/2010/main" val="13713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680896" y="779056"/>
            <a:ext cx="10945424" cy="58759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spcBef>
                <a:spcPts val="0"/>
              </a:spcBef>
            </a:pPr>
            <a:r>
              <a:rPr lang="en-US" sz="1400" dirty="0"/>
              <a:t>Security Working Group:</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57300" lvl="2" indent="-342900">
              <a:lnSpc>
                <a:spcPct val="120000"/>
              </a:lnSpc>
              <a:spcBef>
                <a:spcPts val="0"/>
              </a:spcBef>
              <a:buFont typeface="Arial" panose="020B0604020202020204" pitchFamily="34" charset="0"/>
              <a:buChar char="•"/>
            </a:pPr>
            <a:r>
              <a:rPr lang="en-US" sz="1400" b="0" dirty="0"/>
              <a:t>On-going work on Key Management, Security Glossary, SDLS and DTN/SBSP progressing very well. New work items for </a:t>
            </a:r>
            <a:r>
              <a:rPr lang="en-US" sz="1400" b="0" dirty="0" err="1"/>
              <a:t>Intergov</a:t>
            </a:r>
            <a:r>
              <a:rPr lang="en-US" sz="1400" b="0" dirty="0"/>
              <a:t> Cloud Certificate Authority, Crypto Algorithm and Threats GB revisions. </a:t>
            </a:r>
          </a:p>
          <a:p>
            <a:pPr marL="1257300" lvl="2" indent="-342900">
              <a:lnSpc>
                <a:spcPct val="120000"/>
              </a:lnSpc>
              <a:spcBef>
                <a:spcPts val="0"/>
              </a:spcBef>
              <a:buFont typeface="Arial" panose="020B0604020202020204" pitchFamily="34" charset="0"/>
              <a:buChar char="•"/>
            </a:pPr>
            <a:r>
              <a:rPr lang="en-US" sz="1400" b="0" dirty="0"/>
              <a:t>Problems / Issues: Staffing back to normal levels, no major issues.</a:t>
            </a:r>
          </a:p>
          <a:p>
            <a:pPr>
              <a:lnSpc>
                <a:spcPct val="120000"/>
              </a:lnSpc>
              <a:spcBef>
                <a:spcPts val="0"/>
              </a:spcBef>
            </a:pPr>
            <a:r>
              <a:rPr lang="en-US" sz="1400" dirty="0"/>
              <a:t>Systems Architecture Working Group:</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04913" lvl="2" indent="-290513">
              <a:lnSpc>
                <a:spcPct val="120000"/>
              </a:lnSpc>
              <a:spcBef>
                <a:spcPts val="0"/>
              </a:spcBef>
              <a:buClr>
                <a:srgbClr val="000000"/>
              </a:buClr>
              <a:buSzPct val="95000"/>
              <a:buFont typeface="ArialMT" charset="0"/>
              <a:buChar char="•"/>
            </a:pPr>
            <a:r>
              <a:rPr lang="en-US" sz="1400" b="0" dirty="0"/>
              <a:t>Reviewed Application and Support Layer Architecture Green Book for coverage and consistency.  Approval of “3 cases” from SOIS EDS &amp; MAL Yellow Book fallows completion.  Initiated discussions with ECSS on Glossary (also TC20/SC14) and RASDS revisions to include MBSE.</a:t>
            </a:r>
          </a:p>
          <a:p>
            <a:pPr marL="747713" lvl="1" indent="-290513">
              <a:lnSpc>
                <a:spcPct val="120000"/>
              </a:lnSpc>
              <a:spcBef>
                <a:spcPts val="0"/>
              </a:spcBef>
              <a:buClr>
                <a:srgbClr val="000000"/>
              </a:buClr>
              <a:buSzPct val="95000"/>
              <a:buFont typeface="ArialMT" charset="0"/>
              <a:buChar char="•"/>
            </a:pPr>
            <a:r>
              <a:rPr lang="en-US" sz="1400" b="0" dirty="0"/>
              <a:t>Problems / Issues: The usual limited resources, but making good progress, distribution to CTE and affected areas in Nov 2019.</a:t>
            </a:r>
          </a:p>
          <a:p>
            <a:pPr>
              <a:lnSpc>
                <a:spcPct val="120000"/>
              </a:lnSpc>
              <a:spcBef>
                <a:spcPts val="0"/>
              </a:spcBef>
            </a:pPr>
            <a:r>
              <a:rPr lang="en-US" sz="1400" dirty="0"/>
              <a:t>Delta-DOR Working Group:</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04913" lvl="2" indent="-290513">
              <a:lnSpc>
                <a:spcPct val="120000"/>
              </a:lnSpc>
              <a:spcBef>
                <a:spcPts val="0"/>
              </a:spcBef>
              <a:buClr>
                <a:srgbClr val="000000"/>
              </a:buClr>
              <a:buSzPct val="95000"/>
              <a:buFont typeface="ArialMT" charset="0"/>
              <a:buChar char="•"/>
            </a:pPr>
            <a:r>
              <a:rPr lang="en-US" sz="1400" b="0" dirty="0"/>
              <a:t>Making good progress on new and revised docs, got agreement from RF&amp;M on new PN DOR proposal, reviewed test results of new NASA and ESA open loop receivers.  Planning for new Quasar flux database and same beam interferometry.</a:t>
            </a:r>
          </a:p>
          <a:p>
            <a:pPr marL="747713" lvl="1" indent="-290513">
              <a:lnSpc>
                <a:spcPct val="120000"/>
              </a:lnSpc>
              <a:spcBef>
                <a:spcPts val="0"/>
              </a:spcBef>
              <a:buClr>
                <a:srgbClr val="000000"/>
              </a:buClr>
              <a:buSzPct val="95000"/>
              <a:buFont typeface="ArialMT" charset="0"/>
              <a:buChar char="•"/>
            </a:pPr>
            <a:r>
              <a:rPr lang="en-US" sz="1400" b="0" dirty="0"/>
              <a:t>Problems / Issues: Small, but effective, working group with five agencies participating in this meeting (new record).</a:t>
            </a:r>
          </a:p>
          <a:p>
            <a:pPr>
              <a:lnSpc>
                <a:spcPct val="120000"/>
              </a:lnSpc>
              <a:spcBef>
                <a:spcPts val="0"/>
              </a:spcBef>
            </a:pPr>
            <a:r>
              <a:rPr lang="en-US" sz="1400" dirty="0"/>
              <a:t>Time Management WG:</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04913" lvl="2" indent="-290513">
              <a:lnSpc>
                <a:spcPct val="120000"/>
              </a:lnSpc>
              <a:spcBef>
                <a:spcPts val="0"/>
              </a:spcBef>
              <a:buClr>
                <a:srgbClr val="000000"/>
              </a:buClr>
              <a:buSzPct val="95000"/>
              <a:buFont typeface="ArialMT" charset="0"/>
              <a:buChar char="•"/>
            </a:pPr>
            <a:r>
              <a:rPr lang="en-US" sz="1400" b="0" dirty="0"/>
              <a:t>First meeting of WG.  Good participation from five agencies. Green Book outline developed; writing assignments have been made; WG processes and meetings established.</a:t>
            </a:r>
          </a:p>
          <a:p>
            <a:pPr marL="747713" lvl="1" indent="-290513">
              <a:lnSpc>
                <a:spcPct val="120000"/>
              </a:lnSpc>
              <a:spcBef>
                <a:spcPts val="0"/>
              </a:spcBef>
              <a:buClr>
                <a:srgbClr val="000000"/>
              </a:buClr>
              <a:buSzPct val="95000"/>
              <a:buFont typeface="ArialMT" charset="0"/>
              <a:buChar char="•"/>
            </a:pPr>
            <a:r>
              <a:rPr lang="en-US" sz="1400" b="0" dirty="0"/>
              <a:t>Problems / Issues</a:t>
            </a:r>
          </a:p>
          <a:p>
            <a:pPr marL="1204913" lvl="2" indent="-290513">
              <a:lnSpc>
                <a:spcPct val="120000"/>
              </a:lnSpc>
              <a:spcBef>
                <a:spcPts val="0"/>
              </a:spcBef>
              <a:buClr>
                <a:srgbClr val="000000"/>
              </a:buClr>
              <a:buSzPct val="95000"/>
              <a:buFont typeface="ArialMT" charset="0"/>
              <a:buChar char="•"/>
            </a:pPr>
            <a:r>
              <a:rPr lang="en-US" sz="1400" b="0" dirty="0"/>
              <a:t>None identified yet, will remain to be seen if adequate resources are actually provided.</a:t>
            </a:r>
          </a:p>
          <a:p>
            <a:pPr>
              <a:lnSpc>
                <a:spcPct val="120000"/>
              </a:lnSpc>
              <a:spcBef>
                <a:spcPts val="0"/>
              </a:spcBef>
            </a:pPr>
            <a:r>
              <a:rPr lang="en-US" sz="1400" dirty="0"/>
              <a:t>SANA and SANA Steering Group (SSG) – reported separately:</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04913" lvl="2" indent="-290513">
              <a:lnSpc>
                <a:spcPct val="120000"/>
              </a:lnSpc>
              <a:spcBef>
                <a:spcPts val="0"/>
              </a:spcBef>
              <a:buClr>
                <a:srgbClr val="000000"/>
              </a:buClr>
              <a:buSzPct val="95000"/>
              <a:buFont typeface="ArialMT" charset="0"/>
              <a:buChar char="•"/>
            </a:pPr>
            <a:r>
              <a:rPr lang="en-US" sz="1400" b="0" dirty="0"/>
              <a:t>Q-SCID operations and new features fully implemented, see </a:t>
            </a:r>
            <a:r>
              <a:rPr lang="en-US" sz="1400" dirty="0">
                <a:hlinkClick r:id="rId3"/>
              </a:rPr>
              <a:t>https://sanaregistry.org</a:t>
            </a:r>
            <a:r>
              <a:rPr lang="en-US" sz="1400" b="0" dirty="0">
                <a:hlinkClick r:id="rId3"/>
              </a:rPr>
              <a:t>/</a:t>
            </a:r>
            <a:r>
              <a:rPr lang="en-US" sz="1400" b="0" dirty="0"/>
              <a:t>, CCSDS 320.0-M-7 corrigendum published.  All Organization and Contact registries now in SANA, with CCSDS website, CWE member, and update processes fully integrated.</a:t>
            </a:r>
          </a:p>
          <a:p>
            <a:pPr marL="747713" lvl="1" indent="-290513">
              <a:lnSpc>
                <a:spcPct val="120000"/>
              </a:lnSpc>
              <a:spcBef>
                <a:spcPts val="0"/>
              </a:spcBef>
              <a:buClr>
                <a:srgbClr val="000000"/>
              </a:buClr>
              <a:buSzPct val="95000"/>
              <a:buFont typeface="ArialMT" charset="0"/>
              <a:buChar char="•"/>
            </a:pPr>
            <a:r>
              <a:rPr lang="en-US" sz="1400" b="0" dirty="0"/>
              <a:t>Problems / Issues</a:t>
            </a:r>
          </a:p>
          <a:p>
            <a:pPr marL="1204913" lvl="2" indent="-290513">
              <a:lnSpc>
                <a:spcPct val="120000"/>
              </a:lnSpc>
              <a:spcBef>
                <a:spcPts val="0"/>
              </a:spcBef>
              <a:buClr>
                <a:srgbClr val="000000"/>
              </a:buClr>
              <a:buSzPct val="95000"/>
              <a:buFont typeface="ArialMT" charset="0"/>
              <a:buChar char="•"/>
            </a:pPr>
            <a:r>
              <a:rPr lang="en-US" sz="1400" b="0" dirty="0"/>
              <a:t>All sync issues between CCSDS website and SANA (Organizations &amp; Contacts databases) are resolved.  </a:t>
            </a:r>
          </a:p>
          <a:p>
            <a:pPr marL="1204913" lvl="2" indent="-290513">
              <a:lnSpc>
                <a:spcPct val="120000"/>
              </a:lnSpc>
              <a:spcBef>
                <a:spcPts val="0"/>
              </a:spcBef>
              <a:buClr>
                <a:srgbClr val="000000"/>
              </a:buClr>
              <a:buSzPct val="95000"/>
              <a:buFont typeface="ArialMT" charset="0"/>
              <a:buChar char="•"/>
            </a:pPr>
            <a:r>
              <a:rPr lang="en-US" sz="1400" b="0" dirty="0"/>
              <a:t>CMC and Agency Representatives must update their data in registries.  SS&amp;A registry access must be provided for CSS use.</a:t>
            </a:r>
          </a:p>
          <a:p>
            <a:pPr>
              <a:lnSpc>
                <a:spcPct val="120000"/>
              </a:lnSpc>
              <a:spcBef>
                <a:spcPts val="0"/>
              </a:spcBef>
            </a:pPr>
            <a:endParaRPr lang="en-US" sz="1400" b="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b="0" dirty="0"/>
          </a:p>
        </p:txBody>
      </p:sp>
      <p:sp>
        <p:nvSpPr>
          <p:cNvPr id="6147" name="AutoShape 3"/>
          <p:cNvSpPr>
            <a:spLocks/>
          </p:cNvSpPr>
          <p:nvPr/>
        </p:nvSpPr>
        <p:spPr bwMode="auto">
          <a:xfrm>
            <a:off x="1524000" y="126170"/>
            <a:ext cx="887336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Systems Engineering Area Executive Summary</a:t>
            </a:r>
            <a:endParaRPr lang="en-US" dirty="0"/>
          </a:p>
        </p:txBody>
      </p:sp>
    </p:spTree>
    <p:extLst>
      <p:ext uri="{BB962C8B-B14F-4D97-AF65-F5344CB8AC3E}">
        <p14:creationId xmlns:p14="http://schemas.microsoft.com/office/powerpoint/2010/main" val="414404142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Security WG Executive Summary</a:t>
            </a:r>
            <a:endParaRPr lang="en-US" dirty="0">
              <a:solidFill>
                <a:srgbClr val="FF0000"/>
              </a:solidFill>
            </a:endParaRPr>
          </a:p>
        </p:txBody>
      </p:sp>
      <p:sp>
        <p:nvSpPr>
          <p:cNvPr id="9" name="AutoShape 2"/>
          <p:cNvSpPr>
            <a:spLocks/>
          </p:cNvSpPr>
          <p:nvPr/>
        </p:nvSpPr>
        <p:spPr bwMode="auto">
          <a:xfrm>
            <a:off x="1583442" y="779055"/>
            <a:ext cx="8872537" cy="5952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spcBef>
                <a:spcPts val="0"/>
              </a:spcBef>
            </a:pPr>
            <a:r>
              <a:rPr lang="en-US" sz="1900" b="0" dirty="0"/>
              <a:t>Achievements for this meeting cycle:</a:t>
            </a:r>
            <a:endParaRPr lang="en-US" sz="1900" b="0" i="1" dirty="0"/>
          </a:p>
          <a:p>
            <a:pPr marL="800100" lvl="1" indent="-342900">
              <a:lnSpc>
                <a:spcPct val="120000"/>
              </a:lnSpc>
              <a:spcBef>
                <a:spcPts val="0"/>
              </a:spcBef>
              <a:buFont typeface="Arial" panose="020B0604020202020204" pitchFamily="34" charset="0"/>
              <a:buChar char="•"/>
            </a:pPr>
            <a:r>
              <a:rPr lang="en-US" sz="1900" b="0" dirty="0">
                <a:latin typeface="Arial" pitchFamily="34" charset="0"/>
                <a:cs typeface="Arial" pitchFamily="34" charset="0"/>
              </a:rPr>
              <a:t>On-going work on Key Management, Security Glossary, SDLS and DTN/SBSP progressing very well. New work items for </a:t>
            </a:r>
            <a:r>
              <a:rPr lang="en-US" sz="1900" b="0" dirty="0" err="1">
                <a:latin typeface="Arial" pitchFamily="34" charset="0"/>
                <a:cs typeface="Arial" pitchFamily="34" charset="0"/>
              </a:rPr>
              <a:t>Intergov</a:t>
            </a:r>
            <a:r>
              <a:rPr lang="en-US" sz="1900" b="0" dirty="0">
                <a:latin typeface="Arial" pitchFamily="34" charset="0"/>
                <a:cs typeface="Arial" pitchFamily="34" charset="0"/>
              </a:rPr>
              <a:t> Cloud Certificate Authority, Crypto Algorithm and Threats GB revisions. Joint meetings with SDLS, DTN.</a:t>
            </a:r>
            <a:endParaRPr lang="en-US" sz="1900" b="0" dirty="0">
              <a:latin typeface="Arial" pitchFamily="34" charset="0"/>
              <a:cs typeface="Arial" pitchFamily="34" charset="0"/>
              <a:sym typeface="Arial" pitchFamily="34" charset="0"/>
            </a:endParaRPr>
          </a:p>
          <a:p>
            <a:pPr marL="800100" lvl="1" indent="-342900">
              <a:lnSpc>
                <a:spcPct val="120000"/>
              </a:lnSpc>
              <a:spcBef>
                <a:spcPts val="0"/>
              </a:spcBef>
              <a:buFont typeface="Arial" panose="020B0604020202020204" pitchFamily="34" charset="0"/>
              <a:buChar char="•"/>
            </a:pPr>
            <a:endParaRPr lang="en-US" sz="1900" b="0" dirty="0"/>
          </a:p>
          <a:p>
            <a:pPr>
              <a:lnSpc>
                <a:spcPct val="120000"/>
              </a:lnSpc>
              <a:spcBef>
                <a:spcPts val="0"/>
              </a:spcBef>
              <a:buSzPct val="95000"/>
            </a:pPr>
            <a:r>
              <a:rPr lang="en-US" sz="1900" b="0" dirty="0"/>
              <a:t>Working Group Status:</a:t>
            </a:r>
            <a:endParaRPr lang="en-US" sz="1900" b="0" dirty="0">
              <a:latin typeface="Arial" pitchFamily="34" charset="0"/>
              <a:cs typeface="Arial" pitchFamily="34" charset="0"/>
              <a:sym typeface="Arial" pitchFamily="34" charset="0"/>
            </a:endParaRPr>
          </a:p>
          <a:p>
            <a:pPr marL="800100" lvl="1" indent="-342900">
              <a:buFont typeface="Arial" panose="020B0604020202020204" pitchFamily="34" charset="0"/>
              <a:buChar char="•"/>
            </a:pPr>
            <a:r>
              <a:rPr lang="en-US" sz="1900" b="0" dirty="0"/>
              <a:t>New Credentials Blue Book published</a:t>
            </a:r>
          </a:p>
          <a:p>
            <a:pPr marL="747713" lvl="1" indent="-290513">
              <a:lnSpc>
                <a:spcPct val="120000"/>
              </a:lnSpc>
              <a:spcBef>
                <a:spcPts val="0"/>
              </a:spcBef>
              <a:buClr>
                <a:srgbClr val="000000"/>
              </a:buClr>
              <a:buSzPct val="95000"/>
              <a:buFont typeface="ArialMT" charset="0"/>
              <a:buChar char="•"/>
            </a:pPr>
            <a:r>
              <a:rPr lang="en-US" sz="1900" b="0" dirty="0"/>
              <a:t>Continued discussions of adapting blockchain technology for secure key management</a:t>
            </a:r>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r>
              <a:rPr lang="en-US" sz="1900" b="0" dirty="0"/>
              <a:t>Interactions with other WGs</a:t>
            </a:r>
          </a:p>
          <a:p>
            <a:pPr marL="742950" lvl="1" indent="-285750">
              <a:buFont typeface="Arial" panose="020B0604020202020204" pitchFamily="34" charset="0"/>
              <a:buChar char="•"/>
            </a:pPr>
            <a:r>
              <a:rPr lang="en-US" sz="1900" b="0" dirty="0"/>
              <a:t>SDLS (in SLS) Extended Procedures BB &amp; GB reviewed</a:t>
            </a:r>
          </a:p>
          <a:p>
            <a:pPr marL="742950" lvl="1" indent="-285750">
              <a:buFont typeface="Arial" panose="020B0604020202020204" pitchFamily="34" charset="0"/>
              <a:buChar char="•"/>
            </a:pPr>
            <a:r>
              <a:rPr lang="en-US" sz="1900" b="0" dirty="0"/>
              <a:t>DTN on-going work on Bundle Security, adopt a similar SA mechanism as SDLS, no KM yet</a:t>
            </a:r>
          </a:p>
          <a:p>
            <a:pPr marL="742950" lvl="1" indent="-285750">
              <a:buFont typeface="Arial" panose="020B0604020202020204" pitchFamily="34" charset="0"/>
              <a:buChar char="•"/>
            </a:pPr>
            <a:r>
              <a:rPr lang="en-US" sz="1900" b="0" dirty="0"/>
              <a:t>No meeting with SM&amp;C during these meetings</a:t>
            </a:r>
          </a:p>
          <a:p>
            <a:pPr marL="742950" lvl="1" indent="-285750">
              <a:buFont typeface="Arial" panose="020B0604020202020204" pitchFamily="34" charset="0"/>
              <a:buChar char="•"/>
            </a:pPr>
            <a:r>
              <a:rPr lang="en-US" sz="1900" b="0" dirty="0"/>
              <a:t>NOTE: IOAG Service Catalog </a:t>
            </a:r>
            <a:r>
              <a:rPr lang="mr-IN" sz="1900" b="0" dirty="0"/>
              <a:t>–</a:t>
            </a:r>
            <a:r>
              <a:rPr lang="en-US" sz="1900" b="0" dirty="0"/>
              <a:t> security is almost completely absent (only SDLS)</a:t>
            </a:r>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r>
              <a:rPr lang="en-US" sz="1800" b="0" dirty="0"/>
              <a:t>Problems and Issues:</a:t>
            </a:r>
          </a:p>
          <a:p>
            <a:pPr marL="747713" lvl="1" indent="-290513">
              <a:lnSpc>
                <a:spcPct val="120000"/>
              </a:lnSpc>
              <a:spcBef>
                <a:spcPts val="0"/>
              </a:spcBef>
              <a:buClr>
                <a:srgbClr val="000000"/>
              </a:buClr>
              <a:buSzPct val="95000"/>
              <a:buFont typeface="ArialMT" charset="0"/>
              <a:buChar char="•"/>
            </a:pPr>
            <a:r>
              <a:rPr lang="en-US" sz="1900" b="0" dirty="0"/>
              <a:t>Good participation – JAXA, NASA/MSFC, and </a:t>
            </a:r>
            <a:r>
              <a:rPr lang="en-US" sz="1900" b="0" dirty="0" err="1"/>
              <a:t>Eumetsat</a:t>
            </a:r>
            <a:r>
              <a:rPr lang="en-US" sz="1900" b="0" dirty="0"/>
              <a:t> participated. </a:t>
            </a:r>
          </a:p>
          <a:p>
            <a:pPr marL="747713" lvl="1" indent="-290513">
              <a:lnSpc>
                <a:spcPct val="120000"/>
              </a:lnSpc>
              <a:spcBef>
                <a:spcPts val="0"/>
              </a:spcBef>
              <a:buClr>
                <a:srgbClr val="000000"/>
              </a:buClr>
              <a:buSzPct val="95000"/>
              <a:buFont typeface="ArialMT" charset="0"/>
              <a:buChar char="•"/>
            </a:pPr>
            <a:r>
              <a:rPr lang="en-US" sz="1900" b="0" dirty="0"/>
              <a:t>Continued situation of limited support &amp; interactions between meetings slows overall progress.</a:t>
            </a:r>
          </a:p>
          <a:p>
            <a:pPr marL="628650" lvl="1" indent="-171450">
              <a:lnSpc>
                <a:spcPct val="120000"/>
              </a:lnSpc>
              <a:spcBef>
                <a:spcPts val="0"/>
              </a:spcBef>
              <a:buClr>
                <a:srgbClr val="000000"/>
              </a:buClr>
              <a:buSzPct val="95000"/>
              <a:buFont typeface="Arial" panose="020B0604020202020204" pitchFamily="34" charset="0"/>
              <a:buChar char="•"/>
            </a:pPr>
            <a:endParaRPr lang="en-US" sz="1900" b="0" dirty="0"/>
          </a:p>
        </p:txBody>
      </p:sp>
    </p:spTree>
    <p:extLst>
      <p:ext uri="{BB962C8B-B14F-4D97-AF65-F5344CB8AC3E}">
        <p14:creationId xmlns:p14="http://schemas.microsoft.com/office/powerpoint/2010/main" val="8889676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678444" y="817460"/>
            <a:ext cx="8872537" cy="60405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55000" lnSpcReduction="20000"/>
          </a:bodyPr>
          <a:lstStyle/>
          <a:p>
            <a:pPr>
              <a:lnSpc>
                <a:spcPct val="120000"/>
              </a:lnSpc>
              <a:spcBef>
                <a:spcPts val="0"/>
              </a:spcBef>
            </a:pPr>
            <a:r>
              <a:rPr lang="en-US" sz="1900" dirty="0"/>
              <a:t>Goals for this meeting cycle</a:t>
            </a:r>
            <a:r>
              <a:rPr lang="en-US" sz="1900" b="0" dirty="0"/>
              <a:t>: Review on-going documents in preparation and new work items</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SzPct val="95000"/>
              <a:buFont typeface="ArialMT" charset="0"/>
              <a:buChar char="•"/>
            </a:pPr>
            <a:endParaRPr lang="en-US" sz="1900" b="0" dirty="0"/>
          </a:p>
          <a:p>
            <a:pPr>
              <a:lnSpc>
                <a:spcPct val="120000"/>
              </a:lnSpc>
              <a:spcBef>
                <a:spcPts val="0"/>
              </a:spcBef>
              <a:buSzPct val="95000"/>
            </a:pPr>
            <a:r>
              <a:rPr lang="en-US" sz="1900" dirty="0"/>
              <a:t>Working Group Status</a:t>
            </a:r>
            <a:r>
              <a:rPr lang="en-US" sz="1900" b="0" dirty="0"/>
              <a:t>:</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a:t>Good progress being made</a:t>
            </a:r>
          </a:p>
          <a:p>
            <a:pPr marL="747713" lvl="1" indent="-290513">
              <a:lnSpc>
                <a:spcPct val="120000"/>
              </a:lnSpc>
              <a:spcBef>
                <a:spcPts val="0"/>
              </a:spcBef>
              <a:buClr>
                <a:srgbClr val="000000"/>
              </a:buClr>
              <a:buSzPct val="95000"/>
              <a:buFont typeface="ArialMT" charset="0"/>
              <a:buChar char="•"/>
            </a:pPr>
            <a:endParaRPr lang="en-US" sz="1900" b="0" dirty="0"/>
          </a:p>
          <a:p>
            <a:pPr>
              <a:lnSpc>
                <a:spcPct val="120000"/>
              </a:lnSpc>
              <a:spcBef>
                <a:spcPts val="0"/>
              </a:spcBef>
            </a:pPr>
            <a:r>
              <a:rPr lang="en-US" sz="1900" dirty="0"/>
              <a:t>Problems and Issues</a:t>
            </a:r>
            <a:r>
              <a:rPr lang="en-US" sz="1900" b="0" dirty="0"/>
              <a:t>:</a:t>
            </a:r>
          </a:p>
          <a:p>
            <a:pPr marL="747713" lvl="1" indent="-290513">
              <a:lnSpc>
                <a:spcPct val="120000"/>
              </a:lnSpc>
              <a:spcBef>
                <a:spcPts val="0"/>
              </a:spcBef>
              <a:buClr>
                <a:srgbClr val="000000"/>
              </a:buClr>
              <a:buSzPct val="95000"/>
              <a:buFont typeface="ArialMT" charset="0"/>
              <a:buChar char="•"/>
            </a:pPr>
            <a:r>
              <a:rPr lang="en-US" sz="1900" b="0" dirty="0"/>
              <a:t>Good number of people resources from many Agencies</a:t>
            </a:r>
          </a:p>
          <a:p>
            <a:pPr>
              <a:lnSpc>
                <a:spcPct val="120000"/>
              </a:lnSpc>
              <a:spcBef>
                <a:spcPts val="0"/>
              </a:spcBef>
            </a:pPr>
            <a:r>
              <a:rPr lang="en-US" sz="1900" b="0" dirty="0"/>
              <a:t>Planning:</a:t>
            </a:r>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r>
              <a:rPr lang="en-US" sz="1800" b="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200" b="0" dirty="0"/>
              <a:t>SDLS, DTN</a:t>
            </a:r>
          </a:p>
          <a:p>
            <a:pPr>
              <a:lnSpc>
                <a:spcPct val="120000"/>
              </a:lnSpc>
              <a:spcBef>
                <a:spcPts val="0"/>
              </a:spcBef>
              <a:buClr>
                <a:srgbClr val="000000"/>
              </a:buClr>
              <a:buSzPct val="95000"/>
            </a:pPr>
            <a:r>
              <a:rPr lang="en-US" sz="1800" b="0" dirty="0"/>
              <a:t>Resolutions</a:t>
            </a:r>
          </a:p>
          <a:p>
            <a:pPr marL="742950" lvl="1" indent="-285750">
              <a:lnSpc>
                <a:spcPct val="120000"/>
              </a:lnSpc>
              <a:spcBef>
                <a:spcPts val="0"/>
              </a:spcBef>
              <a:buClr>
                <a:srgbClr val="000000"/>
              </a:buClr>
              <a:buSzPct val="95000"/>
              <a:buFont typeface="Arial" panose="020B0604020202020204" pitchFamily="34" charset="0"/>
              <a:buChar char="•"/>
            </a:pPr>
            <a:r>
              <a:rPr lang="en-US" sz="1300" b="0" dirty="0"/>
              <a:t>None</a:t>
            </a:r>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Security WG Executive Summary </a:t>
            </a:r>
            <a:endParaRPr lang="en-US" dirty="0"/>
          </a:p>
        </p:txBody>
      </p:sp>
      <p:graphicFrame>
        <p:nvGraphicFramePr>
          <p:cNvPr id="3" name="Table 2">
            <a:extLst>
              <a:ext uri="{FF2B5EF4-FFF2-40B4-BE49-F238E27FC236}">
                <a16:creationId xmlns:a16="http://schemas.microsoft.com/office/drawing/2014/main" id="{39960BE6-67FC-43BB-A3ED-FF04BEDD6662}"/>
              </a:ext>
            </a:extLst>
          </p:cNvPr>
          <p:cNvGraphicFramePr>
            <a:graphicFrameLocks noGrp="1"/>
          </p:cNvGraphicFramePr>
          <p:nvPr>
            <p:extLst>
              <p:ext uri="{D42A27DB-BD31-4B8C-83A1-F6EECF244321}">
                <p14:modId xmlns:p14="http://schemas.microsoft.com/office/powerpoint/2010/main" val="786323031"/>
              </p:ext>
            </p:extLst>
          </p:nvPr>
        </p:nvGraphicFramePr>
        <p:xfrm>
          <a:off x="1905000" y="2133601"/>
          <a:ext cx="7607300" cy="3518917"/>
        </p:xfrm>
        <a:graphic>
          <a:graphicData uri="http://schemas.openxmlformats.org/drawingml/2006/table">
            <a:tbl>
              <a:tblPr/>
              <a:tblGrid>
                <a:gridCol w="850900">
                  <a:extLst>
                    <a:ext uri="{9D8B030D-6E8A-4147-A177-3AD203B41FA5}">
                      <a16:colId xmlns:a16="http://schemas.microsoft.com/office/drawing/2014/main" val="3069624260"/>
                    </a:ext>
                  </a:extLst>
                </a:gridCol>
                <a:gridCol w="609600">
                  <a:extLst>
                    <a:ext uri="{9D8B030D-6E8A-4147-A177-3AD203B41FA5}">
                      <a16:colId xmlns:a16="http://schemas.microsoft.com/office/drawing/2014/main" val="2057785215"/>
                    </a:ext>
                  </a:extLst>
                </a:gridCol>
                <a:gridCol w="2463800">
                  <a:extLst>
                    <a:ext uri="{9D8B030D-6E8A-4147-A177-3AD203B41FA5}">
                      <a16:colId xmlns:a16="http://schemas.microsoft.com/office/drawing/2014/main" val="3612075108"/>
                    </a:ext>
                  </a:extLst>
                </a:gridCol>
                <a:gridCol w="2133600">
                  <a:extLst>
                    <a:ext uri="{9D8B030D-6E8A-4147-A177-3AD203B41FA5}">
                      <a16:colId xmlns:a16="http://schemas.microsoft.com/office/drawing/2014/main" val="1671973799"/>
                    </a:ext>
                  </a:extLst>
                </a:gridCol>
                <a:gridCol w="1549400">
                  <a:extLst>
                    <a:ext uri="{9D8B030D-6E8A-4147-A177-3AD203B41FA5}">
                      <a16:colId xmlns:a16="http://schemas.microsoft.com/office/drawing/2014/main" val="319487295"/>
                    </a:ext>
                  </a:extLst>
                </a:gridCol>
              </a:tblGrid>
              <a:tr h="388421">
                <a:tc>
                  <a:txBody>
                    <a:bodyPr/>
                    <a:lstStyle/>
                    <a:p>
                      <a:pPr algn="ctr" fontAlgn="t"/>
                      <a:r>
                        <a:rPr lang="en-US" sz="1100" b="1" i="0" u="none" strike="noStrike" dirty="0">
                          <a:solidFill>
                            <a:srgbClr val="000000"/>
                          </a:solidFill>
                          <a:effectLst/>
                          <a:latin typeface="Calibri" panose="020F0502020204030204" pitchFamily="34" charset="0"/>
                        </a:rPr>
                        <a:t>Area and WG name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CCSDS Ref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Calibri" panose="020F0502020204030204" pitchFamily="34" charset="0"/>
                        </a:rPr>
                        <a:t>Document Title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Calibri" panose="020F0502020204030204" pitchFamily="34" charset="0"/>
                        </a:rPr>
                        <a:t>Status / Comments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Calibri" panose="020F0502020204030204" pitchFamily="34" charset="0"/>
                        </a:rPr>
                        <a:t>Start and / or Target Publication Date (dd/mm/year)</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6109126"/>
                  </a:ext>
                </a:extLst>
              </a:tr>
              <a:tr h="257557">
                <a:tc>
                  <a:txBody>
                    <a:bodyPr/>
                    <a:lstStyle/>
                    <a:p>
                      <a:pPr algn="ctr" fontAlgn="t"/>
                      <a:r>
                        <a:rPr lang="en-US" sz="1100" b="0" i="0" u="none" strike="noStrike" dirty="0">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ctr" fontAlgn="t"/>
                      <a:r>
                        <a:rPr lang="en-US" sz="1100" b="0" i="0" u="none" strike="noStrike">
                          <a:solidFill>
                            <a:srgbClr val="FFFFFF"/>
                          </a:solidFill>
                          <a:effectLst/>
                          <a:latin typeface="Calibri" panose="020F0502020204030204" pitchFamily="34" charset="0"/>
                        </a:rPr>
                        <a:t>354.0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CCSDS Symmetric Key Management Recommendations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RIDS reviewed – need to document disposition &amp; return to Secretariat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Start date    12/06/2006</a:t>
                      </a:r>
                      <a:br>
                        <a:rPr lang="en-US" sz="1100" b="0" i="0" u="none" strike="noStrike" dirty="0">
                          <a:solidFill>
                            <a:srgbClr val="FFFFFF"/>
                          </a:solidFill>
                          <a:effectLst/>
                          <a:latin typeface="Calibri" panose="020F0502020204030204" pitchFamily="34" charset="0"/>
                        </a:rPr>
                      </a:br>
                      <a:r>
                        <a:rPr lang="en-US" sz="1100" b="0" i="0" u="none" strike="noStrike" dirty="0">
                          <a:solidFill>
                            <a:srgbClr val="FFFFFF"/>
                          </a:solidFill>
                          <a:effectLst/>
                          <a:latin typeface="Calibri" panose="020F0502020204030204" pitchFamily="34" charset="0"/>
                        </a:rPr>
                        <a:t>End date      30/03/2020</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extLst>
                  <a:ext uri="{0D108BD9-81ED-4DB2-BD59-A6C34878D82A}">
                    <a16:rowId xmlns:a16="http://schemas.microsoft.com/office/drawing/2014/main" val="3932272803"/>
                  </a:ext>
                </a:extLst>
              </a:tr>
              <a:tr h="507999">
                <a:tc>
                  <a:txBody>
                    <a:bodyPr/>
                    <a:lstStyle/>
                    <a:p>
                      <a:pPr algn="ctr" fontAlgn="t"/>
                      <a:r>
                        <a:rPr lang="en-US" sz="1100" b="0" i="0" u="none" strike="noStrike" dirty="0">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a:solidFill>
                            <a:srgbClr val="FFFFFF"/>
                          </a:solidFill>
                          <a:effectLst/>
                          <a:latin typeface="Calibri" panose="020F0502020204030204" pitchFamily="34" charset="0"/>
                        </a:rPr>
                        <a:t>350.10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Symmetric Key Management Rationale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To be started now that KM MB is completed - will revise existing GB and include info from MB – still awaiting CMC poll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dd/mm/year</a:t>
                      </a:r>
                      <a:br>
                        <a:rPr lang="en-US" sz="1100" b="0" i="0" u="none" strike="noStrike" dirty="0">
                          <a:solidFill>
                            <a:srgbClr val="FFFFFF"/>
                          </a:solidFill>
                          <a:effectLst/>
                          <a:latin typeface="Calibri" panose="020F0502020204030204" pitchFamily="34" charset="0"/>
                        </a:rPr>
                      </a:br>
                      <a:r>
                        <a:rPr lang="en-US" sz="1100" b="0" i="0" u="none" strike="noStrike" dirty="0">
                          <a:solidFill>
                            <a:srgbClr val="FFFFFF"/>
                          </a:solidFill>
                          <a:effectLst/>
                          <a:latin typeface="Calibri" panose="020F0502020204030204" pitchFamily="34" charset="0"/>
                        </a:rPr>
                        <a:t>End date      dd/mm/year</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14085217"/>
                  </a:ext>
                </a:extLst>
              </a:tr>
              <a:tr h="210166">
                <a:tc>
                  <a:txBody>
                    <a:bodyPr/>
                    <a:lstStyle/>
                    <a:p>
                      <a:pPr algn="ctr" fontAlgn="t"/>
                      <a:r>
                        <a:rPr lang="en-US" sz="1100" b="0" i="0" u="none" strike="noStrike">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a:solidFill>
                            <a:srgbClr val="FFFFFF"/>
                          </a:solidFill>
                          <a:effectLst/>
                          <a:latin typeface="Calibri" panose="020F0502020204030204" pitchFamily="34" charset="0"/>
                        </a:rPr>
                        <a:t>350.80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Information Security Glossary of Terms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Last RID dispositioned -&gt; Secretariat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05/02/2018 End Date      03/12/2019</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86648010"/>
                  </a:ext>
                </a:extLst>
              </a:tr>
              <a:tr h="257557">
                <a:tc>
                  <a:txBody>
                    <a:bodyPr/>
                    <a:lstStyle/>
                    <a:p>
                      <a:pPr algn="ctr" fontAlgn="t"/>
                      <a:r>
                        <a:rPr lang="en-US" sz="1100" b="0" i="0" u="none" strike="noStrike" kern="1200" dirty="0">
                          <a:solidFill>
                            <a:srgbClr val="FFFFFF"/>
                          </a:solidFill>
                          <a:effectLst/>
                          <a:latin typeface="Calibri" panose="020F0502020204030204" pitchFamily="34" charset="0"/>
                          <a:ea typeface="+mn-ea"/>
                          <a:cs typeface="+mn-cs"/>
                        </a:rPr>
                        <a:t>SEA-SEC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en-US" sz="1100" b="0" i="0" u="none" strike="noStrike" kern="1200" dirty="0">
                          <a:solidFill>
                            <a:srgbClr val="FFFFFF"/>
                          </a:solidFill>
                          <a:effectLst/>
                          <a:latin typeface="Calibri" panose="020F0502020204030204" pitchFamily="34" charset="0"/>
                          <a:ea typeface="+mn-ea"/>
                          <a:cs typeface="+mn-cs"/>
                        </a:rPr>
                        <a:t>352.0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kern="1200" dirty="0">
                          <a:solidFill>
                            <a:srgbClr val="FFFFFF"/>
                          </a:solidFill>
                          <a:effectLst/>
                          <a:latin typeface="Calibri" panose="020F0502020204030204" pitchFamily="34" charset="0"/>
                          <a:ea typeface="+mn-ea"/>
                          <a:cs typeface="+mn-cs"/>
                        </a:rPr>
                        <a:t>Cryptographic Algorithms, B2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kern="1200" dirty="0">
                          <a:solidFill>
                            <a:srgbClr val="FFFFFF"/>
                          </a:solidFill>
                          <a:effectLst/>
                          <a:latin typeface="Calibri" panose="020F0502020204030204" pitchFamily="34" charset="0"/>
                          <a:ea typeface="+mn-ea"/>
                          <a:cs typeface="+mn-cs"/>
                        </a:rPr>
                        <a:t>Published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kern="1200" dirty="0">
                          <a:solidFill>
                            <a:srgbClr val="FFFFFF"/>
                          </a:solidFill>
                          <a:effectLst/>
                          <a:latin typeface="Calibri" panose="020F0502020204030204" pitchFamily="34" charset="0"/>
                          <a:ea typeface="+mn-ea"/>
                          <a:cs typeface="+mn-cs"/>
                        </a:rPr>
                        <a:t>End date      01/08/2019</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750105707"/>
                  </a:ext>
                </a:extLst>
              </a:tr>
              <a:tr h="257557">
                <a:tc>
                  <a:txBody>
                    <a:bodyPr/>
                    <a:lstStyle/>
                    <a:p>
                      <a:pPr algn="ctr" fontAlgn="t"/>
                      <a:r>
                        <a:rPr lang="en-US" sz="1100" b="0" i="0" u="none" strike="noStrike" dirty="0">
                          <a:solidFill>
                            <a:srgbClr val="FFFFFF"/>
                          </a:solidFill>
                          <a:effectLst/>
                          <a:highlight>
                            <a:srgbClr val="0000FF"/>
                          </a:highligh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ctr" fontAlgn="t"/>
                      <a:r>
                        <a:rPr lang="en-US" sz="1100" b="1" i="0" u="none" strike="noStrike" dirty="0">
                          <a:solidFill>
                            <a:srgbClr val="FFFFFF"/>
                          </a:solidFill>
                          <a:effectLst/>
                          <a:highlight>
                            <a:srgbClr val="0000FF"/>
                          </a:highlight>
                          <a:latin typeface="Calibri" panose="020F0502020204030204" pitchFamily="34" charset="0"/>
                        </a:rPr>
                        <a:t>357.0 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dirty="0">
                          <a:solidFill>
                            <a:srgbClr val="FFFFFF"/>
                          </a:solidFill>
                          <a:effectLst/>
                          <a:highlight>
                            <a:srgbClr val="0000FF"/>
                          </a:highlight>
                          <a:latin typeface="Calibri" panose="020F0502020204030204" pitchFamily="34" charset="0"/>
                        </a:rPr>
                        <a:t>CCSDS Authentication </a:t>
                      </a:r>
                      <a:r>
                        <a:rPr lang="en-US" sz="1100" b="0" i="0" u="none" strike="noStrike" dirty="0" err="1">
                          <a:solidFill>
                            <a:srgbClr val="FFFFFF"/>
                          </a:solidFill>
                          <a:effectLst/>
                          <a:highlight>
                            <a:srgbClr val="0000FF"/>
                          </a:highlight>
                          <a:latin typeface="Calibri" panose="020F0502020204030204" pitchFamily="34" charset="0"/>
                        </a:rPr>
                        <a:t>Credentialas</a:t>
                      </a:r>
                      <a:endParaRPr lang="en-US" sz="1100" b="0" i="0" u="none" strike="noStrike" dirty="0">
                        <a:solidFill>
                          <a:srgbClr val="FFFFFF"/>
                        </a:solidFill>
                        <a:effectLst/>
                        <a:highlight>
                          <a:srgbClr val="0000FF"/>
                        </a:highligh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dirty="0">
                          <a:solidFill>
                            <a:srgbClr val="FFFFFF"/>
                          </a:solidFill>
                          <a:effectLst/>
                          <a:highlight>
                            <a:srgbClr val="0000FF"/>
                          </a:highlight>
                          <a:latin typeface="Calibri" panose="020F0502020204030204" pitchFamily="34" charset="0"/>
                        </a:rPr>
                        <a:t>Published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tc>
                  <a:txBody>
                    <a:bodyPr/>
                    <a:lstStyle/>
                    <a:p>
                      <a:pPr algn="l" fontAlgn="t"/>
                      <a:r>
                        <a:rPr lang="en-US" sz="1100" b="0" i="0" u="none" strike="noStrike" dirty="0">
                          <a:solidFill>
                            <a:srgbClr val="FFFFFF"/>
                          </a:solidFill>
                          <a:effectLst/>
                          <a:highlight>
                            <a:srgbClr val="0000FF"/>
                          </a:highlight>
                          <a:latin typeface="Calibri" panose="020F0502020204030204" pitchFamily="34" charset="0"/>
                        </a:rPr>
                        <a:t>Start date    09/01/2017</a:t>
                      </a:r>
                      <a:br>
                        <a:rPr lang="en-US" sz="1100" b="0" i="0" u="none" strike="noStrike" dirty="0">
                          <a:solidFill>
                            <a:srgbClr val="FFFFFF"/>
                          </a:solidFill>
                          <a:effectLst/>
                          <a:highlight>
                            <a:srgbClr val="0000FF"/>
                          </a:highlight>
                          <a:latin typeface="Calibri" panose="020F0502020204030204" pitchFamily="34" charset="0"/>
                        </a:rPr>
                      </a:br>
                      <a:r>
                        <a:rPr lang="en-US" sz="1100" b="0" i="0" u="none" strike="noStrike" dirty="0">
                          <a:solidFill>
                            <a:srgbClr val="FFFFFF"/>
                          </a:solidFill>
                          <a:effectLst/>
                          <a:highlight>
                            <a:srgbClr val="0000FF"/>
                          </a:highlight>
                          <a:latin typeface="Calibri" panose="020F0502020204030204" pitchFamily="34" charset="0"/>
                        </a:rPr>
                        <a:t>End date      07/01/2019</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45225893"/>
                  </a:ext>
                </a:extLst>
              </a:tr>
              <a:tr h="257557">
                <a:tc>
                  <a:txBody>
                    <a:bodyPr/>
                    <a:lstStyle/>
                    <a:p>
                      <a:pPr algn="ctr" fontAlgn="t"/>
                      <a:r>
                        <a:rPr lang="en-US" sz="1100" b="0" i="0" u="none" strike="noStrike" dirty="0">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dirty="0">
                          <a:solidFill>
                            <a:srgbClr val="FFFFFF"/>
                          </a:solidFill>
                          <a:effectLst/>
                          <a:latin typeface="Calibri" panose="020F0502020204030204" pitchFamily="34" charset="0"/>
                        </a:rPr>
                        <a:t>350.4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CCSDS Guide for Secure System Interconnection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Published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03/10/2016</a:t>
                      </a:r>
                      <a:br>
                        <a:rPr lang="en-US" sz="1100" b="0" i="0" u="none" strike="noStrike" dirty="0">
                          <a:solidFill>
                            <a:srgbClr val="FFFFFF"/>
                          </a:solidFill>
                          <a:effectLst/>
                          <a:latin typeface="Calibri" panose="020F0502020204030204" pitchFamily="34" charset="0"/>
                        </a:rPr>
                      </a:br>
                      <a:r>
                        <a:rPr lang="en-US" sz="1100" b="0" i="0" u="none" strike="noStrike" dirty="0">
                          <a:solidFill>
                            <a:srgbClr val="FFFFFF"/>
                          </a:solidFill>
                          <a:effectLst/>
                          <a:latin typeface="Calibri" panose="020F0502020204030204" pitchFamily="34" charset="0"/>
                        </a:rPr>
                        <a:t>End date      30/10/2018</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23178458"/>
                  </a:ext>
                </a:extLst>
              </a:tr>
              <a:tr h="257557">
                <a:tc>
                  <a:txBody>
                    <a:bodyPr/>
                    <a:lstStyle/>
                    <a:p>
                      <a:pPr algn="ctr" fontAlgn="t"/>
                      <a:r>
                        <a:rPr lang="en-US" sz="1100" b="0" i="0" u="none" strike="noStrike" dirty="0">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dirty="0">
                          <a:solidFill>
                            <a:srgbClr val="FFFFFF"/>
                          </a:solidFill>
                          <a:effectLst/>
                          <a:latin typeface="Calibri" panose="020F0502020204030204" pitchFamily="34" charset="0"/>
                        </a:rPr>
                        <a:t>350.70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Security Guide for Mission Planners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Published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01/02/2018   End date      28/06/2019</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61077675"/>
                  </a:ext>
                </a:extLst>
              </a:tr>
              <a:tr h="257557">
                <a:tc>
                  <a:txBody>
                    <a:bodyPr/>
                    <a:lstStyle/>
                    <a:p>
                      <a:pPr algn="ctr" fontAlgn="t"/>
                      <a:r>
                        <a:rPr lang="en-US" sz="1100" b="0" i="0" u="none" strike="noStrike">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a:solidFill>
                            <a:srgbClr val="FFFFFF"/>
                          </a:solidFill>
                          <a:effectLst/>
                          <a:latin typeface="Calibri" panose="020F0502020204030204" pitchFamily="34" charset="0"/>
                        </a:rPr>
                        <a:t>350.0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a:solidFill>
                            <a:srgbClr val="FFFFFF"/>
                          </a:solidFill>
                          <a:effectLst/>
                          <a:latin typeface="Calibri" panose="020F0502020204030204" pitchFamily="34" charset="0"/>
                        </a:rPr>
                        <a:t>The Application of CCSDS Protocols to Secure Systems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Published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18/01/2016</a:t>
                      </a:r>
                      <a:br>
                        <a:rPr lang="en-US" sz="1100" b="0" i="0" u="none" strike="noStrike" dirty="0">
                          <a:solidFill>
                            <a:srgbClr val="FFFFFF"/>
                          </a:solidFill>
                          <a:effectLst/>
                          <a:latin typeface="Calibri" panose="020F0502020204030204" pitchFamily="34" charset="0"/>
                        </a:rPr>
                      </a:br>
                      <a:r>
                        <a:rPr lang="en-US" sz="1100" b="0" i="0" u="none" strike="noStrike" dirty="0">
                          <a:solidFill>
                            <a:srgbClr val="FFFFFF"/>
                          </a:solidFill>
                          <a:effectLst/>
                          <a:latin typeface="Calibri" panose="020F0502020204030204" pitchFamily="34" charset="0"/>
                        </a:rPr>
                        <a:t>End date      30/10/2018</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501168098"/>
                  </a:ext>
                </a:extLst>
              </a:tr>
            </a:tbl>
          </a:graphicData>
        </a:graphic>
      </p:graphicFrame>
    </p:spTree>
    <p:extLst>
      <p:ext uri="{BB962C8B-B14F-4D97-AF65-F5344CB8AC3E}">
        <p14:creationId xmlns:p14="http://schemas.microsoft.com/office/powerpoint/2010/main" val="54231354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400"/>
              </a:spcBef>
            </a:pPr>
            <a:r>
              <a:rPr lang="en-US" sz="2800" dirty="0"/>
              <a:t>SEA Systems Architecture Working Group</a:t>
            </a:r>
          </a:p>
          <a:p>
            <a:pPr lvl="1" algn="ctr">
              <a:lnSpc>
                <a:spcPct val="90000"/>
              </a:lnSpc>
              <a:spcBef>
                <a:spcPts val="400"/>
              </a:spcBef>
            </a:pPr>
            <a:r>
              <a:rPr lang="en-US" sz="2800" dirty="0"/>
              <a:t>Executive Summary </a:t>
            </a:r>
            <a:endParaRPr lang="en-US" dirty="0"/>
          </a:p>
        </p:txBody>
      </p:sp>
      <p:sp>
        <p:nvSpPr>
          <p:cNvPr id="9" name="AutoShape 2"/>
          <p:cNvSpPr>
            <a:spLocks/>
          </p:cNvSpPr>
          <p:nvPr/>
        </p:nvSpPr>
        <p:spPr bwMode="auto">
          <a:xfrm>
            <a:off x="680896" y="883314"/>
            <a:ext cx="10868614" cy="5733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pPr>
            <a:r>
              <a:rPr lang="en-US" sz="1400" b="0" dirty="0"/>
              <a:t>Achievements for this meeting cycle:</a:t>
            </a:r>
            <a:endParaRPr lang="en-US" sz="1400" b="0" i="1" dirty="0"/>
          </a:p>
          <a:p>
            <a:pPr marL="747713" lvl="1" indent="-290513">
              <a:lnSpc>
                <a:spcPct val="120000"/>
              </a:lnSpc>
              <a:spcBef>
                <a:spcPts val="0"/>
              </a:spcBef>
              <a:buClr>
                <a:srgbClr val="000000"/>
              </a:buClr>
              <a:buSzPct val="95000"/>
              <a:buFont typeface="ArialMT" charset="0"/>
              <a:buChar char="•"/>
            </a:pPr>
            <a:r>
              <a:rPr lang="en-US" sz="1400" b="0" dirty="0"/>
              <a:t>Finalize Application and Support Layer Architecture Green Book, will go to CTE within a month.</a:t>
            </a:r>
          </a:p>
          <a:p>
            <a:pPr marL="747713" lvl="1" indent="-290513">
              <a:lnSpc>
                <a:spcPct val="120000"/>
              </a:lnSpc>
              <a:spcBef>
                <a:spcPts val="0"/>
              </a:spcBef>
              <a:buClr>
                <a:srgbClr val="000000"/>
              </a:buClr>
              <a:buSzPct val="95000"/>
              <a:buFont typeface="ArialMT" charset="0"/>
              <a:buChar char="•"/>
            </a:pPr>
            <a:r>
              <a:rPr lang="en-US" sz="1400" b="0" dirty="0"/>
              <a:t>Agreement on SOIS / MOIMS EDS/MAL Yellow Book issues,  will adopt the “3 cases” as is, needs final SOIS/MOIS edits.</a:t>
            </a:r>
          </a:p>
          <a:p>
            <a:pPr marL="747713" lvl="1" indent="-290513">
              <a:lnSpc>
                <a:spcPct val="120000"/>
              </a:lnSpc>
              <a:spcBef>
                <a:spcPts val="0"/>
              </a:spcBef>
              <a:buClr>
                <a:srgbClr val="000000"/>
              </a:buClr>
              <a:buSzPct val="95000"/>
              <a:buFont typeface="ArialMT" charset="0"/>
              <a:buChar char="•"/>
            </a:pPr>
            <a:r>
              <a:rPr lang="en-US" sz="1400" b="0" dirty="0"/>
              <a:t>Reviewed Glossary status and ECSS proposal for collaboration</a:t>
            </a:r>
          </a:p>
          <a:p>
            <a:pPr marL="747713" lvl="1" indent="-290513">
              <a:lnSpc>
                <a:spcPct val="120000"/>
              </a:lnSpc>
              <a:spcBef>
                <a:spcPts val="0"/>
              </a:spcBef>
              <a:buClr>
                <a:srgbClr val="000000"/>
              </a:buClr>
              <a:buSzPct val="95000"/>
              <a:buFont typeface="ArialMT" charset="0"/>
              <a:buChar char="•"/>
            </a:pPr>
            <a:endParaRPr lang="en-US" sz="1400" b="0" dirty="0"/>
          </a:p>
          <a:p>
            <a:pPr>
              <a:lnSpc>
                <a:spcPct val="120000"/>
              </a:lnSpc>
              <a:spcBef>
                <a:spcPts val="0"/>
              </a:spcBef>
              <a:buSzPct val="95000"/>
            </a:pPr>
            <a:r>
              <a:rPr lang="en-US" sz="1400" b="0" dirty="0"/>
              <a:t>Working Group Status:</a:t>
            </a:r>
            <a:endParaRPr lang="en-US" sz="14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Reviewed draft Green Book which is now estimated at 98+% completion.  All major sections complete except for 9.5 which has the 3 cases.  Security sub-sections updated.</a:t>
            </a:r>
          </a:p>
          <a:p>
            <a:pPr marL="747713" lvl="1" indent="-290513">
              <a:lnSpc>
                <a:spcPct val="120000"/>
              </a:lnSpc>
              <a:spcBef>
                <a:spcPts val="0"/>
              </a:spcBef>
              <a:buClr>
                <a:srgbClr val="000000"/>
              </a:buClr>
              <a:buSzPct val="95000"/>
              <a:buFont typeface="ArialMT" charset="0"/>
              <a:buChar char="•"/>
            </a:pPr>
            <a:r>
              <a:rPr lang="en-US" sz="1400" b="0" dirty="0"/>
              <a:t>Discussed future work on RASDS updates, to include new ASL viewpoints, drawing styles, and MBSE representation styles</a:t>
            </a:r>
          </a:p>
          <a:p>
            <a:pPr marL="747713" lvl="1" indent="-290513">
              <a:lnSpc>
                <a:spcPct val="120000"/>
              </a:lnSpc>
              <a:spcBef>
                <a:spcPts val="0"/>
              </a:spcBef>
              <a:buClr>
                <a:srgbClr val="000000"/>
              </a:buClr>
              <a:buSzPct val="95000"/>
              <a:buFont typeface="ArialMT" charset="0"/>
              <a:buChar char="•"/>
            </a:pPr>
            <a:endParaRPr lang="en-US" sz="1400" b="0" dirty="0"/>
          </a:p>
          <a:p>
            <a:pPr>
              <a:lnSpc>
                <a:spcPct val="120000"/>
              </a:lnSpc>
              <a:spcBef>
                <a:spcPts val="0"/>
              </a:spcBef>
              <a:buClr>
                <a:srgbClr val="000000"/>
              </a:buClr>
              <a:buSzPct val="95000"/>
            </a:pPr>
            <a:r>
              <a:rPr lang="en-US" sz="1400" b="0" dirty="0"/>
              <a:t>Interaction with other WGs</a:t>
            </a:r>
          </a:p>
          <a:p>
            <a:pPr marL="747713" lvl="1" indent="-290513">
              <a:lnSpc>
                <a:spcPct val="120000"/>
              </a:lnSpc>
              <a:spcBef>
                <a:spcPts val="0"/>
              </a:spcBef>
              <a:buClr>
                <a:srgbClr val="000000"/>
              </a:buClr>
              <a:buSzPct val="95000"/>
              <a:buFont typeface="ArialMT" charset="0"/>
              <a:buChar char="•"/>
            </a:pPr>
            <a:r>
              <a:rPr lang="en-US" sz="1400" b="0" dirty="0"/>
              <a:t>No separate cross WG meetings with SOIS and MOIMS.  Compressed meeting cycle does not offer enough time for this.</a:t>
            </a:r>
          </a:p>
          <a:p>
            <a:pPr marL="747713" lvl="1" indent="-290513">
              <a:lnSpc>
                <a:spcPct val="120000"/>
              </a:lnSpc>
              <a:spcBef>
                <a:spcPts val="0"/>
              </a:spcBef>
              <a:buClr>
                <a:srgbClr val="000000"/>
              </a:buClr>
              <a:buSzPct val="95000"/>
              <a:buFont typeface="ArialMT" charset="0"/>
              <a:buChar char="•"/>
            </a:pPr>
            <a:r>
              <a:rPr lang="en-US" sz="1400" b="0" dirty="0"/>
              <a:t>DAI WG wishes SEA to reconfirm the Reference Architecture for Space Information Management, to be considered as new work item.</a:t>
            </a:r>
          </a:p>
          <a:p>
            <a:pPr>
              <a:lnSpc>
                <a:spcPct val="120000"/>
              </a:lnSpc>
              <a:spcBef>
                <a:spcPts val="0"/>
              </a:spcBef>
              <a:buClr>
                <a:srgbClr val="000000"/>
              </a:buClr>
              <a:buSzPct val="95000"/>
            </a:pPr>
            <a:endParaRPr lang="en-US" sz="1400" b="0" dirty="0"/>
          </a:p>
          <a:p>
            <a:pPr>
              <a:lnSpc>
                <a:spcPct val="120000"/>
              </a:lnSpc>
              <a:spcBef>
                <a:spcPts val="0"/>
              </a:spcBef>
              <a:buClr>
                <a:srgbClr val="000000"/>
              </a:buClr>
              <a:buSzPct val="95000"/>
            </a:pPr>
            <a:r>
              <a:rPr lang="en-US" sz="1400" b="0" dirty="0"/>
              <a:t>Problems and Issues:</a:t>
            </a:r>
          </a:p>
          <a:p>
            <a:pPr marL="747713" lvl="1" indent="-290513">
              <a:lnSpc>
                <a:spcPct val="120000"/>
              </a:lnSpc>
              <a:spcBef>
                <a:spcPts val="0"/>
              </a:spcBef>
              <a:buClr>
                <a:srgbClr val="000000"/>
              </a:buClr>
              <a:buSzPct val="95000"/>
              <a:buFont typeface="ArialMT" charset="0"/>
              <a:buChar char="•"/>
            </a:pPr>
            <a:r>
              <a:rPr lang="en-US" sz="1400" b="0" dirty="0"/>
              <a:t>Resources are constrained (as always), but good progress was still made. </a:t>
            </a:r>
          </a:p>
          <a:p>
            <a:pPr marL="747713" lvl="1" indent="-290513">
              <a:lnSpc>
                <a:spcPct val="120000"/>
              </a:lnSpc>
              <a:spcBef>
                <a:spcPts val="0"/>
              </a:spcBef>
              <a:buClr>
                <a:srgbClr val="000000"/>
              </a:buClr>
              <a:buSzPct val="95000"/>
              <a:buFont typeface="ArialMT" charset="0"/>
              <a:buChar char="•"/>
            </a:pPr>
            <a:r>
              <a:rPr lang="en-US" sz="1400" b="0" dirty="0"/>
              <a:t>Delays related to waiting for MOIMS and SOIS to settle “boundary issues”.  This appears to now have been resolved.</a:t>
            </a:r>
          </a:p>
          <a:p>
            <a:pPr marL="747713" lvl="1" indent="-290513">
              <a:lnSpc>
                <a:spcPct val="120000"/>
              </a:lnSpc>
              <a:spcBef>
                <a:spcPts val="0"/>
              </a:spcBef>
              <a:buClr>
                <a:srgbClr val="000000"/>
              </a:buClr>
              <a:buSzPct val="95000"/>
              <a:buFont typeface="ArialMT" charset="0"/>
              <a:buChar char="•"/>
            </a:pPr>
            <a:r>
              <a:rPr lang="en-US" sz="1400" b="0" dirty="0"/>
              <a:t>Agreement that the Green Book will contain as complete an architecture as is practical, based on current published and in work materials, many of which are only Green Books themselves.  Clear handling of [Future] and [Not to be standardized] topics.</a:t>
            </a:r>
          </a:p>
        </p:txBody>
      </p:sp>
    </p:spTree>
    <p:extLst>
      <p:ext uri="{BB962C8B-B14F-4D97-AF65-F5344CB8AC3E}">
        <p14:creationId xmlns:p14="http://schemas.microsoft.com/office/powerpoint/2010/main" val="142169264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 SAWG </a:t>
            </a:r>
            <a:r>
              <a:rPr lang="mr-IN" dirty="0"/>
              <a:t>–</a:t>
            </a:r>
            <a:r>
              <a:rPr lang="en-US" dirty="0"/>
              <a:t> Architecture Viewpoints</a:t>
            </a:r>
          </a:p>
        </p:txBody>
      </p:sp>
      <p:sp>
        <p:nvSpPr>
          <p:cNvPr id="3" name="Content Placeholder 2"/>
          <p:cNvSpPr>
            <a:spLocks noGrp="1"/>
          </p:cNvSpPr>
          <p:nvPr>
            <p:ph idx="1"/>
          </p:nvPr>
        </p:nvSpPr>
        <p:spPr/>
        <p:txBody>
          <a:bodyPr/>
          <a:lstStyle/>
          <a:p>
            <a:r>
              <a:rPr lang="en-US" sz="2800" dirty="0"/>
              <a:t>Uses RASDS Views with refinements and extensions</a:t>
            </a:r>
          </a:p>
          <a:p>
            <a:pPr lvl="1"/>
            <a:r>
              <a:rPr lang="en-US" sz="2400" dirty="0"/>
              <a:t>Functional (abstract, decomposition, interactions)</a:t>
            </a:r>
          </a:p>
          <a:p>
            <a:pPr lvl="1"/>
            <a:r>
              <a:rPr lang="en-US" sz="2400" dirty="0"/>
              <a:t>Information (data relationships and structures)</a:t>
            </a:r>
          </a:p>
          <a:p>
            <a:pPr lvl="1"/>
            <a:r>
              <a:rPr lang="en-US" sz="2400" dirty="0"/>
              <a:t>Service (tables)</a:t>
            </a:r>
          </a:p>
          <a:p>
            <a:pPr lvl="1"/>
            <a:r>
              <a:rPr lang="en-US" sz="2400" dirty="0"/>
              <a:t>Physical (nodes)</a:t>
            </a:r>
          </a:p>
          <a:p>
            <a:pPr lvl="1"/>
            <a:r>
              <a:rPr lang="en-US" sz="2400" dirty="0"/>
              <a:t>Protocol stacks (interfaces)</a:t>
            </a:r>
          </a:p>
          <a:p>
            <a:pPr lvl="1"/>
            <a:r>
              <a:rPr lang="en-US" sz="2400" dirty="0"/>
              <a:t>Deployment (multiple nodes showing function or protocol allocations)</a:t>
            </a:r>
          </a:p>
          <a:p>
            <a:pPr lvl="1"/>
            <a:r>
              <a:rPr lang="en-US" sz="2400" dirty="0"/>
              <a:t>Implementation (showcase ability to transform SOIS and MOIMS abstract specification to realized component)</a:t>
            </a:r>
          </a:p>
          <a:p>
            <a:pPr lvl="1"/>
            <a:r>
              <a:rPr lang="en-US" sz="2400" dirty="0"/>
              <a:t>SOIS / MOIMS “3 Cases” for space deployment (</a:t>
            </a:r>
            <a:r>
              <a:rPr lang="en-US" sz="2400" i="1" dirty="0">
                <a:solidFill>
                  <a:srgbClr val="FF0000"/>
                </a:solidFill>
              </a:rPr>
              <a:t>may be final now</a:t>
            </a:r>
            <a:r>
              <a:rPr lang="en-US" sz="2400" dirty="0"/>
              <a:t>)</a:t>
            </a:r>
          </a:p>
        </p:txBody>
      </p:sp>
    </p:spTree>
    <p:extLst>
      <p:ext uri="{BB962C8B-B14F-4D97-AF65-F5344CB8AC3E}">
        <p14:creationId xmlns:p14="http://schemas.microsoft.com/office/powerpoint/2010/main" val="1948205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
          <p:cNvSpPr>
            <a:spLocks/>
          </p:cNvSpPr>
          <p:nvPr/>
        </p:nvSpPr>
        <p:spPr bwMode="auto">
          <a:xfrm>
            <a:off x="1701457" y="971081"/>
            <a:ext cx="8872537"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r>
              <a:rPr lang="en-US" sz="1800" b="0" dirty="0"/>
              <a:t>Resolutions agreed upon this meeting</a:t>
            </a:r>
          </a:p>
          <a:p>
            <a:pPr marL="742950" lvl="1" indent="-285750">
              <a:lnSpc>
                <a:spcPct val="120000"/>
              </a:lnSpc>
              <a:spcBef>
                <a:spcPts val="0"/>
              </a:spcBef>
              <a:buClr>
                <a:srgbClr val="000000"/>
              </a:buClr>
              <a:buSzPct val="95000"/>
              <a:buFont typeface="Arial" panose="020B0604020202020204" pitchFamily="34" charset="0"/>
              <a:buChar char="•"/>
            </a:pPr>
            <a:r>
              <a:rPr lang="en-US" sz="1900" b="0" dirty="0"/>
              <a:t>Resolution 1:  N/A</a:t>
            </a:r>
          </a:p>
          <a:p>
            <a:pPr>
              <a:lnSpc>
                <a:spcPct val="120000"/>
              </a:lnSpc>
              <a:spcBef>
                <a:spcPts val="0"/>
              </a:spcBef>
              <a:buClr>
                <a:srgbClr val="000000"/>
              </a:buClr>
              <a:buSzPct val="95000"/>
            </a:pPr>
            <a:r>
              <a:rPr lang="en-US" sz="1800" b="0" dirty="0"/>
              <a:t>Further Resolutions anticipated in the next 6 months:</a:t>
            </a:r>
          </a:p>
          <a:p>
            <a:pPr marL="742950" lvl="1" indent="-285750">
              <a:lnSpc>
                <a:spcPct val="120000"/>
              </a:lnSpc>
              <a:spcBef>
                <a:spcPts val="0"/>
              </a:spcBef>
              <a:buClr>
                <a:srgbClr val="000000"/>
              </a:buClr>
              <a:buSzPct val="95000"/>
              <a:buFont typeface="Arial" panose="020B0604020202020204" pitchFamily="34" charset="0"/>
              <a:buChar char="•"/>
            </a:pPr>
            <a:r>
              <a:rPr lang="en-US" sz="1900" b="0" dirty="0"/>
              <a:t>GB will go to CTE within a month</a:t>
            </a:r>
          </a:p>
          <a:p>
            <a:pPr marL="742950" lvl="1" indent="-285750">
              <a:lnSpc>
                <a:spcPct val="120000"/>
              </a:lnSpc>
              <a:spcBef>
                <a:spcPts val="0"/>
              </a:spcBef>
              <a:buClr>
                <a:srgbClr val="000000"/>
              </a:buClr>
              <a:buSzPct val="95000"/>
              <a:buFont typeface="Arial" panose="020B0604020202020204" pitchFamily="34" charset="0"/>
              <a:buChar char="•"/>
            </a:pPr>
            <a:r>
              <a:rPr lang="en-US" sz="1900" b="0" dirty="0"/>
              <a:t>Will be sent to MOIMS and SOIS AD’s &amp; WG chairs in parallel for their review</a:t>
            </a:r>
          </a:p>
          <a:p>
            <a:pPr marL="742950" lvl="1" indent="-285750">
              <a:lnSpc>
                <a:spcPct val="120000"/>
              </a:lnSpc>
              <a:spcBef>
                <a:spcPts val="0"/>
              </a:spcBef>
              <a:buClr>
                <a:srgbClr val="000000"/>
              </a:buClr>
              <a:buSzPct val="95000"/>
              <a:buFont typeface="Arial" panose="020B0604020202020204" pitchFamily="34" charset="0"/>
              <a:buChar char="•"/>
            </a:pPr>
            <a:r>
              <a:rPr lang="en-US" sz="1900" b="0" dirty="0"/>
              <a:t>Any issues identified in this review will be integrated prior to publication</a:t>
            </a:r>
          </a:p>
          <a:p>
            <a:pPr>
              <a:lnSpc>
                <a:spcPct val="120000"/>
              </a:lnSpc>
              <a:spcBef>
                <a:spcPts val="0"/>
              </a:spcBef>
            </a:pPr>
            <a:endParaRPr lang="en-US" sz="1900" b="0" dirty="0"/>
          </a:p>
          <a:p>
            <a:pPr>
              <a:lnSpc>
                <a:spcPct val="120000"/>
              </a:lnSpc>
              <a:spcBef>
                <a:spcPts val="0"/>
              </a:spcBef>
            </a:pPr>
            <a:r>
              <a:rPr lang="en-US" sz="1900" b="0" dirty="0"/>
              <a:t>Planning (only approved Projects):</a:t>
            </a: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p:txBody>
      </p:sp>
      <p:sp>
        <p:nvSpPr>
          <p:cNvPr id="7" name="AutoShape 3"/>
          <p:cNvSpPr>
            <a:spLocks/>
          </p:cNvSpPr>
          <p:nvPr/>
        </p:nvSpPr>
        <p:spPr bwMode="auto">
          <a:xfrm>
            <a:off x="1830844" y="87766"/>
            <a:ext cx="8756195" cy="7242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400"/>
              </a:spcBef>
            </a:pPr>
            <a:r>
              <a:rPr lang="en-US" sz="2800" dirty="0"/>
              <a:t>SEA Systems Architecture Working Group</a:t>
            </a:r>
          </a:p>
          <a:p>
            <a:pPr lvl="1" algn="ctr">
              <a:lnSpc>
                <a:spcPct val="90000"/>
              </a:lnSpc>
              <a:spcBef>
                <a:spcPts val="400"/>
              </a:spcBef>
            </a:pPr>
            <a:r>
              <a:rPr lang="en-US" sz="2800" dirty="0"/>
              <a:t>Executive Summary </a:t>
            </a:r>
            <a:endParaRPr lang="en-US" dirty="0"/>
          </a:p>
        </p:txBody>
      </p:sp>
      <p:graphicFrame>
        <p:nvGraphicFramePr>
          <p:cNvPr id="5" name="Table 4">
            <a:extLst>
              <a:ext uri="{FF2B5EF4-FFF2-40B4-BE49-F238E27FC236}">
                <a16:creationId xmlns:a16="http://schemas.microsoft.com/office/drawing/2014/main" id="{59B6A653-A3B8-184F-B2B9-F578084C3F36}"/>
              </a:ext>
            </a:extLst>
          </p:cNvPr>
          <p:cNvGraphicFramePr>
            <a:graphicFrameLocks noGrp="1"/>
          </p:cNvGraphicFramePr>
          <p:nvPr>
            <p:extLst>
              <p:ext uri="{D42A27DB-BD31-4B8C-83A1-F6EECF244321}">
                <p14:modId xmlns:p14="http://schemas.microsoft.com/office/powerpoint/2010/main" val="574723225"/>
              </p:ext>
            </p:extLst>
          </p:nvPr>
        </p:nvGraphicFramePr>
        <p:xfrm>
          <a:off x="1909857" y="4345233"/>
          <a:ext cx="8218669" cy="1196042"/>
        </p:xfrm>
        <a:graphic>
          <a:graphicData uri="http://schemas.openxmlformats.org/drawingml/2006/table">
            <a:tbl>
              <a:tblPr/>
              <a:tblGrid>
                <a:gridCol w="942650">
                  <a:extLst>
                    <a:ext uri="{9D8B030D-6E8A-4147-A177-3AD203B41FA5}">
                      <a16:colId xmlns:a16="http://schemas.microsoft.com/office/drawing/2014/main" val="2368276802"/>
                    </a:ext>
                  </a:extLst>
                </a:gridCol>
                <a:gridCol w="667711">
                  <a:extLst>
                    <a:ext uri="{9D8B030D-6E8A-4147-A177-3AD203B41FA5}">
                      <a16:colId xmlns:a16="http://schemas.microsoft.com/office/drawing/2014/main" val="20000"/>
                    </a:ext>
                  </a:extLst>
                </a:gridCol>
                <a:gridCol w="2306948">
                  <a:extLst>
                    <a:ext uri="{9D8B030D-6E8A-4147-A177-3AD203B41FA5}">
                      <a16:colId xmlns:a16="http://schemas.microsoft.com/office/drawing/2014/main" val="20001"/>
                    </a:ext>
                  </a:extLst>
                </a:gridCol>
                <a:gridCol w="2803565">
                  <a:extLst>
                    <a:ext uri="{9D8B030D-6E8A-4147-A177-3AD203B41FA5}">
                      <a16:colId xmlns:a16="http://schemas.microsoft.com/office/drawing/2014/main" val="20002"/>
                    </a:ext>
                  </a:extLst>
                </a:gridCol>
                <a:gridCol w="1497795">
                  <a:extLst>
                    <a:ext uri="{9D8B030D-6E8A-4147-A177-3AD203B41FA5}">
                      <a16:colId xmlns:a16="http://schemas.microsoft.com/office/drawing/2014/main" val="20003"/>
                    </a:ext>
                  </a:extLst>
                </a:gridCol>
              </a:tblGrid>
              <a:tr h="515957">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alibri" panose="020F0502020204030204" pitchFamily="34" charset="0"/>
                        </a:rPr>
                        <a:t>Area and WG name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dirty="0">
                          <a:solidFill>
                            <a:srgbClr val="000000"/>
                          </a:solidFill>
                          <a:effectLst/>
                          <a:latin typeface="Calibri"/>
                        </a:rPr>
                        <a:t>CCSDS Ref </a:t>
                      </a:r>
                      <a:r>
                        <a:rPr lang="en-GB" sz="1100" b="1" i="0" u="none" strike="noStrike" dirty="0" err="1">
                          <a:solidFill>
                            <a:srgbClr val="000000"/>
                          </a:solidFill>
                          <a:effectLst/>
                          <a:latin typeface="Calibri"/>
                        </a:rPr>
                        <a:t>Nr</a:t>
                      </a:r>
                      <a:endParaRPr lang="en-GB" sz="1100" b="1"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dirty="0">
                          <a:solidFill>
                            <a:srgbClr val="000000"/>
                          </a:solidFill>
                          <a:effectLst/>
                          <a:latin typeface="Calibri"/>
                        </a:rPr>
                        <a:t>Document Title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Calibri"/>
                        </a:rPr>
                        <a:t>Status / Comments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a:rPr>
                        <a:t>Start and / or Target Publication Date</a:t>
                      </a:r>
                    </a:p>
                    <a:p>
                      <a:pPr algn="ctr" fontAlgn="t"/>
                      <a:r>
                        <a:rPr lang="en-US" sz="1100" b="1" i="0" u="none" strike="noStrike" dirty="0">
                          <a:solidFill>
                            <a:srgbClr val="000000"/>
                          </a:solidFill>
                          <a:effectLst/>
                          <a:latin typeface="Calibri"/>
                        </a:rPr>
                        <a:t>(</a:t>
                      </a:r>
                      <a:r>
                        <a:rPr lang="en-US" sz="1100" b="1" i="0" u="none" strike="noStrike" dirty="0" err="1">
                          <a:solidFill>
                            <a:srgbClr val="000000"/>
                          </a:solidFill>
                          <a:effectLst/>
                          <a:latin typeface="Calibri"/>
                        </a:rPr>
                        <a:t>dd</a:t>
                      </a:r>
                      <a:r>
                        <a:rPr lang="en-US" sz="1100" b="1" i="0" u="none" strike="noStrike" dirty="0">
                          <a:solidFill>
                            <a:srgbClr val="000000"/>
                          </a:solidFill>
                          <a:effectLst/>
                          <a:latin typeface="Calibri"/>
                        </a:rPr>
                        <a:t>/mm/year)</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5957">
                <a:tc>
                  <a:txBody>
                    <a:bodyPr/>
                    <a:lstStyle/>
                    <a:p>
                      <a:pPr algn="ctr" fontAlgn="t"/>
                      <a:r>
                        <a:rPr lang="en-GB" sz="1100" b="0" i="0" u="none" strike="noStrike" dirty="0">
                          <a:solidFill>
                            <a:srgbClr val="FFFFFF"/>
                          </a:solidFill>
                          <a:effectLst/>
                          <a:latin typeface="Calibri"/>
                        </a:rPr>
                        <a:t>SEA SA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ctr" fontAlgn="t"/>
                      <a:r>
                        <a:rPr lang="en-GB" sz="1100" b="0" i="0" u="none" strike="noStrike" dirty="0">
                          <a:solidFill>
                            <a:srgbClr val="FFFFFF"/>
                          </a:solidFill>
                          <a:effectLst/>
                          <a:latin typeface="Calibri"/>
                        </a:rPr>
                        <a:t>CCSDS 371.0-G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a:rPr>
                        <a:t>CCSDS Application &amp; Support Layer Architecture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marL="171450" indent="-171450" algn="l" fontAlgn="t">
                        <a:buFontTx/>
                        <a:buChar char="-"/>
                      </a:pPr>
                      <a:r>
                        <a:rPr lang="en-US" sz="1100" b="0" i="0" u="none" strike="noStrike" dirty="0">
                          <a:solidFill>
                            <a:srgbClr val="FFFFFF"/>
                          </a:solidFill>
                          <a:effectLst/>
                          <a:latin typeface="Calibri"/>
                        </a:rPr>
                        <a:t>Draft GB reviewed, all figures and tables complete (98%)</a:t>
                      </a:r>
                    </a:p>
                    <a:p>
                      <a:pPr marL="171450" indent="-171450" algn="l" fontAlgn="t">
                        <a:buFontTx/>
                        <a:buChar char="-"/>
                      </a:pPr>
                      <a:r>
                        <a:rPr lang="en-US" sz="1100" b="0" i="0" u="none" strike="noStrike" dirty="0">
                          <a:solidFill>
                            <a:srgbClr val="FFFFFF"/>
                          </a:solidFill>
                          <a:effectLst/>
                          <a:latin typeface="Calibri"/>
                        </a:rPr>
                        <a:t>Minor updates to all views</a:t>
                      </a:r>
                    </a:p>
                    <a:p>
                      <a:pPr marL="171450" indent="-171450" algn="l" fontAlgn="t">
                        <a:buFontTx/>
                        <a:buChar char="-"/>
                      </a:pPr>
                      <a:r>
                        <a:rPr lang="en-US" sz="1100" b="0" i="0" u="none" strike="noStrike" dirty="0">
                          <a:solidFill>
                            <a:srgbClr val="FFFFFF"/>
                          </a:solidFill>
                          <a:effectLst/>
                          <a:latin typeface="Calibri"/>
                        </a:rPr>
                        <a:t>Ok, making good progress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GB" sz="1100" b="0" i="0" u="none" strike="noStrike" dirty="0">
                          <a:solidFill>
                            <a:srgbClr val="FFFFFF"/>
                          </a:solidFill>
                          <a:effectLst/>
                          <a:latin typeface="Calibri"/>
                        </a:rPr>
                        <a:t>Start Date   11/11/2016</a:t>
                      </a:r>
                      <a:br>
                        <a:rPr lang="en-GB" sz="1100" b="0" i="0" u="none" strike="noStrike" dirty="0">
                          <a:solidFill>
                            <a:srgbClr val="FFFFFF"/>
                          </a:solidFill>
                          <a:effectLst/>
                          <a:latin typeface="Calibri"/>
                        </a:rPr>
                      </a:br>
                      <a:r>
                        <a:rPr lang="en-GB" sz="1100" b="0" i="0" u="none" strike="noStrike" dirty="0">
                          <a:solidFill>
                            <a:srgbClr val="FF0000"/>
                          </a:solidFill>
                          <a:effectLst/>
                          <a:latin typeface="Calibri"/>
                        </a:rPr>
                        <a:t>End Date    31/12/2019</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0686661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AF4E4-B6DE-9643-BEB6-2738FFAD581F}"/>
              </a:ext>
            </a:extLst>
          </p:cNvPr>
          <p:cNvSpPr>
            <a:spLocks noGrp="1"/>
          </p:cNvSpPr>
          <p:nvPr>
            <p:ph type="title"/>
          </p:nvPr>
        </p:nvSpPr>
        <p:spPr/>
        <p:txBody>
          <a:bodyPr/>
          <a:lstStyle/>
          <a:p>
            <a:r>
              <a:rPr lang="en-US" dirty="0"/>
              <a:t>CCSDS Glossary</a:t>
            </a:r>
          </a:p>
        </p:txBody>
      </p:sp>
      <p:sp>
        <p:nvSpPr>
          <p:cNvPr id="3" name="Content Placeholder 2">
            <a:extLst>
              <a:ext uri="{FF2B5EF4-FFF2-40B4-BE49-F238E27FC236}">
                <a16:creationId xmlns:a16="http://schemas.microsoft.com/office/drawing/2014/main" id="{5C3FDB78-6573-DC4C-B09D-322DA12EC79B}"/>
              </a:ext>
            </a:extLst>
          </p:cNvPr>
          <p:cNvSpPr>
            <a:spLocks noGrp="1"/>
          </p:cNvSpPr>
          <p:nvPr>
            <p:ph idx="1"/>
          </p:nvPr>
        </p:nvSpPr>
        <p:spPr>
          <a:xfrm>
            <a:off x="609600" y="1239915"/>
            <a:ext cx="10972800" cy="5031055"/>
          </a:xfrm>
        </p:spPr>
        <p:txBody>
          <a:bodyPr/>
          <a:lstStyle/>
          <a:p>
            <a:r>
              <a:rPr lang="en-US" dirty="0"/>
              <a:t>Reviewed ECSS Glossary and related tools</a:t>
            </a:r>
          </a:p>
          <a:p>
            <a:pPr lvl="1"/>
            <a:r>
              <a:rPr lang="en-US" dirty="0"/>
              <a:t>ECSS has made a significant investment in Glossary and related tools</a:t>
            </a:r>
          </a:p>
          <a:p>
            <a:pPr lvl="1"/>
            <a:r>
              <a:rPr lang="en-US" dirty="0"/>
              <a:t>Many CCSDS terms have been adopted where appropriate, the ECSS subject matter is broader than just data systems</a:t>
            </a:r>
          </a:p>
          <a:p>
            <a:pPr lvl="1"/>
            <a:r>
              <a:rPr lang="en-US" dirty="0"/>
              <a:t>Tooling is quite good, website does not have all of the SANA Glossary features, but Word plug-in could be extremely useful</a:t>
            </a:r>
          </a:p>
          <a:p>
            <a:pPr lvl="1"/>
            <a:endParaRPr lang="en-US" dirty="0"/>
          </a:p>
          <a:p>
            <a:r>
              <a:rPr lang="en-US" dirty="0"/>
              <a:t>Topic is left open for further exploration</a:t>
            </a:r>
          </a:p>
          <a:p>
            <a:pPr lvl="1"/>
            <a:r>
              <a:rPr lang="en-US" dirty="0"/>
              <a:t>It appears that the Word plug-in could be adapted for work with both ECSS and CCSDS Glossary and made available for CCSDS use</a:t>
            </a:r>
          </a:p>
          <a:p>
            <a:pPr lvl="1"/>
            <a:r>
              <a:rPr lang="en-US" dirty="0"/>
              <a:t>Aligning the two Glossaries, where appropriate would take significant effort</a:t>
            </a:r>
          </a:p>
          <a:p>
            <a:pPr lvl="1"/>
            <a:r>
              <a:rPr lang="en-US" dirty="0"/>
              <a:t>Some CCSDS Areas have embarked on Glossary clean-up, others are reluctant to expend precious resources</a:t>
            </a:r>
          </a:p>
          <a:p>
            <a:pPr lvl="1"/>
            <a:r>
              <a:rPr lang="en-US" dirty="0"/>
              <a:t>Work to align CCSDS Glossary with sister organization, TC20/SC14, is also in the wings and a revised liaison statement has been prepared</a:t>
            </a:r>
          </a:p>
        </p:txBody>
      </p:sp>
    </p:spTree>
    <p:extLst>
      <p:ext uri="{BB962C8B-B14F-4D97-AF65-F5344CB8AC3E}">
        <p14:creationId xmlns:p14="http://schemas.microsoft.com/office/powerpoint/2010/main" val="2180743979"/>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3AF14BD0-ED18-40F8-BACF-92E33194557B}">
  <ds:schemaRefs>
    <ds:schemaRef ds:uri="http://schemas.microsoft.com/office/infopath/2007/PartnerControls"/>
    <ds:schemaRef ds:uri="http://schemas.microsoft.com/office/2006/documentManagement/types"/>
    <ds:schemaRef ds:uri="http://purl.org/dc/dcmitype/"/>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38225</TotalTime>
  <Pages>51</Pages>
  <Words>2888</Words>
  <Application>Microsoft Macintosh PowerPoint</Application>
  <PresentationFormat>Widescreen</PresentationFormat>
  <Paragraphs>472</Paragraphs>
  <Slides>17</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ArialMT</vt:lpstr>
      <vt:lpstr>Calibri</vt:lpstr>
      <vt:lpstr>Times New Roman</vt:lpstr>
      <vt:lpstr>TMOD Presentations</vt:lpstr>
      <vt:lpstr>1_TMOD Presentations</vt:lpstr>
      <vt:lpstr>PowerPoint Presentation</vt:lpstr>
      <vt:lpstr>SE Area Report  B. Meeting Demographics</vt:lpstr>
      <vt:lpstr>PowerPoint Presentation</vt:lpstr>
      <vt:lpstr>PowerPoint Presentation</vt:lpstr>
      <vt:lpstr>PowerPoint Presentation</vt:lpstr>
      <vt:lpstr>PowerPoint Presentation</vt:lpstr>
      <vt:lpstr>SEA SAWG – Architecture Viewpoints</vt:lpstr>
      <vt:lpstr>PowerPoint Presentation</vt:lpstr>
      <vt:lpstr>CCSDS Glossary</vt:lpstr>
      <vt:lpstr>PowerPoint Presentation</vt:lpstr>
      <vt:lpstr>PowerPoint Presentation</vt:lpstr>
      <vt:lpstr>PowerPoint Presentation</vt:lpstr>
      <vt:lpstr>PowerPoint Presentation</vt:lpstr>
      <vt:lpstr>Time Management WG Additional Comments</vt:lpstr>
      <vt:lpstr>PowerPoint Presentation</vt:lpstr>
      <vt:lpstr>PowerPoint Presentation</vt:lpstr>
      <vt:lpstr>PowerPoint Presentation</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1931</cp:revision>
  <cp:lastPrinted>2016-08-30T07:45:22Z</cp:lastPrinted>
  <dcterms:created xsi:type="dcterms:W3CDTF">1998-05-20T16:00:08Z</dcterms:created>
  <dcterms:modified xsi:type="dcterms:W3CDTF">2019-10-27T12:17:22Z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