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p:cViewPr varScale="1">
        <p:scale>
          <a:sx n="131" d="100"/>
          <a:sy n="131" d="100"/>
        </p:scale>
        <p:origin x="22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9B4E5-B6BE-483A-97CF-EF86E0C7CD37}" type="datetimeFigureOut">
              <a:rPr lang="en-GB" smtClean="0"/>
              <a:t>11/10/2019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469F2C-B57F-486B-ABED-77D5225ADF6A}" type="slidenum">
              <a:rPr lang="en-GB" smtClean="0"/>
              <a:t>‹#›</a:t>
            </a:fld>
            <a:endParaRPr lang="en-GB"/>
          </a:p>
        </p:txBody>
      </p:sp>
    </p:spTree>
    <p:extLst>
      <p:ext uri="{BB962C8B-B14F-4D97-AF65-F5344CB8AC3E}">
        <p14:creationId xmlns:p14="http://schemas.microsoft.com/office/powerpoint/2010/main" val="2978290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97C465-78D7-4632-93E6-4724FE32007D}" type="slidenum">
              <a:rPr lang="en-US" smtClean="0"/>
              <a:pPr>
                <a:defRPr/>
              </a:pPr>
              <a:t>1</a:t>
            </a:fld>
            <a:endParaRPr lang="en-US"/>
          </a:p>
        </p:txBody>
      </p:sp>
    </p:spTree>
    <p:extLst>
      <p:ext uri="{BB962C8B-B14F-4D97-AF65-F5344CB8AC3E}">
        <p14:creationId xmlns:p14="http://schemas.microsoft.com/office/powerpoint/2010/main" val="134215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1" name="Rectangle 5"/>
          <p:cNvSpPr>
            <a:spLocks noGrp="1" noChangeArrowheads="1"/>
          </p:cNvSpPr>
          <p:nvPr>
            <p:ph type="sldNum" sz="quarter" idx="5"/>
          </p:nvPr>
        </p:nvSpPr>
        <p:spPr>
          <a:noFill/>
        </p:spPr>
        <p:txBody>
          <a:bodyPr/>
          <a:lstStyle/>
          <a:p>
            <a:pPr marL="0" marR="0" lvl="0" indent="0" algn="r" defTabSz="956039" rtl="0" eaLnBrk="0" fontAlgn="base" latinLnBrk="0" hangingPunct="0">
              <a:lnSpc>
                <a:spcPct val="100000"/>
              </a:lnSpc>
              <a:spcBef>
                <a:spcPct val="0"/>
              </a:spcBef>
              <a:spcAft>
                <a:spcPct val="0"/>
              </a:spcAft>
              <a:buClrTx/>
              <a:buSzTx/>
              <a:buFontTx/>
              <a:buNone/>
              <a:tabLst/>
              <a:defRPr/>
            </a:pPr>
            <a:fld id="{D4913B46-D3B1-4B02-8F29-8128C136C94E}"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039" rtl="0" eaLnBrk="0" fontAlgn="base" latinLnBrk="0" hangingPunct="0">
                <a:lnSpc>
                  <a:spcPct val="100000"/>
                </a:lnSpc>
                <a:spcBef>
                  <a:spcPct val="0"/>
                </a:spcBef>
                <a:spcAft>
                  <a:spcPct val="0"/>
                </a:spcAft>
                <a:buClrTx/>
                <a:buSzTx/>
                <a:buFontTx/>
                <a:buNone/>
                <a:tabLst/>
                <a:defRPr/>
              </a:pPr>
              <a:t>11</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2" name="Rectangle 5"/>
          <p:cNvSpPr txBox="1">
            <a:spLocks noGrp="1" noChangeArrowheads="1"/>
          </p:cNvSpPr>
          <p:nvPr/>
        </p:nvSpPr>
        <p:spPr bwMode="auto">
          <a:xfrm>
            <a:off x="3853199" y="9430829"/>
            <a:ext cx="2944479" cy="497396"/>
          </a:xfrm>
          <a:prstGeom prst="rect">
            <a:avLst/>
          </a:prstGeom>
          <a:noFill/>
          <a:ln w="9525">
            <a:noFill/>
            <a:miter lim="800000"/>
            <a:headEnd/>
            <a:tailEnd/>
          </a:ln>
        </p:spPr>
        <p:txBody>
          <a:bodyPr lIns="19898" tIns="0" rIns="19898" bIns="0" anchor="b"/>
          <a:lstStyle/>
          <a:p>
            <a:pPr marL="0" marR="0" lvl="0" indent="0" algn="r" defTabSz="956097" rtl="0" eaLnBrk="0" fontAlgn="base" latinLnBrk="0" hangingPunct="0">
              <a:lnSpc>
                <a:spcPct val="100000"/>
              </a:lnSpc>
              <a:spcBef>
                <a:spcPct val="0"/>
              </a:spcBef>
              <a:spcAft>
                <a:spcPct val="0"/>
              </a:spcAft>
              <a:buClrTx/>
              <a:buSzTx/>
              <a:buFontTx/>
              <a:buNone/>
              <a:tabLst/>
              <a:defRPr/>
            </a:pPr>
            <a:fld id="{92E73834-1004-44DF-A318-6A07DD21AB7A}"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11</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3" name="Rectangle 5"/>
          <p:cNvSpPr txBox="1">
            <a:spLocks noGrp="1" noChangeArrowheads="1"/>
          </p:cNvSpPr>
          <p:nvPr/>
        </p:nvSpPr>
        <p:spPr bwMode="auto">
          <a:xfrm>
            <a:off x="3853199" y="9430829"/>
            <a:ext cx="2944479" cy="497396"/>
          </a:xfrm>
          <a:prstGeom prst="rect">
            <a:avLst/>
          </a:prstGeom>
          <a:noFill/>
          <a:ln w="9525">
            <a:noFill/>
            <a:miter lim="800000"/>
            <a:headEnd/>
            <a:tailEnd/>
          </a:ln>
        </p:spPr>
        <p:txBody>
          <a:bodyPr lIns="19898" tIns="0" rIns="19898" bIns="0" anchor="b"/>
          <a:lstStyle/>
          <a:p>
            <a:pPr marL="0" marR="0" lvl="0" indent="0" algn="r" defTabSz="956097" rtl="0" eaLnBrk="0" fontAlgn="base" latinLnBrk="0" hangingPunct="0">
              <a:lnSpc>
                <a:spcPct val="100000"/>
              </a:lnSpc>
              <a:spcBef>
                <a:spcPct val="0"/>
              </a:spcBef>
              <a:spcAft>
                <a:spcPct val="0"/>
              </a:spcAft>
              <a:buClrTx/>
              <a:buSzTx/>
              <a:buFontTx/>
              <a:buNone/>
              <a:tabLst/>
              <a:defRPr/>
            </a:pPr>
            <a:fld id="{20A9055F-02D8-48F8-A7D7-1051585518D8}"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11</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4" name="Rectangle 2"/>
          <p:cNvSpPr>
            <a:spLocks noGrp="1" noRot="1" noChangeAspect="1" noChangeArrowheads="1" noTextEdit="1"/>
          </p:cNvSpPr>
          <p:nvPr>
            <p:ph type="sldImg"/>
          </p:nvPr>
        </p:nvSpPr>
        <p:spPr>
          <a:ln/>
        </p:spPr>
      </p:sp>
      <p:sp>
        <p:nvSpPr>
          <p:cNvPr id="808965"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5980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97C465-78D7-4632-93E6-4724FE32007D}" type="slidenum">
              <a:rPr lang="en-US" smtClean="0"/>
              <a:pPr>
                <a:defRPr/>
              </a:pPr>
              <a:t>2</a:t>
            </a:fld>
            <a:endParaRPr lang="en-US"/>
          </a:p>
        </p:txBody>
      </p:sp>
    </p:spTree>
    <p:extLst>
      <p:ext uri="{BB962C8B-B14F-4D97-AF65-F5344CB8AC3E}">
        <p14:creationId xmlns:p14="http://schemas.microsoft.com/office/powerpoint/2010/main" val="1201168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baseline="0" dirty="0">
                <a:solidFill>
                  <a:schemeClr val="tx1"/>
                </a:solidFill>
                <a:latin typeface="Times New Roman" pitchFamily="18" charset="0"/>
                <a:ea typeface="+mn-ea"/>
                <a:cs typeface="+mn-cs"/>
              </a:rPr>
              <a:t>500.0 Navigation Data - Definitions and Conventions Green Book: Version 4 updates are in progress, and nearing completion. The 3.6 update should be distributed this week. We plan to request the CESG/CMC "approval to publish" polls around the time of the Spring Meetings or shortly thereafter.</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500.2 Navigation Data Messages Overview - Green Book:  Version 2 updates are in progress, and nearing completion. A third draft of the document was distributed in early January; a few editorial revisions have been suggested from the review. Progress is very good overall. Again, we plan to request the CESG/CMC Polls and publication around the time of the Spring Meetings or possibly before.</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502.0 Orbit Data Message (ODM): The latest draft (P2.38) was distributed late November and is still under internal review (target for completion at end of April 2019). Updates to CCSDS Normative Annexes SANA Registries continue. The ODM will be one of the first to take advantage of this new feature; applicable annexes have been removed from the draft of P2.38. We hope to have a P2.39 initial update around the time of the Spring Meetings.</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503.0 Tracking Data Message (TDM): Unfortunately very little progress has been made recently.</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504.0 Attitude Data Messages (ADM): Version 2 updates are in progress. A version P1.8 update of the ADM including the new Attitude Comprehensive Message (ACM) material (analogous to the ODM's Orbit Comprehensive Message (OCM)) will be produced about 2 weeks prior to the Spring Meetings.</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505.0 Navigation Data Messages XML Specification (NDM/XML): There has not been much progress since last report, given the priority on other documents.</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508.0 Conjunction Data Message (CDM): Preliminary discussions among the co-editors of the document have commenced. </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508.1 Re-Entry Data Message (RDM): Prototype testing by ESA and DLR has been completed, and a test report produced. A final, detailed proofreading of the Red Book 1.4 will commence, with a Red Book 1.5 expected to be ready for "approval to publish" CESG/CMC polls as an output of the Spring Meetings. Excellent progress is being made.</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dirty="0">
                <a:solidFill>
                  <a:schemeClr val="tx1"/>
                </a:solidFill>
                <a:latin typeface="Times New Roman" pitchFamily="18" charset="0"/>
                <a:ea typeface="+mn-ea"/>
                <a:cs typeface="+mn-cs"/>
              </a:rPr>
              <a:t>509.0 Pointing Request Message (PRM): Recently published, no new work necessary.</a:t>
            </a:r>
          </a:p>
          <a:p>
            <a:pPr rtl="0"/>
            <a:r>
              <a:rPr lang="en-GB" sz="1200" b="0" i="0" u="none" strike="noStrike" kern="1200" baseline="0" dirty="0">
                <a:solidFill>
                  <a:schemeClr val="tx1"/>
                </a:solidFill>
                <a:latin typeface="Times New Roman" pitchFamily="18" charset="0"/>
                <a:ea typeface="+mn-ea"/>
                <a:cs typeface="+mn-cs"/>
              </a:rPr>
              <a:t> </a:t>
            </a:r>
          </a:p>
          <a:p>
            <a:pPr rtl="0"/>
            <a:r>
              <a:rPr lang="en-GB" sz="1200" b="0" i="0" u="none" strike="noStrike" kern="1200" baseline="0">
                <a:solidFill>
                  <a:schemeClr val="tx1"/>
                </a:solidFill>
                <a:latin typeface="Times New Roman" pitchFamily="18" charset="0"/>
                <a:ea typeface="+mn-ea"/>
                <a:cs typeface="+mn-cs"/>
              </a:rPr>
              <a:t>50x.0 Navigation Events Message (NEM): Distribution of the first NEM White Book should be occur around the beginning of the Spring Meetings.</a:t>
            </a:r>
            <a:endParaRPr lang="en-GB"/>
          </a:p>
        </p:txBody>
      </p:sp>
      <p:sp>
        <p:nvSpPr>
          <p:cNvPr id="4" name="Slide Number Placeholder 3"/>
          <p:cNvSpPr>
            <a:spLocks noGrp="1"/>
          </p:cNvSpPr>
          <p:nvPr>
            <p:ph type="sldNum" sz="quarter" idx="10"/>
          </p:nvPr>
        </p:nvSpPr>
        <p:spPr/>
        <p:txBody>
          <a:bodyPr/>
          <a:lstStyle/>
          <a:p>
            <a:pPr>
              <a:defRPr/>
            </a:pPr>
            <a:fld id="{E497C465-78D7-4632-93E6-4724FE32007D}" type="slidenum">
              <a:rPr lang="en-US" smtClean="0"/>
              <a:pPr>
                <a:defRPr/>
              </a:pPr>
              <a:t>3</a:t>
            </a:fld>
            <a:endParaRPr lang="en-US"/>
          </a:p>
        </p:txBody>
      </p:sp>
    </p:spTree>
    <p:extLst>
      <p:ext uri="{BB962C8B-B14F-4D97-AF65-F5344CB8AC3E}">
        <p14:creationId xmlns:p14="http://schemas.microsoft.com/office/powerpoint/2010/main" val="79689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7" name="Rectangle 5"/>
          <p:cNvSpPr>
            <a:spLocks noGrp="1" noChangeArrowheads="1"/>
          </p:cNvSpPr>
          <p:nvPr>
            <p:ph type="sldNum" sz="quarter" idx="5"/>
          </p:nvPr>
        </p:nvSpPr>
        <p:spPr>
          <a:noFill/>
        </p:spPr>
        <p:txBody>
          <a:bodyPr/>
          <a:lstStyle/>
          <a:p>
            <a:pPr marL="0" marR="0" lvl="0" indent="0" algn="r" defTabSz="956039" rtl="0" eaLnBrk="0" fontAlgn="base" latinLnBrk="0" hangingPunct="0">
              <a:lnSpc>
                <a:spcPct val="100000"/>
              </a:lnSpc>
              <a:spcBef>
                <a:spcPct val="0"/>
              </a:spcBef>
              <a:spcAft>
                <a:spcPct val="0"/>
              </a:spcAft>
              <a:buClrTx/>
              <a:buSzTx/>
              <a:buFontTx/>
              <a:buNone/>
              <a:tabLst/>
              <a:defRPr/>
            </a:pPr>
            <a:fld id="{2CE4A722-48E6-45C6-BF1F-1AE7407A5E97}"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039" rtl="0" eaLnBrk="0" fontAlgn="base" latinLnBrk="0" hangingPunct="0">
                <a:lnSpc>
                  <a:spcPct val="100000"/>
                </a:lnSpc>
                <a:spcBef>
                  <a:spcPct val="0"/>
                </a:spcBef>
                <a:spcAft>
                  <a:spcPct val="0"/>
                </a:spcAft>
                <a:buClrTx/>
                <a:buSzTx/>
                <a:buFontTx/>
                <a:buNone/>
                <a:tabLst/>
                <a:defRPr/>
              </a:pPr>
              <a:t>5</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2818" name="Rectangle 5"/>
          <p:cNvSpPr txBox="1">
            <a:spLocks noGrp="1" noChangeArrowheads="1"/>
          </p:cNvSpPr>
          <p:nvPr/>
        </p:nvSpPr>
        <p:spPr bwMode="auto">
          <a:xfrm>
            <a:off x="3853200" y="9429322"/>
            <a:ext cx="2944479" cy="497316"/>
          </a:xfrm>
          <a:prstGeom prst="rect">
            <a:avLst/>
          </a:prstGeom>
          <a:noFill/>
          <a:ln w="9525">
            <a:noFill/>
            <a:miter lim="800000"/>
            <a:headEnd/>
            <a:tailEnd/>
          </a:ln>
        </p:spPr>
        <p:txBody>
          <a:bodyPr lIns="19898" tIns="0" rIns="19898" bIns="0" anchor="b"/>
          <a:lstStyle/>
          <a:p>
            <a:pPr marL="0" marR="0" lvl="0" indent="0" algn="r" defTabSz="956097" rtl="0" eaLnBrk="0" fontAlgn="base" latinLnBrk="0" hangingPunct="0">
              <a:lnSpc>
                <a:spcPct val="100000"/>
              </a:lnSpc>
              <a:spcBef>
                <a:spcPct val="0"/>
              </a:spcBef>
              <a:spcAft>
                <a:spcPct val="0"/>
              </a:spcAft>
              <a:buClrTx/>
              <a:buSzTx/>
              <a:buFontTx/>
              <a:buNone/>
              <a:tabLst/>
              <a:defRPr/>
            </a:pPr>
            <a:fld id="{F2186AFC-D1BE-45C8-AC90-89714B4863C5}"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5</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2819" name="Rectangle 2"/>
          <p:cNvSpPr>
            <a:spLocks noGrp="1" noRot="1" noChangeAspect="1" noChangeArrowheads="1" noTextEdit="1"/>
          </p:cNvSpPr>
          <p:nvPr>
            <p:ph type="sldImg"/>
          </p:nvPr>
        </p:nvSpPr>
        <p:spPr>
          <a:xfrm>
            <a:off x="111125" y="752475"/>
            <a:ext cx="6588125" cy="3706813"/>
          </a:xfrm>
          <a:ln/>
        </p:spPr>
      </p:sp>
      <p:sp>
        <p:nvSpPr>
          <p:cNvPr id="802820"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318446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1" name="Rectangle 5"/>
          <p:cNvSpPr>
            <a:spLocks noGrp="1" noChangeArrowheads="1"/>
          </p:cNvSpPr>
          <p:nvPr>
            <p:ph type="sldNum" sz="quarter" idx="5"/>
          </p:nvPr>
        </p:nvSpPr>
        <p:spPr>
          <a:noFill/>
        </p:spPr>
        <p:txBody>
          <a:bodyPr/>
          <a:lstStyle/>
          <a:p>
            <a:pPr marL="0" marR="0" lvl="0" indent="0" algn="r" defTabSz="956039" rtl="0" eaLnBrk="0" fontAlgn="base" latinLnBrk="0" hangingPunct="0">
              <a:lnSpc>
                <a:spcPct val="100000"/>
              </a:lnSpc>
              <a:spcBef>
                <a:spcPct val="0"/>
              </a:spcBef>
              <a:spcAft>
                <a:spcPct val="0"/>
              </a:spcAft>
              <a:buClrTx/>
              <a:buSzTx/>
              <a:buFontTx/>
              <a:buNone/>
              <a:tabLst/>
              <a:defRPr/>
            </a:pPr>
            <a:fld id="{D4913B46-D3B1-4B02-8F29-8128C136C94E}"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039" rtl="0" eaLnBrk="0" fontAlgn="base" latinLnBrk="0" hangingPunct="0">
                <a:lnSpc>
                  <a:spcPct val="100000"/>
                </a:lnSpc>
                <a:spcBef>
                  <a:spcPct val="0"/>
                </a:spcBef>
                <a:spcAft>
                  <a:spcPct val="0"/>
                </a:spcAft>
                <a:buClrTx/>
                <a:buSzTx/>
                <a:buFontTx/>
                <a:buNone/>
                <a:tabLst/>
                <a:defRPr/>
              </a:pPr>
              <a:t>6</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2" name="Rectangle 5"/>
          <p:cNvSpPr txBox="1">
            <a:spLocks noGrp="1" noChangeArrowheads="1"/>
          </p:cNvSpPr>
          <p:nvPr/>
        </p:nvSpPr>
        <p:spPr bwMode="auto">
          <a:xfrm>
            <a:off x="3853200" y="9430829"/>
            <a:ext cx="2944479" cy="497396"/>
          </a:xfrm>
          <a:prstGeom prst="rect">
            <a:avLst/>
          </a:prstGeom>
          <a:noFill/>
          <a:ln w="9525">
            <a:noFill/>
            <a:miter lim="800000"/>
            <a:headEnd/>
            <a:tailEnd/>
          </a:ln>
        </p:spPr>
        <p:txBody>
          <a:bodyPr lIns="20054" tIns="0" rIns="20054" bIns="0" anchor="b"/>
          <a:lstStyle/>
          <a:p>
            <a:pPr marL="0" marR="0" lvl="0" indent="0" algn="r" defTabSz="963613" rtl="0" eaLnBrk="0" fontAlgn="base" latinLnBrk="0" hangingPunct="0">
              <a:lnSpc>
                <a:spcPct val="100000"/>
              </a:lnSpc>
              <a:spcBef>
                <a:spcPct val="0"/>
              </a:spcBef>
              <a:spcAft>
                <a:spcPct val="0"/>
              </a:spcAft>
              <a:buClrTx/>
              <a:buSzTx/>
              <a:buFontTx/>
              <a:buNone/>
              <a:tabLst/>
              <a:defRPr/>
            </a:pPr>
            <a:fld id="{92E73834-1004-44DF-A318-6A07DD21AB7A}"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3613" rtl="0" eaLnBrk="0" fontAlgn="base" latinLnBrk="0" hangingPunct="0">
                <a:lnSpc>
                  <a:spcPct val="100000"/>
                </a:lnSpc>
                <a:spcBef>
                  <a:spcPct val="0"/>
                </a:spcBef>
                <a:spcAft>
                  <a:spcPct val="0"/>
                </a:spcAft>
                <a:buClrTx/>
                <a:buSzTx/>
                <a:buFontTx/>
                <a:buNone/>
                <a:tabLst/>
                <a:defRPr/>
              </a:pPr>
              <a:t>6</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3" name="Rectangle 5"/>
          <p:cNvSpPr txBox="1">
            <a:spLocks noGrp="1" noChangeArrowheads="1"/>
          </p:cNvSpPr>
          <p:nvPr/>
        </p:nvSpPr>
        <p:spPr bwMode="auto">
          <a:xfrm>
            <a:off x="3853200" y="9430829"/>
            <a:ext cx="2944479" cy="497396"/>
          </a:xfrm>
          <a:prstGeom prst="rect">
            <a:avLst/>
          </a:prstGeom>
          <a:noFill/>
          <a:ln w="9525">
            <a:noFill/>
            <a:miter lim="800000"/>
            <a:headEnd/>
            <a:tailEnd/>
          </a:ln>
        </p:spPr>
        <p:txBody>
          <a:bodyPr lIns="20054" tIns="0" rIns="20054" bIns="0" anchor="b"/>
          <a:lstStyle/>
          <a:p>
            <a:pPr marL="0" marR="0" lvl="0" indent="0" algn="r" defTabSz="963613" rtl="0" eaLnBrk="0" fontAlgn="base" latinLnBrk="0" hangingPunct="0">
              <a:lnSpc>
                <a:spcPct val="100000"/>
              </a:lnSpc>
              <a:spcBef>
                <a:spcPct val="0"/>
              </a:spcBef>
              <a:spcAft>
                <a:spcPct val="0"/>
              </a:spcAft>
              <a:buClrTx/>
              <a:buSzTx/>
              <a:buFontTx/>
              <a:buNone/>
              <a:tabLst/>
              <a:defRPr/>
            </a:pPr>
            <a:fld id="{20A9055F-02D8-48F8-A7D7-1051585518D8}"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3613" rtl="0" eaLnBrk="0" fontAlgn="base" latinLnBrk="0" hangingPunct="0">
                <a:lnSpc>
                  <a:spcPct val="100000"/>
                </a:lnSpc>
                <a:spcBef>
                  <a:spcPct val="0"/>
                </a:spcBef>
                <a:spcAft>
                  <a:spcPct val="0"/>
                </a:spcAft>
                <a:buClrTx/>
                <a:buSzTx/>
                <a:buFontTx/>
                <a:buNone/>
                <a:tabLst/>
                <a:defRPr/>
              </a:pPr>
              <a:t>6</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4" name="Rectangle 2"/>
          <p:cNvSpPr>
            <a:spLocks noGrp="1" noRot="1" noChangeAspect="1" noChangeArrowheads="1" noTextEdit="1"/>
          </p:cNvSpPr>
          <p:nvPr>
            <p:ph type="sldImg"/>
          </p:nvPr>
        </p:nvSpPr>
        <p:spPr>
          <a:xfrm>
            <a:off x="111125" y="752475"/>
            <a:ext cx="6588125" cy="3706813"/>
          </a:xfrm>
          <a:ln/>
        </p:spPr>
      </p:sp>
      <p:sp>
        <p:nvSpPr>
          <p:cNvPr id="808965"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17529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1" name="Rectangle 5"/>
          <p:cNvSpPr>
            <a:spLocks noGrp="1" noChangeArrowheads="1"/>
          </p:cNvSpPr>
          <p:nvPr>
            <p:ph type="sldNum" sz="quarter" idx="5"/>
          </p:nvPr>
        </p:nvSpPr>
        <p:spPr>
          <a:noFill/>
        </p:spPr>
        <p:txBody>
          <a:bodyPr/>
          <a:lstStyle/>
          <a:p>
            <a:pPr marL="0" marR="0" lvl="0" indent="0" algn="r" defTabSz="956039" rtl="0" eaLnBrk="0" fontAlgn="base" latinLnBrk="0" hangingPunct="0">
              <a:lnSpc>
                <a:spcPct val="100000"/>
              </a:lnSpc>
              <a:spcBef>
                <a:spcPct val="0"/>
              </a:spcBef>
              <a:spcAft>
                <a:spcPct val="0"/>
              </a:spcAft>
              <a:buClrTx/>
              <a:buSzTx/>
              <a:buFontTx/>
              <a:buNone/>
              <a:tabLst/>
              <a:defRPr/>
            </a:pPr>
            <a:fld id="{D4913B46-D3B1-4B02-8F29-8128C136C94E}"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039" rtl="0" eaLnBrk="0" fontAlgn="base" latinLnBrk="0" hangingPunct="0">
                <a:lnSpc>
                  <a:spcPct val="100000"/>
                </a:lnSpc>
                <a:spcBef>
                  <a:spcPct val="0"/>
                </a:spcBef>
                <a:spcAft>
                  <a:spcPct val="0"/>
                </a:spcAft>
                <a:buClrTx/>
                <a:buSzTx/>
                <a:buFontTx/>
                <a:buNone/>
                <a:tabLst/>
                <a:defRPr/>
              </a:pPr>
              <a:t>7</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2" name="Rectangle 5"/>
          <p:cNvSpPr txBox="1">
            <a:spLocks noGrp="1" noChangeArrowheads="1"/>
          </p:cNvSpPr>
          <p:nvPr/>
        </p:nvSpPr>
        <p:spPr bwMode="auto">
          <a:xfrm>
            <a:off x="3853200" y="9430829"/>
            <a:ext cx="2944479" cy="497396"/>
          </a:xfrm>
          <a:prstGeom prst="rect">
            <a:avLst/>
          </a:prstGeom>
          <a:noFill/>
          <a:ln w="9525">
            <a:noFill/>
            <a:miter lim="800000"/>
            <a:headEnd/>
            <a:tailEnd/>
          </a:ln>
        </p:spPr>
        <p:txBody>
          <a:bodyPr lIns="20054" tIns="0" rIns="20054" bIns="0" anchor="b"/>
          <a:lstStyle/>
          <a:p>
            <a:pPr marL="0" marR="0" lvl="0" indent="0" algn="r" defTabSz="963613" rtl="0" eaLnBrk="0" fontAlgn="base" latinLnBrk="0" hangingPunct="0">
              <a:lnSpc>
                <a:spcPct val="100000"/>
              </a:lnSpc>
              <a:spcBef>
                <a:spcPct val="0"/>
              </a:spcBef>
              <a:spcAft>
                <a:spcPct val="0"/>
              </a:spcAft>
              <a:buClrTx/>
              <a:buSzTx/>
              <a:buFontTx/>
              <a:buNone/>
              <a:tabLst/>
              <a:defRPr/>
            </a:pPr>
            <a:fld id="{92E73834-1004-44DF-A318-6A07DD21AB7A}"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3613" rtl="0" eaLnBrk="0" fontAlgn="base" latinLnBrk="0" hangingPunct="0">
                <a:lnSpc>
                  <a:spcPct val="100000"/>
                </a:lnSpc>
                <a:spcBef>
                  <a:spcPct val="0"/>
                </a:spcBef>
                <a:spcAft>
                  <a:spcPct val="0"/>
                </a:spcAft>
                <a:buClrTx/>
                <a:buSzTx/>
                <a:buFontTx/>
                <a:buNone/>
                <a:tabLst/>
                <a:defRPr/>
              </a:pPr>
              <a:t>7</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3" name="Rectangle 5"/>
          <p:cNvSpPr txBox="1">
            <a:spLocks noGrp="1" noChangeArrowheads="1"/>
          </p:cNvSpPr>
          <p:nvPr/>
        </p:nvSpPr>
        <p:spPr bwMode="auto">
          <a:xfrm>
            <a:off x="3853200" y="9430829"/>
            <a:ext cx="2944479" cy="497396"/>
          </a:xfrm>
          <a:prstGeom prst="rect">
            <a:avLst/>
          </a:prstGeom>
          <a:noFill/>
          <a:ln w="9525">
            <a:noFill/>
            <a:miter lim="800000"/>
            <a:headEnd/>
            <a:tailEnd/>
          </a:ln>
        </p:spPr>
        <p:txBody>
          <a:bodyPr lIns="20054" tIns="0" rIns="20054" bIns="0" anchor="b"/>
          <a:lstStyle/>
          <a:p>
            <a:pPr marL="0" marR="0" lvl="0" indent="0" algn="r" defTabSz="963613" rtl="0" eaLnBrk="0" fontAlgn="base" latinLnBrk="0" hangingPunct="0">
              <a:lnSpc>
                <a:spcPct val="100000"/>
              </a:lnSpc>
              <a:spcBef>
                <a:spcPct val="0"/>
              </a:spcBef>
              <a:spcAft>
                <a:spcPct val="0"/>
              </a:spcAft>
              <a:buClrTx/>
              <a:buSzTx/>
              <a:buFontTx/>
              <a:buNone/>
              <a:tabLst/>
              <a:defRPr/>
            </a:pPr>
            <a:fld id="{20A9055F-02D8-48F8-A7D7-1051585518D8}"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63613" rtl="0" eaLnBrk="0" fontAlgn="base" latinLnBrk="0" hangingPunct="0">
                <a:lnSpc>
                  <a:spcPct val="100000"/>
                </a:lnSpc>
                <a:spcBef>
                  <a:spcPct val="0"/>
                </a:spcBef>
                <a:spcAft>
                  <a:spcPct val="0"/>
                </a:spcAft>
                <a:buClrTx/>
                <a:buSzTx/>
                <a:buFontTx/>
                <a:buNone/>
                <a:tabLst/>
                <a:defRPr/>
              </a:pPr>
              <a:t>7</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4" name="Rectangle 2"/>
          <p:cNvSpPr>
            <a:spLocks noGrp="1" noRot="1" noChangeAspect="1" noChangeArrowheads="1" noTextEdit="1"/>
          </p:cNvSpPr>
          <p:nvPr>
            <p:ph type="sldImg"/>
          </p:nvPr>
        </p:nvSpPr>
        <p:spPr>
          <a:xfrm>
            <a:off x="111125" y="752475"/>
            <a:ext cx="6588125" cy="3706813"/>
          </a:xfrm>
          <a:ln/>
        </p:spPr>
      </p:sp>
      <p:sp>
        <p:nvSpPr>
          <p:cNvPr id="808965"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333079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89"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097">
              <a:defRPr sz="2400">
                <a:solidFill>
                  <a:schemeClr val="tx1"/>
                </a:solidFill>
                <a:latin typeface="Times New Roman" pitchFamily="18" charset="0"/>
              </a:defRPr>
            </a:lvl1pPr>
            <a:lvl2pPr marL="737155" indent="-283521" defTabSz="956097">
              <a:defRPr sz="2400">
                <a:solidFill>
                  <a:schemeClr val="tx1"/>
                </a:solidFill>
                <a:latin typeface="Times New Roman" pitchFamily="18" charset="0"/>
              </a:defRPr>
            </a:lvl2pPr>
            <a:lvl3pPr marL="1134085" indent="-226817" defTabSz="956097">
              <a:defRPr sz="2400">
                <a:solidFill>
                  <a:schemeClr val="tx1"/>
                </a:solidFill>
                <a:latin typeface="Times New Roman" pitchFamily="18" charset="0"/>
              </a:defRPr>
            </a:lvl3pPr>
            <a:lvl4pPr marL="1587718" indent="-226817" defTabSz="956097">
              <a:defRPr sz="2400">
                <a:solidFill>
                  <a:schemeClr val="tx1"/>
                </a:solidFill>
                <a:latin typeface="Times New Roman" pitchFamily="18" charset="0"/>
              </a:defRPr>
            </a:lvl4pPr>
            <a:lvl5pPr marL="2041352" indent="-226817" defTabSz="956097">
              <a:defRPr sz="2400">
                <a:solidFill>
                  <a:schemeClr val="tx1"/>
                </a:solidFill>
                <a:latin typeface="Times New Roman" pitchFamily="18" charset="0"/>
              </a:defRPr>
            </a:lvl5pPr>
            <a:lvl6pPr marL="2494986" indent="-226817" defTabSz="956097" fontAlgn="base">
              <a:spcBef>
                <a:spcPct val="0"/>
              </a:spcBef>
              <a:spcAft>
                <a:spcPct val="0"/>
              </a:spcAft>
              <a:defRPr sz="2400">
                <a:solidFill>
                  <a:schemeClr val="tx1"/>
                </a:solidFill>
                <a:latin typeface="Times New Roman" pitchFamily="18" charset="0"/>
              </a:defRPr>
            </a:lvl6pPr>
            <a:lvl7pPr marL="2948620" indent="-226817" defTabSz="956097" fontAlgn="base">
              <a:spcBef>
                <a:spcPct val="0"/>
              </a:spcBef>
              <a:spcAft>
                <a:spcPct val="0"/>
              </a:spcAft>
              <a:defRPr sz="2400">
                <a:solidFill>
                  <a:schemeClr val="tx1"/>
                </a:solidFill>
                <a:latin typeface="Times New Roman" pitchFamily="18" charset="0"/>
              </a:defRPr>
            </a:lvl7pPr>
            <a:lvl8pPr marL="3402254" indent="-226817" defTabSz="956097" fontAlgn="base">
              <a:spcBef>
                <a:spcPct val="0"/>
              </a:spcBef>
              <a:spcAft>
                <a:spcPct val="0"/>
              </a:spcAft>
              <a:defRPr sz="2400">
                <a:solidFill>
                  <a:schemeClr val="tx1"/>
                </a:solidFill>
                <a:latin typeface="Times New Roman" pitchFamily="18" charset="0"/>
              </a:defRPr>
            </a:lvl8pPr>
            <a:lvl9pPr marL="3855888" indent="-226817" defTabSz="956097" fontAlgn="base">
              <a:spcBef>
                <a:spcPct val="0"/>
              </a:spcBef>
              <a:spcAft>
                <a:spcPct val="0"/>
              </a:spcAft>
              <a:defRPr sz="2400">
                <a:solidFill>
                  <a:schemeClr val="tx1"/>
                </a:solidFill>
                <a:latin typeface="Times New Roman" pitchFamily="18" charset="0"/>
              </a:defRPr>
            </a:lvl9pPr>
          </a:lstStyle>
          <a:p>
            <a:pPr marL="0" marR="0" lvl="0" indent="0" algn="r" defTabSz="956097" rtl="0" eaLnBrk="0" fontAlgn="base" latinLnBrk="0" hangingPunct="0">
              <a:lnSpc>
                <a:spcPct val="100000"/>
              </a:lnSpc>
              <a:spcBef>
                <a:spcPct val="0"/>
              </a:spcBef>
              <a:spcAft>
                <a:spcPct val="0"/>
              </a:spcAft>
              <a:buClrTx/>
              <a:buSzTx/>
              <a:buFontTx/>
              <a:buNone/>
              <a:tabLst/>
              <a:defRPr/>
            </a:pPr>
            <a:fld id="{BB319C59-117F-4E7E-B458-C5E2D188920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8</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5890" name="Rectangle 2"/>
          <p:cNvSpPr>
            <a:spLocks noGrp="1" noRot="1" noChangeAspect="1" noChangeArrowheads="1" noTextEdit="1"/>
          </p:cNvSpPr>
          <p:nvPr>
            <p:ph type="sldImg"/>
          </p:nvPr>
        </p:nvSpPr>
        <p:spPr>
          <a:xfrm>
            <a:off x="111125" y="752475"/>
            <a:ext cx="6588125" cy="3706813"/>
          </a:xfrm>
          <a:ln/>
        </p:spPr>
      </p:sp>
      <p:sp>
        <p:nvSpPr>
          <p:cNvPr id="80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866245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89"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097">
              <a:defRPr sz="2400">
                <a:solidFill>
                  <a:schemeClr val="tx1"/>
                </a:solidFill>
                <a:latin typeface="Times New Roman" pitchFamily="18" charset="0"/>
              </a:defRPr>
            </a:lvl1pPr>
            <a:lvl2pPr marL="737155" indent="-283521" defTabSz="956097">
              <a:defRPr sz="2400">
                <a:solidFill>
                  <a:schemeClr val="tx1"/>
                </a:solidFill>
                <a:latin typeface="Times New Roman" pitchFamily="18" charset="0"/>
              </a:defRPr>
            </a:lvl2pPr>
            <a:lvl3pPr marL="1134085" indent="-226817" defTabSz="956097">
              <a:defRPr sz="2400">
                <a:solidFill>
                  <a:schemeClr val="tx1"/>
                </a:solidFill>
                <a:latin typeface="Times New Roman" pitchFamily="18" charset="0"/>
              </a:defRPr>
            </a:lvl3pPr>
            <a:lvl4pPr marL="1587718" indent="-226817" defTabSz="956097">
              <a:defRPr sz="2400">
                <a:solidFill>
                  <a:schemeClr val="tx1"/>
                </a:solidFill>
                <a:latin typeface="Times New Roman" pitchFamily="18" charset="0"/>
              </a:defRPr>
            </a:lvl4pPr>
            <a:lvl5pPr marL="2041352" indent="-226817" defTabSz="956097">
              <a:defRPr sz="2400">
                <a:solidFill>
                  <a:schemeClr val="tx1"/>
                </a:solidFill>
                <a:latin typeface="Times New Roman" pitchFamily="18" charset="0"/>
              </a:defRPr>
            </a:lvl5pPr>
            <a:lvl6pPr marL="2494986" indent="-226817" defTabSz="956097" fontAlgn="base">
              <a:spcBef>
                <a:spcPct val="0"/>
              </a:spcBef>
              <a:spcAft>
                <a:spcPct val="0"/>
              </a:spcAft>
              <a:defRPr sz="2400">
                <a:solidFill>
                  <a:schemeClr val="tx1"/>
                </a:solidFill>
                <a:latin typeface="Times New Roman" pitchFamily="18" charset="0"/>
              </a:defRPr>
            </a:lvl6pPr>
            <a:lvl7pPr marL="2948620" indent="-226817" defTabSz="956097" fontAlgn="base">
              <a:spcBef>
                <a:spcPct val="0"/>
              </a:spcBef>
              <a:spcAft>
                <a:spcPct val="0"/>
              </a:spcAft>
              <a:defRPr sz="2400">
                <a:solidFill>
                  <a:schemeClr val="tx1"/>
                </a:solidFill>
                <a:latin typeface="Times New Roman" pitchFamily="18" charset="0"/>
              </a:defRPr>
            </a:lvl7pPr>
            <a:lvl8pPr marL="3402254" indent="-226817" defTabSz="956097" fontAlgn="base">
              <a:spcBef>
                <a:spcPct val="0"/>
              </a:spcBef>
              <a:spcAft>
                <a:spcPct val="0"/>
              </a:spcAft>
              <a:defRPr sz="2400">
                <a:solidFill>
                  <a:schemeClr val="tx1"/>
                </a:solidFill>
                <a:latin typeface="Times New Roman" pitchFamily="18" charset="0"/>
              </a:defRPr>
            </a:lvl8pPr>
            <a:lvl9pPr marL="3855888" indent="-226817" defTabSz="956097" fontAlgn="base">
              <a:spcBef>
                <a:spcPct val="0"/>
              </a:spcBef>
              <a:spcAft>
                <a:spcPct val="0"/>
              </a:spcAft>
              <a:defRPr sz="2400">
                <a:solidFill>
                  <a:schemeClr val="tx1"/>
                </a:solidFill>
                <a:latin typeface="Times New Roman" pitchFamily="18" charset="0"/>
              </a:defRPr>
            </a:lvl9pPr>
          </a:lstStyle>
          <a:p>
            <a:pPr marL="0" marR="0" lvl="0" indent="0" algn="r" defTabSz="956097" rtl="0" eaLnBrk="0" fontAlgn="base" latinLnBrk="0" hangingPunct="0">
              <a:lnSpc>
                <a:spcPct val="100000"/>
              </a:lnSpc>
              <a:spcBef>
                <a:spcPct val="0"/>
              </a:spcBef>
              <a:spcAft>
                <a:spcPct val="0"/>
              </a:spcAft>
              <a:buClrTx/>
              <a:buSzTx/>
              <a:buFontTx/>
              <a:buNone/>
              <a:tabLst/>
              <a:defRPr/>
            </a:pPr>
            <a:fld id="{BB319C59-117F-4E7E-B458-C5E2D1889202}"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9</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5890" name="Rectangle 2"/>
          <p:cNvSpPr>
            <a:spLocks noGrp="1" noRot="1" noChangeAspect="1" noChangeArrowheads="1" noTextEdit="1"/>
          </p:cNvSpPr>
          <p:nvPr>
            <p:ph type="sldImg"/>
          </p:nvPr>
        </p:nvSpPr>
        <p:spPr>
          <a:xfrm>
            <a:off x="111125" y="752475"/>
            <a:ext cx="6588125" cy="3706813"/>
          </a:xfrm>
          <a:ln/>
        </p:spPr>
      </p:sp>
      <p:sp>
        <p:nvSpPr>
          <p:cNvPr id="80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2126626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1" name="Rectangle 5"/>
          <p:cNvSpPr>
            <a:spLocks noGrp="1" noChangeArrowheads="1"/>
          </p:cNvSpPr>
          <p:nvPr>
            <p:ph type="sldNum" sz="quarter" idx="5"/>
          </p:nvPr>
        </p:nvSpPr>
        <p:spPr>
          <a:noFill/>
        </p:spPr>
        <p:txBody>
          <a:bodyPr/>
          <a:lstStyle/>
          <a:p>
            <a:pPr marL="0" marR="0" lvl="0" indent="0" algn="r" defTabSz="956039" rtl="0" eaLnBrk="0" fontAlgn="base" latinLnBrk="0" hangingPunct="0">
              <a:lnSpc>
                <a:spcPct val="100000"/>
              </a:lnSpc>
              <a:spcBef>
                <a:spcPct val="0"/>
              </a:spcBef>
              <a:spcAft>
                <a:spcPct val="0"/>
              </a:spcAft>
              <a:buClrTx/>
              <a:buSzTx/>
              <a:buFontTx/>
              <a:buNone/>
              <a:tabLst/>
              <a:defRPr/>
            </a:pPr>
            <a:fld id="{D4913B46-D3B1-4B02-8F29-8128C136C94E}" type="slidenum">
              <a:rPr kumimoji="0" 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039" rtl="0" eaLnBrk="0" fontAlgn="base" latinLnBrk="0" hangingPunct="0">
                <a:lnSpc>
                  <a:spcPct val="100000"/>
                </a:lnSpc>
                <a:spcBef>
                  <a:spcPct val="0"/>
                </a:spcBef>
                <a:spcAft>
                  <a:spcPct val="0"/>
                </a:spcAft>
                <a:buClrTx/>
                <a:buSzTx/>
                <a:buFontTx/>
                <a:buNone/>
                <a:tabLst/>
                <a:defRPr/>
              </a:pPr>
              <a:t>10</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2" name="Rectangle 5"/>
          <p:cNvSpPr txBox="1">
            <a:spLocks noGrp="1" noChangeArrowheads="1"/>
          </p:cNvSpPr>
          <p:nvPr/>
        </p:nvSpPr>
        <p:spPr bwMode="auto">
          <a:xfrm>
            <a:off x="3853199" y="9430829"/>
            <a:ext cx="2944479" cy="497396"/>
          </a:xfrm>
          <a:prstGeom prst="rect">
            <a:avLst/>
          </a:prstGeom>
          <a:noFill/>
          <a:ln w="9525">
            <a:noFill/>
            <a:miter lim="800000"/>
            <a:headEnd/>
            <a:tailEnd/>
          </a:ln>
        </p:spPr>
        <p:txBody>
          <a:bodyPr lIns="19898" tIns="0" rIns="19898" bIns="0" anchor="b"/>
          <a:lstStyle/>
          <a:p>
            <a:pPr marL="0" marR="0" lvl="0" indent="0" algn="r" defTabSz="956097" rtl="0" eaLnBrk="0" fontAlgn="base" latinLnBrk="0" hangingPunct="0">
              <a:lnSpc>
                <a:spcPct val="100000"/>
              </a:lnSpc>
              <a:spcBef>
                <a:spcPct val="0"/>
              </a:spcBef>
              <a:spcAft>
                <a:spcPct val="0"/>
              </a:spcAft>
              <a:buClrTx/>
              <a:buSzTx/>
              <a:buFontTx/>
              <a:buNone/>
              <a:tabLst/>
              <a:defRPr/>
            </a:pPr>
            <a:fld id="{92E73834-1004-44DF-A318-6A07DD21AB7A}"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10</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3" name="Rectangle 5"/>
          <p:cNvSpPr txBox="1">
            <a:spLocks noGrp="1" noChangeArrowheads="1"/>
          </p:cNvSpPr>
          <p:nvPr/>
        </p:nvSpPr>
        <p:spPr bwMode="auto">
          <a:xfrm>
            <a:off x="3853199" y="9430829"/>
            <a:ext cx="2944479" cy="497396"/>
          </a:xfrm>
          <a:prstGeom prst="rect">
            <a:avLst/>
          </a:prstGeom>
          <a:noFill/>
          <a:ln w="9525">
            <a:noFill/>
            <a:miter lim="800000"/>
            <a:headEnd/>
            <a:tailEnd/>
          </a:ln>
        </p:spPr>
        <p:txBody>
          <a:bodyPr lIns="19898" tIns="0" rIns="19898" bIns="0" anchor="b"/>
          <a:lstStyle/>
          <a:p>
            <a:pPr marL="0" marR="0" lvl="0" indent="0" algn="r" defTabSz="956097" rtl="0" eaLnBrk="0" fontAlgn="base" latinLnBrk="0" hangingPunct="0">
              <a:lnSpc>
                <a:spcPct val="100000"/>
              </a:lnSpc>
              <a:spcBef>
                <a:spcPct val="0"/>
              </a:spcBef>
              <a:spcAft>
                <a:spcPct val="0"/>
              </a:spcAft>
              <a:buClrTx/>
              <a:buSzTx/>
              <a:buFontTx/>
              <a:buNone/>
              <a:tabLst/>
              <a:defRPr/>
            </a:pPr>
            <a:fld id="{20A9055F-02D8-48F8-A7D7-1051585518D8}" type="slidenum">
              <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56097" rtl="0" eaLnBrk="0" fontAlgn="base" latinLnBrk="0" hangingPunct="0">
                <a:lnSpc>
                  <a:spcPct val="100000"/>
                </a:lnSpc>
                <a:spcBef>
                  <a:spcPct val="0"/>
                </a:spcBef>
                <a:spcAft>
                  <a:spcPct val="0"/>
                </a:spcAft>
                <a:buClrTx/>
                <a:buSzTx/>
                <a:buFontTx/>
                <a:buNone/>
                <a:tabLst/>
                <a:defRPr/>
              </a:pPr>
              <a:t>10</a:t>
            </a:fld>
            <a:endParaRPr kumimoji="0" 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08964" name="Rectangle 2"/>
          <p:cNvSpPr>
            <a:spLocks noGrp="1" noRot="1" noChangeAspect="1" noChangeArrowheads="1" noTextEdit="1"/>
          </p:cNvSpPr>
          <p:nvPr>
            <p:ph type="sldImg"/>
          </p:nvPr>
        </p:nvSpPr>
        <p:spPr>
          <a:ln/>
        </p:spPr>
      </p:sp>
      <p:sp>
        <p:nvSpPr>
          <p:cNvPr id="808965"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26393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3F9850-F900-4D57-AEE9-742AD2439D22}"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18950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3F9850-F900-4D57-AEE9-742AD2439D22}"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419954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3F9850-F900-4D57-AEE9-742AD2439D22}"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50160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3F9850-F900-4D57-AEE9-742AD2439D22}"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345982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F9850-F900-4D57-AEE9-742AD2439D22}"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273508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53F9850-F900-4D57-AEE9-742AD2439D22}"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3890565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53F9850-F900-4D57-AEE9-742AD2439D22}"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422527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53F9850-F900-4D57-AEE9-742AD2439D22}"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365144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F9850-F900-4D57-AEE9-742AD2439D22}"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274692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3F9850-F900-4D57-AEE9-742AD2439D22}"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214833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3F9850-F900-4D57-AEE9-742AD2439D22}"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74FB03-7019-496E-B32F-1D6E3E3E894E}" type="slidenum">
              <a:rPr lang="en-GB" smtClean="0"/>
              <a:t>‹#›</a:t>
            </a:fld>
            <a:endParaRPr lang="en-GB"/>
          </a:p>
        </p:txBody>
      </p:sp>
    </p:spTree>
    <p:extLst>
      <p:ext uri="{BB962C8B-B14F-4D97-AF65-F5344CB8AC3E}">
        <p14:creationId xmlns:p14="http://schemas.microsoft.com/office/powerpoint/2010/main" val="108840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F9850-F900-4D57-AEE9-742AD2439D22}" type="datetimeFigureOut">
              <a:rPr lang="en-GB" smtClean="0"/>
              <a:t>11/10/2019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4FB03-7019-496E-B32F-1D6E3E3E894E}" type="slidenum">
              <a:rPr lang="en-GB" smtClean="0"/>
              <a:t>‹#›</a:t>
            </a:fld>
            <a:endParaRPr lang="en-GB"/>
          </a:p>
        </p:txBody>
      </p:sp>
    </p:spTree>
    <p:extLst>
      <p:ext uri="{BB962C8B-B14F-4D97-AF65-F5344CB8AC3E}">
        <p14:creationId xmlns:p14="http://schemas.microsoft.com/office/powerpoint/2010/main" val="12110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bwMode="auto">
          <a:xfrm>
            <a:off x="1981200" y="274638"/>
            <a:ext cx="8229600" cy="487362"/>
          </a:xfrm>
        </p:spPr>
        <p:txBody>
          <a:bodyPr vert="horz" lIns="91440" tIns="45720" rIns="91440" bIns="45720" rtlCol="0" anchor="ctr">
            <a:normAutofit fontScale="90000"/>
          </a:bodyPr>
          <a:lstStyle/>
          <a:p>
            <a:r>
              <a:rPr lang="en-US"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SEA Meeting Objectives: 1/1</a:t>
            </a:r>
          </a:p>
        </p:txBody>
      </p:sp>
      <p:sp>
        <p:nvSpPr>
          <p:cNvPr id="6" name="Rectangle 3"/>
          <p:cNvSpPr txBox="1">
            <a:spLocks noChangeArrowheads="1"/>
          </p:cNvSpPr>
          <p:nvPr/>
        </p:nvSpPr>
        <p:spPr bwMode="auto">
          <a:xfrm>
            <a:off x="647700" y="762000"/>
            <a:ext cx="11010900" cy="6019800"/>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a:lnSpc>
                <a:spcPct val="100000"/>
              </a:lnSpc>
              <a:spcBef>
                <a:spcPct val="0"/>
              </a:spcBef>
              <a:spcAft>
                <a:spcPct val="0"/>
              </a:spcAft>
            </a:pPr>
            <a:r>
              <a:rPr lang="en-US" sz="1600" dirty="0">
                <a:solidFill>
                  <a:srgbClr val="A50021"/>
                </a:solidFill>
              </a:rPr>
              <a:t>Security WG</a:t>
            </a:r>
          </a:p>
          <a:p>
            <a:pPr lvl="1">
              <a:lnSpc>
                <a:spcPct val="100000"/>
              </a:lnSpc>
              <a:spcBef>
                <a:spcPct val="0"/>
              </a:spcBef>
              <a:spcAft>
                <a:spcPct val="0"/>
              </a:spcAft>
            </a:pPr>
            <a:r>
              <a:rPr lang="en-US" sz="1200" dirty="0">
                <a:solidFill>
                  <a:srgbClr val="000000"/>
                </a:solidFill>
              </a:rPr>
              <a:t>Network Layer Security Adaptation Profile (BB)		Joint with SIS, published 2018</a:t>
            </a:r>
          </a:p>
          <a:p>
            <a:pPr lvl="1">
              <a:lnSpc>
                <a:spcPct val="100000"/>
              </a:lnSpc>
              <a:spcBef>
                <a:spcPct val="0"/>
              </a:spcBef>
              <a:spcAft>
                <a:spcPct val="0"/>
              </a:spcAft>
            </a:pPr>
            <a:r>
              <a:rPr lang="en-US" sz="1200" dirty="0">
                <a:solidFill>
                  <a:srgbClr val="000000"/>
                </a:solidFill>
              </a:rPr>
              <a:t>Link Layer Security update (BB)			Joint with SLS, SDLS &amp; SLP updates published</a:t>
            </a:r>
          </a:p>
          <a:p>
            <a:pPr lvl="1">
              <a:lnSpc>
                <a:spcPct val="100000"/>
              </a:lnSpc>
              <a:spcBef>
                <a:spcPct val="0"/>
              </a:spcBef>
              <a:spcAft>
                <a:spcPct val="0"/>
              </a:spcAft>
            </a:pPr>
            <a:r>
              <a:rPr lang="en-US" sz="1200" dirty="0">
                <a:solidFill>
                  <a:srgbClr val="000000"/>
                </a:solidFill>
              </a:rPr>
              <a:t>Link Layer Security update (GB)			Joint with SLS, SDLS &amp; SLP, published 2018</a:t>
            </a:r>
          </a:p>
          <a:p>
            <a:pPr lvl="1">
              <a:lnSpc>
                <a:spcPct val="100000"/>
              </a:lnSpc>
              <a:spcBef>
                <a:spcPct val="0"/>
              </a:spcBef>
              <a:spcAft>
                <a:spcPct val="0"/>
              </a:spcAft>
            </a:pPr>
            <a:r>
              <a:rPr lang="en-US" sz="1200" dirty="0">
                <a:solidFill>
                  <a:srgbClr val="000000"/>
                </a:solidFill>
              </a:rPr>
              <a:t>Key Management (GB, MB)			MB draft in work, application being worked in SDLS</a:t>
            </a:r>
          </a:p>
          <a:p>
            <a:pPr lvl="1">
              <a:lnSpc>
                <a:spcPct val="100000"/>
              </a:lnSpc>
              <a:spcBef>
                <a:spcPct val="0"/>
              </a:spcBef>
              <a:spcAft>
                <a:spcPct val="0"/>
              </a:spcAft>
            </a:pPr>
            <a:r>
              <a:rPr lang="en-US" sz="1200" dirty="0">
                <a:solidFill>
                  <a:srgbClr val="000000"/>
                </a:solidFill>
              </a:rPr>
              <a:t>Application Credentials 			Developing white book</a:t>
            </a:r>
          </a:p>
          <a:p>
            <a:pPr lvl="1">
              <a:lnSpc>
                <a:spcPct val="100000"/>
              </a:lnSpc>
              <a:spcBef>
                <a:spcPct val="0"/>
              </a:spcBef>
              <a:spcAft>
                <a:spcPct val="0"/>
              </a:spcAft>
            </a:pPr>
            <a:r>
              <a:rPr lang="en-US" sz="1200" dirty="0">
                <a:solidFill>
                  <a:srgbClr val="000000"/>
                </a:solidFill>
              </a:rPr>
              <a:t>Glossary, Interconnect, Mission Planning		Green Books, 5-year updates approved, Glossary submitted as MB</a:t>
            </a:r>
          </a:p>
          <a:p>
            <a:pPr lvl="1">
              <a:lnSpc>
                <a:spcPct val="100000"/>
              </a:lnSpc>
              <a:spcBef>
                <a:spcPct val="0"/>
              </a:spcBef>
              <a:spcAft>
                <a:spcPct val="0"/>
              </a:spcAft>
            </a:pPr>
            <a:r>
              <a:rPr lang="en-US" sz="1200" dirty="0">
                <a:solidFill>
                  <a:srgbClr val="000000"/>
                </a:solidFill>
              </a:rPr>
              <a:t>RF Layer transport 				New discussion topic, digitized RF delivery</a:t>
            </a:r>
          </a:p>
          <a:p>
            <a:pPr lvl="1">
              <a:lnSpc>
                <a:spcPct val="100000"/>
              </a:lnSpc>
              <a:spcBef>
                <a:spcPct val="0"/>
              </a:spcBef>
              <a:spcAft>
                <a:spcPct val="0"/>
              </a:spcAft>
            </a:pPr>
            <a:r>
              <a:rPr lang="en-US" sz="1200" i="1" dirty="0">
                <a:solidFill>
                  <a:srgbClr val="C403DA"/>
                </a:solidFill>
              </a:rPr>
              <a:t>Standard security section</a:t>
            </a:r>
            <a:r>
              <a:rPr lang="en-US" sz="1200" dirty="0">
                <a:solidFill>
                  <a:srgbClr val="000000"/>
                </a:solidFill>
              </a:rPr>
              <a:t>			</a:t>
            </a:r>
            <a:r>
              <a:rPr lang="en-US" sz="1200" i="1" dirty="0">
                <a:solidFill>
                  <a:srgbClr val="C403DA"/>
                </a:solidFill>
              </a:rPr>
              <a:t>Mandatory</a:t>
            </a:r>
            <a:endParaRPr lang="en-US" sz="1200" dirty="0">
              <a:solidFill>
                <a:srgbClr val="000000"/>
              </a:solidFill>
            </a:endParaRPr>
          </a:p>
          <a:p>
            <a:pPr eaLnBrk="1" hangingPunct="1">
              <a:spcBef>
                <a:spcPct val="0"/>
              </a:spcBef>
            </a:pPr>
            <a:endParaRPr lang="en-US" sz="1600" dirty="0">
              <a:solidFill>
                <a:srgbClr val="A50021"/>
              </a:solidFill>
            </a:endParaRPr>
          </a:p>
          <a:p>
            <a:pPr eaLnBrk="1" hangingPunct="1">
              <a:spcBef>
                <a:spcPct val="0"/>
              </a:spcBef>
            </a:pPr>
            <a:r>
              <a:rPr lang="en-US" sz="1600" dirty="0">
                <a:solidFill>
                  <a:srgbClr val="A50021"/>
                </a:solidFill>
              </a:rPr>
              <a:t>Delta-DOR WG 						</a:t>
            </a:r>
          </a:p>
          <a:p>
            <a:pPr lvl="1" eaLnBrk="1" hangingPunct="1">
              <a:spcBef>
                <a:spcPct val="0"/>
              </a:spcBef>
            </a:pPr>
            <a:r>
              <a:rPr lang="en-US" sz="1200" dirty="0">
                <a:solidFill>
                  <a:srgbClr val="000000"/>
                </a:solidFill>
              </a:rPr>
              <a:t>Overview document (GB)			GB, planning v2 revision</a:t>
            </a:r>
          </a:p>
          <a:p>
            <a:pPr lvl="1">
              <a:lnSpc>
                <a:spcPct val="100000"/>
              </a:lnSpc>
              <a:spcBef>
                <a:spcPct val="0"/>
              </a:spcBef>
              <a:spcAft>
                <a:spcPct val="0"/>
              </a:spcAft>
            </a:pPr>
            <a:r>
              <a:rPr lang="en-GB" altLang="ja-JP" sz="1200" dirty="0">
                <a:solidFill>
                  <a:srgbClr val="000000"/>
                </a:solidFill>
                <a:latin typeface="Calibri" pitchFamily="34" charset="0"/>
                <a:ea typeface="ＭＳ Ｐゴシック" pitchFamily="-107" charset="-128"/>
              </a:rPr>
              <a:t>Delta-DOR implementation architecture (MB) </a:t>
            </a:r>
            <a:r>
              <a:rPr lang="en-US" sz="1200" dirty="0">
                <a:solidFill>
                  <a:srgbClr val="000000"/>
                </a:solidFill>
              </a:rPr>
              <a:t>		BB published, revision in work, higher precision, work with RF&amp;M</a:t>
            </a:r>
          </a:p>
          <a:p>
            <a:pPr lvl="1">
              <a:lnSpc>
                <a:spcPct val="100000"/>
              </a:lnSpc>
              <a:spcBef>
                <a:spcPct val="0"/>
              </a:spcBef>
              <a:spcAft>
                <a:spcPct val="0"/>
              </a:spcAft>
            </a:pPr>
            <a:r>
              <a:rPr lang="en-US" sz="1200" dirty="0">
                <a:solidFill>
                  <a:srgbClr val="000000"/>
                </a:solidFill>
              </a:rPr>
              <a:t>Quasar catalog Update Procedure (MB)		Published 2018 including SANA X-band Catalog, Ka-band in work now</a:t>
            </a:r>
          </a:p>
          <a:p>
            <a:pPr lvl="1">
              <a:lnSpc>
                <a:spcPct val="100000"/>
              </a:lnSpc>
              <a:spcBef>
                <a:spcPct val="0"/>
              </a:spcBef>
              <a:spcAft>
                <a:spcPct val="0"/>
              </a:spcAft>
            </a:pPr>
            <a:r>
              <a:rPr lang="en-US" sz="1200" dirty="0">
                <a:solidFill>
                  <a:srgbClr val="000000"/>
                </a:solidFill>
              </a:rPr>
              <a:t>Delta-DOR Ranging Operations (MB) 		Published 2018</a:t>
            </a:r>
          </a:p>
          <a:p>
            <a:pPr lvl="1">
              <a:lnSpc>
                <a:spcPct val="100000"/>
              </a:lnSpc>
              <a:spcBef>
                <a:spcPct val="0"/>
              </a:spcBef>
              <a:spcAft>
                <a:spcPct val="0"/>
              </a:spcAft>
            </a:pPr>
            <a:endParaRPr lang="en-US" sz="1600" dirty="0">
              <a:solidFill>
                <a:srgbClr val="A50021"/>
              </a:solidFill>
            </a:endParaRPr>
          </a:p>
          <a:p>
            <a:pPr>
              <a:lnSpc>
                <a:spcPct val="100000"/>
              </a:lnSpc>
              <a:spcBef>
                <a:spcPct val="0"/>
              </a:spcBef>
              <a:spcAft>
                <a:spcPct val="0"/>
              </a:spcAft>
            </a:pPr>
            <a:r>
              <a:rPr lang="en-US" sz="1600" dirty="0">
                <a:solidFill>
                  <a:srgbClr val="A50021"/>
                </a:solidFill>
              </a:rPr>
              <a:t>System Architecture (SAWG)		</a:t>
            </a:r>
            <a:endParaRPr lang="en-US" sz="1200" i="1" dirty="0">
              <a:solidFill>
                <a:srgbClr val="C403DA"/>
              </a:solidFill>
            </a:endParaRPr>
          </a:p>
          <a:p>
            <a:pPr lvl="1">
              <a:lnSpc>
                <a:spcPct val="100000"/>
              </a:lnSpc>
              <a:spcBef>
                <a:spcPct val="0"/>
              </a:spcBef>
              <a:spcAft>
                <a:spcPct val="0"/>
              </a:spcAft>
            </a:pPr>
            <a:r>
              <a:rPr lang="en-US" sz="1200" dirty="0">
                <a:solidFill>
                  <a:srgbClr val="000000"/>
                </a:solidFill>
              </a:rPr>
              <a:t>CCSDS Application &amp; Support Architecture GB		Describe MOIMS &amp; SOIS application architectures, readying for external review</a:t>
            </a:r>
          </a:p>
          <a:p>
            <a:pPr lvl="1">
              <a:lnSpc>
                <a:spcPct val="100000"/>
              </a:lnSpc>
              <a:spcBef>
                <a:spcPct val="0"/>
              </a:spcBef>
              <a:spcAft>
                <a:spcPct val="0"/>
              </a:spcAft>
            </a:pPr>
            <a:r>
              <a:rPr lang="en-US" sz="1200" dirty="0">
                <a:solidFill>
                  <a:srgbClr val="000000"/>
                </a:solidFill>
              </a:rPr>
              <a:t>RASDS MB Updates				Reconfirmed, updates in discussion, TC20 / SC 14 resolution in review</a:t>
            </a:r>
          </a:p>
          <a:p>
            <a:pPr lvl="1">
              <a:lnSpc>
                <a:spcPct val="100000"/>
              </a:lnSpc>
              <a:spcBef>
                <a:spcPct val="0"/>
              </a:spcBef>
              <a:spcAft>
                <a:spcPct val="0"/>
              </a:spcAft>
            </a:pPr>
            <a:r>
              <a:rPr lang="en-US" sz="1200" dirty="0">
                <a:solidFill>
                  <a:srgbClr val="000000"/>
                </a:solidFill>
              </a:rPr>
              <a:t>CCSDS Ontology				Glossary issues noted, TC20/SC14 &amp; ECSS discussions re coordination</a:t>
            </a:r>
          </a:p>
          <a:p>
            <a:pPr lvl="1">
              <a:lnSpc>
                <a:spcPct val="100000"/>
              </a:lnSpc>
              <a:spcBef>
                <a:spcPct val="0"/>
              </a:spcBef>
              <a:spcAft>
                <a:spcPct val="0"/>
              </a:spcAft>
            </a:pPr>
            <a:r>
              <a:rPr lang="en-US" sz="1200" dirty="0">
                <a:solidFill>
                  <a:srgbClr val="000000"/>
                </a:solidFill>
              </a:rPr>
              <a:t>SCID Procedures update			MB with Corrigendum C1 has been published, ISO aligned Frequency bins, Q-SCID, 						implemented in SANA procedures</a:t>
            </a:r>
          </a:p>
          <a:p>
            <a:pPr lvl="1">
              <a:lnSpc>
                <a:spcPct val="100000"/>
              </a:lnSpc>
              <a:spcBef>
                <a:spcPct val="0"/>
              </a:spcBef>
              <a:spcAft>
                <a:spcPct val="0"/>
              </a:spcAft>
            </a:pPr>
            <a:endParaRPr lang="en-US" sz="1600" dirty="0">
              <a:solidFill>
                <a:srgbClr val="A50021"/>
              </a:solidFill>
            </a:endParaRPr>
          </a:p>
          <a:p>
            <a:pPr>
              <a:lnSpc>
                <a:spcPct val="100000"/>
              </a:lnSpc>
              <a:spcBef>
                <a:spcPct val="0"/>
              </a:spcBef>
              <a:spcAft>
                <a:spcPct val="0"/>
              </a:spcAft>
            </a:pPr>
            <a:r>
              <a:rPr lang="en-US" sz="1600" dirty="0">
                <a:solidFill>
                  <a:srgbClr val="A50021"/>
                </a:solidFill>
              </a:rPr>
              <a:t>SANA Steering Group (SSG)		</a:t>
            </a:r>
          </a:p>
          <a:p>
            <a:pPr lvl="1">
              <a:lnSpc>
                <a:spcPct val="100000"/>
              </a:lnSpc>
              <a:spcBef>
                <a:spcPct val="0"/>
              </a:spcBef>
              <a:spcAft>
                <a:spcPct val="0"/>
              </a:spcAft>
            </a:pPr>
            <a:r>
              <a:rPr lang="en-US" sz="1200" dirty="0">
                <a:solidFill>
                  <a:srgbClr val="000000"/>
                </a:solidFill>
              </a:rPr>
              <a:t>SANA Steering Group (SSG)			Active, meeting this week, further clarify registry procedures</a:t>
            </a:r>
          </a:p>
          <a:p>
            <a:pPr lvl="1">
              <a:lnSpc>
                <a:spcPct val="100000"/>
              </a:lnSpc>
              <a:spcBef>
                <a:spcPct val="0"/>
              </a:spcBef>
              <a:spcAft>
                <a:spcPct val="0"/>
              </a:spcAft>
            </a:pPr>
            <a:r>
              <a:rPr lang="en-US" sz="1200" dirty="0">
                <a:solidFill>
                  <a:srgbClr val="000000"/>
                </a:solidFill>
              </a:rPr>
              <a:t>CCSDS Registry Re-Engineering			SANA &amp; CCSDS website registries have been re-engineered, see RMP</a:t>
            </a:r>
          </a:p>
          <a:p>
            <a:pPr lvl="1">
              <a:lnSpc>
                <a:spcPct val="100000"/>
              </a:lnSpc>
              <a:spcBef>
                <a:spcPct val="0"/>
              </a:spcBef>
              <a:spcAft>
                <a:spcPct val="0"/>
              </a:spcAft>
            </a:pPr>
            <a:endParaRPr lang="en-US" sz="1200" dirty="0">
              <a:solidFill>
                <a:srgbClr val="A50021"/>
              </a:solidFill>
            </a:endParaRPr>
          </a:p>
          <a:p>
            <a:pPr>
              <a:lnSpc>
                <a:spcPct val="100000"/>
              </a:lnSpc>
              <a:spcBef>
                <a:spcPct val="0"/>
              </a:spcBef>
              <a:spcAft>
                <a:spcPct val="0"/>
              </a:spcAft>
            </a:pPr>
            <a:r>
              <a:rPr lang="en-US" sz="1600" dirty="0">
                <a:solidFill>
                  <a:srgbClr val="A50021"/>
                </a:solidFill>
              </a:rPr>
              <a:t>Time Management WG		</a:t>
            </a:r>
          </a:p>
          <a:p>
            <a:pPr lvl="1">
              <a:lnSpc>
                <a:spcPct val="100000"/>
              </a:lnSpc>
              <a:spcBef>
                <a:spcPct val="0"/>
              </a:spcBef>
              <a:spcAft>
                <a:spcPct val="0"/>
              </a:spcAft>
            </a:pPr>
            <a:r>
              <a:rPr lang="en-US" sz="1200" dirty="0">
                <a:solidFill>
                  <a:srgbClr val="000000"/>
                </a:solidFill>
              </a:rPr>
              <a:t>Initial exploration of topics</a:t>
            </a:r>
            <a:r>
              <a:rPr lang="en-US" sz="900" dirty="0">
                <a:solidFill>
                  <a:srgbClr val="000000"/>
                </a:solidFill>
              </a:rPr>
              <a:t>			</a:t>
            </a:r>
            <a:r>
              <a:rPr lang="en-US" sz="1200" dirty="0">
                <a:solidFill>
                  <a:srgbClr val="000000"/>
                </a:solidFill>
              </a:rPr>
              <a:t>Time exchange, correlation, &amp; synchronization processes and protocols</a:t>
            </a:r>
            <a:r>
              <a:rPr lang="en-US" sz="900" dirty="0">
                <a:solidFill>
                  <a:srgbClr val="000000"/>
                </a:solidFill>
              </a:rPr>
              <a:t>	</a:t>
            </a:r>
            <a:endParaRPr lang="en-US" sz="1300" dirty="0">
              <a:solidFill>
                <a:srgbClr val="000000"/>
              </a:solidFill>
            </a:endParaRPr>
          </a:p>
        </p:txBody>
      </p:sp>
    </p:spTree>
    <p:extLst>
      <p:ext uri="{BB962C8B-B14F-4D97-AF65-F5344CB8AC3E}">
        <p14:creationId xmlns:p14="http://schemas.microsoft.com/office/powerpoint/2010/main" val="311031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3" name="Rectangle 2"/>
          <p:cNvSpPr>
            <a:spLocks noGrp="1" noChangeArrowheads="1"/>
          </p:cNvSpPr>
          <p:nvPr>
            <p:ph type="title" idx="4294967295"/>
          </p:nvPr>
        </p:nvSpPr>
        <p:spPr bwMode="auto">
          <a:xfrm>
            <a:off x="2919413" y="266700"/>
            <a:ext cx="6172200" cy="365125"/>
          </a:xfrm>
          <a:prstGeom prst="rect">
            <a:avLst/>
          </a:prstGeom>
          <a:ln>
            <a:miter lim="800000"/>
            <a:headEnd/>
            <a:tailEnd/>
          </a:ln>
        </p:spPr>
        <p:txBody>
          <a:bodyPr>
            <a:normAutofit fontScale="90000"/>
          </a:bodyPr>
          <a:lstStyle/>
          <a:p>
            <a:pPr>
              <a:defRPr/>
            </a:pPr>
            <a:r>
              <a:rPr lang="en-US" sz="24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 Meeting Objectives (1 of 2)</a:t>
            </a:r>
          </a:p>
        </p:txBody>
      </p:sp>
      <p:sp>
        <p:nvSpPr>
          <p:cNvPr id="6" name="Rectangle 5"/>
          <p:cNvSpPr>
            <a:spLocks noChangeArrowheads="1"/>
          </p:cNvSpPr>
          <p:nvPr/>
        </p:nvSpPr>
        <p:spPr bwMode="auto">
          <a:xfrm>
            <a:off x="2590801" y="1295400"/>
            <a:ext cx="6829425" cy="4038600"/>
          </a:xfrm>
          <a:prstGeom prst="rect">
            <a:avLst/>
          </a:prstGeom>
          <a:noFill/>
          <a:ln w="9525">
            <a:noFill/>
            <a:miter lim="800000"/>
            <a:headEnd/>
            <a:tailEnd/>
          </a:ln>
        </p:spPr>
        <p:txBody>
          <a:bodyPr lIns="60903" tIns="29917" rIns="60903" bIns="29917"/>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83344" indent="-166688" eaLnBrk="0" hangingPunct="0">
              <a:spcAft>
                <a:spcPct val="10000"/>
              </a:spcAft>
              <a:buSzPct val="125000"/>
              <a:buFontTx/>
              <a:buChar char="•"/>
              <a:defRPr/>
            </a:pPr>
            <a:r>
              <a:rPr lang="en-US" sz="2000" b="1" kern="0" dirty="0">
                <a:solidFill>
                  <a:srgbClr val="A50021"/>
                </a:solidFill>
                <a:latin typeface="Arial" panose="020B0604020202020204" pitchFamily="34" charset="0"/>
                <a:cs typeface="Arial" panose="020B0604020202020204" pitchFamily="34" charset="0"/>
              </a:rPr>
              <a:t>Motion Imagery and Applications WG</a:t>
            </a:r>
          </a:p>
          <a:p>
            <a:pPr marL="426244" lvl="1" indent="-166688" eaLnBrk="0" hangingPunct="0">
              <a:spcAft>
                <a:spcPct val="10000"/>
              </a:spcAft>
              <a:buSzPct val="125000"/>
              <a:buFontTx/>
              <a:buChar char="•"/>
              <a:defRPr/>
            </a:pPr>
            <a:r>
              <a:rPr lang="en-US" sz="1800" b="1" kern="0" dirty="0">
                <a:solidFill>
                  <a:srgbClr val="A50021"/>
                </a:solidFill>
                <a:latin typeface="Arial" panose="020B0604020202020204" pitchFamily="34" charset="0"/>
                <a:cs typeface="Arial" panose="020B0604020202020204" pitchFamily="34" charset="0"/>
              </a:rPr>
              <a:t>Monday PM (15), Tuesday AM (15), Tuesday PM (14)</a:t>
            </a:r>
          </a:p>
          <a:p>
            <a:pPr marL="769144" lvl="2" indent="-166688" eaLnBrk="0" hangingPunct="0">
              <a:spcAft>
                <a:spcPct val="10000"/>
              </a:spcAft>
              <a:buSzPct val="125000"/>
              <a:buFontTx/>
              <a:buChar char="•"/>
              <a:defRPr/>
            </a:pPr>
            <a:r>
              <a:rPr lang="en-US" sz="1600" b="1" kern="0" dirty="0">
                <a:latin typeface="Arial" panose="020B0604020202020204" pitchFamily="34" charset="0"/>
                <a:cs typeface="Arial" panose="020B0604020202020204" pitchFamily="34" charset="0"/>
              </a:rPr>
              <a:t>Review RTP White Book Draft 2</a:t>
            </a:r>
          </a:p>
          <a:p>
            <a:pPr marL="769144" lvl="2" indent="-166688" eaLnBrk="0" hangingPunct="0">
              <a:spcAft>
                <a:spcPct val="10000"/>
              </a:spcAft>
              <a:buSzPct val="125000"/>
              <a:buFontTx/>
              <a:buChar char="•"/>
              <a:defRPr/>
            </a:pPr>
            <a:r>
              <a:rPr lang="en-US" sz="1600" b="1" kern="0" dirty="0">
                <a:latin typeface="Arial" panose="020B0604020202020204" pitchFamily="34" charset="0"/>
                <a:cs typeface="Arial" panose="020B0604020202020204" pitchFamily="34" charset="0"/>
              </a:rPr>
              <a:t>Review Yellow Book (Test Plan for prototyping)</a:t>
            </a:r>
          </a:p>
          <a:p>
            <a:pPr marL="769144" lvl="2" indent="-166688" eaLnBrk="0" hangingPunct="0">
              <a:spcAft>
                <a:spcPct val="10000"/>
              </a:spcAft>
              <a:buSzPct val="125000"/>
              <a:buFontTx/>
              <a:buChar char="•"/>
              <a:defRPr/>
            </a:pPr>
            <a:r>
              <a:rPr lang="en-US" sz="1600" b="1" kern="0" dirty="0">
                <a:latin typeface="Arial" panose="020B0604020202020204" pitchFamily="34" charset="0"/>
                <a:cs typeface="Arial" panose="020B0604020202020204" pitchFamily="34" charset="0"/>
              </a:rPr>
              <a:t>Update RTP schedule</a:t>
            </a:r>
          </a:p>
          <a:p>
            <a:pPr marL="769144" lvl="2" indent="-166688" eaLnBrk="0" hangingPunct="0">
              <a:spcAft>
                <a:spcPct val="10000"/>
              </a:spcAft>
              <a:buSzPct val="125000"/>
              <a:buFontTx/>
              <a:buChar char="•"/>
              <a:defRPr/>
            </a:pPr>
            <a:r>
              <a:rPr lang="en-US" sz="1600" b="1" kern="0" dirty="0">
                <a:latin typeface="Arial" panose="020B0604020202020204" pitchFamily="34" charset="0"/>
                <a:cs typeface="Arial" panose="020B0604020202020204" pitchFamily="34" charset="0"/>
              </a:rPr>
              <a:t>Gateway overview &amp; follow-on discussion</a:t>
            </a:r>
          </a:p>
          <a:p>
            <a:pPr marL="769144" lvl="2" indent="-166688" eaLnBrk="0" hangingPunct="0">
              <a:spcAft>
                <a:spcPct val="10000"/>
              </a:spcAft>
              <a:buSzPct val="125000"/>
              <a:buFontTx/>
              <a:buChar char="•"/>
              <a:defRPr/>
            </a:pPr>
            <a:r>
              <a:rPr lang="en-US" sz="1600" b="1" kern="0" dirty="0">
                <a:latin typeface="Arial" panose="020B0604020202020204" pitchFamily="34" charset="0"/>
                <a:cs typeface="Arial" panose="020B0604020202020204" pitchFamily="34" charset="0"/>
              </a:rPr>
              <a:t>Plan future work</a:t>
            </a:r>
            <a:endParaRPr lang="en-US" sz="1600" b="1" kern="0" dirty="0">
              <a:solidFill>
                <a:srgbClr val="A50021"/>
              </a:solidFill>
              <a:latin typeface="Arial" panose="020B0604020202020204" pitchFamily="34" charset="0"/>
              <a:cs typeface="Arial" panose="020B0604020202020204" pitchFamily="34" charset="0"/>
            </a:endParaRPr>
          </a:p>
          <a:p>
            <a:pPr marL="83344" indent="-166688" eaLnBrk="0" hangingPunct="0">
              <a:spcAft>
                <a:spcPct val="10000"/>
              </a:spcAft>
              <a:buSzPct val="125000"/>
              <a:buFontTx/>
              <a:buChar char="•"/>
              <a:defRPr/>
            </a:pPr>
            <a:endParaRPr lang="en-US" sz="1500" b="1" kern="0" dirty="0">
              <a:solidFill>
                <a:srgbClr val="A50021"/>
              </a:solidFill>
              <a:latin typeface="Arial" panose="020B0604020202020204" pitchFamily="34" charset="0"/>
              <a:cs typeface="Arial" panose="020B0604020202020204" pitchFamily="34" charset="0"/>
            </a:endParaRPr>
          </a:p>
          <a:p>
            <a:pPr marL="83344" indent="-166688" eaLnBrk="0" hangingPunct="0">
              <a:spcAft>
                <a:spcPct val="10000"/>
              </a:spcAft>
              <a:buSzPct val="125000"/>
              <a:buFontTx/>
              <a:buChar char="•"/>
              <a:defRPr/>
            </a:pPr>
            <a:r>
              <a:rPr lang="en-US" sz="2000" b="1" kern="0" dirty="0">
                <a:solidFill>
                  <a:srgbClr val="A50021"/>
                </a:solidFill>
                <a:latin typeface="Arial" panose="020B0604020202020204" pitchFamily="34" charset="0"/>
                <a:cs typeface="Arial" panose="020B0604020202020204" pitchFamily="34" charset="0"/>
              </a:rPr>
              <a:t>CFDP  Revisions WG</a:t>
            </a:r>
          </a:p>
          <a:p>
            <a:pPr marL="426244" lvl="1" indent="-166688" eaLnBrk="0" hangingPunct="0">
              <a:spcAft>
                <a:spcPct val="10000"/>
              </a:spcAft>
              <a:buSzPct val="125000"/>
              <a:buFontTx/>
              <a:buChar char="•"/>
              <a:defRPr/>
            </a:pPr>
            <a:r>
              <a:rPr lang="en-US" sz="1800" b="1" kern="0" dirty="0">
                <a:solidFill>
                  <a:srgbClr val="A50021"/>
                </a:solidFill>
                <a:latin typeface="Arial" panose="020B0604020202020204" pitchFamily="34" charset="0"/>
                <a:cs typeface="Arial" panose="020B0604020202020204" pitchFamily="34" charset="0"/>
              </a:rPr>
              <a:t>Thursday AM (14)</a:t>
            </a:r>
          </a:p>
          <a:p>
            <a:pPr marL="769144" lvl="1" indent="-169069" eaLnBrk="0" hangingPunct="0">
              <a:spcAft>
                <a:spcPct val="10000"/>
              </a:spcAft>
              <a:buSzPct val="125000"/>
              <a:buFontTx/>
              <a:buChar char="•"/>
              <a:defRPr/>
            </a:pPr>
            <a:r>
              <a:rPr lang="en-US" sz="1600" b="1" kern="0" dirty="0">
                <a:solidFill>
                  <a:srgbClr val="000000"/>
                </a:solidFill>
                <a:latin typeface="Arial" panose="020B0604020202020204" pitchFamily="34" charset="0"/>
                <a:cs typeface="Arial" panose="020B0604020202020204" pitchFamily="34" charset="0"/>
              </a:rPr>
              <a:t>Discuss results of interoperability testing</a:t>
            </a:r>
          </a:p>
          <a:p>
            <a:pPr marL="769144" lvl="1" indent="-169069" eaLnBrk="0" hangingPunct="0">
              <a:spcAft>
                <a:spcPct val="10000"/>
              </a:spcAft>
              <a:buSzPct val="125000"/>
              <a:buFontTx/>
              <a:buChar char="•"/>
              <a:defRPr/>
            </a:pPr>
            <a:r>
              <a:rPr lang="en-US" sz="1600" b="1" kern="0" dirty="0">
                <a:solidFill>
                  <a:srgbClr val="000000"/>
                </a:solidFill>
                <a:latin typeface="Arial" panose="020B0604020202020204" pitchFamily="34" charset="0"/>
                <a:cs typeface="Arial" panose="020B0604020202020204" pitchFamily="34" charset="0"/>
              </a:rPr>
              <a:t>Discuss CRC32 issues</a:t>
            </a:r>
          </a:p>
          <a:p>
            <a:pPr marL="769144" lvl="1" indent="-169069" eaLnBrk="0" hangingPunct="0">
              <a:spcAft>
                <a:spcPct val="10000"/>
              </a:spcAft>
              <a:buSzPct val="125000"/>
              <a:buFontTx/>
              <a:buChar char="•"/>
              <a:defRPr/>
            </a:pPr>
            <a:r>
              <a:rPr lang="en-US" sz="1600" b="1" kern="0" dirty="0">
                <a:solidFill>
                  <a:srgbClr val="000000"/>
                </a:solidFill>
                <a:latin typeface="Arial" panose="020B0604020202020204" pitchFamily="34" charset="0"/>
                <a:cs typeface="Arial" panose="020B0604020202020204" pitchFamily="34" charset="0"/>
              </a:rPr>
              <a:t>As appropriate, discuss resolution to publish Blue Book</a:t>
            </a:r>
          </a:p>
          <a:p>
            <a:pPr indent="-309562" eaLnBrk="0" hangingPunct="0">
              <a:spcAft>
                <a:spcPts val="0"/>
              </a:spcAft>
              <a:buSzPct val="125000"/>
              <a:defRPr/>
            </a:pPr>
            <a:endParaRPr lang="en-US" sz="1600" b="1"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3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3" name="Rectangle 2"/>
          <p:cNvSpPr>
            <a:spLocks noGrp="1" noChangeArrowheads="1"/>
          </p:cNvSpPr>
          <p:nvPr>
            <p:ph type="title" idx="4294967295"/>
          </p:nvPr>
        </p:nvSpPr>
        <p:spPr bwMode="auto">
          <a:xfrm>
            <a:off x="2997740" y="285750"/>
            <a:ext cx="6172200" cy="365125"/>
          </a:xfrm>
          <a:prstGeom prst="rect">
            <a:avLst/>
          </a:prstGeom>
          <a:ln>
            <a:miter lim="800000"/>
            <a:headEnd/>
            <a:tailEnd/>
          </a:ln>
        </p:spPr>
        <p:txBody>
          <a:bodyPr>
            <a:normAutofit fontScale="90000"/>
          </a:bodyPr>
          <a:lstStyle/>
          <a:p>
            <a:pPr>
              <a:defRPr/>
            </a:pPr>
            <a:r>
              <a:rPr lang="en-US" sz="24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 Meeting Objectives (2 of 2)</a:t>
            </a:r>
          </a:p>
        </p:txBody>
      </p:sp>
      <p:sp>
        <p:nvSpPr>
          <p:cNvPr id="6" name="Rectangle 5"/>
          <p:cNvSpPr>
            <a:spLocks noChangeArrowheads="1"/>
          </p:cNvSpPr>
          <p:nvPr/>
        </p:nvSpPr>
        <p:spPr bwMode="auto">
          <a:xfrm>
            <a:off x="2514600" y="1295400"/>
            <a:ext cx="6655340" cy="4343400"/>
          </a:xfrm>
          <a:prstGeom prst="rect">
            <a:avLst/>
          </a:prstGeom>
          <a:noFill/>
          <a:ln w="9525">
            <a:noFill/>
            <a:miter lim="800000"/>
            <a:headEnd/>
            <a:tailEnd/>
          </a:ln>
        </p:spPr>
        <p:txBody>
          <a:bodyPr lIns="60903" tIns="29917" rIns="60903" bIns="29917"/>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172641" indent="-172641" eaLnBrk="0" hangingPunct="0">
              <a:spcAft>
                <a:spcPts val="0"/>
              </a:spcAft>
              <a:buSzPct val="125000"/>
              <a:buFontTx/>
              <a:buChar char="•"/>
              <a:defRPr/>
            </a:pPr>
            <a:r>
              <a:rPr lang="en-US" sz="2000" b="1" kern="0" dirty="0">
                <a:solidFill>
                  <a:srgbClr val="A50021"/>
                </a:solidFill>
                <a:latin typeface="Arial" panose="020B0604020202020204" pitchFamily="34" charset="0"/>
                <a:cs typeface="Arial" panose="020B0604020202020204" pitchFamily="34" charset="0"/>
              </a:rPr>
              <a:t>Delay Tolerant Networking WG</a:t>
            </a:r>
          </a:p>
          <a:p>
            <a:pPr marL="435769" lvl="1" indent="-173831" eaLnBrk="0" hangingPunct="0">
              <a:spcAft>
                <a:spcPts val="0"/>
              </a:spcAft>
              <a:buSzPct val="125000"/>
              <a:buFontTx/>
              <a:buChar char="•"/>
              <a:defRPr/>
            </a:pPr>
            <a:r>
              <a:rPr lang="en-US" sz="1800" b="1" kern="0" dirty="0">
                <a:solidFill>
                  <a:srgbClr val="A50021"/>
                </a:solidFill>
                <a:latin typeface="Arial" panose="020B0604020202020204" pitchFamily="34" charset="0"/>
                <a:cs typeface="Arial" panose="020B0604020202020204" pitchFamily="34" charset="0"/>
              </a:rPr>
              <a:t>Wednesday AM (14)</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Schedule-Aware Bundle Routing: status</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Bundle Security for CCSDS:  plan to completion</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Network Management Protocol and Green Book</a:t>
            </a:r>
          </a:p>
          <a:p>
            <a:pPr marL="1350169" lvl="3"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Review current draft</a:t>
            </a:r>
          </a:p>
          <a:p>
            <a:pPr marL="1350169" lvl="3"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Review resource requirements / commitments</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Review NASA PACE mission questions</a:t>
            </a:r>
            <a:endParaRPr lang="en-US" sz="1600" b="1" kern="0" dirty="0">
              <a:solidFill>
                <a:srgbClr val="A50021"/>
              </a:solidFill>
              <a:latin typeface="Arial" panose="020B0604020202020204" pitchFamily="34" charset="0"/>
              <a:cs typeface="Arial" panose="020B0604020202020204" pitchFamily="34" charset="0"/>
            </a:endParaRPr>
          </a:p>
          <a:p>
            <a:pPr marL="435769" lvl="1" indent="-173831" eaLnBrk="0" hangingPunct="0">
              <a:spcAft>
                <a:spcPts val="0"/>
              </a:spcAft>
              <a:buSzPct val="125000"/>
              <a:buFontTx/>
              <a:buChar char="•"/>
              <a:defRPr/>
            </a:pPr>
            <a:r>
              <a:rPr lang="en-US" sz="1800" b="1" kern="0" dirty="0">
                <a:solidFill>
                  <a:srgbClr val="A50021"/>
                </a:solidFill>
                <a:latin typeface="Arial" panose="020B0604020202020204" pitchFamily="34" charset="0"/>
                <a:cs typeface="Arial" panose="020B0604020202020204" pitchFamily="34" charset="0"/>
              </a:rPr>
              <a:t>Wednesday PM (15)</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Bundle Security Protocol</a:t>
            </a:r>
          </a:p>
          <a:p>
            <a:pPr marL="1350169" lvl="3"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Book editor?</a:t>
            </a:r>
          </a:p>
          <a:p>
            <a:pPr marL="1350169" lvl="3"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Resources</a:t>
            </a:r>
          </a:p>
          <a:p>
            <a:pPr marL="435769" lvl="1" indent="-173831" eaLnBrk="0" hangingPunct="0">
              <a:spcAft>
                <a:spcPts val="0"/>
              </a:spcAft>
              <a:buSzPct val="125000"/>
              <a:buFontTx/>
              <a:buChar char="•"/>
              <a:defRPr/>
            </a:pPr>
            <a:r>
              <a:rPr lang="en-US" sz="1800" b="1" kern="0" dirty="0">
                <a:solidFill>
                  <a:srgbClr val="A50021"/>
                </a:solidFill>
                <a:latin typeface="Arial" panose="020B0604020202020204" pitchFamily="34" charset="0"/>
                <a:cs typeface="Arial" panose="020B0604020202020204" pitchFamily="34" charset="0"/>
              </a:rPr>
              <a:t>Thursday PM (11)</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KARI testing, KPLO status</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NASA mission status</a:t>
            </a:r>
          </a:p>
          <a:p>
            <a:pPr marL="892969" lvl="2" indent="-173831" eaLnBrk="0" hangingPunct="0">
              <a:spcAft>
                <a:spcPts val="0"/>
              </a:spcAft>
              <a:buSzPct val="125000"/>
              <a:buFontTx/>
              <a:buChar char="•"/>
              <a:defRPr/>
            </a:pPr>
            <a:r>
              <a:rPr lang="en-US" sz="1600" b="1" kern="0" dirty="0">
                <a:latin typeface="Arial" panose="020B0604020202020204" pitchFamily="34" charset="0"/>
                <a:cs typeface="Arial" panose="020B0604020202020204" pitchFamily="34" charset="0"/>
              </a:rPr>
              <a:t>ESA work on DTN implementations</a:t>
            </a:r>
          </a:p>
        </p:txBody>
      </p:sp>
    </p:spTree>
    <p:extLst>
      <p:ext uri="{BB962C8B-B14F-4D97-AF65-F5344CB8AC3E}">
        <p14:creationId xmlns:p14="http://schemas.microsoft.com/office/powerpoint/2010/main" val="251820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bwMode="auto">
          <a:xfrm>
            <a:off x="1981200" y="274638"/>
            <a:ext cx="8229600" cy="487362"/>
          </a:xfrm>
        </p:spPr>
        <p:txBody>
          <a:bodyPr vert="horz" lIns="91440" tIns="45720" rIns="91440" bIns="45720" rtlCol="0" anchor="ctr">
            <a:noAutofit/>
          </a:bodyPr>
          <a:lstStyle/>
          <a:p>
            <a:r>
              <a:rPr lang="en-US" sz="36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SANA Steering Group: Registries</a:t>
            </a:r>
          </a:p>
        </p:txBody>
      </p:sp>
      <p:sp>
        <p:nvSpPr>
          <p:cNvPr id="6" name="Rectangle 3"/>
          <p:cNvSpPr txBox="1">
            <a:spLocks noChangeArrowheads="1"/>
          </p:cNvSpPr>
          <p:nvPr/>
        </p:nvSpPr>
        <p:spPr bwMode="auto">
          <a:xfrm>
            <a:off x="647700" y="762000"/>
            <a:ext cx="11010900" cy="6019800"/>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a:lnSpc>
                <a:spcPct val="100000"/>
              </a:lnSpc>
              <a:spcBef>
                <a:spcPct val="0"/>
              </a:spcBef>
              <a:spcAft>
                <a:spcPct val="0"/>
              </a:spcAft>
            </a:pPr>
            <a:r>
              <a:rPr lang="en-US" sz="1600" dirty="0">
                <a:solidFill>
                  <a:srgbClr val="A50021"/>
                </a:solidFill>
              </a:rPr>
              <a:t>SANA Steering Group (SSG)</a:t>
            </a:r>
          </a:p>
          <a:p>
            <a:pPr lvl="1">
              <a:lnSpc>
                <a:spcPct val="100000"/>
              </a:lnSpc>
              <a:spcBef>
                <a:spcPct val="0"/>
              </a:spcBef>
              <a:spcAft>
                <a:spcPct val="0"/>
              </a:spcAft>
            </a:pPr>
            <a:r>
              <a:rPr lang="en-US" sz="1400" dirty="0">
                <a:solidFill>
                  <a:srgbClr val="000000"/>
                </a:solidFill>
              </a:rPr>
              <a:t>Provides guidance to the SANA operator</a:t>
            </a:r>
          </a:p>
          <a:p>
            <a:pPr lvl="1">
              <a:lnSpc>
                <a:spcPct val="100000"/>
              </a:lnSpc>
              <a:spcBef>
                <a:spcPct val="0"/>
              </a:spcBef>
              <a:spcAft>
                <a:spcPct val="0"/>
              </a:spcAft>
            </a:pPr>
            <a:r>
              <a:rPr lang="en-US" sz="1400" dirty="0">
                <a:solidFill>
                  <a:srgbClr val="000000"/>
                </a:solidFill>
              </a:rPr>
              <a:t>Technical review body for registry changes and issues</a:t>
            </a:r>
          </a:p>
          <a:p>
            <a:pPr lvl="1">
              <a:lnSpc>
                <a:spcPct val="100000"/>
              </a:lnSpc>
              <a:spcBef>
                <a:spcPct val="0"/>
              </a:spcBef>
              <a:spcAft>
                <a:spcPct val="0"/>
              </a:spcAft>
            </a:pPr>
            <a:r>
              <a:rPr lang="en-US" sz="1400" dirty="0">
                <a:solidFill>
                  <a:srgbClr val="000000"/>
                </a:solidFill>
              </a:rPr>
              <a:t>Contact: </a:t>
            </a:r>
            <a:r>
              <a:rPr lang="en-US" sz="1400" dirty="0" err="1">
                <a:solidFill>
                  <a:srgbClr val="000000"/>
                </a:solidFill>
              </a:rPr>
              <a:t>ssg@mailman.ccsds.org</a:t>
            </a:r>
            <a:endParaRPr lang="en-US" sz="1400" dirty="0">
              <a:solidFill>
                <a:srgbClr val="000000"/>
              </a:solidFill>
            </a:endParaRPr>
          </a:p>
          <a:p>
            <a:pPr marL="346075" lvl="1" indent="0">
              <a:lnSpc>
                <a:spcPct val="100000"/>
              </a:lnSpc>
              <a:spcBef>
                <a:spcPct val="0"/>
              </a:spcBef>
              <a:spcAft>
                <a:spcPct val="0"/>
              </a:spcAft>
              <a:buNone/>
            </a:pPr>
            <a:endParaRPr lang="en-US" sz="1200" dirty="0">
              <a:solidFill>
                <a:srgbClr val="000000"/>
              </a:solidFill>
            </a:endParaRPr>
          </a:p>
          <a:p>
            <a:pPr>
              <a:lnSpc>
                <a:spcPct val="100000"/>
              </a:lnSpc>
              <a:spcBef>
                <a:spcPct val="0"/>
              </a:spcBef>
              <a:spcAft>
                <a:spcPct val="0"/>
              </a:spcAft>
            </a:pPr>
            <a:r>
              <a:rPr lang="en-US" sz="1600" dirty="0">
                <a:solidFill>
                  <a:srgbClr val="A50021"/>
                </a:solidFill>
              </a:rPr>
              <a:t>Space Assigned Numbers Authority (SANA) and related policies (http://</a:t>
            </a:r>
            <a:r>
              <a:rPr lang="en-US" sz="1600" dirty="0" err="1">
                <a:solidFill>
                  <a:srgbClr val="A50021"/>
                </a:solidFill>
              </a:rPr>
              <a:t>sanaregistry.org</a:t>
            </a:r>
            <a:r>
              <a:rPr lang="en-US" sz="1600" dirty="0">
                <a:solidFill>
                  <a:srgbClr val="A50021"/>
                </a:solidFill>
              </a:rPr>
              <a:t>)</a:t>
            </a:r>
          </a:p>
          <a:p>
            <a:pPr lvl="1">
              <a:lnSpc>
                <a:spcPct val="100000"/>
              </a:lnSpc>
              <a:spcBef>
                <a:spcPct val="0"/>
              </a:spcBef>
              <a:spcAft>
                <a:spcPct val="0"/>
              </a:spcAft>
            </a:pPr>
            <a:r>
              <a:rPr lang="en-US" sz="1400" dirty="0">
                <a:solidFill>
                  <a:srgbClr val="000000"/>
                </a:solidFill>
              </a:rPr>
              <a:t>The CCSDS Organization &amp; Processes, CCSDS A02.1-Y-4, Sec 2.3.1.4.7, established the SANA, the SANA Operator, and the SSG</a:t>
            </a:r>
          </a:p>
          <a:p>
            <a:pPr lvl="1">
              <a:lnSpc>
                <a:spcPct val="100000"/>
              </a:lnSpc>
              <a:spcBef>
                <a:spcPct val="0"/>
              </a:spcBef>
              <a:spcAft>
                <a:spcPct val="0"/>
              </a:spcAft>
            </a:pPr>
            <a:r>
              <a:rPr lang="en-US" sz="1400" dirty="0">
                <a:solidFill>
                  <a:srgbClr val="000000"/>
                </a:solidFill>
              </a:rPr>
              <a:t>The Space Assigned Numbers Authority (SANA)—Role, Responsibilities, Policies, and Procedures, CCSDS 313.0-Y-1, defines the SANA, SSG, and WG roles and procedures.  </a:t>
            </a:r>
          </a:p>
          <a:p>
            <a:pPr lvl="2">
              <a:lnSpc>
                <a:spcPct val="100000"/>
              </a:lnSpc>
              <a:spcBef>
                <a:spcPct val="0"/>
              </a:spcBef>
              <a:spcAft>
                <a:spcPct val="0"/>
              </a:spcAft>
            </a:pPr>
            <a:r>
              <a:rPr lang="en-US" sz="1200" dirty="0">
                <a:solidFill>
                  <a:srgbClr val="000000"/>
                </a:solidFill>
              </a:rPr>
              <a:t>Sec 3.8 defines the requirement that very CCSDS standards track document (Blue or Magenta) must include a SANA Considerations section.  </a:t>
            </a:r>
          </a:p>
          <a:p>
            <a:pPr lvl="2">
              <a:lnSpc>
                <a:spcPct val="100000"/>
              </a:lnSpc>
              <a:spcBef>
                <a:spcPct val="0"/>
              </a:spcBef>
              <a:spcAft>
                <a:spcPct val="0"/>
              </a:spcAft>
            </a:pPr>
            <a:r>
              <a:rPr lang="en-US" sz="1200" dirty="0">
                <a:solidFill>
                  <a:srgbClr val="000000"/>
                </a:solidFill>
              </a:rPr>
              <a:t>Sec 3.10 says “all new protocol registries required by CCSDS documents shall be created as part of SANA operations. A new registry shall be created by the SANA operator based on a CCSDS-approved document where the instructions to create the registry and the registration rules to add new registrations are documented.”</a:t>
            </a:r>
          </a:p>
          <a:p>
            <a:pPr lvl="2">
              <a:lnSpc>
                <a:spcPct val="100000"/>
              </a:lnSpc>
              <a:spcBef>
                <a:spcPct val="0"/>
              </a:spcBef>
              <a:spcAft>
                <a:spcPct val="0"/>
              </a:spcAft>
            </a:pPr>
            <a:r>
              <a:rPr lang="en-US" sz="1200" dirty="0">
                <a:solidFill>
                  <a:srgbClr val="000000"/>
                </a:solidFill>
              </a:rPr>
              <a:t>Sec 3.10 says “The SANA operator shall notify the CESG and the related WG chairs when a new registry is ready for a preliminary or final review. It is the responsibility of the working group to test and validate the registry according to the rules that it established in the registry creation document.” </a:t>
            </a:r>
          </a:p>
          <a:p>
            <a:pPr lvl="2">
              <a:lnSpc>
                <a:spcPct val="100000"/>
              </a:lnSpc>
              <a:spcBef>
                <a:spcPct val="0"/>
              </a:spcBef>
              <a:spcAft>
                <a:spcPct val="0"/>
              </a:spcAft>
            </a:pPr>
            <a:r>
              <a:rPr lang="en-US" sz="1200" dirty="0">
                <a:solidFill>
                  <a:srgbClr val="000000"/>
                </a:solidFill>
              </a:rPr>
              <a:t>Annex B provides an outline and expected contents for the SANA Considerations  section</a:t>
            </a:r>
          </a:p>
          <a:p>
            <a:pPr lvl="1">
              <a:lnSpc>
                <a:spcPct val="100000"/>
              </a:lnSpc>
              <a:spcBef>
                <a:spcPct val="0"/>
              </a:spcBef>
              <a:spcAft>
                <a:spcPct val="0"/>
              </a:spcAft>
            </a:pPr>
            <a:r>
              <a:rPr lang="en-US" sz="1400" dirty="0">
                <a:solidFill>
                  <a:srgbClr val="000000"/>
                </a:solidFill>
              </a:rPr>
              <a:t>The Procedures for SANA Registry Specification, CCSDS 313.2-Y-1, define what is expected of a WG that requires a new or modified registry, including an overview of the existing Enterprise, Global, and Local registry structures and guidelines for what is expected of each WG.</a:t>
            </a:r>
          </a:p>
          <a:p>
            <a:pPr lvl="2">
              <a:lnSpc>
                <a:spcPct val="100000"/>
              </a:lnSpc>
              <a:spcBef>
                <a:spcPct val="0"/>
              </a:spcBef>
              <a:spcAft>
                <a:spcPct val="0"/>
              </a:spcAft>
            </a:pPr>
            <a:r>
              <a:rPr lang="en-US" sz="1200" dirty="0">
                <a:solidFill>
                  <a:srgbClr val="000000"/>
                </a:solidFill>
              </a:rPr>
              <a:t>Sec 2.3 describes the overall WG flow, including “e) Develop an initial registry design prior to initial Red Book finalization and describe it in the draft SANA Considerations section. Work with the SANA Operator to create the candidate registry prior to the start of interoperability testing, and exercise the registry during testing.”</a:t>
            </a:r>
          </a:p>
          <a:p>
            <a:pPr lvl="2">
              <a:lnSpc>
                <a:spcPct val="100000"/>
              </a:lnSpc>
              <a:spcBef>
                <a:spcPct val="0"/>
              </a:spcBef>
              <a:spcAft>
                <a:spcPct val="0"/>
              </a:spcAft>
            </a:pPr>
            <a:r>
              <a:rPr lang="en-US" sz="1200" dirty="0">
                <a:solidFill>
                  <a:srgbClr val="000000"/>
                </a:solidFill>
              </a:rPr>
              <a:t>Sec 3.2.1 has a concise description of the process steps that each WG needing to define a registry is intended to follow.</a:t>
            </a:r>
          </a:p>
          <a:p>
            <a:pPr lvl="2">
              <a:lnSpc>
                <a:spcPct val="100000"/>
              </a:lnSpc>
              <a:spcBef>
                <a:spcPct val="0"/>
              </a:spcBef>
              <a:spcAft>
                <a:spcPct val="0"/>
              </a:spcAft>
            </a:pPr>
            <a:r>
              <a:rPr lang="en-US" sz="1200" dirty="0">
                <a:solidFill>
                  <a:srgbClr val="000000"/>
                </a:solidFill>
              </a:rPr>
              <a:t>Sec 3.3 says “The CESG shall verify that any new or modified registry has been created and tested prior to standard publication. “</a:t>
            </a:r>
          </a:p>
          <a:p>
            <a:pPr lvl="1">
              <a:lnSpc>
                <a:spcPct val="100000"/>
              </a:lnSpc>
              <a:spcBef>
                <a:spcPct val="0"/>
              </a:spcBef>
              <a:spcAft>
                <a:spcPct val="0"/>
              </a:spcAft>
            </a:pPr>
            <a:r>
              <a:rPr lang="en-US" sz="1400" dirty="0">
                <a:solidFill>
                  <a:srgbClr val="000000"/>
                </a:solidFill>
              </a:rPr>
              <a:t>The Registry Management Policy, CCSDS 313.1-Y-1, is the full set of SANA registry policies and also the details of the design for the Enterprise and Global registries.</a:t>
            </a:r>
          </a:p>
          <a:p>
            <a:pPr lvl="2">
              <a:lnSpc>
                <a:spcPct val="100000"/>
              </a:lnSpc>
              <a:spcBef>
                <a:spcPct val="0"/>
              </a:spcBef>
              <a:spcAft>
                <a:spcPct val="0"/>
              </a:spcAft>
            </a:pPr>
            <a:r>
              <a:rPr lang="en-US" sz="1200" dirty="0">
                <a:solidFill>
                  <a:srgbClr val="000000"/>
                </a:solidFill>
              </a:rPr>
              <a:t>Sec 2.8 says “Before a new registry is proposed, or before changes to an existing registry are made, a WG must review the existing SANA registries to determine if re-use or extension of existing capabilities would be satisfactory.”</a:t>
            </a:r>
          </a:p>
          <a:p>
            <a:pPr lvl="2">
              <a:lnSpc>
                <a:spcPct val="100000"/>
              </a:lnSpc>
              <a:spcBef>
                <a:spcPct val="0"/>
              </a:spcBef>
              <a:spcAft>
                <a:spcPct val="0"/>
              </a:spcAft>
            </a:pPr>
            <a:r>
              <a:rPr lang="en-US" sz="1200" dirty="0">
                <a:solidFill>
                  <a:srgbClr val="000000"/>
                </a:solidFill>
              </a:rPr>
              <a:t>Annex B contains examples of abstract registry designs and relationships as well as concrete registry table designs.</a:t>
            </a:r>
          </a:p>
          <a:p>
            <a:pPr lvl="1">
              <a:lnSpc>
                <a:spcPct val="100000"/>
              </a:lnSpc>
              <a:spcBef>
                <a:spcPct val="0"/>
              </a:spcBef>
              <a:spcAft>
                <a:spcPct val="0"/>
              </a:spcAft>
            </a:pPr>
            <a:endParaRPr lang="en-US" sz="1200" dirty="0">
              <a:solidFill>
                <a:srgbClr val="000000"/>
              </a:solidFill>
            </a:endParaRPr>
          </a:p>
        </p:txBody>
      </p:sp>
    </p:spTree>
    <p:extLst>
      <p:ext uri="{BB962C8B-B14F-4D97-AF65-F5344CB8AC3E}">
        <p14:creationId xmlns:p14="http://schemas.microsoft.com/office/powerpoint/2010/main" val="2351363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1135888" y="217488"/>
            <a:ext cx="10109200" cy="574675"/>
          </a:xfrm>
          <a:prstGeom prst="rect">
            <a:avLst/>
          </a:prstGeom>
        </p:spPr>
        <p:txBody>
          <a:bodyPr>
            <a:normAutofit fontScale="90000"/>
          </a:bodyPr>
          <a:lstStyle/>
          <a:p>
            <a:pPr>
              <a:defRPr/>
            </a:pPr>
            <a:r>
              <a:rPr lang="en-US"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MOIMS Meeting Objectives 1/2</a:t>
            </a:r>
          </a:p>
        </p:txBody>
      </p:sp>
      <p:sp>
        <p:nvSpPr>
          <p:cNvPr id="6" name="Rectangle 3"/>
          <p:cNvSpPr>
            <a:spLocks noChangeArrowheads="1"/>
          </p:cNvSpPr>
          <p:nvPr/>
        </p:nvSpPr>
        <p:spPr bwMode="auto">
          <a:xfrm>
            <a:off x="448056" y="886968"/>
            <a:ext cx="11484864" cy="5291903"/>
          </a:xfrm>
          <a:prstGeom prst="rect">
            <a:avLst/>
          </a:prstGeom>
          <a:noFill/>
          <a:ln w="9525">
            <a:noFill/>
            <a:miter lim="800000"/>
            <a:headEnd/>
            <a:tailEnd/>
          </a:ln>
        </p:spPr>
        <p:txBody>
          <a:bodyPr lIns="108272" tIns="53185" rIns="108272" bIns="53185"/>
          <a:lstStyle/>
          <a:p>
            <a:pPr marL="306910" indent="-306910" eaLnBrk="0" hangingPunct="0">
              <a:buSzPct val="125000"/>
              <a:buFontTx/>
              <a:buChar char="•"/>
            </a:pPr>
            <a:r>
              <a:rPr lang="en-US" sz="2400" b="1" dirty="0">
                <a:solidFill>
                  <a:srgbClr val="A50021"/>
                </a:solidFill>
                <a:latin typeface="Arial" panose="020B0604020202020204" pitchFamily="34" charset="0"/>
                <a:cs typeface="Arial" panose="020B0604020202020204" pitchFamily="34" charset="0"/>
              </a:rPr>
              <a:t>Data Archive Ingestion WG (DAI)</a:t>
            </a:r>
            <a:endParaRPr lang="en-US" sz="2400" b="1" dirty="0">
              <a:solidFill>
                <a:srgbClr val="000000"/>
              </a:solidFill>
              <a:latin typeface="Arial" panose="020B0604020202020204" pitchFamily="34" charset="0"/>
              <a:cs typeface="Arial" panose="020B0604020202020204" pitchFamily="34" charset="0"/>
            </a:endParaRPr>
          </a:p>
          <a:p>
            <a:pPr marL="757748" lvl="1" indent="-296326" eaLnBrk="0" hangingPunct="0">
              <a:buSzPct val="125000"/>
              <a:buFontTx/>
              <a:buChar char="•"/>
            </a:pPr>
            <a:r>
              <a:rPr lang="en-US" sz="1400" b="1" dirty="0">
                <a:solidFill>
                  <a:srgbClr val="FF3399"/>
                </a:solidFill>
                <a:latin typeface="Arial" panose="020B0604020202020204" pitchFamily="34" charset="0"/>
                <a:cs typeface="Arial" panose="020B0604020202020204" pitchFamily="34" charset="0"/>
              </a:rPr>
              <a:t>MB: </a:t>
            </a:r>
            <a:r>
              <a:rPr lang="en-US" sz="1400" b="1" dirty="0">
                <a:solidFill>
                  <a:srgbClr val="000000"/>
                </a:solidFill>
                <a:latin typeface="Arial" panose="020B0604020202020204" pitchFamily="34" charset="0"/>
                <a:cs typeface="Arial" panose="020B0604020202020204" pitchFamily="34" charset="0"/>
              </a:rPr>
              <a:t>Information Preparation to Enable Long Term Use (IPELTU)			On-going</a:t>
            </a:r>
          </a:p>
          <a:p>
            <a:pPr marL="757748" lvl="1" indent="-296326" eaLnBrk="0" hangingPunct="0">
              <a:buSzPct val="125000"/>
              <a:buFontTx/>
              <a:buChar char="•"/>
              <a:tabLst>
                <a:tab pos="7651559" algn="l"/>
              </a:tabLst>
            </a:pPr>
            <a:r>
              <a:rPr lang="en-US" sz="1400" b="1" dirty="0">
                <a:solidFill>
                  <a:srgbClr val="FF3399"/>
                </a:solidFill>
                <a:latin typeface="Arial" panose="020B0604020202020204" pitchFamily="34" charset="0"/>
                <a:cs typeface="Arial" panose="020B0604020202020204" pitchFamily="34" charset="0"/>
              </a:rPr>
              <a:t>MB: </a:t>
            </a:r>
            <a:r>
              <a:rPr lang="en-US" sz="1400" b="1" dirty="0">
                <a:solidFill>
                  <a:srgbClr val="000000"/>
                </a:solidFill>
                <a:latin typeface="Arial" panose="020B0604020202020204" pitchFamily="34" charset="0"/>
                <a:cs typeface="Arial" panose="020B0604020202020204" pitchFamily="34" charset="0"/>
              </a:rPr>
              <a:t>Open Archival Information System (OAIS) : 5y revision		External review on-going </a:t>
            </a:r>
          </a:p>
          <a:p>
            <a:pPr marL="757748" lvl="1" indent="-296326" eaLnBrk="0" hangingPunct="0">
              <a:buSzPct val="125000"/>
              <a:buFontTx/>
              <a:buChar char="•"/>
              <a:tabLst>
                <a:tab pos="7651559" algn="l"/>
              </a:tabLst>
            </a:pPr>
            <a:r>
              <a:rPr lang="en-US" sz="1400" b="1" dirty="0">
                <a:solidFill>
                  <a:srgbClr val="FF3399"/>
                </a:solidFill>
                <a:latin typeface="Arial" panose="020B0604020202020204" pitchFamily="34" charset="0"/>
                <a:cs typeface="Arial" panose="020B0604020202020204" pitchFamily="34" charset="0"/>
              </a:rPr>
              <a:t>MB: </a:t>
            </a:r>
            <a:r>
              <a:rPr lang="en-US" sz="1400" b="1" dirty="0">
                <a:solidFill>
                  <a:srgbClr val="000000"/>
                </a:solidFill>
                <a:latin typeface="Arial" panose="020B0604020202020204" pitchFamily="34" charset="0"/>
                <a:cs typeface="Arial" panose="020B0604020202020204" pitchFamily="34" charset="0"/>
              </a:rPr>
              <a:t>Audit and Certification of Trustworthy Digital Repository: 5y revision 	 	External review on-going </a:t>
            </a:r>
          </a:p>
          <a:p>
            <a:pPr marL="757748" lvl="1" indent="-296326" eaLnBrk="0" hangingPunct="0">
              <a:buSzPct val="125000"/>
              <a:buFontTx/>
              <a:buChar char="•"/>
            </a:pPr>
            <a:r>
              <a:rPr lang="en-US" sz="1400" b="1" dirty="0">
                <a:solidFill>
                  <a:srgbClr val="FF3399"/>
                </a:solidFill>
                <a:latin typeface="Arial" panose="020B0604020202020204" pitchFamily="34" charset="0"/>
                <a:cs typeface="Arial" panose="020B0604020202020204" pitchFamily="34" charset="0"/>
              </a:rPr>
              <a:t>MB: </a:t>
            </a:r>
            <a:r>
              <a:rPr lang="en-US" sz="1400" b="1" dirty="0">
                <a:solidFill>
                  <a:srgbClr val="000000"/>
                </a:solidFill>
                <a:latin typeface="Arial" panose="020B0604020202020204" pitchFamily="34" charset="0"/>
                <a:cs typeface="Arial" panose="020B0604020202020204" pitchFamily="34" charset="0"/>
              </a:rPr>
              <a:t>Digital Archive Architecture Design Document 	 	 		On-going	</a:t>
            </a:r>
          </a:p>
          <a:p>
            <a:pPr marL="461422" lvl="1" eaLnBrk="0" hangingPunct="0">
              <a:buSzPct val="125000"/>
            </a:pPr>
            <a:endParaRPr lang="en-US" sz="2667" b="1" dirty="0">
              <a:solidFill>
                <a:srgbClr val="000000"/>
              </a:solidFill>
              <a:latin typeface="Arial" panose="020B0604020202020204" pitchFamily="34" charset="0"/>
              <a:cs typeface="Arial" panose="020B0604020202020204" pitchFamily="34" charset="0"/>
            </a:endParaRPr>
          </a:p>
          <a:p>
            <a:pPr marL="306910" indent="-306910" eaLnBrk="0" hangingPunct="0">
              <a:buSzPct val="125000"/>
              <a:buFontTx/>
              <a:buChar char="•"/>
            </a:pPr>
            <a:r>
              <a:rPr lang="en-US" sz="2400" b="1" dirty="0">
                <a:solidFill>
                  <a:srgbClr val="A50021"/>
                </a:solidFill>
                <a:latin typeface="Arial" panose="020B0604020202020204" pitchFamily="34" charset="0"/>
                <a:cs typeface="Arial" panose="020B0604020202020204" pitchFamily="34" charset="0"/>
              </a:rPr>
              <a:t>Navigation WG (NAV)</a:t>
            </a:r>
            <a:endParaRPr lang="en-US" sz="2400" b="1" dirty="0">
              <a:solidFill>
                <a:srgbClr val="000000"/>
              </a:solidFill>
              <a:latin typeface="Arial" panose="020B0604020202020204" pitchFamily="34" charset="0"/>
              <a:cs typeface="Arial" panose="020B0604020202020204" pitchFamily="34" charset="0"/>
            </a:endParaRPr>
          </a:p>
          <a:p>
            <a:pPr marL="757748" lvl="1" indent="-296326" eaLnBrk="0" hangingPunct="0">
              <a:buSzPct val="125000"/>
              <a:buFontTx/>
              <a:buChar char="•"/>
            </a:pPr>
            <a:r>
              <a:rPr lang="en-US" sz="1400" b="1" dirty="0">
                <a:solidFill>
                  <a:srgbClr val="00AE00"/>
                </a:solidFill>
                <a:latin typeface="Arial" panose="020B0604020202020204" pitchFamily="34" charset="0"/>
                <a:cs typeface="Arial" panose="020B0604020202020204" pitchFamily="34" charset="0"/>
              </a:rPr>
              <a:t>GB: </a:t>
            </a:r>
            <a:r>
              <a:rPr lang="en-US" sz="1400" b="1" dirty="0">
                <a:solidFill>
                  <a:srgbClr val="000000"/>
                </a:solidFill>
                <a:latin typeface="Arial" panose="020B0604020202020204" pitchFamily="34" charset="0"/>
                <a:cs typeface="Arial" panose="020B0604020202020204" pitchFamily="34" charset="0"/>
              </a:rPr>
              <a:t>Navigation Data - Definitions and Conventions				Ready for publ. by spring </a:t>
            </a:r>
            <a:r>
              <a:rPr lang="en-US" sz="1400" b="1" dirty="0" err="1">
                <a:solidFill>
                  <a:srgbClr val="000000"/>
                </a:solidFill>
                <a:latin typeface="Arial" panose="020B0604020202020204" pitchFamily="34" charset="0"/>
                <a:cs typeface="Arial" panose="020B0604020202020204" pitchFamily="34" charset="0"/>
              </a:rPr>
              <a:t>mtg</a:t>
            </a:r>
            <a:endParaRPr lang="en-US" sz="1400" b="1" dirty="0">
              <a:solidFill>
                <a:srgbClr val="000000"/>
              </a:solidFill>
              <a:latin typeface="Arial" panose="020B0604020202020204" pitchFamily="34" charset="0"/>
              <a:cs typeface="Arial" panose="020B0604020202020204" pitchFamily="34" charset="0"/>
            </a:endParaRPr>
          </a:p>
          <a:p>
            <a:pPr marL="757748" lvl="1" indent="-296326" eaLnBrk="0" hangingPunct="0">
              <a:buSzPct val="125000"/>
              <a:buFontTx/>
              <a:buChar char="•"/>
            </a:pPr>
            <a:r>
              <a:rPr lang="en-US" sz="1400" b="1" dirty="0">
                <a:solidFill>
                  <a:srgbClr val="00AE00"/>
                </a:solidFill>
                <a:latin typeface="Arial" panose="020B0604020202020204" pitchFamily="34" charset="0"/>
                <a:cs typeface="Arial" panose="020B0604020202020204" pitchFamily="34" charset="0"/>
              </a:rPr>
              <a:t>GB: </a:t>
            </a:r>
            <a:r>
              <a:rPr lang="en-US" sz="1400" b="1" dirty="0">
                <a:solidFill>
                  <a:srgbClr val="000000"/>
                </a:solidFill>
                <a:latin typeface="Arial" panose="020B0604020202020204" pitchFamily="34" charset="0"/>
                <a:cs typeface="Arial" panose="020B0604020202020204" pitchFamily="34" charset="0"/>
              </a:rPr>
              <a:t>Navigation Data Messages Overview					Ready for publ. by spring </a:t>
            </a:r>
            <a:r>
              <a:rPr lang="en-US" sz="1400" b="1" dirty="0" err="1">
                <a:solidFill>
                  <a:srgbClr val="000000"/>
                </a:solidFill>
                <a:latin typeface="Arial" panose="020B0604020202020204" pitchFamily="34" charset="0"/>
                <a:cs typeface="Arial" panose="020B0604020202020204" pitchFamily="34" charset="0"/>
              </a:rPr>
              <a:t>mtg</a:t>
            </a:r>
            <a:endParaRPr lang="en-US" sz="1400" b="1" dirty="0">
              <a:solidFill>
                <a:srgbClr val="000000"/>
              </a:solidFill>
              <a:latin typeface="Arial" panose="020B0604020202020204" pitchFamily="34" charset="0"/>
              <a:cs typeface="Arial" panose="020B0604020202020204" pitchFamily="34" charset="0"/>
            </a:endParaRP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Orbit Data Message (ODM - NASA, ESA): 5y revision 			On-going</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Tracking Data Message (TDM - NASA, ESA): 5y revision 			Prototype on-going</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Attitude Data Message (ADM - CNES, ESA): 5y revision 			On-going</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Navigation Data Message XML Specs (NDM - no prototype): 5y revision		On-going</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Conjunction Data Message (CDM): 5y revision				</a:t>
            </a:r>
            <a:r>
              <a:rPr lang="en-GB" sz="1400" b="1" dirty="0">
                <a:solidFill>
                  <a:srgbClr val="000000"/>
                </a:solidFill>
                <a:latin typeface="Arial" panose="020B0604020202020204" pitchFamily="34" charset="0"/>
                <a:cs typeface="Arial" panose="020B0604020202020204" pitchFamily="34" charset="0"/>
              </a:rPr>
              <a:t>Initial revisions started</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Re-entry Data Message (RDM - ESA, DLR)				Prototype done. Ready for publ. </a:t>
            </a:r>
          </a:p>
          <a:p>
            <a:pPr marL="757748" lvl="1" indent="-296326" eaLnBrk="0" hangingPunct="0">
              <a:buSzPct val="125000"/>
              <a:buFontTx/>
              <a:buChar char="•"/>
            </a:pPr>
            <a:r>
              <a:rPr lang="en-US" sz="1400" b="1" dirty="0">
                <a:solidFill>
                  <a:srgbClr val="618FFD">
                    <a:lumMod val="75000"/>
                  </a:srgbClr>
                </a:solidFill>
                <a:latin typeface="Arial" panose="020B0604020202020204" pitchFamily="34" charset="0"/>
                <a:cs typeface="Arial" panose="020B0604020202020204" pitchFamily="34" charset="0"/>
              </a:rPr>
              <a:t>BB: </a:t>
            </a:r>
            <a:r>
              <a:rPr lang="en-US" sz="1400" b="1" dirty="0">
                <a:solidFill>
                  <a:srgbClr val="000000"/>
                </a:solidFill>
                <a:latin typeface="Arial" panose="020B0604020202020204" pitchFamily="34" charset="0"/>
                <a:cs typeface="Arial" panose="020B0604020202020204" pitchFamily="34" charset="0"/>
              </a:rPr>
              <a:t>Navigation Events Message (NEM – CNES, ESA)				Initial work started</a:t>
            </a:r>
          </a:p>
        </p:txBody>
      </p:sp>
    </p:spTree>
    <p:extLst>
      <p:ext uri="{BB962C8B-B14F-4D97-AF65-F5344CB8AC3E}">
        <p14:creationId xmlns:p14="http://schemas.microsoft.com/office/powerpoint/2010/main" val="757568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1132844" y="217488"/>
            <a:ext cx="10109200" cy="574675"/>
          </a:xfrm>
          <a:prstGeom prst="rect">
            <a:avLst/>
          </a:prstGeom>
        </p:spPr>
        <p:txBody>
          <a:bodyPr>
            <a:normAutofit fontScale="90000"/>
          </a:bodyPr>
          <a:lstStyle/>
          <a:p>
            <a:pPr>
              <a:defRPr/>
            </a:pPr>
            <a:r>
              <a:rPr lang="en-US"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MOIMS Meeting Objectives 2/2</a:t>
            </a:r>
          </a:p>
        </p:txBody>
      </p:sp>
      <p:sp>
        <p:nvSpPr>
          <p:cNvPr id="6" name="Rectangle 3"/>
          <p:cNvSpPr>
            <a:spLocks noChangeArrowheads="1"/>
          </p:cNvSpPr>
          <p:nvPr/>
        </p:nvSpPr>
        <p:spPr bwMode="auto">
          <a:xfrm>
            <a:off x="447044" y="882476"/>
            <a:ext cx="11480800" cy="5161280"/>
          </a:xfrm>
          <a:prstGeom prst="rect">
            <a:avLst/>
          </a:prstGeom>
          <a:noFill/>
          <a:ln w="9525">
            <a:noFill/>
            <a:miter lim="800000"/>
            <a:headEnd/>
            <a:tailEnd/>
          </a:ln>
        </p:spPr>
        <p:txBody>
          <a:bodyPr lIns="108272" tIns="53185" rIns="108272" bIns="53185"/>
          <a:lstStyle/>
          <a:p>
            <a:pPr marL="306910" indent="-306910" eaLnBrk="0" hangingPunct="0">
              <a:buSzPct val="125000"/>
              <a:buFontTx/>
              <a:buChar char="•"/>
            </a:pPr>
            <a:r>
              <a:rPr lang="en-GB" sz="2400" b="1" dirty="0">
                <a:solidFill>
                  <a:srgbClr val="A50021"/>
                </a:solidFill>
                <a:latin typeface="Arial" panose="020B0604020202020204" pitchFamily="34" charset="0"/>
                <a:cs typeface="Arial" panose="020B0604020202020204" pitchFamily="34" charset="0"/>
              </a:rPr>
              <a:t>Spacecraft Monitor &amp; Control WG (SM&amp;C)</a:t>
            </a:r>
            <a:r>
              <a:rPr lang="en-GB" sz="2400" b="1" dirty="0">
                <a:solidFill>
                  <a:srgbClr val="000000"/>
                </a:solidFill>
                <a:latin typeface="Arial" panose="020B0604020202020204" pitchFamily="34" charset="0"/>
                <a:cs typeface="Arial" panose="020B0604020202020204" pitchFamily="34" charset="0"/>
              </a:rPr>
              <a:t>	</a:t>
            </a:r>
          </a:p>
          <a:p>
            <a:pPr marL="757748" lvl="1" indent="-296326" eaLnBrk="0" hangingPunct="0">
              <a:buSzPct val="125000"/>
              <a:buFontTx/>
              <a:buChar char="•"/>
            </a:pPr>
            <a:r>
              <a:rPr lang="en-GB" sz="1400" b="1" dirty="0">
                <a:solidFill>
                  <a:srgbClr val="00AE00"/>
                </a:solidFill>
                <a:latin typeface="Arial" panose="020B0604020202020204" pitchFamily="34" charset="0"/>
                <a:cs typeface="Arial" panose="020B0604020202020204" pitchFamily="34" charset="0"/>
              </a:rPr>
              <a:t>GB: </a:t>
            </a:r>
            <a:r>
              <a:rPr lang="en-GB" sz="1400" b="1" dirty="0">
                <a:solidFill>
                  <a:srgbClr val="000000"/>
                </a:solidFill>
                <a:latin typeface="Arial" panose="020B0604020202020204" pitchFamily="34" charset="0"/>
                <a:cs typeface="Arial" panose="020B0604020202020204" pitchFamily="34" charset="0"/>
              </a:rPr>
              <a:t>MO Services Concept: 5y </a:t>
            </a:r>
            <a:r>
              <a:rPr lang="en-US" sz="1400" b="1" dirty="0">
                <a:solidFill>
                  <a:srgbClr val="000000"/>
                </a:solidFill>
                <a:latin typeface="Arial" panose="020B0604020202020204" pitchFamily="34" charset="0"/>
                <a:cs typeface="Arial" panose="020B0604020202020204" pitchFamily="34" charset="0"/>
              </a:rPr>
              <a:t>revision </a:t>
            </a:r>
            <a:r>
              <a:rPr lang="en-GB" sz="1400" b="1" dirty="0">
                <a:solidFill>
                  <a:srgbClr val="000000"/>
                </a:solidFill>
                <a:latin typeface="Arial" panose="020B0604020202020204" pitchFamily="34" charset="0"/>
                <a:cs typeface="Arial" panose="020B0604020202020204" pitchFamily="34" charset="0"/>
              </a:rPr>
              <a:t>					New draft received</a:t>
            </a:r>
          </a:p>
          <a:p>
            <a:pPr marL="757748" lvl="1" indent="-296326" eaLnBrk="0" hangingPunct="0">
              <a:buSzPct val="125000"/>
              <a:buFontTx/>
              <a:buChar char="•"/>
            </a:pPr>
            <a:r>
              <a:rPr lang="en-GB" sz="1400" b="1" dirty="0">
                <a:solidFill>
                  <a:srgbClr val="00AE00"/>
                </a:solidFill>
                <a:latin typeface="Arial" panose="020B0604020202020204" pitchFamily="34" charset="0"/>
                <a:cs typeface="Arial" panose="020B0604020202020204" pitchFamily="34" charset="0"/>
              </a:rPr>
              <a:t>GB: </a:t>
            </a:r>
            <a:r>
              <a:rPr lang="en-GB" sz="1400" b="1" dirty="0">
                <a:solidFill>
                  <a:srgbClr val="000000"/>
                </a:solidFill>
                <a:latin typeface="Arial" panose="020B0604020202020204" pitchFamily="34" charset="0"/>
                <a:cs typeface="Arial" panose="020B0604020202020204" pitchFamily="34" charset="0"/>
              </a:rPr>
              <a:t>XTCE Informational Report: 5y </a:t>
            </a:r>
            <a:r>
              <a:rPr lang="en-US" sz="1400" b="1" dirty="0">
                <a:solidFill>
                  <a:srgbClr val="000000"/>
                </a:solidFill>
                <a:latin typeface="Arial" panose="020B0604020202020204" pitchFamily="34" charset="0"/>
                <a:cs typeface="Arial" panose="020B0604020202020204" pitchFamily="34" charset="0"/>
              </a:rPr>
              <a:t>revision </a:t>
            </a:r>
            <a:r>
              <a:rPr lang="en-GB" sz="1400" b="1" dirty="0">
                <a:solidFill>
                  <a:srgbClr val="000000"/>
                </a:solidFill>
                <a:latin typeface="Arial" panose="020B0604020202020204" pitchFamily="34" charset="0"/>
                <a:cs typeface="Arial" panose="020B0604020202020204" pitchFamily="34" charset="0"/>
              </a:rPr>
              <a:t>					New project initiated</a:t>
            </a:r>
          </a:p>
          <a:p>
            <a:pPr marL="757748" lvl="1" indent="-296326" eaLnBrk="0" hangingPunct="0">
              <a:buSzPct val="125000"/>
              <a:buFontTx/>
              <a:buChar char="•"/>
            </a:pPr>
            <a:r>
              <a:rPr lang="en-GB" sz="1400" b="1" dirty="0">
                <a:solidFill>
                  <a:srgbClr val="00AE00"/>
                </a:solidFill>
                <a:latin typeface="Arial" panose="020B0604020202020204" pitchFamily="34" charset="0"/>
                <a:cs typeface="Arial" panose="020B0604020202020204" pitchFamily="34" charset="0"/>
              </a:rPr>
              <a:t>GB: </a:t>
            </a:r>
            <a:r>
              <a:rPr lang="en-GB" sz="1400" b="1" dirty="0">
                <a:solidFill>
                  <a:srgbClr val="000000"/>
                </a:solidFill>
                <a:latin typeface="Arial" panose="020B0604020202020204" pitchFamily="34" charset="0"/>
                <a:cs typeface="Arial" panose="020B0604020202020204" pitchFamily="34" charset="0"/>
              </a:rPr>
              <a:t>XTCE Element Description: 5y </a:t>
            </a:r>
            <a:r>
              <a:rPr lang="en-US" sz="1400" b="1" dirty="0">
                <a:solidFill>
                  <a:srgbClr val="000000"/>
                </a:solidFill>
                <a:latin typeface="Arial" panose="020B0604020202020204" pitchFamily="34" charset="0"/>
                <a:cs typeface="Arial" panose="020B0604020202020204" pitchFamily="34" charset="0"/>
              </a:rPr>
              <a:t>revision </a:t>
            </a:r>
            <a:r>
              <a:rPr lang="en-GB" sz="1400" b="1" dirty="0">
                <a:solidFill>
                  <a:srgbClr val="000000"/>
                </a:solidFill>
                <a:latin typeface="Arial" panose="020B0604020202020204" pitchFamily="34" charset="0"/>
                <a:cs typeface="Arial" panose="020B0604020202020204" pitchFamily="34" charset="0"/>
              </a:rPr>
              <a:t>					New project initiated</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Common Services (ESA, CNES)					AR RIDs under </a:t>
            </a:r>
            <a:r>
              <a:rPr lang="en-GB" sz="1400" b="1" dirty="0" err="1">
                <a:solidFill>
                  <a:srgbClr val="000000"/>
                </a:solidFill>
                <a:latin typeface="Arial" panose="020B0604020202020204" pitchFamily="34" charset="0"/>
                <a:cs typeface="Arial" panose="020B0604020202020204" pitchFamily="34" charset="0"/>
              </a:rPr>
              <a:t>implem</a:t>
            </a:r>
            <a:r>
              <a:rPr lang="en-GB" sz="1400" b="1" dirty="0">
                <a:solidFill>
                  <a:srgbClr val="000000"/>
                </a:solidFill>
                <a:latin typeface="Arial" panose="020B0604020202020204" pitchFamily="34" charset="0"/>
                <a:cs typeface="Arial" panose="020B0604020202020204" pitchFamily="34" charset="0"/>
              </a:rPr>
              <a:t>.+ prototype</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Mission Product Data Distribution Services (ESA, CNES)			AR RIDs are being processed</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err="1">
                <a:solidFill>
                  <a:srgbClr val="000000"/>
                </a:solidFill>
                <a:latin typeface="Arial" panose="020B0604020202020204" pitchFamily="34" charset="0"/>
                <a:cs typeface="Arial" panose="020B0604020202020204" pitchFamily="34" charset="0"/>
              </a:rPr>
              <a:t>ZeroMQ</a:t>
            </a:r>
            <a:r>
              <a:rPr lang="en-GB" sz="1400" b="1" dirty="0">
                <a:solidFill>
                  <a:srgbClr val="000000"/>
                </a:solidFill>
                <a:latin typeface="Arial" panose="020B0604020202020204" pitchFamily="34" charset="0"/>
                <a:cs typeface="Arial" panose="020B0604020202020204" pitchFamily="34" charset="0"/>
              </a:rPr>
              <a:t> Transport Binding (CNES, ESA)					Submitted for publication</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File Management Services (ESA, ?)					New project agreed</a:t>
            </a:r>
          </a:p>
          <a:p>
            <a:pPr marL="757748" lvl="1" indent="-296326" eaLnBrk="0" hangingPunct="0">
              <a:buSzPct val="125000"/>
              <a:buFontTx/>
              <a:buChar char="•"/>
            </a:pPr>
            <a:r>
              <a:rPr lang="en-GB" sz="1400" b="1" dirty="0">
                <a:solidFill>
                  <a:srgbClr val="FF3399"/>
                </a:solidFill>
                <a:latin typeface="Arial" panose="020B0604020202020204" pitchFamily="34" charset="0"/>
                <a:cs typeface="Arial" panose="020B0604020202020204" pitchFamily="34" charset="0"/>
              </a:rPr>
              <a:t>MB: </a:t>
            </a:r>
            <a:r>
              <a:rPr lang="en-GB" sz="1400" b="1" dirty="0">
                <a:solidFill>
                  <a:srgbClr val="000000"/>
                </a:solidFill>
                <a:latin typeface="Arial" panose="020B0604020202020204" pitchFamily="34" charset="0"/>
                <a:cs typeface="Arial" panose="020B0604020202020204" pitchFamily="34" charset="0"/>
              </a:rPr>
              <a:t>C++ MAL API (NASA)						Published!</a:t>
            </a:r>
          </a:p>
          <a:p>
            <a:pPr marL="757748" lvl="1" indent="-296326" eaLnBrk="0" hangingPunct="0">
              <a:buSzPct val="125000"/>
              <a:buFontTx/>
              <a:buChar char="•"/>
            </a:pPr>
            <a:r>
              <a:rPr lang="en-GB" sz="1400" b="1" dirty="0">
                <a:solidFill>
                  <a:srgbClr val="FF3399"/>
                </a:solidFill>
                <a:latin typeface="Arial" panose="020B0604020202020204" pitchFamily="34" charset="0"/>
                <a:cs typeface="Arial" panose="020B0604020202020204" pitchFamily="34" charset="0"/>
              </a:rPr>
              <a:t>MB: </a:t>
            </a:r>
            <a:r>
              <a:rPr lang="en-GB" sz="1400" b="1" dirty="0">
                <a:solidFill>
                  <a:srgbClr val="000000"/>
                </a:solidFill>
                <a:latin typeface="Arial" panose="020B0604020202020204" pitchFamily="34" charset="0"/>
                <a:cs typeface="Arial" panose="020B0604020202020204" pitchFamily="34" charset="0"/>
              </a:rPr>
              <a:t>Mission Operations Reference Model (DLR</a:t>
            </a:r>
            <a:r>
              <a:rPr lang="en-US" sz="1400" b="1" dirty="0">
                <a:solidFill>
                  <a:srgbClr val="000000"/>
                </a:solidFill>
                <a:latin typeface="Arial" panose="020B0604020202020204" pitchFamily="34" charset="0"/>
                <a:cs typeface="Arial" panose="020B0604020202020204" pitchFamily="34" charset="0"/>
              </a:rPr>
              <a:t>): 5y revision </a:t>
            </a:r>
            <a:r>
              <a:rPr lang="en-GB" sz="1400" b="1" dirty="0">
                <a:solidFill>
                  <a:srgbClr val="000000"/>
                </a:solidFill>
                <a:latin typeface="Arial" panose="020B0604020202020204" pitchFamily="34" charset="0"/>
                <a:cs typeface="Arial" panose="020B0604020202020204" pitchFamily="34" charset="0"/>
              </a:rPr>
              <a:t>			Draft update received</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XML Telemetric &amp; Command Exchange (XTCE) (NASA, no prototype assumed)	Awaiting AD Y/N voting resolution</a:t>
            </a:r>
          </a:p>
          <a:p>
            <a:pPr marL="757748" lvl="1" indent="-296326" eaLnBrk="0" hangingPunct="0">
              <a:buSzPct val="125000"/>
              <a:buFontTx/>
              <a:buChar char="•"/>
            </a:pPr>
            <a:endParaRPr lang="en-GB" sz="1467" b="1" dirty="0">
              <a:solidFill>
                <a:srgbClr val="000000"/>
              </a:solidFill>
              <a:latin typeface="Arial" panose="020B0604020202020204" pitchFamily="34" charset="0"/>
              <a:cs typeface="Arial" panose="020B0604020202020204" pitchFamily="34" charset="0"/>
            </a:endParaRPr>
          </a:p>
          <a:p>
            <a:pPr marL="148163" indent="-296326" eaLnBrk="0" hangingPunct="0">
              <a:buSzPct val="125000"/>
              <a:buFontTx/>
              <a:buChar char="•"/>
            </a:pPr>
            <a:r>
              <a:rPr lang="en-GB" sz="2400" b="1" dirty="0">
                <a:solidFill>
                  <a:srgbClr val="A50021"/>
                </a:solidFill>
                <a:latin typeface="Arial" panose="020B0604020202020204" pitchFamily="34" charset="0"/>
                <a:cs typeface="Arial" panose="020B0604020202020204" pitchFamily="34" charset="0"/>
              </a:rPr>
              <a:t>Mission Planning &amp; Scheduling WG (MP&amp;S)</a:t>
            </a:r>
          </a:p>
          <a:p>
            <a:pPr marL="757748" lvl="1" indent="-296326" eaLnBrk="0" hangingPunct="0">
              <a:buSzPct val="125000"/>
              <a:buFontTx/>
              <a:buChar char="•"/>
            </a:pPr>
            <a:r>
              <a:rPr lang="en-GB" sz="1400" b="1" dirty="0">
                <a:solidFill>
                  <a:srgbClr val="000000"/>
                </a:solidFill>
                <a:latin typeface="Arial" panose="020B0604020202020204" pitchFamily="34" charset="0"/>
                <a:cs typeface="Arial" panose="020B0604020202020204" pitchFamily="34" charset="0"/>
              </a:rPr>
              <a:t>Marc </a:t>
            </a:r>
            <a:r>
              <a:rPr lang="en-GB" sz="1400" b="1" dirty="0" err="1">
                <a:solidFill>
                  <a:srgbClr val="000000"/>
                </a:solidFill>
                <a:latin typeface="Arial" panose="020B0604020202020204" pitchFamily="34" charset="0"/>
                <a:cs typeface="Arial" panose="020B0604020202020204" pitchFamily="34" charset="0"/>
              </a:rPr>
              <a:t>Duhaze</a:t>
            </a:r>
            <a:r>
              <a:rPr lang="en-GB" sz="1400" b="1" dirty="0">
                <a:solidFill>
                  <a:srgbClr val="000000"/>
                </a:solidFill>
                <a:latin typeface="Arial" panose="020B0604020202020204" pitchFamily="34" charset="0"/>
                <a:cs typeface="Arial" panose="020B0604020202020204" pitchFamily="34" charset="0"/>
              </a:rPr>
              <a:t> (CNES) is the new deputy chair</a:t>
            </a:r>
          </a:p>
          <a:p>
            <a:pPr marL="757748" lvl="1" indent="-296326" eaLnBrk="0" hangingPunct="0">
              <a:buSzPct val="125000"/>
              <a:buFontTx/>
              <a:buChar char="•"/>
            </a:pPr>
            <a:r>
              <a:rPr lang="en-GB" sz="1400" b="1" dirty="0">
                <a:solidFill>
                  <a:srgbClr val="000000"/>
                </a:solidFill>
                <a:latin typeface="Arial" panose="020B0604020202020204" pitchFamily="34" charset="0"/>
                <a:cs typeface="Arial" panose="020B0604020202020204" pitchFamily="34" charset="0"/>
              </a:rPr>
              <a:t>WG forced AGAIN to meet in isolation from the rest of CCSDS</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Mission Planning and Scheduling (ESA, DLR)				Progressing nominally</a:t>
            </a:r>
          </a:p>
          <a:p>
            <a:pPr marL="757748" lvl="1" indent="-296326" eaLnBrk="0" hangingPunct="0">
              <a:buSzPct val="125000"/>
              <a:buFontTx/>
              <a:buChar char="•"/>
            </a:pPr>
            <a:endParaRPr lang="en-GB" sz="1467" b="1" dirty="0">
              <a:solidFill>
                <a:srgbClr val="000000"/>
              </a:solidFill>
              <a:latin typeface="Arial" panose="020B0604020202020204" pitchFamily="34" charset="0"/>
              <a:cs typeface="Arial" panose="020B0604020202020204" pitchFamily="34" charset="0"/>
            </a:endParaRPr>
          </a:p>
          <a:p>
            <a:pPr marL="148163" indent="-296326" eaLnBrk="0" hangingPunct="0">
              <a:buSzPct val="125000"/>
              <a:buFontTx/>
              <a:buChar char="•"/>
            </a:pPr>
            <a:r>
              <a:rPr lang="en-GB" sz="2400" b="1" dirty="0" err="1">
                <a:solidFill>
                  <a:srgbClr val="A50021"/>
                </a:solidFill>
                <a:latin typeface="Arial" panose="020B0604020202020204" pitchFamily="34" charset="0"/>
                <a:cs typeface="Arial" panose="020B0604020202020204" pitchFamily="34" charset="0"/>
              </a:rPr>
              <a:t>Telerobotics</a:t>
            </a:r>
            <a:r>
              <a:rPr lang="en-GB" sz="2400" b="1" dirty="0">
                <a:solidFill>
                  <a:srgbClr val="A50021"/>
                </a:solidFill>
                <a:latin typeface="Arial" panose="020B0604020202020204" pitchFamily="34" charset="0"/>
                <a:cs typeface="Arial" panose="020B0604020202020204" pitchFamily="34" charset="0"/>
              </a:rPr>
              <a:t> WG (TEL)</a:t>
            </a:r>
          </a:p>
          <a:p>
            <a:pPr marL="757748" lvl="1" indent="-296326" eaLnBrk="0" hangingPunct="0">
              <a:buSzPct val="125000"/>
              <a:buFontTx/>
              <a:buChar char="•"/>
            </a:pPr>
            <a:r>
              <a:rPr lang="en-GB" sz="1400" b="1" dirty="0">
                <a:solidFill>
                  <a:srgbClr val="000000"/>
                </a:solidFill>
                <a:latin typeface="Arial" panose="020B0604020202020204" pitchFamily="34" charset="0"/>
                <a:cs typeface="Arial" panose="020B0604020202020204" pitchFamily="34" charset="0"/>
              </a:rPr>
              <a:t>Will not meet, WG in dormant status</a:t>
            </a:r>
          </a:p>
          <a:p>
            <a:pPr marL="757748" lvl="1" indent="-296326" eaLnBrk="0" hangingPunct="0">
              <a:buSzPct val="125000"/>
              <a:buFontTx/>
              <a:buChar char="•"/>
            </a:pPr>
            <a:r>
              <a:rPr lang="en-GB" sz="1400" b="1" dirty="0">
                <a:solidFill>
                  <a:srgbClr val="618FFD">
                    <a:lumMod val="75000"/>
                  </a:srgbClr>
                </a:solidFill>
                <a:latin typeface="Arial" panose="020B0604020202020204" pitchFamily="34" charset="0"/>
                <a:cs typeface="Arial" panose="020B0604020202020204" pitchFamily="34" charset="0"/>
              </a:rPr>
              <a:t>BB: </a:t>
            </a:r>
            <a:r>
              <a:rPr lang="en-GB" sz="1400" b="1" dirty="0">
                <a:solidFill>
                  <a:srgbClr val="000000"/>
                </a:solidFill>
                <a:latin typeface="Arial" panose="020B0604020202020204" pitchFamily="34" charset="0"/>
                <a:cs typeface="Arial" panose="020B0604020202020204" pitchFamily="34" charset="0"/>
              </a:rPr>
              <a:t>Telerobotic Standard						On hold. Demoted to draft</a:t>
            </a:r>
          </a:p>
          <a:p>
            <a:pPr marL="461422" lvl="1" eaLnBrk="0" hangingPunct="0">
              <a:buSzPct val="125000"/>
            </a:pPr>
            <a:endParaRPr lang="en-GB" sz="1467"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5696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9" name="Rectangle 2"/>
          <p:cNvSpPr>
            <a:spLocks noGrp="1" noChangeArrowheads="1"/>
          </p:cNvSpPr>
          <p:nvPr>
            <p:ph type="title" idx="4294967295"/>
          </p:nvPr>
        </p:nvSpPr>
        <p:spPr bwMode="auto">
          <a:xfrm>
            <a:off x="1981200" y="200025"/>
            <a:ext cx="8229600" cy="457200"/>
          </a:xfrm>
          <a:prstGeom prst="rect">
            <a:avLst/>
          </a:prstGeom>
          <a:ln>
            <a:miter lim="800000"/>
            <a:headEnd/>
            <a:tailEnd/>
          </a:ln>
        </p:spPr>
        <p:txBody>
          <a:bodyPr/>
          <a:lstStyle/>
          <a:p>
            <a:pPr>
              <a:defRPr/>
            </a:pPr>
            <a:r>
              <a:rPr lang="en-US" sz="24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CSS Meeting Objectives</a:t>
            </a:r>
          </a:p>
        </p:txBody>
      </p:sp>
      <p:sp>
        <p:nvSpPr>
          <p:cNvPr id="5" name="TextBox 4"/>
          <p:cNvSpPr txBox="1">
            <a:spLocks noChangeArrowheads="1"/>
          </p:cNvSpPr>
          <p:nvPr/>
        </p:nvSpPr>
        <p:spPr bwMode="auto">
          <a:xfrm>
            <a:off x="1866900" y="850710"/>
            <a:ext cx="8458200" cy="5562600"/>
          </a:xfrm>
          <a:prstGeom prst="rect">
            <a:avLst/>
          </a:prstGeom>
          <a:noFill/>
          <a:ln w="9525">
            <a:noFill/>
            <a:miter lim="800000"/>
            <a:headEnd/>
            <a:tailEnd/>
          </a:ln>
        </p:spPr>
        <p:txBody>
          <a:bodyPr vert="horz" wrap="square" lIns="81204" tIns="39889" rIns="81204" bIns="39889" numCol="1" anchor="t" anchorCtr="0" compatLnSpc="1">
            <a:prstTxWarp prst="textNoShape">
              <a:avLst/>
            </a:prstTxWarp>
            <a:normAutofit fontScale="92500" lnSpcReduction="20000"/>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5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5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Cross Support Transfer Services WG</a:t>
            </a:r>
            <a:endParaRPr kumimoji="0" lang="en-US" sz="2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Tracking Data Service (BB)			Close out Prototype Interactions; set publication 						schedule</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Concept (GB) 			 	Close out AD review comments; submit for publication</a:t>
            </a:r>
            <a:endParaRPr kumimoji="0" lang="en-US" sz="1300" b="1" i="1" u="none" strike="noStrike" kern="1200" cap="none" spc="0" normalizeH="0" baseline="0" noProof="0" dirty="0">
              <a:ln>
                <a:noFill/>
              </a:ln>
              <a:solidFill>
                <a:srgbClr val="00CC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Guidelines  (MB)				Dispose of RIDs from agency reviews</a:t>
            </a:r>
            <a:endParaRPr kumimoji="0" lang="en-US" sz="1300" b="1"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Forward Frame 				 Dispose of RIDs from agency reviews</a:t>
            </a:r>
            <a:endParaRPr kumimoji="0" lang="en-US" sz="1300" b="1" i="1" u="none" strike="noStrike" kern="1200" cap="none" spc="0" normalizeH="0" baseline="0" noProof="0" dirty="0">
              <a:ln>
                <a:noFill/>
              </a:ln>
              <a:solidFill>
                <a:srgbClr val="00CC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Functional Resource Model			Review updates; consider SANA updates</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Service Control				BB project initiation discussion   </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marL="346075" marR="0" lvl="1"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endParaRPr kumimoji="0" lang="en-US" sz="18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Cross Support Service Management WG</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Planning Information Format (BB)			Review, set schedule for Red-1 Agency Review </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Terrestrial Generic File Transfer (BB)			Review, set schedule for Red-1 Agency Review</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Service Management Utilization Request Format (BB)	Review, set schedule for Red-1 Agency Review</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Service Package (BB)				Review preliminary draft;  plan forward </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CSS (Area Level)</a:t>
            </a: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CSTS &amp; CSSM				Discuss, coordinate (event sequence, SC-CSTS, 						Functional Resource Model)</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6075" marR="0" lvl="1" indent="0" algn="l" defTabSz="914400" rtl="0" eaLnBrk="1" fontAlgn="base" latinLnBrk="0" hangingPunct="1">
              <a:lnSpc>
                <a:spcPct val="100000"/>
              </a:lnSpc>
              <a:spcBef>
                <a:spcPct val="0"/>
              </a:spcBef>
              <a:spcAft>
                <a:spcPct val="0"/>
              </a:spcAft>
              <a:buClrTx/>
              <a:buSzTx/>
              <a:buFontTx/>
              <a:buNone/>
              <a:tabLst/>
              <a:defRPr/>
            </a:pPr>
            <a:endParaRPr kumimoji="0" lang="en-US" sz="15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6075" marR="0" lvl="1" indent="0" algn="l" defTabSz="914400" rtl="0" eaLnBrk="1" fontAlgn="base" latinLnBrk="0" hangingPunct="1">
              <a:lnSpc>
                <a:spcPct val="100000"/>
              </a:lnSpc>
              <a:spcBef>
                <a:spcPct val="0"/>
              </a:spcBef>
              <a:spcAft>
                <a:spcPct val="0"/>
              </a:spcAft>
              <a:buClrTx/>
              <a:buSzTx/>
              <a:buFontTx/>
              <a:buNone/>
              <a:tabLst/>
              <a:defRPr/>
            </a:pPr>
            <a:endParaRPr kumimoji="0" lang="en-US" sz="15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6075" marR="0" lvl="1" indent="0" algn="ctr" defTabSz="914400" rtl="0" eaLnBrk="1" fontAlgn="base" latinLnBrk="0" hangingPunct="1">
              <a:lnSpc>
                <a:spcPct val="100000"/>
              </a:lnSpc>
              <a:spcBef>
                <a:spcPct val="0"/>
              </a:spcBef>
              <a:spcAft>
                <a:spcPct val="0"/>
              </a:spcAft>
              <a:buClrTx/>
              <a:buSzTx/>
              <a:buFontTx/>
              <a:buNone/>
              <a:tabLst/>
              <a:defRPr/>
            </a:pPr>
            <a:r>
              <a:rPr kumimoji="0" lang="en-US" sz="1500" b="1"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endParaRPr kumimoji="0" lang="en-US" sz="15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88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3" name="Rectangle 2"/>
          <p:cNvSpPr>
            <a:spLocks noGrp="1" noChangeArrowheads="1"/>
          </p:cNvSpPr>
          <p:nvPr>
            <p:ph type="title" idx="4294967295"/>
          </p:nvPr>
        </p:nvSpPr>
        <p:spPr bwMode="auto">
          <a:xfrm>
            <a:off x="3497580" y="285750"/>
            <a:ext cx="5257800" cy="365125"/>
          </a:xfrm>
          <a:prstGeom prst="rect">
            <a:avLst/>
          </a:prstGeom>
          <a:ln>
            <a:miter lim="800000"/>
            <a:headEnd/>
            <a:tailEnd/>
          </a:ln>
        </p:spPr>
        <p:txBody>
          <a:bodyPr>
            <a:normAutofit fontScale="90000"/>
          </a:bodyPr>
          <a:lstStyle/>
          <a:p>
            <a:r>
              <a:rPr lang="en-US" sz="24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SOIS Area Meeting Objectives 1/2</a:t>
            </a:r>
          </a:p>
        </p:txBody>
      </p:sp>
      <p:sp>
        <p:nvSpPr>
          <p:cNvPr id="2" name="Rectangle 1"/>
          <p:cNvSpPr/>
          <p:nvPr/>
        </p:nvSpPr>
        <p:spPr>
          <a:xfrm>
            <a:off x="1905000" y="990601"/>
            <a:ext cx="8442960" cy="5632311"/>
          </a:xfrm>
          <a:prstGeom prst="rect">
            <a:avLst/>
          </a:prstGeom>
        </p:spPr>
        <p:txBody>
          <a:bodyPr wrap="square">
            <a:spAutoFit/>
          </a:bodyPr>
          <a:lstStyle/>
          <a:p>
            <a:pPr defTabSz="685800">
              <a:spcBef>
                <a:spcPts val="0"/>
              </a:spcBef>
              <a:spcAft>
                <a:spcPts val="0"/>
              </a:spcAft>
              <a:tabLst>
                <a:tab pos="514350" algn="l"/>
              </a:tabLst>
            </a:pPr>
            <a:r>
              <a:rPr lang="en-GB" b="1" dirty="0">
                <a:solidFill>
                  <a:srgbClr val="C00000"/>
                </a:solidFill>
                <a:latin typeface="Arial" panose="020B0604020202020204" pitchFamily="34" charset="0"/>
                <a:ea typeface="Times New Roman" panose="02020603050405020304" pitchFamily="18" charset="0"/>
                <a:cs typeface="Arial" panose="020B0604020202020204" pitchFamily="34" charset="0"/>
              </a:rPr>
              <a:t>SOIS-APP WG and SOIS-SUBNET WG joint meetings</a:t>
            </a:r>
          </a:p>
          <a:p>
            <a:pPr marL="600075" lvl="1" indent="-257175" defTabSz="685800">
              <a:spcBef>
                <a:spcPts val="0"/>
              </a:spcBef>
              <a:spcAft>
                <a:spcPts val="0"/>
              </a:spcAft>
              <a:buFont typeface="Arial" panose="020B0604020202020204" pitchFamily="34" charset="0"/>
              <a:buChar char="•"/>
              <a:tabLst>
                <a:tab pos="857250" algn="l"/>
              </a:tabLst>
            </a:pP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Review updates to Specification for Dictionary of Terms for EDS (876.1) and prepare book for release</a:t>
            </a:r>
          </a:p>
          <a:p>
            <a:pPr marL="600075" lvl="1"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Review and complete final edits to EDS &amp; DoT overview green book</a:t>
            </a:r>
          </a:p>
          <a:p>
            <a:pPr marL="942975" lvl="2"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Discuss use cases and development tool flows</a:t>
            </a:r>
          </a:p>
          <a:p>
            <a:pPr marL="600075" lvl="1" indent="-257175" defTabSz="685800">
              <a:spcBef>
                <a:spcPts val="0"/>
              </a:spcBef>
              <a:spcAft>
                <a:spcPts val="0"/>
              </a:spcAft>
              <a:buFont typeface="Arial" panose="020B0604020202020204" pitchFamily="34" charset="0"/>
              <a:buChar char="•"/>
              <a:tabLst>
                <a:tab pos="857250" algn="l"/>
              </a:tabLst>
            </a:pP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Review and discuss 5 year updates to Subnetwork service books</a:t>
            </a:r>
          </a:p>
          <a:p>
            <a:pPr marL="600075" lvl="1"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Mission infusion updates for SEDS and tooling.  </a:t>
            </a:r>
            <a:r>
              <a:rPr lang="en-GB" sz="1800" b="1" dirty="0" err="1">
                <a:solidFill>
                  <a:srgbClr val="000000"/>
                </a:solidFill>
                <a:latin typeface="Arial" panose="020B0604020202020204" pitchFamily="34" charset="0"/>
                <a:ea typeface="Times New Roman" panose="02020603050405020304" pitchFamily="18" charset="0"/>
                <a:cs typeface="Arial" panose="020B0604020202020204" pitchFamily="34" charset="0"/>
              </a:rPr>
              <a:t>cFS</a:t>
            </a: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 CAST, ESA</a:t>
            </a:r>
          </a:p>
          <a:p>
            <a:pPr marL="600075" lvl="1" indent="-257175" defTabSz="685800">
              <a:spcBef>
                <a:spcPts val="0"/>
              </a:spcBef>
              <a:spcAft>
                <a:spcPts val="0"/>
              </a:spcAft>
              <a:buFont typeface="Arial" panose="020B0604020202020204" pitchFamily="34" charset="0"/>
              <a:buChar char="•"/>
              <a:tabLst>
                <a:tab pos="857250" algn="l"/>
              </a:tabLst>
            </a:pP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Create example SEDS and DOT terms for command and telemetry of existing standard interfaces. (Not APIs) Potential standards include: ECSSS-E-70-41C PUS service interfaces (limited set of common), CFDP,  DTN BP, AMS, Unified Space Data Link Protocol </a:t>
            </a:r>
          </a:p>
          <a:p>
            <a:pPr marL="1057275" lvl="2" indent="-257175" defTabSz="685800">
              <a:spcBef>
                <a:spcPts val="0"/>
              </a:spcBef>
              <a:spcAft>
                <a:spcPts val="0"/>
              </a:spcAft>
              <a:buFont typeface="Arial" panose="020B0604020202020204" pitchFamily="34" charset="0"/>
              <a:buChar char="•"/>
              <a:tabLst>
                <a:tab pos="857250" algn="l"/>
              </a:tabLst>
            </a:pP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Promotes adoption and  infusion</a:t>
            </a:r>
          </a:p>
          <a:p>
            <a:pPr marL="1057275" lvl="2" indent="-257175" defTabSz="685800">
              <a:spcBef>
                <a:spcPts val="0"/>
              </a:spcBef>
              <a:spcAft>
                <a:spcPts val="0"/>
              </a:spcAft>
              <a:buFont typeface="Arial" panose="020B0604020202020204" pitchFamily="34" charset="0"/>
              <a:buChar char="•"/>
              <a:tabLst>
                <a:tab pos="857250" algn="l"/>
              </a:tabLst>
            </a:pP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Discuss method to publish (SANA?)</a:t>
            </a:r>
          </a:p>
          <a:p>
            <a:pPr marL="600075" lvl="1"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Lunar Orbital Platform-Gateway (LOP-G) use cases</a:t>
            </a:r>
          </a:p>
          <a:p>
            <a:pPr marL="1057275" lvl="2"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Discuss SOIS File store, discovery, and packet store service books, include Subnetwork interfaces with focus on EDS definition</a:t>
            </a:r>
          </a:p>
          <a:p>
            <a:pPr marL="600075" lvl="1"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ea typeface="Times New Roman" panose="02020603050405020304" pitchFamily="18" charset="0"/>
                <a:cs typeface="Arial" panose="020B0604020202020204" pitchFamily="34" charset="0"/>
              </a:rPr>
              <a:t>Discuss current prototyping activities (ESA &amp; NASA)</a:t>
            </a:r>
          </a:p>
          <a:p>
            <a:pPr marL="600075" lvl="1" indent="-257175" defTabSz="685800">
              <a:spcBef>
                <a:spcPts val="0"/>
              </a:spcBef>
              <a:spcAft>
                <a:spcPts val="0"/>
              </a:spcAft>
              <a:buFont typeface="Arial" panose="020B0604020202020204" pitchFamily="34" charset="0"/>
              <a:buChar char="•"/>
              <a:tabLst>
                <a:tab pos="857250" algn="l"/>
              </a:tabLst>
            </a:pPr>
            <a:r>
              <a:rPr lang="en-GB" sz="1800" b="1" dirty="0">
                <a:solidFill>
                  <a:srgbClr val="000000"/>
                </a:solidFill>
                <a:latin typeface="Arial" panose="020B0604020202020204" pitchFamily="34" charset="0"/>
                <a:cs typeface="Arial" panose="020B0604020202020204" pitchFamily="34" charset="0"/>
              </a:rPr>
              <a:t>Liaison with other CCSDS and external groups, MOIMS, DTN, CFDP, SEA, Time </a:t>
            </a:r>
            <a:r>
              <a:rPr lang="en-GB" sz="1800" b="1" dirty="0" err="1">
                <a:solidFill>
                  <a:srgbClr val="000000"/>
                </a:solidFill>
                <a:latin typeface="Arial" panose="020B0604020202020204" pitchFamily="34" charset="0"/>
                <a:cs typeface="Arial" panose="020B0604020202020204" pitchFamily="34" charset="0"/>
              </a:rPr>
              <a:t>BoF</a:t>
            </a:r>
            <a:r>
              <a:rPr lang="en-GB" sz="1800" b="1" dirty="0">
                <a:solidFill>
                  <a:srgbClr val="000000"/>
                </a:solidFill>
                <a:latin typeface="Arial" panose="020B0604020202020204" pitchFamily="34" charset="0"/>
                <a:cs typeface="Arial" panose="020B0604020202020204" pitchFamily="34" charset="0"/>
              </a:rPr>
              <a:t> to align concepts </a:t>
            </a:r>
          </a:p>
        </p:txBody>
      </p:sp>
    </p:spTree>
    <p:extLst>
      <p:ext uri="{BB962C8B-B14F-4D97-AF65-F5344CB8AC3E}">
        <p14:creationId xmlns:p14="http://schemas.microsoft.com/office/powerpoint/2010/main" val="34596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3" name="Rectangle 2"/>
          <p:cNvSpPr>
            <a:spLocks noGrp="1" noChangeArrowheads="1"/>
          </p:cNvSpPr>
          <p:nvPr>
            <p:ph type="title" idx="4294967295"/>
          </p:nvPr>
        </p:nvSpPr>
        <p:spPr bwMode="auto">
          <a:xfrm>
            <a:off x="3467100" y="285750"/>
            <a:ext cx="5257800" cy="365125"/>
          </a:xfrm>
          <a:prstGeom prst="rect">
            <a:avLst/>
          </a:prstGeom>
          <a:ln>
            <a:miter lim="800000"/>
            <a:headEnd/>
            <a:tailEnd/>
          </a:ln>
        </p:spPr>
        <p:txBody>
          <a:bodyPr>
            <a:normAutofit fontScale="90000"/>
          </a:bodyPr>
          <a:lstStyle/>
          <a:p>
            <a:r>
              <a:rPr lang="en-US" sz="2400"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SOIS Area Meeting Objectives 2/2</a:t>
            </a:r>
          </a:p>
        </p:txBody>
      </p:sp>
      <p:sp>
        <p:nvSpPr>
          <p:cNvPr id="2" name="Rectangle 1"/>
          <p:cNvSpPr/>
          <p:nvPr/>
        </p:nvSpPr>
        <p:spPr>
          <a:xfrm>
            <a:off x="1981200" y="995601"/>
            <a:ext cx="8229600" cy="5786199"/>
          </a:xfrm>
          <a:prstGeom prst="rect">
            <a:avLst/>
          </a:prstGeom>
        </p:spPr>
        <p:txBody>
          <a:bodyPr wrap="square">
            <a:spAutoFit/>
          </a:bodyPr>
          <a:lstStyle/>
          <a:p>
            <a:pPr defTabSz="685800">
              <a:spcBef>
                <a:spcPts val="0"/>
              </a:spcBef>
              <a:spcAft>
                <a:spcPts val="0"/>
              </a:spcAft>
              <a:tabLst>
                <a:tab pos="514350" algn="l"/>
              </a:tabLst>
            </a:pPr>
            <a:r>
              <a:rPr lang="en-GB"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SOIS-WIR WG</a:t>
            </a:r>
          </a:p>
          <a:p>
            <a:pPr marL="600075" lvl="1"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High Data-rate External Wireless Network Communications Orange Book </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Goal is to provide standard recommendation to support wireless voice/video/data in LOP-G  proximity network</a:t>
            </a:r>
          </a:p>
          <a:p>
            <a:pPr marL="14001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IEEE 802.11 / Wi-Fi and 3GPP LTE/4g/5g</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Will draw heavily from LTE experience in public safety wireless networks</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Joint SCAN/Advanced Exploration Systems (AES)-funded testbed at University of Colorado Boulder being stood up to support validation testing</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Inputs provided to International Deep Space Interoperability Standards / International Communication System Interoperability Standards (ICSIS) </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Finalizing initial draft of OB currently</a:t>
            </a:r>
          </a:p>
          <a:p>
            <a:pPr marL="14001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includes technology recommendations and informative discussion of</a:t>
            </a:r>
          </a:p>
          <a:p>
            <a:pPr marL="14001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interoperability test cases with detailed configuration data to follow</a:t>
            </a:r>
          </a:p>
          <a:p>
            <a:pPr marL="942975" lvl="2"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Target OB completion by Fall 2020 face-to-face meeting</a:t>
            </a:r>
          </a:p>
          <a:p>
            <a:pPr marL="12858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currently NASA-only official participation</a:t>
            </a:r>
          </a:p>
          <a:p>
            <a:pPr marL="12858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soliciting partner agency for book development and interoperability testing</a:t>
            </a:r>
          </a:p>
          <a:p>
            <a:pPr marL="1285875" lvl="3"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OB being written in BB style </a:t>
            </a:r>
          </a:p>
          <a:p>
            <a:pPr marL="1628775" lvl="4" indent="-257175" defTabSz="685800">
              <a:spcBef>
                <a:spcPts val="0"/>
              </a:spcBef>
              <a:spcAft>
                <a:spcPts val="0"/>
              </a:spcAft>
              <a:buFont typeface="Arial" panose="020B0604020202020204" pitchFamily="34" charset="0"/>
              <a:buChar char="•"/>
              <a:tabLst>
                <a:tab pos="857250" algn="l"/>
              </a:tabLst>
            </a:pPr>
            <a:r>
              <a:rPr lang="en-US"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Along with turnkey testing capability, will enable rapid pivot to BB (normative) / GB (informative) should a second test partner be identified</a:t>
            </a:r>
          </a:p>
        </p:txBody>
      </p:sp>
    </p:spTree>
    <p:extLst>
      <p:ext uri="{BB962C8B-B14F-4D97-AF65-F5344CB8AC3E}">
        <p14:creationId xmlns:p14="http://schemas.microsoft.com/office/powerpoint/2010/main" val="3215008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idx="4294967295"/>
          </p:nvPr>
        </p:nvSpPr>
        <p:spPr bwMode="auto">
          <a:xfrm>
            <a:off x="3048000" y="285750"/>
            <a:ext cx="6172200" cy="365125"/>
          </a:xfrm>
          <a:prstGeom prst="rect">
            <a:avLst/>
          </a:prstGeom>
          <a:ln>
            <a:miter lim="800000"/>
            <a:headEnd/>
            <a:tailEnd/>
          </a:ln>
        </p:spPr>
        <p:txBody>
          <a:bodyPr vert="horz" wrap="square" lIns="68580" tIns="34290" rIns="68580" bIns="34290" numCol="1" anchor="t" anchorCtr="0" compatLnSpc="1">
            <a:prstTxWarp prst="textNoShape">
              <a:avLst/>
            </a:prstTxWarp>
            <a:normAutofit fontScale="90000"/>
          </a:bodyPr>
          <a:lstStyle/>
          <a:p>
            <a:pPr>
              <a:defRPr/>
            </a:pPr>
            <a:r>
              <a:rPr lang="en-US"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SLS Meeting Objectives: 1/2</a:t>
            </a:r>
          </a:p>
        </p:txBody>
      </p:sp>
      <p:sp>
        <p:nvSpPr>
          <p:cNvPr id="6" name="Rectangle 3"/>
          <p:cNvSpPr txBox="1">
            <a:spLocks noChangeArrowheads="1"/>
          </p:cNvSpPr>
          <p:nvPr/>
        </p:nvSpPr>
        <p:spPr bwMode="auto">
          <a:xfrm>
            <a:off x="361949" y="914400"/>
            <a:ext cx="11591925" cy="5791200"/>
          </a:xfrm>
          <a:prstGeom prst="rect">
            <a:avLst/>
          </a:prstGeom>
          <a:noFill/>
          <a:ln w="9525">
            <a:noFill/>
            <a:miter lim="800000"/>
            <a:headEnd/>
            <a:tailEnd/>
          </a:ln>
        </p:spPr>
        <p:txBody>
          <a:bodyPr vert="horz" wrap="square" lIns="60903" tIns="29917" rIns="60903" bIns="29917" numCol="1" anchor="t" anchorCtr="0" compatLnSpc="1">
            <a:prstTxWarp prst="textNoShape">
              <a:avLst/>
            </a:prstTxWarp>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RF &amp; Modulation WG</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401.0-B RF &amp; Modulation</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lvl="2">
              <a:lnSpc>
                <a:spcPct val="100000"/>
              </a:lnSpc>
              <a:spcBef>
                <a:spcPct val="0"/>
              </a:spcBef>
              <a:spcAft>
                <a:spcPct val="0"/>
              </a:spcAf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MSPA  implementation via multicarrier transmission	Finalization of draft new rec’s</a:t>
            </a:r>
            <a:br>
              <a:rPr lang="en-GB" sz="1300" dirty="0">
                <a:solidFill>
                  <a:srgbClr val="000000"/>
                </a:solidFill>
                <a:latin typeface="Arial" panose="020B0604020202020204" pitchFamily="34" charset="0"/>
                <a:cs typeface="Arial" panose="020B0604020202020204" pitchFamily="34" charset="0"/>
              </a:rPr>
            </a:br>
            <a:r>
              <a:rPr lang="en-GB" sz="1300" dirty="0">
                <a:solidFill>
                  <a:srgbClr val="000000"/>
                </a:solidFill>
                <a:latin typeface="Arial" panose="020B0604020202020204" pitchFamily="34" charset="0"/>
                <a:cs typeface="Arial" panose="020B0604020202020204" pitchFamily="34" charset="0"/>
              </a:rPr>
              <a:t>or flexible transponder turn-around ratios</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914400" marR="0" lvl="2" indent="-231775"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Station frequency stability			Finalization of updated recommendation</a:t>
            </a:r>
          </a:p>
          <a:p>
            <a:pPr marL="914400" marR="0" lvl="2" indent="-231775"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22/26 GHz turn-around ratios			Finalization of draft new recommendation</a:t>
            </a:r>
          </a:p>
          <a:p>
            <a:pPr marL="914400" marR="0" lvl="2" indent="-231775"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Telemetry ranging				Prototypes yellow book approval</a:t>
            </a:r>
          </a:p>
          <a:p>
            <a:pPr marL="914400" marR="0" lvl="2" indent="-231775"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Wide-band DDOR				In-depth discussion of draft updated recommendation </a:t>
            </a:r>
            <a:r>
              <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(with SEA-DDOR)</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VCM, High Data Rate randomizers:</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Discussion </a:t>
            </a:r>
            <a:r>
              <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(with C&amp;S)</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211.1-B, 414.0-G and 414.1-B</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Proximity-1 and Pseudo-Noise (PN) Ranging Books reconfirmation review</a:t>
            </a:r>
            <a:endParaRPr kumimoji="0" lang="en-US" sz="18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ACHIEVEMENTS</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401.0-B-29 “Radio Frequency and Modulation Systems--Part 1” </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Blue Book:</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100" b="1" i="0" u="none" strike="noStrike" kern="1200" cap="none" spc="0" normalizeH="0" baseline="0" noProof="0" dirty="0">
                <a:ln>
                  <a:noFill/>
                </a:ln>
                <a:solidFill>
                  <a:srgbClr val="FF66CC"/>
                </a:solidFill>
                <a:effectLst/>
                <a:uLnTx/>
                <a:uFillTx/>
                <a:latin typeface="Arial" panose="020B0604020202020204" pitchFamily="34" charset="0"/>
                <a:cs typeface="Arial" panose="020B0604020202020204" pitchFamily="34" charset="0"/>
              </a:rPr>
              <a:t> </a:t>
            </a:r>
            <a:endPar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0" algn="l"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Space Link Code/Sync WG</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VCM Blue Book 431.1-B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(new colour) 			</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Discuss RIDs from Agency review </a:t>
            </a:r>
            <a:r>
              <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(with RFM)</a:t>
            </a:r>
            <a:endPar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Proximity-1 C&amp;S Sublayer 211.2-B			Discuss RIDs from Agency review </a:t>
            </a:r>
            <a:r>
              <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(with SLP)</a:t>
            </a:r>
            <a:endPar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AOS Uplink with TM Codes				Pending NASA reply to former action items </a:t>
            </a:r>
            <a:endPar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TC Coding Green Book 230.1-G			Discussion on updates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DVB-S2X  &amp; SCCC-X Orange Books 			Discussion on updates </a:t>
            </a:r>
            <a:r>
              <a:rPr kumimoji="0" lang="en-US" sz="13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(with RFM)</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ACHIEVEMENTS</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130.11-G “</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TM Channel Coding for SCCC</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Green Book:</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100" b="1" i="0" u="none" strike="noStrike" kern="1200" cap="none" spc="0" normalizeH="0" baseline="0" noProof="0" dirty="0">
                <a:ln>
                  <a:noFill/>
                </a:ln>
                <a:solidFill>
                  <a:srgbClr val="FF66CC"/>
                </a:solidFill>
                <a:effectLst/>
                <a:uLnTx/>
                <a:uFillTx/>
                <a:latin typeface="Arial" panose="020B0604020202020204" pitchFamily="34" charset="0"/>
                <a:cs typeface="Arial" panose="020B0604020202020204" pitchFamily="34" charset="0"/>
              </a:rPr>
              <a:t> </a:t>
            </a:r>
          </a:p>
          <a:p>
            <a:pPr marL="259556" marR="0" lvl="1" indent="0" algn="l" defTabSz="914400" rtl="0" eaLnBrk="0" fontAlgn="base" latinLnBrk="0" hangingPunct="0">
              <a:lnSpc>
                <a:spcPct val="100000"/>
              </a:lnSpc>
              <a:spcBef>
                <a:spcPct val="0"/>
              </a:spcBef>
              <a:spcAft>
                <a:spcPct val="0"/>
              </a:spcAft>
              <a:buClrTx/>
              <a:buSzPct val="125000"/>
              <a:buFontTx/>
              <a:buNone/>
              <a:tabLst/>
              <a:defRPr/>
            </a:pPr>
            <a:endPar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Space Link Protocols WG</a:t>
            </a:r>
            <a:endParaRPr kumimoji="0" lang="en-US" sz="1300" b="1" i="0" u="none" strike="noStrike" kern="1200" cap="none" spc="0" normalizeH="0" baseline="0" noProof="0" dirty="0">
              <a:ln>
                <a:noFill/>
              </a:ln>
              <a:solidFill>
                <a:srgbClr val="CC00FF"/>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SPP Revision 133.0-B				Finalize DRAFT Pink Sheets towards starting Agency Review  </a:t>
            </a:r>
            <a:b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Check needs for a SPP GB (CCSDS 130.3-G)</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Encapsulation Service Revision 133.1-B		Finalize DRAFT Pink Sheets towards starting Agency Review</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Proximity-1 SDL Protocol 211.0-B 			Start updates due to USLP impact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SLS Glossary Magenta Book			Start Project Discussion for general SLS Glossary of Terms </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USLP	Green Book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CCSDS 700.1-G </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Finalize USLP Green book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Overview of Space Comm. Protocols 130.0-G	 	Review proposed revisions to OSCP Green Book </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ACHIEVEMENTS</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732.0-B-1 Unified Space Data Link Protocol Blue Book:</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Technical Corrigendum 1 to CCSDS 232.1-B-2 COP-1</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endPar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3059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4626" name="Rectangle 2"/>
          <p:cNvSpPr>
            <a:spLocks noGrp="1" noChangeArrowheads="1"/>
          </p:cNvSpPr>
          <p:nvPr>
            <p:ph type="title" idx="4294967295"/>
          </p:nvPr>
        </p:nvSpPr>
        <p:spPr bwMode="auto">
          <a:xfrm>
            <a:off x="3086100" y="266700"/>
            <a:ext cx="6172200" cy="365125"/>
          </a:xfrm>
          <a:prstGeom prst="rect">
            <a:avLst/>
          </a:prstGeom>
          <a:ln>
            <a:miter lim="800000"/>
            <a:headEnd/>
            <a:tailEnd/>
          </a:ln>
        </p:spPr>
        <p:txBody>
          <a:bodyPr vert="horz" wrap="square" lIns="68580" tIns="34290" rIns="68580" bIns="34290" numCol="1" anchor="t" anchorCtr="0" compatLnSpc="1">
            <a:prstTxWarp prst="textNoShape">
              <a:avLst/>
            </a:prstTxWarp>
            <a:normAutofit fontScale="90000"/>
          </a:bodyPr>
          <a:lstStyle/>
          <a:p>
            <a:pPr>
              <a:defRPr/>
            </a:pPr>
            <a:r>
              <a:rPr lang="en-US" dirty="0">
                <a:solidFill>
                  <a:srgbClr val="0000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SLS Meeting Objectives: 2/2</a:t>
            </a:r>
          </a:p>
        </p:txBody>
      </p:sp>
      <p:sp>
        <p:nvSpPr>
          <p:cNvPr id="6" name="Rectangle 3"/>
          <p:cNvSpPr txBox="1">
            <a:spLocks noChangeArrowheads="1"/>
          </p:cNvSpPr>
          <p:nvPr/>
        </p:nvSpPr>
        <p:spPr bwMode="auto">
          <a:xfrm>
            <a:off x="381000" y="1066800"/>
            <a:ext cx="11544300" cy="5334000"/>
          </a:xfrm>
          <a:prstGeom prst="rect">
            <a:avLst/>
          </a:prstGeom>
          <a:noFill/>
          <a:ln w="9525">
            <a:noFill/>
            <a:miter lim="800000"/>
            <a:headEnd/>
            <a:tailEnd/>
          </a:ln>
        </p:spPr>
        <p:txBody>
          <a:bodyPr vert="horz" wrap="square" lIns="60903" tIns="29917" rIns="60903" bIns="29917" numCol="1" anchor="t" anchorCtr="0" compatLnSpc="1">
            <a:prstTxWarp prst="textNoShape">
              <a:avLst/>
            </a:prstTxWarp>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Space Data Link Security (SDLS) WG</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Extended</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Protocol Blue Book 355.1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Finalize document &amp; interoperability testing report to publish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Extended</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Protocol Green Book 350.11 				Review contributions and produce second draft </a:t>
            </a: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endParaRPr kumimoji="0" lang="en-US" sz="1300" b="1" i="0" u="none" strike="noStrike" kern="1200" cap="none" spc="0" normalizeH="0" baseline="0" noProof="0" dirty="0">
              <a:ln>
                <a:noFill/>
              </a:ln>
              <a:solidFill>
                <a:srgbClr val="FF66CC"/>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endParaRPr kumimoji="0" lang="en-US" sz="1300" b="1" i="0" u="none" strike="noStrike" kern="1200" cap="none" spc="0" normalizeH="0" baseline="0" noProof="0" dirty="0">
              <a:ln>
                <a:noFill/>
              </a:ln>
              <a:solidFill>
                <a:srgbClr val="FF66CC"/>
              </a:solidFill>
              <a:effectLst/>
              <a:uLnTx/>
              <a:uFillTx/>
              <a:latin typeface="Arial" panose="020B0604020202020204" pitchFamily="34" charset="0"/>
              <a:cs typeface="Arial" panose="020B0604020202020204" pitchFamily="34" charset="0"/>
            </a:endParaRPr>
          </a:p>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Multispectral &amp; Hyperspectral Data Compression (MHDC) WG</a:t>
            </a:r>
            <a:r>
              <a:rPr kumimoji="0" lang="en-US" sz="1300" b="1" i="0" u="none" strike="noStrike" kern="1200" cap="none" spc="0" normalizeH="0" baseline="0" noProof="0" dirty="0">
                <a:ln>
                  <a:noFill/>
                </a:ln>
                <a:solidFill>
                  <a:srgbClr val="CC00FF"/>
                </a:solidFill>
                <a:effectLst/>
                <a:uLnTx/>
                <a:uFillTx/>
                <a:latin typeface="Arial" panose="020B0604020202020204" pitchFamily="34" charset="0"/>
                <a:cs typeface="Arial" panose="020B0604020202020204" pitchFamily="34" charset="0"/>
              </a:rPr>
              <a:t>	</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CCSDS-124.0-B Compression of “housekeeping-like” telemetry data 	Review White Book</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it-IT"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CCSDS-121.0-B </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“Lossless Data Compression” 			Determine suitable revisions to resolve ambiguities</a:t>
            </a:r>
            <a:b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Wingdings" panose="05000000000000000000" pitchFamily="2" charset="2"/>
              </a:rPr>
              <a:t></a:t>
            </a:r>
            <a:r>
              <a:rPr kumimoji="0" lang="en-US" sz="13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sym typeface="Wingdings" panose="05000000000000000000" pitchFamily="2" charset="2"/>
              </a:rPr>
              <a:t>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Corrigendum</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CCSDS-120.0-G “Lossless Data Compression”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Review proposed revisions for Green Book update</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CCSDS-120.2-G: Update to cover additional features added in 123.0-B	Review new contributions, identify sections needing more 							revision &amp; writers </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ACHIEVEMENTS</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123.0-B-2 “Lossless &amp; Near-Lossless Multispectral &amp; Hyperspectral Image Compression” Blue Book</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120.3-G-1 “Spectral Pre-Processing Transform for Multispectral &amp; Hyperspectral Image Compression”  Green Book (supporting CCSDS 122.1-B-1):</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sz="1100" b="1" i="0" u="none" strike="noStrike" kern="1200" cap="none" spc="0" normalizeH="0" baseline="0" noProof="0" dirty="0">
                <a:ln>
                  <a:noFill/>
                </a:ln>
                <a:solidFill>
                  <a:srgbClr val="FF66CC"/>
                </a:solidFill>
                <a:effectLst/>
                <a:uLnTx/>
                <a:uFillTx/>
                <a:latin typeface="Arial" panose="020B0604020202020204" pitchFamily="34" charset="0"/>
                <a:cs typeface="Arial" panose="020B0604020202020204" pitchFamily="34" charset="0"/>
              </a:rPr>
              <a:t> </a:t>
            </a: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endPar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endPar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endParaRPr>
          </a:p>
          <a:p>
            <a:pPr marL="230188" marR="0" lvl="0" indent="-230188"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A50021"/>
                </a:solidFill>
                <a:effectLst/>
                <a:uLnTx/>
                <a:uFillTx/>
                <a:latin typeface="Arial" panose="020B0604020202020204" pitchFamily="34" charset="0"/>
                <a:cs typeface="Arial" panose="020B0604020202020204" pitchFamily="34" charset="0"/>
              </a:rPr>
              <a:t>Optical Communications WG 	</a:t>
            </a:r>
            <a:endParaRPr kumimoji="0" lang="en-US" sz="13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Optical Communications “Physical Layer” and “Coding &amp; Synchronization” Blue Books.	</a:t>
            </a:r>
          </a:p>
          <a:p>
            <a:pPr marL="769144" marR="0" lvl="2" indent="-257175" algn="l" defTabSz="914400" rtl="0" eaLnBrk="0" fontAlgn="base" latinLnBrk="0" hangingPunct="0">
              <a:lnSpc>
                <a:spcPct val="100000"/>
              </a:lnSpc>
              <a:spcBef>
                <a:spcPct val="0"/>
              </a:spcBef>
              <a:spcAft>
                <a:spcPct val="0"/>
              </a:spcAft>
              <a:buClrTx/>
              <a:buSzPct val="95000"/>
              <a:buFont typeface="+mj-lt"/>
              <a:buAutoNum type="arabicPeriod"/>
              <a:tabLst/>
              <a:defRPr/>
            </a:pPr>
            <a:r>
              <a:rPr kumimoji="0" lang="en-US"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Deep Space Scenario</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High Photon Efficiency (HPE) Scenario 	Resolution to publish Physical and Coding Layer BBs.</a:t>
            </a:r>
          </a:p>
          <a:p>
            <a:pPr marL="769144" marR="0" lvl="2" indent="-257175" algn="l" defTabSz="914400" rtl="0" eaLnBrk="0" fontAlgn="base" latinLnBrk="0" hangingPunct="0">
              <a:lnSpc>
                <a:spcPct val="100000"/>
              </a:lnSpc>
              <a:spcBef>
                <a:spcPct val="0"/>
              </a:spcBef>
              <a:spcAft>
                <a:spcPct val="0"/>
              </a:spcAft>
              <a:buClrTx/>
              <a:buSzPct val="95000"/>
              <a:buFont typeface="+mj-lt"/>
              <a:buAutoNum type="arabicPeriod"/>
              <a:tabLst/>
              <a:defRPr/>
            </a:pPr>
            <a:r>
              <a:rPr kumimoji="0" lang="en-US" sz="1300" b="1" i="0" u="sng"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Near Earth Scenario for Low Complexity (O3K) Systems</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Review the draft section(s) for Optical On/Off Keying (O3K) 							Physical Layer </a:t>
            </a:r>
            <a:b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Target to reach consensus on Physical Layer</a:t>
            </a:r>
            <a:r>
              <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b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Start discussion about options for O3K Coding &amp; 								Synchronisation Layer</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Discuss latest draft Atmospheric Characterization for Optical Link Operations (future Magenta) book</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Review latest version of Optical High Data Rate (HDR) Communication 1550 nm (NASA/CNES/JAXA/NICT) Orange Book</a:t>
            </a:r>
          </a:p>
          <a:p>
            <a:pPr marL="568325" marR="0" lvl="1" indent="-222250" algn="l" defTabSz="914400" rtl="0" eaLnBrk="0" fontAlgn="base" latinLnBrk="0" hangingPunct="0">
              <a:lnSpc>
                <a:spcPct val="100000"/>
              </a:lnSpc>
              <a:spcBef>
                <a:spcPct val="0"/>
              </a:spcBef>
              <a:spcAft>
                <a:spcPct val="0"/>
              </a:spcAft>
              <a:buClrTx/>
              <a:buSzPct val="125000"/>
              <a:buFontTx/>
              <a:buChar char="•"/>
              <a:tabLst/>
              <a:defRPr/>
            </a:pPr>
            <a:r>
              <a:rPr kumimoji="0" lang="en-GB"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Technical discussion on possible ways of adding ranging to the High Photon Efficiency scenario</a:t>
            </a:r>
            <a:endParaRPr kumimoji="0" lang="en-US" sz="13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597694" marR="0" lvl="1" indent="-171450" algn="l" defTabSz="914400" rtl="0" eaLnBrk="0" fontAlgn="base" latinLnBrk="0" hangingPunct="0">
              <a:lnSpc>
                <a:spcPct val="100000"/>
              </a:lnSpc>
              <a:spcBef>
                <a:spcPct val="0"/>
              </a:spcBef>
              <a:spcAft>
                <a:spcPct val="0"/>
              </a:spcAft>
              <a:buClrTx/>
              <a:buSzTx/>
              <a:buFont typeface="Verdana" pitchFamily="34" charset="0"/>
              <a:buChar char="-"/>
              <a:tabLst/>
              <a:defRPr/>
            </a:pP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ACHIEVEMENTS</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141.11-O-1 Optical High Data Rate (HDR) Communication 1064 nm (ESA/DLR) Orange Book:</a:t>
            </a:r>
            <a:r>
              <a:rPr kumimoji="0" lang="en-US" sz="11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rPr>
              <a:t> </a:t>
            </a:r>
            <a:r>
              <a:rPr kumimoji="0" lang="en-US" sz="11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Published</a:t>
            </a:r>
            <a:r>
              <a:rPr kumimoji="0" lang="en-US" sz="11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05241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1584</Words>
  <Application>Microsoft Macintosh PowerPoint</Application>
  <PresentationFormat>Widescreen</PresentationFormat>
  <Paragraphs>263</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Verdana</vt:lpstr>
      <vt:lpstr>Office Theme</vt:lpstr>
      <vt:lpstr>SEA Meeting Objectives: 1/1</vt:lpstr>
      <vt:lpstr>SANA Steering Group: Registries</vt:lpstr>
      <vt:lpstr>MOIMS Meeting Objectives 1/2</vt:lpstr>
      <vt:lpstr>MOIMS Meeting Objectives 2/2</vt:lpstr>
      <vt:lpstr>CSS Meeting Objectives</vt:lpstr>
      <vt:lpstr>SOIS Area Meeting Objectives 1/2</vt:lpstr>
      <vt:lpstr>SOIS Area Meeting Objectives 2/2</vt:lpstr>
      <vt:lpstr>SLS Meeting Objectives: 1/2</vt:lpstr>
      <vt:lpstr>SLS Meeting Objectives: 2/2</vt:lpstr>
      <vt:lpstr>SIS Meeting Objectives (1 of 2)</vt:lpstr>
      <vt:lpstr>SIS Meeting Objectives (2 of 2)</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 Meeting Objectives: 1/1</dc:title>
  <dc:creator>Margherita Di Giulio</dc:creator>
  <cp:lastModifiedBy>Peter Shames</cp:lastModifiedBy>
  <cp:revision>23</cp:revision>
  <dcterms:created xsi:type="dcterms:W3CDTF">2019-09-23T14:45:50Z</dcterms:created>
  <dcterms:modified xsi:type="dcterms:W3CDTF">2019-10-11T20:55:13Z</dcterms:modified>
</cp:coreProperties>
</file>