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652" r:id="rId5"/>
    <p:sldId id="653" r:id="rId6"/>
    <p:sldId id="654" r:id="rId7"/>
  </p:sldIdLst>
  <p:sldSz cx="9144000" cy="6858000" type="letter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0A02"/>
    <a:srgbClr val="FFCCCC"/>
    <a:srgbClr val="CC3300"/>
    <a:srgbClr val="000099"/>
    <a:srgbClr val="A50021"/>
    <a:srgbClr val="FFFF00"/>
    <a:srgbClr val="CC00CC"/>
    <a:srgbClr val="3399FF"/>
    <a:srgbClr val="CCFF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1104" autoAdjust="0"/>
    <p:restoredTop sz="86395" autoAdjust="0"/>
  </p:normalViewPr>
  <p:slideViewPr>
    <p:cSldViewPr>
      <p:cViewPr varScale="1">
        <p:scale>
          <a:sx n="121" d="100"/>
          <a:sy n="121" d="100"/>
        </p:scale>
        <p:origin x="-104" y="-168"/>
      </p:cViewPr>
      <p:guideLst>
        <p:guide orient="horz" pos="792"/>
        <p:guide pos="2880"/>
      </p:guideLst>
    </p:cSldViewPr>
  </p:slideViewPr>
  <p:outlineViewPr>
    <p:cViewPr>
      <p:scale>
        <a:sx n="33" d="100"/>
        <a:sy n="33" d="100"/>
      </p:scale>
      <p:origin x="21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2846" y="-82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4479" cy="497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54" tIns="0" rIns="20054" bIns="0" numCol="1" anchor="t" anchorCtr="0" compatLnSpc="1">
            <a:prstTxWarp prst="textNoShape">
              <a:avLst/>
            </a:prstTxWarp>
          </a:bodyPr>
          <a:lstStyle>
            <a:lvl1pPr defTabSz="963613" eaLnBrk="0" hangingPunct="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3197" y="1"/>
            <a:ext cx="2944479" cy="497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54" tIns="0" rIns="20054" bIns="0" numCol="1" anchor="t" anchorCtr="0" compatLnSpc="1">
            <a:prstTxWarp prst="textNoShape">
              <a:avLst/>
            </a:prstTxWarp>
          </a:bodyPr>
          <a:lstStyle>
            <a:lvl1pPr algn="r" defTabSz="963613" eaLnBrk="0" hangingPunct="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0829"/>
            <a:ext cx="2944479" cy="497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54" tIns="0" rIns="20054" bIns="0" numCol="1" anchor="b" anchorCtr="0" compatLnSpc="1">
            <a:prstTxWarp prst="textNoShape">
              <a:avLst/>
            </a:prstTxWarp>
          </a:bodyPr>
          <a:lstStyle>
            <a:lvl1pPr defTabSz="963613" eaLnBrk="0" hangingPunct="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3197" y="9430829"/>
            <a:ext cx="2944479" cy="497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54" tIns="0" rIns="20054" bIns="0" numCol="1" anchor="b" anchorCtr="0" compatLnSpc="1">
            <a:prstTxWarp prst="textNoShape">
              <a:avLst/>
            </a:prstTxWarp>
          </a:bodyPr>
          <a:lstStyle>
            <a:lvl1pPr algn="r" defTabSz="963613" eaLnBrk="0" hangingPunct="0">
              <a:defRPr sz="1000" i="1"/>
            </a:lvl1pPr>
          </a:lstStyle>
          <a:p>
            <a:pPr>
              <a:defRPr/>
            </a:pPr>
            <a:fld id="{EE01F1BF-2225-43BA-81B9-E4E6CF12C6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234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4479" cy="497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54" tIns="0" rIns="20054" bIns="0" numCol="1" anchor="t" anchorCtr="0" compatLnSpc="1">
            <a:prstTxWarp prst="textNoShape">
              <a:avLst/>
            </a:prstTxWarp>
          </a:bodyPr>
          <a:lstStyle>
            <a:lvl1pPr defTabSz="963613" eaLnBrk="0" hangingPunct="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3197" y="1"/>
            <a:ext cx="2944479" cy="497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54" tIns="0" rIns="20054" bIns="0" numCol="1" anchor="t" anchorCtr="0" compatLnSpc="1">
            <a:prstTxWarp prst="textNoShape">
              <a:avLst/>
            </a:prstTxWarp>
          </a:bodyPr>
          <a:lstStyle>
            <a:lvl1pPr algn="r" defTabSz="963613" eaLnBrk="0" hangingPunct="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0829"/>
            <a:ext cx="2944479" cy="497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54" tIns="0" rIns="20054" bIns="0" numCol="1" anchor="b" anchorCtr="0" compatLnSpc="1">
            <a:prstTxWarp prst="textNoShape">
              <a:avLst/>
            </a:prstTxWarp>
          </a:bodyPr>
          <a:lstStyle>
            <a:lvl1pPr defTabSz="963613" eaLnBrk="0" hangingPunct="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3197" y="9430829"/>
            <a:ext cx="2944479" cy="497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54" tIns="0" rIns="20054" bIns="0" numCol="1" anchor="b" anchorCtr="0" compatLnSpc="1">
            <a:prstTxWarp prst="textNoShape">
              <a:avLst/>
            </a:prstTxWarp>
          </a:bodyPr>
          <a:lstStyle>
            <a:lvl1pPr algn="r" defTabSz="963613" eaLnBrk="0" hangingPunct="0">
              <a:defRPr sz="1000" i="1"/>
            </a:lvl1pPr>
          </a:lstStyle>
          <a:p>
            <a:pPr>
              <a:defRPr/>
            </a:pPr>
            <a:fld id="{E497C465-78D7-4632-93E6-4724FE3200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244" y="4716236"/>
            <a:ext cx="4983191" cy="446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64" tIns="46798" rIns="95264" bIns="467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1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52475"/>
            <a:ext cx="4941887" cy="37068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2117462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429" name="Line 829"/>
          <p:cNvSpPr>
            <a:spLocks noChangeShapeType="1"/>
          </p:cNvSpPr>
          <p:nvPr userDrawn="1"/>
        </p:nvSpPr>
        <p:spPr bwMode="auto">
          <a:xfrm>
            <a:off x="487363" y="838200"/>
            <a:ext cx="8243887" cy="0"/>
          </a:xfrm>
          <a:prstGeom prst="line">
            <a:avLst/>
          </a:prstGeom>
          <a:noFill/>
          <a:ln w="1651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27" name="Rectangle 20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3888" y="1544638"/>
            <a:ext cx="8015287" cy="465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1204" tIns="39889" rIns="81204" bIns="398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40641" name="Rectangle 2017"/>
          <p:cNvSpPr>
            <a:spLocks noChangeArrowheads="1"/>
          </p:cNvSpPr>
          <p:nvPr userDrawn="1"/>
        </p:nvSpPr>
        <p:spPr bwMode="auto">
          <a:xfrm>
            <a:off x="8763000" y="6624638"/>
            <a:ext cx="322813" cy="2367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defTabSz="820738" eaLnBrk="0" hangingPunct="0">
              <a:defRPr/>
            </a:pPr>
            <a:r>
              <a:rPr lang="en-US" sz="1000" b="1" dirty="0" err="1" smtClean="0">
                <a:solidFill>
                  <a:srgbClr val="333399"/>
                </a:solidFill>
                <a:latin typeface="Arial" charset="0"/>
              </a:rPr>
              <a:t>np</a:t>
            </a:r>
            <a:endParaRPr lang="en-US" sz="1000" b="1" dirty="0">
              <a:solidFill>
                <a:srgbClr val="333399"/>
              </a:solidFill>
              <a:latin typeface="Arial" charset="0"/>
            </a:endParaRPr>
          </a:p>
        </p:txBody>
      </p:sp>
      <p:pic>
        <p:nvPicPr>
          <p:cNvPr id="1029" name="Picture 2022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43800" y="65088"/>
            <a:ext cx="1409700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017"/>
          <p:cNvSpPr>
            <a:spLocks noChangeArrowheads="1"/>
          </p:cNvSpPr>
          <p:nvPr userDrawn="1"/>
        </p:nvSpPr>
        <p:spPr bwMode="auto">
          <a:xfrm>
            <a:off x="0" y="6621463"/>
            <a:ext cx="1036150" cy="2367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defTabSz="820738" eaLnBrk="0" hangingPunct="0">
              <a:defRPr/>
            </a:pPr>
            <a:r>
              <a:rPr lang="en-US" sz="1000" b="1" dirty="0" smtClean="0">
                <a:solidFill>
                  <a:srgbClr val="333399"/>
                </a:solidFill>
                <a:latin typeface="Arial" charset="0"/>
              </a:rPr>
              <a:t>23 March 2015</a:t>
            </a:r>
            <a:endParaRPr lang="en-US" sz="1000" b="1" dirty="0">
              <a:solidFill>
                <a:srgbClr val="333399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1" r:id="rId2"/>
    <p:sldLayoutId id="2147483650" r:id="rId3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Calibri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Calibri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Calibri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Calibri" pitchFamily="34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500" b="1">
          <a:solidFill>
            <a:schemeClr val="tx1"/>
          </a:solidFill>
          <a:latin typeface="+mn-lt"/>
          <a:ea typeface="+mn-ea"/>
          <a:cs typeface="+mn-cs"/>
        </a:defRPr>
      </a:lvl1pPr>
      <a:lvl2pPr marL="568325" indent="-222250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200" b="1">
          <a:solidFill>
            <a:schemeClr val="tx1"/>
          </a:solidFill>
          <a:latin typeface="+mn-lt"/>
        </a:defRPr>
      </a:lvl2pPr>
      <a:lvl3pPr marL="914400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400" b="1">
          <a:solidFill>
            <a:schemeClr val="tx1"/>
          </a:solidFill>
          <a:latin typeface="+mn-lt"/>
        </a:defRPr>
      </a:lvl3pPr>
      <a:lvl4pPr marL="1260475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000" b="1">
          <a:solidFill>
            <a:schemeClr val="tx1"/>
          </a:solidFill>
          <a:latin typeface="+mn-lt"/>
        </a:defRPr>
      </a:lvl4pPr>
      <a:lvl5pPr marL="15970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000" b="1">
          <a:solidFill>
            <a:schemeClr val="tx1"/>
          </a:solidFill>
          <a:latin typeface="+mn-lt"/>
        </a:defRPr>
      </a:lvl5pPr>
      <a:lvl6pPr marL="20542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6pPr>
      <a:lvl7pPr marL="25114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7pPr>
      <a:lvl8pPr marL="29686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8pPr>
      <a:lvl9pPr marL="34258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8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487362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SEA Meeting Objectives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04800" y="838200"/>
            <a:ext cx="86868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1204" tIns="39889" rIns="81204" bIns="39889" numCol="1" anchor="t" anchorCtr="0" compatLnSpc="1">
            <a:prstTxWarp prst="textNoShape">
              <a:avLst/>
            </a:prstTxWarp>
          </a:bodyPr>
          <a:lstStyle>
            <a:lvl1pPr marL="230188" indent="-230188" algn="l" rtl="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SzPct val="125000"/>
              <a:buChar char="•"/>
              <a:defRPr sz="25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8325" indent="-222250" algn="l" rtl="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SzPct val="125000"/>
              <a:buChar char="•"/>
              <a:defRPr sz="2200" b="1">
                <a:solidFill>
                  <a:schemeClr val="tx1"/>
                </a:solidFill>
                <a:latin typeface="+mn-lt"/>
              </a:defRPr>
            </a:lvl2pPr>
            <a:lvl3pPr marL="914400" indent="-231775" algn="l" rtl="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SzPct val="125000"/>
              <a:buChar char="-"/>
              <a:defRPr sz="2400" b="1">
                <a:solidFill>
                  <a:schemeClr val="tx1"/>
                </a:solidFill>
                <a:latin typeface="+mn-lt"/>
              </a:defRPr>
            </a:lvl3pPr>
            <a:lvl4pPr marL="1260475" indent="-231775" algn="l" rtl="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SzPct val="125000"/>
              <a:buChar char="-"/>
              <a:defRPr sz="2000" b="1">
                <a:solidFill>
                  <a:schemeClr val="tx1"/>
                </a:solidFill>
                <a:latin typeface="+mn-lt"/>
              </a:defRPr>
            </a:lvl4pPr>
            <a:lvl5pPr marL="1597025" indent="-220663" algn="l" rtl="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SzPct val="125000"/>
              <a:buChar char="•"/>
              <a:defRPr sz="2000" b="1">
                <a:solidFill>
                  <a:schemeClr val="tx1"/>
                </a:solidFill>
                <a:latin typeface="+mn-lt"/>
              </a:defRPr>
            </a:lvl5pPr>
            <a:lvl6pPr marL="2054225" indent="-220663" algn="l" rtl="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SzPct val="125000"/>
              <a:buChar char="•"/>
              <a:defRPr b="1">
                <a:solidFill>
                  <a:schemeClr val="tx1"/>
                </a:solidFill>
                <a:latin typeface="+mn-lt"/>
              </a:defRPr>
            </a:lvl6pPr>
            <a:lvl7pPr marL="2511425" indent="-220663" algn="l" rtl="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SzPct val="125000"/>
              <a:buChar char="•"/>
              <a:defRPr b="1">
                <a:solidFill>
                  <a:schemeClr val="tx1"/>
                </a:solidFill>
                <a:latin typeface="+mn-lt"/>
              </a:defRPr>
            </a:lvl7pPr>
            <a:lvl8pPr marL="2968625" indent="-220663" algn="l" rtl="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SzPct val="125000"/>
              <a:buChar char="•"/>
              <a:defRPr b="1">
                <a:solidFill>
                  <a:schemeClr val="tx1"/>
                </a:solidFill>
                <a:latin typeface="+mn-lt"/>
              </a:defRPr>
            </a:lvl8pPr>
            <a:lvl9pPr marL="3425825" indent="-220663" algn="l" rtl="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SzPct val="125000"/>
              <a:buChar char="•"/>
              <a:defRPr b="1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A50021"/>
                </a:solidFill>
              </a:rPr>
              <a:t>Security WG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/>
              <a:t>Link Layer Security (BB)			Joint with SLS, RID processing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/>
              <a:t>Key Management (GB, MB)			MB draft in work, application worked in SDLS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/>
              <a:t>Network Layer Security			Testing IP, evaluating </a:t>
            </a:r>
            <a:r>
              <a:rPr lang="en-US" sz="1200" dirty="0" smtClean="0"/>
              <a:t>DTN &amp; cloud based testing</a:t>
            </a:r>
            <a:endParaRPr lang="en-US" sz="1200" dirty="0" smtClean="0"/>
          </a:p>
          <a:p>
            <a:pPr lv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/>
              <a:t>Application &amp; Physical Layer Security		Starting evaluation of approaches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/>
              <a:t>Standard security section	</a:t>
            </a:r>
            <a:r>
              <a:rPr lang="en-US" sz="1200" dirty="0"/>
              <a:t>	</a:t>
            </a:r>
            <a:r>
              <a:rPr lang="en-US" sz="1200" dirty="0" smtClean="0"/>
              <a:t>	</a:t>
            </a:r>
            <a:r>
              <a:rPr lang="en-US" sz="1200" i="1" dirty="0" smtClean="0">
                <a:solidFill>
                  <a:srgbClr val="C403DA"/>
                </a:solidFill>
              </a:rPr>
              <a:t>Mandatory</a:t>
            </a:r>
            <a:endParaRPr lang="en-US" sz="1200" dirty="0" smtClean="0"/>
          </a:p>
          <a:p>
            <a:pPr eaLnBrk="1" hangingPunct="1">
              <a:spcBef>
                <a:spcPct val="0"/>
              </a:spcBef>
            </a:pPr>
            <a:endParaRPr lang="en-US" sz="1600" dirty="0" smtClean="0">
              <a:solidFill>
                <a:srgbClr val="A50021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lang="en-US" sz="1600" dirty="0" smtClean="0">
                <a:solidFill>
                  <a:srgbClr val="A50021"/>
                </a:solidFill>
              </a:rPr>
              <a:t>Delta</a:t>
            </a:r>
            <a:r>
              <a:rPr lang="en-US" sz="1600" dirty="0">
                <a:solidFill>
                  <a:srgbClr val="A50021"/>
                </a:solidFill>
              </a:rPr>
              <a:t>-DOR WG				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1200" dirty="0"/>
              <a:t>Overview document (GB)			G</a:t>
            </a:r>
            <a:r>
              <a:rPr lang="en-US" sz="1200" dirty="0" smtClean="0"/>
              <a:t>B, planning v2 revision</a:t>
            </a:r>
            <a:endParaRPr lang="en-US" sz="1200" dirty="0"/>
          </a:p>
          <a:p>
            <a:pPr lv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ja-JP" sz="1200" dirty="0">
                <a:latin typeface="Calibri" pitchFamily="34" charset="0"/>
                <a:ea typeface="ＭＳ Ｐゴシック" pitchFamily="-107" charset="-128"/>
              </a:rPr>
              <a:t>Delta-DOR implementation architecture </a:t>
            </a:r>
            <a:r>
              <a:rPr lang="en-GB" altLang="ja-JP" sz="1200" dirty="0" smtClean="0">
                <a:latin typeface="Calibri" pitchFamily="34" charset="0"/>
                <a:ea typeface="ＭＳ Ｐゴシック" pitchFamily="-107" charset="-128"/>
              </a:rPr>
              <a:t>(MB) </a:t>
            </a:r>
            <a:r>
              <a:rPr lang="en-US" sz="1200" dirty="0"/>
              <a:t>		</a:t>
            </a:r>
            <a:r>
              <a:rPr lang="en-US" sz="1200" dirty="0" smtClean="0"/>
              <a:t>BB</a:t>
            </a:r>
            <a:r>
              <a:rPr lang="en-US" sz="1200" dirty="0"/>
              <a:t>, </a:t>
            </a:r>
            <a:r>
              <a:rPr lang="en-US" sz="1200" dirty="0" smtClean="0"/>
              <a:t>published Jun 2013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/>
              <a:t>Quasar catalog				MB</a:t>
            </a:r>
            <a:r>
              <a:rPr lang="en-US" sz="1200" dirty="0"/>
              <a:t> </a:t>
            </a:r>
            <a:r>
              <a:rPr lang="en-US" sz="1200" dirty="0" smtClean="0"/>
              <a:t>and SANA </a:t>
            </a:r>
            <a:r>
              <a:rPr lang="en-US" sz="1200" dirty="0" smtClean="0"/>
              <a:t>X-band Catalog</a:t>
            </a:r>
            <a:r>
              <a:rPr lang="en-US" sz="1200" dirty="0" smtClean="0"/>
              <a:t>, in development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1200" dirty="0" smtClean="0"/>
              <a:t>Delta</a:t>
            </a:r>
            <a:r>
              <a:rPr lang="en-US" sz="1200" dirty="0"/>
              <a:t>-</a:t>
            </a:r>
            <a:r>
              <a:rPr lang="en-US" sz="1200" dirty="0" smtClean="0"/>
              <a:t>DOR Operations (MB) 			MB, planning </a:t>
            </a:r>
            <a:r>
              <a:rPr lang="en-US" sz="1200" dirty="0"/>
              <a:t>v2 </a:t>
            </a:r>
            <a:r>
              <a:rPr lang="en-US" sz="1200" dirty="0" smtClean="0"/>
              <a:t>revision</a:t>
            </a:r>
            <a:endParaRPr lang="en-US" sz="1600" dirty="0" smtClean="0">
              <a:solidFill>
                <a:srgbClr val="A50021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1600" dirty="0" smtClean="0">
              <a:solidFill>
                <a:srgbClr val="A50021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A50021"/>
                </a:solidFill>
              </a:rPr>
              <a:t>System Architecture (SAWG) </a:t>
            </a:r>
            <a:r>
              <a:rPr lang="en-US" sz="1600" dirty="0" err="1">
                <a:solidFill>
                  <a:srgbClr val="A50021"/>
                </a:solidFill>
              </a:rPr>
              <a:t>BoF</a:t>
            </a:r>
            <a:r>
              <a:rPr lang="en-US" sz="1600" dirty="0">
                <a:solidFill>
                  <a:srgbClr val="A50021"/>
                </a:solidFill>
              </a:rPr>
              <a:t>		</a:t>
            </a:r>
            <a:r>
              <a:rPr lang="en-US" sz="1200" i="1" dirty="0" err="1">
                <a:solidFill>
                  <a:srgbClr val="C403DA"/>
                </a:solidFill>
              </a:rPr>
              <a:t>BoF</a:t>
            </a:r>
            <a:r>
              <a:rPr lang="en-US" sz="1200" i="1" dirty="0">
                <a:solidFill>
                  <a:srgbClr val="C403DA"/>
                </a:solidFill>
              </a:rPr>
              <a:t> </a:t>
            </a:r>
            <a:r>
              <a:rPr lang="en-US" sz="1200" i="1" dirty="0" smtClean="0">
                <a:solidFill>
                  <a:srgbClr val="C403DA"/>
                </a:solidFill>
              </a:rPr>
              <a:t>active</a:t>
            </a:r>
            <a:endParaRPr lang="en-US" sz="1200" i="1" dirty="0">
              <a:solidFill>
                <a:srgbClr val="C403DA"/>
              </a:solidFill>
            </a:endParaRPr>
          </a:p>
          <a:p>
            <a:pPr lv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dirty="0"/>
              <a:t>CCSDS Reference Architecture &amp; related architecture projects	Study &amp; evaluate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/>
              <a:t>RASDS </a:t>
            </a:r>
            <a:r>
              <a:rPr lang="en-US" sz="1200" dirty="0"/>
              <a:t>refresh				Active, meeting this week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dirty="0"/>
              <a:t>CCSDS </a:t>
            </a:r>
            <a:r>
              <a:rPr lang="en-US" sz="1200" dirty="0" smtClean="0"/>
              <a:t>Ontology				Study &amp; prototype</a:t>
            </a:r>
            <a:endParaRPr lang="en-US" sz="1200" dirty="0"/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1600" dirty="0" smtClean="0">
              <a:solidFill>
                <a:srgbClr val="A50021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A50021"/>
                </a:solidFill>
              </a:rPr>
              <a:t>SANA Steering Group (SSG)</a:t>
            </a:r>
            <a:r>
              <a:rPr lang="en-US" sz="1600" dirty="0">
                <a:solidFill>
                  <a:srgbClr val="A50021"/>
                </a:solidFill>
              </a:rPr>
              <a:t>		</a:t>
            </a:r>
            <a:endParaRPr lang="en-US" sz="1600" dirty="0" smtClean="0">
              <a:solidFill>
                <a:srgbClr val="A50021"/>
              </a:solidFill>
            </a:endParaRPr>
          </a:p>
          <a:p>
            <a:pPr lv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dirty="0"/>
              <a:t>SANA Steering Group (SSG)			Active, meeting this week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dirty="0"/>
              <a:t>CCSDS </a:t>
            </a:r>
            <a:r>
              <a:rPr lang="en-US" sz="1200" dirty="0" smtClean="0"/>
              <a:t>Registry Re-Engineering</a:t>
            </a:r>
            <a:r>
              <a:rPr lang="en-US" sz="1200" dirty="0"/>
              <a:t>			</a:t>
            </a:r>
            <a:r>
              <a:rPr lang="en-US" sz="1200" dirty="0" smtClean="0"/>
              <a:t>Create SANA registry policy &amp; “WG cookbook”</a:t>
            </a:r>
            <a:endParaRPr lang="en-US" sz="1200" dirty="0" smtClean="0"/>
          </a:p>
          <a:p>
            <a:pPr lv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1200" dirty="0">
              <a:solidFill>
                <a:srgbClr val="A50021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A50021"/>
                </a:solidFill>
              </a:rPr>
              <a:t>XML Standards &amp; Guidelines (XSG SIG)</a:t>
            </a:r>
            <a:r>
              <a:rPr lang="en-US" sz="1900" dirty="0">
                <a:solidFill>
                  <a:srgbClr val="A50021"/>
                </a:solidFill>
              </a:rPr>
              <a:t>	</a:t>
            </a:r>
            <a:r>
              <a:rPr lang="en-US" sz="1900" dirty="0" smtClean="0">
                <a:solidFill>
                  <a:srgbClr val="A50021"/>
                </a:solidFill>
              </a:rPr>
              <a:t>	</a:t>
            </a:r>
            <a:r>
              <a:rPr lang="en-US" sz="1200" i="1" dirty="0" smtClean="0">
                <a:solidFill>
                  <a:srgbClr val="C403DA"/>
                </a:solidFill>
              </a:rPr>
              <a:t>SIG active</a:t>
            </a:r>
            <a:endParaRPr lang="en-US" sz="1200" i="1" dirty="0">
              <a:solidFill>
                <a:srgbClr val="C403DA"/>
              </a:solidFill>
            </a:endParaRPr>
          </a:p>
          <a:p>
            <a:pPr lv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/>
              <a:t>CCSDS RFC &amp; XML guidelines</a:t>
            </a:r>
            <a:r>
              <a:rPr lang="en-US" sz="1200" dirty="0"/>
              <a:t>			Active, meeting this </a:t>
            </a:r>
            <a:r>
              <a:rPr lang="en-US" sz="1200" dirty="0" smtClean="0"/>
              <a:t>week</a:t>
            </a:r>
            <a:endParaRPr lang="en-US" sz="1600" dirty="0">
              <a:solidFill>
                <a:srgbClr val="A50021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1600" dirty="0" smtClean="0">
              <a:solidFill>
                <a:srgbClr val="A50021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A50021"/>
                </a:solidFill>
              </a:rPr>
              <a:t>Timeline Data Exchange (TDE) </a:t>
            </a:r>
            <a:r>
              <a:rPr lang="en-US" sz="1600" dirty="0" err="1" smtClean="0">
                <a:solidFill>
                  <a:srgbClr val="A50021"/>
                </a:solidFill>
              </a:rPr>
              <a:t>BoF</a:t>
            </a:r>
            <a:r>
              <a:rPr lang="en-US" sz="1600" dirty="0">
                <a:solidFill>
                  <a:srgbClr val="A50021"/>
                </a:solidFill>
              </a:rPr>
              <a:t>		</a:t>
            </a:r>
            <a:r>
              <a:rPr lang="en-US" sz="1200" i="1" dirty="0" err="1" smtClean="0">
                <a:solidFill>
                  <a:srgbClr val="C403DA"/>
                </a:solidFill>
              </a:rPr>
              <a:t>BoF</a:t>
            </a:r>
            <a:r>
              <a:rPr lang="en-US" sz="1200" i="1" dirty="0" smtClean="0">
                <a:solidFill>
                  <a:srgbClr val="C403DA"/>
                </a:solidFill>
              </a:rPr>
              <a:t> </a:t>
            </a:r>
            <a:r>
              <a:rPr lang="en-US" sz="1200" i="1" dirty="0" smtClean="0">
                <a:solidFill>
                  <a:srgbClr val="C403DA"/>
                </a:solidFill>
              </a:rPr>
              <a:t>on hold …</a:t>
            </a:r>
            <a:endParaRPr lang="en-US" sz="1200" i="1" dirty="0">
              <a:solidFill>
                <a:srgbClr val="C403DA"/>
              </a:solidFill>
            </a:endParaRPr>
          </a:p>
          <a:p>
            <a:pPr lv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/>
              <a:t>TDE Charter &amp; White Paper</a:t>
            </a:r>
            <a:r>
              <a:rPr lang="en-US" sz="1200" dirty="0"/>
              <a:t>			</a:t>
            </a:r>
            <a:r>
              <a:rPr lang="en-US" sz="1200" dirty="0" smtClean="0"/>
              <a:t>Inactive</a:t>
            </a:r>
            <a:r>
              <a:rPr lang="en-US" sz="1200" dirty="0"/>
              <a:t>, </a:t>
            </a:r>
            <a:r>
              <a:rPr lang="en-US" sz="1200" dirty="0" smtClean="0"/>
              <a:t>not meeting </a:t>
            </a:r>
            <a:r>
              <a:rPr lang="en-US" sz="1200" dirty="0"/>
              <a:t>this </a:t>
            </a:r>
            <a:r>
              <a:rPr lang="en-US" sz="1200" dirty="0" smtClean="0"/>
              <a:t>week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377746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SANA Registry Re-Engineering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015287" cy="5715000"/>
          </a:xfrm>
        </p:spPr>
        <p:txBody>
          <a:bodyPr/>
          <a:lstStyle/>
          <a:p>
            <a:r>
              <a:rPr lang="en-US" dirty="0" smtClean="0"/>
              <a:t>A number of issues </a:t>
            </a:r>
            <a:r>
              <a:rPr lang="en-US" dirty="0"/>
              <a:t>with the current CCSDS </a:t>
            </a:r>
            <a:r>
              <a:rPr lang="en-US" dirty="0" smtClean="0"/>
              <a:t>SANA registries </a:t>
            </a:r>
            <a:r>
              <a:rPr lang="en-US" dirty="0"/>
              <a:t>have been </a:t>
            </a:r>
            <a:r>
              <a:rPr lang="en-US" dirty="0" smtClean="0"/>
              <a:t>identified</a:t>
            </a:r>
          </a:p>
          <a:p>
            <a:r>
              <a:rPr lang="en-US" sz="2400" dirty="0"/>
              <a:t>The CCSDS registries, counting both the SANA and the CCSDS Web Site, now include the </a:t>
            </a:r>
            <a:r>
              <a:rPr lang="en-US" sz="2400" dirty="0" smtClean="0"/>
              <a:t>following: </a:t>
            </a:r>
          </a:p>
          <a:p>
            <a:pPr lvl="1"/>
            <a:r>
              <a:rPr lang="en-US" sz="1800" u="sng" dirty="0" smtClean="0"/>
              <a:t>Ten</a:t>
            </a:r>
            <a:r>
              <a:rPr lang="en-US" sz="1800" dirty="0" smtClean="0"/>
              <a:t> </a:t>
            </a:r>
            <a:r>
              <a:rPr lang="en-US" sz="1800" dirty="0"/>
              <a:t>separate "organization" type registries (member, observer, affiliate, operator, originator</a:t>
            </a:r>
            <a:r>
              <a:rPr lang="en-US" sz="1800" dirty="0" smtClean="0"/>
              <a:t>);</a:t>
            </a:r>
          </a:p>
          <a:p>
            <a:pPr lvl="1"/>
            <a:r>
              <a:rPr lang="en-US" sz="1800" u="sng" dirty="0" smtClean="0"/>
              <a:t>Four</a:t>
            </a:r>
            <a:r>
              <a:rPr lang="en-US" sz="1800" dirty="0" smtClean="0"/>
              <a:t> </a:t>
            </a:r>
            <a:r>
              <a:rPr lang="en-US" sz="1800" dirty="0"/>
              <a:t>different "contacts" registries (contacts, </a:t>
            </a:r>
            <a:r>
              <a:rPr lang="en-US" sz="1800" dirty="0" err="1"/>
              <a:t>PoC</a:t>
            </a:r>
            <a:r>
              <a:rPr lang="en-US" sz="1800" dirty="0"/>
              <a:t>, </a:t>
            </a:r>
            <a:r>
              <a:rPr lang="en-US" sz="1800" dirty="0" err="1"/>
              <a:t>HoD</a:t>
            </a:r>
            <a:r>
              <a:rPr lang="en-US" sz="1800" dirty="0"/>
              <a:t>) with different levels of completeness and </a:t>
            </a:r>
            <a:r>
              <a:rPr lang="en-US" sz="1800" dirty="0" smtClean="0"/>
              <a:t>accuracy; </a:t>
            </a:r>
          </a:p>
          <a:p>
            <a:pPr lvl="1"/>
            <a:r>
              <a:rPr lang="en-US" sz="1800" u="sng" dirty="0" smtClean="0"/>
              <a:t>Two</a:t>
            </a:r>
            <a:r>
              <a:rPr lang="en-US" sz="1800" dirty="0" smtClean="0"/>
              <a:t> </a:t>
            </a:r>
            <a:r>
              <a:rPr lang="en-US" sz="1800" dirty="0"/>
              <a:t>different antenna and station registries (plus future optical assets and a new, weakly specified, station </a:t>
            </a:r>
            <a:r>
              <a:rPr lang="en-US" sz="1800" dirty="0" smtClean="0"/>
              <a:t>registry)</a:t>
            </a:r>
            <a:endParaRPr lang="en-US" dirty="0"/>
          </a:p>
          <a:p>
            <a:r>
              <a:rPr lang="en-US" dirty="0"/>
              <a:t>A study has been performed to develop an approach to remove issues and to clarify the common / core </a:t>
            </a:r>
            <a:r>
              <a:rPr lang="en-US" dirty="0" smtClean="0"/>
              <a:t>Enterprise &amp; Global registries </a:t>
            </a:r>
            <a:r>
              <a:rPr lang="en-US" dirty="0"/>
              <a:t>for re-</a:t>
            </a:r>
            <a:r>
              <a:rPr lang="en-US" dirty="0" smtClean="0"/>
              <a:t>use</a:t>
            </a:r>
          </a:p>
          <a:p>
            <a:r>
              <a:rPr lang="en-US" sz="2400" dirty="0" smtClean="0"/>
              <a:t>SSG proposes requiring </a:t>
            </a:r>
            <a:r>
              <a:rPr lang="en-US" sz="2400" dirty="0"/>
              <a:t>WGs to re-use existing well specified registries instead of inventing new, weakly specified, ones:</a:t>
            </a:r>
          </a:p>
          <a:p>
            <a:pPr lvl="1"/>
            <a:r>
              <a:rPr lang="en-US" sz="1800" dirty="0"/>
              <a:t>Define policies for using defined registries and extending as needed</a:t>
            </a:r>
          </a:p>
          <a:p>
            <a:pPr lvl="1"/>
            <a:r>
              <a:rPr lang="en-US" sz="1800" dirty="0"/>
              <a:t>Add new organizations and contacts as needed to </a:t>
            </a:r>
            <a:r>
              <a:rPr lang="en-US" sz="1800" dirty="0" smtClean="0"/>
              <a:t>re-engineered registries</a:t>
            </a:r>
            <a:endParaRPr lang="en-US" sz="1800" dirty="0"/>
          </a:p>
          <a:p>
            <a:pPr lvl="1"/>
            <a:r>
              <a:rPr lang="en-US" sz="1800" dirty="0"/>
              <a:t>Add new roles and other attributes as needed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236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20522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</a:t>
            </a:r>
            <a:r>
              <a:rPr lang="en-US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-engineered CCSDS SANA Databases</a:t>
            </a:r>
            <a:endParaRPr lang="en-US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Content Placeholder 4" descr="CCSDS SANA Databases v2.pdf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531"/>
          <a:stretch/>
        </p:blipFill>
        <p:spPr>
          <a:xfrm>
            <a:off x="910761" y="1123977"/>
            <a:ext cx="7452291" cy="5346619"/>
          </a:xfrm>
        </p:spPr>
      </p:pic>
    </p:spTree>
    <p:extLst>
      <p:ext uri="{BB962C8B-B14F-4D97-AF65-F5344CB8AC3E}">
        <p14:creationId xmlns:p14="http://schemas.microsoft.com/office/powerpoint/2010/main" val="2552887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MOD Presentations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MOD Presentation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OD Presentation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E1DF3F71C7494BBEAD0FAFE1D2625F" ma:contentTypeVersion="0" ma:contentTypeDescription="Create a new document." ma:contentTypeScope="" ma:versionID="2ee15c208980d92d158651cf7e877f1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7EE77AD-9972-4D1E-BCF1-F56CDFC7CF90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1457800E-935F-49E2-85FA-F495AF8B6E7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0B2DC24-1D41-467A-B03D-77BA02A3BD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439</TotalTime>
  <Pages>51</Pages>
  <Words>78</Words>
  <Application>Microsoft Macintosh PowerPoint</Application>
  <PresentationFormat>Letter Paper (8.5x11 in)</PresentationFormat>
  <Paragraphs>40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TMOD Presentations</vt:lpstr>
      <vt:lpstr>SEA Meeting Objectives</vt:lpstr>
      <vt:lpstr>SANA Registry Re-Engineering</vt:lpstr>
      <vt:lpstr>Re-engineered CCSDS SANA Databases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LORNA G. FRASCHETTI</dc:creator>
  <cp:lastModifiedBy>Peter Shames</cp:lastModifiedBy>
  <cp:revision>1072</cp:revision>
  <cp:lastPrinted>2013-10-25T17:40:43Z</cp:lastPrinted>
  <dcterms:created xsi:type="dcterms:W3CDTF">1998-05-20T16:00:08Z</dcterms:created>
  <dcterms:modified xsi:type="dcterms:W3CDTF">2015-11-04T01:39:22Z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0x010100B3E1DF3F71C7494BBEAD0FAFE1D2625F</vt:lpwstr>
  </property>
</Properties>
</file>