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6" r:id="rId2"/>
    <p:sldId id="285" r:id="rId3"/>
    <p:sldId id="282" r:id="rId4"/>
    <p:sldId id="283" r:id="rId5"/>
    <p:sldId id="277" r:id="rId6"/>
    <p:sldId id="278" r:id="rId7"/>
    <p:sldId id="275" r:id="rId8"/>
    <p:sldId id="262" r:id="rId9"/>
    <p:sldId id="276" r:id="rId10"/>
    <p:sldId id="263" r:id="rId11"/>
    <p:sldId id="264" r:id="rId12"/>
    <p:sldId id="265" r:id="rId13"/>
    <p:sldId id="279" r:id="rId14"/>
    <p:sldId id="270" r:id="rId15"/>
    <p:sldId id="267" r:id="rId16"/>
    <p:sldId id="280" r:id="rId17"/>
    <p:sldId id="272" r:id="rId18"/>
    <p:sldId id="269" r:id="rId19"/>
    <p:sldId id="266" r:id="rId20"/>
    <p:sldId id="271" r:id="rId21"/>
    <p:sldId id="268" r:id="rId22"/>
    <p:sldId id="260" r:id="rId23"/>
    <p:sldId id="284" r:id="rId24"/>
    <p:sldId id="273" r:id="rId25"/>
    <p:sldId id="281" r:id="rId26"/>
    <p:sldId id="257" r:id="rId27"/>
  </p:sldIdLst>
  <p:sldSz cx="9144000" cy="5143500" type="screen16x9"/>
  <p:notesSz cx="6858000" cy="9144000"/>
  <p:defaultTextStyle>
    <a:defPPr>
      <a:defRPr lang="fr-FR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anford" initials="S" lastIdx="15" clrIdx="0"/>
  <p:cmAuthor id="1" name="Peter Shames" initials="PS" lastIdx="1" clrIdx="1"/>
  <p:cmAuthor id="2" name="Peter Shames" initials="PS [2]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41FF"/>
    <a:srgbClr val="4140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66"/>
    <p:restoredTop sz="86485"/>
  </p:normalViewPr>
  <p:slideViewPr>
    <p:cSldViewPr snapToGrid="0" snapToObjects="1">
      <p:cViewPr varScale="1">
        <p:scale>
          <a:sx n="150" d="100"/>
          <a:sy n="150" d="100"/>
        </p:scale>
        <p:origin x="1080" y="160"/>
      </p:cViewPr>
      <p:guideLst>
        <p:guide orient="horz" pos="2160"/>
        <p:guide pos="2880"/>
        <p:guide orient="horz" pos="162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B164A19-7D6A-8848-83DD-E73FEA62BF7C}" type="datetime1">
              <a:rPr lang="fr-FR"/>
              <a:pPr>
                <a:defRPr/>
              </a:pPr>
              <a:t>10/12/2019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A7B372D-9BC2-8E4F-A381-0CB48B327D00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95985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6C2EA55-628F-7242-90E7-36919C7E0FE6}" type="datetime1">
              <a:rPr lang="fr-FR"/>
              <a:pPr>
                <a:defRPr/>
              </a:pPr>
              <a:t>10/12/2019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de-DE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fr-FR" noProof="0"/>
              <a:t>Click to edit Master text styles</a:t>
            </a:r>
          </a:p>
          <a:p>
            <a:pPr lvl="1"/>
            <a:r>
              <a:rPr lang="fr-FR" noProof="0"/>
              <a:t>Second level</a:t>
            </a:r>
          </a:p>
          <a:p>
            <a:pPr lvl="2"/>
            <a:r>
              <a:rPr lang="fr-FR" noProof="0"/>
              <a:t>Third level</a:t>
            </a:r>
          </a:p>
          <a:p>
            <a:pPr lvl="3"/>
            <a:r>
              <a:rPr lang="fr-FR" noProof="0"/>
              <a:t>Fourth level</a:t>
            </a:r>
          </a:p>
          <a:p>
            <a:pPr lvl="4"/>
            <a:r>
              <a:rPr lang="fr-FR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C9366E2-9E48-6447-B189-413E1703903C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053734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9366E2-9E48-6447-B189-413E1703903C}" type="slidenum">
              <a:rPr lang="fr-FR" smtClean="0"/>
              <a:pPr>
                <a:defRPr/>
              </a:pPr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61346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06643"/>
            <a:ext cx="7772400" cy="1102519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fr-F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823474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131382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8420100" y="4751874"/>
            <a:ext cx="533400" cy="25869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41404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fld id="{B6295BC2-09F7-C840-B10C-CC767D399F8B}" type="slidenum">
              <a:rPr lang="fr-FR" smtClean="0"/>
              <a:pPr>
                <a:defRPr/>
              </a:pPr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765812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20100" y="4751874"/>
            <a:ext cx="533400" cy="25869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414042"/>
                </a:solidFill>
              </a:defRPr>
            </a:lvl1pPr>
          </a:lstStyle>
          <a:p>
            <a:pPr>
              <a:defRPr/>
            </a:pPr>
            <a:fld id="{B6295BC2-09F7-C840-B10C-CC767D399F8B}" type="slidenum">
              <a:rPr lang="fr-FR" smtClean="0"/>
              <a:pPr>
                <a:defRPr/>
              </a:pPr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616884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596336" cy="78700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20100" y="4751874"/>
            <a:ext cx="533400" cy="25869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414042"/>
                </a:solidFill>
              </a:defRPr>
            </a:lvl1pPr>
          </a:lstStyle>
          <a:p>
            <a:pPr>
              <a:defRPr/>
            </a:pPr>
            <a:fld id="{B6295BC2-09F7-C840-B10C-CC767D399F8B}" type="slidenum">
              <a:rPr lang="fr-FR" smtClean="0"/>
              <a:pPr>
                <a:defRPr/>
              </a:pPr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37279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693194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fr-F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568054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20100" y="4751874"/>
            <a:ext cx="533400" cy="25869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414042"/>
                </a:solidFill>
              </a:defRPr>
            </a:lvl1pPr>
          </a:lstStyle>
          <a:p>
            <a:pPr>
              <a:defRPr/>
            </a:pPr>
            <a:fld id="{B6295BC2-09F7-C840-B10C-CC767D399F8B}" type="slidenum">
              <a:rPr lang="fr-FR" smtClean="0"/>
              <a:pPr>
                <a:defRPr/>
              </a:pPr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04543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596336" cy="78700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1440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457200" y="4869657"/>
            <a:ext cx="5334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/>
            </a:lvl1pPr>
          </a:lstStyle>
          <a:p>
            <a:pPr>
              <a:defRPr/>
            </a:pPr>
            <a:fld id="{36CBB160-2669-1E48-9273-CC6D7CD68F4E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7753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596336" cy="78700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14400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394222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914400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394222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8420100" y="4751874"/>
            <a:ext cx="533400" cy="25869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41404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fld id="{B6295BC2-09F7-C840-B10C-CC767D399F8B}" type="slidenum">
              <a:rPr lang="fr-FR" smtClean="0"/>
              <a:pPr>
                <a:defRPr/>
              </a:pPr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24463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596336" cy="78700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8420100" y="4751874"/>
            <a:ext cx="533400" cy="25869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41404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fld id="{B6295BC2-09F7-C840-B10C-CC767D399F8B}" type="slidenum">
              <a:rPr lang="fr-FR" smtClean="0"/>
              <a:pPr>
                <a:defRPr/>
              </a:pPr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90868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 txBox="1">
            <a:spLocks/>
          </p:cNvSpPr>
          <p:nvPr userDrawn="1"/>
        </p:nvSpPr>
        <p:spPr>
          <a:xfrm>
            <a:off x="8420100" y="4751874"/>
            <a:ext cx="533400" cy="25869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41404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fld id="{B6295BC2-09F7-C840-B10C-CC767D399F8B}" type="slidenum">
              <a:rPr lang="fr-FR" smtClean="0"/>
              <a:pPr>
                <a:defRPr/>
              </a:pPr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22421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8420100" y="4751874"/>
            <a:ext cx="533400" cy="25869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41404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fld id="{B6295BC2-09F7-C840-B10C-CC767D399F8B}" type="slidenum">
              <a:rPr lang="fr-FR" smtClean="0"/>
              <a:pPr>
                <a:defRPr/>
              </a:pPr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14352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fr-F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8420100" y="4751874"/>
            <a:ext cx="533400" cy="25869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41404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fld id="{B6295BC2-09F7-C840-B10C-CC767D399F8B}" type="slidenum">
              <a:rPr lang="fr-FR" smtClean="0"/>
              <a:pPr>
                <a:defRPr/>
              </a:pPr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67609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7452320" cy="787004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/>
              <a:t>Cliquez et modifiez le titre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91440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030" name="Rectangle 1"/>
          <p:cNvSpPr>
            <a:spLocks noChangeArrowheads="1"/>
          </p:cNvSpPr>
          <p:nvPr/>
        </p:nvSpPr>
        <p:spPr bwMode="auto">
          <a:xfrm>
            <a:off x="4165600" y="2399110"/>
            <a:ext cx="81304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fr-FR" b="1">
                <a:solidFill>
                  <a:schemeClr val="bg1"/>
                </a:solidFill>
              </a:rPr>
              <a:t>July</a:t>
            </a:r>
            <a:endParaRPr lang="fr-F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20100" y="4751874"/>
            <a:ext cx="533400" cy="25869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414042"/>
                </a:solidFill>
              </a:defRPr>
            </a:lvl1pPr>
          </a:lstStyle>
          <a:p>
            <a:pPr>
              <a:defRPr/>
            </a:pPr>
            <a:fld id="{B6295BC2-09F7-C840-B10C-CC767D399F8B}" type="slidenum">
              <a:rPr lang="fr-FR" smtClean="0"/>
              <a:pPr>
                <a:defRPr/>
              </a:pPr>
              <a:t>‹#›</a:t>
            </a:fld>
            <a:endParaRPr lang="fr-FR" dirty="0"/>
          </a:p>
        </p:txBody>
      </p:sp>
      <p:sp>
        <p:nvSpPr>
          <p:cNvPr id="6" name="Slide Number Placeholder 5"/>
          <p:cNvSpPr txBox="1">
            <a:spLocks/>
          </p:cNvSpPr>
          <p:nvPr/>
        </p:nvSpPr>
        <p:spPr>
          <a:xfrm>
            <a:off x="190500" y="4751873"/>
            <a:ext cx="3975100" cy="2698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r>
              <a:rPr lang="fr-FR" sz="1400" dirty="0" err="1">
                <a:solidFill>
                  <a:srgbClr val="414042"/>
                </a:solidFill>
              </a:rPr>
              <a:t>www.incose.org</a:t>
            </a:r>
            <a:r>
              <a:rPr lang="fr-FR" sz="1400" dirty="0">
                <a:solidFill>
                  <a:srgbClr val="414042"/>
                </a:solidFill>
              </a:rPr>
              <a:t>/symp2016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1" r:id="rId1"/>
    <p:sldLayoutId id="2147483972" r:id="rId2"/>
    <p:sldLayoutId id="2147483973" r:id="rId3"/>
    <p:sldLayoutId id="2147483974" r:id="rId4"/>
    <p:sldLayoutId id="2147483975" r:id="rId5"/>
    <p:sldLayoutId id="2147483976" r:id="rId6"/>
    <p:sldLayoutId id="2147483977" r:id="rId7"/>
    <p:sldLayoutId id="2147483978" r:id="rId8"/>
    <p:sldLayoutId id="2147483979" r:id="rId9"/>
    <p:sldLayoutId id="2147483980" r:id="rId10"/>
    <p:sldLayoutId id="2147483981" r:id="rId11"/>
  </p:sldLayoutIdLst>
  <p:hf sldNum="0" hdr="0" ftr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/>
          <a:ea typeface="ＭＳ Ｐゴシック" charset="-128"/>
          <a:cs typeface="Arial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106" charset="0"/>
          <a:ea typeface="ＭＳ Ｐゴシック" charset="-128"/>
          <a:cs typeface="ＭＳ Ｐゴシック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106" charset="0"/>
          <a:ea typeface="ＭＳ Ｐゴシック" charset="-128"/>
          <a:cs typeface="ＭＳ Ｐゴシック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106" charset="0"/>
          <a:ea typeface="ＭＳ Ｐゴシック" charset="-128"/>
          <a:cs typeface="ＭＳ Ｐゴシック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106" charset="0"/>
          <a:ea typeface="ＭＳ Ｐゴシック" charset="-128"/>
          <a:cs typeface="ＭＳ Ｐゴシック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/>
          <a:ea typeface="ＭＳ Ｐゴシック" charset="-128"/>
          <a:cs typeface="Arial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/>
          <a:ea typeface="ＭＳ Ｐゴシック" charset="-128"/>
          <a:cs typeface="Arial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/>
          <a:ea typeface="ＭＳ Ｐゴシック" charset="-128"/>
          <a:cs typeface="Arial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/>
          <a:ea typeface="ＭＳ Ｐゴシック" charset="-128"/>
          <a:cs typeface="Arial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/>
          <a:ea typeface="ＭＳ Ｐゴシック" charset="-128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06643"/>
            <a:ext cx="7772400" cy="1446107"/>
          </a:xfrm>
        </p:spPr>
        <p:txBody>
          <a:bodyPr/>
          <a:lstStyle/>
          <a:p>
            <a:r>
              <a:rPr lang="en-US" dirty="0"/>
              <a:t>A Representative Application of a Layered Interface Modeling Pattern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09950"/>
            <a:ext cx="6400800" cy="1043676"/>
          </a:xfrm>
        </p:spPr>
        <p:txBody>
          <a:bodyPr>
            <a:normAutofit fontScale="55000" lnSpcReduction="20000"/>
          </a:bodyPr>
          <a:lstStyle/>
          <a:p>
            <a:r>
              <a:rPr lang="en-US" dirty="0"/>
              <a:t>Peter Shames, Marc Sarrel,</a:t>
            </a:r>
          </a:p>
          <a:p>
            <a:r>
              <a:rPr lang="en-US" dirty="0"/>
              <a:t>Sanford Friedenthal (Affiliate)</a:t>
            </a:r>
          </a:p>
          <a:p>
            <a:r>
              <a:rPr lang="en-US" dirty="0"/>
              <a:t>Jet Propulsion Laboratory, California Institute of Technology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04800" y="4781550"/>
            <a:ext cx="86868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ctr">
              <a:spcBef>
                <a:spcPts val="1000"/>
              </a:spcBef>
              <a:spcAft>
                <a:spcPts val="0"/>
              </a:spcAft>
            </a:pPr>
            <a:r>
              <a:rPr lang="en-US" sz="1200" dirty="0">
                <a:latin typeface="Times New Roman" charset="0"/>
                <a:ea typeface="ＭＳ 明朝" charset="-128"/>
                <a:cs typeface="Times" charset="0"/>
              </a:rPr>
              <a:t>© 2016.  California Institute of Technology.  Government Sponsorship Acknowledged.</a:t>
            </a:r>
            <a:endParaRPr lang="en-US" sz="1200" dirty="0">
              <a:effectLst/>
              <a:latin typeface="Times New Roman" charset="0"/>
              <a:ea typeface="ＭＳ 明朝" charset="-128"/>
              <a:cs typeface="Times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435350"/>
            <a:ext cx="1041400" cy="8636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93C0A5E-3F82-2847-85F9-C83AFCD918F2}"/>
              </a:ext>
            </a:extLst>
          </p:cNvPr>
          <p:cNvSpPr/>
          <p:nvPr/>
        </p:nvSpPr>
        <p:spPr>
          <a:xfrm>
            <a:off x="2072216" y="4402505"/>
            <a:ext cx="4861983" cy="287867"/>
          </a:xfrm>
          <a:prstGeom prst="rect">
            <a:avLst/>
          </a:prstGeom>
          <a:solidFill>
            <a:schemeClr val="bg1"/>
          </a:solidFill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CD34691-FF8F-4848-8CEC-E8227AD6E833}"/>
              </a:ext>
            </a:extLst>
          </p:cNvPr>
          <p:cNvSpPr/>
          <p:nvPr/>
        </p:nvSpPr>
        <p:spPr>
          <a:xfrm>
            <a:off x="2087033" y="4381718"/>
            <a:ext cx="512233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”meta” version presented in </a:t>
            </a:r>
            <a:r>
              <a:rPr lang="en-US" sz="1400" dirty="0" err="1"/>
              <a:t>Garlan’s</a:t>
            </a:r>
            <a:r>
              <a:rPr lang="en-US" sz="1400" dirty="0"/>
              <a:t> SW Arch class @ JPL</a:t>
            </a:r>
          </a:p>
        </p:txBody>
      </p:sp>
    </p:spTree>
    <p:extLst>
      <p:ext uri="{BB962C8B-B14F-4D97-AF65-F5344CB8AC3E}">
        <p14:creationId xmlns:p14="http://schemas.microsoft.com/office/powerpoint/2010/main" val="37690945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End to End Information Flow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34" y="854075"/>
            <a:ext cx="6132964" cy="3394075"/>
          </a:xfrm>
        </p:spPr>
      </p:pic>
      <p:sp>
        <p:nvSpPr>
          <p:cNvPr id="5" name="Rounded Rectangle 4"/>
          <p:cNvSpPr/>
          <p:nvPr/>
        </p:nvSpPr>
        <p:spPr>
          <a:xfrm>
            <a:off x="2903620" y="1299410"/>
            <a:ext cx="3176337" cy="593557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6208298" y="1484337"/>
            <a:ext cx="2935702" cy="3296166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End to End view of whole context</a:t>
            </a:r>
          </a:p>
          <a:p>
            <a:r>
              <a:rPr lang="en-US" sz="1600" dirty="0"/>
              <a:t>Major physical elements</a:t>
            </a:r>
          </a:p>
          <a:p>
            <a:r>
              <a:rPr lang="en-US" sz="1600" dirty="0"/>
              <a:t>Coarse-grained decomposition</a:t>
            </a:r>
          </a:p>
          <a:p>
            <a:r>
              <a:rPr lang="en-US" sz="1600" dirty="0"/>
              <a:t>Elides organizations, ownership and operational details</a:t>
            </a:r>
          </a:p>
          <a:p>
            <a:r>
              <a:rPr lang="en-US" sz="1600" dirty="0"/>
              <a:t>Does not show interface or protocol details yet</a:t>
            </a:r>
            <a:r>
              <a:rPr lang="is-IS" sz="1600" dirty="0"/>
              <a:t>…</a:t>
            </a:r>
            <a:endParaRPr lang="en-US" sz="16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2110A25-6B93-574B-9F1B-FBD966907AA7}"/>
              </a:ext>
            </a:extLst>
          </p:cNvPr>
          <p:cNvSpPr/>
          <p:nvPr/>
        </p:nvSpPr>
        <p:spPr>
          <a:xfrm>
            <a:off x="3115733" y="4732866"/>
            <a:ext cx="5274734" cy="287867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E918463-4CDB-B540-A576-7192F1401463}"/>
              </a:ext>
            </a:extLst>
          </p:cNvPr>
          <p:cNvSpPr/>
          <p:nvPr/>
        </p:nvSpPr>
        <p:spPr>
          <a:xfrm>
            <a:off x="3115732" y="4722910"/>
            <a:ext cx="569806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Abstract view of components, shows only application data flows</a:t>
            </a:r>
          </a:p>
        </p:txBody>
      </p:sp>
    </p:spTree>
    <p:extLst>
      <p:ext uri="{BB962C8B-B14F-4D97-AF65-F5344CB8AC3E}">
        <p14:creationId xmlns:p14="http://schemas.microsoft.com/office/powerpoint/2010/main" val="1643453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208" y="686805"/>
            <a:ext cx="7289800" cy="2362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srgbClr val="414042"/>
                </a:solidFill>
              </a:rPr>
              <a:t>Subsystem Interface Specification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256008" y="1296405"/>
            <a:ext cx="7175500" cy="1481625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256008" y="3049004"/>
            <a:ext cx="8615276" cy="172303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256008" y="3049004"/>
            <a:ext cx="8615276" cy="1723036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Shows Avionics and Telecom subsystems from End-to-End view</a:t>
            </a:r>
          </a:p>
          <a:p>
            <a:pPr lvl="1"/>
            <a:r>
              <a:rPr lang="en-US" sz="1800" dirty="0"/>
              <a:t>Shows decomposition, component and hardware-software relationships</a:t>
            </a:r>
          </a:p>
          <a:p>
            <a:r>
              <a:rPr lang="en-US" sz="2200" dirty="0"/>
              <a:t>Does not show interface details or protocol stacks</a:t>
            </a:r>
          </a:p>
          <a:p>
            <a:endParaRPr lang="en-US" sz="24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914EC54-1AF5-5745-A28E-8A5FA712FCA4}"/>
              </a:ext>
            </a:extLst>
          </p:cNvPr>
          <p:cNvSpPr/>
          <p:nvPr/>
        </p:nvSpPr>
        <p:spPr>
          <a:xfrm>
            <a:off x="3115733" y="4732866"/>
            <a:ext cx="5350934" cy="287867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0EF6B2D-F3C2-BF44-8CA1-E47DE82ACA72}"/>
              </a:ext>
            </a:extLst>
          </p:cNvPr>
          <p:cNvSpPr/>
          <p:nvPr/>
        </p:nvSpPr>
        <p:spPr>
          <a:xfrm>
            <a:off x="3115733" y="4722910"/>
            <a:ext cx="56896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Viewpoint still deals in abstractions, but now ports become visible</a:t>
            </a:r>
          </a:p>
        </p:txBody>
      </p:sp>
    </p:spTree>
    <p:extLst>
      <p:ext uri="{BB962C8B-B14F-4D97-AF65-F5344CB8AC3E}">
        <p14:creationId xmlns:p14="http://schemas.microsoft.com/office/powerpoint/2010/main" val="1467729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srgbClr val="414042"/>
                </a:solidFill>
              </a:rPr>
              <a:t>Subsystem Interface Realization</a:t>
            </a:r>
          </a:p>
        </p:txBody>
      </p:sp>
      <p:pic>
        <p:nvPicPr>
          <p:cNvPr id="4" name="Picture 3" descr="Fig%200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64" y="640533"/>
            <a:ext cx="6599464" cy="420791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ounded Rectangle 4"/>
          <p:cNvSpPr/>
          <p:nvPr/>
        </p:nvSpPr>
        <p:spPr>
          <a:xfrm>
            <a:off x="4792580" y="2539666"/>
            <a:ext cx="1053665" cy="477543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92242" y="1885950"/>
            <a:ext cx="6388769" cy="0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157664" y="1167746"/>
            <a:ext cx="20986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Specification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302735" y="2309723"/>
            <a:ext cx="18085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Realization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6534986" y="1427537"/>
            <a:ext cx="2609014" cy="334450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Details of protocol stack</a:t>
            </a:r>
          </a:p>
          <a:p>
            <a:r>
              <a:rPr lang="en-US" sz="2000" dirty="0"/>
              <a:t>Ownership split among components between IP and Ethernet layers</a:t>
            </a:r>
          </a:p>
          <a:p>
            <a:r>
              <a:rPr lang="en-US" sz="2000" dirty="0"/>
              <a:t>Interface Binding Signature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5938A4C-03A7-574D-ACB8-A7DE76BAAD52}"/>
              </a:ext>
            </a:extLst>
          </p:cNvPr>
          <p:cNvSpPr/>
          <p:nvPr/>
        </p:nvSpPr>
        <p:spPr>
          <a:xfrm>
            <a:off x="3115732" y="4732866"/>
            <a:ext cx="5317067" cy="287867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AE4FE16-2A4B-0649-B9A3-BF46E90CC5B6}"/>
              </a:ext>
            </a:extLst>
          </p:cNvPr>
          <p:cNvSpPr/>
          <p:nvPr/>
        </p:nvSpPr>
        <p:spPr>
          <a:xfrm>
            <a:off x="3115732" y="4722910"/>
            <a:ext cx="552026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The relationship between specification and realization is exposed </a:t>
            </a:r>
          </a:p>
        </p:txBody>
      </p:sp>
    </p:spTree>
    <p:extLst>
      <p:ext uri="{BB962C8B-B14F-4D97-AF65-F5344CB8AC3E}">
        <p14:creationId xmlns:p14="http://schemas.microsoft.com/office/powerpoint/2010/main" val="925989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Typical Communication Interface Layers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b="1" dirty="0"/>
              <a:t>Application layer:</a:t>
            </a:r>
            <a:r>
              <a:rPr lang="en-US" dirty="0"/>
              <a:t> packet transfer protocol, manages exchange of packet data between applications.</a:t>
            </a:r>
          </a:p>
          <a:p>
            <a:r>
              <a:rPr lang="en-US" b="1" dirty="0"/>
              <a:t>Transport layer:</a:t>
            </a:r>
            <a:r>
              <a:rPr lang="en-US" dirty="0"/>
              <a:t> Transmission Control Protocol (TCP), provides end-to-end, once only, in order, complete delivery of data.</a:t>
            </a:r>
          </a:p>
          <a:p>
            <a:r>
              <a:rPr lang="en-US" b="1" dirty="0"/>
              <a:t>Network layer:</a:t>
            </a:r>
            <a:r>
              <a:rPr lang="en-US" dirty="0"/>
              <a:t> Internet Protocol (IP), provides network layer routing over any number of intermediate network nodes.</a:t>
            </a:r>
          </a:p>
          <a:p>
            <a:r>
              <a:rPr lang="en-US" b="1" dirty="0"/>
              <a:t>Data link layer:</a:t>
            </a:r>
            <a:r>
              <a:rPr lang="en-US" dirty="0"/>
              <a:t> 1 Gb Ethernet, provides data link layer services that may involve a fabric of switches and hubs.</a:t>
            </a:r>
          </a:p>
          <a:p>
            <a:r>
              <a:rPr lang="en-US" b="1" dirty="0"/>
              <a:t>Physical layer:</a:t>
            </a:r>
            <a:r>
              <a:rPr lang="en-US" dirty="0"/>
              <a:t> twisted pair cable (Cat-5) and RJ-45 plug terminations.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2D41145-9BE5-5D4F-9B34-2046A8B5C502}"/>
              </a:ext>
            </a:extLst>
          </p:cNvPr>
          <p:cNvSpPr/>
          <p:nvPr/>
        </p:nvSpPr>
        <p:spPr>
          <a:xfrm>
            <a:off x="2590800" y="4722910"/>
            <a:ext cx="6341534" cy="287867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426CE15-6EA9-E14B-8FB0-23E43A23EF8B}"/>
              </a:ext>
            </a:extLst>
          </p:cNvPr>
          <p:cNvSpPr/>
          <p:nvPr/>
        </p:nvSpPr>
        <p:spPr>
          <a:xfrm>
            <a:off x="2590799" y="4722910"/>
            <a:ext cx="64685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Layering is a pattern, ISO BRM has seven layers, we seldom define all of them</a:t>
            </a:r>
          </a:p>
        </p:txBody>
      </p:sp>
    </p:spTree>
    <p:extLst>
      <p:ext uri="{BB962C8B-B14F-4D97-AF65-F5344CB8AC3E}">
        <p14:creationId xmlns:p14="http://schemas.microsoft.com/office/powerpoint/2010/main" val="106999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063" y="1518323"/>
            <a:ext cx="3403600" cy="28829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Protocol Entity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57200" y="914401"/>
            <a:ext cx="4900863" cy="3785936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77500" lnSpcReduction="20000"/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Every protocol entity at layer (N) has three ports: </a:t>
            </a:r>
          </a:p>
          <a:p>
            <a:pPr lvl="1"/>
            <a:r>
              <a:rPr lang="en-US" dirty="0"/>
              <a:t>the interface that provides services to the upper (N+1) layer</a:t>
            </a:r>
          </a:p>
          <a:p>
            <a:pPr lvl="1"/>
            <a:r>
              <a:rPr lang="en-US" dirty="0"/>
              <a:t>the interface that requires services of the lower (N-1) layer</a:t>
            </a:r>
          </a:p>
          <a:p>
            <a:pPr lvl="1"/>
            <a:r>
              <a:rPr lang="en-US" dirty="0"/>
              <a:t>the interface with the peer protocol entity at the same layer </a:t>
            </a:r>
          </a:p>
          <a:p>
            <a:r>
              <a:rPr lang="en-US" dirty="0"/>
              <a:t>There may also be a management interface, which can be in-line or separate</a:t>
            </a:r>
          </a:p>
        </p:txBody>
      </p:sp>
      <p:pic>
        <p:nvPicPr>
          <p:cNvPr id="7" name="Picture 3" descr="Fig%20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847408" y="2862052"/>
            <a:ext cx="657225" cy="733806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75363" y="2862053"/>
            <a:ext cx="656333" cy="62994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9" name="Rounded Rectangle 8"/>
          <p:cNvSpPr/>
          <p:nvPr/>
        </p:nvSpPr>
        <p:spPr>
          <a:xfrm>
            <a:off x="6006198" y="2751412"/>
            <a:ext cx="1590138" cy="906188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6347DF-1FA9-5740-AAFA-26FC01200FCF}"/>
              </a:ext>
            </a:extLst>
          </p:cNvPr>
          <p:cNvSpPr/>
          <p:nvPr/>
        </p:nvSpPr>
        <p:spPr>
          <a:xfrm>
            <a:off x="2861732" y="4732866"/>
            <a:ext cx="6028268" cy="287867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D357864-EAB9-3542-B77F-79AD0FFFBAC7}"/>
              </a:ext>
            </a:extLst>
          </p:cNvPr>
          <p:cNvSpPr/>
          <p:nvPr/>
        </p:nvSpPr>
        <p:spPr>
          <a:xfrm>
            <a:off x="2861731" y="4732866"/>
            <a:ext cx="602826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Protocol Entity is a basic building block pattern, may include management</a:t>
            </a:r>
          </a:p>
        </p:txBody>
      </p:sp>
    </p:spTree>
    <p:extLst>
      <p:ext uri="{BB962C8B-B14F-4D97-AF65-F5344CB8AC3E}">
        <p14:creationId xmlns:p14="http://schemas.microsoft.com/office/powerpoint/2010/main" val="1826740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924800" cy="787004"/>
          </a:xfrm>
        </p:spPr>
        <p:txBody>
          <a:bodyPr/>
          <a:lstStyle/>
          <a:p>
            <a:r>
              <a:rPr lang="en-US" dirty="0"/>
              <a:t>Protocol Entity Behavior</a:t>
            </a:r>
          </a:p>
        </p:txBody>
      </p:sp>
      <p:pic>
        <p:nvPicPr>
          <p:cNvPr id="9" name="Picture 3" descr="Fig%20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3131" y="742949"/>
            <a:ext cx="3276600" cy="3669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90" y="787004"/>
            <a:ext cx="3733800" cy="3583664"/>
          </a:xfrm>
          <a:prstGeom prst="rect">
            <a:avLst/>
          </a:prstGeom>
        </p:spPr>
      </p:pic>
      <p:sp>
        <p:nvSpPr>
          <p:cNvPr id="4" name="Left Brace 3"/>
          <p:cNvSpPr/>
          <p:nvPr/>
        </p:nvSpPr>
        <p:spPr>
          <a:xfrm>
            <a:off x="3848227" y="742949"/>
            <a:ext cx="228600" cy="3669109"/>
          </a:xfrm>
          <a:prstGeom prst="leftBrac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>
            <a:endCxn id="4" idx="1"/>
          </p:cNvCxnSpPr>
          <p:nvPr/>
        </p:nvCxnSpPr>
        <p:spPr>
          <a:xfrm flipV="1">
            <a:off x="1519990" y="2577504"/>
            <a:ext cx="2328237" cy="299047"/>
          </a:xfrm>
          <a:prstGeom prst="straightConnector1">
            <a:avLst/>
          </a:prstGeom>
          <a:ln>
            <a:solidFill>
              <a:srgbClr val="FF0000"/>
            </a:solidFill>
            <a:headEnd type="oval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7269731" y="1529953"/>
            <a:ext cx="1874270" cy="309017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Activity on right is one of many contained in the states on the left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EDC61CD-1EF2-0B4B-887A-EBD514D10435}"/>
              </a:ext>
            </a:extLst>
          </p:cNvPr>
          <p:cNvSpPr/>
          <p:nvPr/>
        </p:nvSpPr>
        <p:spPr>
          <a:xfrm>
            <a:off x="3115732" y="4732866"/>
            <a:ext cx="5317067" cy="287867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0957570-A9BE-A04F-A608-3D042BE80B2B}"/>
              </a:ext>
            </a:extLst>
          </p:cNvPr>
          <p:cNvSpPr/>
          <p:nvPr/>
        </p:nvSpPr>
        <p:spPr>
          <a:xfrm>
            <a:off x="3115732" y="4722910"/>
            <a:ext cx="552026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Like system elements, behavior specs may also be decomposed</a:t>
            </a:r>
          </a:p>
        </p:txBody>
      </p:sp>
    </p:spTree>
    <p:extLst>
      <p:ext uri="{BB962C8B-B14F-4D97-AF65-F5344CB8AC3E}">
        <p14:creationId xmlns:p14="http://schemas.microsoft.com/office/powerpoint/2010/main" val="559539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Protocol Entity Behavior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Describes how a protocol entity behaves when receiving a Protocol Data Unit (PDU) from a peer entity</a:t>
            </a:r>
          </a:p>
          <a:p>
            <a:r>
              <a:rPr lang="en-US" dirty="0"/>
              <a:t>Describes the exchange(s) of PDUs between peers</a:t>
            </a:r>
          </a:p>
          <a:p>
            <a:r>
              <a:rPr lang="en-US" dirty="0"/>
              <a:t>May describe the behavior at the required and provided interfaces, such as start-up, connection establishment, and Service Data Unit (SDU) transformation into PDUs</a:t>
            </a:r>
          </a:p>
          <a:p>
            <a:r>
              <a:rPr lang="en-US" dirty="0"/>
              <a:t>Typically involves describing the dynamics of PDU exchanges, including nominal and error conditions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1D34D65-BD55-E744-9806-798AE556540F}"/>
              </a:ext>
            </a:extLst>
          </p:cNvPr>
          <p:cNvSpPr/>
          <p:nvPr/>
        </p:nvSpPr>
        <p:spPr>
          <a:xfrm>
            <a:off x="3462867" y="4732866"/>
            <a:ext cx="4250268" cy="287867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328446B-88DB-204C-959E-6F3E40F704F2}"/>
              </a:ext>
            </a:extLst>
          </p:cNvPr>
          <p:cNvSpPr/>
          <p:nvPr/>
        </p:nvSpPr>
        <p:spPr>
          <a:xfrm>
            <a:off x="3462866" y="4722910"/>
            <a:ext cx="552026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Peer entity interaction is a protocol behavior pattern</a:t>
            </a:r>
          </a:p>
        </p:txBody>
      </p:sp>
    </p:spTree>
    <p:extLst>
      <p:ext uri="{BB962C8B-B14F-4D97-AF65-F5344CB8AC3E}">
        <p14:creationId xmlns:p14="http://schemas.microsoft.com/office/powerpoint/2010/main" val="14488834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414042"/>
                </a:solidFill>
              </a:rPr>
              <a:t>Protocol Entity Interaction</a:t>
            </a:r>
          </a:p>
        </p:txBody>
      </p:sp>
      <p:pic>
        <p:nvPicPr>
          <p:cNvPr id="4" name="Picture 3" descr="Fig%200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12" y="640533"/>
            <a:ext cx="6599464" cy="420791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ounded Rectangle 4"/>
          <p:cNvSpPr/>
          <p:nvPr/>
        </p:nvSpPr>
        <p:spPr>
          <a:xfrm>
            <a:off x="2097512" y="2578956"/>
            <a:ext cx="2324071" cy="477543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6639576" y="1529953"/>
            <a:ext cx="2504425" cy="309017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Constrains the behavior of peer protocol entities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6D32EB-2F1B-9346-BB61-3C9208ECD3C0}"/>
              </a:ext>
            </a:extLst>
          </p:cNvPr>
          <p:cNvSpPr/>
          <p:nvPr/>
        </p:nvSpPr>
        <p:spPr>
          <a:xfrm>
            <a:off x="3115732" y="4732866"/>
            <a:ext cx="5317067" cy="287867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10BCABD-2E9F-D347-BDFE-405DB159231C}"/>
              </a:ext>
            </a:extLst>
          </p:cNvPr>
          <p:cNvSpPr/>
          <p:nvPr/>
        </p:nvSpPr>
        <p:spPr>
          <a:xfrm>
            <a:off x="3115732" y="4722910"/>
            <a:ext cx="552026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Protocols are defined layer by layer, interfaces are always a stack</a:t>
            </a:r>
          </a:p>
        </p:txBody>
      </p:sp>
    </p:spTree>
    <p:extLst>
      <p:ext uri="{BB962C8B-B14F-4D97-AF65-F5344CB8AC3E}">
        <p14:creationId xmlns:p14="http://schemas.microsoft.com/office/powerpoint/2010/main" val="722720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991600" cy="787004"/>
          </a:xfrm>
        </p:spPr>
        <p:txBody>
          <a:bodyPr/>
          <a:lstStyle/>
          <a:p>
            <a:r>
              <a:rPr lang="en-US" sz="3600" dirty="0">
                <a:solidFill>
                  <a:srgbClr val="414042"/>
                </a:solidFill>
              </a:rPr>
              <a:t>Protocol Entity Interaction (cont.)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 flipV="1">
            <a:off x="6590330" y="43624"/>
            <a:ext cx="643094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5121" name="Picture 1" descr="Fig%20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8325" y="1154030"/>
            <a:ext cx="3623275" cy="3314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04800" y="43624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199" y="914401"/>
            <a:ext cx="4911125" cy="3394472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Specifies allowable interactions between peer protocol entities</a:t>
            </a:r>
          </a:p>
          <a:p>
            <a:r>
              <a:rPr lang="en-US" dirty="0"/>
              <a:t>Keeps the peer state machines synchronized</a:t>
            </a:r>
          </a:p>
          <a:p>
            <a:r>
              <a:rPr lang="en-US" dirty="0"/>
              <a:t>Describes the PDU exchanges you would see on the wire for a single layer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1653CC7-AFC3-1949-9877-20A2EBB3036F}"/>
              </a:ext>
            </a:extLst>
          </p:cNvPr>
          <p:cNvSpPr/>
          <p:nvPr/>
        </p:nvSpPr>
        <p:spPr>
          <a:xfrm>
            <a:off x="3115732" y="4732866"/>
            <a:ext cx="5520267" cy="287867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12C995F-5406-044E-9B22-1F970A868687}"/>
              </a:ext>
            </a:extLst>
          </p:cNvPr>
          <p:cNvSpPr/>
          <p:nvPr/>
        </p:nvSpPr>
        <p:spPr>
          <a:xfrm>
            <a:off x="3115732" y="4722910"/>
            <a:ext cx="552026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Peer to peer interactions within each protocol layer may be complex</a:t>
            </a:r>
          </a:p>
        </p:txBody>
      </p:sp>
    </p:spTree>
    <p:extLst>
      <p:ext uri="{BB962C8B-B14F-4D97-AF65-F5344CB8AC3E}">
        <p14:creationId xmlns:p14="http://schemas.microsoft.com/office/powerpoint/2010/main" val="14506061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Behavior Context</a:t>
            </a:r>
          </a:p>
        </p:txBody>
      </p:sp>
      <p:pic>
        <p:nvPicPr>
          <p:cNvPr id="4" name="Picture 3" descr="Fig%201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84" y="787004"/>
            <a:ext cx="4648200" cy="360440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680284" y="1379622"/>
            <a:ext cx="4006516" cy="2824977"/>
          </a:xfrm>
        </p:spPr>
        <p:txBody>
          <a:bodyPr>
            <a:noAutofit/>
          </a:bodyPr>
          <a:lstStyle/>
          <a:p>
            <a:r>
              <a:rPr lang="en-US" sz="1800" dirty="0"/>
              <a:t>Shows all behaviors in context</a:t>
            </a:r>
          </a:p>
          <a:p>
            <a:r>
              <a:rPr lang="en-US" sz="1800" dirty="0"/>
              <a:t>Shows compliance with RFC 793 spec</a:t>
            </a:r>
          </a:p>
          <a:p>
            <a:pPr lvl="1"/>
            <a:r>
              <a:rPr lang="en-US" sz="1600" dirty="0"/>
              <a:t>Note that </a:t>
            </a:r>
            <a:r>
              <a:rPr lang="en-US" sz="1600" dirty="0" err="1"/>
              <a:t>Pkt</a:t>
            </a:r>
            <a:r>
              <a:rPr lang="en-US" sz="1600" dirty="0"/>
              <a:t> </a:t>
            </a:r>
            <a:r>
              <a:rPr lang="en-US" sz="1600" dirty="0" err="1"/>
              <a:t>Xfer</a:t>
            </a:r>
            <a:r>
              <a:rPr lang="en-US" sz="1600" dirty="0"/>
              <a:t> entity also complies with RFC 793 spec at the Required Interface</a:t>
            </a:r>
          </a:p>
          <a:p>
            <a:pPr lvl="1"/>
            <a:r>
              <a:rPr lang="en-US" sz="1600" dirty="0"/>
              <a:t>Interface and behavior</a:t>
            </a:r>
          </a:p>
          <a:p>
            <a:r>
              <a:rPr lang="en-US" sz="1800" dirty="0"/>
              <a:t>Behavior on vertical SDU links typically implementation specific, i.e. not specified in standards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677A057-8329-A04A-9F09-90D7B704F804}"/>
              </a:ext>
            </a:extLst>
          </p:cNvPr>
          <p:cNvSpPr/>
          <p:nvPr/>
        </p:nvSpPr>
        <p:spPr>
          <a:xfrm>
            <a:off x="3115732" y="4732866"/>
            <a:ext cx="5655735" cy="287867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F668CF8-E6C3-864E-AC90-C7AD0DA25E92}"/>
              </a:ext>
            </a:extLst>
          </p:cNvPr>
          <p:cNvSpPr/>
          <p:nvPr/>
        </p:nvSpPr>
        <p:spPr>
          <a:xfrm>
            <a:off x="3115732" y="4722910"/>
            <a:ext cx="586740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Only certain aspects of behavior must be specified for interoperability</a:t>
            </a:r>
          </a:p>
        </p:txBody>
      </p:sp>
    </p:spTree>
    <p:extLst>
      <p:ext uri="{BB962C8B-B14F-4D97-AF65-F5344CB8AC3E}">
        <p14:creationId xmlns:p14="http://schemas.microsoft.com/office/powerpoint/2010/main" val="20310693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A76AB4-9105-AD4F-A5D2-DC41445411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Meta-Introduction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4ED064-05DC-6047-989F-A54D001766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14401"/>
            <a:ext cx="7704667" cy="3394472"/>
          </a:xfrm>
        </p:spPr>
        <p:txBody>
          <a:bodyPr/>
          <a:lstStyle/>
          <a:p>
            <a:r>
              <a:rPr lang="en-US" sz="2000" dirty="0"/>
              <a:t>This paper was originally presented at the 26’th Annual INCOSE International Symposium</a:t>
            </a:r>
          </a:p>
          <a:p>
            <a:pPr lvl="1"/>
            <a:r>
              <a:rPr lang="en-US" sz="1600" dirty="0"/>
              <a:t>The primary topics in the paper focused on issues involved with accurately representing layered interfaces</a:t>
            </a:r>
          </a:p>
          <a:p>
            <a:pPr lvl="1"/>
            <a:r>
              <a:rPr lang="en-US" sz="1600" dirty="0"/>
              <a:t>It provides a set of modeling patterns that can be applied to describe various levels of decomposition and detail, from physical down to behavioral</a:t>
            </a:r>
          </a:p>
          <a:p>
            <a:r>
              <a:rPr lang="en-US" sz="2000" dirty="0"/>
              <a:t>The meta aspects of this paper relate to the use, but not the exposition of, an underlying viewpoint/view methodology and how this method may directly be used to support system architecture modeling and  trade studies.</a:t>
            </a:r>
          </a:p>
          <a:p>
            <a:pPr lvl="1"/>
            <a:r>
              <a:rPr lang="en-US" sz="1600" dirty="0"/>
              <a:t>The meta aspects will be noted like this …</a:t>
            </a:r>
          </a:p>
          <a:p>
            <a:endParaRPr lang="en-US" sz="20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BEE7F1F-FFE9-8B41-AA07-EF29F70D71AC}"/>
              </a:ext>
            </a:extLst>
          </p:cNvPr>
          <p:cNvSpPr/>
          <p:nvPr/>
        </p:nvSpPr>
        <p:spPr>
          <a:xfrm>
            <a:off x="1227666" y="4207274"/>
            <a:ext cx="3987800" cy="287867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4285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414042"/>
                </a:solidFill>
              </a:rPr>
              <a:t>Interface Physical Layer</a:t>
            </a:r>
          </a:p>
        </p:txBody>
      </p:sp>
      <p:pic>
        <p:nvPicPr>
          <p:cNvPr id="4" name="Picture 3" descr="Fig%200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640533"/>
            <a:ext cx="6599464" cy="420791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ounded Rectangle 4"/>
          <p:cNvSpPr/>
          <p:nvPr/>
        </p:nvSpPr>
        <p:spPr>
          <a:xfrm>
            <a:off x="4876799" y="4171951"/>
            <a:ext cx="381001" cy="228600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6527CC5-2D7A-154B-9F6B-E93CCEB5E90D}"/>
              </a:ext>
            </a:extLst>
          </p:cNvPr>
          <p:cNvSpPr/>
          <p:nvPr/>
        </p:nvSpPr>
        <p:spPr>
          <a:xfrm>
            <a:off x="3115732" y="4732866"/>
            <a:ext cx="5731935" cy="287867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A188505-8A08-0841-AF8D-346C31B47DF4}"/>
              </a:ext>
            </a:extLst>
          </p:cNvPr>
          <p:cNvSpPr/>
          <p:nvPr/>
        </p:nvSpPr>
        <p:spPr>
          <a:xfrm>
            <a:off x="3115732" y="4722910"/>
            <a:ext cx="602826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A Trade Study can address which layers are in Transceiver vs software</a:t>
            </a:r>
          </a:p>
        </p:txBody>
      </p:sp>
    </p:spTree>
    <p:extLst>
      <p:ext uri="{BB962C8B-B14F-4D97-AF65-F5344CB8AC3E}">
        <p14:creationId xmlns:p14="http://schemas.microsoft.com/office/powerpoint/2010/main" val="1059475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414042"/>
                </a:solidFill>
              </a:rPr>
              <a:t>Electrical Connection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57200" y="914400"/>
            <a:ext cx="1143000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097" name="Picture 1" descr="Fig%200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339" y="914401"/>
            <a:ext cx="2286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414340" y="914400"/>
            <a:ext cx="6136993" cy="3606799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/>
              <a:t>Interfaces may be further decomposed</a:t>
            </a:r>
          </a:p>
          <a:p>
            <a:r>
              <a:rPr lang="en-US" sz="2800" dirty="0"/>
              <a:t>Get as specific as your problem demands</a:t>
            </a:r>
          </a:p>
          <a:p>
            <a:r>
              <a:rPr lang="en-US" sz="2800" dirty="0"/>
              <a:t>Physical layer interfaces may be governed by constraints based on physical laws</a:t>
            </a:r>
          </a:p>
          <a:p>
            <a:pPr lvl="1"/>
            <a:r>
              <a:rPr lang="en-US" sz="2400" dirty="0"/>
              <a:t>Ohm’s law, Kirchhoff's law, laws of thermodynamics, etc.</a:t>
            </a:r>
          </a:p>
          <a:p>
            <a:pPr lvl="1"/>
            <a:r>
              <a:rPr lang="en-US" sz="2400" dirty="0"/>
              <a:t>Instead of activities and state machines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667CCBC-4E83-524E-AD88-DD82FF69F69F}"/>
              </a:ext>
            </a:extLst>
          </p:cNvPr>
          <p:cNvSpPr/>
          <p:nvPr/>
        </p:nvSpPr>
        <p:spPr>
          <a:xfrm>
            <a:off x="3115732" y="4732866"/>
            <a:ext cx="5317067" cy="287867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12C0CE3-D578-7C41-97EA-BC5F87E99377}"/>
              </a:ext>
            </a:extLst>
          </p:cNvPr>
          <p:cNvSpPr/>
          <p:nvPr/>
        </p:nvSpPr>
        <p:spPr>
          <a:xfrm>
            <a:off x="3115732" y="4722910"/>
            <a:ext cx="552026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Even the Physical layer may be decomposed in its own viewpoint</a:t>
            </a:r>
          </a:p>
        </p:txBody>
      </p:sp>
    </p:spTree>
    <p:extLst>
      <p:ext uri="{BB962C8B-B14F-4D97-AF65-F5344CB8AC3E}">
        <p14:creationId xmlns:p14="http://schemas.microsoft.com/office/powerpoint/2010/main" val="96180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Packet Structure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28" y="1082675"/>
            <a:ext cx="6847695" cy="3394075"/>
          </a:xfrm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717946" y="1120941"/>
            <a:ext cx="9520833" cy="48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cxnSp>
        <p:nvCxnSpPr>
          <p:cNvPr id="6" name="Straight Connector 5"/>
          <p:cNvCxnSpPr>
            <a:cxnSpLocks/>
          </p:cNvCxnSpPr>
          <p:nvPr/>
        </p:nvCxnSpPr>
        <p:spPr>
          <a:xfrm>
            <a:off x="3598328" y="895350"/>
            <a:ext cx="0" cy="3710517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93128" y="666750"/>
            <a:ext cx="34018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Generic Space Packet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758828" y="666750"/>
            <a:ext cx="37257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Specific Thermal Packet</a:t>
            </a:r>
          </a:p>
        </p:txBody>
      </p:sp>
      <p:cxnSp>
        <p:nvCxnSpPr>
          <p:cNvPr id="8" name="Curved Connector 7"/>
          <p:cNvCxnSpPr/>
          <p:nvPr/>
        </p:nvCxnSpPr>
        <p:spPr>
          <a:xfrm rot="5400000" flipH="1" flipV="1">
            <a:off x="1216987" y="1866808"/>
            <a:ext cx="685799" cy="419284"/>
          </a:xfrm>
          <a:prstGeom prst="curvedConnector3">
            <a:avLst/>
          </a:prstGeom>
          <a:ln>
            <a:solidFill>
              <a:srgbClr val="FF0000">
                <a:alpha val="50000"/>
              </a:srgb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urved Connector 13"/>
          <p:cNvCxnSpPr/>
          <p:nvPr/>
        </p:nvCxnSpPr>
        <p:spPr>
          <a:xfrm rot="16200000" flipV="1">
            <a:off x="1979079" y="1905000"/>
            <a:ext cx="609599" cy="419100"/>
          </a:xfrm>
          <a:prstGeom prst="curvedConnector3">
            <a:avLst/>
          </a:prstGeom>
          <a:ln>
            <a:solidFill>
              <a:srgbClr val="FF0000">
                <a:alpha val="50000"/>
              </a:srgb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urved Connector 16"/>
          <p:cNvCxnSpPr/>
          <p:nvPr/>
        </p:nvCxnSpPr>
        <p:spPr>
          <a:xfrm rot="5400000" flipH="1" flipV="1">
            <a:off x="321728" y="3028950"/>
            <a:ext cx="457200" cy="152400"/>
          </a:xfrm>
          <a:prstGeom prst="curvedConnector3">
            <a:avLst/>
          </a:prstGeom>
          <a:ln>
            <a:solidFill>
              <a:srgbClr val="FF0000">
                <a:alpha val="50000"/>
              </a:srgb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urved Connector 19"/>
          <p:cNvCxnSpPr/>
          <p:nvPr/>
        </p:nvCxnSpPr>
        <p:spPr>
          <a:xfrm rot="5400000" flipH="1" flipV="1">
            <a:off x="241820" y="3248690"/>
            <a:ext cx="969118" cy="420202"/>
          </a:xfrm>
          <a:prstGeom prst="curvedConnector3">
            <a:avLst/>
          </a:prstGeom>
          <a:ln>
            <a:solidFill>
              <a:srgbClr val="FF0000">
                <a:alpha val="50000"/>
              </a:srgb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Curved Connector 21"/>
          <p:cNvCxnSpPr/>
          <p:nvPr/>
        </p:nvCxnSpPr>
        <p:spPr>
          <a:xfrm rot="16200000" flipV="1">
            <a:off x="4545354" y="2179319"/>
            <a:ext cx="283604" cy="196455"/>
          </a:xfrm>
          <a:prstGeom prst="curvedConnector3">
            <a:avLst/>
          </a:prstGeom>
          <a:ln>
            <a:solidFill>
              <a:srgbClr val="FF0000">
                <a:alpha val="50000"/>
              </a:srgb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Curved Connector 27"/>
          <p:cNvCxnSpPr/>
          <p:nvPr/>
        </p:nvCxnSpPr>
        <p:spPr>
          <a:xfrm>
            <a:off x="3217328" y="1733550"/>
            <a:ext cx="914400" cy="342900"/>
          </a:xfrm>
          <a:prstGeom prst="curvedConnector3">
            <a:avLst/>
          </a:prstGeom>
          <a:ln>
            <a:solidFill>
              <a:srgbClr val="FF0000">
                <a:alpha val="50000"/>
              </a:srgbClr>
            </a:solidFill>
            <a:prstDash val="sysDot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Curved Connector 31"/>
          <p:cNvCxnSpPr/>
          <p:nvPr/>
        </p:nvCxnSpPr>
        <p:spPr>
          <a:xfrm flipV="1">
            <a:off x="3217328" y="2640332"/>
            <a:ext cx="704850" cy="541020"/>
          </a:xfrm>
          <a:prstGeom prst="curvedConnector3">
            <a:avLst>
              <a:gd name="adj1" fmla="val 18468"/>
            </a:avLst>
          </a:prstGeom>
          <a:ln>
            <a:solidFill>
              <a:srgbClr val="FF0000">
                <a:alpha val="50000"/>
              </a:srgbClr>
            </a:solidFill>
            <a:prstDash val="sysDot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Curved Connector 33"/>
          <p:cNvCxnSpPr/>
          <p:nvPr/>
        </p:nvCxnSpPr>
        <p:spPr>
          <a:xfrm flipV="1">
            <a:off x="2931671" y="2803921"/>
            <a:ext cx="990507" cy="485776"/>
          </a:xfrm>
          <a:prstGeom prst="curvedConnector3">
            <a:avLst>
              <a:gd name="adj1" fmla="val 59937"/>
            </a:avLst>
          </a:prstGeom>
          <a:ln>
            <a:solidFill>
              <a:srgbClr val="FF0000">
                <a:alpha val="50000"/>
              </a:srgbClr>
            </a:solidFill>
            <a:prstDash val="sysDot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Left Brace 36"/>
          <p:cNvSpPr/>
          <p:nvPr/>
        </p:nvSpPr>
        <p:spPr>
          <a:xfrm>
            <a:off x="3944403" y="2600325"/>
            <a:ext cx="146920" cy="95250"/>
          </a:xfrm>
          <a:prstGeom prst="leftBrace">
            <a:avLst>
              <a:gd name="adj1" fmla="val 8333"/>
              <a:gd name="adj2" fmla="val 53758"/>
            </a:avLst>
          </a:prstGeom>
          <a:ln>
            <a:solidFill>
              <a:srgbClr val="FF0000">
                <a:alpha val="50000"/>
              </a:srgb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Left Brace 38"/>
          <p:cNvSpPr/>
          <p:nvPr/>
        </p:nvSpPr>
        <p:spPr>
          <a:xfrm>
            <a:off x="3944403" y="2752725"/>
            <a:ext cx="146920" cy="95250"/>
          </a:xfrm>
          <a:prstGeom prst="leftBrace">
            <a:avLst>
              <a:gd name="adj1" fmla="val 8333"/>
              <a:gd name="adj2" fmla="val 53758"/>
            </a:avLst>
          </a:prstGeom>
          <a:ln>
            <a:solidFill>
              <a:srgbClr val="FF0000">
                <a:alpha val="50000"/>
              </a:srgb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ounded Rectangle 43"/>
          <p:cNvSpPr/>
          <p:nvPr/>
        </p:nvSpPr>
        <p:spPr>
          <a:xfrm>
            <a:off x="4076785" y="1623859"/>
            <a:ext cx="2667008" cy="332531"/>
          </a:xfrm>
          <a:prstGeom prst="roundRect">
            <a:avLst/>
          </a:prstGeom>
          <a:noFill/>
          <a:ln w="25400">
            <a:solidFill>
              <a:srgbClr val="FF0000">
                <a:alpha val="50000"/>
              </a:srgb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ounded Rectangle 44"/>
          <p:cNvSpPr/>
          <p:nvPr/>
        </p:nvSpPr>
        <p:spPr>
          <a:xfrm>
            <a:off x="1980407" y="2508251"/>
            <a:ext cx="1214696" cy="551182"/>
          </a:xfrm>
          <a:prstGeom prst="roundRect">
            <a:avLst/>
          </a:prstGeom>
          <a:noFill/>
          <a:ln w="25400">
            <a:solidFill>
              <a:srgbClr val="FF0000">
                <a:alpha val="50000"/>
              </a:srgb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ounded Rectangle 45"/>
          <p:cNvSpPr/>
          <p:nvPr/>
        </p:nvSpPr>
        <p:spPr>
          <a:xfrm flipV="1">
            <a:off x="158371" y="2461437"/>
            <a:ext cx="1152186" cy="238272"/>
          </a:xfrm>
          <a:prstGeom prst="roundRect">
            <a:avLst/>
          </a:prstGeom>
          <a:noFill/>
          <a:ln w="25400">
            <a:solidFill>
              <a:srgbClr val="FF0000">
                <a:alpha val="50000"/>
              </a:srgb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Content Placeholder 2"/>
          <p:cNvSpPr txBox="1">
            <a:spLocks/>
          </p:cNvSpPr>
          <p:nvPr/>
        </p:nvSpPr>
        <p:spPr bwMode="auto">
          <a:xfrm>
            <a:off x="6802560" y="1462352"/>
            <a:ext cx="2341439" cy="3310069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Shows how packets conform to standard</a:t>
            </a:r>
          </a:p>
          <a:p>
            <a:r>
              <a:rPr lang="en-US" sz="1600" dirty="0"/>
              <a:t>Left side is generic space packet</a:t>
            </a:r>
          </a:p>
          <a:p>
            <a:pPr lvl="1"/>
            <a:r>
              <a:rPr lang="en-US" sz="1200" dirty="0"/>
              <a:t>Arrows show typing</a:t>
            </a:r>
          </a:p>
          <a:p>
            <a:pPr lvl="1"/>
            <a:r>
              <a:rPr lang="en-US" sz="1200" dirty="0"/>
              <a:t>Boxes show constraints</a:t>
            </a:r>
          </a:p>
          <a:p>
            <a:r>
              <a:rPr lang="en-US" sz="1600" dirty="0"/>
              <a:t>Right side is specific thermal packet</a:t>
            </a:r>
          </a:p>
          <a:p>
            <a:pPr lvl="1"/>
            <a:r>
              <a:rPr lang="en-US" sz="1200" dirty="0"/>
              <a:t>Show adaptations (redefinition, </a:t>
            </a:r>
            <a:r>
              <a:rPr lang="en-US" sz="1200" dirty="0" err="1"/>
              <a:t>subsetting</a:t>
            </a:r>
            <a:r>
              <a:rPr lang="en-US" sz="1200" dirty="0"/>
              <a:t> and new constraints)</a:t>
            </a:r>
          </a:p>
          <a:p>
            <a:endParaRPr lang="en-US" sz="1600" dirty="0"/>
          </a:p>
        </p:txBody>
      </p:sp>
      <p:sp>
        <p:nvSpPr>
          <p:cNvPr id="23" name="Rounded Rectangle 22"/>
          <p:cNvSpPr/>
          <p:nvPr/>
        </p:nvSpPr>
        <p:spPr>
          <a:xfrm>
            <a:off x="3202370" y="1437880"/>
            <a:ext cx="888953" cy="97078"/>
          </a:xfrm>
          <a:prstGeom prst="roundRect">
            <a:avLst/>
          </a:prstGeom>
          <a:noFill/>
          <a:ln w="25400">
            <a:solidFill>
              <a:srgbClr val="FF0000">
                <a:alpha val="50000"/>
              </a:srgb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>
            <a:off x="3195103" y="2304654"/>
            <a:ext cx="888953" cy="114695"/>
          </a:xfrm>
          <a:prstGeom prst="roundRect">
            <a:avLst/>
          </a:prstGeom>
          <a:noFill/>
          <a:ln w="25400">
            <a:solidFill>
              <a:srgbClr val="FF0000">
                <a:alpha val="50000"/>
              </a:srgb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24"/>
          <p:cNvSpPr/>
          <p:nvPr/>
        </p:nvSpPr>
        <p:spPr>
          <a:xfrm>
            <a:off x="5486399" y="3136490"/>
            <a:ext cx="721659" cy="353961"/>
          </a:xfrm>
          <a:prstGeom prst="roundRect">
            <a:avLst/>
          </a:prstGeom>
          <a:noFill/>
          <a:ln w="25400">
            <a:solidFill>
              <a:srgbClr val="FF0000">
                <a:alpha val="50000"/>
              </a:srgb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ounded Rectangle 25"/>
          <p:cNvSpPr/>
          <p:nvPr/>
        </p:nvSpPr>
        <p:spPr>
          <a:xfrm>
            <a:off x="158371" y="1484998"/>
            <a:ext cx="736985" cy="353961"/>
          </a:xfrm>
          <a:prstGeom prst="roundRect">
            <a:avLst/>
          </a:prstGeom>
          <a:noFill/>
          <a:ln w="25400">
            <a:solidFill>
              <a:srgbClr val="FF0000">
                <a:alpha val="50000"/>
              </a:srgb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35ACDB6-AC96-6445-941C-DEFBC2FDB6EA}"/>
              </a:ext>
            </a:extLst>
          </p:cNvPr>
          <p:cNvSpPr/>
          <p:nvPr/>
        </p:nvSpPr>
        <p:spPr>
          <a:xfrm>
            <a:off x="3115732" y="4732866"/>
            <a:ext cx="5655735" cy="287867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50E5061-CE05-1B45-8B4E-74B1E3464859}"/>
              </a:ext>
            </a:extLst>
          </p:cNvPr>
          <p:cNvSpPr/>
          <p:nvPr/>
        </p:nvSpPr>
        <p:spPr>
          <a:xfrm>
            <a:off x="3115732" y="4722910"/>
            <a:ext cx="552026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Information in a separate viewpoint, related using correspondence</a:t>
            </a:r>
          </a:p>
        </p:txBody>
      </p:sp>
    </p:spTree>
    <p:extLst>
      <p:ext uri="{BB962C8B-B14F-4D97-AF65-F5344CB8AC3E}">
        <p14:creationId xmlns:p14="http://schemas.microsoft.com/office/powerpoint/2010/main" val="1187671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/>
      <p:bldP spid="37" grpId="0" animBg="1"/>
      <p:bldP spid="39" grpId="0" animBg="1"/>
      <p:bldP spid="44" grpId="0" animBg="1"/>
      <p:bldP spid="45" grpId="0" animBg="1"/>
      <p:bldP spid="46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Methodology 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1"/>
            <a:ext cx="8229600" cy="3766456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Nested ports to capture interface details that a component presents</a:t>
            </a:r>
          </a:p>
          <a:p>
            <a:r>
              <a:rPr lang="en-US" dirty="0"/>
              <a:t>Specification of stacks allows components to be explicit about what combinations of protocols, and in what order, they support</a:t>
            </a:r>
          </a:p>
          <a:p>
            <a:r>
              <a:rPr lang="en-US" dirty="0"/>
              <a:t>Reference properties for protocol entities in ports allow separation of protocol implementation from all the contexts in which it’s used</a:t>
            </a:r>
          </a:p>
          <a:p>
            <a:r>
              <a:rPr lang="en-US" dirty="0"/>
              <a:t>Power of the method depends on rigor of model content, rather than visual presentation on SysML diagrams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41C0D33-3850-874B-8226-48C4E1F9CF0B}"/>
              </a:ext>
            </a:extLst>
          </p:cNvPr>
          <p:cNvSpPr/>
          <p:nvPr/>
        </p:nvSpPr>
        <p:spPr>
          <a:xfrm>
            <a:off x="3115732" y="4732866"/>
            <a:ext cx="5698068" cy="287867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403365E-3370-5B46-B4E5-14D98AB582EE}"/>
              </a:ext>
            </a:extLst>
          </p:cNvPr>
          <p:cNvSpPr/>
          <p:nvPr/>
        </p:nvSpPr>
        <p:spPr>
          <a:xfrm>
            <a:off x="3115732" y="4722910"/>
            <a:ext cx="585046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/>
              <a:t>Meta-summary: </a:t>
            </a:r>
            <a:r>
              <a:rPr lang="en-US" sz="1400" dirty="0"/>
              <a:t>viewpoints, views, and abstraction are essential tools</a:t>
            </a:r>
          </a:p>
        </p:txBody>
      </p:sp>
    </p:spTree>
    <p:extLst>
      <p:ext uri="{BB962C8B-B14F-4D97-AF65-F5344CB8AC3E}">
        <p14:creationId xmlns:p14="http://schemas.microsoft.com/office/powerpoint/2010/main" val="11018579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1"/>
            <a:ext cx="7595937" cy="3801978"/>
          </a:xfrm>
        </p:spPr>
        <p:txBody>
          <a:bodyPr>
            <a:normAutofit fontScale="85000" lnSpcReduction="20000"/>
          </a:bodyPr>
          <a:lstStyle/>
          <a:p>
            <a:r>
              <a:rPr lang="en-US" sz="2800" dirty="0"/>
              <a:t>Layered Interface Modeling Approach provides a means to model complex interfaces</a:t>
            </a:r>
          </a:p>
          <a:p>
            <a:r>
              <a:rPr lang="en-US" sz="2800" dirty="0"/>
              <a:t>May be elaborated to include additional details as needed</a:t>
            </a:r>
          </a:p>
          <a:p>
            <a:r>
              <a:rPr lang="en-US" sz="2800" dirty="0"/>
              <a:t>Ties to standards, and subsections of standards</a:t>
            </a:r>
          </a:p>
          <a:p>
            <a:r>
              <a:rPr lang="en-US" sz="2800" dirty="0"/>
              <a:t>Compliance of data structures, behavior and physical laws</a:t>
            </a:r>
          </a:p>
          <a:p>
            <a:r>
              <a:rPr lang="en-US" sz="2800" dirty="0"/>
              <a:t>Layered Approach</a:t>
            </a:r>
          </a:p>
          <a:p>
            <a:pPr lvl="1"/>
            <a:r>
              <a:rPr lang="en-US" sz="2400" dirty="0"/>
              <a:t>Specification vs Realization</a:t>
            </a:r>
          </a:p>
          <a:p>
            <a:pPr lvl="1"/>
            <a:r>
              <a:rPr lang="en-US" sz="2400" dirty="0"/>
              <a:t>Layers defined by protocol entities that have peer layer interactions and layer to next layer interactions.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</a:t>
            </a:r>
            <a:r>
              <a:rPr lang="en-US"/>
              <a:t>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1"/>
            <a:ext cx="7595937" cy="3801978"/>
          </a:xfrm>
        </p:spPr>
        <p:txBody>
          <a:bodyPr>
            <a:normAutofit/>
          </a:bodyPr>
          <a:lstStyle/>
          <a:p>
            <a:r>
              <a:rPr lang="en-US" sz="2800" dirty="0"/>
              <a:t>Allows construction of full set of consistent views at desired level of detail</a:t>
            </a:r>
          </a:p>
          <a:p>
            <a:r>
              <a:rPr lang="en-US" sz="2800" dirty="0"/>
              <a:t>Development of library components allows re-use of common protocols and standards</a:t>
            </a:r>
          </a:p>
          <a:p>
            <a:r>
              <a:rPr lang="en-US" sz="2800" dirty="0"/>
              <a:t>Only model what is needed at any given point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54BCAB8-2DCE-B749-96DC-8658663A2028}"/>
              </a:ext>
            </a:extLst>
          </p:cNvPr>
          <p:cNvSpPr/>
          <p:nvPr/>
        </p:nvSpPr>
        <p:spPr>
          <a:xfrm>
            <a:off x="2988731" y="3960910"/>
            <a:ext cx="5520267" cy="1025956"/>
          </a:xfrm>
          <a:prstGeom prst="rect">
            <a:avLst/>
          </a:prstGeom>
          <a:solidFill>
            <a:schemeClr val="bg1"/>
          </a:solidFill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7E121FF-E4B2-784C-AB39-E5D217B186F4}"/>
              </a:ext>
            </a:extLst>
          </p:cNvPr>
          <p:cNvSpPr/>
          <p:nvPr/>
        </p:nvSpPr>
        <p:spPr>
          <a:xfrm>
            <a:off x="3014132" y="3977844"/>
            <a:ext cx="552026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/>
              <a:t>Meta-summary, </a:t>
            </a:r>
            <a:r>
              <a:rPr lang="en-US" sz="1400" b="1" dirty="0" err="1"/>
              <a:t>cont</a:t>
            </a:r>
            <a:r>
              <a:rPr lang="en-US" sz="1400" dirty="0"/>
              <a:t>: Many architectural methods adopt view/viewpoint terminology.  Careful selections of viewpoints, the associated “language” that they use, and the specific representation is essential if models are to be clear and readily understood.</a:t>
            </a:r>
          </a:p>
        </p:txBody>
      </p:sp>
    </p:spTree>
    <p:extLst>
      <p:ext uri="{BB962C8B-B14F-4D97-AF65-F5344CB8AC3E}">
        <p14:creationId xmlns:p14="http://schemas.microsoft.com/office/powerpoint/2010/main" val="7607171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1"/>
            <a:ext cx="7467600" cy="339447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/>
              <a:t>The trade studies that first defined and used this method were chartered and funded by the NASA Space Communications and Navigation (SCaN) Program Office, with strong management support from Phil </a:t>
            </a:r>
            <a:r>
              <a:rPr lang="en-US" dirty="0" err="1"/>
              <a:t>Librecht</a:t>
            </a:r>
            <a:r>
              <a:rPr lang="en-US" dirty="0"/>
              <a:t> and encouragement to adopt OMG SysML™ modeling from Jim </a:t>
            </a:r>
            <a:r>
              <a:rPr lang="en-US" dirty="0" err="1"/>
              <a:t>Schier</a:t>
            </a:r>
            <a:r>
              <a:rPr lang="en-US" dirty="0"/>
              <a:t>.  The authors would also like to acknowledge the excellent leadership and guidance of the trade study tasks provided by the co-leads: Wallace Tai from JPL and Nate Wright from GSFC.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B696E0C-D9B0-DE46-B2CA-CE37FF586166}"/>
              </a:ext>
            </a:extLst>
          </p:cNvPr>
          <p:cNvSpPr/>
          <p:nvPr/>
        </p:nvSpPr>
        <p:spPr>
          <a:xfrm>
            <a:off x="3115734" y="4522054"/>
            <a:ext cx="5054600" cy="498678"/>
          </a:xfrm>
          <a:prstGeom prst="rect">
            <a:avLst/>
          </a:prstGeom>
          <a:solidFill>
            <a:schemeClr val="bg1"/>
          </a:solidFill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4373D3E-60E2-CF49-802C-58DD1D77C0A1}"/>
              </a:ext>
            </a:extLst>
          </p:cNvPr>
          <p:cNvSpPr/>
          <p:nvPr/>
        </p:nvSpPr>
        <p:spPr>
          <a:xfrm>
            <a:off x="3115733" y="4514446"/>
            <a:ext cx="52408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Meta-ACK: Use of CCSDS RASDS, 311.0-M-1; ISO RM-ODP, ISO/IEC 10746; and ISO SW Arch, ISO/IEC 42010.</a:t>
            </a:r>
          </a:p>
        </p:txBody>
      </p:sp>
    </p:spTree>
    <p:extLst>
      <p:ext uri="{BB962C8B-B14F-4D97-AF65-F5344CB8AC3E}">
        <p14:creationId xmlns:p14="http://schemas.microsoft.com/office/powerpoint/2010/main" val="870105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1"/>
            <a:ext cx="8229600" cy="3801978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Interfaces define </a:t>
            </a:r>
          </a:p>
          <a:p>
            <a:pPr lvl="1"/>
            <a:r>
              <a:rPr lang="en-US" dirty="0"/>
              <a:t>How a system interacts with its environment</a:t>
            </a:r>
          </a:p>
          <a:p>
            <a:pPr lvl="1"/>
            <a:r>
              <a:rPr lang="en-US" dirty="0"/>
              <a:t>How the components of a system interact</a:t>
            </a:r>
          </a:p>
          <a:p>
            <a:r>
              <a:rPr lang="en-US" dirty="0"/>
              <a:t>Interfaces are specified in many domains</a:t>
            </a:r>
          </a:p>
          <a:p>
            <a:pPr lvl="1"/>
            <a:r>
              <a:rPr lang="en-US" dirty="0"/>
              <a:t>Electrical, mechanical, thermal, fluid, human, data</a:t>
            </a:r>
          </a:p>
          <a:p>
            <a:r>
              <a:rPr lang="en-US" dirty="0"/>
              <a:t>System engineers must specify, analyze and verify this range of interfaces</a:t>
            </a:r>
          </a:p>
          <a:p>
            <a:r>
              <a:rPr lang="en-US" dirty="0"/>
              <a:t>In addition, individual interfaces can be very complex</a:t>
            </a:r>
          </a:p>
          <a:p>
            <a:pPr lvl="1"/>
            <a:r>
              <a:rPr lang="en-US" dirty="0"/>
              <a:t>Specification for USB 2 is 650 pages</a:t>
            </a:r>
          </a:p>
          <a:p>
            <a:r>
              <a:rPr lang="en-US" dirty="0"/>
              <a:t>Model Based Systems Engineering offers a method to support accurate interface specification, and allow common representation across disciplines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2AE66E5-CB71-A748-BF17-B0F9513EF972}"/>
              </a:ext>
            </a:extLst>
          </p:cNvPr>
          <p:cNvSpPr/>
          <p:nvPr/>
        </p:nvSpPr>
        <p:spPr>
          <a:xfrm>
            <a:off x="3115733" y="4732866"/>
            <a:ext cx="5198534" cy="287867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8ED4A45-A5B5-0B45-83CC-1E69201FABF0}"/>
              </a:ext>
            </a:extLst>
          </p:cNvPr>
          <p:cNvSpPr/>
          <p:nvPr/>
        </p:nvSpPr>
        <p:spPr>
          <a:xfrm>
            <a:off x="3115733" y="4722910"/>
            <a:ext cx="512233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A profile of SysML is adopted as the MBSE language of choice</a:t>
            </a:r>
          </a:p>
        </p:txBody>
      </p:sp>
    </p:spTree>
    <p:extLst>
      <p:ext uri="{BB962C8B-B14F-4D97-AF65-F5344CB8AC3E}">
        <p14:creationId xmlns:p14="http://schemas.microsoft.com/office/powerpoint/2010/main" val="14678157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"/>
            <a:ext cx="7596336" cy="1296369"/>
          </a:xfrm>
        </p:spPr>
        <p:txBody>
          <a:bodyPr>
            <a:normAutofit fontScale="90000"/>
          </a:bodyPr>
          <a:lstStyle/>
          <a:p>
            <a:r>
              <a:rPr lang="en-US" dirty="0"/>
              <a:t>Layered Interface Modeling Approach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6369"/>
            <a:ext cx="8229600" cy="3394472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Leverage layered interface concepts used to define communication interfaces (e.g., OSI stack, ISO/IEC 7498)</a:t>
            </a:r>
          </a:p>
          <a:p>
            <a:pPr lvl="1"/>
            <a:r>
              <a:rPr lang="en-US" dirty="0"/>
              <a:t>This layered ISO BRM interface model has functioned well, for decades, to describe the Internet and deployed systems</a:t>
            </a:r>
          </a:p>
          <a:p>
            <a:r>
              <a:rPr lang="en-US" dirty="0"/>
              <a:t>Specify the interface in terms of what is exchanged</a:t>
            </a:r>
          </a:p>
          <a:p>
            <a:r>
              <a:rPr lang="en-US" dirty="0"/>
              <a:t>Realize the interface by transforming the exchange from application layer data to physical layer signals</a:t>
            </a:r>
          </a:p>
          <a:p>
            <a:r>
              <a:rPr lang="en-US" dirty="0"/>
              <a:t>Define interactions between peer entities in the interacting components, and between vertical layers of each component.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4350DEB-793A-4B40-8891-FD9DE2469451}"/>
              </a:ext>
            </a:extLst>
          </p:cNvPr>
          <p:cNvSpPr/>
          <p:nvPr/>
        </p:nvSpPr>
        <p:spPr>
          <a:xfrm>
            <a:off x="3115733" y="4732866"/>
            <a:ext cx="4665134" cy="287867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C1A8239-CAAD-4641-B9D8-5F39775D0E56}"/>
              </a:ext>
            </a:extLst>
          </p:cNvPr>
          <p:cNvSpPr/>
          <p:nvPr/>
        </p:nvSpPr>
        <p:spPr>
          <a:xfrm>
            <a:off x="3115733" y="4722910"/>
            <a:ext cx="512233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This transformation is from abstract view to realized view</a:t>
            </a:r>
          </a:p>
        </p:txBody>
      </p:sp>
    </p:spTree>
    <p:extLst>
      <p:ext uri="{BB962C8B-B14F-4D97-AF65-F5344CB8AC3E}">
        <p14:creationId xmlns:p14="http://schemas.microsoft.com/office/powerpoint/2010/main" val="17223865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Layered Interfaces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3713583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Separation of concerns</a:t>
            </a:r>
          </a:p>
          <a:p>
            <a:r>
              <a:rPr lang="en-US" dirty="0"/>
              <a:t>Each layer of the interface describes it’s own functionality and addresses its own set of concerns</a:t>
            </a:r>
          </a:p>
          <a:p>
            <a:r>
              <a:rPr lang="en-US" dirty="0"/>
              <a:t>Each layer may be considered separately, or in combination with others</a:t>
            </a:r>
          </a:p>
          <a:p>
            <a:r>
              <a:rPr lang="en-US" dirty="0"/>
              <a:t>Layers are independent of each other, and can be combined in permissible ways</a:t>
            </a:r>
          </a:p>
          <a:p>
            <a:r>
              <a:rPr lang="en-US" dirty="0"/>
              <a:t>All layers must function correctly, together, for the interface to work as a whole.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28921F5-1FCC-034B-9A11-3CC84597EDA1}"/>
              </a:ext>
            </a:extLst>
          </p:cNvPr>
          <p:cNvSpPr/>
          <p:nvPr/>
        </p:nvSpPr>
        <p:spPr>
          <a:xfrm>
            <a:off x="3115733" y="4732866"/>
            <a:ext cx="4665134" cy="287867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2DE4548-25C0-2B42-9D58-12886FF34C56}"/>
              </a:ext>
            </a:extLst>
          </p:cNvPr>
          <p:cNvSpPr/>
          <p:nvPr/>
        </p:nvSpPr>
        <p:spPr>
          <a:xfrm>
            <a:off x="3115733" y="4722910"/>
            <a:ext cx="512233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Layering persists from abstract view to realized view</a:t>
            </a:r>
          </a:p>
        </p:txBody>
      </p:sp>
    </p:spTree>
    <p:extLst>
      <p:ext uri="{BB962C8B-B14F-4D97-AF65-F5344CB8AC3E}">
        <p14:creationId xmlns:p14="http://schemas.microsoft.com/office/powerpoint/2010/main" val="3675635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32084"/>
            <a:ext cx="7596336" cy="787004"/>
          </a:xfrm>
        </p:spPr>
        <p:txBody>
          <a:bodyPr>
            <a:normAutofit fontScale="90000"/>
          </a:bodyPr>
          <a:lstStyle/>
          <a:p>
            <a:r>
              <a:rPr lang="en-US" dirty="0"/>
              <a:t>Why Layered Interfaces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1"/>
            <a:ext cx="7371347" cy="3818020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Adoption of several different views provides a rich and flexible representation in the model</a:t>
            </a:r>
          </a:p>
          <a:p>
            <a:pPr lvl="1"/>
            <a:r>
              <a:rPr lang="en-US" dirty="0"/>
              <a:t>Different interface abstractions are provided, from logical flows to complete protocol stacks</a:t>
            </a:r>
          </a:p>
          <a:p>
            <a:pPr lvl="1"/>
            <a:r>
              <a:rPr lang="en-US" dirty="0"/>
              <a:t>End-to-end data flows, connectivity, and data transformations</a:t>
            </a:r>
          </a:p>
          <a:p>
            <a:pPr lvl="1"/>
            <a:r>
              <a:rPr lang="en-US" dirty="0"/>
              <a:t>Physical connections</a:t>
            </a:r>
          </a:p>
          <a:p>
            <a:pPr lvl="1"/>
            <a:r>
              <a:rPr lang="en-US" dirty="0"/>
              <a:t>Protocol specifications</a:t>
            </a:r>
          </a:p>
          <a:p>
            <a:pPr lvl="1"/>
            <a:r>
              <a:rPr lang="en-US" dirty="0"/>
              <a:t>Message definitions</a:t>
            </a:r>
          </a:p>
          <a:p>
            <a:pPr lvl="1"/>
            <a:r>
              <a:rPr lang="en-US" dirty="0"/>
              <a:t>Complete interface specifications that span discipline concerns</a:t>
            </a:r>
          </a:p>
          <a:p>
            <a:r>
              <a:rPr lang="en-US" dirty="0"/>
              <a:t>The generation of these views from a single model ensures their consistency.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469FC0B-A77B-F446-A61B-32EBC560B84B}"/>
              </a:ext>
            </a:extLst>
          </p:cNvPr>
          <p:cNvSpPr/>
          <p:nvPr/>
        </p:nvSpPr>
        <p:spPr>
          <a:xfrm>
            <a:off x="3115733" y="4732866"/>
            <a:ext cx="4902200" cy="287867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DD0D19B-C6C7-5042-A3E3-5F97E9720708}"/>
              </a:ext>
            </a:extLst>
          </p:cNvPr>
          <p:cNvSpPr/>
          <p:nvPr/>
        </p:nvSpPr>
        <p:spPr>
          <a:xfrm>
            <a:off x="3115733" y="4722910"/>
            <a:ext cx="512233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Different viewpoints are used to address different concerns</a:t>
            </a:r>
          </a:p>
        </p:txBody>
      </p:sp>
    </p:spTree>
    <p:extLst>
      <p:ext uri="{BB962C8B-B14F-4D97-AF65-F5344CB8AC3E}">
        <p14:creationId xmlns:p14="http://schemas.microsoft.com/office/powerpoint/2010/main" val="1996379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Simple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337" y="1776960"/>
            <a:ext cx="5197641" cy="2859207"/>
          </a:xfrm>
        </p:spPr>
        <p:txBody>
          <a:bodyPr>
            <a:normAutofit fontScale="92500" lnSpcReduction="20000"/>
          </a:bodyPr>
          <a:lstStyle/>
          <a:p>
            <a:r>
              <a:rPr lang="en-US" sz="1800" dirty="0"/>
              <a:t>The simple view is “boxes and lines”</a:t>
            </a:r>
          </a:p>
          <a:p>
            <a:pPr lvl="1"/>
            <a:r>
              <a:rPr lang="en-US" sz="1600" dirty="0"/>
              <a:t>What are the interfaces?</a:t>
            </a:r>
          </a:p>
          <a:p>
            <a:pPr lvl="1"/>
            <a:r>
              <a:rPr lang="en-US" sz="1600" dirty="0"/>
              <a:t>What are the protocols?</a:t>
            </a:r>
          </a:p>
          <a:p>
            <a:r>
              <a:rPr lang="en-US" sz="1800" dirty="0"/>
              <a:t>End-to-End simple view</a:t>
            </a:r>
          </a:p>
          <a:p>
            <a:pPr lvl="1"/>
            <a:r>
              <a:rPr lang="en-US" sz="1600" dirty="0"/>
              <a:t>Send a PDF file from A to B.</a:t>
            </a:r>
          </a:p>
          <a:p>
            <a:pPr lvl="1"/>
            <a:r>
              <a:rPr lang="en-US" sz="1600" dirty="0"/>
              <a:t>This is the requirement, what the user sees.</a:t>
            </a:r>
          </a:p>
          <a:p>
            <a:r>
              <a:rPr lang="en-US" sz="1800" dirty="0"/>
              <a:t>Interface Specification</a:t>
            </a:r>
          </a:p>
          <a:p>
            <a:pPr lvl="1"/>
            <a:r>
              <a:rPr lang="en-US" sz="1600" dirty="0"/>
              <a:t>Implemented with HTTP, TCP, IP and Ethernet.</a:t>
            </a:r>
          </a:p>
          <a:p>
            <a:pPr lvl="1"/>
            <a:r>
              <a:rPr lang="en-US" sz="1600" dirty="0"/>
              <a:t>The protocol stacks in each component are connected both horizontally and vertically.</a:t>
            </a:r>
          </a:p>
          <a:p>
            <a:r>
              <a:rPr lang="en-US" sz="1800" dirty="0"/>
              <a:t>Simple lists of interface protocols are just not sufficient to understand the architecture.</a:t>
            </a:r>
          </a:p>
        </p:txBody>
      </p:sp>
      <p:pic>
        <p:nvPicPr>
          <p:cNvPr id="4" name="Content Placeholder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25184" y="895350"/>
            <a:ext cx="3898733" cy="339407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431" y="714544"/>
            <a:ext cx="4064000" cy="106241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269C5B2-4FFC-4F4B-91DF-451C061D9899}"/>
              </a:ext>
            </a:extLst>
          </p:cNvPr>
          <p:cNvSpPr/>
          <p:nvPr/>
        </p:nvSpPr>
        <p:spPr>
          <a:xfrm>
            <a:off x="3115733" y="4732866"/>
            <a:ext cx="4902200" cy="287867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87766E6-7036-2B4A-9A94-DEDFF61BA19E}"/>
              </a:ext>
            </a:extLst>
          </p:cNvPr>
          <p:cNvSpPr/>
          <p:nvPr/>
        </p:nvSpPr>
        <p:spPr>
          <a:xfrm>
            <a:off x="3115733" y="4722910"/>
            <a:ext cx="512233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For some views abstraction works fine and hides details</a:t>
            </a:r>
          </a:p>
        </p:txBody>
      </p:sp>
    </p:spTree>
    <p:extLst>
      <p:ext uri="{BB962C8B-B14F-4D97-AF65-F5344CB8AC3E}">
        <p14:creationId xmlns:p14="http://schemas.microsoft.com/office/powerpoint/2010/main" val="1216743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Selection of Focus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76336" y="787004"/>
            <a:ext cx="5694948" cy="3985036"/>
          </a:xfrm>
        </p:spPr>
        <p:txBody>
          <a:bodyPr>
            <a:noAutofit/>
          </a:bodyPr>
          <a:lstStyle/>
          <a:p>
            <a:r>
              <a:rPr lang="en-US" sz="1800" dirty="0"/>
              <a:t>We can focus on just the TCP layer.</a:t>
            </a:r>
          </a:p>
          <a:p>
            <a:pPr lvl="1"/>
            <a:r>
              <a:rPr lang="en-US" sz="1600" dirty="0"/>
              <a:t>How it is connected (horizontally).</a:t>
            </a:r>
          </a:p>
          <a:p>
            <a:pPr lvl="1"/>
            <a:r>
              <a:rPr lang="en-US" sz="1600" dirty="0"/>
              <a:t>How it behaves (horizontally).</a:t>
            </a:r>
          </a:p>
          <a:p>
            <a:r>
              <a:rPr lang="en-US" sz="1800" dirty="0"/>
              <a:t>We can focus on just the stack.</a:t>
            </a:r>
          </a:p>
          <a:p>
            <a:pPr lvl="1"/>
            <a:r>
              <a:rPr lang="en-US" sz="1600" dirty="0"/>
              <a:t>How it is connected (vertically).</a:t>
            </a:r>
          </a:p>
          <a:p>
            <a:pPr lvl="1"/>
            <a:r>
              <a:rPr lang="en-US" sz="1600" dirty="0"/>
              <a:t>How it behaves (vertically).</a:t>
            </a:r>
          </a:p>
          <a:p>
            <a:r>
              <a:rPr lang="en-US" sz="1800" dirty="0"/>
              <a:t>Data </a:t>
            </a:r>
            <a:r>
              <a:rPr lang="en-US" sz="1800" u="sng" dirty="0"/>
              <a:t>logically</a:t>
            </a:r>
            <a:r>
              <a:rPr lang="en-US" sz="1800" dirty="0"/>
              <a:t> flows across the horizontal layers, the TCP spec describes the behavior of the peer protocol entities.</a:t>
            </a:r>
          </a:p>
          <a:p>
            <a:r>
              <a:rPr lang="en-US" sz="1800" dirty="0"/>
              <a:t>Data </a:t>
            </a:r>
            <a:r>
              <a:rPr lang="en-US" sz="1800" u="sng" dirty="0"/>
              <a:t>actually</a:t>
            </a:r>
            <a:r>
              <a:rPr lang="en-US" sz="1800" dirty="0"/>
              <a:t> flows “down the stack” through each successive layer until it gets to the physical layer where the “real” connections occurs.</a:t>
            </a:r>
          </a:p>
          <a:p>
            <a:r>
              <a:rPr lang="en-US" sz="1800" dirty="0"/>
              <a:t>“On the wire” the whole stack is visible.</a:t>
            </a:r>
          </a:p>
        </p:txBody>
      </p:sp>
      <p:pic>
        <p:nvPicPr>
          <p:cNvPr id="4" name="Picture 3" descr="Blaidd Drwg:Users:msarrel:Documents:Conferences - Working:2014-03 CSER:Draft:Cartoon5.graffl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6584"/>
            <a:ext cx="3192379" cy="1116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Blaidd Drwg:Users:msarrel:Documents:Conferences - Working:2014-03 CSER:Draft:Cartoon8.graffle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231" y="1609929"/>
            <a:ext cx="1491916" cy="316211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304CE22-B013-FD43-8E3A-02E6F74A07D5}"/>
              </a:ext>
            </a:extLst>
          </p:cNvPr>
          <p:cNvSpPr/>
          <p:nvPr/>
        </p:nvSpPr>
        <p:spPr>
          <a:xfrm>
            <a:off x="3115733" y="4732866"/>
            <a:ext cx="3285067" cy="287867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B23E2A5-A431-BB4F-95FA-054184FCCC3A}"/>
              </a:ext>
            </a:extLst>
          </p:cNvPr>
          <p:cNvSpPr/>
          <p:nvPr/>
        </p:nvSpPr>
        <p:spPr>
          <a:xfrm>
            <a:off x="3115733" y="4722910"/>
            <a:ext cx="512233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The selected view provides the “focus”</a:t>
            </a:r>
          </a:p>
        </p:txBody>
      </p:sp>
    </p:spTree>
    <p:extLst>
      <p:ext uri="{BB962C8B-B14F-4D97-AF65-F5344CB8AC3E}">
        <p14:creationId xmlns:p14="http://schemas.microsoft.com/office/powerpoint/2010/main" val="20592675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Space Data System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0267" y="982134"/>
            <a:ext cx="8060267" cy="3394472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Space data systems are composed of a flight segment and a ground segment (including ground stations).</a:t>
            </a:r>
          </a:p>
          <a:p>
            <a:r>
              <a:rPr lang="en-US" dirty="0"/>
              <a:t>End-to-End Information Systems track data within each segment, and between the segments as an integrated flow.</a:t>
            </a:r>
          </a:p>
          <a:p>
            <a:r>
              <a:rPr lang="en-US" dirty="0"/>
              <a:t>Systems include both mission-specific and shared multi-mission resources.</a:t>
            </a:r>
          </a:p>
          <a:p>
            <a:r>
              <a:rPr lang="en-US" dirty="0"/>
              <a:t>So, how to accurately describe, model and characterize these systems and their interfaces?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6B83746-A5F2-3D4F-8D1F-AEA818F43A1B}"/>
              </a:ext>
            </a:extLst>
          </p:cNvPr>
          <p:cNvSpPr/>
          <p:nvPr/>
        </p:nvSpPr>
        <p:spPr>
          <a:xfrm>
            <a:off x="3115733" y="4732866"/>
            <a:ext cx="4902200" cy="287867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FBC7BB5-C86E-4B43-A407-7647C42B9BC6}"/>
              </a:ext>
            </a:extLst>
          </p:cNvPr>
          <p:cNvSpPr/>
          <p:nvPr/>
        </p:nvSpPr>
        <p:spPr>
          <a:xfrm>
            <a:off x="3115733" y="4722910"/>
            <a:ext cx="512233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EEIS is fundamentally a systems-of-systems problem …</a:t>
            </a:r>
          </a:p>
        </p:txBody>
      </p:sp>
    </p:spTree>
    <p:extLst>
      <p:ext uri="{BB962C8B-B14F-4D97-AF65-F5344CB8AC3E}">
        <p14:creationId xmlns:p14="http://schemas.microsoft.com/office/powerpoint/2010/main" val="985120604"/>
      </p:ext>
    </p:extLst>
  </p:cSld>
  <p:clrMapOvr>
    <a:masterClrMapping/>
  </p:clrMapOvr>
</p:sld>
</file>

<file path=ppt/theme/theme1.xml><?xml version="1.0" encoding="utf-8"?>
<a:theme xmlns:a="http://schemas.openxmlformats.org/drawingml/2006/main" name="Layer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Layers" id="{892F49EE-6128-D64C-977A-BD8644B2656A}" vid="{AE1D8ACB-EF79-D242-9E56-6D5597188B8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Layers</Template>
  <TotalTime>628</TotalTime>
  <Words>1758</Words>
  <Application>Microsoft Macintosh PowerPoint</Application>
  <PresentationFormat>On-screen Show (16:9)</PresentationFormat>
  <Paragraphs>175</Paragraphs>
  <Slides>26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Calibri</vt:lpstr>
      <vt:lpstr>Times New Roman</vt:lpstr>
      <vt:lpstr>Layers</vt:lpstr>
      <vt:lpstr>A Representative Application of a Layered Interface Modeling Pattern</vt:lpstr>
      <vt:lpstr>Meta-Introduction</vt:lpstr>
      <vt:lpstr>Introduction</vt:lpstr>
      <vt:lpstr>Layered Interface Modeling Approach</vt:lpstr>
      <vt:lpstr>Why Layered Interfaces</vt:lpstr>
      <vt:lpstr>Why Layered Interfaces (cont.)</vt:lpstr>
      <vt:lpstr>A Simple Example</vt:lpstr>
      <vt:lpstr>Selection of Focus</vt:lpstr>
      <vt:lpstr>Space Data System Example</vt:lpstr>
      <vt:lpstr>End to End Information Flow</vt:lpstr>
      <vt:lpstr>Subsystem Interface Specification</vt:lpstr>
      <vt:lpstr>Subsystem Interface Realization</vt:lpstr>
      <vt:lpstr>Typical Communication Interface Layers</vt:lpstr>
      <vt:lpstr>Protocol Entity</vt:lpstr>
      <vt:lpstr>Protocol Entity Behavior</vt:lpstr>
      <vt:lpstr>Protocol Entity Behavior (cont.)</vt:lpstr>
      <vt:lpstr>Protocol Entity Interaction</vt:lpstr>
      <vt:lpstr>Protocol Entity Interaction (cont.)</vt:lpstr>
      <vt:lpstr>Behavior Context</vt:lpstr>
      <vt:lpstr>Interface Physical Layer</vt:lpstr>
      <vt:lpstr>Electrical Connection</vt:lpstr>
      <vt:lpstr>Data Packet Structure</vt:lpstr>
      <vt:lpstr>Methodology Summary</vt:lpstr>
      <vt:lpstr>Summary</vt:lpstr>
      <vt:lpstr>Summary (cont.)</vt:lpstr>
      <vt:lpstr>Acknowledgements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Representative Application of a Layered Interface Modeling Pattern</dc:title>
  <dc:creator>Sanford</dc:creator>
  <cp:lastModifiedBy>Peter Shames</cp:lastModifiedBy>
  <cp:revision>170</cp:revision>
  <cp:lastPrinted>2016-07-06T21:15:43Z</cp:lastPrinted>
  <dcterms:created xsi:type="dcterms:W3CDTF">2016-07-03T17:01:49Z</dcterms:created>
  <dcterms:modified xsi:type="dcterms:W3CDTF">2019-12-10T19:27:17Z</dcterms:modified>
</cp:coreProperties>
</file>